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Raleway"/>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aleway-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aleway-italic.fntdata"/><Relationship Id="rId12" Type="http://schemas.openxmlformats.org/officeDocument/2006/relationships/slide" Target="slides/slide6.xml"/><Relationship Id="rId56" Type="http://schemas.openxmlformats.org/officeDocument/2006/relationships/font" Target="fonts/Raleway-bold.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Raleway-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84608767db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4608767d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e5f3fa2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e5f3fa2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e5f3fa26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5e5f3fa26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9637454f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9637454f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9637454f7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9637454f7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5e5f3fa26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5e5f3fa26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63c5936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63c5936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63c5936f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963c5936f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963c5936f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963c5936f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e5f3fa26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e5f3fa26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63c5936f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963c5936f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4608767d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4608767d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5e5f3fa26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5e5f3fa26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963c5936f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963c5936f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5e5f3fa26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5e5f3fa26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963c5936f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963c5936f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5e5f3fa26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5e5f3fa26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963c5936f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963c5936f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963c5936f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963c5936f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88cc2f0d22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88cc2f0d22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88cc2f0d22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88cc2f0d22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88cc2f0d22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88cc2f0d2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8628d667e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8628d667e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88cc2f0d22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88cc2f0d22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88cc2f0d22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88cc2f0d22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88cc2f0d22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88cc2f0d22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88cc2f0d22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88cc2f0d22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88cc2f0d22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88cc2f0d22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88cc2f0d22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88cc2f0d22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88cc2f0d22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88cc2f0d22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88cc2f0d22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88cc2f0d22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88cc2f0d22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88cc2f0d22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88cc2f0d22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88cc2f0d22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88cc2f0d2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88cc2f0d2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8cc2f0d22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88cc2f0d22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88cc2f0d22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88cc2f0d22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88cc2f0d22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88cc2f0d22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88cc2f0d22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88cc2f0d22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88cc2f0d22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88cc2f0d22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88cc2f0d22_0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288cc2f0d22_0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88cc2f0d22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88cc2f0d22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8d0a5c4828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28d0a5c4828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8d0a5c482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28d0a5c482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88cc2f0d2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88cc2f0d2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4608767db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4608767db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88cc2f0d2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88cc2f0d2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8cc2f0d2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88cc2f0d2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7F7F7F"/>
              </a:solidFill>
              <a:latin typeface="Source Sans Pro"/>
              <a:ea typeface="Source Sans Pro"/>
              <a:cs typeface="Source Sans Pro"/>
              <a:sym typeface="Source Sans Pro"/>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e5f3fa26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e5f3fa26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57" name="Google Shape;57;p14"/>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58" name="Google Shape;58;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2" name="Google Shape;62;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6" name="Google Shape;6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 name="Google Shape;69;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 name="Google Shape;74;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8" name="Google Shape;78;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1" name="Google Shape;81;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 name="Google Shape;84;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5" name="Google Shape;85;p2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86" name="Google Shape;86;p2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7" name="Google Shape;87;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88" name="Google Shape;88;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100"/>
              <a:buNone/>
              <a:defRPr sz="2100"/>
            </a:lvl1pPr>
          </a:lstStyle>
          <a:p/>
        </p:txBody>
      </p:sp>
      <p:sp>
        <p:nvSpPr>
          <p:cNvPr id="91" name="Google Shape;91;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3"/>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96" name="Google Shape;96;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latin typeface="Source Sans Pro"/>
                <a:ea typeface="Source Sans Pro"/>
                <a:cs typeface="Source Sans Pro"/>
                <a:sym typeface="Source Sans Pro"/>
              </a:defRPr>
            </a:lvl1pPr>
            <a:lvl2pPr lvl="1" rtl="0" algn="r">
              <a:buNone/>
              <a:defRPr sz="1000">
                <a:solidFill>
                  <a:schemeClr val="lt2"/>
                </a:solidFill>
                <a:latin typeface="Source Sans Pro"/>
                <a:ea typeface="Source Sans Pro"/>
                <a:cs typeface="Source Sans Pro"/>
                <a:sym typeface="Source Sans Pro"/>
              </a:defRPr>
            </a:lvl2pPr>
            <a:lvl3pPr lvl="2" rtl="0" algn="r">
              <a:buNone/>
              <a:defRPr sz="1000">
                <a:solidFill>
                  <a:schemeClr val="lt2"/>
                </a:solidFill>
                <a:latin typeface="Source Sans Pro"/>
                <a:ea typeface="Source Sans Pro"/>
                <a:cs typeface="Source Sans Pro"/>
                <a:sym typeface="Source Sans Pro"/>
              </a:defRPr>
            </a:lvl3pPr>
            <a:lvl4pPr lvl="3" rtl="0" algn="r">
              <a:buNone/>
              <a:defRPr sz="1000">
                <a:solidFill>
                  <a:schemeClr val="lt2"/>
                </a:solidFill>
                <a:latin typeface="Source Sans Pro"/>
                <a:ea typeface="Source Sans Pro"/>
                <a:cs typeface="Source Sans Pro"/>
                <a:sym typeface="Source Sans Pro"/>
              </a:defRPr>
            </a:lvl4pPr>
            <a:lvl5pPr lvl="4" rtl="0" algn="r">
              <a:buNone/>
              <a:defRPr sz="1000">
                <a:solidFill>
                  <a:schemeClr val="lt2"/>
                </a:solidFill>
                <a:latin typeface="Source Sans Pro"/>
                <a:ea typeface="Source Sans Pro"/>
                <a:cs typeface="Source Sans Pro"/>
                <a:sym typeface="Source Sans Pro"/>
              </a:defRPr>
            </a:lvl5pPr>
            <a:lvl6pPr lvl="5" rtl="0" algn="r">
              <a:buNone/>
              <a:defRPr sz="1000">
                <a:solidFill>
                  <a:schemeClr val="lt2"/>
                </a:solidFill>
                <a:latin typeface="Source Sans Pro"/>
                <a:ea typeface="Source Sans Pro"/>
                <a:cs typeface="Source Sans Pro"/>
                <a:sym typeface="Source Sans Pro"/>
              </a:defRPr>
            </a:lvl6pPr>
            <a:lvl7pPr lvl="6" rtl="0" algn="r">
              <a:buNone/>
              <a:defRPr sz="1000">
                <a:solidFill>
                  <a:schemeClr val="lt2"/>
                </a:solidFill>
                <a:latin typeface="Source Sans Pro"/>
                <a:ea typeface="Source Sans Pro"/>
                <a:cs typeface="Source Sans Pro"/>
                <a:sym typeface="Source Sans Pro"/>
              </a:defRPr>
            </a:lvl7pPr>
            <a:lvl8pPr lvl="7" rtl="0" algn="r">
              <a:buNone/>
              <a:defRPr sz="1000">
                <a:solidFill>
                  <a:schemeClr val="lt2"/>
                </a:solidFill>
                <a:latin typeface="Source Sans Pro"/>
                <a:ea typeface="Source Sans Pro"/>
                <a:cs typeface="Source Sans Pro"/>
                <a:sym typeface="Source Sans Pro"/>
              </a:defRPr>
            </a:lvl8pPr>
            <a:lvl9pPr lvl="8" rtl="0"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14.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5"/>
          <p:cNvSpPr/>
          <p:nvPr/>
        </p:nvSpPr>
        <p:spPr>
          <a:xfrm>
            <a:off x="80800" y="2652550"/>
            <a:ext cx="8994300" cy="2423700"/>
          </a:xfrm>
          <a:prstGeom prst="rect">
            <a:avLst/>
          </a:prstGeom>
          <a:solidFill>
            <a:srgbClr val="7B23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7C24E8"/>
                </a:solidFill>
              </a:rPr>
              <a:t>SFP Made Simple</a:t>
            </a:r>
            <a:endParaRPr>
              <a:solidFill>
                <a:srgbClr val="7C24E8"/>
              </a:solidFill>
            </a:endParaRPr>
          </a:p>
          <a:p>
            <a:pPr indent="0" lvl="0" marL="457200" rtl="0" algn="ctr">
              <a:spcBef>
                <a:spcPts val="0"/>
              </a:spcBef>
              <a:spcAft>
                <a:spcPts val="0"/>
              </a:spcAft>
              <a:buNone/>
            </a:pPr>
            <a:r>
              <a:rPr b="0" lang="en" sz="3600">
                <a:solidFill>
                  <a:srgbClr val="7C24E8"/>
                </a:solidFill>
              </a:rPr>
              <a:t>10. Academic Station Workshop</a:t>
            </a:r>
            <a:endParaRPr b="0" sz="3600">
              <a:solidFill>
                <a:srgbClr val="7C24E8"/>
              </a:solidFill>
            </a:endParaRPr>
          </a:p>
        </p:txBody>
      </p:sp>
      <p:sp>
        <p:nvSpPr>
          <p:cNvPr id="105" name="Google Shape;105;p25"/>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t/>
            </a:r>
            <a:endParaRPr>
              <a:solidFill>
                <a:schemeClr val="accent1"/>
              </a:solidFill>
            </a:endParaRPr>
          </a:p>
          <a:p>
            <a:pPr indent="0" lvl="0" marL="0" rtl="0" algn="ctr">
              <a:spcBef>
                <a:spcPts val="0"/>
              </a:spcBef>
              <a:spcAft>
                <a:spcPts val="0"/>
              </a:spcAft>
              <a:buNone/>
            </a:pPr>
            <a:r>
              <a:rPr lang="en">
                <a:solidFill>
                  <a:schemeClr val="accent1"/>
                </a:solidFill>
              </a:rPr>
              <a:t>Dr Daria Andreeva (FY1 Imperial)</a:t>
            </a:r>
            <a:endParaRPr>
              <a:solidFill>
                <a:schemeClr val="accent1"/>
              </a:solidFill>
            </a:endParaRPr>
          </a:p>
          <a:p>
            <a:pPr indent="0" lvl="0" marL="0" rtl="0" algn="ctr">
              <a:spcBef>
                <a:spcPts val="0"/>
              </a:spcBef>
              <a:spcAft>
                <a:spcPts val="0"/>
              </a:spcAft>
              <a:buNone/>
            </a:pPr>
            <a:r>
              <a:t/>
            </a:r>
            <a:endParaRPr>
              <a:solidFill>
                <a:schemeClr val="accent1"/>
              </a:solidFill>
            </a:endParaRPr>
          </a:p>
        </p:txBody>
      </p:sp>
      <p:pic>
        <p:nvPicPr>
          <p:cNvPr id="106" name="Google Shape;106;p25"/>
          <p:cNvPicPr preferRelativeResize="0"/>
          <p:nvPr/>
        </p:nvPicPr>
        <p:blipFill>
          <a:blip r:embed="rId3">
            <a:alphaModFix/>
          </a:blip>
          <a:stretch>
            <a:fillRect/>
          </a:stretch>
        </p:blipFill>
        <p:spPr>
          <a:xfrm>
            <a:off x="2473800" y="2681600"/>
            <a:ext cx="4196400" cy="2365601"/>
          </a:xfrm>
          <a:prstGeom prst="rect">
            <a:avLst/>
          </a:prstGeom>
          <a:noFill/>
          <a:ln>
            <a:noFill/>
          </a:ln>
          <a:effectLst>
            <a:outerShdw blurRad="57150" rotWithShape="0" algn="bl" dir="5400000" dist="19050">
              <a:srgbClr val="000000">
                <a:alpha val="50000"/>
              </a:srgbClr>
            </a:outerShdw>
          </a:effectLst>
        </p:spPr>
      </p:pic>
      <p:pic>
        <p:nvPicPr>
          <p:cNvPr id="107" name="Google Shape;107;p25"/>
          <p:cNvPicPr preferRelativeResize="0"/>
          <p:nvPr/>
        </p:nvPicPr>
        <p:blipFill>
          <a:blip r:embed="rId4">
            <a:alphaModFix/>
          </a:blip>
          <a:stretch>
            <a:fillRect/>
          </a:stretch>
        </p:blipFill>
        <p:spPr>
          <a:xfrm>
            <a:off x="8259282" y="0"/>
            <a:ext cx="884711" cy="860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34"/>
          <p:cNvGrpSpPr/>
          <p:nvPr/>
        </p:nvGrpSpPr>
        <p:grpSpPr>
          <a:xfrm>
            <a:off x="1551714" y="0"/>
            <a:ext cx="6040570" cy="5143499"/>
            <a:chOff x="1551714" y="0"/>
            <a:chExt cx="6040570" cy="5143499"/>
          </a:xfrm>
        </p:grpSpPr>
        <p:pic>
          <p:nvPicPr>
            <p:cNvPr id="189" name="Google Shape;189;p34"/>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190" name="Google Shape;190;p34"/>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idx="1" type="body"/>
          </p:nvPr>
        </p:nvSpPr>
        <p:spPr>
          <a:xfrm>
            <a:off x="265625" y="326000"/>
            <a:ext cx="31104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1200"/>
              </a:spcAft>
              <a:buNone/>
            </a:pPr>
            <a:r>
              <a:rPr b="1" lang="en" sz="1600">
                <a:solidFill>
                  <a:srgbClr val="351C75"/>
                </a:solidFill>
              </a:rPr>
              <a:t>Please summarise the abstract</a:t>
            </a:r>
            <a:endParaRPr b="1" sz="1600">
              <a:solidFill>
                <a:srgbClr val="351C75"/>
              </a:solidFill>
            </a:endParaRPr>
          </a:p>
        </p:txBody>
      </p:sp>
      <p:grpSp>
        <p:nvGrpSpPr>
          <p:cNvPr id="196" name="Google Shape;196;p35"/>
          <p:cNvGrpSpPr/>
          <p:nvPr/>
        </p:nvGrpSpPr>
        <p:grpSpPr>
          <a:xfrm>
            <a:off x="3375990" y="0"/>
            <a:ext cx="5768141" cy="5143499"/>
            <a:chOff x="1551714" y="0"/>
            <a:chExt cx="6040570" cy="5143499"/>
          </a:xfrm>
        </p:grpSpPr>
        <p:pic>
          <p:nvPicPr>
            <p:cNvPr id="197" name="Google Shape;197;p35"/>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198" name="Google Shape;198;p35"/>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idx="1" type="body"/>
          </p:nvPr>
        </p:nvSpPr>
        <p:spPr>
          <a:xfrm>
            <a:off x="265625" y="326000"/>
            <a:ext cx="31104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rgbClr val="351C75"/>
                </a:solidFill>
              </a:rPr>
              <a:t>Example answer</a:t>
            </a:r>
            <a:r>
              <a:rPr lang="en" sz="1600">
                <a:solidFill>
                  <a:srgbClr val="351C75"/>
                </a:solidFill>
              </a:rPr>
              <a:t>:</a:t>
            </a:r>
            <a:endParaRPr sz="1600">
              <a:solidFill>
                <a:srgbClr val="351C75"/>
              </a:solidFill>
            </a:endParaRPr>
          </a:p>
          <a:p>
            <a:pPr indent="0" lvl="0" marL="0" rtl="0" algn="l">
              <a:spcBef>
                <a:spcPts val="1200"/>
              </a:spcBef>
              <a:spcAft>
                <a:spcPts val="0"/>
              </a:spcAft>
              <a:buNone/>
            </a:pPr>
            <a:r>
              <a:rPr lang="en" sz="1600" u="sng">
                <a:solidFill>
                  <a:srgbClr val="351C75"/>
                </a:solidFill>
              </a:rPr>
              <a:t>Summary</a:t>
            </a:r>
            <a:r>
              <a:rPr lang="en" sz="1600">
                <a:solidFill>
                  <a:srgbClr val="351C75"/>
                </a:solidFill>
              </a:rPr>
              <a:t>: This is a multicenter, randomised, double-blind superiority trial conducted in France and published in the New England Journal of Medicine in 2023.</a:t>
            </a:r>
            <a:endParaRPr sz="1600">
              <a:solidFill>
                <a:srgbClr val="351C75"/>
              </a:solidFill>
            </a:endParaRPr>
          </a:p>
          <a:p>
            <a:pPr indent="0" lvl="0" marL="0" rtl="0" algn="l">
              <a:spcBef>
                <a:spcPts val="1200"/>
              </a:spcBef>
              <a:spcAft>
                <a:spcPts val="1200"/>
              </a:spcAft>
              <a:buNone/>
            </a:pPr>
            <a:r>
              <a:rPr lang="en" sz="1600" u="sng">
                <a:solidFill>
                  <a:srgbClr val="351C75"/>
                </a:solidFill>
              </a:rPr>
              <a:t>PIC</a:t>
            </a:r>
            <a:r>
              <a:rPr lang="en" sz="1600">
                <a:solidFill>
                  <a:srgbClr val="351C75"/>
                </a:solidFill>
              </a:rPr>
              <a:t>: A total of 850 critically ill adults who had been undergoing invasive mechanical ventilation were randomised to either a 3-day course of inhaled amikacin (the intervention group) or 3-day course of placebo (the negative control group).</a:t>
            </a:r>
            <a:endParaRPr sz="1600">
              <a:solidFill>
                <a:srgbClr val="351C75"/>
              </a:solidFill>
            </a:endParaRPr>
          </a:p>
        </p:txBody>
      </p:sp>
      <p:grpSp>
        <p:nvGrpSpPr>
          <p:cNvPr id="204" name="Google Shape;204;p36"/>
          <p:cNvGrpSpPr/>
          <p:nvPr/>
        </p:nvGrpSpPr>
        <p:grpSpPr>
          <a:xfrm>
            <a:off x="3375990" y="0"/>
            <a:ext cx="5768141" cy="5143499"/>
            <a:chOff x="1551714" y="0"/>
            <a:chExt cx="6040570" cy="5143499"/>
          </a:xfrm>
        </p:grpSpPr>
        <p:pic>
          <p:nvPicPr>
            <p:cNvPr id="205" name="Google Shape;205;p36"/>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06" name="Google Shape;206;p36"/>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idx="1" type="body"/>
          </p:nvPr>
        </p:nvSpPr>
        <p:spPr>
          <a:xfrm>
            <a:off x="265625" y="326000"/>
            <a:ext cx="3110400" cy="4696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1600">
                <a:solidFill>
                  <a:srgbClr val="351C75"/>
                </a:solidFill>
              </a:rPr>
              <a:t>Example answer</a:t>
            </a:r>
            <a:r>
              <a:rPr lang="en" sz="1600">
                <a:solidFill>
                  <a:srgbClr val="351C75"/>
                </a:solidFill>
              </a:rPr>
              <a:t>:</a:t>
            </a:r>
            <a:endParaRPr sz="1600">
              <a:solidFill>
                <a:srgbClr val="351C75"/>
              </a:solidFill>
            </a:endParaRPr>
          </a:p>
          <a:p>
            <a:pPr indent="0" lvl="0" marL="0" rtl="0" algn="l">
              <a:spcBef>
                <a:spcPts val="1200"/>
              </a:spcBef>
              <a:spcAft>
                <a:spcPts val="0"/>
              </a:spcAft>
              <a:buNone/>
            </a:pPr>
            <a:r>
              <a:rPr lang="en" sz="1600" u="sng">
                <a:solidFill>
                  <a:srgbClr val="351C75"/>
                </a:solidFill>
              </a:rPr>
              <a:t>O</a:t>
            </a:r>
            <a:r>
              <a:rPr lang="en" sz="1600">
                <a:solidFill>
                  <a:srgbClr val="351C75"/>
                </a:solidFill>
              </a:rPr>
              <a:t>: Outcomes included first episode of ventilator-associated pneumonia during 28 days of follow-up (primary outcome) and safety outcomes.</a:t>
            </a:r>
            <a:endParaRPr sz="1600">
              <a:solidFill>
                <a:srgbClr val="351C75"/>
              </a:solidFill>
            </a:endParaRPr>
          </a:p>
          <a:p>
            <a:pPr indent="0" lvl="0" marL="0" rtl="0" algn="l">
              <a:spcBef>
                <a:spcPts val="1200"/>
              </a:spcBef>
              <a:spcAft>
                <a:spcPts val="0"/>
              </a:spcAft>
              <a:buNone/>
            </a:pPr>
            <a:r>
              <a:rPr lang="en" sz="1600">
                <a:solidFill>
                  <a:srgbClr val="351C75"/>
                </a:solidFill>
              </a:rPr>
              <a:t>The intervention group showed a 7% reduction in total ventilator-associated pneumonia between the intervention and a statistically significant 1.5 days increase in mean survival time to pneumonia when compared to  control group. </a:t>
            </a:r>
            <a:endParaRPr sz="1600">
              <a:solidFill>
                <a:srgbClr val="351C75"/>
              </a:solidFill>
            </a:endParaRPr>
          </a:p>
          <a:p>
            <a:pPr indent="0" lvl="0" marL="0" rtl="0" algn="l">
              <a:spcBef>
                <a:spcPts val="1200"/>
              </a:spcBef>
              <a:spcAft>
                <a:spcPts val="1200"/>
              </a:spcAft>
              <a:buNone/>
            </a:pPr>
            <a:r>
              <a:rPr lang="en" sz="1600">
                <a:solidFill>
                  <a:srgbClr val="351C75"/>
                </a:solidFill>
              </a:rPr>
              <a:t>Total ventilator-associated complications were 8% less in the intervention group compared to control. However, trial-related serious adverse effects were 0.8% higher in the intervention group.</a:t>
            </a:r>
            <a:endParaRPr sz="1600">
              <a:solidFill>
                <a:srgbClr val="351C75"/>
              </a:solidFill>
            </a:endParaRPr>
          </a:p>
        </p:txBody>
      </p:sp>
      <p:grpSp>
        <p:nvGrpSpPr>
          <p:cNvPr id="212" name="Google Shape;212;p37"/>
          <p:cNvGrpSpPr/>
          <p:nvPr/>
        </p:nvGrpSpPr>
        <p:grpSpPr>
          <a:xfrm>
            <a:off x="3375990" y="0"/>
            <a:ext cx="5768141" cy="5143499"/>
            <a:chOff x="1551714" y="0"/>
            <a:chExt cx="6040570" cy="5143499"/>
          </a:xfrm>
        </p:grpSpPr>
        <p:pic>
          <p:nvPicPr>
            <p:cNvPr id="213" name="Google Shape;213;p37"/>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14" name="Google Shape;214;p37"/>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idx="1" type="body"/>
          </p:nvPr>
        </p:nvSpPr>
        <p:spPr>
          <a:xfrm>
            <a:off x="265625" y="326000"/>
            <a:ext cx="29034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1200"/>
              </a:spcAft>
              <a:buNone/>
            </a:pPr>
            <a:r>
              <a:rPr b="1" lang="en" sz="1600">
                <a:solidFill>
                  <a:srgbClr val="351C75"/>
                </a:solidFill>
              </a:rPr>
              <a:t>What do you think about the research methods design?</a:t>
            </a:r>
            <a:endParaRPr b="1" sz="1600">
              <a:solidFill>
                <a:srgbClr val="351C75"/>
              </a:solidFill>
            </a:endParaRPr>
          </a:p>
        </p:txBody>
      </p:sp>
      <p:grpSp>
        <p:nvGrpSpPr>
          <p:cNvPr id="220" name="Google Shape;220;p38"/>
          <p:cNvGrpSpPr/>
          <p:nvPr/>
        </p:nvGrpSpPr>
        <p:grpSpPr>
          <a:xfrm>
            <a:off x="3375990" y="0"/>
            <a:ext cx="5768141" cy="5143499"/>
            <a:chOff x="1551714" y="0"/>
            <a:chExt cx="6040570" cy="5143499"/>
          </a:xfrm>
        </p:grpSpPr>
        <p:pic>
          <p:nvPicPr>
            <p:cNvPr id="221" name="Google Shape;221;p38"/>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22" name="Google Shape;222;p38"/>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9"/>
          <p:cNvSpPr txBox="1"/>
          <p:nvPr>
            <p:ph idx="1" type="body"/>
          </p:nvPr>
        </p:nvSpPr>
        <p:spPr>
          <a:xfrm>
            <a:off x="265625" y="326000"/>
            <a:ext cx="2903400" cy="46968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1600" u="sng">
                <a:solidFill>
                  <a:srgbClr val="351C75"/>
                </a:solidFill>
              </a:rPr>
              <a:t>Population</a:t>
            </a:r>
            <a:endParaRPr sz="1600">
              <a:solidFill>
                <a:srgbClr val="351C75"/>
              </a:solidFill>
            </a:endParaRPr>
          </a:p>
          <a:p>
            <a:pPr indent="0" lvl="0" marL="0" rtl="0" algn="l">
              <a:spcBef>
                <a:spcPts val="1200"/>
              </a:spcBef>
              <a:spcAft>
                <a:spcPts val="0"/>
              </a:spcAft>
              <a:buNone/>
            </a:pPr>
            <a:r>
              <a:rPr lang="en" sz="1600">
                <a:solidFill>
                  <a:srgbClr val="351C75"/>
                </a:solidFill>
              </a:rPr>
              <a:t>Strengths: </a:t>
            </a:r>
            <a:endParaRPr sz="1600">
              <a:solidFill>
                <a:srgbClr val="351C75"/>
              </a:solidFill>
            </a:endParaRPr>
          </a:p>
          <a:p>
            <a:pPr indent="-307340" lvl="0" marL="457200" rtl="0" algn="l">
              <a:spcBef>
                <a:spcPts val="1200"/>
              </a:spcBef>
              <a:spcAft>
                <a:spcPts val="0"/>
              </a:spcAft>
              <a:buClr>
                <a:srgbClr val="351C75"/>
              </a:buClr>
              <a:buSzPct val="100000"/>
              <a:buChar char="-"/>
            </a:pPr>
            <a:r>
              <a:rPr lang="en" sz="1600">
                <a:solidFill>
                  <a:srgbClr val="351C75"/>
                </a:solidFill>
              </a:rPr>
              <a:t>Multicenter design allows for large sample size → decreased risk of T2E</a:t>
            </a:r>
            <a:endParaRPr sz="1600">
              <a:solidFill>
                <a:srgbClr val="351C75"/>
              </a:solidFill>
            </a:endParaRPr>
          </a:p>
          <a:p>
            <a:pPr indent="-307340" lvl="0" marL="457200" rtl="0" algn="l">
              <a:spcBef>
                <a:spcPts val="0"/>
              </a:spcBef>
              <a:spcAft>
                <a:spcPts val="0"/>
              </a:spcAft>
              <a:buClr>
                <a:srgbClr val="351C75"/>
              </a:buClr>
              <a:buSzPct val="100000"/>
              <a:buChar char="-"/>
            </a:pPr>
            <a:r>
              <a:rPr lang="en" sz="1600">
                <a:solidFill>
                  <a:srgbClr val="351C75"/>
                </a:solidFill>
              </a:rPr>
              <a:t>Likely appropriate follow-up period</a:t>
            </a:r>
            <a:endParaRPr sz="1600">
              <a:solidFill>
                <a:srgbClr val="351C75"/>
              </a:solidFill>
            </a:endParaRPr>
          </a:p>
          <a:p>
            <a:pPr indent="-307340" lvl="0" marL="457200" rtl="0" algn="l">
              <a:spcBef>
                <a:spcPts val="0"/>
              </a:spcBef>
              <a:spcAft>
                <a:spcPts val="0"/>
              </a:spcAft>
              <a:buClr>
                <a:srgbClr val="351C75"/>
              </a:buClr>
              <a:buSzPct val="100000"/>
              <a:buChar char="-"/>
            </a:pPr>
            <a:r>
              <a:rPr lang="en" sz="1600">
                <a:solidFill>
                  <a:srgbClr val="351C75"/>
                </a:solidFill>
              </a:rPr>
              <a:t>Randomised and double blinded → decreases possible allocation, detection and performance bias </a:t>
            </a:r>
            <a:endParaRPr sz="1600">
              <a:solidFill>
                <a:srgbClr val="351C75"/>
              </a:solidFill>
            </a:endParaRPr>
          </a:p>
          <a:p>
            <a:pPr indent="0" lvl="0" marL="0" rtl="0" algn="l">
              <a:spcBef>
                <a:spcPts val="1200"/>
              </a:spcBef>
              <a:spcAft>
                <a:spcPts val="0"/>
              </a:spcAft>
              <a:buNone/>
            </a:pPr>
            <a:r>
              <a:rPr lang="en" sz="1600">
                <a:solidFill>
                  <a:srgbClr val="351C75"/>
                </a:solidFill>
              </a:rPr>
              <a:t>Weaknesses:</a:t>
            </a:r>
            <a:endParaRPr sz="1600">
              <a:solidFill>
                <a:srgbClr val="351C75"/>
              </a:solidFill>
            </a:endParaRPr>
          </a:p>
          <a:p>
            <a:pPr indent="-307340" lvl="0" marL="457200" rtl="0" algn="l">
              <a:spcBef>
                <a:spcPts val="1200"/>
              </a:spcBef>
              <a:spcAft>
                <a:spcPts val="0"/>
              </a:spcAft>
              <a:buClr>
                <a:srgbClr val="351C75"/>
              </a:buClr>
              <a:buSzPct val="100000"/>
              <a:buChar char="-"/>
            </a:pPr>
            <a:r>
              <a:rPr lang="en" sz="1600">
                <a:solidFill>
                  <a:srgbClr val="351C75"/>
                </a:solidFill>
              </a:rPr>
              <a:t>?baseline characteristics → are confounders accounted for/equally spread between groups (comorbidities, reasons for intubation, immunocompromised, smoking)</a:t>
            </a:r>
            <a:endParaRPr sz="1600">
              <a:solidFill>
                <a:srgbClr val="351C75"/>
              </a:solidFill>
            </a:endParaRPr>
          </a:p>
          <a:p>
            <a:pPr indent="-307340" lvl="0" marL="457200" rtl="0" algn="l">
              <a:spcBef>
                <a:spcPts val="0"/>
              </a:spcBef>
              <a:spcAft>
                <a:spcPts val="0"/>
              </a:spcAft>
              <a:buClr>
                <a:srgbClr val="351C75"/>
              </a:buClr>
              <a:buSzPct val="100000"/>
              <a:buChar char="-"/>
            </a:pPr>
            <a:r>
              <a:rPr lang="en" sz="1600">
                <a:solidFill>
                  <a:srgbClr val="351C75"/>
                </a:solidFill>
              </a:rPr>
              <a:t>Multicentricity leads to greater variability, less standardisation between groups</a:t>
            </a:r>
            <a:endParaRPr sz="1600">
              <a:solidFill>
                <a:srgbClr val="351C75"/>
              </a:solidFill>
            </a:endParaRPr>
          </a:p>
        </p:txBody>
      </p:sp>
      <p:grpSp>
        <p:nvGrpSpPr>
          <p:cNvPr id="228" name="Google Shape;228;p39"/>
          <p:cNvGrpSpPr/>
          <p:nvPr/>
        </p:nvGrpSpPr>
        <p:grpSpPr>
          <a:xfrm>
            <a:off x="3375990" y="0"/>
            <a:ext cx="5768141" cy="5143499"/>
            <a:chOff x="1551714" y="0"/>
            <a:chExt cx="6040570" cy="5143499"/>
          </a:xfrm>
        </p:grpSpPr>
        <p:pic>
          <p:nvPicPr>
            <p:cNvPr id="229" name="Google Shape;229;p39"/>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30" name="Google Shape;230;p39"/>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0"/>
          <p:cNvSpPr txBox="1"/>
          <p:nvPr>
            <p:ph idx="1" type="body"/>
          </p:nvPr>
        </p:nvSpPr>
        <p:spPr>
          <a:xfrm>
            <a:off x="265625" y="326000"/>
            <a:ext cx="2903400" cy="46968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sz="1600" u="sng">
                <a:solidFill>
                  <a:srgbClr val="351C75"/>
                </a:solidFill>
              </a:rPr>
              <a:t>Intervention &amp; control</a:t>
            </a:r>
            <a:endParaRPr sz="1600">
              <a:solidFill>
                <a:srgbClr val="351C75"/>
              </a:solidFill>
            </a:endParaRPr>
          </a:p>
          <a:p>
            <a:pPr indent="0" lvl="0" marL="0" rtl="0" algn="l">
              <a:spcBef>
                <a:spcPts val="1200"/>
              </a:spcBef>
              <a:spcAft>
                <a:spcPts val="0"/>
              </a:spcAft>
              <a:buNone/>
            </a:pPr>
            <a:r>
              <a:rPr lang="en" sz="1600">
                <a:solidFill>
                  <a:srgbClr val="351C75"/>
                </a:solidFill>
              </a:rPr>
              <a:t>Strengths:</a:t>
            </a:r>
            <a:endParaRPr sz="1600">
              <a:solidFill>
                <a:srgbClr val="351C75"/>
              </a:solidFill>
            </a:endParaRPr>
          </a:p>
          <a:p>
            <a:pPr indent="-322580" lvl="0" marL="457200" rtl="0" algn="l">
              <a:spcBef>
                <a:spcPts val="1200"/>
              </a:spcBef>
              <a:spcAft>
                <a:spcPts val="0"/>
              </a:spcAft>
              <a:buClr>
                <a:srgbClr val="351C75"/>
              </a:buClr>
              <a:buSzPct val="100000"/>
              <a:buChar char="-"/>
            </a:pPr>
            <a:r>
              <a:rPr lang="en" sz="1600">
                <a:solidFill>
                  <a:srgbClr val="351C75"/>
                </a:solidFill>
              </a:rPr>
              <a:t>Intervention has the potential to </a:t>
            </a:r>
            <a:r>
              <a:rPr lang="en" sz="1600">
                <a:solidFill>
                  <a:srgbClr val="351C75"/>
                </a:solidFill>
              </a:rPr>
              <a:t>prevent</a:t>
            </a:r>
            <a:r>
              <a:rPr lang="en" sz="1600">
                <a:solidFill>
                  <a:srgbClr val="351C75"/>
                </a:solidFill>
              </a:rPr>
              <a:t> serious complications → beneficence</a:t>
            </a:r>
            <a:endParaRPr sz="1600">
              <a:solidFill>
                <a:srgbClr val="351C75"/>
              </a:solidFill>
            </a:endParaRPr>
          </a:p>
          <a:p>
            <a:pPr indent="-322580" lvl="0" marL="457200" rtl="0" algn="l">
              <a:spcBef>
                <a:spcPts val="0"/>
              </a:spcBef>
              <a:spcAft>
                <a:spcPts val="0"/>
              </a:spcAft>
              <a:buClr>
                <a:srgbClr val="351C75"/>
              </a:buClr>
              <a:buSzPct val="100000"/>
              <a:buChar char="-"/>
            </a:pPr>
            <a:r>
              <a:rPr lang="en" sz="1600">
                <a:solidFill>
                  <a:srgbClr val="351C75"/>
                </a:solidFill>
              </a:rPr>
              <a:t>Novel - ?previous use of inhaled amikacin</a:t>
            </a:r>
            <a:endParaRPr sz="1600">
              <a:solidFill>
                <a:srgbClr val="351C75"/>
              </a:solidFill>
            </a:endParaRPr>
          </a:p>
          <a:p>
            <a:pPr indent="0" lvl="0" marL="0" rtl="0" algn="l">
              <a:spcBef>
                <a:spcPts val="1200"/>
              </a:spcBef>
              <a:spcAft>
                <a:spcPts val="0"/>
              </a:spcAft>
              <a:buNone/>
            </a:pPr>
            <a:r>
              <a:rPr lang="en" sz="1600">
                <a:solidFill>
                  <a:srgbClr val="351C75"/>
                </a:solidFill>
              </a:rPr>
              <a:t>Weaknesses:</a:t>
            </a:r>
            <a:endParaRPr sz="1600">
              <a:solidFill>
                <a:srgbClr val="351C75"/>
              </a:solidFill>
            </a:endParaRPr>
          </a:p>
          <a:p>
            <a:pPr indent="-322580" lvl="0" marL="457200" rtl="0" algn="l">
              <a:spcBef>
                <a:spcPts val="1200"/>
              </a:spcBef>
              <a:spcAft>
                <a:spcPts val="0"/>
              </a:spcAft>
              <a:buClr>
                <a:srgbClr val="351C75"/>
              </a:buClr>
              <a:buSzPct val="100000"/>
              <a:buChar char="-"/>
            </a:pPr>
            <a:r>
              <a:rPr lang="en" sz="1600">
                <a:solidFill>
                  <a:srgbClr val="351C75"/>
                </a:solidFill>
              </a:rPr>
              <a:t>?effectiveness of dose regimen</a:t>
            </a:r>
            <a:endParaRPr sz="1600">
              <a:solidFill>
                <a:srgbClr val="351C75"/>
              </a:solidFill>
            </a:endParaRPr>
          </a:p>
          <a:p>
            <a:pPr indent="-322580" lvl="0" marL="457200" rtl="0" algn="l">
              <a:spcBef>
                <a:spcPts val="0"/>
              </a:spcBef>
              <a:spcAft>
                <a:spcPts val="0"/>
              </a:spcAft>
              <a:buClr>
                <a:srgbClr val="351C75"/>
              </a:buClr>
              <a:buSzPct val="100000"/>
              <a:buChar char="-"/>
            </a:pPr>
            <a:r>
              <a:rPr lang="en" sz="1600">
                <a:solidFill>
                  <a:srgbClr val="351C75"/>
                </a:solidFill>
              </a:rPr>
              <a:t>?other antibiotic use</a:t>
            </a:r>
            <a:endParaRPr sz="1600">
              <a:solidFill>
                <a:srgbClr val="351C75"/>
              </a:solidFill>
            </a:endParaRPr>
          </a:p>
          <a:p>
            <a:pPr indent="-322580" lvl="0" marL="457200" rtl="0" algn="l">
              <a:spcBef>
                <a:spcPts val="0"/>
              </a:spcBef>
              <a:spcAft>
                <a:spcPts val="0"/>
              </a:spcAft>
              <a:buClr>
                <a:srgbClr val="351C75"/>
              </a:buClr>
              <a:buSzPct val="100000"/>
              <a:buChar char="-"/>
            </a:pPr>
            <a:r>
              <a:rPr lang="en" sz="1600">
                <a:solidFill>
                  <a:srgbClr val="351C75"/>
                </a:solidFill>
              </a:rPr>
              <a:t>?issue with non-maleficence due to prophylactic use of antibiotics and subsequent complications</a:t>
            </a:r>
            <a:endParaRPr sz="1600">
              <a:solidFill>
                <a:srgbClr val="351C75"/>
              </a:solidFill>
            </a:endParaRPr>
          </a:p>
        </p:txBody>
      </p:sp>
      <p:grpSp>
        <p:nvGrpSpPr>
          <p:cNvPr id="236" name="Google Shape;236;p40"/>
          <p:cNvGrpSpPr/>
          <p:nvPr/>
        </p:nvGrpSpPr>
        <p:grpSpPr>
          <a:xfrm>
            <a:off x="3375990" y="0"/>
            <a:ext cx="5768141" cy="5143499"/>
            <a:chOff x="1551714" y="0"/>
            <a:chExt cx="6040570" cy="5143499"/>
          </a:xfrm>
        </p:grpSpPr>
        <p:pic>
          <p:nvPicPr>
            <p:cNvPr id="237" name="Google Shape;237;p40"/>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38" name="Google Shape;238;p40"/>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1"/>
          <p:cNvSpPr txBox="1"/>
          <p:nvPr>
            <p:ph idx="1" type="body"/>
          </p:nvPr>
        </p:nvSpPr>
        <p:spPr>
          <a:xfrm>
            <a:off x="265625" y="326000"/>
            <a:ext cx="29034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u="sng">
                <a:solidFill>
                  <a:srgbClr val="351C75"/>
                </a:solidFill>
              </a:rPr>
              <a:t>Outcomes</a:t>
            </a:r>
            <a:endParaRPr sz="1600">
              <a:solidFill>
                <a:srgbClr val="351C75"/>
              </a:solidFill>
            </a:endParaRPr>
          </a:p>
          <a:p>
            <a:pPr indent="0" lvl="0" marL="0" rtl="0" algn="l">
              <a:spcBef>
                <a:spcPts val="1200"/>
              </a:spcBef>
              <a:spcAft>
                <a:spcPts val="0"/>
              </a:spcAft>
              <a:buNone/>
            </a:pPr>
            <a:r>
              <a:rPr lang="en" sz="1600">
                <a:solidFill>
                  <a:srgbClr val="351C75"/>
                </a:solidFill>
              </a:rPr>
              <a:t>Strengths:</a:t>
            </a:r>
            <a:endParaRPr sz="1600">
              <a:solidFill>
                <a:srgbClr val="351C75"/>
              </a:solidFill>
            </a:endParaRPr>
          </a:p>
          <a:p>
            <a:pPr indent="-330200" lvl="0" marL="457200" rtl="0" algn="l">
              <a:spcBef>
                <a:spcPts val="1200"/>
              </a:spcBef>
              <a:spcAft>
                <a:spcPts val="0"/>
              </a:spcAft>
              <a:buClr>
                <a:srgbClr val="351C75"/>
              </a:buClr>
              <a:buSzPts val="1600"/>
              <a:buChar char="-"/>
            </a:pPr>
            <a:r>
              <a:rPr lang="en" sz="1600">
                <a:solidFill>
                  <a:srgbClr val="351C75"/>
                </a:solidFill>
              </a:rPr>
              <a:t>Appropriate and clinically relevant primary clinical outcome</a:t>
            </a:r>
            <a:endParaRPr sz="1600">
              <a:solidFill>
                <a:srgbClr val="351C75"/>
              </a:solidFill>
            </a:endParaRPr>
          </a:p>
          <a:p>
            <a:pPr indent="-330200" lvl="0" marL="457200" rtl="0" algn="l">
              <a:spcBef>
                <a:spcPts val="0"/>
              </a:spcBef>
              <a:spcAft>
                <a:spcPts val="0"/>
              </a:spcAft>
              <a:buClr>
                <a:srgbClr val="351C75"/>
              </a:buClr>
              <a:buSzPts val="1600"/>
              <a:buChar char="-"/>
            </a:pPr>
            <a:r>
              <a:rPr lang="en" sz="1600">
                <a:solidFill>
                  <a:srgbClr val="351C75"/>
                </a:solidFill>
              </a:rPr>
              <a:t>Safety assessment performed</a:t>
            </a:r>
            <a:endParaRPr sz="1600">
              <a:solidFill>
                <a:srgbClr val="351C75"/>
              </a:solidFill>
            </a:endParaRPr>
          </a:p>
          <a:p>
            <a:pPr indent="0" lvl="0" marL="0" rtl="0" algn="l">
              <a:spcBef>
                <a:spcPts val="1200"/>
              </a:spcBef>
              <a:spcAft>
                <a:spcPts val="0"/>
              </a:spcAft>
              <a:buNone/>
            </a:pPr>
            <a:r>
              <a:rPr lang="en" sz="1600">
                <a:solidFill>
                  <a:srgbClr val="351C75"/>
                </a:solidFill>
              </a:rPr>
              <a:t>Weaknesses:</a:t>
            </a:r>
            <a:endParaRPr sz="1600">
              <a:solidFill>
                <a:srgbClr val="351C75"/>
              </a:solidFill>
            </a:endParaRPr>
          </a:p>
          <a:p>
            <a:pPr indent="-330200" lvl="0" marL="457200" rtl="0" algn="l">
              <a:spcBef>
                <a:spcPts val="1200"/>
              </a:spcBef>
              <a:spcAft>
                <a:spcPts val="0"/>
              </a:spcAft>
              <a:buClr>
                <a:srgbClr val="351C75"/>
              </a:buClr>
              <a:buSzPts val="1600"/>
              <a:buChar char="-"/>
            </a:pPr>
            <a:r>
              <a:rPr lang="en" sz="1600">
                <a:solidFill>
                  <a:srgbClr val="351C75"/>
                </a:solidFill>
              </a:rPr>
              <a:t>How was pneumonia defined?</a:t>
            </a:r>
            <a:endParaRPr sz="1600">
              <a:solidFill>
                <a:srgbClr val="351C75"/>
              </a:solidFill>
            </a:endParaRPr>
          </a:p>
          <a:p>
            <a:pPr indent="-330200" lvl="0" marL="457200" rtl="0" algn="l">
              <a:spcBef>
                <a:spcPts val="0"/>
              </a:spcBef>
              <a:spcAft>
                <a:spcPts val="0"/>
              </a:spcAft>
              <a:buClr>
                <a:srgbClr val="351C75"/>
              </a:buClr>
              <a:buSzPts val="1600"/>
              <a:buChar char="-"/>
            </a:pPr>
            <a:r>
              <a:rPr lang="en" sz="1600">
                <a:solidFill>
                  <a:srgbClr val="351C75"/>
                </a:solidFill>
              </a:rPr>
              <a:t>How many pneumonias were not responsive to amikacin?</a:t>
            </a:r>
            <a:endParaRPr sz="1600">
              <a:solidFill>
                <a:srgbClr val="351C75"/>
              </a:solidFill>
            </a:endParaRPr>
          </a:p>
        </p:txBody>
      </p:sp>
      <p:grpSp>
        <p:nvGrpSpPr>
          <p:cNvPr id="244" name="Google Shape;244;p41"/>
          <p:cNvGrpSpPr/>
          <p:nvPr/>
        </p:nvGrpSpPr>
        <p:grpSpPr>
          <a:xfrm>
            <a:off x="3375990" y="0"/>
            <a:ext cx="5768141" cy="5143499"/>
            <a:chOff x="1551714" y="0"/>
            <a:chExt cx="6040570" cy="5143499"/>
          </a:xfrm>
        </p:grpSpPr>
        <p:pic>
          <p:nvPicPr>
            <p:cNvPr id="245" name="Google Shape;245;p41"/>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46" name="Google Shape;246;p41"/>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2"/>
          <p:cNvSpPr txBox="1"/>
          <p:nvPr>
            <p:ph idx="1" type="body"/>
          </p:nvPr>
        </p:nvSpPr>
        <p:spPr>
          <a:xfrm>
            <a:off x="265625" y="326000"/>
            <a:ext cx="29034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1200"/>
              </a:spcAft>
              <a:buNone/>
            </a:pPr>
            <a:r>
              <a:rPr b="1" lang="en" sz="1600">
                <a:solidFill>
                  <a:srgbClr val="351C75"/>
                </a:solidFill>
              </a:rPr>
              <a:t>What do you think about the results?</a:t>
            </a:r>
            <a:endParaRPr b="1" sz="1600">
              <a:solidFill>
                <a:srgbClr val="351C75"/>
              </a:solidFill>
            </a:endParaRPr>
          </a:p>
        </p:txBody>
      </p:sp>
      <p:grpSp>
        <p:nvGrpSpPr>
          <p:cNvPr id="252" name="Google Shape;252;p42"/>
          <p:cNvGrpSpPr/>
          <p:nvPr/>
        </p:nvGrpSpPr>
        <p:grpSpPr>
          <a:xfrm>
            <a:off x="3375990" y="0"/>
            <a:ext cx="5768141" cy="5143499"/>
            <a:chOff x="1551714" y="0"/>
            <a:chExt cx="6040570" cy="5143499"/>
          </a:xfrm>
        </p:grpSpPr>
        <p:pic>
          <p:nvPicPr>
            <p:cNvPr id="253" name="Google Shape;253;p42"/>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54" name="Google Shape;254;p42"/>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3"/>
          <p:cNvSpPr txBox="1"/>
          <p:nvPr>
            <p:ph idx="1" type="body"/>
          </p:nvPr>
        </p:nvSpPr>
        <p:spPr>
          <a:xfrm>
            <a:off x="265625" y="326000"/>
            <a:ext cx="2903400" cy="46968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sz="1600">
                <a:solidFill>
                  <a:srgbClr val="351C75"/>
                </a:solidFill>
              </a:rPr>
              <a:t>Strengths:</a:t>
            </a:r>
            <a:endParaRPr sz="1600">
              <a:solidFill>
                <a:srgbClr val="351C75"/>
              </a:solidFill>
            </a:endParaRPr>
          </a:p>
          <a:p>
            <a:pPr indent="-307340" lvl="0" marL="457200" rtl="0" algn="l">
              <a:spcBef>
                <a:spcPts val="1200"/>
              </a:spcBef>
              <a:spcAft>
                <a:spcPts val="0"/>
              </a:spcAft>
              <a:buClr>
                <a:srgbClr val="351C75"/>
              </a:buClr>
              <a:buSzPct val="100000"/>
              <a:buChar char="-"/>
            </a:pPr>
            <a:r>
              <a:rPr lang="en" sz="1600">
                <a:solidFill>
                  <a:srgbClr val="351C75"/>
                </a:solidFill>
              </a:rPr>
              <a:t>Large sample → </a:t>
            </a:r>
            <a:r>
              <a:rPr lang="en" sz="1600">
                <a:solidFill>
                  <a:srgbClr val="351C75"/>
                </a:solidFill>
              </a:rPr>
              <a:t>decreased</a:t>
            </a:r>
            <a:r>
              <a:rPr lang="en" sz="1600">
                <a:solidFill>
                  <a:srgbClr val="351C75"/>
                </a:solidFill>
              </a:rPr>
              <a:t> risk of T2E + increased internal validity</a:t>
            </a:r>
            <a:endParaRPr sz="1600">
              <a:solidFill>
                <a:srgbClr val="351C75"/>
              </a:solidFill>
            </a:endParaRPr>
          </a:p>
          <a:p>
            <a:pPr indent="-307340" lvl="0" marL="457200" rtl="0" algn="l">
              <a:spcBef>
                <a:spcPts val="0"/>
              </a:spcBef>
              <a:spcAft>
                <a:spcPts val="0"/>
              </a:spcAft>
              <a:buClr>
                <a:srgbClr val="351C75"/>
              </a:buClr>
              <a:buSzPct val="100000"/>
              <a:buChar char="-"/>
            </a:pPr>
            <a:r>
              <a:rPr lang="en" sz="1600">
                <a:solidFill>
                  <a:srgbClr val="351C75"/>
                </a:solidFill>
              </a:rPr>
              <a:t>Results show statistical significant reduction in pneumonia and complications in intervention group</a:t>
            </a:r>
            <a:endParaRPr sz="1600">
              <a:solidFill>
                <a:srgbClr val="351C75"/>
              </a:solidFill>
            </a:endParaRPr>
          </a:p>
          <a:p>
            <a:pPr indent="0" lvl="0" marL="0" rtl="0" algn="l">
              <a:spcBef>
                <a:spcPts val="1200"/>
              </a:spcBef>
              <a:spcAft>
                <a:spcPts val="0"/>
              </a:spcAft>
              <a:buNone/>
            </a:pPr>
            <a:r>
              <a:rPr lang="en" sz="1600">
                <a:solidFill>
                  <a:srgbClr val="351C75"/>
                </a:solidFill>
              </a:rPr>
              <a:t>Weaknesses</a:t>
            </a:r>
            <a:r>
              <a:rPr lang="en" sz="1600">
                <a:solidFill>
                  <a:srgbClr val="351C75"/>
                </a:solidFill>
              </a:rPr>
              <a:t>:</a:t>
            </a:r>
            <a:endParaRPr sz="1600">
              <a:solidFill>
                <a:srgbClr val="351C75"/>
              </a:solidFill>
            </a:endParaRPr>
          </a:p>
          <a:p>
            <a:pPr indent="-307340" lvl="0" marL="457200" rtl="0" algn="l">
              <a:spcBef>
                <a:spcPts val="1200"/>
              </a:spcBef>
              <a:spcAft>
                <a:spcPts val="0"/>
              </a:spcAft>
              <a:buClr>
                <a:srgbClr val="351C75"/>
              </a:buClr>
              <a:buSzPct val="100000"/>
              <a:buChar char="-"/>
            </a:pPr>
            <a:r>
              <a:rPr lang="en" sz="1600">
                <a:solidFill>
                  <a:srgbClr val="351C75"/>
                </a:solidFill>
              </a:rPr>
              <a:t>?high attrition rate → was intention-to-treat analysis used?</a:t>
            </a:r>
            <a:endParaRPr sz="1600">
              <a:solidFill>
                <a:srgbClr val="351C75"/>
              </a:solidFill>
            </a:endParaRPr>
          </a:p>
          <a:p>
            <a:pPr indent="-307340" lvl="0" marL="457200" rtl="0" algn="l">
              <a:spcBef>
                <a:spcPts val="0"/>
              </a:spcBef>
              <a:spcAft>
                <a:spcPts val="0"/>
              </a:spcAft>
              <a:buClr>
                <a:srgbClr val="351C75"/>
              </a:buClr>
              <a:buSzPct val="100000"/>
              <a:buChar char="-"/>
            </a:pPr>
            <a:r>
              <a:rPr lang="en" sz="1600">
                <a:solidFill>
                  <a:srgbClr val="351C75"/>
                </a:solidFill>
              </a:rPr>
              <a:t>What percentage of recorded </a:t>
            </a:r>
            <a:r>
              <a:rPr lang="en" sz="1600">
                <a:solidFill>
                  <a:srgbClr val="351C75"/>
                </a:solidFill>
              </a:rPr>
              <a:t>pneumonia</a:t>
            </a:r>
            <a:r>
              <a:rPr lang="en" sz="1600">
                <a:solidFill>
                  <a:srgbClr val="351C75"/>
                </a:solidFill>
              </a:rPr>
              <a:t> are resistant to amikacin?</a:t>
            </a:r>
            <a:endParaRPr sz="1600">
              <a:solidFill>
                <a:srgbClr val="351C75"/>
              </a:solidFill>
            </a:endParaRPr>
          </a:p>
          <a:p>
            <a:pPr indent="-307340" lvl="0" marL="457200" rtl="0" algn="l">
              <a:spcBef>
                <a:spcPts val="0"/>
              </a:spcBef>
              <a:spcAft>
                <a:spcPts val="0"/>
              </a:spcAft>
              <a:buClr>
                <a:srgbClr val="351C75"/>
              </a:buClr>
              <a:buSzPct val="100000"/>
              <a:buChar char="-"/>
            </a:pPr>
            <a:r>
              <a:rPr lang="en" sz="1600">
                <a:solidFill>
                  <a:srgbClr val="351C75"/>
                </a:solidFill>
              </a:rPr>
              <a:t>Broad confidence intervals + are results clinically significant?</a:t>
            </a:r>
            <a:endParaRPr sz="1600">
              <a:solidFill>
                <a:srgbClr val="351C75"/>
              </a:solidFill>
            </a:endParaRPr>
          </a:p>
          <a:p>
            <a:pPr indent="-307340" lvl="0" marL="457200" rtl="0" algn="l">
              <a:spcBef>
                <a:spcPts val="0"/>
              </a:spcBef>
              <a:spcAft>
                <a:spcPts val="0"/>
              </a:spcAft>
              <a:buClr>
                <a:srgbClr val="351C75"/>
              </a:buClr>
              <a:buSzPct val="100000"/>
              <a:buChar char="-"/>
            </a:pPr>
            <a:r>
              <a:rPr lang="en" sz="1600">
                <a:solidFill>
                  <a:srgbClr val="351C75"/>
                </a:solidFill>
              </a:rPr>
              <a:t>ARR is 7%, NNT (1/ARR) = 14</a:t>
            </a:r>
            <a:endParaRPr sz="1600">
              <a:solidFill>
                <a:srgbClr val="351C75"/>
              </a:solidFill>
            </a:endParaRPr>
          </a:p>
          <a:p>
            <a:pPr indent="-307340" lvl="0" marL="457200" rtl="0" algn="l">
              <a:spcBef>
                <a:spcPts val="0"/>
              </a:spcBef>
              <a:spcAft>
                <a:spcPts val="0"/>
              </a:spcAft>
              <a:buClr>
                <a:srgbClr val="351C75"/>
              </a:buClr>
              <a:buSzPct val="100000"/>
              <a:buChar char="-"/>
            </a:pPr>
            <a:r>
              <a:rPr lang="en" sz="1600">
                <a:solidFill>
                  <a:srgbClr val="351C75"/>
                </a:solidFill>
              </a:rPr>
              <a:t>Higher adverse effects in intervention group → ?safety issues which are not </a:t>
            </a:r>
            <a:r>
              <a:rPr lang="en" sz="1600">
                <a:solidFill>
                  <a:srgbClr val="351C75"/>
                </a:solidFill>
              </a:rPr>
              <a:t>reported in conclusion</a:t>
            </a:r>
            <a:endParaRPr sz="1600">
              <a:solidFill>
                <a:srgbClr val="351C75"/>
              </a:solidFill>
            </a:endParaRPr>
          </a:p>
        </p:txBody>
      </p:sp>
      <p:grpSp>
        <p:nvGrpSpPr>
          <p:cNvPr id="260" name="Google Shape;260;p43"/>
          <p:cNvGrpSpPr/>
          <p:nvPr/>
        </p:nvGrpSpPr>
        <p:grpSpPr>
          <a:xfrm>
            <a:off x="3375990" y="0"/>
            <a:ext cx="5768141" cy="5143499"/>
            <a:chOff x="1551714" y="0"/>
            <a:chExt cx="6040570" cy="5143499"/>
          </a:xfrm>
        </p:grpSpPr>
        <p:pic>
          <p:nvPicPr>
            <p:cNvPr id="261" name="Google Shape;261;p43"/>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62" name="Google Shape;262;p43"/>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Fundraising</a:t>
            </a:r>
            <a:endParaRPr>
              <a:solidFill>
                <a:srgbClr val="7C24E8"/>
              </a:solidFill>
            </a:endParaRPr>
          </a:p>
        </p:txBody>
      </p:sp>
      <p:pic>
        <p:nvPicPr>
          <p:cNvPr id="113" name="Google Shape;113;p26"/>
          <p:cNvPicPr preferRelativeResize="0"/>
          <p:nvPr/>
        </p:nvPicPr>
        <p:blipFill>
          <a:blip r:embed="rId3">
            <a:alphaModFix/>
          </a:blip>
          <a:stretch>
            <a:fillRect/>
          </a:stretch>
        </p:blipFill>
        <p:spPr>
          <a:xfrm>
            <a:off x="5535925" y="1430500"/>
            <a:ext cx="3007850" cy="3007850"/>
          </a:xfrm>
          <a:prstGeom prst="rect">
            <a:avLst/>
          </a:prstGeom>
          <a:noFill/>
          <a:ln>
            <a:noFill/>
          </a:ln>
        </p:spPr>
      </p:pic>
      <p:pic>
        <p:nvPicPr>
          <p:cNvPr id="114" name="Google Shape;114;p26"/>
          <p:cNvPicPr preferRelativeResize="0"/>
          <p:nvPr/>
        </p:nvPicPr>
        <p:blipFill>
          <a:blip r:embed="rId4">
            <a:alphaModFix/>
          </a:blip>
          <a:stretch>
            <a:fillRect/>
          </a:stretch>
        </p:blipFill>
        <p:spPr>
          <a:xfrm>
            <a:off x="311700" y="1173825"/>
            <a:ext cx="4555551" cy="3521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4"/>
          <p:cNvSpPr txBox="1"/>
          <p:nvPr>
            <p:ph idx="1" type="body"/>
          </p:nvPr>
        </p:nvSpPr>
        <p:spPr>
          <a:xfrm>
            <a:off x="265625" y="326000"/>
            <a:ext cx="29034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1200"/>
              </a:spcAft>
              <a:buNone/>
            </a:pPr>
            <a:r>
              <a:rPr b="1" lang="en" sz="1600">
                <a:solidFill>
                  <a:srgbClr val="351C75"/>
                </a:solidFill>
              </a:rPr>
              <a:t>What do you think about the internal validity of the study?</a:t>
            </a:r>
            <a:endParaRPr b="1" sz="1600">
              <a:solidFill>
                <a:srgbClr val="351C75"/>
              </a:solidFill>
            </a:endParaRPr>
          </a:p>
        </p:txBody>
      </p:sp>
      <p:grpSp>
        <p:nvGrpSpPr>
          <p:cNvPr id="268" name="Google Shape;268;p44"/>
          <p:cNvGrpSpPr/>
          <p:nvPr/>
        </p:nvGrpSpPr>
        <p:grpSpPr>
          <a:xfrm>
            <a:off x="3375990" y="0"/>
            <a:ext cx="5768141" cy="5143499"/>
            <a:chOff x="1551714" y="0"/>
            <a:chExt cx="6040570" cy="5143499"/>
          </a:xfrm>
        </p:grpSpPr>
        <p:pic>
          <p:nvPicPr>
            <p:cNvPr id="269" name="Google Shape;269;p44"/>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70" name="Google Shape;270;p44"/>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ph idx="1" type="body"/>
          </p:nvPr>
        </p:nvSpPr>
        <p:spPr>
          <a:xfrm>
            <a:off x="265625" y="326000"/>
            <a:ext cx="2903400" cy="4696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sz="1600">
                <a:solidFill>
                  <a:srgbClr val="351C75"/>
                </a:solidFill>
              </a:rPr>
              <a:t>Strengths:</a:t>
            </a:r>
            <a:endParaRPr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Large sample size → increased power</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Randomised and double-blind → decreased allocation, performance and detection bias</a:t>
            </a:r>
            <a:endParaRPr sz="1600">
              <a:solidFill>
                <a:srgbClr val="351C75"/>
              </a:solidFill>
            </a:endParaRPr>
          </a:p>
          <a:p>
            <a:pPr indent="0" lvl="0" marL="0" rtl="0" algn="l">
              <a:spcBef>
                <a:spcPts val="1200"/>
              </a:spcBef>
              <a:spcAft>
                <a:spcPts val="0"/>
              </a:spcAft>
              <a:buNone/>
            </a:pPr>
            <a:r>
              <a:rPr lang="en" sz="1600">
                <a:solidFill>
                  <a:srgbClr val="351C75"/>
                </a:solidFill>
              </a:rPr>
              <a:t>Weaknesses:</a:t>
            </a:r>
            <a:endParaRPr sz="1600">
              <a:solidFill>
                <a:srgbClr val="351C75"/>
              </a:solidFill>
            </a:endParaRPr>
          </a:p>
          <a:p>
            <a:pPr indent="-314960" lvl="0" marL="457200" rtl="0" algn="l">
              <a:spcBef>
                <a:spcPts val="1200"/>
              </a:spcBef>
              <a:spcAft>
                <a:spcPts val="0"/>
              </a:spcAft>
              <a:buClr>
                <a:srgbClr val="351C75"/>
              </a:buClr>
              <a:buSzPct val="100000"/>
              <a:buChar char="-"/>
            </a:pPr>
            <a:r>
              <a:rPr lang="en" sz="1600">
                <a:solidFill>
                  <a:srgbClr val="351C75"/>
                </a:solidFill>
              </a:rPr>
              <a:t>?adjustment for confounders (i.e. stratification based on comorbidities, reason for intubation, other antibiotic treatment, immunocompromised, etc.) → could have led to T1E</a:t>
            </a:r>
            <a:endParaRPr sz="1600">
              <a:solidFill>
                <a:srgbClr val="351C75"/>
              </a:solidFill>
            </a:endParaRPr>
          </a:p>
          <a:p>
            <a:pPr indent="-314960" lvl="0" marL="457200" rtl="0" algn="l">
              <a:spcBef>
                <a:spcPts val="0"/>
              </a:spcBef>
              <a:spcAft>
                <a:spcPts val="0"/>
              </a:spcAft>
              <a:buClr>
                <a:srgbClr val="351C75"/>
              </a:buClr>
              <a:buSzPct val="100000"/>
              <a:buChar char="-"/>
            </a:pPr>
            <a:r>
              <a:rPr lang="en" sz="1600">
                <a:solidFill>
                  <a:srgbClr val="351C75"/>
                </a:solidFill>
              </a:rPr>
              <a:t>?high attrition rate leading to attrition bias → was ITT analysis used?</a:t>
            </a:r>
            <a:endParaRPr sz="1600">
              <a:solidFill>
                <a:srgbClr val="351C75"/>
              </a:solidFill>
            </a:endParaRPr>
          </a:p>
        </p:txBody>
      </p:sp>
      <p:grpSp>
        <p:nvGrpSpPr>
          <p:cNvPr id="276" name="Google Shape;276;p45"/>
          <p:cNvGrpSpPr/>
          <p:nvPr/>
        </p:nvGrpSpPr>
        <p:grpSpPr>
          <a:xfrm>
            <a:off x="3375990" y="0"/>
            <a:ext cx="5768141" cy="5143499"/>
            <a:chOff x="1551714" y="0"/>
            <a:chExt cx="6040570" cy="5143499"/>
          </a:xfrm>
        </p:grpSpPr>
        <p:pic>
          <p:nvPicPr>
            <p:cNvPr id="277" name="Google Shape;277;p45"/>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78" name="Google Shape;278;p45"/>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idx="1" type="body"/>
          </p:nvPr>
        </p:nvSpPr>
        <p:spPr>
          <a:xfrm>
            <a:off x="265625" y="326000"/>
            <a:ext cx="29034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1200"/>
              </a:spcAft>
              <a:buNone/>
            </a:pPr>
            <a:r>
              <a:rPr b="1" lang="en" sz="1600">
                <a:solidFill>
                  <a:srgbClr val="351C75"/>
                </a:solidFill>
              </a:rPr>
              <a:t>What do you think about the external validity of the study?</a:t>
            </a:r>
            <a:endParaRPr b="1" sz="1600">
              <a:solidFill>
                <a:srgbClr val="351C75"/>
              </a:solidFill>
            </a:endParaRPr>
          </a:p>
        </p:txBody>
      </p:sp>
      <p:grpSp>
        <p:nvGrpSpPr>
          <p:cNvPr id="284" name="Google Shape;284;p46"/>
          <p:cNvGrpSpPr/>
          <p:nvPr/>
        </p:nvGrpSpPr>
        <p:grpSpPr>
          <a:xfrm>
            <a:off x="3375990" y="0"/>
            <a:ext cx="5768141" cy="5143499"/>
            <a:chOff x="1551714" y="0"/>
            <a:chExt cx="6040570" cy="5143499"/>
          </a:xfrm>
        </p:grpSpPr>
        <p:pic>
          <p:nvPicPr>
            <p:cNvPr id="285" name="Google Shape;285;p46"/>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86" name="Google Shape;286;p46"/>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7"/>
          <p:cNvSpPr txBox="1"/>
          <p:nvPr>
            <p:ph idx="1" type="body"/>
          </p:nvPr>
        </p:nvSpPr>
        <p:spPr>
          <a:xfrm>
            <a:off x="265625" y="326000"/>
            <a:ext cx="2903400" cy="4696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600">
                <a:solidFill>
                  <a:srgbClr val="351C75"/>
                </a:solidFill>
              </a:rPr>
              <a:t>Strengths:</a:t>
            </a:r>
            <a:endParaRPr sz="1600">
              <a:solidFill>
                <a:srgbClr val="351C75"/>
              </a:solidFill>
            </a:endParaRPr>
          </a:p>
          <a:p>
            <a:pPr indent="-322580" lvl="0" marL="457200" rtl="0" algn="l">
              <a:spcBef>
                <a:spcPts val="1200"/>
              </a:spcBef>
              <a:spcAft>
                <a:spcPts val="0"/>
              </a:spcAft>
              <a:buClr>
                <a:srgbClr val="351C75"/>
              </a:buClr>
              <a:buSzPct val="100000"/>
              <a:buChar char="-"/>
            </a:pPr>
            <a:r>
              <a:rPr lang="en" sz="1600">
                <a:solidFill>
                  <a:srgbClr val="351C75"/>
                </a:solidFill>
              </a:rPr>
              <a:t>Multicenter study → more representative of clinical practice</a:t>
            </a:r>
            <a:endParaRPr sz="1600">
              <a:solidFill>
                <a:srgbClr val="351C75"/>
              </a:solidFill>
            </a:endParaRPr>
          </a:p>
          <a:p>
            <a:pPr indent="0" lvl="0" marL="0" rtl="0" algn="l">
              <a:spcBef>
                <a:spcPts val="1200"/>
              </a:spcBef>
              <a:spcAft>
                <a:spcPts val="0"/>
              </a:spcAft>
              <a:buNone/>
            </a:pPr>
            <a:r>
              <a:rPr lang="en" sz="1600">
                <a:solidFill>
                  <a:srgbClr val="351C75"/>
                </a:solidFill>
              </a:rPr>
              <a:t>Weaknesses:</a:t>
            </a:r>
            <a:endParaRPr sz="1600">
              <a:solidFill>
                <a:srgbClr val="351C75"/>
              </a:solidFill>
            </a:endParaRPr>
          </a:p>
          <a:p>
            <a:pPr indent="-322580" lvl="0" marL="457200" rtl="0" algn="l">
              <a:spcBef>
                <a:spcPts val="1200"/>
              </a:spcBef>
              <a:spcAft>
                <a:spcPts val="0"/>
              </a:spcAft>
              <a:buClr>
                <a:srgbClr val="351C75"/>
              </a:buClr>
              <a:buSzPct val="100000"/>
              <a:buChar char="-"/>
            </a:pPr>
            <a:r>
              <a:rPr lang="en" sz="1600">
                <a:solidFill>
                  <a:srgbClr val="351C75"/>
                </a:solidFill>
              </a:rPr>
              <a:t>Selection of patients who underwent invasive mechanical ventilation for at least 72hrs, what about the others?</a:t>
            </a:r>
            <a:endParaRPr sz="1600">
              <a:solidFill>
                <a:srgbClr val="351C75"/>
              </a:solidFill>
            </a:endParaRPr>
          </a:p>
          <a:p>
            <a:pPr indent="-322580" lvl="0" marL="457200" rtl="0" algn="l">
              <a:spcBef>
                <a:spcPts val="0"/>
              </a:spcBef>
              <a:spcAft>
                <a:spcPts val="0"/>
              </a:spcAft>
              <a:buClr>
                <a:srgbClr val="351C75"/>
              </a:buClr>
              <a:buSzPct val="100000"/>
              <a:buChar char="-"/>
            </a:pPr>
            <a:r>
              <a:rPr lang="en" sz="1600">
                <a:solidFill>
                  <a:srgbClr val="351C75"/>
                </a:solidFill>
              </a:rPr>
              <a:t>Study conducted in France, ?use of inhaled amikacin in UK</a:t>
            </a:r>
            <a:endParaRPr sz="1600">
              <a:solidFill>
                <a:srgbClr val="351C75"/>
              </a:solidFill>
            </a:endParaRPr>
          </a:p>
          <a:p>
            <a:pPr indent="-322580" lvl="0" marL="457200" rtl="0" algn="l">
              <a:spcBef>
                <a:spcPts val="0"/>
              </a:spcBef>
              <a:spcAft>
                <a:spcPts val="0"/>
              </a:spcAft>
              <a:buClr>
                <a:srgbClr val="351C75"/>
              </a:buClr>
              <a:buSzPct val="100000"/>
              <a:buChar char="-"/>
            </a:pPr>
            <a:r>
              <a:rPr lang="en" sz="1600">
                <a:solidFill>
                  <a:srgbClr val="351C75"/>
                </a:solidFill>
              </a:rPr>
              <a:t>?differences in nursing practices (oral hygiene care, subglottic suctioning)</a:t>
            </a:r>
            <a:endParaRPr sz="1600">
              <a:solidFill>
                <a:srgbClr val="351C75"/>
              </a:solidFill>
            </a:endParaRPr>
          </a:p>
          <a:p>
            <a:pPr indent="-322580" lvl="0" marL="457200" rtl="0" algn="l">
              <a:spcBef>
                <a:spcPts val="0"/>
              </a:spcBef>
              <a:spcAft>
                <a:spcPts val="0"/>
              </a:spcAft>
              <a:buClr>
                <a:srgbClr val="351C75"/>
              </a:buClr>
              <a:buSzPct val="100000"/>
              <a:buChar char="-"/>
            </a:pPr>
            <a:r>
              <a:rPr lang="en" sz="1600">
                <a:solidFill>
                  <a:srgbClr val="351C75"/>
                </a:solidFill>
              </a:rPr>
              <a:t>?cost-effectiveness and issues </a:t>
            </a:r>
            <a:r>
              <a:rPr lang="en" sz="1600">
                <a:solidFill>
                  <a:srgbClr val="351C75"/>
                </a:solidFill>
              </a:rPr>
              <a:t>with</a:t>
            </a:r>
            <a:r>
              <a:rPr lang="en" sz="1600">
                <a:solidFill>
                  <a:srgbClr val="351C75"/>
                </a:solidFill>
              </a:rPr>
              <a:t> safety → NNT = 14</a:t>
            </a:r>
            <a:endParaRPr sz="1600">
              <a:solidFill>
                <a:srgbClr val="351C75"/>
              </a:solidFill>
            </a:endParaRPr>
          </a:p>
        </p:txBody>
      </p:sp>
      <p:grpSp>
        <p:nvGrpSpPr>
          <p:cNvPr id="292" name="Google Shape;292;p47"/>
          <p:cNvGrpSpPr/>
          <p:nvPr/>
        </p:nvGrpSpPr>
        <p:grpSpPr>
          <a:xfrm>
            <a:off x="3375990" y="0"/>
            <a:ext cx="5768141" cy="5143499"/>
            <a:chOff x="1551714" y="0"/>
            <a:chExt cx="6040570" cy="5143499"/>
          </a:xfrm>
        </p:grpSpPr>
        <p:pic>
          <p:nvPicPr>
            <p:cNvPr id="293" name="Google Shape;293;p47"/>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294" name="Google Shape;294;p47"/>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8"/>
          <p:cNvSpPr txBox="1"/>
          <p:nvPr>
            <p:ph idx="1" type="body"/>
          </p:nvPr>
        </p:nvSpPr>
        <p:spPr>
          <a:xfrm>
            <a:off x="265625" y="326000"/>
            <a:ext cx="2903400" cy="46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0"/>
              </a:spcAft>
              <a:buNone/>
            </a:pPr>
            <a:r>
              <a:t/>
            </a:r>
            <a:endParaRPr sz="1600">
              <a:solidFill>
                <a:srgbClr val="351C75"/>
              </a:solidFill>
            </a:endParaRPr>
          </a:p>
          <a:p>
            <a:pPr indent="0" lvl="0" marL="0" rtl="0" algn="l">
              <a:spcBef>
                <a:spcPts val="1200"/>
              </a:spcBef>
              <a:spcAft>
                <a:spcPts val="1200"/>
              </a:spcAft>
              <a:buNone/>
            </a:pPr>
            <a:r>
              <a:rPr b="1" lang="en" sz="1600">
                <a:solidFill>
                  <a:srgbClr val="351C75"/>
                </a:solidFill>
              </a:rPr>
              <a:t>What do you think about the ethical considerations of the study?</a:t>
            </a:r>
            <a:endParaRPr b="1" sz="1600">
              <a:solidFill>
                <a:srgbClr val="351C75"/>
              </a:solidFill>
            </a:endParaRPr>
          </a:p>
        </p:txBody>
      </p:sp>
      <p:grpSp>
        <p:nvGrpSpPr>
          <p:cNvPr id="300" name="Google Shape;300;p48"/>
          <p:cNvGrpSpPr/>
          <p:nvPr/>
        </p:nvGrpSpPr>
        <p:grpSpPr>
          <a:xfrm>
            <a:off x="3375990" y="0"/>
            <a:ext cx="5768141" cy="5143499"/>
            <a:chOff x="1551714" y="0"/>
            <a:chExt cx="6040570" cy="5143499"/>
          </a:xfrm>
        </p:grpSpPr>
        <p:pic>
          <p:nvPicPr>
            <p:cNvPr id="301" name="Google Shape;301;p48"/>
            <p:cNvPicPr preferRelativeResize="0"/>
            <p:nvPr/>
          </p:nvPicPr>
          <p:blipFill rotWithShape="1">
            <a:blip r:embed="rId3">
              <a:alphaModFix/>
            </a:blip>
            <a:srcRect b="3086" l="0" r="0" t="3086"/>
            <a:stretch/>
          </p:blipFill>
          <p:spPr>
            <a:xfrm>
              <a:off x="1551714" y="516175"/>
              <a:ext cx="6040570" cy="4627324"/>
            </a:xfrm>
            <a:prstGeom prst="rect">
              <a:avLst/>
            </a:prstGeom>
            <a:noFill/>
            <a:ln>
              <a:noFill/>
            </a:ln>
          </p:spPr>
        </p:pic>
        <p:pic>
          <p:nvPicPr>
            <p:cNvPr id="302" name="Google Shape;302;p48"/>
            <p:cNvPicPr preferRelativeResize="0"/>
            <p:nvPr/>
          </p:nvPicPr>
          <p:blipFill rotWithShape="1">
            <a:blip r:embed="rId4">
              <a:alphaModFix/>
            </a:blip>
            <a:srcRect b="6347" l="0" r="30671" t="51166"/>
            <a:stretch/>
          </p:blipFill>
          <p:spPr>
            <a:xfrm>
              <a:off x="2140088" y="0"/>
              <a:ext cx="4863825" cy="51617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Ethics: The Four Quadrants</a:t>
            </a:r>
            <a:endParaRPr>
              <a:solidFill>
                <a:srgbClr val="7C24E8"/>
              </a:solidFill>
            </a:endParaRPr>
          </a:p>
        </p:txBody>
      </p:sp>
      <p:sp>
        <p:nvSpPr>
          <p:cNvPr id="308" name="Google Shape;308;p49"/>
          <p:cNvSpPr/>
          <p:nvPr/>
        </p:nvSpPr>
        <p:spPr>
          <a:xfrm>
            <a:off x="714100" y="9780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Beneficence</a:t>
            </a:r>
            <a:endParaRPr b="1">
              <a:solidFill>
                <a:schemeClr val="lt1"/>
              </a:solidFill>
              <a:latin typeface="Source Sans Pro"/>
              <a:ea typeface="Source Sans Pro"/>
              <a:cs typeface="Source Sans Pro"/>
              <a:sym typeface="Source Sans Pro"/>
            </a:endParaRPr>
          </a:p>
        </p:txBody>
      </p:sp>
      <p:sp>
        <p:nvSpPr>
          <p:cNvPr id="309" name="Google Shape;309;p49"/>
          <p:cNvSpPr/>
          <p:nvPr/>
        </p:nvSpPr>
        <p:spPr>
          <a:xfrm>
            <a:off x="713900" y="30626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Non-maleficence</a:t>
            </a:r>
            <a:endParaRPr b="1">
              <a:solidFill>
                <a:schemeClr val="lt1"/>
              </a:solidFill>
              <a:latin typeface="Source Sans Pro"/>
              <a:ea typeface="Source Sans Pro"/>
              <a:cs typeface="Source Sans Pro"/>
              <a:sym typeface="Source Sans Pro"/>
            </a:endParaRPr>
          </a:p>
        </p:txBody>
      </p:sp>
      <p:sp>
        <p:nvSpPr>
          <p:cNvPr id="310" name="Google Shape;310;p49"/>
          <p:cNvSpPr/>
          <p:nvPr/>
        </p:nvSpPr>
        <p:spPr>
          <a:xfrm>
            <a:off x="714100" y="150095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Strong clinical equipoise, as it is important to develop strategies to prevent VAP and complications</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Placebo was justified in my opinion, as there is no other best alternative at the moment</a:t>
            </a:r>
            <a:endParaRPr sz="1500">
              <a:solidFill>
                <a:srgbClr val="7C24E8"/>
              </a:solidFill>
              <a:latin typeface="Source Sans Pro"/>
              <a:ea typeface="Source Sans Pro"/>
              <a:cs typeface="Source Sans Pro"/>
              <a:sym typeface="Source Sans Pro"/>
            </a:endParaRPr>
          </a:p>
        </p:txBody>
      </p:sp>
      <p:sp>
        <p:nvSpPr>
          <p:cNvPr id="311" name="Google Shape;311;p49"/>
          <p:cNvSpPr/>
          <p:nvPr/>
        </p:nvSpPr>
        <p:spPr>
          <a:xfrm>
            <a:off x="714100" y="357550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Safety </a:t>
            </a:r>
            <a:r>
              <a:rPr lang="en" sz="1500">
                <a:solidFill>
                  <a:srgbClr val="7C24E8"/>
                </a:solidFill>
                <a:latin typeface="Source Sans Pro"/>
                <a:ea typeface="Source Sans Pro"/>
                <a:cs typeface="Source Sans Pro"/>
                <a:sym typeface="Source Sans Pro"/>
              </a:rPr>
              <a:t>outcomes</a:t>
            </a:r>
            <a:r>
              <a:rPr lang="en" sz="1500">
                <a:solidFill>
                  <a:srgbClr val="7C24E8"/>
                </a:solidFill>
                <a:latin typeface="Source Sans Pro"/>
                <a:ea typeface="Source Sans Pro"/>
                <a:cs typeface="Source Sans Pro"/>
                <a:sym typeface="Source Sans Pro"/>
              </a:rPr>
              <a:t> were measured, but conclusion did not report increased safety issues in the intervention group</a:t>
            </a:r>
            <a:endParaRPr sz="1500">
              <a:solidFill>
                <a:srgbClr val="7C24E8"/>
              </a:solidFill>
              <a:latin typeface="Source Sans Pro"/>
              <a:ea typeface="Source Sans Pro"/>
              <a:cs typeface="Source Sans Pro"/>
              <a:sym typeface="Source Sans Pro"/>
            </a:endParaRPr>
          </a:p>
          <a:p>
            <a:pPr indent="-323850" lvl="0" marL="457200" rtl="0" algn="l">
              <a:spcBef>
                <a:spcPts val="0"/>
              </a:spcBef>
              <a:spcAft>
                <a:spcPts val="0"/>
              </a:spcAft>
              <a:buClr>
                <a:srgbClr val="7C24E8"/>
              </a:buClr>
              <a:buSzPts val="1500"/>
              <a:buFont typeface="Source Sans Pro"/>
              <a:buChar char="-"/>
            </a:pPr>
            <a:r>
              <a:rPr lang="en" sz="1500">
                <a:solidFill>
                  <a:srgbClr val="7C24E8"/>
                </a:solidFill>
                <a:latin typeface="Source Sans Pro"/>
                <a:ea typeface="Source Sans Pro"/>
                <a:cs typeface="Source Sans Pro"/>
                <a:sym typeface="Source Sans Pro"/>
              </a:rPr>
              <a:t>What were the safety issues and complications?</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Are we contributing to antibiotic resistance?</a:t>
            </a:r>
            <a:r>
              <a:rPr lang="en" sz="1600">
                <a:solidFill>
                  <a:srgbClr val="7C24E8"/>
                </a:solidFill>
                <a:latin typeface="Source Sans Pro"/>
                <a:ea typeface="Source Sans Pro"/>
                <a:cs typeface="Source Sans Pro"/>
                <a:sym typeface="Source Sans Pro"/>
              </a:rPr>
              <a:t> </a:t>
            </a:r>
            <a:endParaRPr sz="1600">
              <a:solidFill>
                <a:srgbClr val="7C24E8"/>
              </a:solidFill>
              <a:latin typeface="Source Sans Pro"/>
              <a:ea typeface="Source Sans Pro"/>
              <a:cs typeface="Source Sans Pro"/>
              <a:sym typeface="Source Sans Pro"/>
            </a:endParaRPr>
          </a:p>
        </p:txBody>
      </p:sp>
      <p:sp>
        <p:nvSpPr>
          <p:cNvPr id="312" name="Google Shape;312;p49"/>
          <p:cNvSpPr/>
          <p:nvPr/>
        </p:nvSpPr>
        <p:spPr>
          <a:xfrm>
            <a:off x="4572200" y="9780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Autonomy</a:t>
            </a:r>
            <a:endParaRPr b="1">
              <a:solidFill>
                <a:schemeClr val="lt1"/>
              </a:solidFill>
              <a:latin typeface="Source Sans Pro"/>
              <a:ea typeface="Source Sans Pro"/>
              <a:cs typeface="Source Sans Pro"/>
              <a:sym typeface="Source Sans Pro"/>
            </a:endParaRPr>
          </a:p>
        </p:txBody>
      </p:sp>
      <p:sp>
        <p:nvSpPr>
          <p:cNvPr id="313" name="Google Shape;313;p49"/>
          <p:cNvSpPr/>
          <p:nvPr/>
        </p:nvSpPr>
        <p:spPr>
          <a:xfrm>
            <a:off x="4572000" y="30626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Justice</a:t>
            </a:r>
            <a:endParaRPr b="1">
              <a:solidFill>
                <a:schemeClr val="lt1"/>
              </a:solidFill>
              <a:latin typeface="Source Sans Pro"/>
              <a:ea typeface="Source Sans Pro"/>
              <a:cs typeface="Source Sans Pro"/>
              <a:sym typeface="Source Sans Pro"/>
            </a:endParaRPr>
          </a:p>
        </p:txBody>
      </p:sp>
      <p:sp>
        <p:nvSpPr>
          <p:cNvPr id="314" name="Google Shape;314;p49"/>
          <p:cNvSpPr/>
          <p:nvPr/>
        </p:nvSpPr>
        <p:spPr>
          <a:xfrm>
            <a:off x="4572200" y="150095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How did consent occur?</a:t>
            </a:r>
            <a:endParaRPr sz="1600">
              <a:solidFill>
                <a:srgbClr val="7C24E8"/>
              </a:solidFill>
              <a:latin typeface="Source Sans Pro"/>
              <a:ea typeface="Source Sans Pro"/>
              <a:cs typeface="Source Sans Pro"/>
              <a:sym typeface="Source Sans Pro"/>
            </a:endParaRPr>
          </a:p>
          <a:p>
            <a:pPr indent="-330200" lvl="0" marL="457200" rtl="0" algn="l">
              <a:spcBef>
                <a:spcPts val="0"/>
              </a:spcBef>
              <a:spcAft>
                <a:spcPts val="0"/>
              </a:spcAft>
              <a:buClr>
                <a:srgbClr val="7C24E8"/>
              </a:buClr>
              <a:buSzPts val="1600"/>
              <a:buFont typeface="Source Sans Pro"/>
              <a:buChar char="-"/>
            </a:pPr>
            <a:r>
              <a:rPr lang="en" sz="1600">
                <a:solidFill>
                  <a:srgbClr val="7C24E8"/>
                </a:solidFill>
                <a:latin typeface="Source Sans Pro"/>
                <a:ea typeface="Source Sans Pro"/>
                <a:cs typeface="Source Sans Pro"/>
                <a:sym typeface="Source Sans Pro"/>
              </a:rPr>
              <a:t>Did patients consent before intubation? </a:t>
            </a:r>
            <a:endParaRPr sz="1600">
              <a:solidFill>
                <a:srgbClr val="7C24E8"/>
              </a:solidFill>
              <a:latin typeface="Source Sans Pro"/>
              <a:ea typeface="Source Sans Pro"/>
              <a:cs typeface="Source Sans Pro"/>
              <a:sym typeface="Source Sans Pro"/>
            </a:endParaRPr>
          </a:p>
          <a:p>
            <a:pPr indent="-330200" lvl="0" marL="457200" rtl="0" algn="l">
              <a:spcBef>
                <a:spcPts val="0"/>
              </a:spcBef>
              <a:spcAft>
                <a:spcPts val="0"/>
              </a:spcAft>
              <a:buClr>
                <a:srgbClr val="7C24E8"/>
              </a:buClr>
              <a:buSzPts val="1600"/>
              <a:buFont typeface="Source Sans Pro"/>
              <a:buChar char="-"/>
            </a:pPr>
            <a:r>
              <a:rPr lang="en" sz="1600">
                <a:solidFill>
                  <a:srgbClr val="7C24E8"/>
                </a:solidFill>
                <a:latin typeface="Source Sans Pro"/>
                <a:ea typeface="Source Sans Pro"/>
                <a:cs typeface="Source Sans Pro"/>
                <a:sym typeface="Source Sans Pro"/>
              </a:rPr>
              <a:t>?capacity to consent in altered mental state</a:t>
            </a:r>
            <a:endParaRPr sz="1600">
              <a:solidFill>
                <a:srgbClr val="7C24E8"/>
              </a:solidFill>
              <a:latin typeface="Source Sans Pro"/>
              <a:ea typeface="Source Sans Pro"/>
              <a:cs typeface="Source Sans Pro"/>
              <a:sym typeface="Source Sans Pro"/>
            </a:endParaRPr>
          </a:p>
        </p:txBody>
      </p:sp>
      <p:sp>
        <p:nvSpPr>
          <p:cNvPr id="315" name="Google Shape;315;p49"/>
          <p:cNvSpPr/>
          <p:nvPr/>
        </p:nvSpPr>
        <p:spPr>
          <a:xfrm>
            <a:off x="4572200" y="3575500"/>
            <a:ext cx="3813000" cy="1495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NNT is 14</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rgbClr val="7C24E8"/>
                </a:solidFill>
                <a:latin typeface="Source Sans Pro"/>
                <a:ea typeface="Source Sans Pro"/>
                <a:cs typeface="Source Sans Pro"/>
                <a:sym typeface="Source Sans Pro"/>
              </a:rPr>
              <a:t>How justifiable is it to give prophylactic antibiotics for a small difference in clinical outcome?</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Thank you for listening!</a:t>
            </a:r>
            <a:endParaRPr>
              <a:solidFill>
                <a:srgbClr val="7C24E8"/>
              </a:solidFill>
            </a:endParaRPr>
          </a:p>
          <a:p>
            <a:pPr indent="0" lvl="0" marL="0" rtl="0" algn="ctr">
              <a:spcBef>
                <a:spcPts val="0"/>
              </a:spcBef>
              <a:spcAft>
                <a:spcPts val="0"/>
              </a:spcAft>
              <a:buNone/>
            </a:pPr>
            <a:r>
              <a:t/>
            </a:r>
            <a:endParaRPr>
              <a:solidFill>
                <a:srgbClr val="7C24E8"/>
              </a:solidFill>
            </a:endParaRPr>
          </a:p>
        </p:txBody>
      </p:sp>
      <p:pic>
        <p:nvPicPr>
          <p:cNvPr id="321" name="Google Shape;321;p50"/>
          <p:cNvPicPr preferRelativeResize="0"/>
          <p:nvPr/>
        </p:nvPicPr>
        <p:blipFill>
          <a:blip r:embed="rId3">
            <a:alphaModFix/>
          </a:blip>
          <a:stretch>
            <a:fillRect/>
          </a:stretch>
        </p:blipFill>
        <p:spPr>
          <a:xfrm>
            <a:off x="2686850" y="1068425"/>
            <a:ext cx="3770275" cy="3770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1"/>
          <p:cNvSpPr txBox="1"/>
          <p:nvPr>
            <p:ph idx="1" type="body"/>
          </p:nvPr>
        </p:nvSpPr>
        <p:spPr>
          <a:xfrm>
            <a:off x="311700" y="1068425"/>
            <a:ext cx="8520600" cy="38940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solidFill>
                  <a:srgbClr val="351C75"/>
                </a:solidFill>
              </a:rPr>
              <a:t>Selection bias: </a:t>
            </a:r>
            <a:r>
              <a:rPr lang="en">
                <a:solidFill>
                  <a:srgbClr val="351C75"/>
                </a:solidFill>
              </a:rPr>
              <a:t>systematic difference in the sample population and the target population.</a:t>
            </a:r>
            <a:endParaRPr>
              <a:solidFill>
                <a:srgbClr val="351C75"/>
              </a:solidFill>
            </a:endParaRPr>
          </a:p>
          <a:p>
            <a:pPr indent="0" lvl="0" marL="0" rtl="0" algn="l">
              <a:spcBef>
                <a:spcPts val="1200"/>
              </a:spcBef>
              <a:spcAft>
                <a:spcPts val="0"/>
              </a:spcAft>
              <a:buNone/>
            </a:pPr>
            <a:r>
              <a:rPr b="1" lang="en">
                <a:solidFill>
                  <a:srgbClr val="351C75"/>
                </a:solidFill>
              </a:rPr>
              <a:t>Allocation bias: </a:t>
            </a:r>
            <a:r>
              <a:rPr lang="en">
                <a:solidFill>
                  <a:srgbClr val="351C75"/>
                </a:solidFill>
              </a:rPr>
              <a:t>systematic differences in the groups after randomisation. Overcome by: randomisation through </a:t>
            </a:r>
            <a:r>
              <a:rPr lang="en" u="sng">
                <a:solidFill>
                  <a:srgbClr val="351C75"/>
                </a:solidFill>
              </a:rPr>
              <a:t>computer-generated sequence</a:t>
            </a:r>
            <a:r>
              <a:rPr lang="en">
                <a:solidFill>
                  <a:srgbClr val="351C75"/>
                </a:solidFill>
              </a:rPr>
              <a:t>, allocation should be </a:t>
            </a:r>
            <a:r>
              <a:rPr lang="en" u="sng">
                <a:solidFill>
                  <a:srgbClr val="351C75"/>
                </a:solidFill>
              </a:rPr>
              <a:t>concealed</a:t>
            </a:r>
            <a:r>
              <a:rPr lang="en">
                <a:solidFill>
                  <a:srgbClr val="351C75"/>
                </a:solidFill>
              </a:rPr>
              <a:t> by </a:t>
            </a:r>
            <a:r>
              <a:rPr lang="en" u="sng">
                <a:solidFill>
                  <a:srgbClr val="351C75"/>
                </a:solidFill>
              </a:rPr>
              <a:t>third-party allocation</a:t>
            </a:r>
            <a:endParaRPr u="sng">
              <a:solidFill>
                <a:srgbClr val="351C75"/>
              </a:solidFill>
            </a:endParaRPr>
          </a:p>
          <a:p>
            <a:pPr indent="0" lvl="0" marL="0" rtl="0" algn="l">
              <a:spcBef>
                <a:spcPts val="1200"/>
              </a:spcBef>
              <a:spcAft>
                <a:spcPts val="0"/>
              </a:spcAft>
              <a:buNone/>
            </a:pPr>
            <a:r>
              <a:rPr b="1" lang="en">
                <a:solidFill>
                  <a:srgbClr val="351C75"/>
                </a:solidFill>
              </a:rPr>
              <a:t>Performance bias: </a:t>
            </a:r>
            <a:r>
              <a:rPr lang="en">
                <a:solidFill>
                  <a:srgbClr val="351C75"/>
                </a:solidFill>
              </a:rPr>
              <a:t>treating groups differently. Overcome by </a:t>
            </a:r>
            <a:r>
              <a:rPr lang="en" u="sng">
                <a:solidFill>
                  <a:srgbClr val="351C75"/>
                </a:solidFill>
              </a:rPr>
              <a:t>blinding clinician</a:t>
            </a:r>
            <a:r>
              <a:rPr lang="en">
                <a:solidFill>
                  <a:srgbClr val="351C75"/>
                </a:solidFill>
              </a:rPr>
              <a:t>, </a:t>
            </a:r>
            <a:r>
              <a:rPr lang="en" u="sng">
                <a:solidFill>
                  <a:srgbClr val="351C75"/>
                </a:solidFill>
              </a:rPr>
              <a:t>blinding patient</a:t>
            </a:r>
            <a:r>
              <a:rPr lang="en">
                <a:solidFill>
                  <a:srgbClr val="351C75"/>
                </a:solidFill>
              </a:rPr>
              <a:t> and </a:t>
            </a:r>
            <a:r>
              <a:rPr lang="en" u="sng">
                <a:solidFill>
                  <a:srgbClr val="351C75"/>
                </a:solidFill>
              </a:rPr>
              <a:t>making trial environment same</a:t>
            </a:r>
            <a:r>
              <a:rPr lang="en">
                <a:solidFill>
                  <a:srgbClr val="351C75"/>
                </a:solidFill>
              </a:rPr>
              <a:t> for both groups. Open-label = no blinding</a:t>
            </a:r>
            <a:endParaRPr>
              <a:solidFill>
                <a:srgbClr val="351C75"/>
              </a:solidFill>
            </a:endParaRPr>
          </a:p>
          <a:p>
            <a:pPr indent="0" lvl="0" marL="0" rtl="0" algn="l">
              <a:spcBef>
                <a:spcPts val="1200"/>
              </a:spcBef>
              <a:spcAft>
                <a:spcPts val="0"/>
              </a:spcAft>
              <a:buNone/>
            </a:pPr>
            <a:r>
              <a:rPr b="1" lang="en">
                <a:solidFill>
                  <a:srgbClr val="351C75"/>
                </a:solidFill>
              </a:rPr>
              <a:t>Information (detection) bias: </a:t>
            </a:r>
            <a:r>
              <a:rPr lang="en">
                <a:solidFill>
                  <a:srgbClr val="351C75"/>
                </a:solidFill>
              </a:rPr>
              <a:t>detection of outcome is biased. Altering outcome data due to preconceived ideas and beliefs. Overcome by using </a:t>
            </a:r>
            <a:r>
              <a:rPr lang="en" u="sng">
                <a:solidFill>
                  <a:srgbClr val="351C75"/>
                </a:solidFill>
              </a:rPr>
              <a:t>objective outcome measures</a:t>
            </a:r>
            <a:r>
              <a:rPr lang="en">
                <a:solidFill>
                  <a:srgbClr val="351C75"/>
                </a:solidFill>
              </a:rPr>
              <a:t>, </a:t>
            </a:r>
            <a:r>
              <a:rPr lang="en" u="sng">
                <a:solidFill>
                  <a:srgbClr val="351C75"/>
                </a:solidFill>
              </a:rPr>
              <a:t>multi-blinding</a:t>
            </a:r>
            <a:r>
              <a:rPr lang="en">
                <a:solidFill>
                  <a:srgbClr val="351C75"/>
                </a:solidFill>
              </a:rPr>
              <a:t>.</a:t>
            </a:r>
            <a:endParaRPr>
              <a:solidFill>
                <a:srgbClr val="351C75"/>
              </a:solidFill>
            </a:endParaRPr>
          </a:p>
          <a:p>
            <a:pPr indent="0" lvl="0" marL="0" rtl="0" algn="l">
              <a:spcBef>
                <a:spcPts val="1200"/>
              </a:spcBef>
              <a:spcAft>
                <a:spcPts val="0"/>
              </a:spcAft>
              <a:buNone/>
            </a:pPr>
            <a:r>
              <a:rPr b="1" lang="en">
                <a:solidFill>
                  <a:srgbClr val="351C75"/>
                </a:solidFill>
              </a:rPr>
              <a:t>Recall bias: </a:t>
            </a:r>
            <a:r>
              <a:rPr lang="en">
                <a:solidFill>
                  <a:srgbClr val="351C75"/>
                </a:solidFill>
              </a:rPr>
              <a:t>participants don’t remember events or experiences accurately/omit details.</a:t>
            </a:r>
            <a:endParaRPr>
              <a:solidFill>
                <a:srgbClr val="351C75"/>
              </a:solidFill>
            </a:endParaRPr>
          </a:p>
          <a:p>
            <a:pPr indent="0" lvl="0" marL="0" rtl="0" algn="l">
              <a:spcBef>
                <a:spcPts val="1200"/>
              </a:spcBef>
              <a:spcAft>
                <a:spcPts val="0"/>
              </a:spcAft>
              <a:buNone/>
            </a:pPr>
            <a:r>
              <a:rPr b="1" lang="en">
                <a:solidFill>
                  <a:srgbClr val="351C75"/>
                </a:solidFill>
              </a:rPr>
              <a:t>Exclusion/attrition bias: </a:t>
            </a:r>
            <a:r>
              <a:rPr lang="en">
                <a:solidFill>
                  <a:srgbClr val="351C75"/>
                </a:solidFill>
              </a:rPr>
              <a:t>systematic difference between withdrawals and patients continuing in the trial. Per protocol analysis overestimates effect of the intervention. Overcome by </a:t>
            </a:r>
            <a:r>
              <a:rPr lang="en" u="sng">
                <a:solidFill>
                  <a:srgbClr val="351C75"/>
                </a:solidFill>
              </a:rPr>
              <a:t>intention to treat analysis</a:t>
            </a:r>
            <a:r>
              <a:rPr lang="en">
                <a:solidFill>
                  <a:srgbClr val="351C75"/>
                </a:solidFill>
              </a:rPr>
              <a:t>.</a:t>
            </a:r>
            <a:endParaRPr>
              <a:solidFill>
                <a:srgbClr val="351C75"/>
              </a:solidFill>
            </a:endParaRPr>
          </a:p>
          <a:p>
            <a:pPr indent="0" lvl="0" marL="0" rtl="0" algn="l">
              <a:spcBef>
                <a:spcPts val="1200"/>
              </a:spcBef>
              <a:spcAft>
                <a:spcPts val="1200"/>
              </a:spcAft>
              <a:buNone/>
            </a:pPr>
            <a:r>
              <a:rPr b="1" lang="en">
                <a:solidFill>
                  <a:srgbClr val="351C75"/>
                </a:solidFill>
              </a:rPr>
              <a:t>Selective reporting/outcome bias: </a:t>
            </a:r>
            <a:r>
              <a:rPr lang="en">
                <a:solidFill>
                  <a:srgbClr val="351C75"/>
                </a:solidFill>
              </a:rPr>
              <a:t>only significant/meaningful results are reported. Studies usually have a primary and secondary outcome. The protocols can be registered in a database. Overcome by s</a:t>
            </a:r>
            <a:r>
              <a:rPr lang="en" u="sng">
                <a:solidFill>
                  <a:srgbClr val="351C75"/>
                </a:solidFill>
              </a:rPr>
              <a:t>tating primary outcome</a:t>
            </a:r>
            <a:r>
              <a:rPr lang="en">
                <a:solidFill>
                  <a:srgbClr val="351C75"/>
                </a:solidFill>
              </a:rPr>
              <a:t> in protocol, </a:t>
            </a:r>
            <a:r>
              <a:rPr lang="en" u="sng">
                <a:solidFill>
                  <a:srgbClr val="351C75"/>
                </a:solidFill>
              </a:rPr>
              <a:t>registering trials</a:t>
            </a:r>
            <a:r>
              <a:rPr lang="en">
                <a:solidFill>
                  <a:srgbClr val="351C75"/>
                </a:solidFill>
              </a:rPr>
              <a:t> in ISRCTN.</a:t>
            </a:r>
            <a:endParaRPr>
              <a:solidFill>
                <a:srgbClr val="351C75"/>
              </a:solidFill>
            </a:endParaRPr>
          </a:p>
        </p:txBody>
      </p:sp>
      <p:sp>
        <p:nvSpPr>
          <p:cNvPr id="327" name="Google Shape;327;p5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Bias</a:t>
            </a:r>
            <a:endParaRPr>
              <a:solidFill>
                <a:srgbClr val="7C24E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Confounding factors</a:t>
            </a:r>
            <a:endParaRPr>
              <a:solidFill>
                <a:srgbClr val="7C24E8"/>
              </a:solidFill>
            </a:endParaRPr>
          </a:p>
        </p:txBody>
      </p:sp>
      <p:sp>
        <p:nvSpPr>
          <p:cNvPr id="333" name="Google Shape;333;p52"/>
          <p:cNvSpPr txBox="1"/>
          <p:nvPr>
            <p:ph idx="1" type="body"/>
          </p:nvPr>
        </p:nvSpPr>
        <p:spPr>
          <a:xfrm>
            <a:off x="311700" y="3223750"/>
            <a:ext cx="8520600" cy="17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351C75"/>
                </a:solidFill>
              </a:rPr>
              <a:t>Confounder</a:t>
            </a:r>
            <a:r>
              <a:rPr lang="en">
                <a:solidFill>
                  <a:srgbClr val="351C75"/>
                </a:solidFill>
              </a:rPr>
              <a:t>: associated </a:t>
            </a:r>
            <a:r>
              <a:rPr lang="en">
                <a:solidFill>
                  <a:srgbClr val="351C75"/>
                </a:solidFill>
              </a:rPr>
              <a:t>independently</a:t>
            </a:r>
            <a:r>
              <a:rPr lang="en">
                <a:solidFill>
                  <a:srgbClr val="351C75"/>
                </a:solidFill>
              </a:rPr>
              <a:t> with both the exposure and the outcome, making it appear that there is an association between the exposure and the outcome when there is none, or masking a true association.</a:t>
            </a:r>
            <a:endParaRPr>
              <a:solidFill>
                <a:srgbClr val="351C75"/>
              </a:solidFill>
            </a:endParaRPr>
          </a:p>
        </p:txBody>
      </p:sp>
      <p:sp>
        <p:nvSpPr>
          <p:cNvPr id="334" name="Google Shape;334;p52"/>
          <p:cNvSpPr/>
          <p:nvPr/>
        </p:nvSpPr>
        <p:spPr>
          <a:xfrm>
            <a:off x="3491350" y="1068425"/>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Confounder</a:t>
            </a:r>
            <a:endParaRPr b="1">
              <a:solidFill>
                <a:schemeClr val="lt1"/>
              </a:solidFill>
              <a:latin typeface="Source Sans Pro"/>
              <a:ea typeface="Source Sans Pro"/>
              <a:cs typeface="Source Sans Pro"/>
              <a:sym typeface="Source Sans Pro"/>
            </a:endParaRPr>
          </a:p>
        </p:txBody>
      </p:sp>
      <p:sp>
        <p:nvSpPr>
          <p:cNvPr id="335" name="Google Shape;335;p52"/>
          <p:cNvSpPr/>
          <p:nvPr/>
        </p:nvSpPr>
        <p:spPr>
          <a:xfrm>
            <a:off x="1740550" y="223960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Exposure</a:t>
            </a:r>
            <a:endParaRPr b="1">
              <a:solidFill>
                <a:schemeClr val="lt1"/>
              </a:solidFill>
              <a:latin typeface="Source Sans Pro"/>
              <a:ea typeface="Source Sans Pro"/>
              <a:cs typeface="Source Sans Pro"/>
              <a:sym typeface="Source Sans Pro"/>
            </a:endParaRPr>
          </a:p>
        </p:txBody>
      </p:sp>
      <p:sp>
        <p:nvSpPr>
          <p:cNvPr id="336" name="Google Shape;336;p52"/>
          <p:cNvSpPr/>
          <p:nvPr/>
        </p:nvSpPr>
        <p:spPr>
          <a:xfrm>
            <a:off x="5242150" y="223960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Outcome</a:t>
            </a:r>
            <a:endParaRPr b="1">
              <a:solidFill>
                <a:schemeClr val="lt1"/>
              </a:solidFill>
              <a:latin typeface="Source Sans Pro"/>
              <a:ea typeface="Source Sans Pro"/>
              <a:cs typeface="Source Sans Pro"/>
              <a:sym typeface="Source Sans Pro"/>
            </a:endParaRPr>
          </a:p>
        </p:txBody>
      </p:sp>
      <p:cxnSp>
        <p:nvCxnSpPr>
          <p:cNvPr id="337" name="Google Shape;337;p52"/>
          <p:cNvCxnSpPr>
            <a:stCxn id="334" idx="1"/>
            <a:endCxn id="335" idx="0"/>
          </p:cNvCxnSpPr>
          <p:nvPr/>
        </p:nvCxnSpPr>
        <p:spPr>
          <a:xfrm flipH="1">
            <a:off x="2615950" y="1380125"/>
            <a:ext cx="875400" cy="859500"/>
          </a:xfrm>
          <a:prstGeom prst="straightConnector1">
            <a:avLst/>
          </a:prstGeom>
          <a:noFill/>
          <a:ln cap="flat" cmpd="sng" w="28575">
            <a:solidFill>
              <a:schemeClr val="dk1"/>
            </a:solidFill>
            <a:prstDash val="solid"/>
            <a:round/>
            <a:headEnd len="med" w="med" type="triangle"/>
            <a:tailEnd len="med" w="med" type="triangle"/>
          </a:ln>
        </p:spPr>
      </p:cxnSp>
      <p:cxnSp>
        <p:nvCxnSpPr>
          <p:cNvPr id="338" name="Google Shape;338;p52"/>
          <p:cNvCxnSpPr>
            <a:stCxn id="335" idx="3"/>
            <a:endCxn id="336" idx="1"/>
          </p:cNvCxnSpPr>
          <p:nvPr/>
        </p:nvCxnSpPr>
        <p:spPr>
          <a:xfrm>
            <a:off x="3491350" y="2551300"/>
            <a:ext cx="1750800" cy="0"/>
          </a:xfrm>
          <a:prstGeom prst="straightConnector1">
            <a:avLst/>
          </a:prstGeom>
          <a:noFill/>
          <a:ln cap="flat" cmpd="sng" w="28575">
            <a:solidFill>
              <a:srgbClr val="A72A1E"/>
            </a:solidFill>
            <a:prstDash val="dashDot"/>
            <a:round/>
            <a:headEnd len="med" w="med" type="none"/>
            <a:tailEnd len="med" w="med" type="triangle"/>
          </a:ln>
        </p:spPr>
      </p:cxnSp>
      <p:cxnSp>
        <p:nvCxnSpPr>
          <p:cNvPr id="339" name="Google Shape;339;p52"/>
          <p:cNvCxnSpPr>
            <a:stCxn id="334" idx="3"/>
            <a:endCxn id="336" idx="0"/>
          </p:cNvCxnSpPr>
          <p:nvPr/>
        </p:nvCxnSpPr>
        <p:spPr>
          <a:xfrm>
            <a:off x="5242150" y="1380125"/>
            <a:ext cx="875400" cy="859500"/>
          </a:xfrm>
          <a:prstGeom prst="straightConnector1">
            <a:avLst/>
          </a:prstGeom>
          <a:noFill/>
          <a:ln cap="flat" cmpd="sng" w="28575">
            <a:solidFill>
              <a:schemeClr val="dk1"/>
            </a:solidFill>
            <a:prstDash val="solid"/>
            <a:round/>
            <a:headEnd len="med" w="med" type="none"/>
            <a:tailEnd len="med" w="med" type="triangle"/>
          </a:ln>
        </p:spPr>
      </p:cxnSp>
      <p:sp>
        <p:nvSpPr>
          <p:cNvPr id="340" name="Google Shape;340;p52"/>
          <p:cNvSpPr txBox="1"/>
          <p:nvPr/>
        </p:nvSpPr>
        <p:spPr>
          <a:xfrm>
            <a:off x="1988050" y="1400575"/>
            <a:ext cx="1255800" cy="3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Association</a:t>
            </a:r>
            <a:endParaRPr b="1">
              <a:solidFill>
                <a:schemeClr val="dk1"/>
              </a:solidFill>
              <a:latin typeface="Source Sans Pro"/>
              <a:ea typeface="Source Sans Pro"/>
              <a:cs typeface="Source Sans Pro"/>
              <a:sym typeface="Source Sans Pro"/>
            </a:endParaRPr>
          </a:p>
        </p:txBody>
      </p:sp>
      <p:sp>
        <p:nvSpPr>
          <p:cNvPr id="341" name="Google Shape;341;p52"/>
          <p:cNvSpPr txBox="1"/>
          <p:nvPr/>
        </p:nvSpPr>
        <p:spPr>
          <a:xfrm>
            <a:off x="5489650" y="1400575"/>
            <a:ext cx="1255800" cy="3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Risk factor</a:t>
            </a:r>
            <a:endParaRPr b="1">
              <a:solidFill>
                <a:schemeClr val="dk1"/>
              </a:solidFill>
              <a:latin typeface="Source Sans Pro"/>
              <a:ea typeface="Source Sans Pro"/>
              <a:cs typeface="Source Sans Pro"/>
              <a:sym typeface="Source Sans Pro"/>
            </a:endParaRPr>
          </a:p>
        </p:txBody>
      </p:sp>
      <p:sp>
        <p:nvSpPr>
          <p:cNvPr id="342" name="Google Shape;342;p52"/>
          <p:cNvSpPr txBox="1"/>
          <p:nvPr/>
        </p:nvSpPr>
        <p:spPr>
          <a:xfrm>
            <a:off x="3526600" y="2551300"/>
            <a:ext cx="1680300" cy="59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A72A1E"/>
                </a:solidFill>
                <a:latin typeface="Source Sans Pro"/>
                <a:ea typeface="Source Sans Pro"/>
                <a:cs typeface="Source Sans Pro"/>
                <a:sym typeface="Source Sans Pro"/>
              </a:rPr>
              <a:t>Conclusion you make/don’t make</a:t>
            </a:r>
            <a:endParaRPr b="1">
              <a:solidFill>
                <a:srgbClr val="A72A1E"/>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a:t>
            </a:r>
            <a:endParaRPr>
              <a:solidFill>
                <a:srgbClr val="7C24E8"/>
              </a:solidFill>
            </a:endParaRPr>
          </a:p>
        </p:txBody>
      </p:sp>
      <p:sp>
        <p:nvSpPr>
          <p:cNvPr id="348" name="Google Shape;348;p53"/>
          <p:cNvSpPr/>
          <p:nvPr/>
        </p:nvSpPr>
        <p:spPr>
          <a:xfrm>
            <a:off x="3578401" y="1454800"/>
            <a:ext cx="1987200" cy="9285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Stress</a:t>
            </a:r>
            <a:endParaRPr b="1">
              <a:solidFill>
                <a:schemeClr val="lt1"/>
              </a:solidFill>
              <a:latin typeface="Source Sans Pro"/>
              <a:ea typeface="Source Sans Pro"/>
              <a:cs typeface="Source Sans Pro"/>
              <a:sym typeface="Source Sans Pro"/>
            </a:endParaRPr>
          </a:p>
        </p:txBody>
      </p:sp>
      <p:sp>
        <p:nvSpPr>
          <p:cNvPr id="349" name="Google Shape;349;p53"/>
          <p:cNvSpPr/>
          <p:nvPr/>
        </p:nvSpPr>
        <p:spPr>
          <a:xfrm>
            <a:off x="1591179" y="3199795"/>
            <a:ext cx="1987200" cy="9285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City address</a:t>
            </a:r>
            <a:endParaRPr b="1">
              <a:solidFill>
                <a:schemeClr val="lt1"/>
              </a:solidFill>
              <a:latin typeface="Source Sans Pro"/>
              <a:ea typeface="Source Sans Pro"/>
              <a:cs typeface="Source Sans Pro"/>
              <a:sym typeface="Source Sans Pro"/>
            </a:endParaRPr>
          </a:p>
        </p:txBody>
      </p:sp>
      <p:sp>
        <p:nvSpPr>
          <p:cNvPr id="350" name="Google Shape;350;p53"/>
          <p:cNvSpPr/>
          <p:nvPr/>
        </p:nvSpPr>
        <p:spPr>
          <a:xfrm>
            <a:off x="5565623" y="3199795"/>
            <a:ext cx="1987200" cy="9285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Heart disease</a:t>
            </a:r>
            <a:endParaRPr b="1">
              <a:solidFill>
                <a:schemeClr val="lt1"/>
              </a:solidFill>
              <a:latin typeface="Source Sans Pro"/>
              <a:ea typeface="Source Sans Pro"/>
              <a:cs typeface="Source Sans Pro"/>
              <a:sym typeface="Source Sans Pro"/>
            </a:endParaRPr>
          </a:p>
        </p:txBody>
      </p:sp>
      <p:cxnSp>
        <p:nvCxnSpPr>
          <p:cNvPr id="351" name="Google Shape;351;p53"/>
          <p:cNvCxnSpPr>
            <a:stCxn id="348" idx="1"/>
            <a:endCxn id="349" idx="0"/>
          </p:cNvCxnSpPr>
          <p:nvPr/>
        </p:nvCxnSpPr>
        <p:spPr>
          <a:xfrm flipH="1">
            <a:off x="2584801" y="1919050"/>
            <a:ext cx="993600" cy="1280700"/>
          </a:xfrm>
          <a:prstGeom prst="straightConnector1">
            <a:avLst/>
          </a:prstGeom>
          <a:noFill/>
          <a:ln cap="flat" cmpd="sng" w="28575">
            <a:solidFill>
              <a:schemeClr val="dk1"/>
            </a:solidFill>
            <a:prstDash val="solid"/>
            <a:round/>
            <a:headEnd len="med" w="med" type="triangle"/>
            <a:tailEnd len="med" w="med" type="triangle"/>
          </a:ln>
        </p:spPr>
      </p:cxnSp>
      <p:cxnSp>
        <p:nvCxnSpPr>
          <p:cNvPr id="352" name="Google Shape;352;p53"/>
          <p:cNvCxnSpPr>
            <a:stCxn id="349" idx="3"/>
            <a:endCxn id="350" idx="1"/>
          </p:cNvCxnSpPr>
          <p:nvPr/>
        </p:nvCxnSpPr>
        <p:spPr>
          <a:xfrm>
            <a:off x="3578379" y="3664045"/>
            <a:ext cx="1987200" cy="0"/>
          </a:xfrm>
          <a:prstGeom prst="straightConnector1">
            <a:avLst/>
          </a:prstGeom>
          <a:noFill/>
          <a:ln cap="flat" cmpd="sng" w="28575">
            <a:solidFill>
              <a:srgbClr val="A72A1E"/>
            </a:solidFill>
            <a:prstDash val="dashDot"/>
            <a:round/>
            <a:headEnd len="med" w="med" type="none"/>
            <a:tailEnd len="med" w="med" type="triangle"/>
          </a:ln>
        </p:spPr>
      </p:cxnSp>
      <p:cxnSp>
        <p:nvCxnSpPr>
          <p:cNvPr id="353" name="Google Shape;353;p53"/>
          <p:cNvCxnSpPr>
            <a:stCxn id="348" idx="3"/>
            <a:endCxn id="350" idx="0"/>
          </p:cNvCxnSpPr>
          <p:nvPr/>
        </p:nvCxnSpPr>
        <p:spPr>
          <a:xfrm>
            <a:off x="5565601" y="1919050"/>
            <a:ext cx="993600" cy="1280700"/>
          </a:xfrm>
          <a:prstGeom prst="straightConnector1">
            <a:avLst/>
          </a:prstGeom>
          <a:noFill/>
          <a:ln cap="flat" cmpd="sng" w="28575">
            <a:solidFill>
              <a:schemeClr val="dk1"/>
            </a:solidFill>
            <a:prstDash val="solid"/>
            <a:round/>
            <a:headEnd len="med" w="med" type="none"/>
            <a:tailEnd len="med" w="med" type="triangle"/>
          </a:ln>
        </p:spPr>
      </p:cxnSp>
      <p:sp>
        <p:nvSpPr>
          <p:cNvPr id="354" name="Google Shape;354;p53"/>
          <p:cNvSpPr txBox="1"/>
          <p:nvPr/>
        </p:nvSpPr>
        <p:spPr>
          <a:xfrm>
            <a:off x="1872100" y="1949688"/>
            <a:ext cx="1425300" cy="5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Association</a:t>
            </a:r>
            <a:endParaRPr b="1">
              <a:solidFill>
                <a:schemeClr val="dk1"/>
              </a:solidFill>
              <a:latin typeface="Source Sans Pro"/>
              <a:ea typeface="Source Sans Pro"/>
              <a:cs typeface="Source Sans Pro"/>
              <a:sym typeface="Source Sans Pro"/>
            </a:endParaRPr>
          </a:p>
        </p:txBody>
      </p:sp>
      <p:sp>
        <p:nvSpPr>
          <p:cNvPr id="355" name="Google Shape;355;p53"/>
          <p:cNvSpPr txBox="1"/>
          <p:nvPr/>
        </p:nvSpPr>
        <p:spPr>
          <a:xfrm>
            <a:off x="5846544" y="1949688"/>
            <a:ext cx="1425300" cy="5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Risk factor</a:t>
            </a:r>
            <a:endParaRPr b="1">
              <a:solidFill>
                <a:schemeClr val="dk1"/>
              </a:solidFill>
              <a:latin typeface="Source Sans Pro"/>
              <a:ea typeface="Source Sans Pro"/>
              <a:cs typeface="Source Sans Pro"/>
              <a:sym typeface="Source Sans Pro"/>
            </a:endParaRPr>
          </a:p>
        </p:txBody>
      </p:sp>
      <p:sp>
        <p:nvSpPr>
          <p:cNvPr id="356" name="Google Shape;356;p53"/>
          <p:cNvSpPr txBox="1"/>
          <p:nvPr/>
        </p:nvSpPr>
        <p:spPr>
          <a:xfrm>
            <a:off x="3618411" y="3664213"/>
            <a:ext cx="1907400" cy="8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A72A1E"/>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solidFill>
                  <a:srgbClr val="351C75"/>
                </a:solidFill>
              </a:rPr>
              <a:t>*Not in all deaneries. Please check in advance!</a:t>
            </a:r>
            <a:endParaRPr sz="1500">
              <a:solidFill>
                <a:srgbClr val="351C75"/>
              </a:solidFill>
            </a:endParaRPr>
          </a:p>
          <a:p>
            <a:pPr indent="0" lvl="0" marL="0" rtl="0" algn="l">
              <a:spcBef>
                <a:spcPts val="1200"/>
              </a:spcBef>
              <a:spcAft>
                <a:spcPts val="0"/>
              </a:spcAft>
              <a:buNone/>
            </a:pPr>
            <a:r>
              <a:rPr lang="en">
                <a:solidFill>
                  <a:srgbClr val="351C75"/>
                </a:solidFill>
              </a:rPr>
              <a:t>Structure: </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Varies depending on the deanery</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Research paper abstract to appraise (could be any type of research article)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Present your own paper</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Questions on: </a:t>
            </a:r>
            <a:r>
              <a:rPr lang="en">
                <a:solidFill>
                  <a:srgbClr val="351C75"/>
                </a:solidFill>
              </a:rPr>
              <a:t>results + statistics, ethics, research trial set-up, etc.</a:t>
            </a:r>
            <a:endParaRPr>
              <a:solidFill>
                <a:srgbClr val="351C75"/>
              </a:solidFill>
            </a:endParaRPr>
          </a:p>
          <a:p>
            <a:pPr indent="0" lvl="0" marL="0" rtl="0" algn="l">
              <a:spcBef>
                <a:spcPts val="1200"/>
              </a:spcBef>
              <a:spcAft>
                <a:spcPts val="0"/>
              </a:spcAft>
              <a:buNone/>
            </a:pPr>
            <a:r>
              <a:rPr lang="en">
                <a:solidFill>
                  <a:srgbClr val="351C75"/>
                </a:solidFill>
              </a:rPr>
              <a:t>London:</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15 minutes prep for both academic and clinical stations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10 minutes for each academic and clinical station</a:t>
            </a:r>
            <a:r>
              <a:rPr lang="en">
                <a:solidFill>
                  <a:srgbClr val="351C75"/>
                </a:solidFill>
              </a:rPr>
              <a:t> </a:t>
            </a:r>
            <a:endParaRPr>
              <a:solidFill>
                <a:srgbClr val="351C75"/>
              </a:solidFill>
            </a:endParaRPr>
          </a:p>
        </p:txBody>
      </p:sp>
      <p:sp>
        <p:nvSpPr>
          <p:cNvPr id="120" name="Google Shape;120;p2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Academic Station</a:t>
            </a:r>
            <a:endParaRPr>
              <a:solidFill>
                <a:srgbClr val="7C24E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Confounding factors</a:t>
            </a:r>
            <a:endParaRPr>
              <a:solidFill>
                <a:srgbClr val="7C24E8"/>
              </a:solidFill>
            </a:endParaRPr>
          </a:p>
        </p:txBody>
      </p:sp>
      <p:sp>
        <p:nvSpPr>
          <p:cNvPr id="362" name="Google Shape;362;p54"/>
          <p:cNvSpPr txBox="1"/>
          <p:nvPr>
            <p:ph idx="1" type="body"/>
          </p:nvPr>
        </p:nvSpPr>
        <p:spPr>
          <a:xfrm>
            <a:off x="311700" y="983925"/>
            <a:ext cx="8520600" cy="389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351C75"/>
                </a:solidFill>
              </a:rPr>
              <a:t>How to deal with them?</a:t>
            </a:r>
            <a:endParaRPr b="1">
              <a:solidFill>
                <a:srgbClr val="351C75"/>
              </a:solidFill>
            </a:endParaRPr>
          </a:p>
          <a:p>
            <a:pPr indent="0" lvl="0" marL="0" rtl="0" algn="l">
              <a:spcBef>
                <a:spcPts val="1200"/>
              </a:spcBef>
              <a:spcAft>
                <a:spcPts val="1200"/>
              </a:spcAft>
              <a:buNone/>
            </a:pPr>
            <a:r>
              <a:t/>
            </a:r>
            <a:endParaRPr>
              <a:solidFill>
                <a:srgbClr val="351C75"/>
              </a:solidFill>
            </a:endParaRPr>
          </a:p>
        </p:txBody>
      </p:sp>
      <p:cxnSp>
        <p:nvCxnSpPr>
          <p:cNvPr id="363" name="Google Shape;363;p54"/>
          <p:cNvCxnSpPr/>
          <p:nvPr/>
        </p:nvCxnSpPr>
        <p:spPr>
          <a:xfrm>
            <a:off x="311700" y="2617000"/>
            <a:ext cx="8520600" cy="0"/>
          </a:xfrm>
          <a:prstGeom prst="straightConnector1">
            <a:avLst/>
          </a:prstGeom>
          <a:noFill/>
          <a:ln cap="flat" cmpd="sng" w="28575">
            <a:solidFill>
              <a:schemeClr val="dk1"/>
            </a:solidFill>
            <a:prstDash val="solid"/>
            <a:round/>
            <a:headEnd len="med" w="med" type="none"/>
            <a:tailEnd len="med" w="med" type="stealth"/>
          </a:ln>
        </p:spPr>
      </p:cxnSp>
      <p:cxnSp>
        <p:nvCxnSpPr>
          <p:cNvPr id="364" name="Google Shape;364;p54"/>
          <p:cNvCxnSpPr/>
          <p:nvPr/>
        </p:nvCxnSpPr>
        <p:spPr>
          <a:xfrm>
            <a:off x="2354425" y="2520400"/>
            <a:ext cx="0" cy="193200"/>
          </a:xfrm>
          <a:prstGeom prst="straightConnector1">
            <a:avLst/>
          </a:prstGeom>
          <a:noFill/>
          <a:ln cap="flat" cmpd="sng" w="9525">
            <a:solidFill>
              <a:schemeClr val="dk2"/>
            </a:solidFill>
            <a:prstDash val="solid"/>
            <a:round/>
            <a:headEnd len="med" w="med" type="none"/>
            <a:tailEnd len="med" w="med" type="none"/>
          </a:ln>
        </p:spPr>
      </p:cxnSp>
      <p:cxnSp>
        <p:nvCxnSpPr>
          <p:cNvPr id="365" name="Google Shape;365;p54"/>
          <p:cNvCxnSpPr/>
          <p:nvPr/>
        </p:nvCxnSpPr>
        <p:spPr>
          <a:xfrm>
            <a:off x="6008275" y="2520400"/>
            <a:ext cx="0" cy="193200"/>
          </a:xfrm>
          <a:prstGeom prst="straightConnector1">
            <a:avLst/>
          </a:prstGeom>
          <a:noFill/>
          <a:ln cap="flat" cmpd="sng" w="9525">
            <a:solidFill>
              <a:schemeClr val="dk2"/>
            </a:solidFill>
            <a:prstDash val="solid"/>
            <a:round/>
            <a:headEnd len="med" w="med" type="none"/>
            <a:tailEnd len="med" w="med" type="none"/>
          </a:ln>
        </p:spPr>
      </p:cxnSp>
      <p:sp>
        <p:nvSpPr>
          <p:cNvPr id="366" name="Google Shape;366;p54"/>
          <p:cNvSpPr/>
          <p:nvPr/>
        </p:nvSpPr>
        <p:spPr>
          <a:xfrm>
            <a:off x="1479025" y="186385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Study design</a:t>
            </a:r>
            <a:endParaRPr b="1">
              <a:solidFill>
                <a:schemeClr val="lt1"/>
              </a:solidFill>
              <a:latin typeface="Source Sans Pro"/>
              <a:ea typeface="Source Sans Pro"/>
              <a:cs typeface="Source Sans Pro"/>
              <a:sym typeface="Source Sans Pro"/>
            </a:endParaRPr>
          </a:p>
        </p:txBody>
      </p:sp>
      <p:sp>
        <p:nvSpPr>
          <p:cNvPr id="367" name="Google Shape;367;p54"/>
          <p:cNvSpPr/>
          <p:nvPr/>
        </p:nvSpPr>
        <p:spPr>
          <a:xfrm>
            <a:off x="5132875" y="1863850"/>
            <a:ext cx="1750800" cy="623400"/>
          </a:xfrm>
          <a:prstGeom prst="roundRect">
            <a:avLst>
              <a:gd fmla="val 16667"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Analysis</a:t>
            </a:r>
            <a:endParaRPr b="1">
              <a:solidFill>
                <a:schemeClr val="lt1"/>
              </a:solidFill>
              <a:latin typeface="Source Sans Pro"/>
              <a:ea typeface="Source Sans Pro"/>
              <a:cs typeface="Source Sans Pro"/>
              <a:sym typeface="Source Sans Pro"/>
            </a:endParaRPr>
          </a:p>
        </p:txBody>
      </p:sp>
      <p:sp>
        <p:nvSpPr>
          <p:cNvPr id="368" name="Google Shape;368;p54"/>
          <p:cNvSpPr/>
          <p:nvPr/>
        </p:nvSpPr>
        <p:spPr>
          <a:xfrm>
            <a:off x="1423675" y="2746750"/>
            <a:ext cx="1861500" cy="2191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Restriction</a:t>
            </a:r>
            <a:r>
              <a:rPr lang="en">
                <a:solidFill>
                  <a:schemeClr val="accent2"/>
                </a:solidFill>
                <a:latin typeface="Source Sans Pro"/>
                <a:ea typeface="Source Sans Pro"/>
                <a:cs typeface="Source Sans Pro"/>
                <a:sym typeface="Source Sans Pro"/>
              </a:rPr>
              <a:t>: eliminate through exclusion criteria</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Matching</a:t>
            </a:r>
            <a:r>
              <a:rPr lang="en">
                <a:solidFill>
                  <a:schemeClr val="accent2"/>
                </a:solidFill>
                <a:latin typeface="Source Sans Pro"/>
                <a:ea typeface="Source Sans Pro"/>
                <a:cs typeface="Source Sans Pro"/>
                <a:sym typeface="Source Sans Pro"/>
              </a:rPr>
              <a:t>: confounders are allocated equally in different study arms</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Randomisation</a:t>
            </a:r>
            <a:r>
              <a:rPr lang="en">
                <a:solidFill>
                  <a:schemeClr val="accent2"/>
                </a:solidFill>
                <a:latin typeface="Source Sans Pro"/>
                <a:ea typeface="Source Sans Pro"/>
                <a:cs typeface="Source Sans Pro"/>
                <a:sym typeface="Source Sans Pro"/>
              </a:rPr>
              <a:t>: evenly distribute confounders</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sp>
        <p:nvSpPr>
          <p:cNvPr id="369" name="Google Shape;369;p54"/>
          <p:cNvSpPr/>
          <p:nvPr/>
        </p:nvSpPr>
        <p:spPr>
          <a:xfrm>
            <a:off x="5077525" y="2746750"/>
            <a:ext cx="1861500" cy="21915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Standardisation</a:t>
            </a:r>
            <a:r>
              <a:rPr lang="en">
                <a:solidFill>
                  <a:schemeClr val="accent2"/>
                </a:solidFill>
                <a:latin typeface="Source Sans Pro"/>
                <a:ea typeface="Source Sans Pro"/>
                <a:cs typeface="Source Sans Pro"/>
                <a:sym typeface="Source Sans Pro"/>
              </a:rPr>
              <a:t>: adjust risk of exposed group to that of unexposed group with same confounder</a:t>
            </a:r>
            <a:endParaRPr>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chemeClr val="accent2"/>
                </a:solidFill>
                <a:latin typeface="Source Sans Pro"/>
                <a:ea typeface="Source Sans Pro"/>
                <a:cs typeface="Source Sans Pro"/>
                <a:sym typeface="Source Sans Pro"/>
              </a:rPr>
              <a:t>Statistical adjustment</a:t>
            </a:r>
            <a:r>
              <a:rPr lang="en">
                <a:solidFill>
                  <a:schemeClr val="accent2"/>
                </a:solidFill>
                <a:latin typeface="Source Sans Pro"/>
                <a:ea typeface="Source Sans Pro"/>
                <a:cs typeface="Source Sans Pro"/>
                <a:sym typeface="Source Sans Pro"/>
              </a:rPr>
              <a:t>: use multivariate analysis to check for effect of confounder</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75" name="Google Shape;375;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6" name="Google Shape;376;p55"/>
          <p:cNvPicPr preferRelativeResize="0"/>
          <p:nvPr/>
        </p:nvPicPr>
        <p:blipFill>
          <a:blip r:embed="rId3">
            <a:alphaModFix/>
          </a:blip>
          <a:stretch>
            <a:fillRect/>
          </a:stretch>
        </p:blipFill>
        <p:spPr>
          <a:xfrm>
            <a:off x="1846847" y="0"/>
            <a:ext cx="5450306"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82" name="Google Shape;382;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83" name="Google Shape;383;p56"/>
          <p:cNvPicPr preferRelativeResize="0"/>
          <p:nvPr/>
        </p:nvPicPr>
        <p:blipFill>
          <a:blip r:embed="rId3">
            <a:alphaModFix/>
          </a:blip>
          <a:stretch>
            <a:fillRect/>
          </a:stretch>
        </p:blipFill>
        <p:spPr>
          <a:xfrm>
            <a:off x="0" y="1436609"/>
            <a:ext cx="9143999" cy="28481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57"/>
          <p:cNvPicPr preferRelativeResize="0"/>
          <p:nvPr/>
        </p:nvPicPr>
        <p:blipFill>
          <a:blip r:embed="rId3">
            <a:alphaModFix/>
          </a:blip>
          <a:stretch>
            <a:fillRect/>
          </a:stretch>
        </p:blipFill>
        <p:spPr>
          <a:xfrm>
            <a:off x="2179841" y="0"/>
            <a:ext cx="4784318" cy="5143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58"/>
          <p:cNvPicPr preferRelativeResize="0"/>
          <p:nvPr/>
        </p:nvPicPr>
        <p:blipFill>
          <a:blip r:embed="rId3">
            <a:alphaModFix/>
          </a:blip>
          <a:stretch>
            <a:fillRect/>
          </a:stretch>
        </p:blipFill>
        <p:spPr>
          <a:xfrm>
            <a:off x="0" y="932731"/>
            <a:ext cx="9144001" cy="32780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9"/>
          <p:cNvSpPr txBox="1"/>
          <p:nvPr>
            <p:ph idx="1" type="body"/>
          </p:nvPr>
        </p:nvSpPr>
        <p:spPr>
          <a:xfrm>
            <a:off x="311700" y="1152475"/>
            <a:ext cx="3500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51C75"/>
                </a:solidFill>
              </a:rPr>
              <a:t>The more tests you do, the higher the likelihood that one of the tests will be statistically </a:t>
            </a:r>
            <a:r>
              <a:rPr lang="en">
                <a:solidFill>
                  <a:srgbClr val="351C75"/>
                </a:solidFill>
              </a:rPr>
              <a:t>significant</a:t>
            </a:r>
            <a:r>
              <a:rPr lang="en">
                <a:solidFill>
                  <a:srgbClr val="351C75"/>
                </a:solidFill>
              </a:rPr>
              <a:t> by chance (type 1 error). To prevent this:</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Avoid multiple hypothesis testing</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Use the Bonferroni correction: this decreases the alpha level, making it harder to reach significance</a:t>
            </a:r>
            <a:endParaRPr>
              <a:solidFill>
                <a:srgbClr val="351C75"/>
              </a:solidFill>
            </a:endParaRPr>
          </a:p>
        </p:txBody>
      </p:sp>
      <p:sp>
        <p:nvSpPr>
          <p:cNvPr id="399" name="Google Shape;399;p5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Data Dredging</a:t>
            </a:r>
            <a:endParaRPr>
              <a:solidFill>
                <a:srgbClr val="7C24E8"/>
              </a:solidFill>
            </a:endParaRPr>
          </a:p>
        </p:txBody>
      </p:sp>
      <p:pic>
        <p:nvPicPr>
          <p:cNvPr id="400" name="Google Shape;400;p59"/>
          <p:cNvPicPr preferRelativeResize="0"/>
          <p:nvPr/>
        </p:nvPicPr>
        <p:blipFill>
          <a:blip r:embed="rId3">
            <a:alphaModFix/>
          </a:blip>
          <a:stretch>
            <a:fillRect/>
          </a:stretch>
        </p:blipFill>
        <p:spPr>
          <a:xfrm>
            <a:off x="3811652" y="977600"/>
            <a:ext cx="5332349" cy="4165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0"/>
          <p:cNvSpPr/>
          <p:nvPr/>
        </p:nvSpPr>
        <p:spPr>
          <a:xfrm>
            <a:off x="693688" y="29567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Type 1 error (false positive)</a:t>
            </a:r>
            <a:endParaRPr b="1" sz="1600">
              <a:solidFill>
                <a:schemeClr val="lt1"/>
              </a:solidFill>
              <a:latin typeface="Source Sans Pro"/>
              <a:ea typeface="Source Sans Pro"/>
              <a:cs typeface="Source Sans Pro"/>
              <a:sym typeface="Source Sans Pro"/>
            </a:endParaRPr>
          </a:p>
        </p:txBody>
      </p:sp>
      <p:sp>
        <p:nvSpPr>
          <p:cNvPr id="406" name="Google Shape;406;p60"/>
          <p:cNvSpPr/>
          <p:nvPr/>
        </p:nvSpPr>
        <p:spPr>
          <a:xfrm>
            <a:off x="4637313" y="29567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Type 2 error (false negative)</a:t>
            </a:r>
            <a:endParaRPr b="1" sz="1600">
              <a:solidFill>
                <a:schemeClr val="lt1"/>
              </a:solidFill>
              <a:latin typeface="Source Sans Pro"/>
              <a:ea typeface="Source Sans Pro"/>
              <a:cs typeface="Source Sans Pro"/>
              <a:sym typeface="Source Sans Pro"/>
            </a:endParaRPr>
          </a:p>
        </p:txBody>
      </p:sp>
      <p:sp>
        <p:nvSpPr>
          <p:cNvPr id="407" name="Google Shape;407;p60"/>
          <p:cNvSpPr/>
          <p:nvPr/>
        </p:nvSpPr>
        <p:spPr>
          <a:xfrm>
            <a:off x="693700" y="845175"/>
            <a:ext cx="3813000" cy="3948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Research conclusion</a:t>
            </a:r>
            <a:r>
              <a:rPr lang="en" sz="1600">
                <a:solidFill>
                  <a:schemeClr val="accent2"/>
                </a:solidFill>
                <a:latin typeface="Source Sans Pro"/>
                <a:ea typeface="Source Sans Pro"/>
                <a:cs typeface="Source Sans Pro"/>
                <a:sym typeface="Source Sans Pro"/>
              </a:rPr>
              <a:t>: there IS a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Reality</a:t>
            </a:r>
            <a:r>
              <a:rPr lang="en" sz="1600">
                <a:solidFill>
                  <a:schemeClr val="accent2"/>
                </a:solidFill>
                <a:latin typeface="Source Sans Pro"/>
                <a:ea typeface="Source Sans Pro"/>
                <a:cs typeface="Source Sans Pro"/>
                <a:sym typeface="Source Sans Pro"/>
              </a:rPr>
              <a:t>: there is NO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Causes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Confounders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Biases:</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Performance bias</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Detection bias</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Attrition bias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Multiple hypothesis testing</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When to think about this?</a:t>
            </a:r>
            <a:endParaRPr b="1"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When results ARE statistically significant</a:t>
            </a:r>
            <a:endParaRPr sz="1600">
              <a:solidFill>
                <a:schemeClr val="accent2"/>
              </a:solidFill>
              <a:latin typeface="Source Sans Pro"/>
              <a:ea typeface="Source Sans Pro"/>
              <a:cs typeface="Source Sans Pro"/>
              <a:sym typeface="Source Sans Pro"/>
            </a:endParaRPr>
          </a:p>
        </p:txBody>
      </p:sp>
      <p:sp>
        <p:nvSpPr>
          <p:cNvPr id="408" name="Google Shape;408;p60"/>
          <p:cNvSpPr/>
          <p:nvPr/>
        </p:nvSpPr>
        <p:spPr>
          <a:xfrm>
            <a:off x="4637325" y="845100"/>
            <a:ext cx="3813000" cy="3948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Research conclusion</a:t>
            </a:r>
            <a:r>
              <a:rPr lang="en" sz="1600">
                <a:solidFill>
                  <a:schemeClr val="accent2"/>
                </a:solidFill>
                <a:latin typeface="Source Sans Pro"/>
                <a:ea typeface="Source Sans Pro"/>
                <a:cs typeface="Source Sans Pro"/>
                <a:sym typeface="Source Sans Pro"/>
              </a:rPr>
              <a:t>: there is NO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Reality</a:t>
            </a:r>
            <a:r>
              <a:rPr lang="en" sz="1600">
                <a:solidFill>
                  <a:schemeClr val="accent2"/>
                </a:solidFill>
                <a:latin typeface="Source Sans Pro"/>
                <a:ea typeface="Source Sans Pro"/>
                <a:cs typeface="Source Sans Pro"/>
                <a:sym typeface="Source Sans Pro"/>
              </a:rPr>
              <a:t>: there IS a difference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Causes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Sample is too small</a:t>
            </a:r>
            <a:endParaRPr sz="1600">
              <a:solidFill>
                <a:schemeClr val="accent2"/>
              </a:solidFill>
              <a:latin typeface="Source Sans Pro"/>
              <a:ea typeface="Source Sans Pro"/>
              <a:cs typeface="Source Sans Pro"/>
              <a:sym typeface="Source Sans Pro"/>
            </a:endParaRPr>
          </a:p>
          <a:p>
            <a:pPr indent="-330200" lvl="1" marL="9144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Excessive use of exclusion criteria → diagnostic purity bias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Variance is too large</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600">
                <a:solidFill>
                  <a:schemeClr val="accent2"/>
                </a:solidFill>
                <a:latin typeface="Source Sans Pro"/>
                <a:ea typeface="Source Sans Pro"/>
                <a:cs typeface="Source Sans Pro"/>
                <a:sym typeface="Source Sans Pro"/>
              </a:rPr>
              <a:t>When to think about this?</a:t>
            </a:r>
            <a:endParaRPr b="1"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When results ARE NOT statistically significant</a:t>
            </a:r>
            <a:endParaRPr sz="1600">
              <a:solidFill>
                <a:schemeClr val="accent2"/>
              </a:solidFill>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Outcomes (Mnemonic: M-SK</a:t>
            </a:r>
            <a:r>
              <a:rPr lang="en">
                <a:solidFill>
                  <a:srgbClr val="FF0000"/>
                </a:solidFill>
              </a:rPr>
              <a:t>IE</a:t>
            </a:r>
            <a:r>
              <a:rPr lang="en">
                <a:solidFill>
                  <a:srgbClr val="7C24E8"/>
                </a:solidFill>
              </a:rPr>
              <a:t>Y)</a:t>
            </a:r>
            <a:endParaRPr>
              <a:solidFill>
                <a:srgbClr val="7C24E8"/>
              </a:solidFill>
            </a:endParaRPr>
          </a:p>
          <a:p>
            <a:pPr indent="0" lvl="0" marL="0" rtl="0" algn="ctr">
              <a:spcBef>
                <a:spcPts val="0"/>
              </a:spcBef>
              <a:spcAft>
                <a:spcPts val="0"/>
              </a:spcAft>
              <a:buNone/>
            </a:pPr>
            <a:r>
              <a:t/>
            </a:r>
            <a:endParaRPr>
              <a:solidFill>
                <a:srgbClr val="7C24E8"/>
              </a:solidFill>
            </a:endParaRPr>
          </a:p>
        </p:txBody>
      </p:sp>
      <p:sp>
        <p:nvSpPr>
          <p:cNvPr id="414" name="Google Shape;414;p61"/>
          <p:cNvSpPr/>
          <p:nvPr/>
        </p:nvSpPr>
        <p:spPr>
          <a:xfrm>
            <a:off x="693688" y="10684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Internal validity</a:t>
            </a:r>
            <a:endParaRPr b="1" sz="1600">
              <a:solidFill>
                <a:schemeClr val="lt1"/>
              </a:solidFill>
              <a:latin typeface="Source Sans Pro"/>
              <a:ea typeface="Source Sans Pro"/>
              <a:cs typeface="Source Sans Pro"/>
              <a:sym typeface="Source Sans Pro"/>
            </a:endParaRPr>
          </a:p>
        </p:txBody>
      </p:sp>
      <p:sp>
        <p:nvSpPr>
          <p:cNvPr id="415" name="Google Shape;415;p61"/>
          <p:cNvSpPr/>
          <p:nvPr/>
        </p:nvSpPr>
        <p:spPr>
          <a:xfrm>
            <a:off x="4637313" y="10684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External validity</a:t>
            </a:r>
            <a:endParaRPr b="1" sz="1600">
              <a:solidFill>
                <a:schemeClr val="lt1"/>
              </a:solidFill>
              <a:latin typeface="Source Sans Pro"/>
              <a:ea typeface="Source Sans Pro"/>
              <a:cs typeface="Source Sans Pro"/>
              <a:sym typeface="Source Sans Pro"/>
            </a:endParaRPr>
          </a:p>
        </p:txBody>
      </p:sp>
      <p:sp>
        <p:nvSpPr>
          <p:cNvPr id="416" name="Google Shape;416;p61"/>
          <p:cNvSpPr/>
          <p:nvPr/>
        </p:nvSpPr>
        <p:spPr>
          <a:xfrm>
            <a:off x="693700" y="1654200"/>
            <a:ext cx="3813000" cy="31392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Can we trust the study results? How reliable are they?</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The extent of confidence in the outcome of research you are conducting</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Look at:</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Sources of bias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Possible confounders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Blinding</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Statistical tests</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Power</a:t>
            </a:r>
            <a:endParaRPr sz="1600">
              <a:solidFill>
                <a:schemeClr val="accent2"/>
              </a:solidFill>
              <a:latin typeface="Source Sans Pro"/>
              <a:ea typeface="Source Sans Pro"/>
              <a:cs typeface="Source Sans Pro"/>
              <a:sym typeface="Source Sans Pro"/>
            </a:endParaRPr>
          </a:p>
        </p:txBody>
      </p:sp>
      <p:sp>
        <p:nvSpPr>
          <p:cNvPr id="417" name="Google Shape;417;p61"/>
          <p:cNvSpPr/>
          <p:nvPr/>
        </p:nvSpPr>
        <p:spPr>
          <a:xfrm>
            <a:off x="4637325" y="1654200"/>
            <a:ext cx="3813000" cy="31392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Can we apply these results to the wider population?</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chemeClr val="accent2"/>
                </a:solidFill>
                <a:latin typeface="Source Sans Pro"/>
                <a:ea typeface="Source Sans Pro"/>
                <a:cs typeface="Source Sans Pro"/>
                <a:sym typeface="Source Sans Pro"/>
              </a:rPr>
              <a:t>Degree to which the results can be generalised to the larger population</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chemeClr val="accent2"/>
                </a:solidFill>
                <a:latin typeface="Source Sans Pro"/>
                <a:ea typeface="Source Sans Pro"/>
                <a:cs typeface="Source Sans Pro"/>
                <a:sym typeface="Source Sans Pro"/>
              </a:rPr>
              <a:t>Look at:</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Sample in the study vs population</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Study setting vs real life clinical environment</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Compliance</a:t>
            </a:r>
            <a:endParaRPr sz="1600">
              <a:solidFill>
                <a:schemeClr val="accent2"/>
              </a:solidFill>
              <a:latin typeface="Source Sans Pro"/>
              <a:ea typeface="Source Sans Pro"/>
              <a:cs typeface="Source Sans Pro"/>
              <a:sym typeface="Source Sans Pro"/>
            </a:endParaRPr>
          </a:p>
          <a:p>
            <a:pPr indent="-330200" lvl="0" marL="457200" rtl="0" algn="l">
              <a:spcBef>
                <a:spcPts val="0"/>
              </a:spcBef>
              <a:spcAft>
                <a:spcPts val="0"/>
              </a:spcAft>
              <a:buClr>
                <a:schemeClr val="accent2"/>
              </a:buClr>
              <a:buSzPts val="1600"/>
              <a:buFont typeface="Source Sans Pro"/>
              <a:buChar char="-"/>
            </a:pPr>
            <a:r>
              <a:rPr lang="en" sz="1600">
                <a:solidFill>
                  <a:schemeClr val="accent2"/>
                </a:solidFill>
                <a:latin typeface="Source Sans Pro"/>
                <a:ea typeface="Source Sans Pro"/>
                <a:cs typeface="Source Sans Pro"/>
                <a:sym typeface="Source Sans Pro"/>
              </a:rPr>
              <a:t>Cost-effectiveness</a:t>
            </a:r>
            <a:endParaRPr sz="1600">
              <a:solidFill>
                <a:schemeClr val="accent2"/>
              </a:solidFill>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2x2 (Contingency) Tables</a:t>
            </a:r>
            <a:endParaRPr>
              <a:solidFill>
                <a:srgbClr val="7C24E8"/>
              </a:solidFill>
            </a:endParaRPr>
          </a:p>
        </p:txBody>
      </p:sp>
      <p:pic>
        <p:nvPicPr>
          <p:cNvPr id="423" name="Google Shape;423;p62"/>
          <p:cNvPicPr preferRelativeResize="0"/>
          <p:nvPr/>
        </p:nvPicPr>
        <p:blipFill>
          <a:blip r:embed="rId3">
            <a:alphaModFix/>
          </a:blip>
          <a:stretch>
            <a:fillRect/>
          </a:stretch>
        </p:blipFill>
        <p:spPr>
          <a:xfrm>
            <a:off x="1443901" y="1068425"/>
            <a:ext cx="6256191" cy="40781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3"/>
          <p:cNvSpPr txBox="1"/>
          <p:nvPr>
            <p:ph idx="1" type="body"/>
          </p:nvPr>
        </p:nvSpPr>
        <p:spPr>
          <a:xfrm>
            <a:off x="311700" y="1171175"/>
            <a:ext cx="3769200" cy="36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51C75"/>
                </a:solidFill>
              </a:rPr>
              <a:t>Example:</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In our cohort study, 100 patients smoke cigarettes and 100 patients do not smoke. At the end of the study, 30 patients in the smoking group develop cancer. Only 10 patients in the non-smoking group develop cancer</a:t>
            </a:r>
            <a:endParaRPr>
              <a:solidFill>
                <a:srgbClr val="351C75"/>
              </a:solidFill>
            </a:endParaRPr>
          </a:p>
        </p:txBody>
      </p:sp>
      <p:sp>
        <p:nvSpPr>
          <p:cNvPr id="429" name="Google Shape;429;p6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2x2 (Contingency) Tables</a:t>
            </a:r>
            <a:endParaRPr>
              <a:solidFill>
                <a:srgbClr val="7C24E8"/>
              </a:solidFill>
            </a:endParaRPr>
          </a:p>
        </p:txBody>
      </p:sp>
      <p:pic>
        <p:nvPicPr>
          <p:cNvPr id="430" name="Google Shape;430;p63"/>
          <p:cNvPicPr preferRelativeResize="0"/>
          <p:nvPr/>
        </p:nvPicPr>
        <p:blipFill>
          <a:blip r:embed="rId3">
            <a:alphaModFix/>
          </a:blip>
          <a:stretch>
            <a:fillRect/>
          </a:stretch>
        </p:blipFill>
        <p:spPr>
          <a:xfrm>
            <a:off x="4080896" y="1373213"/>
            <a:ext cx="4621824" cy="3012787"/>
          </a:xfrm>
          <a:prstGeom prst="rect">
            <a:avLst/>
          </a:prstGeom>
          <a:noFill/>
          <a:ln>
            <a:noFill/>
          </a:ln>
        </p:spPr>
      </p:pic>
      <p:sp>
        <p:nvSpPr>
          <p:cNvPr id="431" name="Google Shape;431;p63"/>
          <p:cNvSpPr/>
          <p:nvPr/>
        </p:nvSpPr>
        <p:spPr>
          <a:xfrm>
            <a:off x="58156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432" name="Google Shape;432;p63"/>
          <p:cNvSpPr/>
          <p:nvPr/>
        </p:nvSpPr>
        <p:spPr>
          <a:xfrm>
            <a:off x="57794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433" name="Google Shape;433;p63"/>
          <p:cNvSpPr/>
          <p:nvPr/>
        </p:nvSpPr>
        <p:spPr>
          <a:xfrm>
            <a:off x="74048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434" name="Google Shape;434;p63"/>
          <p:cNvSpPr/>
          <p:nvPr/>
        </p:nvSpPr>
        <p:spPr>
          <a:xfrm>
            <a:off x="73229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435" name="Google Shape;435;p63"/>
          <p:cNvSpPr/>
          <p:nvPr/>
        </p:nvSpPr>
        <p:spPr>
          <a:xfrm>
            <a:off x="60786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436" name="Google Shape;436;p63"/>
          <p:cNvSpPr/>
          <p:nvPr/>
        </p:nvSpPr>
        <p:spPr>
          <a:xfrm rot="-5400000">
            <a:off x="34741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437" name="Google Shape;437;p63"/>
          <p:cNvSpPr/>
          <p:nvPr/>
        </p:nvSpPr>
        <p:spPr>
          <a:xfrm>
            <a:off x="85809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38" name="Google Shape;438;p63"/>
          <p:cNvSpPr/>
          <p:nvPr/>
        </p:nvSpPr>
        <p:spPr>
          <a:xfrm>
            <a:off x="85809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39" name="Google Shape;439;p63"/>
          <p:cNvSpPr/>
          <p:nvPr/>
        </p:nvSpPr>
        <p:spPr>
          <a:xfrm>
            <a:off x="74601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440" name="Google Shape;440;p63"/>
          <p:cNvSpPr/>
          <p:nvPr/>
        </p:nvSpPr>
        <p:spPr>
          <a:xfrm>
            <a:off x="58709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solidFill>
                  <a:srgbClr val="351C75"/>
                </a:solidFill>
              </a:rPr>
              <a:t>*Not in all deaneries. Please check in advance!</a:t>
            </a:r>
            <a:endParaRPr sz="1500">
              <a:solidFill>
                <a:srgbClr val="351C75"/>
              </a:solidFill>
            </a:endParaRPr>
          </a:p>
          <a:p>
            <a:pPr indent="0" lvl="0" marL="0" rtl="0" algn="l">
              <a:spcBef>
                <a:spcPts val="1200"/>
              </a:spcBef>
              <a:spcAft>
                <a:spcPts val="0"/>
              </a:spcAft>
              <a:buNone/>
            </a:pPr>
            <a:r>
              <a:rPr lang="en">
                <a:solidFill>
                  <a:srgbClr val="351C75"/>
                </a:solidFill>
              </a:rPr>
              <a:t>Structure: </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Varies depending on the deanery</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Research paper abstract to appraise (could be any type of research article)</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Present your own paper</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Questions on: results + statistics, ethics, research trial set-up, etc.</a:t>
            </a:r>
            <a:endParaRPr>
              <a:solidFill>
                <a:srgbClr val="351C75"/>
              </a:solidFill>
            </a:endParaRPr>
          </a:p>
          <a:p>
            <a:pPr indent="0" lvl="0" marL="0" rtl="0" algn="l">
              <a:spcBef>
                <a:spcPts val="1200"/>
              </a:spcBef>
              <a:spcAft>
                <a:spcPts val="0"/>
              </a:spcAft>
              <a:buNone/>
            </a:pPr>
            <a:r>
              <a:rPr lang="en">
                <a:solidFill>
                  <a:srgbClr val="351C75"/>
                </a:solidFill>
              </a:rPr>
              <a:t>London:</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15 minutes prep for both academic and clinical stations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10 minutes for each academic and clinical station </a:t>
            </a:r>
            <a:endParaRPr>
              <a:solidFill>
                <a:srgbClr val="351C75"/>
              </a:solidFill>
            </a:endParaRPr>
          </a:p>
        </p:txBody>
      </p:sp>
      <p:sp>
        <p:nvSpPr>
          <p:cNvPr id="126" name="Google Shape;126;p2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Academic Station - How to Practice</a:t>
            </a:r>
            <a:endParaRPr>
              <a:solidFill>
                <a:srgbClr val="7C24E8"/>
              </a:solidFill>
            </a:endParaRPr>
          </a:p>
        </p:txBody>
      </p:sp>
      <p:pic>
        <p:nvPicPr>
          <p:cNvPr id="127" name="Google Shape;127;p28"/>
          <p:cNvPicPr preferRelativeResize="0"/>
          <p:nvPr/>
        </p:nvPicPr>
        <p:blipFill>
          <a:blip r:embed="rId3">
            <a:alphaModFix/>
          </a:blip>
          <a:stretch>
            <a:fillRect/>
          </a:stretch>
        </p:blipFill>
        <p:spPr>
          <a:xfrm>
            <a:off x="0" y="293847"/>
            <a:ext cx="9144000" cy="45558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Relative vs absolute risk</a:t>
            </a:r>
            <a:endParaRPr>
              <a:solidFill>
                <a:srgbClr val="7C24E8"/>
              </a:solidFill>
            </a:endParaRPr>
          </a:p>
        </p:txBody>
      </p:sp>
      <p:pic>
        <p:nvPicPr>
          <p:cNvPr id="446" name="Google Shape;446;p64"/>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447" name="Google Shape;447;p64"/>
          <p:cNvSpPr/>
          <p:nvPr/>
        </p:nvSpPr>
        <p:spPr>
          <a:xfrm>
            <a:off x="60470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448" name="Google Shape;448;p64"/>
          <p:cNvSpPr/>
          <p:nvPr/>
        </p:nvSpPr>
        <p:spPr>
          <a:xfrm>
            <a:off x="60470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449" name="Google Shape;449;p64"/>
          <p:cNvSpPr/>
          <p:nvPr/>
        </p:nvSpPr>
        <p:spPr>
          <a:xfrm>
            <a:off x="76362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450" name="Google Shape;450;p64"/>
          <p:cNvSpPr/>
          <p:nvPr/>
        </p:nvSpPr>
        <p:spPr>
          <a:xfrm>
            <a:off x="758557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451" name="Google Shape;451;p64"/>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452" name="Google Shape;452;p64"/>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453" name="Google Shape;453;p64"/>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54" name="Google Shape;454;p64"/>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55" name="Google Shape;455;p64"/>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456" name="Google Shape;456;p64"/>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pic>
        <p:nvPicPr>
          <p:cNvPr id="457" name="Google Shape;457;p64"/>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458" name="Google Shape;458;p64"/>
          <p:cNvSpPr/>
          <p:nvPr/>
        </p:nvSpPr>
        <p:spPr>
          <a:xfrm>
            <a:off x="59410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459" name="Google Shape;459;p64"/>
          <p:cNvSpPr/>
          <p:nvPr/>
        </p:nvSpPr>
        <p:spPr>
          <a:xfrm>
            <a:off x="59048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460" name="Google Shape;460;p64"/>
          <p:cNvSpPr/>
          <p:nvPr/>
        </p:nvSpPr>
        <p:spPr>
          <a:xfrm>
            <a:off x="75302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461" name="Google Shape;461;p64"/>
          <p:cNvSpPr/>
          <p:nvPr/>
        </p:nvSpPr>
        <p:spPr>
          <a:xfrm>
            <a:off x="74483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462" name="Google Shape;462;p64"/>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463" name="Google Shape;463;p64"/>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464" name="Google Shape;464;p64"/>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65" name="Google Shape;465;p64"/>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466" name="Google Shape;466;p64"/>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467" name="Google Shape;467;p64"/>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
        <p:nvSpPr>
          <p:cNvPr id="468" name="Google Shape;468;p64"/>
          <p:cNvSpPr txBox="1"/>
          <p:nvPr>
            <p:ph idx="1" type="body"/>
          </p:nvPr>
        </p:nvSpPr>
        <p:spPr>
          <a:xfrm>
            <a:off x="311700" y="1068425"/>
            <a:ext cx="4143600" cy="39723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u="sng">
                <a:solidFill>
                  <a:srgbClr val="351C75"/>
                </a:solidFill>
              </a:rPr>
              <a:t>Absolute risk</a:t>
            </a:r>
            <a:endParaRPr b="1" u="sng">
              <a:solidFill>
                <a:srgbClr val="351C75"/>
              </a:solidFill>
            </a:endParaRPr>
          </a:p>
          <a:p>
            <a:pPr indent="0" lvl="0" marL="0" rtl="0" algn="l">
              <a:spcBef>
                <a:spcPts val="1200"/>
              </a:spcBef>
              <a:spcAft>
                <a:spcPts val="0"/>
              </a:spcAft>
              <a:buNone/>
            </a:pPr>
            <a:r>
              <a:rPr b="1" lang="en">
                <a:solidFill>
                  <a:srgbClr val="351C75"/>
                </a:solidFill>
              </a:rPr>
              <a:t>AR in e</a:t>
            </a:r>
            <a:r>
              <a:rPr b="1" lang="en">
                <a:solidFill>
                  <a:srgbClr val="351C75"/>
                </a:solidFill>
              </a:rPr>
              <a:t>xposed cohort (y)</a:t>
            </a:r>
            <a:r>
              <a:rPr lang="en">
                <a:solidFill>
                  <a:srgbClr val="351C75"/>
                </a:solidFill>
              </a:rPr>
              <a:t>: smokers have a 30% (30/100) chance of developing cancer</a:t>
            </a:r>
            <a:endParaRPr>
              <a:solidFill>
                <a:srgbClr val="351C75"/>
              </a:solidFill>
            </a:endParaRPr>
          </a:p>
          <a:p>
            <a:pPr indent="0" lvl="0" marL="0" rtl="0" algn="l">
              <a:spcBef>
                <a:spcPts val="1200"/>
              </a:spcBef>
              <a:spcAft>
                <a:spcPts val="0"/>
              </a:spcAft>
              <a:buNone/>
            </a:pPr>
            <a:r>
              <a:rPr b="1" lang="en">
                <a:solidFill>
                  <a:srgbClr val="351C75"/>
                </a:solidFill>
              </a:rPr>
              <a:t>AR in c</a:t>
            </a:r>
            <a:r>
              <a:rPr b="1" lang="en">
                <a:solidFill>
                  <a:srgbClr val="351C75"/>
                </a:solidFill>
              </a:rPr>
              <a:t>ontrol (x)</a:t>
            </a:r>
            <a:r>
              <a:rPr lang="en">
                <a:solidFill>
                  <a:srgbClr val="351C75"/>
                </a:solidFill>
              </a:rPr>
              <a:t>: non-smokers have a 10% (10/100) chance of developing cancer</a:t>
            </a:r>
            <a:endParaRPr b="1">
              <a:solidFill>
                <a:srgbClr val="351C75"/>
              </a:solidFill>
            </a:endParaRPr>
          </a:p>
          <a:p>
            <a:pPr indent="0" lvl="0" marL="0" rtl="0" algn="l">
              <a:spcBef>
                <a:spcPts val="1200"/>
              </a:spcBef>
              <a:spcAft>
                <a:spcPts val="0"/>
              </a:spcAft>
              <a:buNone/>
            </a:pPr>
            <a:r>
              <a:rPr b="1" lang="en">
                <a:solidFill>
                  <a:srgbClr val="351C75"/>
                </a:solidFill>
              </a:rPr>
              <a:t>Absolute risk reduction (ARR)</a:t>
            </a:r>
            <a:r>
              <a:rPr lang="en">
                <a:solidFill>
                  <a:srgbClr val="351C75"/>
                </a:solidFill>
              </a:rPr>
              <a:t>: y-x = 20% → absolute amount by which smoking increases  the risk of cancer</a:t>
            </a:r>
            <a:endParaRPr>
              <a:solidFill>
                <a:srgbClr val="351C75"/>
              </a:solidFill>
            </a:endParaRPr>
          </a:p>
          <a:p>
            <a:pPr indent="0" lvl="0" marL="0" rtl="0" algn="l">
              <a:spcBef>
                <a:spcPts val="1200"/>
              </a:spcBef>
              <a:spcAft>
                <a:spcPts val="0"/>
              </a:spcAft>
              <a:buNone/>
            </a:pPr>
            <a:r>
              <a:rPr b="1" lang="en" u="sng">
                <a:solidFill>
                  <a:srgbClr val="351C75"/>
                </a:solidFill>
              </a:rPr>
              <a:t>Relative risk</a:t>
            </a:r>
            <a:endParaRPr b="1" u="sng">
              <a:solidFill>
                <a:srgbClr val="351C75"/>
              </a:solidFill>
            </a:endParaRPr>
          </a:p>
          <a:p>
            <a:pPr indent="0" lvl="0" marL="0" rtl="0" algn="l">
              <a:spcBef>
                <a:spcPts val="1200"/>
              </a:spcBef>
              <a:spcAft>
                <a:spcPts val="0"/>
              </a:spcAft>
              <a:buNone/>
            </a:pPr>
            <a:r>
              <a:rPr lang="en">
                <a:solidFill>
                  <a:srgbClr val="351C75"/>
                </a:solidFill>
              </a:rPr>
              <a:t>Relative risk of cancer in smokers compared to non-smokers: y/x = 0.3/0.1 = 3 (smokers are 3x more likely) </a:t>
            </a:r>
            <a:endParaRPr>
              <a:solidFill>
                <a:srgbClr val="351C75"/>
              </a:solidFill>
            </a:endParaRPr>
          </a:p>
          <a:p>
            <a:pPr indent="0" lvl="0" marL="0" rtl="0" algn="l">
              <a:spcBef>
                <a:spcPts val="1200"/>
              </a:spcBef>
              <a:spcAft>
                <a:spcPts val="1200"/>
              </a:spcAft>
              <a:buNone/>
            </a:pPr>
            <a:r>
              <a:rPr b="1" lang="en">
                <a:solidFill>
                  <a:srgbClr val="351C75"/>
                </a:solidFill>
              </a:rPr>
              <a:t>Relative risk reduction (RRR)</a:t>
            </a:r>
            <a:r>
              <a:rPr lang="en">
                <a:solidFill>
                  <a:srgbClr val="351C75"/>
                </a:solidFill>
              </a:rPr>
              <a:t>: difference in the risk between the two groups as a proportion of the risk in the control, (y-x)/x = 0.2/0.1 = 0.5 (50%)</a:t>
            </a:r>
            <a:endParaRPr>
              <a:solidFill>
                <a:srgbClr val="351C75"/>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Absolute risk</a:t>
            </a:r>
            <a:endParaRPr>
              <a:solidFill>
                <a:srgbClr val="7C24E8"/>
              </a:solidFill>
            </a:endParaRPr>
          </a:p>
        </p:txBody>
      </p:sp>
      <p:sp>
        <p:nvSpPr>
          <p:cNvPr id="474" name="Google Shape;474;p65"/>
          <p:cNvSpPr/>
          <p:nvPr/>
        </p:nvSpPr>
        <p:spPr>
          <a:xfrm>
            <a:off x="24246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75" name="Google Shape;475;p65"/>
          <p:cNvSpPr/>
          <p:nvPr/>
        </p:nvSpPr>
        <p:spPr>
          <a:xfrm>
            <a:off x="29439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76" name="Google Shape;476;p65"/>
          <p:cNvSpPr/>
          <p:nvPr/>
        </p:nvSpPr>
        <p:spPr>
          <a:xfrm>
            <a:off x="2424675" y="1859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77" name="Google Shape;477;p65"/>
          <p:cNvSpPr/>
          <p:nvPr/>
        </p:nvSpPr>
        <p:spPr>
          <a:xfrm>
            <a:off x="2943975" y="1859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78" name="Google Shape;478;p65"/>
          <p:cNvSpPr/>
          <p:nvPr/>
        </p:nvSpPr>
        <p:spPr>
          <a:xfrm>
            <a:off x="2424675" y="2342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79" name="Google Shape;479;p65"/>
          <p:cNvSpPr/>
          <p:nvPr/>
        </p:nvSpPr>
        <p:spPr>
          <a:xfrm>
            <a:off x="2943975" y="2342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0" name="Google Shape;480;p65"/>
          <p:cNvSpPr/>
          <p:nvPr/>
        </p:nvSpPr>
        <p:spPr>
          <a:xfrm>
            <a:off x="34632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1" name="Google Shape;481;p65"/>
          <p:cNvSpPr/>
          <p:nvPr/>
        </p:nvSpPr>
        <p:spPr>
          <a:xfrm>
            <a:off x="3463275" y="1859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2" name="Google Shape;482;p65"/>
          <p:cNvSpPr/>
          <p:nvPr/>
        </p:nvSpPr>
        <p:spPr>
          <a:xfrm>
            <a:off x="3463275" y="2330250"/>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3" name="Google Shape;483;p65"/>
          <p:cNvSpPr/>
          <p:nvPr/>
        </p:nvSpPr>
        <p:spPr>
          <a:xfrm>
            <a:off x="2943975" y="2825425"/>
            <a:ext cx="519300" cy="483000"/>
          </a:xfrm>
          <a:prstGeom prst="ellipse">
            <a:avLst/>
          </a:prstGeom>
          <a:solidFill>
            <a:schemeClr val="lt1"/>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4" name="Google Shape;484;p65"/>
          <p:cNvSpPr/>
          <p:nvPr/>
        </p:nvSpPr>
        <p:spPr>
          <a:xfrm>
            <a:off x="5161425" y="1376425"/>
            <a:ext cx="519300" cy="4830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5" name="Google Shape;485;p65"/>
          <p:cNvSpPr/>
          <p:nvPr/>
        </p:nvSpPr>
        <p:spPr>
          <a:xfrm>
            <a:off x="5680725" y="1376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6" name="Google Shape;486;p65"/>
          <p:cNvSpPr/>
          <p:nvPr/>
        </p:nvSpPr>
        <p:spPr>
          <a:xfrm>
            <a:off x="5161425" y="1859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7" name="Google Shape;487;p65"/>
          <p:cNvSpPr/>
          <p:nvPr/>
        </p:nvSpPr>
        <p:spPr>
          <a:xfrm>
            <a:off x="5680725" y="1859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8" name="Google Shape;488;p65"/>
          <p:cNvSpPr/>
          <p:nvPr/>
        </p:nvSpPr>
        <p:spPr>
          <a:xfrm>
            <a:off x="5161425" y="2342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89" name="Google Shape;489;p65"/>
          <p:cNvSpPr/>
          <p:nvPr/>
        </p:nvSpPr>
        <p:spPr>
          <a:xfrm>
            <a:off x="5680725" y="2342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0" name="Google Shape;490;p65"/>
          <p:cNvSpPr/>
          <p:nvPr/>
        </p:nvSpPr>
        <p:spPr>
          <a:xfrm>
            <a:off x="6200025" y="1376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1" name="Google Shape;491;p65"/>
          <p:cNvSpPr/>
          <p:nvPr/>
        </p:nvSpPr>
        <p:spPr>
          <a:xfrm>
            <a:off x="6200025" y="1859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2" name="Google Shape;492;p65"/>
          <p:cNvSpPr/>
          <p:nvPr/>
        </p:nvSpPr>
        <p:spPr>
          <a:xfrm>
            <a:off x="6200025" y="2330250"/>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3" name="Google Shape;493;p65"/>
          <p:cNvSpPr/>
          <p:nvPr/>
        </p:nvSpPr>
        <p:spPr>
          <a:xfrm>
            <a:off x="5680725" y="2825425"/>
            <a:ext cx="519300" cy="483000"/>
          </a:xfrm>
          <a:prstGeom prst="ellipse">
            <a:avLst/>
          </a:prstGeom>
          <a:solidFill>
            <a:schemeClr val="lt1"/>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94" name="Google Shape;494;p65"/>
          <p:cNvSpPr/>
          <p:nvPr/>
        </p:nvSpPr>
        <p:spPr>
          <a:xfrm>
            <a:off x="2272875" y="340030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30%</a:t>
            </a:r>
            <a:endParaRPr sz="1600">
              <a:solidFill>
                <a:srgbClr val="7C24E8"/>
              </a:solidFill>
              <a:latin typeface="Source Sans Pro"/>
              <a:ea typeface="Source Sans Pro"/>
              <a:cs typeface="Source Sans Pro"/>
              <a:sym typeface="Source Sans Pro"/>
            </a:endParaRPr>
          </a:p>
        </p:txBody>
      </p:sp>
      <p:sp>
        <p:nvSpPr>
          <p:cNvPr id="495" name="Google Shape;495;p65"/>
          <p:cNvSpPr/>
          <p:nvPr/>
        </p:nvSpPr>
        <p:spPr>
          <a:xfrm>
            <a:off x="5009625" y="340030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Non-smokers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10%</a:t>
            </a:r>
            <a:endParaRPr sz="1600">
              <a:solidFill>
                <a:srgbClr val="7C24E8"/>
              </a:solidFill>
              <a:latin typeface="Source Sans Pro"/>
              <a:ea typeface="Source Sans Pro"/>
              <a:cs typeface="Source Sans Pro"/>
              <a:sym typeface="Source Sans Pro"/>
            </a:endParaRPr>
          </a:p>
        </p:txBody>
      </p:sp>
      <p:sp>
        <p:nvSpPr>
          <p:cNvPr id="496" name="Google Shape;496;p65"/>
          <p:cNvSpPr/>
          <p:nvPr/>
        </p:nvSpPr>
        <p:spPr>
          <a:xfrm>
            <a:off x="3380250" y="4325425"/>
            <a:ext cx="2383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Absolute risk reduction</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ARR: 20%</a:t>
            </a:r>
            <a:endParaRPr sz="1600">
              <a:solidFill>
                <a:srgbClr val="7C24E8"/>
              </a:solidFill>
              <a:latin typeface="Source Sans Pro"/>
              <a:ea typeface="Source Sans Pro"/>
              <a:cs typeface="Source Sans Pro"/>
              <a:sym typeface="Source Sans Pro"/>
            </a:endParaRPr>
          </a:p>
        </p:txBody>
      </p:sp>
      <p:sp>
        <p:nvSpPr>
          <p:cNvPr id="497" name="Google Shape;497;p65"/>
          <p:cNvSpPr/>
          <p:nvPr/>
        </p:nvSpPr>
        <p:spPr>
          <a:xfrm>
            <a:off x="4312350" y="3523300"/>
            <a:ext cx="519300" cy="377400"/>
          </a:xfrm>
          <a:prstGeom prst="mathMinus">
            <a:avLst>
              <a:gd fmla="val 23520" name="adj1"/>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Relative risk</a:t>
            </a:r>
            <a:endParaRPr>
              <a:solidFill>
                <a:srgbClr val="7C24E8"/>
              </a:solidFill>
            </a:endParaRPr>
          </a:p>
        </p:txBody>
      </p:sp>
      <p:sp>
        <p:nvSpPr>
          <p:cNvPr id="503" name="Google Shape;503;p66"/>
          <p:cNvSpPr/>
          <p:nvPr/>
        </p:nvSpPr>
        <p:spPr>
          <a:xfrm>
            <a:off x="24246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04" name="Google Shape;504;p66"/>
          <p:cNvSpPr/>
          <p:nvPr/>
        </p:nvSpPr>
        <p:spPr>
          <a:xfrm>
            <a:off x="29439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05" name="Google Shape;505;p66"/>
          <p:cNvSpPr/>
          <p:nvPr/>
        </p:nvSpPr>
        <p:spPr>
          <a:xfrm>
            <a:off x="3463275" y="1376425"/>
            <a:ext cx="519300" cy="483000"/>
          </a:xfrm>
          <a:prstGeom prst="ellipse">
            <a:avLst/>
          </a:prstGeom>
          <a:solidFill>
            <a:srgbClr val="7C24E8"/>
          </a:solidFill>
          <a:ln cap="flat" cmpd="sng" w="9525">
            <a:solidFill>
              <a:srgbClr val="7C24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06" name="Google Shape;506;p66"/>
          <p:cNvSpPr/>
          <p:nvPr/>
        </p:nvSpPr>
        <p:spPr>
          <a:xfrm>
            <a:off x="2943975" y="2692500"/>
            <a:ext cx="519300" cy="4830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07" name="Google Shape;507;p66"/>
          <p:cNvSpPr/>
          <p:nvPr/>
        </p:nvSpPr>
        <p:spPr>
          <a:xfrm>
            <a:off x="4868775" y="1306225"/>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30%</a:t>
            </a:r>
            <a:endParaRPr sz="1600">
              <a:solidFill>
                <a:srgbClr val="7C24E8"/>
              </a:solidFill>
              <a:latin typeface="Source Sans Pro"/>
              <a:ea typeface="Source Sans Pro"/>
              <a:cs typeface="Source Sans Pro"/>
              <a:sym typeface="Source Sans Pro"/>
            </a:endParaRPr>
          </a:p>
        </p:txBody>
      </p:sp>
      <p:sp>
        <p:nvSpPr>
          <p:cNvPr id="508" name="Google Shape;508;p66"/>
          <p:cNvSpPr/>
          <p:nvPr/>
        </p:nvSpPr>
        <p:spPr>
          <a:xfrm>
            <a:off x="4868775" y="257175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Non-smokers</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AR: 10%</a:t>
            </a:r>
            <a:endParaRPr sz="1600">
              <a:solidFill>
                <a:srgbClr val="7C24E8"/>
              </a:solidFill>
              <a:latin typeface="Source Sans Pro"/>
              <a:ea typeface="Source Sans Pro"/>
              <a:cs typeface="Source Sans Pro"/>
              <a:sym typeface="Source Sans Pro"/>
            </a:endParaRPr>
          </a:p>
        </p:txBody>
      </p:sp>
      <p:sp>
        <p:nvSpPr>
          <p:cNvPr id="509" name="Google Shape;509;p66"/>
          <p:cNvSpPr/>
          <p:nvPr/>
        </p:nvSpPr>
        <p:spPr>
          <a:xfrm>
            <a:off x="5600325" y="2075638"/>
            <a:ext cx="398400" cy="350100"/>
          </a:xfrm>
          <a:prstGeom prst="mathDivide">
            <a:avLst>
              <a:gd fmla="val 23520" name="adj1"/>
              <a:gd fmla="val 5880" name="adj2"/>
              <a:gd fmla="val 11760" name="adj3"/>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0" name="Google Shape;510;p66"/>
          <p:cNvSpPr/>
          <p:nvPr/>
        </p:nvSpPr>
        <p:spPr>
          <a:xfrm>
            <a:off x="5600325" y="3341150"/>
            <a:ext cx="398400" cy="401700"/>
          </a:xfrm>
          <a:prstGeom prst="mathEqual">
            <a:avLst>
              <a:gd fmla="val 23520" name="adj1"/>
              <a:gd fmla="val 11760" name="adj2"/>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11" name="Google Shape;511;p66"/>
          <p:cNvSpPr/>
          <p:nvPr/>
        </p:nvSpPr>
        <p:spPr>
          <a:xfrm>
            <a:off x="4868775" y="388885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7C24E8"/>
                </a:solidFill>
                <a:latin typeface="Source Sans Pro"/>
                <a:ea typeface="Source Sans Pro"/>
                <a:cs typeface="Source Sans Pro"/>
                <a:sym typeface="Source Sans Pro"/>
              </a:rPr>
              <a:t>Relative risk</a:t>
            </a:r>
            <a:endParaRPr b="1" sz="1600">
              <a:solidFill>
                <a:srgbClr val="7C24E8"/>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rgbClr val="7C24E8"/>
                </a:solidFill>
                <a:latin typeface="Source Sans Pro"/>
                <a:ea typeface="Source Sans Pro"/>
                <a:cs typeface="Source Sans Pro"/>
                <a:sym typeface="Source Sans Pro"/>
              </a:rPr>
              <a:t>3 (300%)</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Number needed to treat</a:t>
            </a:r>
            <a:endParaRPr>
              <a:solidFill>
                <a:srgbClr val="7C24E8"/>
              </a:solidFill>
            </a:endParaRPr>
          </a:p>
        </p:txBody>
      </p:sp>
      <p:pic>
        <p:nvPicPr>
          <p:cNvPr id="517" name="Google Shape;517;p67"/>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18" name="Google Shape;518;p67"/>
          <p:cNvSpPr/>
          <p:nvPr/>
        </p:nvSpPr>
        <p:spPr>
          <a:xfrm>
            <a:off x="60470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19" name="Google Shape;519;p67"/>
          <p:cNvSpPr/>
          <p:nvPr/>
        </p:nvSpPr>
        <p:spPr>
          <a:xfrm>
            <a:off x="60470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20" name="Google Shape;520;p67"/>
          <p:cNvSpPr/>
          <p:nvPr/>
        </p:nvSpPr>
        <p:spPr>
          <a:xfrm>
            <a:off x="76362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21" name="Google Shape;521;p67"/>
          <p:cNvSpPr/>
          <p:nvPr/>
        </p:nvSpPr>
        <p:spPr>
          <a:xfrm>
            <a:off x="758557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22" name="Google Shape;522;p67"/>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523" name="Google Shape;523;p67"/>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524" name="Google Shape;524;p67"/>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25" name="Google Shape;525;p67"/>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26" name="Google Shape;526;p67"/>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27" name="Google Shape;527;p67"/>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pic>
        <p:nvPicPr>
          <p:cNvPr id="528" name="Google Shape;528;p67"/>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29" name="Google Shape;529;p67"/>
          <p:cNvSpPr/>
          <p:nvPr/>
        </p:nvSpPr>
        <p:spPr>
          <a:xfrm>
            <a:off x="59410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30" name="Google Shape;530;p67"/>
          <p:cNvSpPr/>
          <p:nvPr/>
        </p:nvSpPr>
        <p:spPr>
          <a:xfrm>
            <a:off x="59048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31" name="Google Shape;531;p67"/>
          <p:cNvSpPr/>
          <p:nvPr/>
        </p:nvSpPr>
        <p:spPr>
          <a:xfrm>
            <a:off x="75302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32" name="Google Shape;532;p67"/>
          <p:cNvSpPr/>
          <p:nvPr/>
        </p:nvSpPr>
        <p:spPr>
          <a:xfrm>
            <a:off x="74483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33" name="Google Shape;533;p67"/>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Survival</a:t>
            </a:r>
            <a:endParaRPr sz="1600">
              <a:latin typeface="Source Sans Pro"/>
              <a:ea typeface="Source Sans Pro"/>
              <a:cs typeface="Source Sans Pro"/>
              <a:sym typeface="Source Sans Pro"/>
            </a:endParaRPr>
          </a:p>
        </p:txBody>
      </p:sp>
      <p:sp>
        <p:nvSpPr>
          <p:cNvPr id="534" name="Google Shape;534;p67"/>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Surgery</a:t>
            </a:r>
            <a:endParaRPr sz="1600">
              <a:latin typeface="Source Sans Pro"/>
              <a:ea typeface="Source Sans Pro"/>
              <a:cs typeface="Source Sans Pro"/>
              <a:sym typeface="Source Sans Pro"/>
            </a:endParaRPr>
          </a:p>
        </p:txBody>
      </p:sp>
      <p:sp>
        <p:nvSpPr>
          <p:cNvPr id="535" name="Google Shape;535;p67"/>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36" name="Google Shape;536;p67"/>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37" name="Google Shape;537;p67"/>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38" name="Google Shape;538;p67"/>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
        <p:nvSpPr>
          <p:cNvPr id="539" name="Google Shape;539;p67"/>
          <p:cNvSpPr txBox="1"/>
          <p:nvPr>
            <p:ph idx="1" type="body"/>
          </p:nvPr>
        </p:nvSpPr>
        <p:spPr>
          <a:xfrm>
            <a:off x="311700" y="1068425"/>
            <a:ext cx="4143600" cy="39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351C75"/>
                </a:solidFill>
              </a:rPr>
              <a:t>How many people do we need to treat for 1 more person to benefit from treatment?</a:t>
            </a:r>
            <a:endParaRPr>
              <a:solidFill>
                <a:srgbClr val="351C75"/>
              </a:solidFill>
            </a:endParaRPr>
          </a:p>
          <a:p>
            <a:pPr indent="0" lvl="0" marL="0" rtl="0" algn="l">
              <a:spcBef>
                <a:spcPts val="1200"/>
              </a:spcBef>
              <a:spcAft>
                <a:spcPts val="0"/>
              </a:spcAft>
              <a:buNone/>
            </a:pPr>
            <a:r>
              <a:rPr lang="en">
                <a:solidFill>
                  <a:srgbClr val="351C75"/>
                </a:solidFill>
              </a:rPr>
              <a:t>Calculation: 1/ARR</a:t>
            </a:r>
            <a:endParaRPr>
              <a:solidFill>
                <a:srgbClr val="351C75"/>
              </a:solidFill>
            </a:endParaRPr>
          </a:p>
          <a:p>
            <a:pPr indent="0" lvl="0" marL="0" rtl="0" algn="l">
              <a:spcBef>
                <a:spcPts val="1200"/>
              </a:spcBef>
              <a:spcAft>
                <a:spcPts val="0"/>
              </a:spcAft>
              <a:buNone/>
            </a:pPr>
            <a:r>
              <a:rPr lang="en">
                <a:solidFill>
                  <a:srgbClr val="351C75"/>
                </a:solidFill>
              </a:rPr>
              <a:t>ARR = 0.3-0.1 = 0.2 (20%)</a:t>
            </a:r>
            <a:endParaRPr>
              <a:solidFill>
                <a:srgbClr val="351C75"/>
              </a:solidFill>
            </a:endParaRPr>
          </a:p>
          <a:p>
            <a:pPr indent="0" lvl="0" marL="0" rtl="0" algn="l">
              <a:spcBef>
                <a:spcPts val="1200"/>
              </a:spcBef>
              <a:spcAft>
                <a:spcPts val="0"/>
              </a:spcAft>
              <a:buNone/>
            </a:pPr>
            <a:r>
              <a:rPr lang="en">
                <a:solidFill>
                  <a:srgbClr val="351C75"/>
                </a:solidFill>
              </a:rPr>
              <a:t>NNT = 1/0.2 = 5 people</a:t>
            </a:r>
            <a:endParaRPr>
              <a:solidFill>
                <a:srgbClr val="351C75"/>
              </a:solidFill>
            </a:endParaRPr>
          </a:p>
          <a:p>
            <a:pPr indent="0" lvl="0" marL="0" rtl="0" algn="l">
              <a:spcBef>
                <a:spcPts val="1200"/>
              </a:spcBef>
              <a:spcAft>
                <a:spcPts val="1200"/>
              </a:spcAft>
              <a:buNone/>
            </a:pPr>
            <a:r>
              <a:rPr lang="en">
                <a:solidFill>
                  <a:srgbClr val="351C75"/>
                </a:solidFill>
              </a:rPr>
              <a:t>The smaller the NNT the higher the benefit</a:t>
            </a:r>
            <a:endParaRPr>
              <a:solidFill>
                <a:srgbClr val="351C75"/>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Odds ratio</a:t>
            </a:r>
            <a:endParaRPr>
              <a:solidFill>
                <a:srgbClr val="7C24E8"/>
              </a:solidFill>
            </a:endParaRPr>
          </a:p>
        </p:txBody>
      </p:sp>
      <p:pic>
        <p:nvPicPr>
          <p:cNvPr id="545" name="Google Shape;545;p68"/>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46" name="Google Shape;546;p68"/>
          <p:cNvSpPr/>
          <p:nvPr/>
        </p:nvSpPr>
        <p:spPr>
          <a:xfrm>
            <a:off x="60470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47" name="Google Shape;547;p68"/>
          <p:cNvSpPr/>
          <p:nvPr/>
        </p:nvSpPr>
        <p:spPr>
          <a:xfrm>
            <a:off x="60470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48" name="Google Shape;548;p68"/>
          <p:cNvSpPr/>
          <p:nvPr/>
        </p:nvSpPr>
        <p:spPr>
          <a:xfrm>
            <a:off x="763627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49" name="Google Shape;549;p68"/>
          <p:cNvSpPr/>
          <p:nvPr/>
        </p:nvSpPr>
        <p:spPr>
          <a:xfrm>
            <a:off x="758557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50" name="Google Shape;550;p68"/>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551" name="Google Shape;551;p68"/>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552" name="Google Shape;552;p68"/>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53" name="Google Shape;553;p68"/>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54" name="Google Shape;554;p68"/>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55" name="Google Shape;555;p68"/>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pic>
        <p:nvPicPr>
          <p:cNvPr id="556" name="Google Shape;556;p68"/>
          <p:cNvPicPr preferRelativeResize="0"/>
          <p:nvPr/>
        </p:nvPicPr>
        <p:blipFill>
          <a:blip r:embed="rId3">
            <a:alphaModFix/>
          </a:blip>
          <a:stretch>
            <a:fillRect/>
          </a:stretch>
        </p:blipFill>
        <p:spPr>
          <a:xfrm>
            <a:off x="4206296" y="1373213"/>
            <a:ext cx="4621824" cy="3012787"/>
          </a:xfrm>
          <a:prstGeom prst="rect">
            <a:avLst/>
          </a:prstGeom>
          <a:noFill/>
          <a:ln>
            <a:noFill/>
          </a:ln>
        </p:spPr>
      </p:pic>
      <p:sp>
        <p:nvSpPr>
          <p:cNvPr id="557" name="Google Shape;557;p68"/>
          <p:cNvSpPr/>
          <p:nvPr/>
        </p:nvSpPr>
        <p:spPr>
          <a:xfrm>
            <a:off x="59410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30 (A)</a:t>
            </a:r>
            <a:endParaRPr>
              <a:latin typeface="Source Sans Pro"/>
              <a:ea typeface="Source Sans Pro"/>
              <a:cs typeface="Source Sans Pro"/>
              <a:sym typeface="Source Sans Pro"/>
            </a:endParaRPr>
          </a:p>
        </p:txBody>
      </p:sp>
      <p:sp>
        <p:nvSpPr>
          <p:cNvPr id="558" name="Google Shape;558;p68"/>
          <p:cNvSpPr/>
          <p:nvPr/>
        </p:nvSpPr>
        <p:spPr>
          <a:xfrm>
            <a:off x="5904875" y="3569325"/>
            <a:ext cx="694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 (C)</a:t>
            </a:r>
            <a:endParaRPr>
              <a:latin typeface="Source Sans Pro"/>
              <a:ea typeface="Source Sans Pro"/>
              <a:cs typeface="Source Sans Pro"/>
              <a:sym typeface="Source Sans Pro"/>
            </a:endParaRPr>
          </a:p>
        </p:txBody>
      </p:sp>
      <p:sp>
        <p:nvSpPr>
          <p:cNvPr id="559" name="Google Shape;559;p68"/>
          <p:cNvSpPr/>
          <p:nvPr/>
        </p:nvSpPr>
        <p:spPr>
          <a:xfrm>
            <a:off x="7530225" y="2607975"/>
            <a:ext cx="6225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70 (B)</a:t>
            </a:r>
            <a:endParaRPr>
              <a:latin typeface="Source Sans Pro"/>
              <a:ea typeface="Source Sans Pro"/>
              <a:cs typeface="Source Sans Pro"/>
              <a:sym typeface="Source Sans Pro"/>
            </a:endParaRPr>
          </a:p>
        </p:txBody>
      </p:sp>
      <p:sp>
        <p:nvSpPr>
          <p:cNvPr id="560" name="Google Shape;560;p68"/>
          <p:cNvSpPr/>
          <p:nvPr/>
        </p:nvSpPr>
        <p:spPr>
          <a:xfrm>
            <a:off x="7448325" y="3569325"/>
            <a:ext cx="7863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90 (D)</a:t>
            </a:r>
            <a:endParaRPr>
              <a:latin typeface="Source Sans Pro"/>
              <a:ea typeface="Source Sans Pro"/>
              <a:cs typeface="Source Sans Pro"/>
              <a:sym typeface="Source Sans Pro"/>
            </a:endParaRPr>
          </a:p>
        </p:txBody>
      </p:sp>
      <p:sp>
        <p:nvSpPr>
          <p:cNvPr id="561" name="Google Shape;561;p68"/>
          <p:cNvSpPr/>
          <p:nvPr/>
        </p:nvSpPr>
        <p:spPr>
          <a:xfrm>
            <a:off x="6204050" y="1432250"/>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Cancer</a:t>
            </a:r>
            <a:endParaRPr sz="1600">
              <a:latin typeface="Source Sans Pro"/>
              <a:ea typeface="Source Sans Pro"/>
              <a:cs typeface="Source Sans Pro"/>
              <a:sym typeface="Source Sans Pro"/>
            </a:endParaRPr>
          </a:p>
        </p:txBody>
      </p:sp>
      <p:sp>
        <p:nvSpPr>
          <p:cNvPr id="562" name="Google Shape;562;p68"/>
          <p:cNvSpPr/>
          <p:nvPr/>
        </p:nvSpPr>
        <p:spPr>
          <a:xfrm rot="-5400000">
            <a:off x="3599550" y="3033525"/>
            <a:ext cx="174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Smoking</a:t>
            </a:r>
            <a:endParaRPr sz="1600">
              <a:latin typeface="Source Sans Pro"/>
              <a:ea typeface="Source Sans Pro"/>
              <a:cs typeface="Source Sans Pro"/>
              <a:sym typeface="Source Sans Pro"/>
            </a:endParaRPr>
          </a:p>
        </p:txBody>
      </p:sp>
      <p:sp>
        <p:nvSpPr>
          <p:cNvPr id="563" name="Google Shape;563;p68"/>
          <p:cNvSpPr/>
          <p:nvPr/>
        </p:nvSpPr>
        <p:spPr>
          <a:xfrm>
            <a:off x="8706300" y="260797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64" name="Google Shape;564;p68"/>
          <p:cNvSpPr/>
          <p:nvPr/>
        </p:nvSpPr>
        <p:spPr>
          <a:xfrm>
            <a:off x="8706300" y="3569325"/>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100</a:t>
            </a:r>
            <a:endParaRPr>
              <a:latin typeface="Source Sans Pro"/>
              <a:ea typeface="Source Sans Pro"/>
              <a:cs typeface="Source Sans Pro"/>
              <a:sym typeface="Source Sans Pro"/>
            </a:endParaRPr>
          </a:p>
        </p:txBody>
      </p:sp>
      <p:sp>
        <p:nvSpPr>
          <p:cNvPr id="565" name="Google Shape;565;p68"/>
          <p:cNvSpPr/>
          <p:nvPr/>
        </p:nvSpPr>
        <p:spPr>
          <a:xfrm>
            <a:off x="75855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160</a:t>
            </a:r>
            <a:endParaRPr>
              <a:latin typeface="Source Sans Pro"/>
              <a:ea typeface="Source Sans Pro"/>
              <a:cs typeface="Source Sans Pro"/>
              <a:sym typeface="Source Sans Pro"/>
            </a:endParaRPr>
          </a:p>
        </p:txBody>
      </p:sp>
      <p:sp>
        <p:nvSpPr>
          <p:cNvPr id="566" name="Google Shape;566;p68"/>
          <p:cNvSpPr/>
          <p:nvPr/>
        </p:nvSpPr>
        <p:spPr>
          <a:xfrm>
            <a:off x="5996375" y="4265050"/>
            <a:ext cx="511800" cy="27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40</a:t>
            </a:r>
            <a:endParaRPr>
              <a:latin typeface="Source Sans Pro"/>
              <a:ea typeface="Source Sans Pro"/>
              <a:cs typeface="Source Sans Pro"/>
              <a:sym typeface="Source Sans Pro"/>
            </a:endParaRPr>
          </a:p>
        </p:txBody>
      </p:sp>
      <p:sp>
        <p:nvSpPr>
          <p:cNvPr id="567" name="Google Shape;567;p68"/>
          <p:cNvSpPr txBox="1"/>
          <p:nvPr>
            <p:ph idx="1" type="body"/>
          </p:nvPr>
        </p:nvSpPr>
        <p:spPr>
          <a:xfrm>
            <a:off x="311700" y="1068425"/>
            <a:ext cx="4143600" cy="39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351C75"/>
                </a:solidFill>
              </a:rPr>
              <a:t>Odds</a:t>
            </a:r>
            <a:r>
              <a:rPr lang="en">
                <a:solidFill>
                  <a:srgbClr val="351C75"/>
                </a:solidFill>
              </a:rPr>
              <a:t>: ratio of number of times an event is likely to occur divided by number of times it is not likely to occur.</a:t>
            </a:r>
            <a:endParaRPr>
              <a:solidFill>
                <a:srgbClr val="351C75"/>
              </a:solidFill>
            </a:endParaRPr>
          </a:p>
          <a:p>
            <a:pPr indent="-342900" lvl="0" marL="457200" rtl="0" algn="l">
              <a:spcBef>
                <a:spcPts val="1200"/>
              </a:spcBef>
              <a:spcAft>
                <a:spcPts val="0"/>
              </a:spcAft>
              <a:buClr>
                <a:srgbClr val="351C75"/>
              </a:buClr>
              <a:buSzPts val="1800"/>
              <a:buChar char="-"/>
            </a:pPr>
            <a:r>
              <a:rPr lang="en">
                <a:solidFill>
                  <a:srgbClr val="351C75"/>
                </a:solidFill>
              </a:rPr>
              <a:t>Odds of having cancer in smokers: 30/70 = 43%</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Odds of having cancer in non-smokers: 10/90 = 11%</a:t>
            </a:r>
            <a:endParaRPr>
              <a:solidFill>
                <a:srgbClr val="351C75"/>
              </a:solidFill>
            </a:endParaRPr>
          </a:p>
          <a:p>
            <a:pPr indent="0" lvl="0" marL="0" rtl="0" algn="l">
              <a:spcBef>
                <a:spcPts val="1200"/>
              </a:spcBef>
              <a:spcAft>
                <a:spcPts val="1200"/>
              </a:spcAft>
              <a:buNone/>
            </a:pPr>
            <a:r>
              <a:rPr b="1" lang="en">
                <a:solidFill>
                  <a:srgbClr val="351C75"/>
                </a:solidFill>
              </a:rPr>
              <a:t>Odds ratio</a:t>
            </a:r>
            <a:r>
              <a:rPr lang="en">
                <a:solidFill>
                  <a:srgbClr val="351C75"/>
                </a:solidFill>
              </a:rPr>
              <a:t>: AD/BC = 30*90/70*10 = 3.85</a:t>
            </a:r>
            <a:endParaRPr>
              <a:solidFill>
                <a:srgbClr val="351C7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Diagnostic tests</a:t>
            </a:r>
            <a:endParaRPr>
              <a:solidFill>
                <a:srgbClr val="7C24E8"/>
              </a:solidFill>
            </a:endParaRPr>
          </a:p>
        </p:txBody>
      </p:sp>
      <p:pic>
        <p:nvPicPr>
          <p:cNvPr id="573" name="Google Shape;573;p69"/>
          <p:cNvPicPr preferRelativeResize="0"/>
          <p:nvPr/>
        </p:nvPicPr>
        <p:blipFill>
          <a:blip r:embed="rId3">
            <a:alphaModFix/>
          </a:blip>
          <a:stretch>
            <a:fillRect/>
          </a:stretch>
        </p:blipFill>
        <p:spPr>
          <a:xfrm>
            <a:off x="1697281" y="1068425"/>
            <a:ext cx="5749442" cy="40750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Clinical trial phases</a:t>
            </a:r>
            <a:endParaRPr>
              <a:solidFill>
                <a:srgbClr val="7C24E8"/>
              </a:solidFill>
            </a:endParaRPr>
          </a:p>
        </p:txBody>
      </p:sp>
      <p:sp>
        <p:nvSpPr>
          <p:cNvPr id="579" name="Google Shape;579;p70"/>
          <p:cNvSpPr/>
          <p:nvPr/>
        </p:nvSpPr>
        <p:spPr>
          <a:xfrm>
            <a:off x="127725"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0</a:t>
            </a:r>
            <a:endParaRPr b="1">
              <a:solidFill>
                <a:schemeClr val="lt1"/>
              </a:solidFill>
              <a:latin typeface="Source Sans Pro"/>
              <a:ea typeface="Source Sans Pro"/>
              <a:cs typeface="Source Sans Pro"/>
              <a:sym typeface="Source Sans Pro"/>
            </a:endParaRPr>
          </a:p>
        </p:txBody>
      </p:sp>
      <p:sp>
        <p:nvSpPr>
          <p:cNvPr id="580" name="Google Shape;580;p70"/>
          <p:cNvSpPr/>
          <p:nvPr/>
        </p:nvSpPr>
        <p:spPr>
          <a:xfrm>
            <a:off x="127725"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Human microdosing studies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Small number of people are given sub-therapeutic doses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Pharmacodynamics and pharmacokinetics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sp>
        <p:nvSpPr>
          <p:cNvPr id="581" name="Google Shape;581;p70"/>
          <p:cNvSpPr/>
          <p:nvPr/>
        </p:nvSpPr>
        <p:spPr>
          <a:xfrm>
            <a:off x="1920865"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1</a:t>
            </a:r>
            <a:endParaRPr b="1">
              <a:solidFill>
                <a:schemeClr val="lt1"/>
              </a:solidFill>
              <a:latin typeface="Source Sans Pro"/>
              <a:ea typeface="Source Sans Pro"/>
              <a:cs typeface="Source Sans Pro"/>
              <a:sym typeface="Source Sans Pro"/>
            </a:endParaRPr>
          </a:p>
        </p:txBody>
      </p:sp>
      <p:sp>
        <p:nvSpPr>
          <p:cNvPr id="582" name="Google Shape;582;p70"/>
          <p:cNvSpPr/>
          <p:nvPr/>
        </p:nvSpPr>
        <p:spPr>
          <a:xfrm>
            <a:off x="1920865"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Human pharmacology and safety</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20-100 healthy volunteers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establish a dosage range, assess safety and identify any side effects</a:t>
            </a:r>
            <a:endParaRPr>
              <a:solidFill>
                <a:srgbClr val="7C24E8"/>
              </a:solidFill>
              <a:latin typeface="Source Sans Pro"/>
              <a:ea typeface="Source Sans Pro"/>
              <a:cs typeface="Source Sans Pro"/>
              <a:sym typeface="Source Sans Pro"/>
            </a:endParaRPr>
          </a:p>
        </p:txBody>
      </p:sp>
      <p:sp>
        <p:nvSpPr>
          <p:cNvPr id="583" name="Google Shape;583;p70"/>
          <p:cNvSpPr/>
          <p:nvPr/>
        </p:nvSpPr>
        <p:spPr>
          <a:xfrm>
            <a:off x="3714004"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2</a:t>
            </a:r>
            <a:endParaRPr b="1">
              <a:solidFill>
                <a:schemeClr val="lt1"/>
              </a:solidFill>
              <a:latin typeface="Source Sans Pro"/>
              <a:ea typeface="Source Sans Pro"/>
              <a:cs typeface="Source Sans Pro"/>
              <a:sym typeface="Source Sans Pro"/>
            </a:endParaRPr>
          </a:p>
        </p:txBody>
      </p:sp>
      <p:sp>
        <p:nvSpPr>
          <p:cNvPr id="584" name="Google Shape;584;p70"/>
          <p:cNvSpPr/>
          <p:nvPr/>
        </p:nvSpPr>
        <p:spPr>
          <a:xfrm>
            <a:off x="3714004"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Therapeutic exploratory</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100-150 patients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study drug/treatment is given to patients to establish safety and effectiveness</a:t>
            </a:r>
            <a:endParaRPr>
              <a:solidFill>
                <a:srgbClr val="7C24E8"/>
              </a:solidFill>
              <a:latin typeface="Source Sans Pro"/>
              <a:ea typeface="Source Sans Pro"/>
              <a:cs typeface="Source Sans Pro"/>
              <a:sym typeface="Source Sans Pro"/>
            </a:endParaRPr>
          </a:p>
        </p:txBody>
      </p:sp>
      <p:sp>
        <p:nvSpPr>
          <p:cNvPr id="585" name="Google Shape;585;p70"/>
          <p:cNvSpPr/>
          <p:nvPr/>
        </p:nvSpPr>
        <p:spPr>
          <a:xfrm>
            <a:off x="5507144"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3</a:t>
            </a:r>
            <a:endParaRPr b="1">
              <a:solidFill>
                <a:schemeClr val="lt1"/>
              </a:solidFill>
              <a:latin typeface="Source Sans Pro"/>
              <a:ea typeface="Source Sans Pro"/>
              <a:cs typeface="Source Sans Pro"/>
              <a:sym typeface="Source Sans Pro"/>
            </a:endParaRPr>
          </a:p>
        </p:txBody>
      </p:sp>
      <p:sp>
        <p:nvSpPr>
          <p:cNvPr id="586" name="Google Shape;586;p70"/>
          <p:cNvSpPr/>
          <p:nvPr/>
        </p:nvSpPr>
        <p:spPr>
          <a:xfrm>
            <a:off x="5507144"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Therapeutic confirmatory</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large number of patients in clinical settings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further assessments of effectiveness, dose range, treatment duration &amp; side-effects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t/>
            </a:r>
            <a:endParaRPr b="1">
              <a:solidFill>
                <a:srgbClr val="7C24E8"/>
              </a:solidFill>
              <a:latin typeface="Source Sans Pro"/>
              <a:ea typeface="Source Sans Pro"/>
              <a:cs typeface="Source Sans Pro"/>
              <a:sym typeface="Source Sans Pro"/>
            </a:endParaRPr>
          </a:p>
        </p:txBody>
      </p:sp>
      <p:sp>
        <p:nvSpPr>
          <p:cNvPr id="587" name="Google Shape;587;p70"/>
          <p:cNvSpPr/>
          <p:nvPr/>
        </p:nvSpPr>
        <p:spPr>
          <a:xfrm>
            <a:off x="7300284" y="1068425"/>
            <a:ext cx="1716000" cy="500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Phase 4</a:t>
            </a:r>
            <a:endParaRPr b="1">
              <a:solidFill>
                <a:schemeClr val="lt1"/>
              </a:solidFill>
              <a:latin typeface="Source Sans Pro"/>
              <a:ea typeface="Source Sans Pro"/>
              <a:cs typeface="Source Sans Pro"/>
              <a:sym typeface="Source Sans Pro"/>
            </a:endParaRPr>
          </a:p>
        </p:txBody>
      </p:sp>
      <p:sp>
        <p:nvSpPr>
          <p:cNvPr id="588" name="Google Shape;588;p70"/>
          <p:cNvSpPr/>
          <p:nvPr/>
        </p:nvSpPr>
        <p:spPr>
          <a:xfrm>
            <a:off x="7300284" y="1655187"/>
            <a:ext cx="1716000" cy="31743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Post marketing surveillance</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a:solidFill>
                  <a:srgbClr val="7C24E8"/>
                </a:solidFill>
                <a:latin typeface="Source Sans Pro"/>
                <a:ea typeface="Source Sans Pro"/>
                <a:cs typeface="Source Sans Pro"/>
                <a:sym typeface="Source Sans Pro"/>
              </a:rPr>
              <a:t>Subjects</a:t>
            </a:r>
            <a:r>
              <a:rPr lang="en">
                <a:solidFill>
                  <a:srgbClr val="7C24E8"/>
                </a:solidFill>
                <a:latin typeface="Source Sans Pro"/>
                <a:ea typeface="Source Sans Pro"/>
                <a:cs typeface="Source Sans Pro"/>
                <a:sym typeface="Source Sans Pro"/>
              </a:rPr>
              <a:t>: patients being treated by doctors</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a:solidFill>
                  <a:srgbClr val="7C24E8"/>
                </a:solidFill>
                <a:latin typeface="Source Sans Pro"/>
                <a:ea typeface="Source Sans Pro"/>
                <a:cs typeface="Source Sans Pro"/>
                <a:sym typeface="Source Sans Pro"/>
              </a:rPr>
              <a:t>Purpose</a:t>
            </a:r>
            <a:r>
              <a:rPr lang="en">
                <a:solidFill>
                  <a:srgbClr val="7C24E8"/>
                </a:solidFill>
                <a:latin typeface="Source Sans Pro"/>
                <a:ea typeface="Source Sans Pro"/>
                <a:cs typeface="Source Sans Pro"/>
                <a:sym typeface="Source Sans Pro"/>
              </a:rPr>
              <a:t>: study long-term side-effects and effects on special groups (children, pregnant women, elderly, etc.)</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cxnSp>
        <p:nvCxnSpPr>
          <p:cNvPr id="589" name="Google Shape;589;p70"/>
          <p:cNvCxnSpPr>
            <a:endCxn id="590" idx="0"/>
          </p:cNvCxnSpPr>
          <p:nvPr/>
        </p:nvCxnSpPr>
        <p:spPr>
          <a:xfrm>
            <a:off x="7256450" y="1062375"/>
            <a:ext cx="0" cy="3767100"/>
          </a:xfrm>
          <a:prstGeom prst="straightConnector1">
            <a:avLst/>
          </a:prstGeom>
          <a:noFill/>
          <a:ln cap="flat" cmpd="sng" w="28575">
            <a:solidFill>
              <a:srgbClr val="0000FF"/>
            </a:solidFill>
            <a:prstDash val="dash"/>
            <a:round/>
            <a:headEnd len="med" w="med" type="none"/>
            <a:tailEnd len="med" w="med" type="none"/>
          </a:ln>
        </p:spPr>
      </p:cxnSp>
      <p:sp>
        <p:nvSpPr>
          <p:cNvPr id="590" name="Google Shape;590;p70"/>
          <p:cNvSpPr txBox="1"/>
          <p:nvPr/>
        </p:nvSpPr>
        <p:spPr>
          <a:xfrm>
            <a:off x="6157700" y="4829475"/>
            <a:ext cx="2197500" cy="24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FF"/>
                </a:solidFill>
                <a:latin typeface="Source Sans Pro"/>
                <a:ea typeface="Source Sans Pro"/>
                <a:cs typeface="Source Sans Pro"/>
                <a:sym typeface="Source Sans Pro"/>
              </a:rPr>
              <a:t>Marketing authorisation</a:t>
            </a:r>
            <a:endParaRPr b="1">
              <a:solidFill>
                <a:srgbClr val="0000FF"/>
              </a:solidFill>
              <a:latin typeface="Source Sans Pro"/>
              <a:ea typeface="Source Sans Pro"/>
              <a:cs typeface="Source Sans Pro"/>
              <a:sym typeface="Source Sans Pr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Clinical trials design: fundamentals</a:t>
            </a:r>
            <a:endParaRPr>
              <a:solidFill>
                <a:srgbClr val="7C24E8"/>
              </a:solidFill>
            </a:endParaRPr>
          </a:p>
        </p:txBody>
      </p:sp>
      <p:pic>
        <p:nvPicPr>
          <p:cNvPr id="596" name="Google Shape;596;p71"/>
          <p:cNvPicPr preferRelativeResize="0"/>
          <p:nvPr/>
        </p:nvPicPr>
        <p:blipFill>
          <a:blip r:embed="rId3">
            <a:alphaModFix/>
          </a:blip>
          <a:stretch>
            <a:fillRect/>
          </a:stretch>
        </p:blipFill>
        <p:spPr>
          <a:xfrm>
            <a:off x="0" y="1068425"/>
            <a:ext cx="5445627" cy="3169525"/>
          </a:xfrm>
          <a:prstGeom prst="rect">
            <a:avLst/>
          </a:prstGeom>
          <a:noFill/>
          <a:ln>
            <a:noFill/>
          </a:ln>
        </p:spPr>
      </p:pic>
      <p:pic>
        <p:nvPicPr>
          <p:cNvPr id="597" name="Google Shape;597;p71"/>
          <p:cNvPicPr preferRelativeResize="0"/>
          <p:nvPr/>
        </p:nvPicPr>
        <p:blipFill>
          <a:blip r:embed="rId4">
            <a:alphaModFix/>
          </a:blip>
          <a:stretch>
            <a:fillRect/>
          </a:stretch>
        </p:blipFill>
        <p:spPr>
          <a:xfrm>
            <a:off x="5445625" y="1336538"/>
            <a:ext cx="3698376" cy="263329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72"/>
          <p:cNvSpPr txBox="1"/>
          <p:nvPr>
            <p:ph type="title"/>
          </p:nvPr>
        </p:nvSpPr>
        <p:spPr>
          <a:xfrm>
            <a:off x="311700" y="119050"/>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Clinical trials design: fundamentals</a:t>
            </a:r>
            <a:endParaRPr>
              <a:solidFill>
                <a:srgbClr val="7C24E8"/>
              </a:solidFill>
            </a:endParaRPr>
          </a:p>
        </p:txBody>
      </p:sp>
      <p:sp>
        <p:nvSpPr>
          <p:cNvPr id="603" name="Google Shape;603;p72"/>
          <p:cNvSpPr/>
          <p:nvPr/>
        </p:nvSpPr>
        <p:spPr>
          <a:xfrm>
            <a:off x="96025"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Research question</a:t>
            </a:r>
            <a:endParaRPr b="1">
              <a:solidFill>
                <a:schemeClr val="lt1"/>
              </a:solidFill>
              <a:latin typeface="Source Sans Pro"/>
              <a:ea typeface="Source Sans Pro"/>
              <a:cs typeface="Source Sans Pro"/>
              <a:sym typeface="Source Sans Pro"/>
            </a:endParaRPr>
          </a:p>
        </p:txBody>
      </p:sp>
      <p:sp>
        <p:nvSpPr>
          <p:cNvPr id="604" name="Google Shape;604;p72"/>
          <p:cNvSpPr/>
          <p:nvPr/>
        </p:nvSpPr>
        <p:spPr>
          <a:xfrm>
            <a:off x="1600340"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Planning and CTU</a:t>
            </a:r>
            <a:endParaRPr b="1">
              <a:solidFill>
                <a:schemeClr val="lt1"/>
              </a:solidFill>
              <a:latin typeface="Source Sans Pro"/>
              <a:ea typeface="Source Sans Pro"/>
              <a:cs typeface="Source Sans Pro"/>
              <a:sym typeface="Source Sans Pro"/>
            </a:endParaRPr>
          </a:p>
        </p:txBody>
      </p:sp>
      <p:sp>
        <p:nvSpPr>
          <p:cNvPr id="605" name="Google Shape;605;p72"/>
          <p:cNvSpPr/>
          <p:nvPr/>
        </p:nvSpPr>
        <p:spPr>
          <a:xfrm>
            <a:off x="1600340"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Approach </a:t>
            </a:r>
            <a:r>
              <a:rPr b="1" lang="en">
                <a:solidFill>
                  <a:srgbClr val="7C24E8"/>
                </a:solidFill>
                <a:latin typeface="Source Sans Pro"/>
                <a:ea typeface="Source Sans Pro"/>
                <a:cs typeface="Source Sans Pro"/>
                <a:sym typeface="Source Sans Pro"/>
              </a:rPr>
              <a:t>clinical trials unit</a:t>
            </a:r>
            <a:r>
              <a:rPr lang="en">
                <a:solidFill>
                  <a:srgbClr val="7C24E8"/>
                </a:solidFill>
                <a:latin typeface="Source Sans Pro"/>
                <a:ea typeface="Source Sans Pro"/>
                <a:cs typeface="Source Sans Pro"/>
                <a:sym typeface="Source Sans Pro"/>
              </a:rPr>
              <a:t> </a:t>
            </a:r>
            <a:r>
              <a:rPr b="1" lang="en">
                <a:solidFill>
                  <a:srgbClr val="7C24E8"/>
                </a:solidFill>
                <a:latin typeface="Source Sans Pro"/>
                <a:ea typeface="Source Sans Pro"/>
                <a:cs typeface="Source Sans Pro"/>
                <a:sym typeface="Source Sans Pro"/>
              </a:rPr>
              <a:t>(CTUs)</a:t>
            </a:r>
            <a:r>
              <a:rPr lang="en">
                <a:solidFill>
                  <a:srgbClr val="7C24E8"/>
                </a:solidFill>
                <a:latin typeface="Source Sans Pro"/>
                <a:ea typeface="Source Sans Pro"/>
                <a:cs typeface="Source Sans Pro"/>
                <a:sym typeface="Source Sans Pro"/>
              </a:rPr>
              <a:t>, get help with:</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Literature search</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Refine study design</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Statistical input </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Public involvement</a:t>
            </a:r>
            <a:endParaRPr>
              <a:solidFill>
                <a:srgbClr val="7C24E8"/>
              </a:solidFill>
              <a:latin typeface="Source Sans Pro"/>
              <a:ea typeface="Source Sans Pro"/>
              <a:cs typeface="Source Sans Pro"/>
              <a:sym typeface="Source Sans Pro"/>
            </a:endParaRPr>
          </a:p>
          <a:p>
            <a:pPr indent="-203200" lvl="0" marL="22860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Build team</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p:txBody>
      </p:sp>
      <p:sp>
        <p:nvSpPr>
          <p:cNvPr id="606" name="Google Shape;606;p72"/>
          <p:cNvSpPr/>
          <p:nvPr/>
        </p:nvSpPr>
        <p:spPr>
          <a:xfrm>
            <a:off x="3104679"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Funding</a:t>
            </a:r>
            <a:endParaRPr b="1">
              <a:solidFill>
                <a:schemeClr val="lt1"/>
              </a:solidFill>
              <a:latin typeface="Source Sans Pro"/>
              <a:ea typeface="Source Sans Pro"/>
              <a:cs typeface="Source Sans Pro"/>
              <a:sym typeface="Source Sans Pro"/>
            </a:endParaRPr>
          </a:p>
        </p:txBody>
      </p:sp>
      <p:sp>
        <p:nvSpPr>
          <p:cNvPr id="607" name="Google Shape;607;p72"/>
          <p:cNvSpPr/>
          <p:nvPr/>
        </p:nvSpPr>
        <p:spPr>
          <a:xfrm>
            <a:off x="3104679"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Contact </a:t>
            </a:r>
            <a:r>
              <a:rPr b="1" lang="en" sz="1200">
                <a:solidFill>
                  <a:srgbClr val="7C24E8"/>
                </a:solidFill>
                <a:latin typeface="Source Sans Pro"/>
                <a:ea typeface="Source Sans Pro"/>
                <a:cs typeface="Source Sans Pro"/>
                <a:sym typeface="Source Sans Pro"/>
              </a:rPr>
              <a:t>clinical research networks (CRNs)</a:t>
            </a:r>
            <a:r>
              <a:rPr lang="en" sz="1200">
                <a:solidFill>
                  <a:srgbClr val="7C24E8"/>
                </a:solidFill>
                <a:latin typeface="Source Sans Pro"/>
                <a:ea typeface="Source Sans Pro"/>
                <a:cs typeface="Source Sans Pro"/>
                <a:sym typeface="Source Sans Pro"/>
              </a:rPr>
              <a:t>, develop </a:t>
            </a:r>
            <a:r>
              <a:rPr lang="en" sz="1200">
                <a:solidFill>
                  <a:srgbClr val="7C24E8"/>
                </a:solidFill>
                <a:latin typeface="Source Sans Pro"/>
                <a:ea typeface="Source Sans Pro"/>
                <a:cs typeface="Source Sans Pro"/>
                <a:sym typeface="Source Sans Pro"/>
              </a:rPr>
              <a:t>protocol</a:t>
            </a:r>
            <a:r>
              <a:rPr lang="en" sz="1200">
                <a:solidFill>
                  <a:srgbClr val="7C24E8"/>
                </a:solidFill>
                <a:latin typeface="Source Sans Pro"/>
                <a:ea typeface="Source Sans Pro"/>
                <a:cs typeface="Source Sans Pro"/>
                <a:sym typeface="Source Sans Pro"/>
              </a:rPr>
              <a:t> and e</a:t>
            </a:r>
            <a:r>
              <a:rPr lang="en" sz="1200">
                <a:solidFill>
                  <a:srgbClr val="7C24E8"/>
                </a:solidFill>
                <a:latin typeface="Source Sans Pro"/>
                <a:ea typeface="Source Sans Pro"/>
                <a:cs typeface="Source Sans Pro"/>
                <a:sym typeface="Source Sans Pro"/>
              </a:rPr>
              <a:t>stimate resources required to help you write grant application</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Sources of funding:</a:t>
            </a:r>
            <a:endParaRPr sz="1200">
              <a:solidFill>
                <a:srgbClr val="7C24E8"/>
              </a:solidFill>
              <a:latin typeface="Source Sans Pro"/>
              <a:ea typeface="Source Sans Pro"/>
              <a:cs typeface="Source Sans Pro"/>
              <a:sym typeface="Source Sans Pro"/>
            </a:endParaRPr>
          </a:p>
          <a:p>
            <a:pPr indent="-190500" lvl="0" marL="228600" rtl="0" algn="l">
              <a:spcBef>
                <a:spcPts val="0"/>
              </a:spcBef>
              <a:spcAft>
                <a:spcPts val="0"/>
              </a:spcAft>
              <a:buClr>
                <a:srgbClr val="7C24E8"/>
              </a:buClr>
              <a:buSzPts val="1200"/>
              <a:buFont typeface="Source Sans Pro"/>
              <a:buChar char="-"/>
            </a:pPr>
            <a:r>
              <a:rPr lang="en" sz="1200">
                <a:solidFill>
                  <a:srgbClr val="7C24E8"/>
                </a:solidFill>
                <a:latin typeface="Source Sans Pro"/>
                <a:ea typeface="Source Sans Pro"/>
                <a:cs typeface="Source Sans Pro"/>
                <a:sym typeface="Source Sans Pro"/>
              </a:rPr>
              <a:t>Industry</a:t>
            </a:r>
            <a:endParaRPr sz="1200">
              <a:solidFill>
                <a:srgbClr val="7C24E8"/>
              </a:solidFill>
              <a:latin typeface="Source Sans Pro"/>
              <a:ea typeface="Source Sans Pro"/>
              <a:cs typeface="Source Sans Pro"/>
              <a:sym typeface="Source Sans Pro"/>
            </a:endParaRPr>
          </a:p>
          <a:p>
            <a:pPr indent="-190500" lvl="0" marL="228600" rtl="0" algn="l">
              <a:spcBef>
                <a:spcPts val="0"/>
              </a:spcBef>
              <a:spcAft>
                <a:spcPts val="0"/>
              </a:spcAft>
              <a:buClr>
                <a:srgbClr val="7C24E8"/>
              </a:buClr>
              <a:buSzPts val="1200"/>
              <a:buFont typeface="Source Sans Pro"/>
              <a:buChar char="-"/>
            </a:pPr>
            <a:r>
              <a:rPr lang="en" sz="1200">
                <a:solidFill>
                  <a:srgbClr val="7C24E8"/>
                </a:solidFill>
                <a:latin typeface="Source Sans Pro"/>
                <a:ea typeface="Source Sans Pro"/>
                <a:cs typeface="Source Sans Pro"/>
                <a:sym typeface="Source Sans Pro"/>
              </a:rPr>
              <a:t>Research funding body (NIHR, MRC, charity)</a:t>
            </a:r>
            <a:endParaRPr sz="1200">
              <a:solidFill>
                <a:srgbClr val="7C24E8"/>
              </a:solidFill>
              <a:latin typeface="Source Sans Pro"/>
              <a:ea typeface="Source Sans Pro"/>
              <a:cs typeface="Source Sans Pro"/>
              <a:sym typeface="Source Sans Pro"/>
            </a:endParaRPr>
          </a:p>
        </p:txBody>
      </p:sp>
      <p:sp>
        <p:nvSpPr>
          <p:cNvPr id="608" name="Google Shape;608;p72"/>
          <p:cNvSpPr/>
          <p:nvPr/>
        </p:nvSpPr>
        <p:spPr>
          <a:xfrm>
            <a:off x="4609019"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Trial lead up</a:t>
            </a:r>
            <a:endParaRPr b="1">
              <a:solidFill>
                <a:schemeClr val="lt1"/>
              </a:solidFill>
              <a:latin typeface="Source Sans Pro"/>
              <a:ea typeface="Source Sans Pro"/>
              <a:cs typeface="Source Sans Pro"/>
              <a:sym typeface="Source Sans Pro"/>
            </a:endParaRPr>
          </a:p>
        </p:txBody>
      </p:sp>
      <p:sp>
        <p:nvSpPr>
          <p:cNvPr id="609" name="Google Shape;609;p72"/>
          <p:cNvSpPr/>
          <p:nvPr/>
        </p:nvSpPr>
        <p:spPr>
          <a:xfrm>
            <a:off x="4609019"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Finalise protocol</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IRAS application:</a:t>
            </a:r>
            <a:endParaRPr sz="1200">
              <a:solidFill>
                <a:srgbClr val="7C24E8"/>
              </a:solidFill>
              <a:latin typeface="Source Sans Pro"/>
              <a:ea typeface="Source Sans Pro"/>
              <a:cs typeface="Source Sans Pro"/>
              <a:sym typeface="Source Sans Pro"/>
            </a:endParaRPr>
          </a:p>
          <a:p>
            <a:pPr indent="-190500" lvl="0" marL="285750" rtl="0" algn="l">
              <a:spcBef>
                <a:spcPts val="0"/>
              </a:spcBef>
              <a:spcAft>
                <a:spcPts val="0"/>
              </a:spcAft>
              <a:buClr>
                <a:srgbClr val="7C24E8"/>
              </a:buClr>
              <a:buSzPts val="1200"/>
              <a:buFont typeface="Source Sans Pro"/>
              <a:buChar char="-"/>
            </a:pPr>
            <a:r>
              <a:rPr b="1" lang="en" sz="1200">
                <a:solidFill>
                  <a:srgbClr val="7C24E8"/>
                </a:solidFill>
                <a:latin typeface="Source Sans Pro"/>
                <a:ea typeface="Source Sans Pro"/>
                <a:cs typeface="Source Sans Pro"/>
                <a:sym typeface="Source Sans Pro"/>
              </a:rPr>
              <a:t>Clinical trial approval (CTA)</a:t>
            </a:r>
            <a:r>
              <a:rPr lang="en" sz="1200">
                <a:solidFill>
                  <a:srgbClr val="7C24E8"/>
                </a:solidFill>
                <a:latin typeface="Source Sans Pro"/>
                <a:ea typeface="Source Sans Pro"/>
                <a:cs typeface="Source Sans Pro"/>
                <a:sym typeface="Source Sans Pro"/>
              </a:rPr>
              <a:t> by </a:t>
            </a:r>
            <a:r>
              <a:rPr lang="en" sz="1200">
                <a:solidFill>
                  <a:srgbClr val="7C24E8"/>
                </a:solidFill>
                <a:latin typeface="Source Sans Pro"/>
                <a:ea typeface="Source Sans Pro"/>
                <a:cs typeface="Source Sans Pro"/>
                <a:sym typeface="Source Sans Pro"/>
              </a:rPr>
              <a:t>MHRA</a:t>
            </a:r>
            <a:endParaRPr sz="1200">
              <a:solidFill>
                <a:srgbClr val="7C24E8"/>
              </a:solidFill>
              <a:latin typeface="Source Sans Pro"/>
              <a:ea typeface="Source Sans Pro"/>
              <a:cs typeface="Source Sans Pro"/>
              <a:sym typeface="Source Sans Pro"/>
            </a:endParaRPr>
          </a:p>
          <a:p>
            <a:pPr indent="-190500" lvl="0" marL="285750" rtl="0" algn="l">
              <a:spcBef>
                <a:spcPts val="0"/>
              </a:spcBef>
              <a:spcAft>
                <a:spcPts val="0"/>
              </a:spcAft>
              <a:buClr>
                <a:srgbClr val="7C24E8"/>
              </a:buClr>
              <a:buSzPts val="1200"/>
              <a:buFont typeface="Source Sans Pro"/>
              <a:buChar char="-"/>
            </a:pPr>
            <a:r>
              <a:rPr lang="en" sz="1200">
                <a:solidFill>
                  <a:srgbClr val="7C24E8"/>
                </a:solidFill>
                <a:latin typeface="Source Sans Pro"/>
                <a:ea typeface="Source Sans Pro"/>
                <a:cs typeface="Source Sans Pro"/>
                <a:sym typeface="Source Sans Pro"/>
              </a:rPr>
              <a:t>Ethics approval by </a:t>
            </a:r>
            <a:r>
              <a:rPr b="1" lang="en" sz="1200">
                <a:solidFill>
                  <a:srgbClr val="7C24E8"/>
                </a:solidFill>
                <a:latin typeface="Source Sans Pro"/>
                <a:ea typeface="Source Sans Pro"/>
                <a:cs typeface="Source Sans Pro"/>
                <a:sym typeface="Source Sans Pro"/>
              </a:rPr>
              <a:t>REC</a:t>
            </a:r>
            <a:endParaRPr b="1" sz="1200">
              <a:solidFill>
                <a:srgbClr val="7C24E8"/>
              </a:solidFill>
              <a:latin typeface="Source Sans Pro"/>
              <a:ea typeface="Source Sans Pro"/>
              <a:cs typeface="Source Sans Pro"/>
              <a:sym typeface="Source Sans Pro"/>
            </a:endParaRPr>
          </a:p>
          <a:p>
            <a:pPr indent="-190500" lvl="0" marL="285750" rtl="0" algn="l">
              <a:spcBef>
                <a:spcPts val="0"/>
              </a:spcBef>
              <a:spcAft>
                <a:spcPts val="0"/>
              </a:spcAft>
              <a:buClr>
                <a:srgbClr val="7C24E8"/>
              </a:buClr>
              <a:buSzPts val="1200"/>
              <a:buFont typeface="Source Sans Pro"/>
              <a:buChar char="-"/>
            </a:pPr>
            <a:r>
              <a:rPr b="1" lang="en" sz="1200">
                <a:solidFill>
                  <a:srgbClr val="7C24E8"/>
                </a:solidFill>
                <a:latin typeface="Source Sans Pro"/>
                <a:ea typeface="Source Sans Pro"/>
                <a:cs typeface="Source Sans Pro"/>
                <a:sym typeface="Source Sans Pro"/>
              </a:rPr>
              <a:t>R&amp;D approval</a:t>
            </a:r>
            <a:r>
              <a:rPr lang="en" sz="1200">
                <a:solidFill>
                  <a:srgbClr val="7C24E8"/>
                </a:solidFill>
                <a:latin typeface="Source Sans Pro"/>
                <a:ea typeface="Source Sans Pro"/>
                <a:cs typeface="Source Sans Pro"/>
                <a:sym typeface="Source Sans Pro"/>
              </a:rPr>
              <a:t> by </a:t>
            </a:r>
            <a:r>
              <a:rPr lang="en" sz="1200">
                <a:solidFill>
                  <a:srgbClr val="7C24E8"/>
                </a:solidFill>
                <a:latin typeface="Source Sans Pro"/>
                <a:ea typeface="Source Sans Pro"/>
                <a:cs typeface="Source Sans Pro"/>
                <a:sym typeface="Source Sans Pro"/>
              </a:rPr>
              <a:t>HRA</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7C24E8"/>
                </a:solidFill>
                <a:latin typeface="Source Sans Pro"/>
                <a:ea typeface="Source Sans Pro"/>
                <a:cs typeface="Source Sans Pro"/>
                <a:sym typeface="Source Sans Pro"/>
              </a:rPr>
              <a:t>Register trial: either public (WHO/ICMJE list), ISRCTN, clinicaltrials.gov</a:t>
            </a:r>
            <a:endParaRPr sz="1200">
              <a:solidFill>
                <a:srgbClr val="7C24E8"/>
              </a:solidFill>
              <a:latin typeface="Source Sans Pro"/>
              <a:ea typeface="Source Sans Pro"/>
              <a:cs typeface="Source Sans Pro"/>
              <a:sym typeface="Source Sans Pro"/>
            </a:endParaRPr>
          </a:p>
        </p:txBody>
      </p:sp>
      <p:sp>
        <p:nvSpPr>
          <p:cNvPr id="610" name="Google Shape;610;p72"/>
          <p:cNvSpPr/>
          <p:nvPr/>
        </p:nvSpPr>
        <p:spPr>
          <a:xfrm>
            <a:off x="6113358"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Trial</a:t>
            </a:r>
            <a:endParaRPr b="1">
              <a:solidFill>
                <a:schemeClr val="lt1"/>
              </a:solidFill>
              <a:latin typeface="Source Sans Pro"/>
              <a:ea typeface="Source Sans Pro"/>
              <a:cs typeface="Source Sans Pro"/>
              <a:sym typeface="Source Sans Pro"/>
            </a:endParaRPr>
          </a:p>
        </p:txBody>
      </p:sp>
      <p:sp>
        <p:nvSpPr>
          <p:cNvPr id="611" name="Google Shape;611;p72"/>
          <p:cNvSpPr/>
          <p:nvPr/>
        </p:nvSpPr>
        <p:spPr>
          <a:xfrm>
            <a:off x="6113358"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Ongoing management and monitoring</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Safety reporting</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Progress reporting</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sz="1500">
                <a:solidFill>
                  <a:srgbClr val="7C24E8"/>
                </a:solidFill>
                <a:latin typeface="Source Sans Pro"/>
                <a:ea typeface="Source Sans Pro"/>
                <a:cs typeface="Source Sans Pro"/>
                <a:sym typeface="Source Sans Pro"/>
              </a:rPr>
              <a:t>Financial management</a:t>
            </a:r>
            <a:endParaRPr sz="1500">
              <a:solidFill>
                <a:srgbClr val="7C24E8"/>
              </a:solidFill>
              <a:latin typeface="Source Sans Pro"/>
              <a:ea typeface="Source Sans Pro"/>
              <a:cs typeface="Source Sans Pro"/>
              <a:sym typeface="Source Sans Pro"/>
            </a:endParaRPr>
          </a:p>
        </p:txBody>
      </p:sp>
      <p:cxnSp>
        <p:nvCxnSpPr>
          <p:cNvPr id="612" name="Google Shape;612;p72"/>
          <p:cNvCxnSpPr/>
          <p:nvPr/>
        </p:nvCxnSpPr>
        <p:spPr>
          <a:xfrm>
            <a:off x="10057600" y="1068425"/>
            <a:ext cx="0" cy="3767100"/>
          </a:xfrm>
          <a:prstGeom prst="straightConnector1">
            <a:avLst/>
          </a:prstGeom>
          <a:noFill/>
          <a:ln cap="flat" cmpd="sng" w="28575">
            <a:solidFill>
              <a:srgbClr val="0000FF"/>
            </a:solidFill>
            <a:prstDash val="dash"/>
            <a:round/>
            <a:headEnd len="med" w="med" type="none"/>
            <a:tailEnd len="med" w="med" type="none"/>
          </a:ln>
        </p:spPr>
      </p:cxnSp>
      <p:sp>
        <p:nvSpPr>
          <p:cNvPr id="613" name="Google Shape;613;p72"/>
          <p:cNvSpPr/>
          <p:nvPr/>
        </p:nvSpPr>
        <p:spPr>
          <a:xfrm>
            <a:off x="7608307" y="1068425"/>
            <a:ext cx="1439700" cy="5016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Post-trial</a:t>
            </a:r>
            <a:endParaRPr b="1">
              <a:solidFill>
                <a:schemeClr val="lt1"/>
              </a:solidFill>
              <a:latin typeface="Source Sans Pro"/>
              <a:ea typeface="Source Sans Pro"/>
              <a:cs typeface="Source Sans Pro"/>
              <a:sym typeface="Source Sans Pro"/>
            </a:endParaRPr>
          </a:p>
        </p:txBody>
      </p:sp>
      <p:sp>
        <p:nvSpPr>
          <p:cNvPr id="614" name="Google Shape;614;p72"/>
          <p:cNvSpPr/>
          <p:nvPr/>
        </p:nvSpPr>
        <p:spPr>
          <a:xfrm>
            <a:off x="7608307" y="1656117"/>
            <a:ext cx="1439700" cy="3179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Archive</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7C24E8"/>
                </a:solidFill>
                <a:latin typeface="Source Sans Pro"/>
                <a:ea typeface="Source Sans Pro"/>
                <a:cs typeface="Source Sans Pro"/>
                <a:sym typeface="Source Sans Pro"/>
              </a:rPr>
              <a:t>Produce reports for:</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Funders</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Journal article</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REC</a:t>
            </a:r>
            <a:endParaRPr>
              <a:solidFill>
                <a:srgbClr val="7C24E8"/>
              </a:solidFill>
              <a:latin typeface="Source Sans Pro"/>
              <a:ea typeface="Source Sans Pro"/>
              <a:cs typeface="Source Sans Pro"/>
              <a:sym typeface="Source Sans Pro"/>
            </a:endParaRPr>
          </a:p>
          <a:p>
            <a:pPr indent="-203200" lvl="0" marL="285750" rtl="0" algn="l">
              <a:spcBef>
                <a:spcPts val="0"/>
              </a:spcBef>
              <a:spcAft>
                <a:spcPts val="0"/>
              </a:spcAft>
              <a:buClr>
                <a:srgbClr val="7C24E8"/>
              </a:buClr>
              <a:buSzPts val="1400"/>
              <a:buFont typeface="Source Sans Pro"/>
              <a:buChar char="-"/>
            </a:pPr>
            <a:r>
              <a:rPr lang="en">
                <a:solidFill>
                  <a:srgbClr val="7C24E8"/>
                </a:solidFill>
                <a:latin typeface="Source Sans Pro"/>
                <a:ea typeface="Source Sans Pro"/>
                <a:cs typeface="Source Sans Pro"/>
                <a:sym typeface="Source Sans Pro"/>
              </a:rPr>
              <a:t>MHRA</a:t>
            </a:r>
            <a:endParaRPr>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7C24E8"/>
              </a:solidFill>
              <a:latin typeface="Source Sans Pro"/>
              <a:ea typeface="Source Sans Pro"/>
              <a:cs typeface="Source Sans Pro"/>
              <a:sym typeface="Source Sans Pro"/>
            </a:endParaRPr>
          </a:p>
        </p:txBody>
      </p:sp>
      <p:pic>
        <p:nvPicPr>
          <p:cNvPr id="615" name="Google Shape;615;p72"/>
          <p:cNvPicPr preferRelativeResize="0"/>
          <p:nvPr/>
        </p:nvPicPr>
        <p:blipFill>
          <a:blip r:embed="rId3">
            <a:alphaModFix/>
          </a:blip>
          <a:stretch>
            <a:fillRect/>
          </a:stretch>
        </p:blipFill>
        <p:spPr>
          <a:xfrm>
            <a:off x="96025" y="2100382"/>
            <a:ext cx="1439701" cy="1703193"/>
          </a:xfrm>
          <a:prstGeom prst="rect">
            <a:avLst/>
          </a:prstGeom>
          <a:noFill/>
          <a:ln>
            <a:noFill/>
          </a:ln>
        </p:spPr>
      </p:pic>
      <p:sp>
        <p:nvSpPr>
          <p:cNvPr id="616" name="Google Shape;616;p72"/>
          <p:cNvSpPr/>
          <p:nvPr/>
        </p:nvSpPr>
        <p:spPr>
          <a:xfrm>
            <a:off x="821025"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17" name="Google Shape;617;p72"/>
          <p:cNvSpPr/>
          <p:nvPr/>
        </p:nvSpPr>
        <p:spPr>
          <a:xfrm>
            <a:off x="2352525"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18" name="Google Shape;618;p72"/>
          <p:cNvSpPr/>
          <p:nvPr/>
        </p:nvSpPr>
        <p:spPr>
          <a:xfrm>
            <a:off x="3884025"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19" name="Google Shape;619;p72"/>
          <p:cNvSpPr/>
          <p:nvPr/>
        </p:nvSpPr>
        <p:spPr>
          <a:xfrm>
            <a:off x="5439313"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0" name="Google Shape;620;p72"/>
          <p:cNvSpPr/>
          <p:nvPr/>
        </p:nvSpPr>
        <p:spPr>
          <a:xfrm>
            <a:off x="6994613" y="682025"/>
            <a:ext cx="1439700" cy="386400"/>
          </a:xfrm>
          <a:prstGeom prst="curvedDownArrow">
            <a:avLst>
              <a:gd fmla="val 25000" name="adj1"/>
              <a:gd fmla="val 50000" name="adj2"/>
              <a:gd fmla="val 25000"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9"/>
          <p:cNvSpPr txBox="1"/>
          <p:nvPr>
            <p:ph idx="1" type="body"/>
          </p:nvPr>
        </p:nvSpPr>
        <p:spPr>
          <a:xfrm>
            <a:off x="311700" y="1152475"/>
            <a:ext cx="8520600" cy="3822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lang="en" sz="1500">
                <a:solidFill>
                  <a:srgbClr val="351C75"/>
                </a:solidFill>
              </a:rPr>
              <a:t>Read through the following:</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How to read a paper</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The doctor’s guide to critical appraisal</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Scribbr: good for stats</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The bottom line: critical appraisal summaries of research articles</a:t>
            </a:r>
            <a:endParaRPr sz="1500">
              <a:solidFill>
                <a:srgbClr val="351C75"/>
              </a:solidFill>
            </a:endParaRPr>
          </a:p>
          <a:p>
            <a:pPr indent="-323850" lvl="0" marL="457200" rtl="0" algn="l">
              <a:spcBef>
                <a:spcPts val="0"/>
              </a:spcBef>
              <a:spcAft>
                <a:spcPts val="0"/>
              </a:spcAft>
              <a:buClr>
                <a:srgbClr val="351C75"/>
              </a:buClr>
              <a:buSzPts val="1500"/>
              <a:buChar char="-"/>
            </a:pPr>
            <a:r>
              <a:rPr lang="en" sz="1500">
                <a:solidFill>
                  <a:srgbClr val="351C75"/>
                </a:solidFill>
              </a:rPr>
              <a:t>Sign up to medical journals mailing list: The Lancet, the New England Journal of Medicine, the BMJ</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Read editorials and review articles to learn how to critically appraise + stay informed about hot topics</a:t>
            </a:r>
            <a:endParaRPr sz="1500">
              <a:solidFill>
                <a:srgbClr val="351C75"/>
              </a:solidFill>
            </a:endParaRPr>
          </a:p>
          <a:p>
            <a:pPr indent="-323850" lvl="0" marL="457200" rtl="0" algn="l">
              <a:spcBef>
                <a:spcPts val="0"/>
              </a:spcBef>
              <a:spcAft>
                <a:spcPts val="0"/>
              </a:spcAft>
              <a:buClr>
                <a:srgbClr val="351C75"/>
              </a:buClr>
              <a:buSzPts val="1500"/>
              <a:buChar char="-"/>
            </a:pPr>
            <a:r>
              <a:rPr lang="en" sz="1500">
                <a:solidFill>
                  <a:srgbClr val="351C75"/>
                </a:solidFill>
              </a:rPr>
              <a:t>PRACTICE, PRACTICE, PRACTICE with friends!</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Start by analyzing and evaluating the abstract together</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Move on to untimed practice 1 by 1</a:t>
            </a:r>
            <a:endParaRPr sz="1500">
              <a:solidFill>
                <a:srgbClr val="351C75"/>
              </a:solidFill>
            </a:endParaRPr>
          </a:p>
          <a:p>
            <a:pPr indent="-323850" lvl="1" marL="914400" rtl="0" algn="l">
              <a:spcBef>
                <a:spcPts val="0"/>
              </a:spcBef>
              <a:spcAft>
                <a:spcPts val="0"/>
              </a:spcAft>
              <a:buClr>
                <a:srgbClr val="351C75"/>
              </a:buClr>
              <a:buSzPts val="1500"/>
              <a:buChar char="-"/>
            </a:pPr>
            <a:r>
              <a:rPr lang="en" sz="1500">
                <a:solidFill>
                  <a:srgbClr val="351C75"/>
                </a:solidFill>
              </a:rPr>
              <a:t>Timed practice with  “exam-like” questions</a:t>
            </a:r>
            <a:endParaRPr sz="1500">
              <a:solidFill>
                <a:srgbClr val="351C75"/>
              </a:solidFill>
            </a:endParaRPr>
          </a:p>
          <a:p>
            <a:pPr indent="-323850" lvl="0" marL="457200" rtl="0" algn="l">
              <a:spcBef>
                <a:spcPts val="0"/>
              </a:spcBef>
              <a:spcAft>
                <a:spcPts val="0"/>
              </a:spcAft>
              <a:buClr>
                <a:srgbClr val="351C75"/>
              </a:buClr>
              <a:buSzPts val="1500"/>
              <a:buChar char="-"/>
            </a:pPr>
            <a:r>
              <a:rPr lang="en" sz="1500">
                <a:solidFill>
                  <a:srgbClr val="351C75"/>
                </a:solidFill>
              </a:rPr>
              <a:t>MOCK INTERVIEWS: as many as you can!</a:t>
            </a:r>
            <a:endParaRPr sz="1500">
              <a:solidFill>
                <a:srgbClr val="351C75"/>
              </a:solidFill>
            </a:endParaRPr>
          </a:p>
        </p:txBody>
      </p:sp>
      <p:sp>
        <p:nvSpPr>
          <p:cNvPr id="133" name="Google Shape;133;p2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Academic Station - How to Practice</a:t>
            </a:r>
            <a:endParaRPr>
              <a:solidFill>
                <a:srgbClr val="7C24E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Resources</a:t>
            </a:r>
            <a:endParaRPr>
              <a:solidFill>
                <a:srgbClr val="7C24E8"/>
              </a:solidFill>
            </a:endParaRPr>
          </a:p>
        </p:txBody>
      </p:sp>
      <p:pic>
        <p:nvPicPr>
          <p:cNvPr id="139" name="Google Shape;139;p30"/>
          <p:cNvPicPr preferRelativeResize="0"/>
          <p:nvPr/>
        </p:nvPicPr>
        <p:blipFill>
          <a:blip r:embed="rId3">
            <a:alphaModFix/>
          </a:blip>
          <a:stretch>
            <a:fillRect/>
          </a:stretch>
        </p:blipFill>
        <p:spPr>
          <a:xfrm>
            <a:off x="639925" y="1068425"/>
            <a:ext cx="2398314" cy="3770275"/>
          </a:xfrm>
          <a:prstGeom prst="rect">
            <a:avLst/>
          </a:prstGeom>
          <a:noFill/>
          <a:ln>
            <a:noFill/>
          </a:ln>
        </p:spPr>
      </p:pic>
      <p:pic>
        <p:nvPicPr>
          <p:cNvPr id="140" name="Google Shape;140;p30"/>
          <p:cNvPicPr preferRelativeResize="0"/>
          <p:nvPr/>
        </p:nvPicPr>
        <p:blipFill>
          <a:blip r:embed="rId4">
            <a:alphaModFix/>
          </a:blip>
          <a:stretch>
            <a:fillRect/>
          </a:stretch>
        </p:blipFill>
        <p:spPr>
          <a:xfrm>
            <a:off x="3350339" y="1068425"/>
            <a:ext cx="2443307" cy="3770275"/>
          </a:xfrm>
          <a:prstGeom prst="rect">
            <a:avLst/>
          </a:prstGeom>
          <a:noFill/>
          <a:ln>
            <a:noFill/>
          </a:ln>
        </p:spPr>
      </p:pic>
      <p:pic>
        <p:nvPicPr>
          <p:cNvPr id="141" name="Google Shape;141;p30"/>
          <p:cNvPicPr preferRelativeResize="0"/>
          <p:nvPr/>
        </p:nvPicPr>
        <p:blipFill rotWithShape="1">
          <a:blip r:embed="rId5">
            <a:alphaModFix/>
          </a:blip>
          <a:srcRect b="0" l="0" r="64920" t="0"/>
          <a:stretch/>
        </p:blipFill>
        <p:spPr>
          <a:xfrm>
            <a:off x="6105750" y="1068425"/>
            <a:ext cx="2229320" cy="3770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1"/>
          <p:cNvPicPr preferRelativeResize="0"/>
          <p:nvPr/>
        </p:nvPicPr>
        <p:blipFill>
          <a:blip r:embed="rId3">
            <a:alphaModFix/>
          </a:blip>
          <a:stretch>
            <a:fillRect/>
          </a:stretch>
        </p:blipFill>
        <p:spPr>
          <a:xfrm>
            <a:off x="0" y="401836"/>
            <a:ext cx="9144003" cy="43398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32"/>
          <p:cNvGrpSpPr/>
          <p:nvPr/>
        </p:nvGrpSpPr>
        <p:grpSpPr>
          <a:xfrm>
            <a:off x="1308222" y="-72"/>
            <a:ext cx="6527566" cy="5143657"/>
            <a:chOff x="1332450" y="96600"/>
            <a:chExt cx="6354099" cy="4938226"/>
          </a:xfrm>
        </p:grpSpPr>
        <p:pic>
          <p:nvPicPr>
            <p:cNvPr id="152" name="Google Shape;152;p32"/>
            <p:cNvPicPr preferRelativeResize="0"/>
            <p:nvPr/>
          </p:nvPicPr>
          <p:blipFill rotWithShape="1">
            <a:blip r:embed="rId3">
              <a:alphaModFix amt="72000"/>
            </a:blip>
            <a:srcRect b="2112" l="0" r="4232" t="1872"/>
            <a:stretch/>
          </p:blipFill>
          <p:spPr>
            <a:xfrm>
              <a:off x="1332450" y="96600"/>
              <a:ext cx="3545424" cy="4938226"/>
            </a:xfrm>
            <a:prstGeom prst="rect">
              <a:avLst/>
            </a:prstGeom>
            <a:noFill/>
            <a:ln>
              <a:noFill/>
            </a:ln>
          </p:spPr>
        </p:pic>
        <p:pic>
          <p:nvPicPr>
            <p:cNvPr id="153" name="Google Shape;153;p32"/>
            <p:cNvPicPr preferRelativeResize="0"/>
            <p:nvPr/>
          </p:nvPicPr>
          <p:blipFill rotWithShape="1">
            <a:blip r:embed="rId3">
              <a:alphaModFix amt="72000"/>
            </a:blip>
            <a:srcRect b="2112" l="19899" r="4233" t="1872"/>
            <a:stretch/>
          </p:blipFill>
          <p:spPr>
            <a:xfrm>
              <a:off x="4877875" y="96600"/>
              <a:ext cx="2808674" cy="4938226"/>
            </a:xfrm>
            <a:prstGeom prst="rect">
              <a:avLst/>
            </a:prstGeom>
            <a:noFill/>
            <a:ln>
              <a:noFill/>
            </a:ln>
          </p:spPr>
        </p:pic>
      </p:grpSp>
      <p:sp>
        <p:nvSpPr>
          <p:cNvPr id="154" name="Google Shape;154;p32"/>
          <p:cNvSpPr/>
          <p:nvPr/>
        </p:nvSpPr>
        <p:spPr>
          <a:xfrm>
            <a:off x="2068600" y="676150"/>
            <a:ext cx="5705100" cy="627900"/>
          </a:xfrm>
          <a:prstGeom prst="rect">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155CC"/>
                </a:solidFill>
                <a:latin typeface="Source Sans Pro"/>
                <a:ea typeface="Source Sans Pro"/>
                <a:cs typeface="Source Sans Pro"/>
                <a:sym typeface="Source Sans Pro"/>
              </a:rPr>
              <a:t>Overview, aims, PICO summary</a:t>
            </a:r>
            <a:endParaRPr>
              <a:solidFill>
                <a:srgbClr val="1155CC"/>
              </a:solidFill>
              <a:latin typeface="Source Sans Pro"/>
              <a:ea typeface="Source Sans Pro"/>
              <a:cs typeface="Source Sans Pro"/>
              <a:sym typeface="Source Sans Pro"/>
            </a:endParaRPr>
          </a:p>
        </p:txBody>
      </p:sp>
      <p:cxnSp>
        <p:nvCxnSpPr>
          <p:cNvPr id="155" name="Google Shape;155;p32"/>
          <p:cNvCxnSpPr/>
          <p:nvPr/>
        </p:nvCxnSpPr>
        <p:spPr>
          <a:xfrm>
            <a:off x="3188550" y="1357100"/>
            <a:ext cx="11100" cy="3375900"/>
          </a:xfrm>
          <a:prstGeom prst="straightConnector1">
            <a:avLst/>
          </a:prstGeom>
          <a:noFill/>
          <a:ln cap="flat" cmpd="sng" w="9525">
            <a:solidFill>
              <a:srgbClr val="1155CC"/>
            </a:solidFill>
            <a:prstDash val="solid"/>
            <a:round/>
            <a:headEnd len="med" w="med" type="none"/>
            <a:tailEnd len="med" w="med" type="none"/>
          </a:ln>
        </p:spPr>
      </p:cxnSp>
      <p:cxnSp>
        <p:nvCxnSpPr>
          <p:cNvPr id="156" name="Google Shape;156;p32"/>
          <p:cNvCxnSpPr/>
          <p:nvPr/>
        </p:nvCxnSpPr>
        <p:spPr>
          <a:xfrm flipH="1">
            <a:off x="5476925" y="1357100"/>
            <a:ext cx="4200" cy="3375900"/>
          </a:xfrm>
          <a:prstGeom prst="straightConnector1">
            <a:avLst/>
          </a:prstGeom>
          <a:noFill/>
          <a:ln cap="flat" cmpd="sng" w="9525">
            <a:solidFill>
              <a:srgbClr val="1155CC"/>
            </a:solidFill>
            <a:prstDash val="solid"/>
            <a:round/>
            <a:headEnd len="med" w="med" type="none"/>
            <a:tailEnd len="med" w="med" type="none"/>
          </a:ln>
        </p:spPr>
      </p:cxnSp>
      <p:cxnSp>
        <p:nvCxnSpPr>
          <p:cNvPr id="157" name="Google Shape;157;p32"/>
          <p:cNvCxnSpPr/>
          <p:nvPr/>
        </p:nvCxnSpPr>
        <p:spPr>
          <a:xfrm>
            <a:off x="1998275" y="1895600"/>
            <a:ext cx="5843700" cy="0"/>
          </a:xfrm>
          <a:prstGeom prst="straightConnector1">
            <a:avLst/>
          </a:prstGeom>
          <a:noFill/>
          <a:ln cap="flat" cmpd="sng" w="9525">
            <a:solidFill>
              <a:srgbClr val="1155CC"/>
            </a:solidFill>
            <a:prstDash val="solid"/>
            <a:round/>
            <a:headEnd len="med" w="med" type="none"/>
            <a:tailEnd len="med" w="med" type="none"/>
          </a:ln>
        </p:spPr>
      </p:cxnSp>
      <p:sp>
        <p:nvSpPr>
          <p:cNvPr id="158" name="Google Shape;158;p32"/>
          <p:cNvSpPr txBox="1"/>
          <p:nvPr/>
        </p:nvSpPr>
        <p:spPr>
          <a:xfrm>
            <a:off x="3722563" y="14126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Pros</a:t>
            </a:r>
            <a:endParaRPr b="1">
              <a:solidFill>
                <a:srgbClr val="1155CC"/>
              </a:solidFill>
              <a:latin typeface="Source Sans Pro"/>
              <a:ea typeface="Source Sans Pro"/>
              <a:cs typeface="Source Sans Pro"/>
              <a:sym typeface="Source Sans Pro"/>
            </a:endParaRPr>
          </a:p>
        </p:txBody>
      </p:sp>
      <p:sp>
        <p:nvSpPr>
          <p:cNvPr id="159" name="Google Shape;159;p32"/>
          <p:cNvSpPr txBox="1"/>
          <p:nvPr/>
        </p:nvSpPr>
        <p:spPr>
          <a:xfrm>
            <a:off x="5999963" y="14126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Cons</a:t>
            </a:r>
            <a:endParaRPr b="1">
              <a:solidFill>
                <a:srgbClr val="1155CC"/>
              </a:solidFill>
              <a:latin typeface="Source Sans Pro"/>
              <a:ea typeface="Source Sans Pro"/>
              <a:cs typeface="Source Sans Pro"/>
              <a:sym typeface="Source Sans Pro"/>
            </a:endParaRPr>
          </a:p>
        </p:txBody>
      </p:sp>
      <p:sp>
        <p:nvSpPr>
          <p:cNvPr id="160" name="Google Shape;160;p32"/>
          <p:cNvSpPr txBox="1"/>
          <p:nvPr/>
        </p:nvSpPr>
        <p:spPr>
          <a:xfrm>
            <a:off x="1968088" y="1895600"/>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Population</a:t>
            </a:r>
            <a:endParaRPr b="1">
              <a:solidFill>
                <a:srgbClr val="1155CC"/>
              </a:solidFill>
              <a:latin typeface="Source Sans Pro"/>
              <a:ea typeface="Source Sans Pro"/>
              <a:cs typeface="Source Sans Pro"/>
              <a:sym typeface="Source Sans Pro"/>
            </a:endParaRPr>
          </a:p>
        </p:txBody>
      </p:sp>
      <p:sp>
        <p:nvSpPr>
          <p:cNvPr id="161" name="Google Shape;161;p32"/>
          <p:cNvSpPr txBox="1"/>
          <p:nvPr/>
        </p:nvSpPr>
        <p:spPr>
          <a:xfrm>
            <a:off x="1968088" y="21853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Intervention</a:t>
            </a:r>
            <a:endParaRPr b="1">
              <a:solidFill>
                <a:srgbClr val="1155CC"/>
              </a:solidFill>
              <a:latin typeface="Source Sans Pro"/>
              <a:ea typeface="Source Sans Pro"/>
              <a:cs typeface="Source Sans Pro"/>
              <a:sym typeface="Source Sans Pro"/>
            </a:endParaRPr>
          </a:p>
        </p:txBody>
      </p:sp>
      <p:sp>
        <p:nvSpPr>
          <p:cNvPr id="162" name="Google Shape;162;p32"/>
          <p:cNvSpPr txBox="1"/>
          <p:nvPr/>
        </p:nvSpPr>
        <p:spPr>
          <a:xfrm>
            <a:off x="1968088" y="2475050"/>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Control</a:t>
            </a:r>
            <a:endParaRPr b="1">
              <a:solidFill>
                <a:srgbClr val="1155CC"/>
              </a:solidFill>
              <a:latin typeface="Source Sans Pro"/>
              <a:ea typeface="Source Sans Pro"/>
              <a:cs typeface="Source Sans Pro"/>
              <a:sym typeface="Source Sans Pro"/>
            </a:endParaRPr>
          </a:p>
        </p:txBody>
      </p:sp>
      <p:sp>
        <p:nvSpPr>
          <p:cNvPr id="163" name="Google Shape;163;p32"/>
          <p:cNvSpPr txBox="1"/>
          <p:nvPr/>
        </p:nvSpPr>
        <p:spPr>
          <a:xfrm>
            <a:off x="1968088" y="278907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Outcomes</a:t>
            </a:r>
            <a:endParaRPr b="1">
              <a:solidFill>
                <a:srgbClr val="1155CC"/>
              </a:solidFill>
              <a:latin typeface="Source Sans Pro"/>
              <a:ea typeface="Source Sans Pro"/>
              <a:cs typeface="Source Sans Pro"/>
              <a:sym typeface="Source Sans Pro"/>
            </a:endParaRPr>
          </a:p>
        </p:txBody>
      </p:sp>
      <p:sp>
        <p:nvSpPr>
          <p:cNvPr id="164" name="Google Shape;164;p32"/>
          <p:cNvSpPr txBox="1"/>
          <p:nvPr/>
        </p:nvSpPr>
        <p:spPr>
          <a:xfrm>
            <a:off x="1968088" y="311517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Internal validity</a:t>
            </a:r>
            <a:endParaRPr b="1">
              <a:solidFill>
                <a:srgbClr val="1155CC"/>
              </a:solidFill>
              <a:latin typeface="Source Sans Pro"/>
              <a:ea typeface="Source Sans Pro"/>
              <a:cs typeface="Source Sans Pro"/>
              <a:sym typeface="Source Sans Pro"/>
            </a:endParaRPr>
          </a:p>
        </p:txBody>
      </p:sp>
      <p:sp>
        <p:nvSpPr>
          <p:cNvPr id="165" name="Google Shape;165;p32"/>
          <p:cNvSpPr txBox="1"/>
          <p:nvPr/>
        </p:nvSpPr>
        <p:spPr>
          <a:xfrm>
            <a:off x="1968088" y="3682550"/>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External validity</a:t>
            </a:r>
            <a:endParaRPr b="1">
              <a:solidFill>
                <a:srgbClr val="1155CC"/>
              </a:solidFill>
              <a:latin typeface="Source Sans Pro"/>
              <a:ea typeface="Source Sans Pro"/>
              <a:cs typeface="Source Sans Pro"/>
              <a:sym typeface="Source Sans Pro"/>
            </a:endParaRPr>
          </a:p>
        </p:txBody>
      </p:sp>
      <p:sp>
        <p:nvSpPr>
          <p:cNvPr id="166" name="Google Shape;166;p32"/>
          <p:cNvSpPr txBox="1"/>
          <p:nvPr/>
        </p:nvSpPr>
        <p:spPr>
          <a:xfrm>
            <a:off x="1968088" y="4201625"/>
            <a:ext cx="1231500" cy="3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latin typeface="Source Sans Pro"/>
                <a:ea typeface="Source Sans Pro"/>
                <a:cs typeface="Source Sans Pro"/>
                <a:sym typeface="Source Sans Pro"/>
              </a:rPr>
              <a:t>Ethics &amp; others</a:t>
            </a:r>
            <a:endParaRPr b="1">
              <a:solidFill>
                <a:srgbClr val="1155CC"/>
              </a:solidFill>
              <a:latin typeface="Source Sans Pro"/>
              <a:ea typeface="Source Sans Pro"/>
              <a:cs typeface="Source Sans Pro"/>
              <a:sym typeface="Source Sans Pro"/>
            </a:endParaRPr>
          </a:p>
        </p:txBody>
      </p:sp>
      <p:sp>
        <p:nvSpPr>
          <p:cNvPr id="167" name="Google Shape;167;p32"/>
          <p:cNvSpPr txBox="1"/>
          <p:nvPr>
            <p:ph type="title"/>
          </p:nvPr>
        </p:nvSpPr>
        <p:spPr>
          <a:xfrm>
            <a:off x="311700" y="-300"/>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Structure</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Recap</a:t>
            </a:r>
            <a:endParaRPr>
              <a:solidFill>
                <a:srgbClr val="7C24E8"/>
              </a:solidFill>
            </a:endParaRPr>
          </a:p>
        </p:txBody>
      </p:sp>
      <p:sp>
        <p:nvSpPr>
          <p:cNvPr id="173" name="Google Shape;173;p33"/>
          <p:cNvSpPr/>
          <p:nvPr/>
        </p:nvSpPr>
        <p:spPr>
          <a:xfrm>
            <a:off x="7141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Population</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(CSFABB)</a:t>
            </a:r>
            <a:endParaRPr b="1">
              <a:solidFill>
                <a:schemeClr val="lt1"/>
              </a:solidFill>
              <a:latin typeface="Source Sans Pro"/>
              <a:ea typeface="Source Sans Pro"/>
              <a:cs typeface="Source Sans Pro"/>
              <a:sym typeface="Source Sans Pro"/>
            </a:endParaRPr>
          </a:p>
        </p:txBody>
      </p:sp>
      <p:sp>
        <p:nvSpPr>
          <p:cNvPr id="174" name="Google Shape;174;p33"/>
          <p:cNvSpPr/>
          <p:nvPr/>
        </p:nvSpPr>
        <p:spPr>
          <a:xfrm>
            <a:off x="2665500" y="3327825"/>
            <a:ext cx="38130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Ethics</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(CESF)</a:t>
            </a:r>
            <a:endParaRPr b="1">
              <a:solidFill>
                <a:schemeClr val="lt1"/>
              </a:solidFill>
              <a:latin typeface="Source Sans Pro"/>
              <a:ea typeface="Source Sans Pro"/>
              <a:cs typeface="Source Sans Pro"/>
              <a:sym typeface="Source Sans Pro"/>
            </a:endParaRPr>
          </a:p>
        </p:txBody>
      </p:sp>
      <p:sp>
        <p:nvSpPr>
          <p:cNvPr id="175" name="Google Shape;175;p33"/>
          <p:cNvSpPr/>
          <p:nvPr/>
        </p:nvSpPr>
        <p:spPr>
          <a:xfrm>
            <a:off x="26655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Intervention</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(NEC)</a:t>
            </a:r>
            <a:endParaRPr b="1">
              <a:solidFill>
                <a:schemeClr val="lt1"/>
              </a:solidFill>
              <a:latin typeface="Source Sans Pro"/>
              <a:ea typeface="Source Sans Pro"/>
              <a:cs typeface="Source Sans Pro"/>
              <a:sym typeface="Source Sans Pro"/>
            </a:endParaRPr>
          </a:p>
        </p:txBody>
      </p:sp>
      <p:sp>
        <p:nvSpPr>
          <p:cNvPr id="176" name="Google Shape;176;p33"/>
          <p:cNvSpPr/>
          <p:nvPr/>
        </p:nvSpPr>
        <p:spPr>
          <a:xfrm>
            <a:off x="46169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Control</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(TEC)</a:t>
            </a:r>
            <a:endParaRPr b="1">
              <a:solidFill>
                <a:schemeClr val="lt1"/>
              </a:solidFill>
              <a:latin typeface="Source Sans Pro"/>
              <a:ea typeface="Source Sans Pro"/>
              <a:cs typeface="Source Sans Pro"/>
              <a:sym typeface="Source Sans Pro"/>
            </a:endParaRPr>
          </a:p>
        </p:txBody>
      </p:sp>
      <p:sp>
        <p:nvSpPr>
          <p:cNvPr id="177" name="Google Shape;177;p33"/>
          <p:cNvSpPr/>
          <p:nvPr/>
        </p:nvSpPr>
        <p:spPr>
          <a:xfrm>
            <a:off x="6568300" y="1424725"/>
            <a:ext cx="1861500" cy="446700"/>
          </a:xfrm>
          <a:prstGeom prst="rect">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Outcomes</a:t>
            </a:r>
            <a:endParaRPr b="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lt1"/>
                </a:solidFill>
                <a:latin typeface="Source Sans Pro"/>
                <a:ea typeface="Source Sans Pro"/>
                <a:cs typeface="Source Sans Pro"/>
                <a:sym typeface="Source Sans Pro"/>
              </a:rPr>
              <a:t>(MSKIEY)</a:t>
            </a:r>
            <a:endParaRPr b="1">
              <a:solidFill>
                <a:schemeClr val="lt1"/>
              </a:solidFill>
              <a:latin typeface="Source Sans Pro"/>
              <a:ea typeface="Source Sans Pro"/>
              <a:cs typeface="Source Sans Pro"/>
              <a:sym typeface="Source Sans Pro"/>
            </a:endParaRPr>
          </a:p>
        </p:txBody>
      </p:sp>
      <p:sp>
        <p:nvSpPr>
          <p:cNvPr id="178" name="Google Shape;178;p33"/>
          <p:cNvSpPr/>
          <p:nvPr/>
        </p:nvSpPr>
        <p:spPr>
          <a:xfrm>
            <a:off x="714100" y="1939350"/>
            <a:ext cx="1861500" cy="18351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riteria</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S</a:t>
            </a:r>
            <a:r>
              <a:rPr lang="en" sz="1600">
                <a:solidFill>
                  <a:srgbClr val="7C24E8"/>
                </a:solidFill>
                <a:latin typeface="Source Sans Pro"/>
                <a:ea typeface="Source Sans Pro"/>
                <a:cs typeface="Source Sans Pro"/>
                <a:sym typeface="Source Sans Pro"/>
              </a:rPr>
              <a:t>ample size</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F</a:t>
            </a:r>
            <a:r>
              <a:rPr lang="en" sz="1600">
                <a:solidFill>
                  <a:srgbClr val="7C24E8"/>
                </a:solidFill>
                <a:latin typeface="Source Sans Pro"/>
                <a:ea typeface="Source Sans Pro"/>
                <a:cs typeface="Source Sans Pro"/>
                <a:sym typeface="Source Sans Pro"/>
              </a:rPr>
              <a:t>ollow-up</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A</a:t>
            </a:r>
            <a:r>
              <a:rPr lang="en" sz="1600">
                <a:solidFill>
                  <a:srgbClr val="7C24E8"/>
                </a:solidFill>
                <a:latin typeface="Source Sans Pro"/>
                <a:ea typeface="Source Sans Pro"/>
                <a:cs typeface="Source Sans Pro"/>
                <a:sym typeface="Source Sans Pro"/>
              </a:rPr>
              <a:t>llocation</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B</a:t>
            </a:r>
            <a:r>
              <a:rPr lang="en" sz="1600">
                <a:solidFill>
                  <a:srgbClr val="7C24E8"/>
                </a:solidFill>
                <a:latin typeface="Source Sans Pro"/>
                <a:ea typeface="Source Sans Pro"/>
                <a:cs typeface="Source Sans Pro"/>
                <a:sym typeface="Source Sans Pro"/>
              </a:rPr>
              <a:t>linding</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B</a:t>
            </a:r>
            <a:r>
              <a:rPr lang="en" sz="1600">
                <a:solidFill>
                  <a:srgbClr val="7C24E8"/>
                </a:solidFill>
                <a:latin typeface="Source Sans Pro"/>
                <a:ea typeface="Source Sans Pro"/>
                <a:cs typeface="Source Sans Pro"/>
                <a:sym typeface="Source Sans Pro"/>
              </a:rPr>
              <a:t>aseline characteristics</a:t>
            </a:r>
            <a:endParaRPr sz="1600">
              <a:solidFill>
                <a:srgbClr val="7C24E8"/>
              </a:solidFill>
              <a:latin typeface="Source Sans Pro"/>
              <a:ea typeface="Source Sans Pro"/>
              <a:cs typeface="Source Sans Pro"/>
              <a:sym typeface="Source Sans Pro"/>
            </a:endParaRPr>
          </a:p>
        </p:txBody>
      </p:sp>
      <p:sp>
        <p:nvSpPr>
          <p:cNvPr id="179" name="Google Shape;179;p33"/>
          <p:cNvSpPr/>
          <p:nvPr/>
        </p:nvSpPr>
        <p:spPr>
          <a:xfrm>
            <a:off x="2665500" y="1939350"/>
            <a:ext cx="1861500" cy="13146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N</a:t>
            </a:r>
            <a:r>
              <a:rPr lang="en" sz="1600">
                <a:solidFill>
                  <a:srgbClr val="7C24E8"/>
                </a:solidFill>
                <a:latin typeface="Source Sans Pro"/>
                <a:ea typeface="Source Sans Pro"/>
                <a:cs typeface="Source Sans Pro"/>
                <a:sym typeface="Source Sans Pro"/>
              </a:rPr>
              <a:t>ovelty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thical considerations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linical considerations</a:t>
            </a:r>
            <a:endParaRPr sz="1600">
              <a:solidFill>
                <a:srgbClr val="7C24E8"/>
              </a:solidFill>
              <a:latin typeface="Source Sans Pro"/>
              <a:ea typeface="Source Sans Pro"/>
              <a:cs typeface="Source Sans Pro"/>
              <a:sym typeface="Source Sans Pro"/>
            </a:endParaRPr>
          </a:p>
        </p:txBody>
      </p:sp>
      <p:sp>
        <p:nvSpPr>
          <p:cNvPr id="180" name="Google Shape;180;p33"/>
          <p:cNvSpPr/>
          <p:nvPr/>
        </p:nvSpPr>
        <p:spPr>
          <a:xfrm>
            <a:off x="4616900" y="1942325"/>
            <a:ext cx="1861500" cy="13146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T</a:t>
            </a:r>
            <a:r>
              <a:rPr lang="en" sz="1600">
                <a:solidFill>
                  <a:srgbClr val="7C24E8"/>
                </a:solidFill>
                <a:latin typeface="Source Sans Pro"/>
                <a:ea typeface="Source Sans Pro"/>
                <a:cs typeface="Source Sans Pro"/>
                <a:sym typeface="Source Sans Pro"/>
              </a:rPr>
              <a:t>ype</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thical considerations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linical considerations</a:t>
            </a:r>
            <a:endParaRPr sz="1600">
              <a:solidFill>
                <a:srgbClr val="7C24E8"/>
              </a:solidFill>
              <a:latin typeface="Source Sans Pro"/>
              <a:ea typeface="Source Sans Pro"/>
              <a:cs typeface="Source Sans Pro"/>
              <a:sym typeface="Source Sans Pro"/>
            </a:endParaRPr>
          </a:p>
        </p:txBody>
      </p:sp>
      <p:sp>
        <p:nvSpPr>
          <p:cNvPr id="181" name="Google Shape;181;p33"/>
          <p:cNvSpPr/>
          <p:nvPr/>
        </p:nvSpPr>
        <p:spPr>
          <a:xfrm>
            <a:off x="6568400" y="1939350"/>
            <a:ext cx="1861500" cy="15861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M</a:t>
            </a:r>
            <a:r>
              <a:rPr lang="en" sz="1600">
                <a:solidFill>
                  <a:srgbClr val="7C24E8"/>
                </a:solidFill>
                <a:latin typeface="Source Sans Pro"/>
                <a:ea typeface="Source Sans Pro"/>
                <a:cs typeface="Source Sans Pro"/>
                <a:sym typeface="Source Sans Pro"/>
              </a:rPr>
              <a:t>easures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S</a:t>
            </a:r>
            <a:r>
              <a:rPr lang="en" sz="1600">
                <a:solidFill>
                  <a:srgbClr val="7C24E8"/>
                </a:solidFill>
                <a:latin typeface="Source Sans Pro"/>
                <a:ea typeface="Source Sans Pro"/>
                <a:cs typeface="Source Sans Pro"/>
                <a:sym typeface="Source Sans Pro"/>
              </a:rPr>
              <a:t>tatistical tests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K</a:t>
            </a:r>
            <a:r>
              <a:rPr lang="en" sz="1600">
                <a:solidFill>
                  <a:srgbClr val="7C24E8"/>
                </a:solidFill>
                <a:latin typeface="Source Sans Pro"/>
                <a:ea typeface="Source Sans Pro"/>
                <a:cs typeface="Source Sans Pro"/>
                <a:sym typeface="Source Sans Pro"/>
              </a:rPr>
              <a:t>ey findings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I</a:t>
            </a:r>
            <a:r>
              <a:rPr lang="en" sz="1600">
                <a:solidFill>
                  <a:srgbClr val="7C24E8"/>
                </a:solidFill>
                <a:latin typeface="Source Sans Pro"/>
                <a:ea typeface="Source Sans Pro"/>
                <a:cs typeface="Source Sans Pro"/>
                <a:sym typeface="Source Sans Pro"/>
              </a:rPr>
              <a:t>nternal validity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xternal validity</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Y</a:t>
            </a:r>
            <a:endParaRPr sz="1600">
              <a:solidFill>
                <a:srgbClr val="7C24E8"/>
              </a:solidFill>
              <a:latin typeface="Source Sans Pro"/>
              <a:ea typeface="Source Sans Pro"/>
              <a:cs typeface="Source Sans Pro"/>
              <a:sym typeface="Source Sans Pro"/>
            </a:endParaRPr>
          </a:p>
        </p:txBody>
      </p:sp>
      <p:sp>
        <p:nvSpPr>
          <p:cNvPr id="182" name="Google Shape;182;p33"/>
          <p:cNvSpPr/>
          <p:nvPr/>
        </p:nvSpPr>
        <p:spPr>
          <a:xfrm>
            <a:off x="2665500" y="3848400"/>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C</a:t>
            </a:r>
            <a:r>
              <a:rPr lang="en" sz="1600">
                <a:solidFill>
                  <a:srgbClr val="7C24E8"/>
                </a:solidFill>
                <a:latin typeface="Source Sans Pro"/>
                <a:ea typeface="Source Sans Pro"/>
                <a:cs typeface="Source Sans Pro"/>
                <a:sym typeface="Source Sans Pro"/>
              </a:rPr>
              <a:t>onsent</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E</a:t>
            </a:r>
            <a:r>
              <a:rPr lang="en" sz="1600">
                <a:solidFill>
                  <a:srgbClr val="7C24E8"/>
                </a:solidFill>
                <a:latin typeface="Source Sans Pro"/>
                <a:ea typeface="Source Sans Pro"/>
                <a:cs typeface="Source Sans Pro"/>
                <a:sym typeface="Source Sans Pro"/>
              </a:rPr>
              <a:t>quipoise</a:t>
            </a:r>
            <a:endParaRPr sz="1600">
              <a:solidFill>
                <a:srgbClr val="7C24E8"/>
              </a:solidFill>
              <a:latin typeface="Source Sans Pro"/>
              <a:ea typeface="Source Sans Pro"/>
              <a:cs typeface="Source Sans Pro"/>
              <a:sym typeface="Source Sans Pro"/>
            </a:endParaRPr>
          </a:p>
        </p:txBody>
      </p:sp>
      <p:sp>
        <p:nvSpPr>
          <p:cNvPr id="183" name="Google Shape;183;p33"/>
          <p:cNvSpPr/>
          <p:nvPr/>
        </p:nvSpPr>
        <p:spPr>
          <a:xfrm>
            <a:off x="4616900" y="3845425"/>
            <a:ext cx="1861500" cy="6234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S</a:t>
            </a:r>
            <a:r>
              <a:rPr lang="en" sz="1600">
                <a:solidFill>
                  <a:srgbClr val="7C24E8"/>
                </a:solidFill>
                <a:latin typeface="Source Sans Pro"/>
                <a:ea typeface="Source Sans Pro"/>
                <a:cs typeface="Source Sans Pro"/>
                <a:sym typeface="Source Sans Pro"/>
              </a:rPr>
              <a:t>afety/side effects</a:t>
            </a:r>
            <a:endParaRPr sz="1600">
              <a:solidFill>
                <a:srgbClr val="7C24E8"/>
              </a:solidFill>
              <a:latin typeface="Source Sans Pro"/>
              <a:ea typeface="Source Sans Pro"/>
              <a:cs typeface="Source Sans Pro"/>
              <a:sym typeface="Source Sans Pro"/>
            </a:endParaRPr>
          </a:p>
          <a:p>
            <a:pPr indent="0" lvl="0" marL="0" rtl="0" algn="l">
              <a:spcBef>
                <a:spcPts val="0"/>
              </a:spcBef>
              <a:spcAft>
                <a:spcPts val="0"/>
              </a:spcAft>
              <a:buNone/>
            </a:pPr>
            <a:r>
              <a:rPr b="1" lang="en" sz="1600">
                <a:solidFill>
                  <a:srgbClr val="7C24E8"/>
                </a:solidFill>
                <a:latin typeface="Source Sans Pro"/>
                <a:ea typeface="Source Sans Pro"/>
                <a:cs typeface="Source Sans Pro"/>
                <a:sym typeface="Source Sans Pro"/>
              </a:rPr>
              <a:t>F</a:t>
            </a:r>
            <a:r>
              <a:rPr lang="en" sz="1600">
                <a:solidFill>
                  <a:srgbClr val="7C24E8"/>
                </a:solidFill>
                <a:latin typeface="Source Sans Pro"/>
                <a:ea typeface="Source Sans Pro"/>
                <a:cs typeface="Source Sans Pro"/>
                <a:sym typeface="Source Sans Pro"/>
              </a:rPr>
              <a:t>unding</a:t>
            </a:r>
            <a:endParaRPr sz="1600">
              <a:solidFill>
                <a:srgbClr val="7C24E8"/>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