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9"/>
  </p:notesMasterIdLst>
  <p:sldIdLst>
    <p:sldId id="256" r:id="rId2"/>
    <p:sldId id="257" r:id="rId3"/>
    <p:sldId id="260" r:id="rId4"/>
    <p:sldId id="258" r:id="rId5"/>
    <p:sldId id="264" r:id="rId6"/>
    <p:sldId id="265" r:id="rId7"/>
    <p:sldId id="266" r:id="rId8"/>
    <p:sldId id="267" r:id="rId9"/>
    <p:sldId id="268" r:id="rId10"/>
    <p:sldId id="269" r:id="rId11"/>
    <p:sldId id="270" r:id="rId12"/>
    <p:sldId id="273" r:id="rId13"/>
    <p:sldId id="274" r:id="rId14"/>
    <p:sldId id="290" r:id="rId15"/>
    <p:sldId id="291" r:id="rId16"/>
    <p:sldId id="279" r:id="rId17"/>
    <p:sldId id="301" r:id="rId18"/>
    <p:sldId id="302" r:id="rId19"/>
    <p:sldId id="303" r:id="rId20"/>
    <p:sldId id="304" r:id="rId21"/>
    <p:sldId id="280" r:id="rId22"/>
    <p:sldId id="282" r:id="rId23"/>
    <p:sldId id="292" r:id="rId24"/>
    <p:sldId id="283" r:id="rId25"/>
    <p:sldId id="305" r:id="rId26"/>
    <p:sldId id="293" r:id="rId27"/>
    <p:sldId id="275" r:id="rId28"/>
    <p:sldId id="272" r:id="rId29"/>
    <p:sldId id="276" r:id="rId30"/>
    <p:sldId id="294" r:id="rId31"/>
    <p:sldId id="278" r:id="rId32"/>
    <p:sldId id="295" r:id="rId33"/>
    <p:sldId id="284" r:id="rId34"/>
    <p:sldId id="296" r:id="rId35"/>
    <p:sldId id="285" r:id="rId36"/>
    <p:sldId id="297" r:id="rId37"/>
    <p:sldId id="286" r:id="rId38"/>
    <p:sldId id="298" r:id="rId39"/>
    <p:sldId id="306" r:id="rId40"/>
    <p:sldId id="307" r:id="rId41"/>
    <p:sldId id="299" r:id="rId42"/>
    <p:sldId id="261" r:id="rId43"/>
    <p:sldId id="262" r:id="rId44"/>
    <p:sldId id="308" r:id="rId45"/>
    <p:sldId id="313" r:id="rId46"/>
    <p:sldId id="309" r:id="rId47"/>
    <p:sldId id="312" r:id="rId48"/>
    <p:sldId id="310" r:id="rId49"/>
    <p:sldId id="311" r:id="rId50"/>
    <p:sldId id="263" r:id="rId51"/>
    <p:sldId id="300" r:id="rId52"/>
    <p:sldId id="271" r:id="rId53"/>
    <p:sldId id="314" r:id="rId54"/>
    <p:sldId id="281" r:id="rId55"/>
    <p:sldId id="315" r:id="rId56"/>
    <p:sldId id="316" r:id="rId57"/>
    <p:sldId id="317" r:id="rId58"/>
  </p:sldIdLst>
  <p:sldSz cx="18288000" cy="10287000"/>
  <p:notesSz cx="6858000" cy="9144000"/>
  <p:embeddedFontLst>
    <p:embeddedFont>
      <p:font typeface="Cardo" panose="020B0604020202020204" charset="-79"/>
      <p:regular r:id="rId60"/>
      <p:bold r:id="rId61"/>
      <p:italic r:id="rId62"/>
    </p:embeddedFont>
    <p:embeddedFont>
      <p:font typeface="Garamond" panose="02020404030301010803" pitchFamily="18"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jsMupnSq0IuN8Zh9dC3Aexexwc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32" d="100"/>
          <a:sy n="32" d="100"/>
        </p:scale>
        <p:origin x="2002" y="7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1DE60800-071C-260F-9129-34F3FBBF8C10}"/>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4F72A0DE-D616-8571-519A-E37BB89EAB7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F4E1790D-372F-7BC2-D44B-6BC2723A69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5343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1C0B0685-54B5-C5A7-0B46-BF17BDABBA4E}"/>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34E784C6-E70A-DF57-32E9-1BAB0274B8A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865876E1-7755-47B0-0D0D-E5EB152116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917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A75D3D4D-5D51-4546-5745-EB688C3B6062}"/>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768C1B93-AE2A-91EF-CD18-B9E353DF978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1D428A71-C399-2A43-26F7-9EA3E04847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1073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B09560B7-FD3E-1937-2B59-C76D96EB2330}"/>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7625D5D6-AEFF-1C7A-EBB6-A0D6D0ED70D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FC2492B7-C59B-C210-BEDB-F1B493866F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0601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4D33A8AC-60D8-7099-CCCE-17B3C304B677}"/>
            </a:ext>
          </a:extLst>
        </p:cNvPr>
        <p:cNvGrpSpPr/>
        <p:nvPr/>
      </p:nvGrpSpPr>
      <p:grpSpPr>
        <a:xfrm>
          <a:off x="0" y="0"/>
          <a:ext cx="0" cy="0"/>
          <a:chOff x="0" y="0"/>
          <a:chExt cx="0" cy="0"/>
        </a:xfrm>
      </p:grpSpPr>
      <p:sp>
        <p:nvSpPr>
          <p:cNvPr id="126" name="Google Shape;126;p5:notes">
            <a:extLst>
              <a:ext uri="{FF2B5EF4-FFF2-40B4-BE49-F238E27FC236}">
                <a16:creationId xmlns:a16="http://schemas.microsoft.com/office/drawing/2014/main" id="{4F6C9B14-C3EA-6EC4-FB7F-8E4C2CA517D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5:notes">
            <a:extLst>
              <a:ext uri="{FF2B5EF4-FFF2-40B4-BE49-F238E27FC236}">
                <a16:creationId xmlns:a16="http://schemas.microsoft.com/office/drawing/2014/main" id="{D485B92D-9FAA-3ECC-6BC9-D4D5BB9D70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2856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4AC24FD4-0E98-52BC-1B66-8665C5C99997}"/>
            </a:ext>
          </a:extLst>
        </p:cNvPr>
        <p:cNvGrpSpPr/>
        <p:nvPr/>
      </p:nvGrpSpPr>
      <p:grpSpPr>
        <a:xfrm>
          <a:off x="0" y="0"/>
          <a:ext cx="0" cy="0"/>
          <a:chOff x="0" y="0"/>
          <a:chExt cx="0" cy="0"/>
        </a:xfrm>
      </p:grpSpPr>
      <p:sp>
        <p:nvSpPr>
          <p:cNvPr id="126" name="Google Shape;126;p5:notes">
            <a:extLst>
              <a:ext uri="{FF2B5EF4-FFF2-40B4-BE49-F238E27FC236}">
                <a16:creationId xmlns:a16="http://schemas.microsoft.com/office/drawing/2014/main" id="{C8CC3CED-83BE-37E9-CF8A-5E64E451BB1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5:notes">
            <a:extLst>
              <a:ext uri="{FF2B5EF4-FFF2-40B4-BE49-F238E27FC236}">
                <a16:creationId xmlns:a16="http://schemas.microsoft.com/office/drawing/2014/main" id="{0F19FF27-C561-16EB-6C37-91880E2006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977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54C42750-E143-95DC-6FC1-9E927706956C}"/>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5AFA58BE-81EA-D643-3DF7-85D87245F9B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5BFEFBB8-3924-8295-AB0D-55A6C28057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8913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7F3C1540-189B-9135-7A80-474E9BACD0B4}"/>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73BDC49E-DFBD-558F-8FA8-DE65FFFF978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3B121432-735C-26A1-7A70-12D7C9F17E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1798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17D543A6-A204-A516-EC4F-48974A6A4EA9}"/>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E0B40460-37F4-5BFB-D2CB-EAD73BD770D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9F007D47-9B11-DC06-F12F-D1AF6ABC43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2009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AEDEA55B-7664-8133-80EF-BDABD2DEA83F}"/>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E59CDCFD-BAAD-57F1-0CE4-2407D61559D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8C2AF2BD-E62B-5CEE-4C01-4E9C327CE3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9417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DA988C22-820A-D33F-92DF-BD2C969CEC3B}"/>
            </a:ext>
          </a:extLst>
        </p:cNvPr>
        <p:cNvGrpSpPr/>
        <p:nvPr/>
      </p:nvGrpSpPr>
      <p:grpSpPr>
        <a:xfrm>
          <a:off x="0" y="0"/>
          <a:ext cx="0" cy="0"/>
          <a:chOff x="0" y="0"/>
          <a:chExt cx="0" cy="0"/>
        </a:xfrm>
      </p:grpSpPr>
      <p:sp>
        <p:nvSpPr>
          <p:cNvPr id="126" name="Google Shape;126;p5:notes">
            <a:extLst>
              <a:ext uri="{FF2B5EF4-FFF2-40B4-BE49-F238E27FC236}">
                <a16:creationId xmlns:a16="http://schemas.microsoft.com/office/drawing/2014/main" id="{B073D20B-C7F6-DD5F-258E-7E34CED4248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5:notes">
            <a:extLst>
              <a:ext uri="{FF2B5EF4-FFF2-40B4-BE49-F238E27FC236}">
                <a16:creationId xmlns:a16="http://schemas.microsoft.com/office/drawing/2014/main" id="{DFEA3AE3-ABB5-461A-4B74-003BFE7D24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503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E85728BC-B38E-CC4F-C1E4-16A84BBD3F05}"/>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26130D53-ACD8-444F-A086-FB9F3090A49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270BFC2C-6498-8640-96C5-19DB9D5F12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5739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CE91970B-5BD7-D063-BD4B-EAF9879898DC}"/>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B1C69396-E1F7-0EB4-7F10-C6F02BD7179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7722D6FD-BF39-C600-A40A-01642E1525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7242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28348AAB-9EF9-998D-77C5-5DE47F38581A}"/>
            </a:ext>
          </a:extLst>
        </p:cNvPr>
        <p:cNvGrpSpPr/>
        <p:nvPr/>
      </p:nvGrpSpPr>
      <p:grpSpPr>
        <a:xfrm>
          <a:off x="0" y="0"/>
          <a:ext cx="0" cy="0"/>
          <a:chOff x="0" y="0"/>
          <a:chExt cx="0" cy="0"/>
        </a:xfrm>
      </p:grpSpPr>
      <p:sp>
        <p:nvSpPr>
          <p:cNvPr id="126" name="Google Shape;126;p5:notes">
            <a:extLst>
              <a:ext uri="{FF2B5EF4-FFF2-40B4-BE49-F238E27FC236}">
                <a16:creationId xmlns:a16="http://schemas.microsoft.com/office/drawing/2014/main" id="{F3A655C8-E416-1401-794C-6DEE26A43C6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5:notes">
            <a:extLst>
              <a:ext uri="{FF2B5EF4-FFF2-40B4-BE49-F238E27FC236}">
                <a16:creationId xmlns:a16="http://schemas.microsoft.com/office/drawing/2014/main" id="{9083D47E-186B-5CAA-8FA1-61A59F5F37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5830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0D7B929A-F8B7-EB68-C46D-926020C62D75}"/>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49CB9C1A-368F-3A54-1E72-E584B76F969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CDC5A94D-D558-DF23-3A6A-142CD5D1FA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6283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2C3BB185-93E1-7EEA-2141-F647390E6589}"/>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96A70C5F-2E0B-22A8-8216-5D0D688637A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CBBB61DC-8322-B413-136E-B7E5F1719E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0923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22E6A63B-E35D-CAC4-9420-A1798C402736}"/>
            </a:ext>
          </a:extLst>
        </p:cNvPr>
        <p:cNvGrpSpPr/>
        <p:nvPr/>
      </p:nvGrpSpPr>
      <p:grpSpPr>
        <a:xfrm>
          <a:off x="0" y="0"/>
          <a:ext cx="0" cy="0"/>
          <a:chOff x="0" y="0"/>
          <a:chExt cx="0" cy="0"/>
        </a:xfrm>
      </p:grpSpPr>
      <p:sp>
        <p:nvSpPr>
          <p:cNvPr id="126" name="Google Shape;126;p5:notes">
            <a:extLst>
              <a:ext uri="{FF2B5EF4-FFF2-40B4-BE49-F238E27FC236}">
                <a16:creationId xmlns:a16="http://schemas.microsoft.com/office/drawing/2014/main" id="{BF3B0A6D-B1B9-02EF-0B92-A5EC2ED698E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5:notes">
            <a:extLst>
              <a:ext uri="{FF2B5EF4-FFF2-40B4-BE49-F238E27FC236}">
                <a16:creationId xmlns:a16="http://schemas.microsoft.com/office/drawing/2014/main" id="{EFED01AC-616E-4DE9-C455-3A0DAEC37D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7566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2A78E799-63B1-C139-9A89-11D364B327B2}"/>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53E7C0F4-10B2-00EA-0695-3CEA553A1C1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DDB951A2-5CEC-97FC-0E5A-554DA57FA5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3438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98EA4C30-08C8-CC00-26A6-EBF1C9B8B2E1}"/>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832316FD-5E40-771B-43DD-7F76B460D3D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18596101-6D4A-5E47-6453-38C34A8C6E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6319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870A2590-AB34-FEA5-C797-0C3A6A3BE58A}"/>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47172BB0-2576-C32F-6E99-A0EE8CCBE18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80E172F8-616F-D2DD-2302-C506BEF75E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1638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3E08F079-B72C-C770-B00A-76F4AB98AFFD}"/>
            </a:ext>
          </a:extLst>
        </p:cNvPr>
        <p:cNvGrpSpPr/>
        <p:nvPr/>
      </p:nvGrpSpPr>
      <p:grpSpPr>
        <a:xfrm>
          <a:off x="0" y="0"/>
          <a:ext cx="0" cy="0"/>
          <a:chOff x="0" y="0"/>
          <a:chExt cx="0" cy="0"/>
        </a:xfrm>
      </p:grpSpPr>
      <p:sp>
        <p:nvSpPr>
          <p:cNvPr id="126" name="Google Shape;126;p5:notes">
            <a:extLst>
              <a:ext uri="{FF2B5EF4-FFF2-40B4-BE49-F238E27FC236}">
                <a16:creationId xmlns:a16="http://schemas.microsoft.com/office/drawing/2014/main" id="{B49C39FC-431D-ED16-F956-1F9BE094686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5:notes">
            <a:extLst>
              <a:ext uri="{FF2B5EF4-FFF2-40B4-BE49-F238E27FC236}">
                <a16:creationId xmlns:a16="http://schemas.microsoft.com/office/drawing/2014/main" id="{901C405E-A6E4-7097-6436-800582860C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9699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9D207880-F468-D8C3-4A7C-13228063C84B}"/>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6214CD03-F29C-62FD-4AC7-D8DD85DED2A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BBA3C5D9-E0BA-DC50-1F06-B31BB486BB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4405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3D050FE1-81D8-DE1B-77AC-9449FEF7554A}"/>
            </a:ext>
          </a:extLst>
        </p:cNvPr>
        <p:cNvGrpSpPr/>
        <p:nvPr/>
      </p:nvGrpSpPr>
      <p:grpSpPr>
        <a:xfrm>
          <a:off x="0" y="0"/>
          <a:ext cx="0" cy="0"/>
          <a:chOff x="0" y="0"/>
          <a:chExt cx="0" cy="0"/>
        </a:xfrm>
      </p:grpSpPr>
      <p:sp>
        <p:nvSpPr>
          <p:cNvPr id="126" name="Google Shape;126;p5:notes">
            <a:extLst>
              <a:ext uri="{FF2B5EF4-FFF2-40B4-BE49-F238E27FC236}">
                <a16:creationId xmlns:a16="http://schemas.microsoft.com/office/drawing/2014/main" id="{00BE7BD5-C509-67A8-8C8C-EDC0002BE58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5:notes">
            <a:extLst>
              <a:ext uri="{FF2B5EF4-FFF2-40B4-BE49-F238E27FC236}">
                <a16:creationId xmlns:a16="http://schemas.microsoft.com/office/drawing/2014/main" id="{BE4AB08A-CA4B-9B99-D5BD-3F1082307E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1206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C4323CD4-6894-EDA1-11B5-63A94B475DCF}"/>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6164A7E7-D4BD-CCA5-0B04-D56EC4533A6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4011DCE2-F26B-3F30-820E-7CC6F0CDA2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0825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AB3237BE-F2C3-D0FC-0614-80D99AAC9EC3}"/>
            </a:ext>
          </a:extLst>
        </p:cNvPr>
        <p:cNvGrpSpPr/>
        <p:nvPr/>
      </p:nvGrpSpPr>
      <p:grpSpPr>
        <a:xfrm>
          <a:off x="0" y="0"/>
          <a:ext cx="0" cy="0"/>
          <a:chOff x="0" y="0"/>
          <a:chExt cx="0" cy="0"/>
        </a:xfrm>
      </p:grpSpPr>
      <p:sp>
        <p:nvSpPr>
          <p:cNvPr id="126" name="Google Shape;126;p5:notes">
            <a:extLst>
              <a:ext uri="{FF2B5EF4-FFF2-40B4-BE49-F238E27FC236}">
                <a16:creationId xmlns:a16="http://schemas.microsoft.com/office/drawing/2014/main" id="{BC009C0F-D77A-D567-AC61-C4DED51417A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5:notes">
            <a:extLst>
              <a:ext uri="{FF2B5EF4-FFF2-40B4-BE49-F238E27FC236}">
                <a16:creationId xmlns:a16="http://schemas.microsoft.com/office/drawing/2014/main" id="{9AFE8C40-758D-DA44-9D68-21F67F4998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2718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B7AAF83F-8521-EA20-1E03-86BBD0E90462}"/>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64674E35-7A4A-5C9D-9D05-58D4CFFFC41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9AA56886-78A9-FD54-AA42-CE38AB66AE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1108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AFF9056D-6136-AADB-FEA9-F1FE03053495}"/>
            </a:ext>
          </a:extLst>
        </p:cNvPr>
        <p:cNvGrpSpPr/>
        <p:nvPr/>
      </p:nvGrpSpPr>
      <p:grpSpPr>
        <a:xfrm>
          <a:off x="0" y="0"/>
          <a:ext cx="0" cy="0"/>
          <a:chOff x="0" y="0"/>
          <a:chExt cx="0" cy="0"/>
        </a:xfrm>
      </p:grpSpPr>
      <p:sp>
        <p:nvSpPr>
          <p:cNvPr id="126" name="Google Shape;126;p5:notes">
            <a:extLst>
              <a:ext uri="{FF2B5EF4-FFF2-40B4-BE49-F238E27FC236}">
                <a16:creationId xmlns:a16="http://schemas.microsoft.com/office/drawing/2014/main" id="{B4FD2E41-3354-7AB0-E5EF-A8A116C21D8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5:notes">
            <a:extLst>
              <a:ext uri="{FF2B5EF4-FFF2-40B4-BE49-F238E27FC236}">
                <a16:creationId xmlns:a16="http://schemas.microsoft.com/office/drawing/2014/main" id="{F2726F4F-A59E-E7F6-6F53-93945BC8D3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9914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46A244A4-D4AC-E5C2-A401-6AD357EBDE57}"/>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6DBA8B65-2D4C-DF4E-2D22-9AE988F245A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3F28245E-12E9-03A6-9CA6-AA69EFE70E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42189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E2862895-C579-0B37-90EE-390BAEC14D20}"/>
            </a:ext>
          </a:extLst>
        </p:cNvPr>
        <p:cNvGrpSpPr/>
        <p:nvPr/>
      </p:nvGrpSpPr>
      <p:grpSpPr>
        <a:xfrm>
          <a:off x="0" y="0"/>
          <a:ext cx="0" cy="0"/>
          <a:chOff x="0" y="0"/>
          <a:chExt cx="0" cy="0"/>
        </a:xfrm>
      </p:grpSpPr>
      <p:sp>
        <p:nvSpPr>
          <p:cNvPr id="126" name="Google Shape;126;p5:notes">
            <a:extLst>
              <a:ext uri="{FF2B5EF4-FFF2-40B4-BE49-F238E27FC236}">
                <a16:creationId xmlns:a16="http://schemas.microsoft.com/office/drawing/2014/main" id="{C049738E-04FE-193D-D395-69269865200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5:notes">
            <a:extLst>
              <a:ext uri="{FF2B5EF4-FFF2-40B4-BE49-F238E27FC236}">
                <a16:creationId xmlns:a16="http://schemas.microsoft.com/office/drawing/2014/main" id="{53A28ECC-17B0-77AE-18A8-24C0185969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99468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B97933D9-C70B-0C19-45FF-C0849D8452EF}"/>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018AA532-7F11-6D4E-07BA-7672F9AB6BB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B651D4A3-3E8F-EE8C-1E12-646688EA0F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61FFDAF2-C72A-FF1D-2824-28074150B348}"/>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74F1FF39-CFA7-9DF0-1D79-A9F5FA42226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6B1C0894-508B-FAE2-3876-FD0BC4FA95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5518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2A494AB1-50C8-88E4-6E2F-E447A446A1F4}"/>
            </a:ext>
          </a:extLst>
        </p:cNvPr>
        <p:cNvGrpSpPr/>
        <p:nvPr/>
      </p:nvGrpSpPr>
      <p:grpSpPr>
        <a:xfrm>
          <a:off x="0" y="0"/>
          <a:ext cx="0" cy="0"/>
          <a:chOff x="0" y="0"/>
          <a:chExt cx="0" cy="0"/>
        </a:xfrm>
      </p:grpSpPr>
      <p:sp>
        <p:nvSpPr>
          <p:cNvPr id="126" name="Google Shape;126;p5:notes">
            <a:extLst>
              <a:ext uri="{FF2B5EF4-FFF2-40B4-BE49-F238E27FC236}">
                <a16:creationId xmlns:a16="http://schemas.microsoft.com/office/drawing/2014/main" id="{14E01351-ABBF-AC87-7F35-E6D5D8C70A6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5:notes">
            <a:extLst>
              <a:ext uri="{FF2B5EF4-FFF2-40B4-BE49-F238E27FC236}">
                <a16:creationId xmlns:a16="http://schemas.microsoft.com/office/drawing/2014/main" id="{1E6FD15E-5099-AB42-0BF7-290C693ED8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5583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E67F0C91-4941-2AFA-523E-CB5DAC684251}"/>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8090E6E0-081E-AE27-50EC-75502D4EA7E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a:extLst>
              <a:ext uri="{FF2B5EF4-FFF2-40B4-BE49-F238E27FC236}">
                <a16:creationId xmlns:a16="http://schemas.microsoft.com/office/drawing/2014/main" id="{32205B1E-E15A-58EA-3E64-94F8DF19C9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96451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34EB5B7B-67A3-3D81-E44A-C0A184563F0E}"/>
            </a:ext>
          </a:extLst>
        </p:cNvPr>
        <p:cNvGrpSpPr/>
        <p:nvPr/>
      </p:nvGrpSpPr>
      <p:grpSpPr>
        <a:xfrm>
          <a:off x="0" y="0"/>
          <a:ext cx="0" cy="0"/>
          <a:chOff x="0" y="0"/>
          <a:chExt cx="0" cy="0"/>
        </a:xfrm>
      </p:grpSpPr>
      <p:sp>
        <p:nvSpPr>
          <p:cNvPr id="150" name="Google Shape;150;p7:notes">
            <a:extLst>
              <a:ext uri="{FF2B5EF4-FFF2-40B4-BE49-F238E27FC236}">
                <a16:creationId xmlns:a16="http://schemas.microsoft.com/office/drawing/2014/main" id="{34865BB4-76B3-472D-2B24-D3A86146210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7:notes">
            <a:extLst>
              <a:ext uri="{FF2B5EF4-FFF2-40B4-BE49-F238E27FC236}">
                <a16:creationId xmlns:a16="http://schemas.microsoft.com/office/drawing/2014/main" id="{C32D1B12-ACE8-1A31-35C7-509B7C1F01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7865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284AF418-B2D7-7FB6-5B43-06A537C31D09}"/>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0259A49E-07ED-3600-3E82-2BC296A3139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a:extLst>
              <a:ext uri="{FF2B5EF4-FFF2-40B4-BE49-F238E27FC236}">
                <a16:creationId xmlns:a16="http://schemas.microsoft.com/office/drawing/2014/main" id="{0C10E1A3-A794-8C76-A9BC-FD7C924005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4338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50D5274E-382A-29DA-917D-E3DA22B6B1B4}"/>
            </a:ext>
          </a:extLst>
        </p:cNvPr>
        <p:cNvGrpSpPr/>
        <p:nvPr/>
      </p:nvGrpSpPr>
      <p:grpSpPr>
        <a:xfrm>
          <a:off x="0" y="0"/>
          <a:ext cx="0" cy="0"/>
          <a:chOff x="0" y="0"/>
          <a:chExt cx="0" cy="0"/>
        </a:xfrm>
      </p:grpSpPr>
      <p:sp>
        <p:nvSpPr>
          <p:cNvPr id="150" name="Google Shape;150;p7:notes">
            <a:extLst>
              <a:ext uri="{FF2B5EF4-FFF2-40B4-BE49-F238E27FC236}">
                <a16:creationId xmlns:a16="http://schemas.microsoft.com/office/drawing/2014/main" id="{5CD0D5F2-9541-41F2-68EF-5E1E09D87E5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7:notes">
            <a:extLst>
              <a:ext uri="{FF2B5EF4-FFF2-40B4-BE49-F238E27FC236}">
                <a16:creationId xmlns:a16="http://schemas.microsoft.com/office/drawing/2014/main" id="{F964CEFC-D4E5-C90B-005C-89B24BB23D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8072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4A8DDA0A-09C4-59E3-D903-AEF2C8594D02}"/>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37720356-FC45-B99C-9F73-25C0243822C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a:extLst>
              <a:ext uri="{FF2B5EF4-FFF2-40B4-BE49-F238E27FC236}">
                <a16:creationId xmlns:a16="http://schemas.microsoft.com/office/drawing/2014/main" id="{C18F3E13-4C6D-17D0-8AFA-30C3F051CB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41394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FAC67D89-9DF9-22E7-9E14-7733DB0C42AD}"/>
            </a:ext>
          </a:extLst>
        </p:cNvPr>
        <p:cNvGrpSpPr/>
        <p:nvPr/>
      </p:nvGrpSpPr>
      <p:grpSpPr>
        <a:xfrm>
          <a:off x="0" y="0"/>
          <a:ext cx="0" cy="0"/>
          <a:chOff x="0" y="0"/>
          <a:chExt cx="0" cy="0"/>
        </a:xfrm>
      </p:grpSpPr>
      <p:sp>
        <p:nvSpPr>
          <p:cNvPr id="150" name="Google Shape;150;p7:notes">
            <a:extLst>
              <a:ext uri="{FF2B5EF4-FFF2-40B4-BE49-F238E27FC236}">
                <a16:creationId xmlns:a16="http://schemas.microsoft.com/office/drawing/2014/main" id="{9D31A3EB-47EB-EC4C-5EBC-5348CA52B08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7:notes">
            <a:extLst>
              <a:ext uri="{FF2B5EF4-FFF2-40B4-BE49-F238E27FC236}">
                <a16:creationId xmlns:a16="http://schemas.microsoft.com/office/drawing/2014/main" id="{D617B112-7881-DD31-A232-A4BDAC4D26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273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F96BD4E5-6C0E-04F5-B335-C51CA82F1E22}"/>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28A1C937-349F-DE45-3B4F-76814D167A4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CB4582CC-CE02-6F16-A390-DD04161CD5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6490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21790713-2C8E-D872-97C7-87A57F9B844F}"/>
            </a:ext>
          </a:extLst>
        </p:cNvPr>
        <p:cNvGrpSpPr/>
        <p:nvPr/>
      </p:nvGrpSpPr>
      <p:grpSpPr>
        <a:xfrm>
          <a:off x="0" y="0"/>
          <a:ext cx="0" cy="0"/>
          <a:chOff x="0" y="0"/>
          <a:chExt cx="0" cy="0"/>
        </a:xfrm>
      </p:grpSpPr>
      <p:sp>
        <p:nvSpPr>
          <p:cNvPr id="126" name="Google Shape;126;p5:notes">
            <a:extLst>
              <a:ext uri="{FF2B5EF4-FFF2-40B4-BE49-F238E27FC236}">
                <a16:creationId xmlns:a16="http://schemas.microsoft.com/office/drawing/2014/main" id="{788310D0-4030-0A52-E47C-F814883E05F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5:notes">
            <a:extLst>
              <a:ext uri="{FF2B5EF4-FFF2-40B4-BE49-F238E27FC236}">
                <a16:creationId xmlns:a16="http://schemas.microsoft.com/office/drawing/2014/main" id="{C21C01F4-0B42-BE87-F311-768AE244F0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5567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85BDBFF9-0A6A-A7B4-107C-223EA0AB4220}"/>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06B9DE32-DFF0-8FC2-0F00-304023421DB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C7C81D6C-B8F5-9D30-9A39-33DC6A42D7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82288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EA06752A-DF46-CC77-89FB-2468FFD9C1E0}"/>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5785CE38-4C23-479C-5B0F-E9FB0F47A13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BBB0AC22-3F7C-3474-871F-3B8513D8A7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14684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7C9AD818-6E28-E372-1B6A-31743F1D6935}"/>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376BDADE-C056-CABB-8651-EA9A3F0B2FD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3DAA4149-06F7-3DA4-5C3F-6849EB591E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70597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1A6AB48D-67F6-A845-5826-29CDBC947B7A}"/>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AD161898-5054-CDFF-0382-83B238EC723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F3D916FA-4816-D776-57AF-D8FE011EC8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8230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B4B9B77E-3D59-6820-DFE6-4A1B6D7C6219}"/>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337B8946-25F0-7864-C734-C9CF7A9F200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E63440D4-87ED-5382-421F-4B493C832A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67825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DBB20E21-8301-76C3-CE9F-EB8C4FDC2B60}"/>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0373BA36-0114-12CE-7AF8-9A365754D34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3DC65A5E-AB4A-51D9-309A-4BF8B21C8A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0114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7F24E675-260A-4C51-9708-BCA21C8EBE87}"/>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30DD23A0-A9E0-13AD-A7E8-A59EEF317AF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BB3E1F45-BA37-1474-C99A-0AAB4D9E8C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10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D6C86A2F-DC16-C519-20A0-C2BB18EBE8DE}"/>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F47C5BBF-82B8-BBDB-C389-109EC56CF95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40431349-7AC9-E41F-AA2B-BD4DDCC1F5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5551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27A2C7F6-5ED1-9775-66C8-E4C78C4E494D}"/>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6827097D-9A4D-5504-DEDC-EB6F39A0F11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2B7742DE-4099-D85A-4575-AEF49165CE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8012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A2B795DF-80A6-861D-BA16-0FF2F0FEE7E2}"/>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3F9D4CD7-6CC3-3CDE-EF86-D5831911231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0FB88DCB-FBDA-AFC8-3E29-A5BF76A1E3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5934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a:spLocks noGrp="1"/>
          </p:cNvSpPr>
          <p:nvPr>
            <p:ph type="pic" idx="2"/>
          </p:nvPr>
        </p:nvSpPr>
        <p:spPr>
          <a:xfrm>
            <a:off x="1792288" y="612775"/>
            <a:ext cx="5486400" cy="4114800"/>
          </a:xfrm>
          <a:prstGeom prst="rect">
            <a:avLst/>
          </a:prstGeom>
          <a:noFill/>
          <a:ln>
            <a:noFill/>
          </a:ln>
        </p:spPr>
      </p:sp>
      <p:sp>
        <p:nvSpPr>
          <p:cNvPr id="64" name="Google Shape;64;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8.png"/></Relationships>
</file>

<file path=ppt/slides/_rels/slide5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389425" y="0"/>
            <a:ext cx="8146052" cy="10300624"/>
          </a:xfrm>
          <a:custGeom>
            <a:avLst/>
            <a:gdLst/>
            <a:ahLst/>
            <a:cxnLst/>
            <a:rect l="l" t="t" r="r" b="b"/>
            <a:pathLst>
              <a:path w="11805873" h="11805873" extrusionOk="0">
                <a:moveTo>
                  <a:pt x="0" y="0"/>
                </a:moveTo>
                <a:lnTo>
                  <a:pt x="11805874" y="0"/>
                </a:lnTo>
                <a:lnTo>
                  <a:pt x="11805874" y="11805874"/>
                </a:lnTo>
                <a:lnTo>
                  <a:pt x="0" y="11805874"/>
                </a:lnTo>
                <a:lnTo>
                  <a:pt x="0" y="0"/>
                </a:lnTo>
                <a:close/>
              </a:path>
            </a:pathLst>
          </a:custGeom>
          <a:blipFill rotWithShape="1">
            <a:blip r:embed="rId3">
              <a:alphaModFix/>
            </a:blip>
            <a:stretch>
              <a:fillRect/>
            </a:stretch>
          </a:blipFill>
          <a:ln>
            <a:noFill/>
          </a:ln>
        </p:spPr>
        <p:txBody>
          <a:bodyPr/>
          <a:lstStyle/>
          <a:p>
            <a:endParaRPr lang="en-GB"/>
          </a:p>
        </p:txBody>
      </p:sp>
      <p:sp>
        <p:nvSpPr>
          <p:cNvPr id="85" name="Google Shape;85;p1"/>
          <p:cNvSpPr/>
          <p:nvPr/>
        </p:nvSpPr>
        <p:spPr>
          <a:xfrm>
            <a:off x="5529760" y="4531486"/>
            <a:ext cx="1207210" cy="1234997"/>
          </a:xfrm>
          <a:custGeom>
            <a:avLst/>
            <a:gdLst/>
            <a:ahLst/>
            <a:cxnLst/>
            <a:rect l="l" t="t" r="r" b="b"/>
            <a:pathLst>
              <a:path w="1207210" h="1234997" extrusionOk="0">
                <a:moveTo>
                  <a:pt x="0" y="0"/>
                </a:moveTo>
                <a:lnTo>
                  <a:pt x="1207210" y="0"/>
                </a:lnTo>
                <a:lnTo>
                  <a:pt x="1207210" y="1234998"/>
                </a:lnTo>
                <a:lnTo>
                  <a:pt x="0" y="1234998"/>
                </a:lnTo>
                <a:lnTo>
                  <a:pt x="0" y="0"/>
                </a:lnTo>
                <a:close/>
              </a:path>
            </a:pathLst>
          </a:custGeom>
          <a:blipFill rotWithShape="1">
            <a:blip r:embed="rId4">
              <a:alphaModFix/>
            </a:blip>
            <a:stretch>
              <a:fillRect/>
            </a:stretch>
          </a:blipFill>
          <a:ln>
            <a:noFill/>
          </a:ln>
        </p:spPr>
        <p:txBody>
          <a:bodyPr/>
          <a:lstStyle/>
          <a:p>
            <a:endParaRPr lang="en-GB"/>
          </a:p>
        </p:txBody>
      </p:sp>
      <p:sp>
        <p:nvSpPr>
          <p:cNvPr id="86" name="Google Shape;86;p1"/>
          <p:cNvSpPr/>
          <p:nvPr/>
        </p:nvSpPr>
        <p:spPr>
          <a:xfrm>
            <a:off x="15737248" y="8193345"/>
            <a:ext cx="1541598" cy="1541598"/>
          </a:xfrm>
          <a:custGeom>
            <a:avLst/>
            <a:gdLst/>
            <a:ahLst/>
            <a:cxnLst/>
            <a:rect l="l" t="t" r="r" b="b"/>
            <a:pathLst>
              <a:path w="1541598" h="1541598" extrusionOk="0">
                <a:moveTo>
                  <a:pt x="0" y="0"/>
                </a:moveTo>
                <a:lnTo>
                  <a:pt x="1541597" y="0"/>
                </a:lnTo>
                <a:lnTo>
                  <a:pt x="1541597" y="1541598"/>
                </a:lnTo>
                <a:lnTo>
                  <a:pt x="0" y="1541598"/>
                </a:lnTo>
                <a:lnTo>
                  <a:pt x="0" y="0"/>
                </a:lnTo>
                <a:close/>
              </a:path>
            </a:pathLst>
          </a:custGeom>
          <a:blipFill rotWithShape="1">
            <a:blip r:embed="rId5">
              <a:alphaModFix/>
            </a:blip>
            <a:stretch>
              <a:fillRect/>
            </a:stretch>
          </a:blipFill>
          <a:ln>
            <a:noFill/>
          </a:ln>
        </p:spPr>
        <p:txBody>
          <a:bodyPr/>
          <a:lstStyle/>
          <a:p>
            <a:endParaRPr lang="en-GB"/>
          </a:p>
        </p:txBody>
      </p:sp>
      <p:sp>
        <p:nvSpPr>
          <p:cNvPr id="87" name="Google Shape;87;p1"/>
          <p:cNvSpPr/>
          <p:nvPr/>
        </p:nvSpPr>
        <p:spPr>
          <a:xfrm>
            <a:off x="9807891" y="8193345"/>
            <a:ext cx="1940180" cy="1515766"/>
          </a:xfrm>
          <a:custGeom>
            <a:avLst/>
            <a:gdLst/>
            <a:ahLst/>
            <a:cxnLst/>
            <a:rect l="l" t="t" r="r" b="b"/>
            <a:pathLst>
              <a:path w="1940180" h="1515766" extrusionOk="0">
                <a:moveTo>
                  <a:pt x="0" y="0"/>
                </a:moveTo>
                <a:lnTo>
                  <a:pt x="1940180" y="0"/>
                </a:lnTo>
                <a:lnTo>
                  <a:pt x="1940180" y="1515766"/>
                </a:lnTo>
                <a:lnTo>
                  <a:pt x="0" y="1515766"/>
                </a:lnTo>
                <a:lnTo>
                  <a:pt x="0" y="0"/>
                </a:lnTo>
                <a:close/>
              </a:path>
            </a:pathLst>
          </a:custGeom>
          <a:blipFill rotWithShape="1">
            <a:blip r:embed="rId6">
              <a:alphaModFix/>
            </a:blip>
            <a:stretch>
              <a:fillRect/>
            </a:stretch>
          </a:blipFill>
          <a:ln>
            <a:noFill/>
          </a:ln>
        </p:spPr>
        <p:txBody>
          <a:bodyPr/>
          <a:lstStyle/>
          <a:p>
            <a:endParaRPr lang="en-GB"/>
          </a:p>
        </p:txBody>
      </p:sp>
      <p:sp>
        <p:nvSpPr>
          <p:cNvPr id="88" name="Google Shape;88;p1"/>
          <p:cNvSpPr/>
          <p:nvPr/>
        </p:nvSpPr>
        <p:spPr>
          <a:xfrm>
            <a:off x="12130800" y="427106"/>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GB"/>
          </a:p>
        </p:txBody>
      </p:sp>
      <p:sp>
        <p:nvSpPr>
          <p:cNvPr id="89" name="Google Shape;89;p1"/>
          <p:cNvSpPr/>
          <p:nvPr/>
        </p:nvSpPr>
        <p:spPr>
          <a:xfrm>
            <a:off x="15737248" y="0"/>
            <a:ext cx="2008197" cy="2147805"/>
          </a:xfrm>
          <a:custGeom>
            <a:avLst/>
            <a:gdLst/>
            <a:ahLst/>
            <a:cxnLst/>
            <a:rect l="l" t="t" r="r" b="b"/>
            <a:pathLst>
              <a:path w="2008197" h="2147805" extrusionOk="0">
                <a:moveTo>
                  <a:pt x="0" y="0"/>
                </a:moveTo>
                <a:lnTo>
                  <a:pt x="2008197" y="0"/>
                </a:lnTo>
                <a:lnTo>
                  <a:pt x="2008197" y="2147805"/>
                </a:lnTo>
                <a:lnTo>
                  <a:pt x="0" y="2147805"/>
                </a:lnTo>
                <a:lnTo>
                  <a:pt x="0" y="0"/>
                </a:lnTo>
                <a:close/>
              </a:path>
            </a:pathLst>
          </a:custGeom>
          <a:blipFill rotWithShape="1">
            <a:blip r:embed="rId8">
              <a:alphaModFix/>
            </a:blip>
            <a:stretch>
              <a:fillRect/>
            </a:stretch>
          </a:blipFill>
          <a:ln>
            <a:noFill/>
          </a:ln>
        </p:spPr>
        <p:txBody>
          <a:bodyPr/>
          <a:lstStyle/>
          <a:p>
            <a:endParaRPr lang="en-GB"/>
          </a:p>
        </p:txBody>
      </p:sp>
      <p:sp>
        <p:nvSpPr>
          <p:cNvPr id="90" name="Google Shape;90;p1"/>
          <p:cNvSpPr/>
          <p:nvPr/>
        </p:nvSpPr>
        <p:spPr>
          <a:xfrm>
            <a:off x="8858554" y="209127"/>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GB"/>
          </a:p>
        </p:txBody>
      </p:sp>
      <p:sp>
        <p:nvSpPr>
          <p:cNvPr id="91" name="Google Shape;91;p1"/>
          <p:cNvSpPr/>
          <p:nvPr/>
        </p:nvSpPr>
        <p:spPr>
          <a:xfrm>
            <a:off x="13019545" y="8015575"/>
            <a:ext cx="1184381" cy="1871306"/>
          </a:xfrm>
          <a:custGeom>
            <a:avLst/>
            <a:gdLst/>
            <a:ahLst/>
            <a:cxnLst/>
            <a:rect l="l" t="t" r="r" b="b"/>
            <a:pathLst>
              <a:path w="1184381" h="1871306" extrusionOk="0">
                <a:moveTo>
                  <a:pt x="0" y="0"/>
                </a:moveTo>
                <a:lnTo>
                  <a:pt x="1184380" y="0"/>
                </a:lnTo>
                <a:lnTo>
                  <a:pt x="1184380" y="1871306"/>
                </a:lnTo>
                <a:lnTo>
                  <a:pt x="0" y="1871306"/>
                </a:lnTo>
                <a:lnTo>
                  <a:pt x="0" y="0"/>
                </a:lnTo>
                <a:close/>
              </a:path>
            </a:pathLst>
          </a:custGeom>
          <a:blipFill rotWithShape="1">
            <a:blip r:embed="rId10">
              <a:alphaModFix/>
            </a:blip>
            <a:stretch>
              <a:fillRect/>
            </a:stretch>
          </a:blipFill>
          <a:ln>
            <a:noFill/>
          </a:ln>
        </p:spPr>
        <p:txBody>
          <a:bodyPr/>
          <a:lstStyle/>
          <a:p>
            <a:endParaRPr lang="en-GB"/>
          </a:p>
        </p:txBody>
      </p:sp>
      <p:sp>
        <p:nvSpPr>
          <p:cNvPr id="92" name="Google Shape;92;p1"/>
          <p:cNvSpPr/>
          <p:nvPr/>
        </p:nvSpPr>
        <p:spPr>
          <a:xfrm>
            <a:off x="7135591" y="0"/>
            <a:ext cx="1128034" cy="3059075"/>
          </a:xfrm>
          <a:custGeom>
            <a:avLst/>
            <a:gdLst/>
            <a:ahLst/>
            <a:cxnLst/>
            <a:rect l="l" t="t" r="r" b="b"/>
            <a:pathLst>
              <a:path w="1128034" h="3059075" extrusionOk="0">
                <a:moveTo>
                  <a:pt x="0" y="0"/>
                </a:moveTo>
                <a:lnTo>
                  <a:pt x="1128034" y="0"/>
                </a:lnTo>
                <a:lnTo>
                  <a:pt x="1128034" y="3059075"/>
                </a:lnTo>
                <a:lnTo>
                  <a:pt x="0" y="3059075"/>
                </a:lnTo>
                <a:lnTo>
                  <a:pt x="0" y="0"/>
                </a:lnTo>
                <a:close/>
              </a:path>
            </a:pathLst>
          </a:custGeom>
          <a:blipFill rotWithShape="1">
            <a:blip r:embed="rId11">
              <a:alphaModFix/>
            </a:blip>
            <a:stretch>
              <a:fillRect/>
            </a:stretch>
          </a:blipFill>
          <a:ln>
            <a:noFill/>
          </a:ln>
        </p:spPr>
        <p:txBody>
          <a:bodyPr/>
          <a:lstStyle/>
          <a:p>
            <a:endParaRPr lang="en-GB"/>
          </a:p>
        </p:txBody>
      </p:sp>
      <p:sp>
        <p:nvSpPr>
          <p:cNvPr id="93" name="Google Shape;93;p1"/>
          <p:cNvSpPr/>
          <p:nvPr/>
        </p:nvSpPr>
        <p:spPr>
          <a:xfrm>
            <a:off x="1028700" y="6827277"/>
            <a:ext cx="5927580" cy="1757932"/>
          </a:xfrm>
          <a:custGeom>
            <a:avLst/>
            <a:gdLst/>
            <a:ahLst/>
            <a:cxnLst/>
            <a:rect l="l" t="t" r="r" b="b"/>
            <a:pathLst>
              <a:path w="5927580" h="1757932" extrusionOk="0">
                <a:moveTo>
                  <a:pt x="0" y="0"/>
                </a:moveTo>
                <a:lnTo>
                  <a:pt x="5927580" y="0"/>
                </a:lnTo>
                <a:lnTo>
                  <a:pt x="5927580" y="1757931"/>
                </a:lnTo>
                <a:lnTo>
                  <a:pt x="0" y="1757931"/>
                </a:lnTo>
                <a:lnTo>
                  <a:pt x="0" y="0"/>
                </a:lnTo>
                <a:close/>
              </a:path>
            </a:pathLst>
          </a:custGeom>
          <a:blipFill rotWithShape="1">
            <a:blip r:embed="rId12">
              <a:alphaModFix/>
            </a:blip>
            <a:stretch>
              <a:fillRect/>
            </a:stretch>
          </a:blipFill>
          <a:ln>
            <a:noFill/>
          </a:ln>
        </p:spPr>
        <p:txBody>
          <a:bodyPr/>
          <a:lstStyle/>
          <a:p>
            <a:endParaRPr lang="en-GB"/>
          </a:p>
        </p:txBody>
      </p:sp>
      <p:sp>
        <p:nvSpPr>
          <p:cNvPr id="94" name="Google Shape;94;p1"/>
          <p:cNvSpPr txBox="1"/>
          <p:nvPr/>
        </p:nvSpPr>
        <p:spPr>
          <a:xfrm>
            <a:off x="797244" y="2222799"/>
            <a:ext cx="6159036" cy="1959948"/>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Clr>
                <a:srgbClr val="000000"/>
              </a:buClr>
              <a:buSzPts val="11468"/>
              <a:buFont typeface="Arial"/>
              <a:buNone/>
            </a:pPr>
            <a:r>
              <a:rPr lang="en-US" sz="11468" b="0" i="0" u="none" strike="noStrike" cap="none" dirty="0" err="1">
                <a:solidFill>
                  <a:srgbClr val="FFFFFF"/>
                </a:solidFill>
                <a:latin typeface="Cardo"/>
                <a:ea typeface="Cardo"/>
                <a:cs typeface="Cardo"/>
                <a:sym typeface="Cardo"/>
              </a:rPr>
              <a:t>GKTeach</a:t>
            </a:r>
            <a:r>
              <a:rPr lang="en-US" sz="11468" b="0" i="0" u="none" strike="noStrike" cap="none" dirty="0">
                <a:solidFill>
                  <a:srgbClr val="FFFFFF"/>
                </a:solidFill>
                <a:latin typeface="Cardo"/>
                <a:ea typeface="Cardo"/>
                <a:cs typeface="Cardo"/>
                <a:sym typeface="Cardo"/>
              </a:rPr>
              <a:t> </a:t>
            </a:r>
            <a:endParaRPr sz="1400" b="0" i="0" u="none" strike="noStrike" cap="none" dirty="0">
              <a:solidFill>
                <a:srgbClr val="000000"/>
              </a:solidFill>
              <a:latin typeface="Arial"/>
              <a:ea typeface="Arial"/>
              <a:cs typeface="Arial"/>
              <a:sym typeface="Arial"/>
            </a:endParaRPr>
          </a:p>
        </p:txBody>
      </p:sp>
      <p:sp>
        <p:nvSpPr>
          <p:cNvPr id="95" name="Google Shape;95;p1"/>
          <p:cNvSpPr txBox="1"/>
          <p:nvPr/>
        </p:nvSpPr>
        <p:spPr>
          <a:xfrm>
            <a:off x="8520300" y="2143119"/>
            <a:ext cx="9324300" cy="3058914"/>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7099"/>
              <a:buFont typeface="Arial"/>
              <a:buNone/>
            </a:pPr>
            <a:r>
              <a:rPr lang="en-US" sz="7099" b="1" i="0" u="none" strike="noStrike" cap="none" dirty="0">
                <a:solidFill>
                  <a:srgbClr val="392503"/>
                </a:solidFill>
                <a:latin typeface="Garamond"/>
                <a:ea typeface="Garamond"/>
                <a:cs typeface="Garamond"/>
                <a:sym typeface="Garamond"/>
              </a:rPr>
              <a:t>Skeletal, Cardiac, and Smooth Muscle</a:t>
            </a:r>
            <a:endParaRPr sz="1500" b="0" i="0" u="none" strike="noStrike" cap="none" dirty="0">
              <a:solidFill>
                <a:srgbClr val="000000"/>
              </a:solidFill>
              <a:latin typeface="Garamond"/>
              <a:ea typeface="Garamond"/>
              <a:cs typeface="Garamond"/>
              <a:sym typeface="Garamond"/>
            </a:endParaRPr>
          </a:p>
        </p:txBody>
      </p:sp>
      <p:sp>
        <p:nvSpPr>
          <p:cNvPr id="96" name="Google Shape;96;p1"/>
          <p:cNvSpPr txBox="1"/>
          <p:nvPr/>
        </p:nvSpPr>
        <p:spPr>
          <a:xfrm>
            <a:off x="1436528" y="4591564"/>
            <a:ext cx="3696792" cy="1174919"/>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24"/>
              <a:buFont typeface="Arial"/>
              <a:buNone/>
            </a:pPr>
            <a:r>
              <a:rPr lang="en-US" sz="6924" b="0" i="0" u="none" strike="noStrike" cap="none" dirty="0">
                <a:solidFill>
                  <a:srgbClr val="FFFFFF"/>
                </a:solidFill>
                <a:latin typeface="Cardo"/>
                <a:ea typeface="Cardo"/>
                <a:cs typeface="Cardo"/>
                <a:sym typeface="Cardo"/>
              </a:rPr>
              <a:t>STAGE 1 </a:t>
            </a:r>
            <a:endParaRPr sz="1400" b="0" i="0" u="none" strike="noStrike" cap="none" dirty="0">
              <a:solidFill>
                <a:srgbClr val="000000"/>
              </a:solidFill>
              <a:latin typeface="Arial"/>
              <a:ea typeface="Arial"/>
              <a:cs typeface="Arial"/>
              <a:sym typeface="Arial"/>
            </a:endParaRPr>
          </a:p>
        </p:txBody>
      </p:sp>
      <p:sp>
        <p:nvSpPr>
          <p:cNvPr id="97" name="Google Shape;97;p1"/>
          <p:cNvSpPr txBox="1"/>
          <p:nvPr/>
        </p:nvSpPr>
        <p:spPr>
          <a:xfrm>
            <a:off x="10692150" y="4830089"/>
            <a:ext cx="4980600" cy="84023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3900"/>
              <a:buFont typeface="Arial"/>
              <a:buNone/>
            </a:pPr>
            <a:r>
              <a:rPr lang="en-US" sz="3900" b="0" i="1" u="none" strike="noStrike" cap="none" dirty="0">
                <a:solidFill>
                  <a:srgbClr val="392503"/>
                </a:solidFill>
                <a:latin typeface="Garamond"/>
                <a:ea typeface="Garamond"/>
                <a:cs typeface="Garamond"/>
                <a:sym typeface="Garamond"/>
              </a:rPr>
              <a:t>Ashton Neo</a:t>
            </a:r>
            <a:endParaRPr lang="en-US" sz="500" b="0" i="0" u="none" strike="noStrike" cap="none" dirty="0">
              <a:solidFill>
                <a:srgbClr val="000000"/>
              </a:solidFill>
              <a:latin typeface="Garamond"/>
              <a:ea typeface="Garamond"/>
              <a:cs typeface="Garamond"/>
              <a:sym typeface="Garamond"/>
            </a:endParaRPr>
          </a:p>
        </p:txBody>
      </p:sp>
      <p:sp>
        <p:nvSpPr>
          <p:cNvPr id="98" name="Google Shape;98;p1"/>
          <p:cNvSpPr txBox="1"/>
          <p:nvPr/>
        </p:nvSpPr>
        <p:spPr>
          <a:xfrm>
            <a:off x="11964933" y="5379817"/>
            <a:ext cx="2435100" cy="60305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Clr>
                <a:srgbClr val="000000"/>
              </a:buClr>
              <a:buSzPts val="2799"/>
              <a:buFont typeface="Arial"/>
              <a:buNone/>
            </a:pPr>
            <a:r>
              <a:rPr lang="en-US" sz="2799" b="0" i="1" u="none" strike="noStrike" cap="none" dirty="0">
                <a:solidFill>
                  <a:srgbClr val="392503"/>
                </a:solidFill>
                <a:latin typeface="Garamond"/>
                <a:ea typeface="Garamond"/>
                <a:cs typeface="Garamond"/>
                <a:sym typeface="Garamond"/>
              </a:rPr>
              <a:t>YEAR 2 MBBS</a:t>
            </a:r>
            <a:endParaRPr sz="1400" b="0" i="1" u="none" strike="noStrike" cap="none" dirty="0">
              <a:solidFill>
                <a:srgbClr val="000000"/>
              </a:solidFill>
              <a:latin typeface="Garamond"/>
              <a:ea typeface="Garamond"/>
              <a:cs typeface="Garamond"/>
              <a:sym typeface="Garamond"/>
            </a:endParaRPr>
          </a:p>
        </p:txBody>
      </p:sp>
      <p:sp>
        <p:nvSpPr>
          <p:cNvPr id="99" name="Google Shape;99;p1"/>
          <p:cNvSpPr txBox="1"/>
          <p:nvPr/>
        </p:nvSpPr>
        <p:spPr>
          <a:xfrm>
            <a:off x="11282159" y="6459189"/>
            <a:ext cx="3800700" cy="477000"/>
          </a:xfrm>
          <a:prstGeom prst="rect">
            <a:avLst/>
          </a:prstGeom>
          <a:noFill/>
          <a:ln>
            <a:noFill/>
          </a:ln>
        </p:spPr>
        <p:txBody>
          <a:bodyPr spcFirstLastPara="1" wrap="square" lIns="0" tIns="0" rIns="0" bIns="0" anchor="t" anchorCtr="0">
            <a:spAutoFit/>
          </a:bodyPr>
          <a:lstStyle/>
          <a:p>
            <a:pPr marL="0" marR="0" lvl="0" indent="0" algn="ctr" rtl="0">
              <a:lnSpc>
                <a:spcPct val="140012"/>
              </a:lnSpc>
              <a:spcBef>
                <a:spcPts val="0"/>
              </a:spcBef>
              <a:spcAft>
                <a:spcPts val="0"/>
              </a:spcAft>
              <a:buClr>
                <a:srgbClr val="000000"/>
              </a:buClr>
              <a:buSzPts val="3099"/>
              <a:buFont typeface="Arial"/>
              <a:buNone/>
            </a:pPr>
            <a:r>
              <a:rPr lang="en-US" sz="3099" b="1" i="0" u="none" strike="noStrike" cap="none" dirty="0">
                <a:solidFill>
                  <a:srgbClr val="392503"/>
                </a:solidFill>
                <a:latin typeface="Garamond"/>
                <a:ea typeface="Garamond"/>
                <a:cs typeface="Garamond"/>
                <a:sym typeface="Garamond"/>
              </a:rPr>
              <a:t>THE CAT SOCIETY</a:t>
            </a:r>
            <a:endParaRPr sz="1400" b="0" i="0" u="none" strike="noStrike" cap="none" dirty="0">
              <a:solidFill>
                <a:srgbClr val="000000"/>
              </a:solidFill>
              <a:latin typeface="Garamond"/>
              <a:ea typeface="Garamond"/>
              <a:cs typeface="Garamond"/>
              <a:sym typeface="Garamond"/>
            </a:endParaRPr>
          </a:p>
        </p:txBody>
      </p:sp>
      <p:sp>
        <p:nvSpPr>
          <p:cNvPr id="100" name="Google Shape;100;p1"/>
          <p:cNvSpPr txBox="1"/>
          <p:nvPr/>
        </p:nvSpPr>
        <p:spPr>
          <a:xfrm>
            <a:off x="12196650" y="5927160"/>
            <a:ext cx="1971600" cy="581698"/>
          </a:xfrm>
          <a:prstGeom prst="rect">
            <a:avLst/>
          </a:prstGeom>
          <a:noFill/>
          <a:ln>
            <a:noFill/>
          </a:ln>
        </p:spPr>
        <p:txBody>
          <a:bodyPr spcFirstLastPara="1" wrap="square" lIns="0" tIns="0" rIns="0" bIns="0" anchor="t" anchorCtr="0">
            <a:spAutoFit/>
          </a:bodyPr>
          <a:lstStyle/>
          <a:p>
            <a:pPr marL="0" marR="0" lvl="0" indent="0" algn="ctr" rtl="0">
              <a:lnSpc>
                <a:spcPct val="139962"/>
              </a:lnSpc>
              <a:spcBef>
                <a:spcPts val="0"/>
              </a:spcBef>
              <a:spcAft>
                <a:spcPts val="0"/>
              </a:spcAft>
              <a:buClr>
                <a:srgbClr val="000000"/>
              </a:buClr>
              <a:buSzPts val="2700"/>
              <a:buFont typeface="Arial"/>
              <a:buNone/>
            </a:pPr>
            <a:r>
              <a:rPr lang="en-US" sz="2700" b="0" i="0" u="none" strike="noStrike" cap="none" dirty="0">
                <a:solidFill>
                  <a:srgbClr val="392503"/>
                </a:solidFill>
                <a:latin typeface="Garamond"/>
                <a:ea typeface="Garamond"/>
                <a:cs typeface="Garamond"/>
                <a:sym typeface="Garamond"/>
              </a:rPr>
              <a:t>31/10/2024</a:t>
            </a:r>
            <a:endParaRPr sz="1400" b="0" i="0" u="none" strike="noStrike" cap="none" dirty="0">
              <a:solidFill>
                <a:srgbClr val="000000"/>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B12F52BB-4383-F8F1-FB52-649A8709FB59}"/>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9066F84C-A703-E672-2A3E-B4C1F10FE549}"/>
              </a:ext>
            </a:extLst>
          </p:cNvPr>
          <p:cNvSpPr/>
          <p:nvPr/>
        </p:nvSpPr>
        <p:spPr>
          <a:xfrm>
            <a:off x="1960816" y="2089150"/>
            <a:ext cx="14366368" cy="6931772"/>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txBody>
          <a:bodyPr/>
          <a:lstStyle/>
          <a:p>
            <a:endParaRPr lang="en-GB"/>
          </a:p>
        </p:txBody>
      </p:sp>
      <p:sp>
        <p:nvSpPr>
          <p:cNvPr id="114" name="Google Shape;114;p3">
            <a:extLst>
              <a:ext uri="{FF2B5EF4-FFF2-40B4-BE49-F238E27FC236}">
                <a16:creationId xmlns:a16="http://schemas.microsoft.com/office/drawing/2014/main" id="{4811E95D-B0F4-4CA8-C60B-30722DEEC5CC}"/>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15" name="Google Shape;115;p3">
            <a:extLst>
              <a:ext uri="{FF2B5EF4-FFF2-40B4-BE49-F238E27FC236}">
                <a16:creationId xmlns:a16="http://schemas.microsoft.com/office/drawing/2014/main" id="{A21CD1D5-6D35-B908-C4E8-9DF170767973}"/>
              </a:ext>
            </a:extLst>
          </p:cNvPr>
          <p:cNvSpPr txBox="1"/>
          <p:nvPr/>
        </p:nvSpPr>
        <p:spPr>
          <a:xfrm>
            <a:off x="4481801" y="-241835"/>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392503"/>
                </a:solidFill>
              </a:rPr>
              <a:t>Cardiac Muscle</a:t>
            </a:r>
            <a:endParaRPr sz="1400" b="0" i="0" u="none" strike="noStrike" cap="none" dirty="0">
              <a:solidFill>
                <a:srgbClr val="000000"/>
              </a:solidFill>
              <a:latin typeface="Arial"/>
              <a:ea typeface="Arial"/>
              <a:cs typeface="Arial"/>
              <a:sym typeface="Arial"/>
            </a:endParaRPr>
          </a:p>
        </p:txBody>
      </p:sp>
      <p:pic>
        <p:nvPicPr>
          <p:cNvPr id="1026" name="Picture 2" descr="Cardiac Muscle Cells">
            <a:extLst>
              <a:ext uri="{FF2B5EF4-FFF2-40B4-BE49-F238E27FC236}">
                <a16:creationId xmlns:a16="http://schemas.microsoft.com/office/drawing/2014/main" id="{F481AB92-2AE4-BF85-30FF-3F2304C6A1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7305" y="1101789"/>
            <a:ext cx="6360695" cy="4770521"/>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24;p4">
            <a:extLst>
              <a:ext uri="{FF2B5EF4-FFF2-40B4-BE49-F238E27FC236}">
                <a16:creationId xmlns:a16="http://schemas.microsoft.com/office/drawing/2014/main" id="{2A335FDD-65F1-E274-3117-4FB772DDF89E}"/>
              </a:ext>
            </a:extLst>
          </p:cNvPr>
          <p:cNvSpPr txBox="1"/>
          <p:nvPr/>
        </p:nvSpPr>
        <p:spPr>
          <a:xfrm>
            <a:off x="694469" y="2452648"/>
            <a:ext cx="11232836" cy="7755969"/>
          </a:xfrm>
          <a:prstGeom prst="rect">
            <a:avLst/>
          </a:prstGeom>
          <a:noFill/>
          <a:ln>
            <a:noFill/>
          </a:ln>
        </p:spPr>
        <p:txBody>
          <a:bodyPr spcFirstLastPara="1" wrap="square" lIns="0" tIns="0" rIns="0" bIns="0" anchor="t" anchorCtr="0">
            <a:spAutoFit/>
          </a:bodyPr>
          <a:lstStyle/>
          <a:p>
            <a:pPr marL="1036329" marR="0" lvl="1" indent="-518164" algn="ctr" rtl="0">
              <a:lnSpc>
                <a:spcPct val="140000"/>
              </a:lnSpc>
              <a:spcBef>
                <a:spcPts val="0"/>
              </a:spcBef>
              <a:spcAft>
                <a:spcPts val="0"/>
              </a:spcAft>
              <a:buClr>
                <a:srgbClr val="392503"/>
              </a:buClr>
              <a:buSzPts val="4800"/>
              <a:buFont typeface="Arial"/>
              <a:buChar char="•"/>
            </a:pPr>
            <a:r>
              <a:rPr lang="en-US" sz="3600" dirty="0">
                <a:solidFill>
                  <a:srgbClr val="392503"/>
                </a:solidFill>
              </a:rPr>
              <a:t>Branched fibers</a:t>
            </a:r>
          </a:p>
          <a:p>
            <a:pPr marL="1036329" marR="0" lvl="1" indent="-518164" algn="ctr" rtl="0">
              <a:lnSpc>
                <a:spcPct val="140000"/>
              </a:lnSpc>
              <a:spcBef>
                <a:spcPts val="0"/>
              </a:spcBef>
              <a:spcAft>
                <a:spcPts val="0"/>
              </a:spcAft>
              <a:buClr>
                <a:srgbClr val="392503"/>
              </a:buClr>
              <a:buSzPts val="4800"/>
              <a:buFont typeface="Arial"/>
              <a:buChar char="•"/>
            </a:pPr>
            <a:r>
              <a:rPr lang="en-US" sz="3600" b="0" i="0" u="none" strike="noStrike" cap="none" dirty="0">
                <a:solidFill>
                  <a:srgbClr val="392503"/>
                </a:solidFill>
                <a:latin typeface="Arial"/>
                <a:ea typeface="Arial"/>
                <a:cs typeface="Arial"/>
                <a:sym typeface="Arial"/>
              </a:rPr>
              <a:t>Makes up the Myocardium layer of the heart wall</a:t>
            </a:r>
          </a:p>
          <a:p>
            <a:pPr marL="1036329" marR="0" lvl="1" indent="-518164" algn="ctr" rtl="0">
              <a:lnSpc>
                <a:spcPct val="140000"/>
              </a:lnSpc>
              <a:spcBef>
                <a:spcPts val="0"/>
              </a:spcBef>
              <a:spcAft>
                <a:spcPts val="0"/>
              </a:spcAft>
              <a:buClr>
                <a:srgbClr val="392503"/>
              </a:buClr>
              <a:buSzPts val="4800"/>
              <a:buFont typeface="Arial"/>
              <a:buChar char="•"/>
            </a:pPr>
            <a:r>
              <a:rPr lang="en-US" sz="3600" dirty="0">
                <a:solidFill>
                  <a:srgbClr val="392503"/>
                </a:solidFill>
              </a:rPr>
              <a:t>Mononucleated</a:t>
            </a:r>
          </a:p>
          <a:p>
            <a:pPr marL="1036329" marR="0" lvl="1" indent="-518164" algn="ctr" rtl="0">
              <a:lnSpc>
                <a:spcPct val="140000"/>
              </a:lnSpc>
              <a:spcBef>
                <a:spcPts val="0"/>
              </a:spcBef>
              <a:spcAft>
                <a:spcPts val="0"/>
              </a:spcAft>
              <a:buClr>
                <a:srgbClr val="392503"/>
              </a:buClr>
              <a:buSzPts val="4800"/>
              <a:buFont typeface="Arial"/>
              <a:buChar char="•"/>
            </a:pPr>
            <a:r>
              <a:rPr lang="en-US" sz="3600" dirty="0">
                <a:solidFill>
                  <a:srgbClr val="392503"/>
                </a:solidFill>
              </a:rPr>
              <a:t>Striated</a:t>
            </a:r>
          </a:p>
          <a:p>
            <a:pPr marL="1036329" marR="0" lvl="1" indent="-518164" algn="ctr" rtl="0">
              <a:lnSpc>
                <a:spcPct val="140000"/>
              </a:lnSpc>
              <a:spcBef>
                <a:spcPts val="0"/>
              </a:spcBef>
              <a:spcAft>
                <a:spcPts val="0"/>
              </a:spcAft>
              <a:buClr>
                <a:srgbClr val="392503"/>
              </a:buClr>
              <a:buSzPts val="4800"/>
              <a:buFont typeface="Arial"/>
              <a:buChar char="•"/>
            </a:pPr>
            <a:r>
              <a:rPr lang="en-US" sz="3600" b="0" i="0" u="none" strike="noStrike" cap="none" dirty="0">
                <a:solidFill>
                  <a:srgbClr val="392503"/>
                </a:solidFill>
                <a:latin typeface="Arial"/>
                <a:ea typeface="Arial"/>
                <a:cs typeface="Arial"/>
                <a:sym typeface="Arial"/>
              </a:rPr>
              <a:t>Intercalated Disks separate fibers – contains gap junctions for flow of ions – Ca2+, Na+, K+</a:t>
            </a:r>
          </a:p>
          <a:p>
            <a:pPr marL="1036329" marR="0" lvl="1" indent="-518164" algn="ctr" rtl="0">
              <a:lnSpc>
                <a:spcPct val="140000"/>
              </a:lnSpc>
              <a:spcBef>
                <a:spcPts val="0"/>
              </a:spcBef>
              <a:spcAft>
                <a:spcPts val="0"/>
              </a:spcAft>
              <a:buClr>
                <a:srgbClr val="392503"/>
              </a:buClr>
              <a:buSzPts val="4800"/>
              <a:buFont typeface="Arial"/>
              <a:buChar char="•"/>
            </a:pPr>
            <a:r>
              <a:rPr lang="en-US" sz="3600" dirty="0">
                <a:solidFill>
                  <a:srgbClr val="392503"/>
                </a:solidFill>
              </a:rPr>
              <a:t>Anisotropic Conduction – Electrical Impulses travel easier along fibers than across them, due to the presence of more gap junctions at the ends of cells</a:t>
            </a:r>
            <a:endParaRPr lang="en-US"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7964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53B6DDA2-0B75-0647-8D05-6072DDAE6B64}"/>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E88EA9DC-B1AF-71BC-D798-FD377C00512F}"/>
              </a:ext>
            </a:extLst>
          </p:cNvPr>
          <p:cNvSpPr/>
          <p:nvPr/>
        </p:nvSpPr>
        <p:spPr>
          <a:xfrm>
            <a:off x="1960816" y="2089150"/>
            <a:ext cx="14366368" cy="6931772"/>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txBody>
          <a:bodyPr/>
          <a:lstStyle/>
          <a:p>
            <a:endParaRPr lang="en-GB"/>
          </a:p>
        </p:txBody>
      </p:sp>
      <p:sp>
        <p:nvSpPr>
          <p:cNvPr id="114" name="Google Shape;114;p3">
            <a:extLst>
              <a:ext uri="{FF2B5EF4-FFF2-40B4-BE49-F238E27FC236}">
                <a16:creationId xmlns:a16="http://schemas.microsoft.com/office/drawing/2014/main" id="{E4FE7480-0037-1681-4331-C3137546F1AC}"/>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15" name="Google Shape;115;p3">
            <a:extLst>
              <a:ext uri="{FF2B5EF4-FFF2-40B4-BE49-F238E27FC236}">
                <a16:creationId xmlns:a16="http://schemas.microsoft.com/office/drawing/2014/main" id="{FEBD5636-F719-A16D-132D-924DF7BA5381}"/>
              </a:ext>
            </a:extLst>
          </p:cNvPr>
          <p:cNvSpPr txBox="1"/>
          <p:nvPr/>
        </p:nvSpPr>
        <p:spPr>
          <a:xfrm>
            <a:off x="4481801" y="-241835"/>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392503"/>
                </a:solidFill>
              </a:rPr>
              <a:t>Smooth Muscle</a:t>
            </a:r>
            <a:endParaRPr sz="1400" b="0" i="0" u="none" strike="noStrike" cap="none" dirty="0">
              <a:solidFill>
                <a:srgbClr val="000000"/>
              </a:solidFill>
              <a:latin typeface="Arial"/>
              <a:ea typeface="Arial"/>
              <a:cs typeface="Arial"/>
              <a:sym typeface="Arial"/>
            </a:endParaRPr>
          </a:p>
        </p:txBody>
      </p:sp>
      <p:sp>
        <p:nvSpPr>
          <p:cNvPr id="3" name="Google Shape;124;p4">
            <a:extLst>
              <a:ext uri="{FF2B5EF4-FFF2-40B4-BE49-F238E27FC236}">
                <a16:creationId xmlns:a16="http://schemas.microsoft.com/office/drawing/2014/main" id="{80BBFF90-D5D0-B2D0-DDE1-B00F6BD2D23B}"/>
              </a:ext>
            </a:extLst>
          </p:cNvPr>
          <p:cNvSpPr txBox="1"/>
          <p:nvPr/>
        </p:nvSpPr>
        <p:spPr>
          <a:xfrm>
            <a:off x="-925056" y="2833941"/>
            <a:ext cx="7975561" cy="7540526"/>
          </a:xfrm>
          <a:prstGeom prst="rect">
            <a:avLst/>
          </a:prstGeom>
          <a:noFill/>
          <a:ln>
            <a:noFill/>
          </a:ln>
        </p:spPr>
        <p:txBody>
          <a:bodyPr spcFirstLastPara="1" wrap="square" lIns="0" tIns="0" rIns="0" bIns="0" anchor="t" anchorCtr="0">
            <a:spAutoFit/>
          </a:bodyPr>
          <a:lstStyle/>
          <a:p>
            <a:pPr marL="1036329" marR="0" lvl="1" indent="-518164" algn="ctr" rtl="0">
              <a:lnSpc>
                <a:spcPct val="140000"/>
              </a:lnSpc>
              <a:spcBef>
                <a:spcPts val="0"/>
              </a:spcBef>
              <a:spcAft>
                <a:spcPts val="0"/>
              </a:spcAft>
              <a:buClr>
                <a:srgbClr val="392503"/>
              </a:buClr>
              <a:buSzPts val="4800"/>
              <a:buFont typeface="Arial"/>
              <a:buChar char="•"/>
            </a:pPr>
            <a:r>
              <a:rPr lang="en-US" sz="4800" dirty="0">
                <a:solidFill>
                  <a:srgbClr val="392503"/>
                </a:solidFill>
              </a:rPr>
              <a:t>Non-Striated</a:t>
            </a:r>
          </a:p>
          <a:p>
            <a:pPr marL="1036329" marR="0" lvl="1" indent="-518164" algn="ctr" rtl="0">
              <a:lnSpc>
                <a:spcPct val="140000"/>
              </a:lnSpc>
              <a:spcBef>
                <a:spcPts val="0"/>
              </a:spcBef>
              <a:spcAft>
                <a:spcPts val="0"/>
              </a:spcAft>
              <a:buClr>
                <a:srgbClr val="392503"/>
              </a:buClr>
              <a:buSzPts val="4800"/>
              <a:buFont typeface="Arial"/>
              <a:buChar char="•"/>
            </a:pPr>
            <a:r>
              <a:rPr lang="en-US" sz="4800" b="0" i="0" u="none" strike="noStrike" cap="none" dirty="0">
                <a:solidFill>
                  <a:srgbClr val="392503"/>
                </a:solidFill>
                <a:latin typeface="Arial"/>
                <a:ea typeface="Arial"/>
                <a:cs typeface="Arial"/>
                <a:sym typeface="Arial"/>
              </a:rPr>
              <a:t>Spindle shaped</a:t>
            </a:r>
          </a:p>
          <a:p>
            <a:pPr marL="1036329" marR="0" lvl="1" indent="-518164" algn="ctr" rtl="0">
              <a:lnSpc>
                <a:spcPct val="140000"/>
              </a:lnSpc>
              <a:spcBef>
                <a:spcPts val="0"/>
              </a:spcBef>
              <a:spcAft>
                <a:spcPts val="0"/>
              </a:spcAft>
              <a:buClr>
                <a:srgbClr val="392503"/>
              </a:buClr>
              <a:buSzPts val="4800"/>
              <a:buFont typeface="Arial"/>
              <a:buChar char="•"/>
            </a:pPr>
            <a:r>
              <a:rPr lang="en-US" sz="4800" dirty="0">
                <a:solidFill>
                  <a:srgbClr val="392503"/>
                </a:solidFill>
              </a:rPr>
              <a:t>Mononucleated</a:t>
            </a:r>
          </a:p>
          <a:p>
            <a:pPr marL="1036329" marR="0" lvl="1" indent="-518164" algn="ctr" rtl="0">
              <a:lnSpc>
                <a:spcPct val="140000"/>
              </a:lnSpc>
              <a:spcBef>
                <a:spcPts val="0"/>
              </a:spcBef>
              <a:spcAft>
                <a:spcPts val="0"/>
              </a:spcAft>
              <a:buClr>
                <a:srgbClr val="392503"/>
              </a:buClr>
              <a:buSzPts val="4800"/>
              <a:buFont typeface="Arial"/>
              <a:buChar char="•"/>
            </a:pPr>
            <a:r>
              <a:rPr lang="en-US" sz="4800" dirty="0">
                <a:solidFill>
                  <a:srgbClr val="392503"/>
                </a:solidFill>
              </a:rPr>
              <a:t>Also has gap junctions</a:t>
            </a:r>
          </a:p>
          <a:p>
            <a:pPr marL="1036329" marR="0" lvl="1" indent="-518164" algn="ctr" rtl="0">
              <a:lnSpc>
                <a:spcPct val="140000"/>
              </a:lnSpc>
              <a:spcBef>
                <a:spcPts val="0"/>
              </a:spcBef>
              <a:spcAft>
                <a:spcPts val="0"/>
              </a:spcAft>
              <a:buClr>
                <a:srgbClr val="392503"/>
              </a:buClr>
              <a:buSzPts val="4800"/>
              <a:buFont typeface="Arial"/>
              <a:buChar char="•"/>
            </a:pPr>
            <a:r>
              <a:rPr lang="en-US" sz="4800" dirty="0">
                <a:solidFill>
                  <a:srgbClr val="392503"/>
                </a:solidFill>
              </a:rPr>
              <a:t>Blood vessels, airways, GI system, Myometrium, Bladder</a:t>
            </a:r>
          </a:p>
          <a:p>
            <a:pPr marL="1036329" marR="0" lvl="1" indent="-518164" algn="ctr" rtl="0">
              <a:lnSpc>
                <a:spcPct val="140000"/>
              </a:lnSpc>
              <a:spcBef>
                <a:spcPts val="0"/>
              </a:spcBef>
              <a:spcAft>
                <a:spcPts val="0"/>
              </a:spcAft>
              <a:buClr>
                <a:srgbClr val="392503"/>
              </a:buClr>
              <a:buSzPts val="4800"/>
              <a:buFont typeface="Arial"/>
              <a:buChar char="•"/>
            </a:pPr>
            <a:endParaRPr lang="en-US" sz="1400" b="0" i="0" u="none" strike="noStrike" cap="none"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BCA4EE56-368C-FFFF-5F8B-99B61497CD7E}"/>
              </a:ext>
            </a:extLst>
          </p:cNvPr>
          <p:cNvPicPr>
            <a:picLocks noChangeAspect="1"/>
          </p:cNvPicPr>
          <p:nvPr/>
        </p:nvPicPr>
        <p:blipFill>
          <a:blip r:embed="rId5"/>
          <a:stretch>
            <a:fillRect/>
          </a:stretch>
        </p:blipFill>
        <p:spPr>
          <a:xfrm>
            <a:off x="6175777" y="1266078"/>
            <a:ext cx="12698592" cy="4860157"/>
          </a:xfrm>
          <a:prstGeom prst="rect">
            <a:avLst/>
          </a:prstGeom>
        </p:spPr>
      </p:pic>
    </p:spTree>
    <p:extLst>
      <p:ext uri="{BB962C8B-B14F-4D97-AF65-F5344CB8AC3E}">
        <p14:creationId xmlns:p14="http://schemas.microsoft.com/office/powerpoint/2010/main" val="2652951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216E7659-7831-D628-D1F0-9B33C95457AC}"/>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7E183282-75D5-B9B0-2342-DAE673EF3223}"/>
              </a:ext>
            </a:extLst>
          </p:cNvPr>
          <p:cNvSpPr/>
          <p:nvPr/>
        </p:nvSpPr>
        <p:spPr>
          <a:xfrm>
            <a:off x="1960816" y="2089150"/>
            <a:ext cx="14366368" cy="6931772"/>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txBody>
          <a:bodyPr/>
          <a:lstStyle/>
          <a:p>
            <a:endParaRPr lang="en-GB"/>
          </a:p>
        </p:txBody>
      </p:sp>
      <p:sp>
        <p:nvSpPr>
          <p:cNvPr id="114" name="Google Shape;114;p3">
            <a:extLst>
              <a:ext uri="{FF2B5EF4-FFF2-40B4-BE49-F238E27FC236}">
                <a16:creationId xmlns:a16="http://schemas.microsoft.com/office/drawing/2014/main" id="{86009EDE-C597-531D-1788-CED152F023E1}"/>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15" name="Google Shape;115;p3">
            <a:extLst>
              <a:ext uri="{FF2B5EF4-FFF2-40B4-BE49-F238E27FC236}">
                <a16:creationId xmlns:a16="http://schemas.microsoft.com/office/drawing/2014/main" id="{76D72D7C-34A8-C46B-1E29-81060003A64D}"/>
              </a:ext>
            </a:extLst>
          </p:cNvPr>
          <p:cNvSpPr txBox="1"/>
          <p:nvPr/>
        </p:nvSpPr>
        <p:spPr>
          <a:xfrm>
            <a:off x="0" y="-241835"/>
            <a:ext cx="18035006"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392503"/>
                </a:solidFill>
              </a:rPr>
              <a:t>Microanatomy of Skeletal and Cardiac Muscle</a:t>
            </a:r>
            <a:endParaRPr sz="1400" b="0" i="0" u="none" strike="noStrike" cap="none"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15BFCFBC-DABC-EF03-D88B-1EA168A06563}"/>
              </a:ext>
            </a:extLst>
          </p:cNvPr>
          <p:cNvPicPr>
            <a:picLocks noChangeAspect="1"/>
          </p:cNvPicPr>
          <p:nvPr/>
        </p:nvPicPr>
        <p:blipFill>
          <a:blip r:embed="rId5"/>
          <a:stretch>
            <a:fillRect/>
          </a:stretch>
        </p:blipFill>
        <p:spPr>
          <a:xfrm>
            <a:off x="252995" y="3561410"/>
            <a:ext cx="11418494" cy="6343608"/>
          </a:xfrm>
          <a:prstGeom prst="rect">
            <a:avLst/>
          </a:prstGeom>
        </p:spPr>
      </p:pic>
      <p:pic>
        <p:nvPicPr>
          <p:cNvPr id="5" name="Picture 4">
            <a:extLst>
              <a:ext uri="{FF2B5EF4-FFF2-40B4-BE49-F238E27FC236}">
                <a16:creationId xmlns:a16="http://schemas.microsoft.com/office/drawing/2014/main" id="{DD46B85D-5C59-066F-2BA6-0CDAC11889C3}"/>
              </a:ext>
            </a:extLst>
          </p:cNvPr>
          <p:cNvPicPr>
            <a:picLocks noChangeAspect="1"/>
          </p:cNvPicPr>
          <p:nvPr/>
        </p:nvPicPr>
        <p:blipFill>
          <a:blip r:embed="rId6"/>
          <a:stretch>
            <a:fillRect/>
          </a:stretch>
        </p:blipFill>
        <p:spPr>
          <a:xfrm>
            <a:off x="10694642" y="1266078"/>
            <a:ext cx="7603366" cy="5014406"/>
          </a:xfrm>
          <a:prstGeom prst="rect">
            <a:avLst/>
          </a:prstGeom>
        </p:spPr>
      </p:pic>
    </p:spTree>
    <p:extLst>
      <p:ext uri="{BB962C8B-B14F-4D97-AF65-F5344CB8AC3E}">
        <p14:creationId xmlns:p14="http://schemas.microsoft.com/office/powerpoint/2010/main" val="185664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111B1045-2E02-CD43-4C69-200F37C70484}"/>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C04FB4BE-C50B-F7FE-0B15-D6CFA772CCFC}"/>
              </a:ext>
            </a:extLst>
          </p:cNvPr>
          <p:cNvSpPr/>
          <p:nvPr/>
        </p:nvSpPr>
        <p:spPr>
          <a:xfrm>
            <a:off x="1960816" y="2089150"/>
            <a:ext cx="14366368" cy="6931772"/>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txBody>
          <a:bodyPr/>
          <a:lstStyle/>
          <a:p>
            <a:endParaRPr lang="en-GB"/>
          </a:p>
        </p:txBody>
      </p:sp>
      <p:sp>
        <p:nvSpPr>
          <p:cNvPr id="114" name="Google Shape;114;p3">
            <a:extLst>
              <a:ext uri="{FF2B5EF4-FFF2-40B4-BE49-F238E27FC236}">
                <a16:creationId xmlns:a16="http://schemas.microsoft.com/office/drawing/2014/main" id="{F066CDED-FBFC-CEEA-A2ED-CDFA4F873EFE}"/>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15" name="Google Shape;115;p3">
            <a:extLst>
              <a:ext uri="{FF2B5EF4-FFF2-40B4-BE49-F238E27FC236}">
                <a16:creationId xmlns:a16="http://schemas.microsoft.com/office/drawing/2014/main" id="{40BB045C-9F45-7B29-89EF-4362360B5C58}"/>
              </a:ext>
            </a:extLst>
          </p:cNvPr>
          <p:cNvSpPr txBox="1"/>
          <p:nvPr/>
        </p:nvSpPr>
        <p:spPr>
          <a:xfrm>
            <a:off x="1034716" y="-241835"/>
            <a:ext cx="16314821"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392503"/>
                </a:solidFill>
              </a:rPr>
              <a:t>Microanatomy of Smooth Muscle</a:t>
            </a:r>
            <a:endParaRPr sz="1400" b="0" i="0" u="none" strike="noStrike" cap="none"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E565DDC9-8361-B4C6-799E-A78520E68B66}"/>
              </a:ext>
            </a:extLst>
          </p:cNvPr>
          <p:cNvPicPr>
            <a:picLocks noChangeAspect="1"/>
          </p:cNvPicPr>
          <p:nvPr/>
        </p:nvPicPr>
        <p:blipFill>
          <a:blip r:embed="rId5"/>
          <a:stretch>
            <a:fillRect/>
          </a:stretch>
        </p:blipFill>
        <p:spPr>
          <a:xfrm>
            <a:off x="4499810" y="1553978"/>
            <a:ext cx="13421641" cy="6427695"/>
          </a:xfrm>
          <a:prstGeom prst="rect">
            <a:avLst/>
          </a:prstGeom>
        </p:spPr>
      </p:pic>
      <p:pic>
        <p:nvPicPr>
          <p:cNvPr id="6" name="Picture 5">
            <a:extLst>
              <a:ext uri="{FF2B5EF4-FFF2-40B4-BE49-F238E27FC236}">
                <a16:creationId xmlns:a16="http://schemas.microsoft.com/office/drawing/2014/main" id="{57A77954-9164-4C40-A392-345C1E2710E2}"/>
              </a:ext>
            </a:extLst>
          </p:cNvPr>
          <p:cNvPicPr>
            <a:picLocks noChangeAspect="1"/>
          </p:cNvPicPr>
          <p:nvPr/>
        </p:nvPicPr>
        <p:blipFill>
          <a:blip r:embed="rId6"/>
          <a:stretch>
            <a:fillRect/>
          </a:stretch>
        </p:blipFill>
        <p:spPr>
          <a:xfrm>
            <a:off x="3540003" y="7031880"/>
            <a:ext cx="5603998" cy="3139168"/>
          </a:xfrm>
          <a:prstGeom prst="rect">
            <a:avLst/>
          </a:prstGeom>
        </p:spPr>
      </p:pic>
      <p:sp>
        <p:nvSpPr>
          <p:cNvPr id="3" name="Google Shape;124;p4">
            <a:extLst>
              <a:ext uri="{FF2B5EF4-FFF2-40B4-BE49-F238E27FC236}">
                <a16:creationId xmlns:a16="http://schemas.microsoft.com/office/drawing/2014/main" id="{AE45CFDF-34D7-1936-2E37-66E4B095FC74}"/>
              </a:ext>
            </a:extLst>
          </p:cNvPr>
          <p:cNvSpPr txBox="1"/>
          <p:nvPr/>
        </p:nvSpPr>
        <p:spPr>
          <a:xfrm>
            <a:off x="-807015" y="915146"/>
            <a:ext cx="6155041" cy="6204776"/>
          </a:xfrm>
          <a:prstGeom prst="rect">
            <a:avLst/>
          </a:prstGeom>
          <a:noFill/>
          <a:ln>
            <a:noFill/>
          </a:ln>
        </p:spPr>
        <p:txBody>
          <a:bodyPr spcFirstLastPara="1" wrap="square" lIns="0" tIns="0" rIns="0" bIns="0" anchor="t" anchorCtr="0">
            <a:spAutoFit/>
          </a:bodyPr>
          <a:lstStyle/>
          <a:p>
            <a:pPr marL="1036329" marR="0" lvl="1" indent="-518164" algn="ctr" rtl="0">
              <a:lnSpc>
                <a:spcPct val="140000"/>
              </a:lnSpc>
              <a:spcBef>
                <a:spcPts val="0"/>
              </a:spcBef>
              <a:spcAft>
                <a:spcPts val="0"/>
              </a:spcAft>
              <a:buClr>
                <a:srgbClr val="392503"/>
              </a:buClr>
              <a:buSzPts val="4800"/>
              <a:buFont typeface="Arial"/>
              <a:buChar char="•"/>
            </a:pPr>
            <a:r>
              <a:rPr lang="en-US" sz="3600" dirty="0">
                <a:solidFill>
                  <a:srgbClr val="392503"/>
                </a:solidFill>
              </a:rPr>
              <a:t>Myosin and actin anchored by dense bodies, which are connected by intermediate filaments</a:t>
            </a:r>
          </a:p>
          <a:p>
            <a:pPr marL="1036329" marR="0" lvl="1" indent="-518164" algn="ctr" rtl="0">
              <a:lnSpc>
                <a:spcPct val="140000"/>
              </a:lnSpc>
              <a:spcBef>
                <a:spcPts val="0"/>
              </a:spcBef>
              <a:spcAft>
                <a:spcPts val="0"/>
              </a:spcAft>
              <a:buClr>
                <a:srgbClr val="392503"/>
              </a:buClr>
              <a:buSzPts val="4800"/>
              <a:buFont typeface="Arial"/>
              <a:buChar char="•"/>
            </a:pPr>
            <a:r>
              <a:rPr lang="en-US" sz="3600" dirty="0" err="1">
                <a:solidFill>
                  <a:srgbClr val="392503"/>
                </a:solidFill>
              </a:rPr>
              <a:t>Organisation</a:t>
            </a:r>
            <a:r>
              <a:rPr lang="en-US" sz="3600" dirty="0">
                <a:solidFill>
                  <a:srgbClr val="392503"/>
                </a:solidFill>
              </a:rPr>
              <a:t> of Actin and Myosin are similar, but not the same</a:t>
            </a:r>
            <a:endParaRPr lang="en-US"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59919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9F75B8AD-9665-C44F-C0D3-585347A10181}"/>
            </a:ext>
          </a:extLst>
        </p:cNvPr>
        <p:cNvGrpSpPr/>
        <p:nvPr/>
      </p:nvGrpSpPr>
      <p:grpSpPr>
        <a:xfrm>
          <a:off x="0" y="0"/>
          <a:ext cx="0" cy="0"/>
          <a:chOff x="0" y="0"/>
          <a:chExt cx="0" cy="0"/>
        </a:xfrm>
      </p:grpSpPr>
      <p:sp>
        <p:nvSpPr>
          <p:cNvPr id="129" name="Google Shape;129;p5">
            <a:extLst>
              <a:ext uri="{FF2B5EF4-FFF2-40B4-BE49-F238E27FC236}">
                <a16:creationId xmlns:a16="http://schemas.microsoft.com/office/drawing/2014/main" id="{121B776A-9121-D82E-6CF0-335E1E3E16B7}"/>
              </a:ext>
            </a:extLst>
          </p:cNvPr>
          <p:cNvSpPr/>
          <p:nvPr/>
        </p:nvSpPr>
        <p:spPr>
          <a:xfrm>
            <a:off x="3241063" y="-7594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GB"/>
          </a:p>
        </p:txBody>
      </p:sp>
      <p:sp>
        <p:nvSpPr>
          <p:cNvPr id="130" name="Google Shape;130;p5">
            <a:extLst>
              <a:ext uri="{FF2B5EF4-FFF2-40B4-BE49-F238E27FC236}">
                <a16:creationId xmlns:a16="http://schemas.microsoft.com/office/drawing/2014/main" id="{1602F5B6-F3C9-4523-82CB-39D4EE92FCA3}"/>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txBody>
          <a:bodyPr/>
          <a:lstStyle/>
          <a:p>
            <a:endParaRPr lang="en-GB"/>
          </a:p>
        </p:txBody>
      </p:sp>
      <p:sp>
        <p:nvSpPr>
          <p:cNvPr id="131" name="Google Shape;131;p5">
            <a:extLst>
              <a:ext uri="{FF2B5EF4-FFF2-40B4-BE49-F238E27FC236}">
                <a16:creationId xmlns:a16="http://schemas.microsoft.com/office/drawing/2014/main" id="{4F794C1C-F29F-2120-88F4-B184454E50C8}"/>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txBody>
          <a:bodyPr/>
          <a:lstStyle/>
          <a:p>
            <a:endParaRPr lang="en-GB"/>
          </a:p>
        </p:txBody>
      </p:sp>
      <p:sp>
        <p:nvSpPr>
          <p:cNvPr id="132" name="Google Shape;132;p5">
            <a:extLst>
              <a:ext uri="{FF2B5EF4-FFF2-40B4-BE49-F238E27FC236}">
                <a16:creationId xmlns:a16="http://schemas.microsoft.com/office/drawing/2014/main" id="{5B7EF255-0E5F-B49D-D25A-6FA51C759121}"/>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txBody>
          <a:bodyPr/>
          <a:lstStyle/>
          <a:p>
            <a:endParaRPr lang="en-GB"/>
          </a:p>
        </p:txBody>
      </p:sp>
      <p:sp>
        <p:nvSpPr>
          <p:cNvPr id="133" name="Google Shape;133;p5">
            <a:extLst>
              <a:ext uri="{FF2B5EF4-FFF2-40B4-BE49-F238E27FC236}">
                <a16:creationId xmlns:a16="http://schemas.microsoft.com/office/drawing/2014/main" id="{66B48EAD-FB75-F0D0-AFE8-804E0BE4A689}"/>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GB"/>
          </a:p>
        </p:txBody>
      </p:sp>
      <p:sp>
        <p:nvSpPr>
          <p:cNvPr id="134" name="Google Shape;134;p5">
            <a:extLst>
              <a:ext uri="{FF2B5EF4-FFF2-40B4-BE49-F238E27FC236}">
                <a16:creationId xmlns:a16="http://schemas.microsoft.com/office/drawing/2014/main" id="{BD3198C4-F8AE-837F-9F2C-9BD61720595F}"/>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txBody>
          <a:bodyPr/>
          <a:lstStyle/>
          <a:p>
            <a:endParaRPr lang="en-GB"/>
          </a:p>
        </p:txBody>
      </p:sp>
      <p:sp>
        <p:nvSpPr>
          <p:cNvPr id="135" name="Google Shape;135;p5">
            <a:extLst>
              <a:ext uri="{FF2B5EF4-FFF2-40B4-BE49-F238E27FC236}">
                <a16:creationId xmlns:a16="http://schemas.microsoft.com/office/drawing/2014/main" id="{58FA2EAC-3407-BB26-11A6-2EAE0271A78E}"/>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GB"/>
          </a:p>
        </p:txBody>
      </p:sp>
      <p:sp>
        <p:nvSpPr>
          <p:cNvPr id="136" name="Google Shape;136;p5">
            <a:extLst>
              <a:ext uri="{FF2B5EF4-FFF2-40B4-BE49-F238E27FC236}">
                <a16:creationId xmlns:a16="http://schemas.microsoft.com/office/drawing/2014/main" id="{B104F8EF-FDF4-BD48-25D3-EE5605053095}"/>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txBody>
          <a:bodyPr/>
          <a:lstStyle/>
          <a:p>
            <a:endParaRPr lang="en-GB"/>
          </a:p>
        </p:txBody>
      </p:sp>
      <p:sp>
        <p:nvSpPr>
          <p:cNvPr id="137" name="Google Shape;137;p5">
            <a:extLst>
              <a:ext uri="{FF2B5EF4-FFF2-40B4-BE49-F238E27FC236}">
                <a16:creationId xmlns:a16="http://schemas.microsoft.com/office/drawing/2014/main" id="{73F2A537-99F6-B1B5-DF1A-8F700E558565}"/>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txBody>
          <a:bodyPr/>
          <a:lstStyle/>
          <a:p>
            <a:endParaRPr lang="en-GB"/>
          </a:p>
        </p:txBody>
      </p:sp>
      <p:sp>
        <p:nvSpPr>
          <p:cNvPr id="138" name="Google Shape;138;p5">
            <a:extLst>
              <a:ext uri="{FF2B5EF4-FFF2-40B4-BE49-F238E27FC236}">
                <a16:creationId xmlns:a16="http://schemas.microsoft.com/office/drawing/2014/main" id="{3AA95FDA-573A-06AF-5C49-A1C062FF9ECF}"/>
              </a:ext>
            </a:extLst>
          </p:cNvPr>
          <p:cNvSpPr txBox="1"/>
          <p:nvPr/>
        </p:nvSpPr>
        <p:spPr>
          <a:xfrm>
            <a:off x="4648446" y="4322097"/>
            <a:ext cx="9324398"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Initiation of Contraction </a:t>
            </a:r>
            <a:endParaRPr sz="1400" b="0" i="0" u="none" strike="noStrike" cap="none" dirty="0">
              <a:solidFill>
                <a:srgbClr val="000000"/>
              </a:solidFill>
              <a:latin typeface="Arial"/>
              <a:ea typeface="Arial"/>
              <a:cs typeface="Arial"/>
              <a:sym typeface="Arial"/>
            </a:endParaRPr>
          </a:p>
        </p:txBody>
      </p:sp>
      <p:sp>
        <p:nvSpPr>
          <p:cNvPr id="139" name="Google Shape;139;p5">
            <a:extLst>
              <a:ext uri="{FF2B5EF4-FFF2-40B4-BE49-F238E27FC236}">
                <a16:creationId xmlns:a16="http://schemas.microsoft.com/office/drawing/2014/main" id="{88FB6259-6310-3477-7444-93BD22CD22EE}"/>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12">
              <a:alphaModFix/>
            </a:blip>
            <a:stretch>
              <a:fillRect/>
            </a:stretch>
          </a:blipFill>
          <a:ln>
            <a:noFill/>
          </a:ln>
        </p:spPr>
        <p:txBody>
          <a:bodyPr/>
          <a:lstStyle/>
          <a:p>
            <a:endParaRPr lang="en-GB"/>
          </a:p>
        </p:txBody>
      </p:sp>
    </p:spTree>
    <p:extLst>
      <p:ext uri="{BB962C8B-B14F-4D97-AF65-F5344CB8AC3E}">
        <p14:creationId xmlns:p14="http://schemas.microsoft.com/office/powerpoint/2010/main" val="4019045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3671DA52-F507-A4DA-F01F-4508CC3DB015}"/>
            </a:ext>
          </a:extLst>
        </p:cNvPr>
        <p:cNvGrpSpPr/>
        <p:nvPr/>
      </p:nvGrpSpPr>
      <p:grpSpPr>
        <a:xfrm>
          <a:off x="0" y="0"/>
          <a:ext cx="0" cy="0"/>
          <a:chOff x="0" y="0"/>
          <a:chExt cx="0" cy="0"/>
        </a:xfrm>
      </p:grpSpPr>
      <p:sp>
        <p:nvSpPr>
          <p:cNvPr id="129" name="Google Shape;129;p5">
            <a:extLst>
              <a:ext uri="{FF2B5EF4-FFF2-40B4-BE49-F238E27FC236}">
                <a16:creationId xmlns:a16="http://schemas.microsoft.com/office/drawing/2014/main" id="{87354B03-974C-F914-01C1-A49093575586}"/>
              </a:ext>
            </a:extLst>
          </p:cNvPr>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GB"/>
          </a:p>
        </p:txBody>
      </p:sp>
      <p:sp>
        <p:nvSpPr>
          <p:cNvPr id="130" name="Google Shape;130;p5">
            <a:extLst>
              <a:ext uri="{FF2B5EF4-FFF2-40B4-BE49-F238E27FC236}">
                <a16:creationId xmlns:a16="http://schemas.microsoft.com/office/drawing/2014/main" id="{DF476335-F616-6CA4-B3CB-D5396F66296B}"/>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txBody>
          <a:bodyPr/>
          <a:lstStyle/>
          <a:p>
            <a:endParaRPr lang="en-GB"/>
          </a:p>
        </p:txBody>
      </p:sp>
      <p:sp>
        <p:nvSpPr>
          <p:cNvPr id="131" name="Google Shape;131;p5">
            <a:extLst>
              <a:ext uri="{FF2B5EF4-FFF2-40B4-BE49-F238E27FC236}">
                <a16:creationId xmlns:a16="http://schemas.microsoft.com/office/drawing/2014/main" id="{4E4B2086-9773-9C55-AE30-74FFDEF08D9D}"/>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txBody>
          <a:bodyPr/>
          <a:lstStyle/>
          <a:p>
            <a:endParaRPr lang="en-GB"/>
          </a:p>
        </p:txBody>
      </p:sp>
      <p:sp>
        <p:nvSpPr>
          <p:cNvPr id="132" name="Google Shape;132;p5">
            <a:extLst>
              <a:ext uri="{FF2B5EF4-FFF2-40B4-BE49-F238E27FC236}">
                <a16:creationId xmlns:a16="http://schemas.microsoft.com/office/drawing/2014/main" id="{FB55F7D8-8C46-E69F-EE47-3687A9872D0A}"/>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txBody>
          <a:bodyPr/>
          <a:lstStyle/>
          <a:p>
            <a:endParaRPr lang="en-GB"/>
          </a:p>
        </p:txBody>
      </p:sp>
      <p:sp>
        <p:nvSpPr>
          <p:cNvPr id="133" name="Google Shape;133;p5">
            <a:extLst>
              <a:ext uri="{FF2B5EF4-FFF2-40B4-BE49-F238E27FC236}">
                <a16:creationId xmlns:a16="http://schemas.microsoft.com/office/drawing/2014/main" id="{1B004683-A285-0907-B006-2989BED04217}"/>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GB"/>
          </a:p>
        </p:txBody>
      </p:sp>
      <p:sp>
        <p:nvSpPr>
          <p:cNvPr id="134" name="Google Shape;134;p5">
            <a:extLst>
              <a:ext uri="{FF2B5EF4-FFF2-40B4-BE49-F238E27FC236}">
                <a16:creationId xmlns:a16="http://schemas.microsoft.com/office/drawing/2014/main" id="{235E9E4B-3E4E-9FC1-CA06-05824FECC5D6}"/>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txBody>
          <a:bodyPr/>
          <a:lstStyle/>
          <a:p>
            <a:endParaRPr lang="en-GB"/>
          </a:p>
        </p:txBody>
      </p:sp>
      <p:sp>
        <p:nvSpPr>
          <p:cNvPr id="135" name="Google Shape;135;p5">
            <a:extLst>
              <a:ext uri="{FF2B5EF4-FFF2-40B4-BE49-F238E27FC236}">
                <a16:creationId xmlns:a16="http://schemas.microsoft.com/office/drawing/2014/main" id="{FDCEAADD-40A6-2E8D-2FDA-A5CE3B98F107}"/>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GB"/>
          </a:p>
        </p:txBody>
      </p:sp>
      <p:sp>
        <p:nvSpPr>
          <p:cNvPr id="136" name="Google Shape;136;p5">
            <a:extLst>
              <a:ext uri="{FF2B5EF4-FFF2-40B4-BE49-F238E27FC236}">
                <a16:creationId xmlns:a16="http://schemas.microsoft.com/office/drawing/2014/main" id="{78B20BF8-45FC-3860-AB0D-80FCD3828400}"/>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txBody>
          <a:bodyPr/>
          <a:lstStyle/>
          <a:p>
            <a:endParaRPr lang="en-GB"/>
          </a:p>
        </p:txBody>
      </p:sp>
      <p:sp>
        <p:nvSpPr>
          <p:cNvPr id="137" name="Google Shape;137;p5">
            <a:extLst>
              <a:ext uri="{FF2B5EF4-FFF2-40B4-BE49-F238E27FC236}">
                <a16:creationId xmlns:a16="http://schemas.microsoft.com/office/drawing/2014/main" id="{CE758D3C-CD8E-24EE-F552-D4BC76A3D57B}"/>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txBody>
          <a:bodyPr/>
          <a:lstStyle/>
          <a:p>
            <a:endParaRPr lang="en-GB"/>
          </a:p>
        </p:txBody>
      </p:sp>
      <p:sp>
        <p:nvSpPr>
          <p:cNvPr id="138" name="Google Shape;138;p5">
            <a:extLst>
              <a:ext uri="{FF2B5EF4-FFF2-40B4-BE49-F238E27FC236}">
                <a16:creationId xmlns:a16="http://schemas.microsoft.com/office/drawing/2014/main" id="{2DE02BC9-E6D5-97AE-FAC7-2EBFEFF96E72}"/>
              </a:ext>
            </a:extLst>
          </p:cNvPr>
          <p:cNvSpPr txBox="1"/>
          <p:nvPr/>
        </p:nvSpPr>
        <p:spPr>
          <a:xfrm>
            <a:off x="4712961" y="2424650"/>
            <a:ext cx="9324398" cy="603165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FFFFFF"/>
                </a:solidFill>
              </a:rPr>
              <a:t>In order for contraction to happen, there MUST be release of Calcium</a:t>
            </a:r>
            <a:r>
              <a:rPr lang="en-US" sz="6999" b="1" i="0" u="none" strike="noStrike" cap="none" dirty="0">
                <a:solidFill>
                  <a:srgbClr val="FFFFF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39" name="Google Shape;139;p5">
            <a:extLst>
              <a:ext uri="{FF2B5EF4-FFF2-40B4-BE49-F238E27FC236}">
                <a16:creationId xmlns:a16="http://schemas.microsoft.com/office/drawing/2014/main" id="{106B7EBC-7B5C-E10E-066B-298713133D12}"/>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12">
              <a:alphaModFix/>
            </a:blip>
            <a:stretch>
              <a:fillRect/>
            </a:stretch>
          </a:blipFill>
          <a:ln>
            <a:noFill/>
          </a:ln>
        </p:spPr>
        <p:txBody>
          <a:bodyPr/>
          <a:lstStyle/>
          <a:p>
            <a:endParaRPr lang="en-GB"/>
          </a:p>
        </p:txBody>
      </p:sp>
    </p:spTree>
    <p:extLst>
      <p:ext uri="{BB962C8B-B14F-4D97-AF65-F5344CB8AC3E}">
        <p14:creationId xmlns:p14="http://schemas.microsoft.com/office/powerpoint/2010/main" val="1322209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6B2CFAB3-1C99-ED98-1AF6-F80DACB75463}"/>
            </a:ext>
          </a:extLst>
        </p:cNvPr>
        <p:cNvGrpSpPr/>
        <p:nvPr/>
      </p:nvGrpSpPr>
      <p:grpSpPr>
        <a:xfrm>
          <a:off x="0" y="0"/>
          <a:ext cx="0" cy="0"/>
          <a:chOff x="0" y="0"/>
          <a:chExt cx="0" cy="0"/>
        </a:xfrm>
      </p:grpSpPr>
      <p:sp>
        <p:nvSpPr>
          <p:cNvPr id="121" name="Google Shape;121;p4">
            <a:extLst>
              <a:ext uri="{FF2B5EF4-FFF2-40B4-BE49-F238E27FC236}">
                <a16:creationId xmlns:a16="http://schemas.microsoft.com/office/drawing/2014/main" id="{A04BB273-1BFE-6141-991D-ABD1B96E0BE2}"/>
              </a:ext>
            </a:extLst>
          </p:cNvPr>
          <p:cNvSpPr/>
          <p:nvPr/>
        </p:nvSpPr>
        <p:spPr>
          <a:xfrm>
            <a:off x="1652671" y="2055024"/>
            <a:ext cx="14982658" cy="7229132"/>
          </a:xfrm>
          <a:custGeom>
            <a:avLst/>
            <a:gdLst/>
            <a:ahLst/>
            <a:cxnLst/>
            <a:rect l="l" t="t" r="r" b="b"/>
            <a:pathLst>
              <a:path w="14982658" h="7229132" extrusionOk="0">
                <a:moveTo>
                  <a:pt x="0" y="0"/>
                </a:moveTo>
                <a:lnTo>
                  <a:pt x="14982658" y="0"/>
                </a:lnTo>
                <a:lnTo>
                  <a:pt x="14982658" y="7229132"/>
                </a:lnTo>
                <a:lnTo>
                  <a:pt x="0" y="7229132"/>
                </a:lnTo>
                <a:lnTo>
                  <a:pt x="0" y="0"/>
                </a:lnTo>
                <a:close/>
              </a:path>
            </a:pathLst>
          </a:custGeom>
          <a:blipFill rotWithShape="1">
            <a:blip r:embed="rId3">
              <a:alphaModFix/>
            </a:blip>
            <a:stretch>
              <a:fillRect/>
            </a:stretch>
          </a:blipFill>
          <a:ln>
            <a:noFill/>
          </a:ln>
        </p:spPr>
        <p:txBody>
          <a:bodyPr/>
          <a:lstStyle/>
          <a:p>
            <a:endParaRPr lang="en-GB"/>
          </a:p>
        </p:txBody>
      </p:sp>
      <p:sp>
        <p:nvSpPr>
          <p:cNvPr id="122" name="Google Shape;122;p4">
            <a:extLst>
              <a:ext uri="{FF2B5EF4-FFF2-40B4-BE49-F238E27FC236}">
                <a16:creationId xmlns:a16="http://schemas.microsoft.com/office/drawing/2014/main" id="{57433355-1270-C0D0-B876-72E4478A5CA6}"/>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23" name="Google Shape;123;p4">
            <a:extLst>
              <a:ext uri="{FF2B5EF4-FFF2-40B4-BE49-F238E27FC236}">
                <a16:creationId xmlns:a16="http://schemas.microsoft.com/office/drawing/2014/main" id="{8A177172-15E5-A590-BC65-DDB59FF71902}"/>
              </a:ext>
            </a:extLst>
          </p:cNvPr>
          <p:cNvSpPr txBox="1"/>
          <p:nvPr/>
        </p:nvSpPr>
        <p:spPr>
          <a:xfrm>
            <a:off x="4481801" y="194911"/>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392503"/>
                </a:solidFill>
              </a:rPr>
              <a:t>Skeletal Muscle 1 </a:t>
            </a:r>
            <a:endParaRPr lang="en-US" sz="1400" b="0" i="0" u="none" strike="noStrike" cap="none" dirty="0">
              <a:solidFill>
                <a:srgbClr val="000000"/>
              </a:solidFill>
              <a:latin typeface="Arial"/>
              <a:ea typeface="Arial"/>
              <a:cs typeface="Arial"/>
              <a:sym typeface="Arial"/>
            </a:endParaRPr>
          </a:p>
        </p:txBody>
      </p:sp>
      <p:sp>
        <p:nvSpPr>
          <p:cNvPr id="124" name="Google Shape;124;p4">
            <a:extLst>
              <a:ext uri="{FF2B5EF4-FFF2-40B4-BE49-F238E27FC236}">
                <a16:creationId xmlns:a16="http://schemas.microsoft.com/office/drawing/2014/main" id="{F610B8FE-EDC5-52CB-A10F-7AEF68313DF4}"/>
              </a:ext>
            </a:extLst>
          </p:cNvPr>
          <p:cNvSpPr txBox="1"/>
          <p:nvPr/>
        </p:nvSpPr>
        <p:spPr>
          <a:xfrm>
            <a:off x="1810339" y="2230418"/>
            <a:ext cx="7333661" cy="7238905"/>
          </a:xfrm>
          <a:prstGeom prst="rect">
            <a:avLst/>
          </a:prstGeom>
          <a:noFill/>
          <a:ln>
            <a:noFill/>
          </a:ln>
        </p:spPr>
        <p:txBody>
          <a:bodyPr spcFirstLastPara="1" wrap="square" lIns="0" tIns="0" rIns="0" bIns="0" anchor="t" anchorCtr="0">
            <a:spAutoFit/>
          </a:bodyPr>
          <a:lstStyle/>
          <a:p>
            <a:pPr marL="1432565" marR="0" lvl="1" indent="-914400" algn="ctr" rtl="0">
              <a:lnSpc>
                <a:spcPct val="140000"/>
              </a:lnSpc>
              <a:spcBef>
                <a:spcPts val="0"/>
              </a:spcBef>
              <a:spcAft>
                <a:spcPts val="0"/>
              </a:spcAft>
              <a:buClr>
                <a:srgbClr val="392503"/>
              </a:buClr>
              <a:buSzPts val="4800"/>
              <a:buFont typeface="+mj-lt"/>
              <a:buAutoNum type="arabicPeriod"/>
            </a:pPr>
            <a:r>
              <a:rPr lang="en-US" sz="4800" dirty="0">
                <a:solidFill>
                  <a:srgbClr val="392503"/>
                </a:solidFill>
              </a:rPr>
              <a:t>Just like a synapse</a:t>
            </a:r>
          </a:p>
          <a:p>
            <a:pPr marL="1432565" marR="0" lvl="1" indent="-914400" algn="ctr" rtl="0">
              <a:lnSpc>
                <a:spcPct val="140000"/>
              </a:lnSpc>
              <a:spcBef>
                <a:spcPts val="0"/>
              </a:spcBef>
              <a:spcAft>
                <a:spcPts val="0"/>
              </a:spcAft>
              <a:buClr>
                <a:srgbClr val="392503"/>
              </a:buClr>
              <a:buSzPts val="4800"/>
              <a:buFont typeface="+mj-lt"/>
              <a:buAutoNum type="arabicPeriod"/>
            </a:pPr>
            <a:r>
              <a:rPr lang="en-US" sz="4800" b="0" i="0" u="none" strike="noStrike" cap="none" dirty="0">
                <a:solidFill>
                  <a:srgbClr val="392503"/>
                </a:solidFill>
                <a:latin typeface="Arial"/>
                <a:ea typeface="Arial"/>
                <a:cs typeface="Arial"/>
                <a:sym typeface="Arial"/>
              </a:rPr>
              <a:t>Action potential triggers VGCC to </a:t>
            </a:r>
            <a:r>
              <a:rPr lang="en-US" sz="4800" dirty="0">
                <a:solidFill>
                  <a:srgbClr val="392503"/>
                </a:solidFill>
              </a:rPr>
              <a:t>open</a:t>
            </a:r>
          </a:p>
          <a:p>
            <a:pPr marL="1432565" marR="0" lvl="1" indent="-914400" algn="ctr" rtl="0">
              <a:lnSpc>
                <a:spcPct val="140000"/>
              </a:lnSpc>
              <a:spcBef>
                <a:spcPts val="0"/>
              </a:spcBef>
              <a:spcAft>
                <a:spcPts val="0"/>
              </a:spcAft>
              <a:buClr>
                <a:srgbClr val="392503"/>
              </a:buClr>
              <a:buSzPts val="4800"/>
              <a:buFont typeface="+mj-lt"/>
              <a:buAutoNum type="arabicPeriod"/>
            </a:pPr>
            <a:r>
              <a:rPr lang="en-US" sz="4800" dirty="0">
                <a:solidFill>
                  <a:srgbClr val="392503"/>
                </a:solidFill>
              </a:rPr>
              <a:t>causing Ach-filled vesicles to release into the NMJ</a:t>
            </a:r>
            <a:endParaRPr lang="en-US" sz="1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3B3CC29B-78C2-290B-6420-9D574F931A73}"/>
              </a:ext>
            </a:extLst>
          </p:cNvPr>
          <p:cNvPicPr>
            <a:picLocks noChangeAspect="1"/>
          </p:cNvPicPr>
          <p:nvPr/>
        </p:nvPicPr>
        <p:blipFill>
          <a:blip r:embed="rId5"/>
          <a:stretch>
            <a:fillRect/>
          </a:stretch>
        </p:blipFill>
        <p:spPr>
          <a:xfrm>
            <a:off x="9301668" y="2055024"/>
            <a:ext cx="6962177" cy="6556175"/>
          </a:xfrm>
          <a:prstGeom prst="rect">
            <a:avLst/>
          </a:prstGeom>
        </p:spPr>
      </p:pic>
    </p:spTree>
    <p:extLst>
      <p:ext uri="{BB962C8B-B14F-4D97-AF65-F5344CB8AC3E}">
        <p14:creationId xmlns:p14="http://schemas.microsoft.com/office/powerpoint/2010/main" val="4217365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2DF3F5CA-0F57-845F-6735-1CD383A0D80B}"/>
            </a:ext>
          </a:extLst>
        </p:cNvPr>
        <p:cNvGrpSpPr/>
        <p:nvPr/>
      </p:nvGrpSpPr>
      <p:grpSpPr>
        <a:xfrm>
          <a:off x="0" y="0"/>
          <a:ext cx="0" cy="0"/>
          <a:chOff x="0" y="0"/>
          <a:chExt cx="0" cy="0"/>
        </a:xfrm>
      </p:grpSpPr>
      <p:sp>
        <p:nvSpPr>
          <p:cNvPr id="121" name="Google Shape;121;p4">
            <a:extLst>
              <a:ext uri="{FF2B5EF4-FFF2-40B4-BE49-F238E27FC236}">
                <a16:creationId xmlns:a16="http://schemas.microsoft.com/office/drawing/2014/main" id="{385C475C-C4CD-D7A6-670A-041EC236E7FF}"/>
              </a:ext>
            </a:extLst>
          </p:cNvPr>
          <p:cNvSpPr/>
          <p:nvPr/>
        </p:nvSpPr>
        <p:spPr>
          <a:xfrm>
            <a:off x="1652671" y="2055024"/>
            <a:ext cx="14982658" cy="7229132"/>
          </a:xfrm>
          <a:custGeom>
            <a:avLst/>
            <a:gdLst/>
            <a:ahLst/>
            <a:cxnLst/>
            <a:rect l="l" t="t" r="r" b="b"/>
            <a:pathLst>
              <a:path w="14982658" h="7229132" extrusionOk="0">
                <a:moveTo>
                  <a:pt x="0" y="0"/>
                </a:moveTo>
                <a:lnTo>
                  <a:pt x="14982658" y="0"/>
                </a:lnTo>
                <a:lnTo>
                  <a:pt x="14982658" y="7229132"/>
                </a:lnTo>
                <a:lnTo>
                  <a:pt x="0" y="7229132"/>
                </a:lnTo>
                <a:lnTo>
                  <a:pt x="0" y="0"/>
                </a:lnTo>
                <a:close/>
              </a:path>
            </a:pathLst>
          </a:custGeom>
          <a:blipFill rotWithShape="1">
            <a:blip r:embed="rId3">
              <a:alphaModFix/>
            </a:blip>
            <a:stretch>
              <a:fillRect/>
            </a:stretch>
          </a:blipFill>
          <a:ln>
            <a:noFill/>
          </a:ln>
        </p:spPr>
        <p:txBody>
          <a:bodyPr/>
          <a:lstStyle/>
          <a:p>
            <a:endParaRPr lang="en-GB"/>
          </a:p>
        </p:txBody>
      </p:sp>
      <p:sp>
        <p:nvSpPr>
          <p:cNvPr id="122" name="Google Shape;122;p4">
            <a:extLst>
              <a:ext uri="{FF2B5EF4-FFF2-40B4-BE49-F238E27FC236}">
                <a16:creationId xmlns:a16="http://schemas.microsoft.com/office/drawing/2014/main" id="{783D5911-96E6-CEDD-4184-6F5D23F1D11F}"/>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23" name="Google Shape;123;p4">
            <a:extLst>
              <a:ext uri="{FF2B5EF4-FFF2-40B4-BE49-F238E27FC236}">
                <a16:creationId xmlns:a16="http://schemas.microsoft.com/office/drawing/2014/main" id="{FB8278F1-538D-056E-A0AD-DD77CD110234}"/>
              </a:ext>
            </a:extLst>
          </p:cNvPr>
          <p:cNvSpPr txBox="1"/>
          <p:nvPr/>
        </p:nvSpPr>
        <p:spPr>
          <a:xfrm>
            <a:off x="4481801" y="194911"/>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392503"/>
                </a:solidFill>
              </a:rPr>
              <a:t>Skeletal Muscle 2 </a:t>
            </a:r>
            <a:endParaRPr lang="en-US" sz="1400" b="0" i="0" u="none" strike="noStrike" cap="none" dirty="0">
              <a:solidFill>
                <a:srgbClr val="000000"/>
              </a:solidFill>
              <a:latin typeface="Arial"/>
              <a:ea typeface="Arial"/>
              <a:cs typeface="Arial"/>
              <a:sym typeface="Arial"/>
            </a:endParaRPr>
          </a:p>
        </p:txBody>
      </p:sp>
      <p:sp>
        <p:nvSpPr>
          <p:cNvPr id="124" name="Google Shape;124;p4">
            <a:extLst>
              <a:ext uri="{FF2B5EF4-FFF2-40B4-BE49-F238E27FC236}">
                <a16:creationId xmlns:a16="http://schemas.microsoft.com/office/drawing/2014/main" id="{8A1A899D-0F73-1BA9-BED1-A789EDD4328A}"/>
              </a:ext>
            </a:extLst>
          </p:cNvPr>
          <p:cNvSpPr txBox="1"/>
          <p:nvPr/>
        </p:nvSpPr>
        <p:spPr>
          <a:xfrm>
            <a:off x="-602620" y="389526"/>
            <a:ext cx="5776199" cy="9479518"/>
          </a:xfrm>
          <a:prstGeom prst="rect">
            <a:avLst/>
          </a:prstGeom>
          <a:noFill/>
          <a:ln>
            <a:noFill/>
          </a:ln>
        </p:spPr>
        <p:txBody>
          <a:bodyPr spcFirstLastPara="1" wrap="square" lIns="0" tIns="0" rIns="0" bIns="0" anchor="t" anchorCtr="0">
            <a:spAutoFit/>
          </a:bodyPr>
          <a:lstStyle/>
          <a:p>
            <a:pPr marL="1432565" marR="0" lvl="1" indent="-914400" algn="ctr" rtl="0">
              <a:lnSpc>
                <a:spcPct val="140000"/>
              </a:lnSpc>
              <a:spcBef>
                <a:spcPts val="0"/>
              </a:spcBef>
              <a:spcAft>
                <a:spcPts val="0"/>
              </a:spcAft>
              <a:buClr>
                <a:srgbClr val="392503"/>
              </a:buClr>
              <a:buSzPts val="4800"/>
              <a:buFont typeface="+mj-lt"/>
              <a:buAutoNum type="arabicPeriod"/>
            </a:pPr>
            <a:r>
              <a:rPr lang="en-US" sz="4400" dirty="0">
                <a:solidFill>
                  <a:srgbClr val="392503"/>
                </a:solidFill>
              </a:rPr>
              <a:t>Binds to Nicotinic Ach receptor</a:t>
            </a:r>
          </a:p>
          <a:p>
            <a:pPr marL="1432565" marR="0" lvl="1" indent="-914400" algn="ctr" rtl="0">
              <a:lnSpc>
                <a:spcPct val="140000"/>
              </a:lnSpc>
              <a:spcBef>
                <a:spcPts val="0"/>
              </a:spcBef>
              <a:spcAft>
                <a:spcPts val="0"/>
              </a:spcAft>
              <a:buClr>
                <a:srgbClr val="392503"/>
              </a:buClr>
              <a:buSzPts val="4800"/>
              <a:buFont typeface="+mj-lt"/>
              <a:buAutoNum type="arabicPeriod"/>
            </a:pPr>
            <a:r>
              <a:rPr lang="en-US" sz="4400" b="0" i="0" u="none" strike="noStrike" cap="none" dirty="0">
                <a:solidFill>
                  <a:srgbClr val="392503"/>
                </a:solidFill>
                <a:latin typeface="Arial"/>
                <a:ea typeface="Arial"/>
                <a:cs typeface="Arial"/>
                <a:sym typeface="Arial"/>
              </a:rPr>
              <a:t>Potassium moves out = small depolarization</a:t>
            </a:r>
          </a:p>
          <a:p>
            <a:pPr marL="1432565" marR="0" lvl="1" indent="-914400" algn="ctr" rtl="0">
              <a:lnSpc>
                <a:spcPct val="140000"/>
              </a:lnSpc>
              <a:spcBef>
                <a:spcPts val="0"/>
              </a:spcBef>
              <a:spcAft>
                <a:spcPts val="0"/>
              </a:spcAft>
              <a:buClr>
                <a:srgbClr val="392503"/>
              </a:buClr>
              <a:buSzPts val="4800"/>
              <a:buFont typeface="+mj-lt"/>
              <a:buAutoNum type="arabicPeriod"/>
            </a:pPr>
            <a:r>
              <a:rPr lang="en-US" sz="4400" dirty="0">
                <a:solidFill>
                  <a:srgbClr val="392503"/>
                </a:solidFill>
              </a:rPr>
              <a:t>Opens VGSC</a:t>
            </a:r>
          </a:p>
          <a:p>
            <a:pPr marL="1432565" marR="0" lvl="1" indent="-914400" algn="ctr" rtl="0">
              <a:lnSpc>
                <a:spcPct val="140000"/>
              </a:lnSpc>
              <a:spcBef>
                <a:spcPts val="0"/>
              </a:spcBef>
              <a:spcAft>
                <a:spcPts val="0"/>
              </a:spcAft>
              <a:buClr>
                <a:srgbClr val="392503"/>
              </a:buClr>
              <a:buSzPts val="4800"/>
              <a:buFont typeface="+mj-lt"/>
              <a:buAutoNum type="arabicPeriod"/>
            </a:pPr>
            <a:r>
              <a:rPr lang="en-US" sz="4400" b="0" i="0" u="none" strike="noStrike" cap="none" dirty="0">
                <a:solidFill>
                  <a:srgbClr val="392503"/>
                </a:solidFill>
                <a:latin typeface="Arial"/>
                <a:ea typeface="Arial"/>
                <a:cs typeface="Arial"/>
                <a:sym typeface="Arial"/>
              </a:rPr>
              <a:t>Action potential travels do</a:t>
            </a:r>
            <a:r>
              <a:rPr lang="en-US" sz="4400" dirty="0">
                <a:solidFill>
                  <a:srgbClr val="392503"/>
                </a:solidFill>
              </a:rPr>
              <a:t>wn T-tubule</a:t>
            </a:r>
            <a:endParaRPr lang="en-US" sz="12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A05ACD59-E699-0618-62A7-63B55A00DB64}"/>
              </a:ext>
            </a:extLst>
          </p:cNvPr>
          <p:cNvPicPr>
            <a:picLocks noChangeAspect="1"/>
          </p:cNvPicPr>
          <p:nvPr/>
        </p:nvPicPr>
        <p:blipFill>
          <a:blip r:embed="rId5"/>
          <a:stretch>
            <a:fillRect/>
          </a:stretch>
        </p:blipFill>
        <p:spPr>
          <a:xfrm>
            <a:off x="5005137" y="1869856"/>
            <a:ext cx="13282863" cy="6664899"/>
          </a:xfrm>
          <a:prstGeom prst="rect">
            <a:avLst/>
          </a:prstGeom>
        </p:spPr>
      </p:pic>
    </p:spTree>
    <p:extLst>
      <p:ext uri="{BB962C8B-B14F-4D97-AF65-F5344CB8AC3E}">
        <p14:creationId xmlns:p14="http://schemas.microsoft.com/office/powerpoint/2010/main" val="1986237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39F8C5C0-7C57-7E2D-B99D-BBB6427D857D}"/>
            </a:ext>
          </a:extLst>
        </p:cNvPr>
        <p:cNvGrpSpPr/>
        <p:nvPr/>
      </p:nvGrpSpPr>
      <p:grpSpPr>
        <a:xfrm>
          <a:off x="0" y="0"/>
          <a:ext cx="0" cy="0"/>
          <a:chOff x="0" y="0"/>
          <a:chExt cx="0" cy="0"/>
        </a:xfrm>
      </p:grpSpPr>
      <p:sp>
        <p:nvSpPr>
          <p:cNvPr id="121" name="Google Shape;121;p4">
            <a:extLst>
              <a:ext uri="{FF2B5EF4-FFF2-40B4-BE49-F238E27FC236}">
                <a16:creationId xmlns:a16="http://schemas.microsoft.com/office/drawing/2014/main" id="{F1B385FB-C429-AAB2-85E2-40B92F44A7EE}"/>
              </a:ext>
            </a:extLst>
          </p:cNvPr>
          <p:cNvSpPr/>
          <p:nvPr/>
        </p:nvSpPr>
        <p:spPr>
          <a:xfrm>
            <a:off x="1652671" y="2055024"/>
            <a:ext cx="14982658" cy="7229132"/>
          </a:xfrm>
          <a:custGeom>
            <a:avLst/>
            <a:gdLst/>
            <a:ahLst/>
            <a:cxnLst/>
            <a:rect l="l" t="t" r="r" b="b"/>
            <a:pathLst>
              <a:path w="14982658" h="7229132" extrusionOk="0">
                <a:moveTo>
                  <a:pt x="0" y="0"/>
                </a:moveTo>
                <a:lnTo>
                  <a:pt x="14982658" y="0"/>
                </a:lnTo>
                <a:lnTo>
                  <a:pt x="14982658" y="7229132"/>
                </a:lnTo>
                <a:lnTo>
                  <a:pt x="0" y="7229132"/>
                </a:lnTo>
                <a:lnTo>
                  <a:pt x="0" y="0"/>
                </a:lnTo>
                <a:close/>
              </a:path>
            </a:pathLst>
          </a:custGeom>
          <a:blipFill rotWithShape="1">
            <a:blip r:embed="rId3">
              <a:alphaModFix/>
            </a:blip>
            <a:stretch>
              <a:fillRect/>
            </a:stretch>
          </a:blipFill>
          <a:ln>
            <a:noFill/>
          </a:ln>
        </p:spPr>
        <p:txBody>
          <a:bodyPr/>
          <a:lstStyle/>
          <a:p>
            <a:endParaRPr lang="en-GB"/>
          </a:p>
        </p:txBody>
      </p:sp>
      <p:sp>
        <p:nvSpPr>
          <p:cNvPr id="122" name="Google Shape;122;p4">
            <a:extLst>
              <a:ext uri="{FF2B5EF4-FFF2-40B4-BE49-F238E27FC236}">
                <a16:creationId xmlns:a16="http://schemas.microsoft.com/office/drawing/2014/main" id="{5EF9697C-8724-6757-B22C-1060AC442267}"/>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23" name="Google Shape;123;p4">
            <a:extLst>
              <a:ext uri="{FF2B5EF4-FFF2-40B4-BE49-F238E27FC236}">
                <a16:creationId xmlns:a16="http://schemas.microsoft.com/office/drawing/2014/main" id="{A2CF1B56-035C-2404-5604-CC921F27C7A8}"/>
              </a:ext>
            </a:extLst>
          </p:cNvPr>
          <p:cNvSpPr txBox="1"/>
          <p:nvPr/>
        </p:nvSpPr>
        <p:spPr>
          <a:xfrm>
            <a:off x="8617696" y="194911"/>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392503"/>
                </a:solidFill>
              </a:rPr>
              <a:t>Skeletal Muscle 3 </a:t>
            </a:r>
            <a:endParaRPr lang="en-US" sz="1400" b="0" i="0" u="none" strike="noStrike" cap="none" dirty="0">
              <a:solidFill>
                <a:srgbClr val="000000"/>
              </a:solidFill>
              <a:latin typeface="Arial"/>
              <a:ea typeface="Arial"/>
              <a:cs typeface="Arial"/>
              <a:sym typeface="Arial"/>
            </a:endParaRPr>
          </a:p>
        </p:txBody>
      </p:sp>
      <p:sp>
        <p:nvSpPr>
          <p:cNvPr id="124" name="Google Shape;124;p4">
            <a:extLst>
              <a:ext uri="{FF2B5EF4-FFF2-40B4-BE49-F238E27FC236}">
                <a16:creationId xmlns:a16="http://schemas.microsoft.com/office/drawing/2014/main" id="{323C0761-1C7C-D051-11C5-7E4FF711F309}"/>
              </a:ext>
            </a:extLst>
          </p:cNvPr>
          <p:cNvSpPr txBox="1"/>
          <p:nvPr/>
        </p:nvSpPr>
        <p:spPr>
          <a:xfrm>
            <a:off x="694469" y="2230418"/>
            <a:ext cx="8449531" cy="6635663"/>
          </a:xfrm>
          <a:prstGeom prst="rect">
            <a:avLst/>
          </a:prstGeom>
          <a:noFill/>
          <a:ln>
            <a:noFill/>
          </a:ln>
        </p:spPr>
        <p:txBody>
          <a:bodyPr spcFirstLastPara="1" wrap="square" lIns="0" tIns="0" rIns="0" bIns="0" anchor="t" anchorCtr="0">
            <a:spAutoFit/>
          </a:bodyPr>
          <a:lstStyle/>
          <a:p>
            <a:pPr marL="1432565" marR="0" lvl="1" indent="-914400" algn="ctr" rtl="0">
              <a:lnSpc>
                <a:spcPct val="140000"/>
              </a:lnSpc>
              <a:spcBef>
                <a:spcPts val="0"/>
              </a:spcBef>
              <a:spcAft>
                <a:spcPts val="0"/>
              </a:spcAft>
              <a:buClr>
                <a:srgbClr val="392503"/>
              </a:buClr>
              <a:buSzPts val="4800"/>
              <a:buFont typeface="+mj-lt"/>
              <a:buAutoNum type="arabicPeriod"/>
            </a:pPr>
            <a:r>
              <a:rPr lang="en-US" sz="4400" dirty="0">
                <a:solidFill>
                  <a:srgbClr val="392503"/>
                </a:solidFill>
              </a:rPr>
              <a:t>Depolarisation activates DHP receptors</a:t>
            </a:r>
          </a:p>
          <a:p>
            <a:pPr marL="1432565" marR="0" lvl="1" indent="-914400" algn="ctr" rtl="0">
              <a:lnSpc>
                <a:spcPct val="140000"/>
              </a:lnSpc>
              <a:spcBef>
                <a:spcPts val="0"/>
              </a:spcBef>
              <a:spcAft>
                <a:spcPts val="0"/>
              </a:spcAft>
              <a:buClr>
                <a:srgbClr val="392503"/>
              </a:buClr>
              <a:buSzPts val="4800"/>
              <a:buFont typeface="+mj-lt"/>
              <a:buAutoNum type="arabicPeriod"/>
            </a:pPr>
            <a:r>
              <a:rPr lang="en-US" sz="4400" dirty="0">
                <a:solidFill>
                  <a:srgbClr val="392503"/>
                </a:solidFill>
              </a:rPr>
              <a:t>DHP activates </a:t>
            </a:r>
            <a:r>
              <a:rPr lang="en-US" sz="4400" dirty="0" err="1">
                <a:solidFill>
                  <a:srgbClr val="392503"/>
                </a:solidFill>
              </a:rPr>
              <a:t>RyR</a:t>
            </a:r>
            <a:r>
              <a:rPr lang="en-US" sz="4400" dirty="0">
                <a:solidFill>
                  <a:srgbClr val="392503"/>
                </a:solidFill>
              </a:rPr>
              <a:t> receptors on the sarcoplasmic reticulum</a:t>
            </a:r>
          </a:p>
          <a:p>
            <a:pPr marL="1432565" marR="0" lvl="1" indent="-914400" algn="ctr" rtl="0">
              <a:lnSpc>
                <a:spcPct val="140000"/>
              </a:lnSpc>
              <a:spcBef>
                <a:spcPts val="0"/>
              </a:spcBef>
              <a:spcAft>
                <a:spcPts val="0"/>
              </a:spcAft>
              <a:buClr>
                <a:srgbClr val="392503"/>
              </a:buClr>
              <a:buSzPts val="4800"/>
              <a:buFont typeface="+mj-lt"/>
              <a:buAutoNum type="arabicPeriod"/>
            </a:pPr>
            <a:r>
              <a:rPr lang="en-US" sz="4400" b="1" i="1" u="none" strike="noStrike" cap="none" dirty="0">
                <a:solidFill>
                  <a:srgbClr val="392503"/>
                </a:solidFill>
                <a:latin typeface="Arial"/>
                <a:ea typeface="Arial"/>
                <a:cs typeface="Arial"/>
                <a:sym typeface="Arial"/>
              </a:rPr>
              <a:t>Release of Ca2+ f</a:t>
            </a:r>
            <a:r>
              <a:rPr lang="en-US" sz="4400" b="1" i="1" dirty="0">
                <a:solidFill>
                  <a:srgbClr val="392503"/>
                </a:solidFill>
              </a:rPr>
              <a:t>rom Sarcoplasmic reticulum</a:t>
            </a:r>
            <a:endParaRPr lang="en-US" sz="1200" b="1" i="1" u="none" strike="noStrike" cap="none"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33137C60-0730-C3E1-F4CD-5957AFB943EA}"/>
              </a:ext>
            </a:extLst>
          </p:cNvPr>
          <p:cNvPicPr>
            <a:picLocks noChangeAspect="1"/>
          </p:cNvPicPr>
          <p:nvPr/>
        </p:nvPicPr>
        <p:blipFill>
          <a:blip r:embed="rId5"/>
          <a:stretch>
            <a:fillRect/>
          </a:stretch>
        </p:blipFill>
        <p:spPr>
          <a:xfrm>
            <a:off x="9445359" y="1702824"/>
            <a:ext cx="7669072" cy="6908375"/>
          </a:xfrm>
          <a:prstGeom prst="rect">
            <a:avLst/>
          </a:prstGeom>
        </p:spPr>
      </p:pic>
      <p:sp>
        <p:nvSpPr>
          <p:cNvPr id="5" name="Google Shape;124;p4">
            <a:extLst>
              <a:ext uri="{FF2B5EF4-FFF2-40B4-BE49-F238E27FC236}">
                <a16:creationId xmlns:a16="http://schemas.microsoft.com/office/drawing/2014/main" id="{BC75E3F9-B6A7-0813-B720-ED69AB1B0CF8}"/>
              </a:ext>
            </a:extLst>
          </p:cNvPr>
          <p:cNvSpPr txBox="1"/>
          <p:nvPr/>
        </p:nvSpPr>
        <p:spPr>
          <a:xfrm>
            <a:off x="0" y="194911"/>
            <a:ext cx="8316337" cy="1551194"/>
          </a:xfrm>
          <a:prstGeom prst="rect">
            <a:avLst/>
          </a:prstGeom>
          <a:noFill/>
          <a:ln>
            <a:noFill/>
          </a:ln>
        </p:spPr>
        <p:txBody>
          <a:bodyPr spcFirstLastPara="1" wrap="square" lIns="0" tIns="0" rIns="0" bIns="0" anchor="t" anchorCtr="0">
            <a:spAutoFit/>
          </a:bodyPr>
          <a:lstStyle/>
          <a:p>
            <a:pPr marL="1432565" marR="0" lvl="1" indent="-914400" algn="ctr" rtl="0">
              <a:lnSpc>
                <a:spcPct val="140000"/>
              </a:lnSpc>
              <a:spcBef>
                <a:spcPts val="0"/>
              </a:spcBef>
              <a:spcAft>
                <a:spcPts val="0"/>
              </a:spcAft>
              <a:buClr>
                <a:srgbClr val="392503"/>
              </a:buClr>
              <a:buSzPts val="4800"/>
              <a:buFont typeface="Arial" panose="020B0604020202020204" pitchFamily="34" charset="0"/>
              <a:buChar char="•"/>
            </a:pPr>
            <a:r>
              <a:rPr lang="en-US" sz="3600" dirty="0">
                <a:solidFill>
                  <a:srgbClr val="392503"/>
                </a:solidFill>
              </a:rPr>
              <a:t>DHP = dihydropyridine receptor</a:t>
            </a:r>
          </a:p>
          <a:p>
            <a:pPr marL="1432565" marR="0" lvl="1" indent="-914400" algn="ctr" rtl="0">
              <a:lnSpc>
                <a:spcPct val="140000"/>
              </a:lnSpc>
              <a:spcBef>
                <a:spcPts val="0"/>
              </a:spcBef>
              <a:spcAft>
                <a:spcPts val="0"/>
              </a:spcAft>
              <a:buClr>
                <a:srgbClr val="392503"/>
              </a:buClr>
              <a:buSzPts val="4800"/>
              <a:buFont typeface="Arial" panose="020B0604020202020204" pitchFamily="34" charset="0"/>
              <a:buChar char="•"/>
            </a:pPr>
            <a:r>
              <a:rPr lang="en-US" sz="3600" u="none" strike="noStrike" cap="none" dirty="0" err="1">
                <a:solidFill>
                  <a:srgbClr val="392503"/>
                </a:solidFill>
                <a:latin typeface="Arial"/>
                <a:ea typeface="Arial"/>
                <a:cs typeface="Arial"/>
                <a:sym typeface="Arial"/>
              </a:rPr>
              <a:t>RyR</a:t>
            </a:r>
            <a:r>
              <a:rPr lang="en-US" sz="3600" u="none" strike="noStrike" cap="none" dirty="0">
                <a:solidFill>
                  <a:srgbClr val="392503"/>
                </a:solidFill>
                <a:latin typeface="Arial"/>
                <a:ea typeface="Arial"/>
                <a:cs typeface="Arial"/>
                <a:sym typeface="Arial"/>
              </a:rPr>
              <a:t> = Ryanodine receptor</a:t>
            </a:r>
            <a:endParaRPr lang="en-US" sz="105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11471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5AFA3533-7BA3-FE94-3DC6-B82114A5994A}"/>
            </a:ext>
          </a:extLst>
        </p:cNvPr>
        <p:cNvGrpSpPr/>
        <p:nvPr/>
      </p:nvGrpSpPr>
      <p:grpSpPr>
        <a:xfrm>
          <a:off x="0" y="0"/>
          <a:ext cx="0" cy="0"/>
          <a:chOff x="0" y="0"/>
          <a:chExt cx="0" cy="0"/>
        </a:xfrm>
      </p:grpSpPr>
      <p:sp>
        <p:nvSpPr>
          <p:cNvPr id="121" name="Google Shape;121;p4">
            <a:extLst>
              <a:ext uri="{FF2B5EF4-FFF2-40B4-BE49-F238E27FC236}">
                <a16:creationId xmlns:a16="http://schemas.microsoft.com/office/drawing/2014/main" id="{BD549942-8848-74C1-FB5F-F9C0BADBBF9F}"/>
              </a:ext>
            </a:extLst>
          </p:cNvPr>
          <p:cNvSpPr/>
          <p:nvPr/>
        </p:nvSpPr>
        <p:spPr>
          <a:xfrm>
            <a:off x="1652671" y="2055024"/>
            <a:ext cx="14982658" cy="7229132"/>
          </a:xfrm>
          <a:custGeom>
            <a:avLst/>
            <a:gdLst/>
            <a:ahLst/>
            <a:cxnLst/>
            <a:rect l="l" t="t" r="r" b="b"/>
            <a:pathLst>
              <a:path w="14982658" h="7229132" extrusionOk="0">
                <a:moveTo>
                  <a:pt x="0" y="0"/>
                </a:moveTo>
                <a:lnTo>
                  <a:pt x="14982658" y="0"/>
                </a:lnTo>
                <a:lnTo>
                  <a:pt x="14982658" y="7229132"/>
                </a:lnTo>
                <a:lnTo>
                  <a:pt x="0" y="7229132"/>
                </a:lnTo>
                <a:lnTo>
                  <a:pt x="0" y="0"/>
                </a:lnTo>
                <a:close/>
              </a:path>
            </a:pathLst>
          </a:custGeom>
          <a:blipFill rotWithShape="1">
            <a:blip r:embed="rId3">
              <a:alphaModFix/>
            </a:blip>
            <a:stretch>
              <a:fillRect/>
            </a:stretch>
          </a:blipFill>
          <a:ln>
            <a:noFill/>
          </a:ln>
        </p:spPr>
        <p:txBody>
          <a:bodyPr/>
          <a:lstStyle/>
          <a:p>
            <a:endParaRPr lang="en-GB"/>
          </a:p>
        </p:txBody>
      </p:sp>
      <p:sp>
        <p:nvSpPr>
          <p:cNvPr id="122" name="Google Shape;122;p4">
            <a:extLst>
              <a:ext uri="{FF2B5EF4-FFF2-40B4-BE49-F238E27FC236}">
                <a16:creationId xmlns:a16="http://schemas.microsoft.com/office/drawing/2014/main" id="{213EF03E-9028-19BC-690C-671785152FDB}"/>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23" name="Google Shape;123;p4">
            <a:extLst>
              <a:ext uri="{FF2B5EF4-FFF2-40B4-BE49-F238E27FC236}">
                <a16:creationId xmlns:a16="http://schemas.microsoft.com/office/drawing/2014/main" id="{83191A9F-7DC2-E2B1-1664-71BAC6B81734}"/>
              </a:ext>
            </a:extLst>
          </p:cNvPr>
          <p:cNvSpPr txBox="1"/>
          <p:nvPr/>
        </p:nvSpPr>
        <p:spPr>
          <a:xfrm>
            <a:off x="4481801" y="194911"/>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392503"/>
                </a:solidFill>
              </a:rPr>
              <a:t>Cardiac Muscle</a:t>
            </a:r>
            <a:endParaRPr lang="en-US" sz="1400" b="0" i="0" u="none" strike="noStrike" cap="none" dirty="0">
              <a:solidFill>
                <a:srgbClr val="000000"/>
              </a:solidFill>
              <a:latin typeface="Arial"/>
              <a:ea typeface="Arial"/>
              <a:cs typeface="Arial"/>
              <a:sym typeface="Arial"/>
            </a:endParaRPr>
          </a:p>
        </p:txBody>
      </p:sp>
      <p:sp>
        <p:nvSpPr>
          <p:cNvPr id="124" name="Google Shape;124;p4">
            <a:extLst>
              <a:ext uri="{FF2B5EF4-FFF2-40B4-BE49-F238E27FC236}">
                <a16:creationId xmlns:a16="http://schemas.microsoft.com/office/drawing/2014/main" id="{CB95DC83-AD2E-EB43-08BD-667A13ACA896}"/>
              </a:ext>
            </a:extLst>
          </p:cNvPr>
          <p:cNvSpPr txBox="1"/>
          <p:nvPr/>
        </p:nvSpPr>
        <p:spPr>
          <a:xfrm>
            <a:off x="-836609" y="2405405"/>
            <a:ext cx="8705261" cy="7066550"/>
          </a:xfrm>
          <a:prstGeom prst="rect">
            <a:avLst/>
          </a:prstGeom>
          <a:noFill/>
          <a:ln>
            <a:noFill/>
          </a:ln>
        </p:spPr>
        <p:txBody>
          <a:bodyPr spcFirstLastPara="1" wrap="square" lIns="0" tIns="0" rIns="0" bIns="0" anchor="t" anchorCtr="0">
            <a:spAutoFit/>
          </a:bodyPr>
          <a:lstStyle/>
          <a:p>
            <a:pPr marL="1432565" marR="0" lvl="1" indent="-914400" algn="ctr" rtl="0">
              <a:lnSpc>
                <a:spcPct val="140000"/>
              </a:lnSpc>
              <a:spcBef>
                <a:spcPts val="0"/>
              </a:spcBef>
              <a:spcAft>
                <a:spcPts val="0"/>
              </a:spcAft>
              <a:buClr>
                <a:srgbClr val="392503"/>
              </a:buClr>
              <a:buSzPts val="4800"/>
              <a:buFont typeface="Arial" panose="020B0604020202020204" pitchFamily="34" charset="0"/>
              <a:buChar char="•"/>
            </a:pPr>
            <a:r>
              <a:rPr lang="en-US" sz="4000" dirty="0">
                <a:solidFill>
                  <a:srgbClr val="392503"/>
                </a:solidFill>
              </a:rPr>
              <a:t>Exactly the same as Skeletal muscle – Except…</a:t>
            </a:r>
          </a:p>
          <a:p>
            <a:pPr marL="1432565" marR="0" lvl="1" indent="-914400" algn="ctr" rtl="0">
              <a:lnSpc>
                <a:spcPct val="140000"/>
              </a:lnSpc>
              <a:spcBef>
                <a:spcPts val="0"/>
              </a:spcBef>
              <a:spcAft>
                <a:spcPts val="0"/>
              </a:spcAft>
              <a:buClr>
                <a:srgbClr val="392503"/>
              </a:buClr>
              <a:buSzPts val="4800"/>
              <a:buFont typeface="Arial" panose="020B0604020202020204" pitchFamily="34" charset="0"/>
              <a:buChar char="•"/>
            </a:pPr>
            <a:r>
              <a:rPr lang="en-US" sz="4000" dirty="0">
                <a:solidFill>
                  <a:srgbClr val="392503"/>
                </a:solidFill>
              </a:rPr>
              <a:t>Calcium drives the release of Calcium from the SR</a:t>
            </a:r>
          </a:p>
          <a:p>
            <a:pPr marL="1432565" marR="0" lvl="1" indent="-914400" algn="ctr" rtl="0">
              <a:lnSpc>
                <a:spcPct val="140000"/>
              </a:lnSpc>
              <a:spcBef>
                <a:spcPts val="0"/>
              </a:spcBef>
              <a:spcAft>
                <a:spcPts val="0"/>
              </a:spcAft>
              <a:buClr>
                <a:srgbClr val="392503"/>
              </a:buClr>
              <a:buSzPts val="4800"/>
              <a:buFont typeface="Arial" panose="020B0604020202020204" pitchFamily="34" charset="0"/>
              <a:buChar char="•"/>
            </a:pPr>
            <a:r>
              <a:rPr lang="en-US" sz="4000" dirty="0">
                <a:solidFill>
                  <a:srgbClr val="392503"/>
                </a:solidFill>
              </a:rPr>
              <a:t>Through L-Type Channel and binds directly onto </a:t>
            </a:r>
            <a:r>
              <a:rPr lang="en-US" sz="4000" dirty="0" err="1">
                <a:solidFill>
                  <a:srgbClr val="392503"/>
                </a:solidFill>
              </a:rPr>
              <a:t>RyR</a:t>
            </a:r>
            <a:r>
              <a:rPr lang="en-US" sz="4000" dirty="0">
                <a:solidFill>
                  <a:srgbClr val="392503"/>
                </a:solidFill>
              </a:rPr>
              <a:t> to release Ca2+</a:t>
            </a:r>
          </a:p>
          <a:p>
            <a:pPr marL="1432565" marR="0" lvl="1" indent="-914400" algn="ctr" rtl="0">
              <a:lnSpc>
                <a:spcPct val="140000"/>
              </a:lnSpc>
              <a:spcBef>
                <a:spcPts val="0"/>
              </a:spcBef>
              <a:spcAft>
                <a:spcPts val="0"/>
              </a:spcAft>
              <a:buClr>
                <a:srgbClr val="392503"/>
              </a:buClr>
              <a:buSzPts val="4800"/>
              <a:buFont typeface="Arial" panose="020B0604020202020204" pitchFamily="34" charset="0"/>
              <a:buChar char="•"/>
            </a:pPr>
            <a:endParaRPr lang="en-US" sz="4800" dirty="0">
              <a:solidFill>
                <a:srgbClr val="392503"/>
              </a:solidFill>
            </a:endParaRPr>
          </a:p>
        </p:txBody>
      </p:sp>
      <p:pic>
        <p:nvPicPr>
          <p:cNvPr id="4" name="Picture 3">
            <a:extLst>
              <a:ext uri="{FF2B5EF4-FFF2-40B4-BE49-F238E27FC236}">
                <a16:creationId xmlns:a16="http://schemas.microsoft.com/office/drawing/2014/main" id="{9CE97DEA-7CC6-BDCA-5C99-DCF6AD24B32F}"/>
              </a:ext>
            </a:extLst>
          </p:cNvPr>
          <p:cNvPicPr>
            <a:picLocks noChangeAspect="1"/>
          </p:cNvPicPr>
          <p:nvPr/>
        </p:nvPicPr>
        <p:blipFill>
          <a:blip r:embed="rId5"/>
          <a:stretch>
            <a:fillRect/>
          </a:stretch>
        </p:blipFill>
        <p:spPr>
          <a:xfrm>
            <a:off x="8234879" y="1702824"/>
            <a:ext cx="9621236" cy="6529152"/>
          </a:xfrm>
          <a:prstGeom prst="rect">
            <a:avLst/>
          </a:prstGeom>
        </p:spPr>
      </p:pic>
    </p:spTree>
    <p:extLst>
      <p:ext uri="{BB962C8B-B14F-4D97-AF65-F5344CB8AC3E}">
        <p14:creationId xmlns:p14="http://schemas.microsoft.com/office/powerpoint/2010/main" val="352283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p:nvPr/>
        </p:nvSpPr>
        <p:spPr>
          <a:xfrm>
            <a:off x="-3269456" y="-1144448"/>
            <a:ext cx="11805873" cy="11805873"/>
          </a:xfrm>
          <a:custGeom>
            <a:avLst/>
            <a:gdLst/>
            <a:ahLst/>
            <a:cxnLst/>
            <a:rect l="l" t="t" r="r" b="b"/>
            <a:pathLst>
              <a:path w="11805873" h="11805873" extrusionOk="0">
                <a:moveTo>
                  <a:pt x="0" y="0"/>
                </a:moveTo>
                <a:lnTo>
                  <a:pt x="11805874" y="0"/>
                </a:lnTo>
                <a:lnTo>
                  <a:pt x="11805874" y="11805874"/>
                </a:lnTo>
                <a:lnTo>
                  <a:pt x="0" y="11805874"/>
                </a:lnTo>
                <a:lnTo>
                  <a:pt x="0" y="0"/>
                </a:lnTo>
                <a:close/>
              </a:path>
            </a:pathLst>
          </a:custGeom>
          <a:blipFill rotWithShape="1">
            <a:blip r:embed="rId3">
              <a:alphaModFix/>
            </a:blip>
            <a:stretch>
              <a:fillRect/>
            </a:stretch>
          </a:blipFill>
          <a:ln>
            <a:noFill/>
          </a:ln>
        </p:spPr>
        <p:txBody>
          <a:bodyPr/>
          <a:lstStyle/>
          <a:p>
            <a:endParaRPr lang="en-GB"/>
          </a:p>
        </p:txBody>
      </p:sp>
      <p:sp>
        <p:nvSpPr>
          <p:cNvPr id="106" name="Google Shape;106;p2"/>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07" name="Google Shape;107;p2"/>
          <p:cNvSpPr txBox="1"/>
          <p:nvPr/>
        </p:nvSpPr>
        <p:spPr>
          <a:xfrm>
            <a:off x="-787981" y="366432"/>
            <a:ext cx="9324398" cy="243205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LEARNING OBJECTIVES</a:t>
            </a:r>
            <a:endParaRPr sz="1400" b="0" i="0" u="none" strike="noStrike" cap="none" dirty="0">
              <a:solidFill>
                <a:srgbClr val="000000"/>
              </a:solidFill>
              <a:latin typeface="Arial"/>
              <a:ea typeface="Arial"/>
              <a:cs typeface="Arial"/>
              <a:sym typeface="Arial"/>
            </a:endParaRPr>
          </a:p>
        </p:txBody>
      </p:sp>
      <p:sp>
        <p:nvSpPr>
          <p:cNvPr id="108" name="Google Shape;108;p2"/>
          <p:cNvSpPr txBox="1"/>
          <p:nvPr/>
        </p:nvSpPr>
        <p:spPr>
          <a:xfrm>
            <a:off x="8536418" y="366432"/>
            <a:ext cx="8722882" cy="7755969"/>
          </a:xfrm>
          <a:prstGeom prst="rect">
            <a:avLst/>
          </a:prstGeom>
          <a:noFill/>
          <a:ln>
            <a:noFill/>
          </a:ln>
        </p:spPr>
        <p:txBody>
          <a:bodyPr spcFirstLastPara="1" wrap="square" lIns="0" tIns="0" rIns="0" bIns="0" anchor="t" anchorCtr="0">
            <a:spAutoFit/>
          </a:bodyPr>
          <a:lstStyle/>
          <a:p>
            <a:pPr marL="1036329" marR="0" lvl="1" indent="-518164" algn="ctr" rtl="0">
              <a:lnSpc>
                <a:spcPct val="140000"/>
              </a:lnSpc>
              <a:spcBef>
                <a:spcPts val="0"/>
              </a:spcBef>
              <a:spcAft>
                <a:spcPts val="0"/>
              </a:spcAft>
              <a:buClr>
                <a:srgbClr val="392503"/>
              </a:buClr>
              <a:buSzPts val="4800"/>
              <a:buFont typeface="Arial"/>
              <a:buChar char="•"/>
            </a:pPr>
            <a:r>
              <a:rPr lang="en-US" sz="4000" b="1" dirty="0">
                <a:solidFill>
                  <a:srgbClr val="392503"/>
                </a:solidFill>
              </a:rPr>
              <a:t>Structure of Skeletal, Cardiac, and Smooth Muscle</a:t>
            </a:r>
            <a:endParaRPr sz="1100" b="0" i="0" u="none" strike="noStrike" cap="none" dirty="0">
              <a:solidFill>
                <a:srgbClr val="000000"/>
              </a:solidFill>
              <a:latin typeface="Arial"/>
              <a:ea typeface="Arial"/>
              <a:cs typeface="Arial"/>
              <a:sym typeface="Arial"/>
            </a:endParaRPr>
          </a:p>
          <a:p>
            <a:pPr marL="1036329" marR="0" lvl="1" indent="-518164" algn="ctr" rtl="0">
              <a:lnSpc>
                <a:spcPct val="140000"/>
              </a:lnSpc>
              <a:spcBef>
                <a:spcPts val="0"/>
              </a:spcBef>
              <a:spcAft>
                <a:spcPts val="0"/>
              </a:spcAft>
              <a:buClr>
                <a:srgbClr val="392503"/>
              </a:buClr>
              <a:buSzPts val="4800"/>
              <a:buFont typeface="Arial"/>
              <a:buChar char="•"/>
            </a:pPr>
            <a:r>
              <a:rPr lang="en-US" sz="4000" b="1" dirty="0">
                <a:solidFill>
                  <a:srgbClr val="392503"/>
                </a:solidFill>
              </a:rPr>
              <a:t>Initiation of Contraction</a:t>
            </a:r>
            <a:endParaRPr sz="1100" b="0" i="0" u="none" strike="noStrike" cap="none" dirty="0">
              <a:solidFill>
                <a:srgbClr val="000000"/>
              </a:solidFill>
              <a:latin typeface="Arial"/>
              <a:ea typeface="Arial"/>
              <a:cs typeface="Arial"/>
              <a:sym typeface="Arial"/>
            </a:endParaRPr>
          </a:p>
          <a:p>
            <a:pPr marL="1036329" marR="0" lvl="1" indent="-518164" algn="ctr" rtl="0">
              <a:lnSpc>
                <a:spcPct val="140000"/>
              </a:lnSpc>
              <a:spcBef>
                <a:spcPts val="0"/>
              </a:spcBef>
              <a:spcAft>
                <a:spcPts val="0"/>
              </a:spcAft>
              <a:buClr>
                <a:srgbClr val="392503"/>
              </a:buClr>
              <a:buSzPts val="4800"/>
              <a:buFont typeface="Arial"/>
              <a:buChar char="•"/>
            </a:pPr>
            <a:r>
              <a:rPr lang="en-US" sz="4000" b="1" dirty="0">
                <a:solidFill>
                  <a:srgbClr val="392503"/>
                </a:solidFill>
              </a:rPr>
              <a:t>Contraction cycle</a:t>
            </a:r>
          </a:p>
          <a:p>
            <a:pPr marL="1036329" marR="0" lvl="1" indent="-518164" algn="ctr" rtl="0">
              <a:lnSpc>
                <a:spcPct val="140000"/>
              </a:lnSpc>
              <a:spcBef>
                <a:spcPts val="0"/>
              </a:spcBef>
              <a:spcAft>
                <a:spcPts val="0"/>
              </a:spcAft>
              <a:buClr>
                <a:srgbClr val="392503"/>
              </a:buClr>
              <a:buSzPts val="4800"/>
              <a:buFont typeface="Arial"/>
              <a:buChar char="•"/>
            </a:pPr>
            <a:r>
              <a:rPr lang="en-US" sz="4000" b="1" i="0" u="none" strike="noStrike" cap="none" dirty="0">
                <a:solidFill>
                  <a:srgbClr val="392503"/>
                </a:solidFill>
                <a:latin typeface="Arial"/>
                <a:ea typeface="Arial"/>
                <a:cs typeface="Arial"/>
                <a:sym typeface="Arial"/>
              </a:rPr>
              <a:t>Relaxation of muscle</a:t>
            </a:r>
            <a:endParaRPr sz="1100" b="0" i="0" u="none" strike="noStrike" cap="none" dirty="0">
              <a:solidFill>
                <a:srgbClr val="000000"/>
              </a:solidFill>
              <a:latin typeface="Arial"/>
              <a:ea typeface="Arial"/>
              <a:cs typeface="Arial"/>
              <a:sym typeface="Arial"/>
            </a:endParaRPr>
          </a:p>
          <a:p>
            <a:pPr marL="1036329" marR="0" lvl="1" indent="-518164" algn="ctr" rtl="0">
              <a:lnSpc>
                <a:spcPct val="140000"/>
              </a:lnSpc>
              <a:spcBef>
                <a:spcPts val="0"/>
              </a:spcBef>
              <a:spcAft>
                <a:spcPts val="0"/>
              </a:spcAft>
              <a:buClr>
                <a:srgbClr val="392503"/>
              </a:buClr>
              <a:buSzPts val="4800"/>
              <a:buFont typeface="Arial"/>
              <a:buChar char="•"/>
            </a:pPr>
            <a:r>
              <a:rPr lang="en-US" sz="4000" b="1" dirty="0">
                <a:solidFill>
                  <a:srgbClr val="392503"/>
                </a:solidFill>
              </a:rPr>
              <a:t>Control of Smooth muscle contraction – latch bridge cycle</a:t>
            </a:r>
          </a:p>
          <a:p>
            <a:pPr marL="1036329" marR="0" lvl="1" indent="-518164" algn="ctr" rtl="0">
              <a:lnSpc>
                <a:spcPct val="140000"/>
              </a:lnSpc>
              <a:spcBef>
                <a:spcPts val="0"/>
              </a:spcBef>
              <a:spcAft>
                <a:spcPts val="0"/>
              </a:spcAft>
              <a:buClr>
                <a:srgbClr val="392503"/>
              </a:buClr>
              <a:buSzPts val="4800"/>
              <a:buFont typeface="Arial"/>
              <a:buChar char="•"/>
            </a:pPr>
            <a:r>
              <a:rPr lang="en-US" sz="4000" b="1" dirty="0">
                <a:solidFill>
                  <a:srgbClr val="392503"/>
                </a:solidFill>
              </a:rPr>
              <a:t>Factors affecting contraction</a:t>
            </a:r>
          </a:p>
          <a:p>
            <a:pPr marL="1036329" marR="0" lvl="1" indent="-518164" algn="ctr" rtl="0">
              <a:lnSpc>
                <a:spcPct val="140000"/>
              </a:lnSpc>
              <a:spcBef>
                <a:spcPts val="0"/>
              </a:spcBef>
              <a:spcAft>
                <a:spcPts val="0"/>
              </a:spcAft>
              <a:buClr>
                <a:srgbClr val="392503"/>
              </a:buClr>
              <a:buSzPts val="4800"/>
              <a:buFont typeface="Arial"/>
              <a:buChar char="•"/>
            </a:pPr>
            <a:r>
              <a:rPr lang="en-US" sz="4000" b="1" i="0" u="none" strike="noStrike" cap="none" dirty="0">
                <a:solidFill>
                  <a:srgbClr val="392503"/>
                </a:solidFill>
                <a:latin typeface="Arial"/>
                <a:ea typeface="Arial"/>
                <a:cs typeface="Arial"/>
                <a:sym typeface="Arial"/>
              </a:rPr>
              <a:t>Type I and Type II Muscle fibers</a:t>
            </a:r>
            <a:endParaRPr sz="1100" b="0" i="0" u="none" strike="noStrike" cap="none" dirty="0">
              <a:solidFill>
                <a:srgbClr val="000000"/>
              </a:solidFill>
              <a:latin typeface="Arial"/>
              <a:ea typeface="Arial"/>
              <a:cs typeface="Arial"/>
              <a:sym typeface="Arial"/>
            </a:endParaRPr>
          </a:p>
        </p:txBody>
      </p:sp>
      <p:sp>
        <p:nvSpPr>
          <p:cNvPr id="2" name="Google Shape;107;p2">
            <a:extLst>
              <a:ext uri="{FF2B5EF4-FFF2-40B4-BE49-F238E27FC236}">
                <a16:creationId xmlns:a16="http://schemas.microsoft.com/office/drawing/2014/main" id="{616D8F61-BA4D-4830-8502-5D7B9684ED7D}"/>
              </a:ext>
            </a:extLst>
          </p:cNvPr>
          <p:cNvSpPr txBox="1"/>
          <p:nvPr/>
        </p:nvSpPr>
        <p:spPr>
          <a:xfrm>
            <a:off x="-787981" y="3650715"/>
            <a:ext cx="9324398" cy="258532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4000" b="1" i="0" u="none" strike="noStrike" cap="none" dirty="0">
                <a:solidFill>
                  <a:srgbClr val="FFFFFF"/>
                </a:solidFill>
                <a:latin typeface="Arial"/>
                <a:ea typeface="Arial"/>
                <a:cs typeface="Arial"/>
                <a:sym typeface="Arial"/>
              </a:rPr>
              <a:t>We will be looking at all 3 muscle types altogether to find the similarities and differences between them</a:t>
            </a:r>
            <a:endParaRPr sz="800" b="0" i="0" u="none" strike="noStrike" cap="none" dirty="0">
              <a:solidFill>
                <a:srgbClr val="000000"/>
              </a:solidFill>
              <a:latin typeface="Arial"/>
              <a:ea typeface="Arial"/>
              <a:cs typeface="Arial"/>
              <a:sym typeface="Arial"/>
            </a:endParaRPr>
          </a:p>
        </p:txBody>
      </p:sp>
      <p:sp>
        <p:nvSpPr>
          <p:cNvPr id="3" name="Google Shape;107;p2">
            <a:extLst>
              <a:ext uri="{FF2B5EF4-FFF2-40B4-BE49-F238E27FC236}">
                <a16:creationId xmlns:a16="http://schemas.microsoft.com/office/drawing/2014/main" id="{80824AD3-6222-D6CD-0CCC-3885B6ABC769}"/>
              </a:ext>
            </a:extLst>
          </p:cNvPr>
          <p:cNvSpPr txBox="1"/>
          <p:nvPr/>
        </p:nvSpPr>
        <p:spPr>
          <a:xfrm>
            <a:off x="-787981" y="7088271"/>
            <a:ext cx="9324398" cy="1723549"/>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4000" b="1" i="0" u="none" strike="noStrike" cap="none" dirty="0">
                <a:solidFill>
                  <a:srgbClr val="FFFFFF"/>
                </a:solidFill>
                <a:latin typeface="Arial"/>
                <a:ea typeface="Arial"/>
                <a:cs typeface="Arial"/>
                <a:sym typeface="Arial"/>
              </a:rPr>
              <a:t>UNDERSTANDING is more important than MEMORISING</a:t>
            </a:r>
            <a:endParaRPr sz="8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93F119EA-25AD-D5A9-49B7-320A41A1AC2C}"/>
            </a:ext>
          </a:extLst>
        </p:cNvPr>
        <p:cNvGrpSpPr/>
        <p:nvPr/>
      </p:nvGrpSpPr>
      <p:grpSpPr>
        <a:xfrm>
          <a:off x="0" y="0"/>
          <a:ext cx="0" cy="0"/>
          <a:chOff x="0" y="0"/>
          <a:chExt cx="0" cy="0"/>
        </a:xfrm>
      </p:grpSpPr>
      <p:sp>
        <p:nvSpPr>
          <p:cNvPr id="129" name="Google Shape;129;p5">
            <a:extLst>
              <a:ext uri="{FF2B5EF4-FFF2-40B4-BE49-F238E27FC236}">
                <a16:creationId xmlns:a16="http://schemas.microsoft.com/office/drawing/2014/main" id="{D82C3FC3-E395-76C9-3570-B6025A015ACE}"/>
              </a:ext>
            </a:extLst>
          </p:cNvPr>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GB"/>
          </a:p>
        </p:txBody>
      </p:sp>
      <p:sp>
        <p:nvSpPr>
          <p:cNvPr id="130" name="Google Shape;130;p5">
            <a:extLst>
              <a:ext uri="{FF2B5EF4-FFF2-40B4-BE49-F238E27FC236}">
                <a16:creationId xmlns:a16="http://schemas.microsoft.com/office/drawing/2014/main" id="{3F842EAE-F167-66CA-C0F4-67012C5EEE44}"/>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txBody>
          <a:bodyPr/>
          <a:lstStyle/>
          <a:p>
            <a:endParaRPr lang="en-GB"/>
          </a:p>
        </p:txBody>
      </p:sp>
      <p:sp>
        <p:nvSpPr>
          <p:cNvPr id="131" name="Google Shape;131;p5">
            <a:extLst>
              <a:ext uri="{FF2B5EF4-FFF2-40B4-BE49-F238E27FC236}">
                <a16:creationId xmlns:a16="http://schemas.microsoft.com/office/drawing/2014/main" id="{BFF120B8-0F10-8108-F592-FFB89EFF6D9C}"/>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txBody>
          <a:bodyPr/>
          <a:lstStyle/>
          <a:p>
            <a:endParaRPr lang="en-GB"/>
          </a:p>
        </p:txBody>
      </p:sp>
      <p:sp>
        <p:nvSpPr>
          <p:cNvPr id="132" name="Google Shape;132;p5">
            <a:extLst>
              <a:ext uri="{FF2B5EF4-FFF2-40B4-BE49-F238E27FC236}">
                <a16:creationId xmlns:a16="http://schemas.microsoft.com/office/drawing/2014/main" id="{D23399AB-AF47-D65F-61AB-128929F96C39}"/>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txBody>
          <a:bodyPr/>
          <a:lstStyle/>
          <a:p>
            <a:endParaRPr lang="en-GB"/>
          </a:p>
        </p:txBody>
      </p:sp>
      <p:sp>
        <p:nvSpPr>
          <p:cNvPr id="133" name="Google Shape;133;p5">
            <a:extLst>
              <a:ext uri="{FF2B5EF4-FFF2-40B4-BE49-F238E27FC236}">
                <a16:creationId xmlns:a16="http://schemas.microsoft.com/office/drawing/2014/main" id="{5020681F-7ECD-69FE-10AD-9804C43E0CA6}"/>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GB"/>
          </a:p>
        </p:txBody>
      </p:sp>
      <p:sp>
        <p:nvSpPr>
          <p:cNvPr id="134" name="Google Shape;134;p5">
            <a:extLst>
              <a:ext uri="{FF2B5EF4-FFF2-40B4-BE49-F238E27FC236}">
                <a16:creationId xmlns:a16="http://schemas.microsoft.com/office/drawing/2014/main" id="{42AE229C-C5B1-2338-A9F6-C1D998805478}"/>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txBody>
          <a:bodyPr/>
          <a:lstStyle/>
          <a:p>
            <a:endParaRPr lang="en-GB"/>
          </a:p>
        </p:txBody>
      </p:sp>
      <p:sp>
        <p:nvSpPr>
          <p:cNvPr id="135" name="Google Shape;135;p5">
            <a:extLst>
              <a:ext uri="{FF2B5EF4-FFF2-40B4-BE49-F238E27FC236}">
                <a16:creationId xmlns:a16="http://schemas.microsoft.com/office/drawing/2014/main" id="{CCD1E22D-F604-BFCC-E1E5-048E9F11C36B}"/>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GB"/>
          </a:p>
        </p:txBody>
      </p:sp>
      <p:sp>
        <p:nvSpPr>
          <p:cNvPr id="136" name="Google Shape;136;p5">
            <a:extLst>
              <a:ext uri="{FF2B5EF4-FFF2-40B4-BE49-F238E27FC236}">
                <a16:creationId xmlns:a16="http://schemas.microsoft.com/office/drawing/2014/main" id="{81703B72-FEFC-E664-5480-E7F61D173F5F}"/>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txBody>
          <a:bodyPr/>
          <a:lstStyle/>
          <a:p>
            <a:endParaRPr lang="en-GB"/>
          </a:p>
        </p:txBody>
      </p:sp>
      <p:sp>
        <p:nvSpPr>
          <p:cNvPr id="137" name="Google Shape;137;p5">
            <a:extLst>
              <a:ext uri="{FF2B5EF4-FFF2-40B4-BE49-F238E27FC236}">
                <a16:creationId xmlns:a16="http://schemas.microsoft.com/office/drawing/2014/main" id="{6236B391-2D27-E6B0-953D-5DC107DF9506}"/>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txBody>
          <a:bodyPr/>
          <a:lstStyle/>
          <a:p>
            <a:endParaRPr lang="en-GB"/>
          </a:p>
        </p:txBody>
      </p:sp>
      <p:sp>
        <p:nvSpPr>
          <p:cNvPr id="138" name="Google Shape;138;p5">
            <a:extLst>
              <a:ext uri="{FF2B5EF4-FFF2-40B4-BE49-F238E27FC236}">
                <a16:creationId xmlns:a16="http://schemas.microsoft.com/office/drawing/2014/main" id="{BE2104F4-44F4-009B-4222-71B1D3675FBA}"/>
              </a:ext>
            </a:extLst>
          </p:cNvPr>
          <p:cNvSpPr txBox="1"/>
          <p:nvPr/>
        </p:nvSpPr>
        <p:spPr>
          <a:xfrm>
            <a:off x="3241063" y="2468543"/>
            <a:ext cx="11805873" cy="5816977"/>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5400" b="1" dirty="0">
                <a:solidFill>
                  <a:srgbClr val="FFFFFF"/>
                </a:solidFill>
              </a:rPr>
              <a:t>Skeletal Muscle = VOLTAGE-induced Calcium release</a:t>
            </a:r>
          </a:p>
          <a:p>
            <a:pPr marL="0" marR="0" lvl="0" indent="0" algn="ctr" rtl="0">
              <a:lnSpc>
                <a:spcPct val="140005"/>
              </a:lnSpc>
              <a:spcBef>
                <a:spcPts val="0"/>
              </a:spcBef>
              <a:spcAft>
                <a:spcPts val="0"/>
              </a:spcAft>
              <a:buClr>
                <a:srgbClr val="000000"/>
              </a:buClr>
              <a:buSzPts val="6999"/>
              <a:buFont typeface="Arial"/>
              <a:buNone/>
            </a:pPr>
            <a:endParaRPr lang="en-US" sz="5400" b="1" dirty="0">
              <a:solidFill>
                <a:srgbClr val="FFFFFF"/>
              </a:solidFill>
            </a:endParaRPr>
          </a:p>
          <a:p>
            <a:pPr marL="0" marR="0" lvl="0" indent="0" algn="ctr" rtl="0">
              <a:lnSpc>
                <a:spcPct val="140005"/>
              </a:lnSpc>
              <a:spcBef>
                <a:spcPts val="0"/>
              </a:spcBef>
              <a:spcAft>
                <a:spcPts val="0"/>
              </a:spcAft>
              <a:buClr>
                <a:srgbClr val="000000"/>
              </a:buClr>
              <a:buSzPts val="6999"/>
              <a:buFont typeface="Arial"/>
              <a:buNone/>
            </a:pPr>
            <a:r>
              <a:rPr lang="en-US" sz="5400" b="1" i="0" u="none" strike="noStrike" cap="none" dirty="0">
                <a:solidFill>
                  <a:srgbClr val="FFFFFF"/>
                </a:solidFill>
                <a:latin typeface="Arial"/>
                <a:ea typeface="Arial"/>
                <a:cs typeface="Arial"/>
                <a:sym typeface="Arial"/>
              </a:rPr>
              <a:t>Cardiac Muscle = CALCIUM-induced Calcium release</a:t>
            </a:r>
            <a:endParaRPr sz="1050" b="0" i="0" u="none" strike="noStrike" cap="none" dirty="0">
              <a:solidFill>
                <a:srgbClr val="000000"/>
              </a:solidFill>
              <a:latin typeface="Arial"/>
              <a:ea typeface="Arial"/>
              <a:cs typeface="Arial"/>
              <a:sym typeface="Arial"/>
            </a:endParaRPr>
          </a:p>
        </p:txBody>
      </p:sp>
      <p:sp>
        <p:nvSpPr>
          <p:cNvPr id="139" name="Google Shape;139;p5">
            <a:extLst>
              <a:ext uri="{FF2B5EF4-FFF2-40B4-BE49-F238E27FC236}">
                <a16:creationId xmlns:a16="http://schemas.microsoft.com/office/drawing/2014/main" id="{4411B871-D372-48F0-B847-43C1833A9E2E}"/>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12">
              <a:alphaModFix/>
            </a:blip>
            <a:stretch>
              <a:fillRect/>
            </a:stretch>
          </a:blipFill>
          <a:ln>
            <a:noFill/>
          </a:ln>
        </p:spPr>
        <p:txBody>
          <a:bodyPr/>
          <a:lstStyle/>
          <a:p>
            <a:endParaRPr lang="en-GB"/>
          </a:p>
        </p:txBody>
      </p:sp>
    </p:spTree>
    <p:extLst>
      <p:ext uri="{BB962C8B-B14F-4D97-AF65-F5344CB8AC3E}">
        <p14:creationId xmlns:p14="http://schemas.microsoft.com/office/powerpoint/2010/main" val="2900717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8A302514-F32F-38D2-4155-398A6BEED8C7}"/>
            </a:ext>
          </a:extLst>
        </p:cNvPr>
        <p:cNvGrpSpPr/>
        <p:nvPr/>
      </p:nvGrpSpPr>
      <p:grpSpPr>
        <a:xfrm>
          <a:off x="0" y="0"/>
          <a:ext cx="0" cy="0"/>
          <a:chOff x="0" y="0"/>
          <a:chExt cx="0" cy="0"/>
        </a:xfrm>
      </p:grpSpPr>
      <p:sp>
        <p:nvSpPr>
          <p:cNvPr id="121" name="Google Shape;121;p4">
            <a:extLst>
              <a:ext uri="{FF2B5EF4-FFF2-40B4-BE49-F238E27FC236}">
                <a16:creationId xmlns:a16="http://schemas.microsoft.com/office/drawing/2014/main" id="{7E9068DD-D362-5D63-5AB8-44C69D5AC9BE}"/>
              </a:ext>
            </a:extLst>
          </p:cNvPr>
          <p:cNvSpPr/>
          <p:nvPr/>
        </p:nvSpPr>
        <p:spPr>
          <a:xfrm>
            <a:off x="1652671" y="2055024"/>
            <a:ext cx="14982658" cy="7229132"/>
          </a:xfrm>
          <a:custGeom>
            <a:avLst/>
            <a:gdLst/>
            <a:ahLst/>
            <a:cxnLst/>
            <a:rect l="l" t="t" r="r" b="b"/>
            <a:pathLst>
              <a:path w="14982658" h="7229132" extrusionOk="0">
                <a:moveTo>
                  <a:pt x="0" y="0"/>
                </a:moveTo>
                <a:lnTo>
                  <a:pt x="14982658" y="0"/>
                </a:lnTo>
                <a:lnTo>
                  <a:pt x="14982658" y="7229132"/>
                </a:lnTo>
                <a:lnTo>
                  <a:pt x="0" y="7229132"/>
                </a:lnTo>
                <a:lnTo>
                  <a:pt x="0" y="0"/>
                </a:lnTo>
                <a:close/>
              </a:path>
            </a:pathLst>
          </a:custGeom>
          <a:blipFill rotWithShape="1">
            <a:blip r:embed="rId3">
              <a:alphaModFix/>
            </a:blip>
            <a:stretch>
              <a:fillRect/>
            </a:stretch>
          </a:blipFill>
          <a:ln>
            <a:noFill/>
          </a:ln>
        </p:spPr>
        <p:txBody>
          <a:bodyPr/>
          <a:lstStyle/>
          <a:p>
            <a:endParaRPr lang="en-GB"/>
          </a:p>
        </p:txBody>
      </p:sp>
      <p:sp>
        <p:nvSpPr>
          <p:cNvPr id="122" name="Google Shape;122;p4">
            <a:extLst>
              <a:ext uri="{FF2B5EF4-FFF2-40B4-BE49-F238E27FC236}">
                <a16:creationId xmlns:a16="http://schemas.microsoft.com/office/drawing/2014/main" id="{FF449DF6-E326-7F4A-9900-B40FDE8FC8C8}"/>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23" name="Google Shape;123;p4">
            <a:extLst>
              <a:ext uri="{FF2B5EF4-FFF2-40B4-BE49-F238E27FC236}">
                <a16:creationId xmlns:a16="http://schemas.microsoft.com/office/drawing/2014/main" id="{7C494DB6-1646-B706-83A2-996949130EA4}"/>
              </a:ext>
            </a:extLst>
          </p:cNvPr>
          <p:cNvSpPr txBox="1"/>
          <p:nvPr/>
        </p:nvSpPr>
        <p:spPr>
          <a:xfrm>
            <a:off x="4481801" y="194911"/>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392503"/>
                </a:solidFill>
                <a:latin typeface="Arial"/>
                <a:ea typeface="Arial"/>
                <a:cs typeface="Arial"/>
                <a:sym typeface="Arial"/>
              </a:rPr>
              <a:t>Smooth Muscle</a:t>
            </a:r>
            <a:endParaRPr sz="1400" b="0" i="0" u="none" strike="noStrike" cap="none" dirty="0">
              <a:solidFill>
                <a:srgbClr val="000000"/>
              </a:solidFill>
              <a:latin typeface="Arial"/>
              <a:ea typeface="Arial"/>
              <a:cs typeface="Arial"/>
              <a:sym typeface="Arial"/>
            </a:endParaRPr>
          </a:p>
        </p:txBody>
      </p:sp>
      <p:pic>
        <p:nvPicPr>
          <p:cNvPr id="7" name="Picture 6">
            <a:extLst>
              <a:ext uri="{FF2B5EF4-FFF2-40B4-BE49-F238E27FC236}">
                <a16:creationId xmlns:a16="http://schemas.microsoft.com/office/drawing/2014/main" id="{459270FB-5832-2FD3-49CD-B355F26A799F}"/>
              </a:ext>
            </a:extLst>
          </p:cNvPr>
          <p:cNvPicPr>
            <a:picLocks noChangeAspect="1"/>
          </p:cNvPicPr>
          <p:nvPr/>
        </p:nvPicPr>
        <p:blipFill>
          <a:blip r:embed="rId5"/>
          <a:stretch>
            <a:fillRect/>
          </a:stretch>
        </p:blipFill>
        <p:spPr>
          <a:xfrm>
            <a:off x="0" y="2184073"/>
            <a:ext cx="14641236" cy="7475681"/>
          </a:xfrm>
          <a:prstGeom prst="rect">
            <a:avLst/>
          </a:prstGeom>
        </p:spPr>
      </p:pic>
    </p:spTree>
    <p:extLst>
      <p:ext uri="{BB962C8B-B14F-4D97-AF65-F5344CB8AC3E}">
        <p14:creationId xmlns:p14="http://schemas.microsoft.com/office/powerpoint/2010/main" val="3925688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4E3D8F22-8A7F-1A4E-79D1-FEB46DD0C1B0}"/>
            </a:ext>
          </a:extLst>
        </p:cNvPr>
        <p:cNvGrpSpPr/>
        <p:nvPr/>
      </p:nvGrpSpPr>
      <p:grpSpPr>
        <a:xfrm>
          <a:off x="0" y="0"/>
          <a:ext cx="0" cy="0"/>
          <a:chOff x="0" y="0"/>
          <a:chExt cx="0" cy="0"/>
        </a:xfrm>
      </p:grpSpPr>
      <p:sp>
        <p:nvSpPr>
          <p:cNvPr id="121" name="Google Shape;121;p4">
            <a:extLst>
              <a:ext uri="{FF2B5EF4-FFF2-40B4-BE49-F238E27FC236}">
                <a16:creationId xmlns:a16="http://schemas.microsoft.com/office/drawing/2014/main" id="{46E39384-0A1B-75E4-8DBB-571E83B1DE31}"/>
              </a:ext>
            </a:extLst>
          </p:cNvPr>
          <p:cNvSpPr/>
          <p:nvPr/>
        </p:nvSpPr>
        <p:spPr>
          <a:xfrm>
            <a:off x="1652671" y="2055024"/>
            <a:ext cx="14982658" cy="7229132"/>
          </a:xfrm>
          <a:custGeom>
            <a:avLst/>
            <a:gdLst/>
            <a:ahLst/>
            <a:cxnLst/>
            <a:rect l="l" t="t" r="r" b="b"/>
            <a:pathLst>
              <a:path w="14982658" h="7229132" extrusionOk="0">
                <a:moveTo>
                  <a:pt x="0" y="0"/>
                </a:moveTo>
                <a:lnTo>
                  <a:pt x="14982658" y="0"/>
                </a:lnTo>
                <a:lnTo>
                  <a:pt x="14982658" y="7229132"/>
                </a:lnTo>
                <a:lnTo>
                  <a:pt x="0" y="7229132"/>
                </a:lnTo>
                <a:lnTo>
                  <a:pt x="0" y="0"/>
                </a:lnTo>
                <a:close/>
              </a:path>
            </a:pathLst>
          </a:custGeom>
          <a:blipFill rotWithShape="1">
            <a:blip r:embed="rId3">
              <a:alphaModFix/>
            </a:blip>
            <a:stretch>
              <a:fillRect/>
            </a:stretch>
          </a:blipFill>
          <a:ln>
            <a:noFill/>
          </a:ln>
        </p:spPr>
        <p:txBody>
          <a:bodyPr/>
          <a:lstStyle/>
          <a:p>
            <a:endParaRPr lang="en-GB"/>
          </a:p>
        </p:txBody>
      </p:sp>
      <p:sp>
        <p:nvSpPr>
          <p:cNvPr id="122" name="Google Shape;122;p4">
            <a:extLst>
              <a:ext uri="{FF2B5EF4-FFF2-40B4-BE49-F238E27FC236}">
                <a16:creationId xmlns:a16="http://schemas.microsoft.com/office/drawing/2014/main" id="{27D2AF63-CEDC-BCD0-B1CF-5C9363E8330C}"/>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23" name="Google Shape;123;p4">
            <a:extLst>
              <a:ext uri="{FF2B5EF4-FFF2-40B4-BE49-F238E27FC236}">
                <a16:creationId xmlns:a16="http://schemas.microsoft.com/office/drawing/2014/main" id="{92924ABE-2152-3AED-37AB-81318D31678B}"/>
              </a:ext>
            </a:extLst>
          </p:cNvPr>
          <p:cNvSpPr txBox="1"/>
          <p:nvPr/>
        </p:nvSpPr>
        <p:spPr>
          <a:xfrm>
            <a:off x="4481801" y="194911"/>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392503"/>
                </a:solidFill>
                <a:latin typeface="Arial"/>
                <a:ea typeface="Arial"/>
                <a:cs typeface="Arial"/>
                <a:sym typeface="Arial"/>
              </a:rPr>
              <a:t>“Unlocking” Actin</a:t>
            </a:r>
            <a:endParaRPr sz="1400" b="0" i="0" u="none" strike="noStrike" cap="none" dirty="0">
              <a:solidFill>
                <a:srgbClr val="000000"/>
              </a:solidFill>
              <a:latin typeface="Arial"/>
              <a:ea typeface="Arial"/>
              <a:cs typeface="Arial"/>
              <a:sym typeface="Arial"/>
            </a:endParaRPr>
          </a:p>
        </p:txBody>
      </p:sp>
      <p:sp>
        <p:nvSpPr>
          <p:cNvPr id="124" name="Google Shape;124;p4">
            <a:extLst>
              <a:ext uri="{FF2B5EF4-FFF2-40B4-BE49-F238E27FC236}">
                <a16:creationId xmlns:a16="http://schemas.microsoft.com/office/drawing/2014/main" id="{C131980B-A188-1A1A-83EE-A830FE852BED}"/>
              </a:ext>
            </a:extLst>
          </p:cNvPr>
          <p:cNvSpPr txBox="1"/>
          <p:nvPr/>
        </p:nvSpPr>
        <p:spPr>
          <a:xfrm>
            <a:off x="1395701" y="1958771"/>
            <a:ext cx="7333661" cy="7238905"/>
          </a:xfrm>
          <a:prstGeom prst="rect">
            <a:avLst/>
          </a:prstGeom>
          <a:noFill/>
          <a:ln>
            <a:noFill/>
          </a:ln>
        </p:spPr>
        <p:txBody>
          <a:bodyPr spcFirstLastPara="1" wrap="square" lIns="0" tIns="0" rIns="0" bIns="0" anchor="t" anchorCtr="0">
            <a:spAutoFit/>
          </a:bodyPr>
          <a:lstStyle/>
          <a:p>
            <a:pPr marL="1432565" marR="0" lvl="1" indent="-914400" algn="ctr" rtl="0">
              <a:lnSpc>
                <a:spcPct val="140000"/>
              </a:lnSpc>
              <a:spcBef>
                <a:spcPts val="0"/>
              </a:spcBef>
              <a:spcAft>
                <a:spcPts val="0"/>
              </a:spcAft>
              <a:buClr>
                <a:srgbClr val="392503"/>
              </a:buClr>
              <a:buSzPts val="4800"/>
              <a:buFont typeface="+mj-lt"/>
              <a:buAutoNum type="arabicPeriod"/>
            </a:pPr>
            <a:r>
              <a:rPr lang="en-US" sz="4800" dirty="0">
                <a:solidFill>
                  <a:srgbClr val="392503"/>
                </a:solidFill>
              </a:rPr>
              <a:t>Ca2+ binds onto troponin</a:t>
            </a:r>
          </a:p>
          <a:p>
            <a:pPr marL="1432565" marR="0" lvl="1" indent="-914400" algn="ctr" rtl="0">
              <a:lnSpc>
                <a:spcPct val="140000"/>
              </a:lnSpc>
              <a:spcBef>
                <a:spcPts val="0"/>
              </a:spcBef>
              <a:spcAft>
                <a:spcPts val="0"/>
              </a:spcAft>
              <a:buClr>
                <a:srgbClr val="392503"/>
              </a:buClr>
              <a:buSzPts val="4800"/>
              <a:buFont typeface="+mj-lt"/>
              <a:buAutoNum type="arabicPeriod"/>
            </a:pPr>
            <a:r>
              <a:rPr lang="en-US" sz="4800" b="0" i="0" u="none" strike="noStrike" cap="none" dirty="0">
                <a:solidFill>
                  <a:srgbClr val="392503"/>
                </a:solidFill>
                <a:latin typeface="Arial"/>
                <a:ea typeface="Arial"/>
                <a:cs typeface="Arial"/>
                <a:sym typeface="Arial"/>
              </a:rPr>
              <a:t>Troponin moves tropomyosin out of the way</a:t>
            </a:r>
          </a:p>
          <a:p>
            <a:pPr marL="1432565" marR="0" lvl="1" indent="-914400" algn="ctr" rtl="0">
              <a:lnSpc>
                <a:spcPct val="140000"/>
              </a:lnSpc>
              <a:spcBef>
                <a:spcPts val="0"/>
              </a:spcBef>
              <a:spcAft>
                <a:spcPts val="0"/>
              </a:spcAft>
              <a:buClr>
                <a:srgbClr val="392503"/>
              </a:buClr>
              <a:buSzPts val="4800"/>
              <a:buFont typeface="+mj-lt"/>
              <a:buAutoNum type="arabicPeriod"/>
            </a:pPr>
            <a:r>
              <a:rPr lang="en-US" sz="4800" dirty="0">
                <a:solidFill>
                  <a:srgbClr val="392503"/>
                </a:solidFill>
              </a:rPr>
              <a:t>Binding sites on actin are now open</a:t>
            </a:r>
            <a:endParaRPr lang="en-US" sz="1400" b="0" i="0" u="none" strike="noStrike" cap="none" dirty="0">
              <a:solidFill>
                <a:srgbClr val="000000"/>
              </a:solidFill>
              <a:latin typeface="Arial"/>
              <a:ea typeface="Arial"/>
              <a:cs typeface="Arial"/>
              <a:sym typeface="Arial"/>
            </a:endParaRPr>
          </a:p>
        </p:txBody>
      </p:sp>
      <p:pic>
        <p:nvPicPr>
          <p:cNvPr id="2050" name="Picture 2" descr="Presence Of Troponin And Tropomyosin - Specialized Cell ...">
            <a:extLst>
              <a:ext uri="{FF2B5EF4-FFF2-40B4-BE49-F238E27FC236}">
                <a16:creationId xmlns:a16="http://schemas.microsoft.com/office/drawing/2014/main" id="{A73E9FE5-A820-F24C-3688-543B9E8020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6505" y="1467852"/>
            <a:ext cx="7555794" cy="699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836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B794FCA1-F439-DAB8-F23C-8339726D3CE4}"/>
            </a:ext>
          </a:extLst>
        </p:cNvPr>
        <p:cNvGrpSpPr/>
        <p:nvPr/>
      </p:nvGrpSpPr>
      <p:grpSpPr>
        <a:xfrm>
          <a:off x="0" y="0"/>
          <a:ext cx="0" cy="0"/>
          <a:chOff x="0" y="0"/>
          <a:chExt cx="0" cy="0"/>
        </a:xfrm>
      </p:grpSpPr>
      <p:sp>
        <p:nvSpPr>
          <p:cNvPr id="129" name="Google Shape;129;p5">
            <a:extLst>
              <a:ext uri="{FF2B5EF4-FFF2-40B4-BE49-F238E27FC236}">
                <a16:creationId xmlns:a16="http://schemas.microsoft.com/office/drawing/2014/main" id="{33180E28-FDFF-645A-5C2B-6E4E0A68031B}"/>
              </a:ext>
            </a:extLst>
          </p:cNvPr>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GB"/>
          </a:p>
        </p:txBody>
      </p:sp>
      <p:sp>
        <p:nvSpPr>
          <p:cNvPr id="130" name="Google Shape;130;p5">
            <a:extLst>
              <a:ext uri="{FF2B5EF4-FFF2-40B4-BE49-F238E27FC236}">
                <a16:creationId xmlns:a16="http://schemas.microsoft.com/office/drawing/2014/main" id="{E5FB11F4-08ED-A3A8-BB1F-22ADFCB1EA6B}"/>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txBody>
          <a:bodyPr/>
          <a:lstStyle/>
          <a:p>
            <a:endParaRPr lang="en-GB"/>
          </a:p>
        </p:txBody>
      </p:sp>
      <p:sp>
        <p:nvSpPr>
          <p:cNvPr id="131" name="Google Shape;131;p5">
            <a:extLst>
              <a:ext uri="{FF2B5EF4-FFF2-40B4-BE49-F238E27FC236}">
                <a16:creationId xmlns:a16="http://schemas.microsoft.com/office/drawing/2014/main" id="{A468FF70-9001-C9AD-C118-7EC0EBD414A7}"/>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txBody>
          <a:bodyPr/>
          <a:lstStyle/>
          <a:p>
            <a:endParaRPr lang="en-GB"/>
          </a:p>
        </p:txBody>
      </p:sp>
      <p:sp>
        <p:nvSpPr>
          <p:cNvPr id="132" name="Google Shape;132;p5">
            <a:extLst>
              <a:ext uri="{FF2B5EF4-FFF2-40B4-BE49-F238E27FC236}">
                <a16:creationId xmlns:a16="http://schemas.microsoft.com/office/drawing/2014/main" id="{EB89E277-49F3-BAB5-1591-57531BE3A819}"/>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txBody>
          <a:bodyPr/>
          <a:lstStyle/>
          <a:p>
            <a:endParaRPr lang="en-GB"/>
          </a:p>
        </p:txBody>
      </p:sp>
      <p:sp>
        <p:nvSpPr>
          <p:cNvPr id="133" name="Google Shape;133;p5">
            <a:extLst>
              <a:ext uri="{FF2B5EF4-FFF2-40B4-BE49-F238E27FC236}">
                <a16:creationId xmlns:a16="http://schemas.microsoft.com/office/drawing/2014/main" id="{7D3ECD46-B58F-A2F2-39CA-CD777CE73275}"/>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GB"/>
          </a:p>
        </p:txBody>
      </p:sp>
      <p:sp>
        <p:nvSpPr>
          <p:cNvPr id="134" name="Google Shape;134;p5">
            <a:extLst>
              <a:ext uri="{FF2B5EF4-FFF2-40B4-BE49-F238E27FC236}">
                <a16:creationId xmlns:a16="http://schemas.microsoft.com/office/drawing/2014/main" id="{35306038-80C7-56B3-D076-30909BF4141C}"/>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txBody>
          <a:bodyPr/>
          <a:lstStyle/>
          <a:p>
            <a:endParaRPr lang="en-GB"/>
          </a:p>
        </p:txBody>
      </p:sp>
      <p:sp>
        <p:nvSpPr>
          <p:cNvPr id="135" name="Google Shape;135;p5">
            <a:extLst>
              <a:ext uri="{FF2B5EF4-FFF2-40B4-BE49-F238E27FC236}">
                <a16:creationId xmlns:a16="http://schemas.microsoft.com/office/drawing/2014/main" id="{8C3B402B-0346-9CD0-BA31-CD1D1AA0F059}"/>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GB"/>
          </a:p>
        </p:txBody>
      </p:sp>
      <p:sp>
        <p:nvSpPr>
          <p:cNvPr id="136" name="Google Shape;136;p5">
            <a:extLst>
              <a:ext uri="{FF2B5EF4-FFF2-40B4-BE49-F238E27FC236}">
                <a16:creationId xmlns:a16="http://schemas.microsoft.com/office/drawing/2014/main" id="{95A7DB22-4D63-CB2A-689C-55E7BD903899}"/>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txBody>
          <a:bodyPr/>
          <a:lstStyle/>
          <a:p>
            <a:endParaRPr lang="en-GB"/>
          </a:p>
        </p:txBody>
      </p:sp>
      <p:sp>
        <p:nvSpPr>
          <p:cNvPr id="137" name="Google Shape;137;p5">
            <a:extLst>
              <a:ext uri="{FF2B5EF4-FFF2-40B4-BE49-F238E27FC236}">
                <a16:creationId xmlns:a16="http://schemas.microsoft.com/office/drawing/2014/main" id="{27986B59-F8DE-4D28-50A2-4C716307658A}"/>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txBody>
          <a:bodyPr/>
          <a:lstStyle/>
          <a:p>
            <a:endParaRPr lang="en-GB"/>
          </a:p>
        </p:txBody>
      </p:sp>
      <p:sp>
        <p:nvSpPr>
          <p:cNvPr id="138" name="Google Shape;138;p5">
            <a:extLst>
              <a:ext uri="{FF2B5EF4-FFF2-40B4-BE49-F238E27FC236}">
                <a16:creationId xmlns:a16="http://schemas.microsoft.com/office/drawing/2014/main" id="{B656E5A1-5A2D-AC7D-FD15-25EBFA7C9ADA}"/>
              </a:ext>
            </a:extLst>
          </p:cNvPr>
          <p:cNvSpPr txBox="1"/>
          <p:nvPr/>
        </p:nvSpPr>
        <p:spPr>
          <a:xfrm>
            <a:off x="4712961" y="3290739"/>
            <a:ext cx="9324398" cy="4523739"/>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FFFFFF"/>
                </a:solidFill>
              </a:rPr>
              <a:t>Muscle Contractile Cycle – the SAME in all muscle types</a:t>
            </a:r>
            <a:endParaRPr sz="1400" b="0" i="0" u="none" strike="noStrike" cap="none" dirty="0">
              <a:solidFill>
                <a:srgbClr val="000000"/>
              </a:solidFill>
              <a:latin typeface="Arial"/>
              <a:ea typeface="Arial"/>
              <a:cs typeface="Arial"/>
              <a:sym typeface="Arial"/>
            </a:endParaRPr>
          </a:p>
        </p:txBody>
      </p:sp>
      <p:sp>
        <p:nvSpPr>
          <p:cNvPr id="139" name="Google Shape;139;p5">
            <a:extLst>
              <a:ext uri="{FF2B5EF4-FFF2-40B4-BE49-F238E27FC236}">
                <a16:creationId xmlns:a16="http://schemas.microsoft.com/office/drawing/2014/main" id="{895750BD-A088-F6FA-D5EE-288303ED516C}"/>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12">
              <a:alphaModFix/>
            </a:blip>
            <a:stretch>
              <a:fillRect/>
            </a:stretch>
          </a:blipFill>
          <a:ln>
            <a:noFill/>
          </a:ln>
        </p:spPr>
        <p:txBody>
          <a:bodyPr/>
          <a:lstStyle/>
          <a:p>
            <a:endParaRPr lang="en-GB"/>
          </a:p>
        </p:txBody>
      </p:sp>
    </p:spTree>
    <p:extLst>
      <p:ext uri="{BB962C8B-B14F-4D97-AF65-F5344CB8AC3E}">
        <p14:creationId xmlns:p14="http://schemas.microsoft.com/office/powerpoint/2010/main" val="399748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92256C5E-6143-CDF4-5B67-E6E099FC4733}"/>
            </a:ext>
          </a:extLst>
        </p:cNvPr>
        <p:cNvGrpSpPr/>
        <p:nvPr/>
      </p:nvGrpSpPr>
      <p:grpSpPr>
        <a:xfrm>
          <a:off x="0" y="0"/>
          <a:ext cx="0" cy="0"/>
          <a:chOff x="0" y="0"/>
          <a:chExt cx="0" cy="0"/>
        </a:xfrm>
      </p:grpSpPr>
      <p:sp>
        <p:nvSpPr>
          <p:cNvPr id="121" name="Google Shape;121;p4">
            <a:extLst>
              <a:ext uri="{FF2B5EF4-FFF2-40B4-BE49-F238E27FC236}">
                <a16:creationId xmlns:a16="http://schemas.microsoft.com/office/drawing/2014/main" id="{D4B5CF92-1B22-7E1D-AD06-CE41B432DAC0}"/>
              </a:ext>
            </a:extLst>
          </p:cNvPr>
          <p:cNvSpPr/>
          <p:nvPr/>
        </p:nvSpPr>
        <p:spPr>
          <a:xfrm>
            <a:off x="1652671" y="2055024"/>
            <a:ext cx="14982658" cy="7229132"/>
          </a:xfrm>
          <a:custGeom>
            <a:avLst/>
            <a:gdLst/>
            <a:ahLst/>
            <a:cxnLst/>
            <a:rect l="l" t="t" r="r" b="b"/>
            <a:pathLst>
              <a:path w="14982658" h="7229132" extrusionOk="0">
                <a:moveTo>
                  <a:pt x="0" y="0"/>
                </a:moveTo>
                <a:lnTo>
                  <a:pt x="14982658" y="0"/>
                </a:lnTo>
                <a:lnTo>
                  <a:pt x="14982658" y="7229132"/>
                </a:lnTo>
                <a:lnTo>
                  <a:pt x="0" y="7229132"/>
                </a:lnTo>
                <a:lnTo>
                  <a:pt x="0" y="0"/>
                </a:lnTo>
                <a:close/>
              </a:path>
            </a:pathLst>
          </a:custGeom>
          <a:blipFill rotWithShape="1">
            <a:blip r:embed="rId3">
              <a:alphaModFix/>
            </a:blip>
            <a:stretch>
              <a:fillRect/>
            </a:stretch>
          </a:blipFill>
          <a:ln>
            <a:noFill/>
          </a:ln>
        </p:spPr>
        <p:txBody>
          <a:bodyPr/>
          <a:lstStyle/>
          <a:p>
            <a:endParaRPr lang="en-GB"/>
          </a:p>
        </p:txBody>
      </p:sp>
      <p:sp>
        <p:nvSpPr>
          <p:cNvPr id="122" name="Google Shape;122;p4">
            <a:extLst>
              <a:ext uri="{FF2B5EF4-FFF2-40B4-BE49-F238E27FC236}">
                <a16:creationId xmlns:a16="http://schemas.microsoft.com/office/drawing/2014/main" id="{5D7DD19C-86F0-10D5-CF87-216F705C4A29}"/>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23" name="Google Shape;123;p4">
            <a:extLst>
              <a:ext uri="{FF2B5EF4-FFF2-40B4-BE49-F238E27FC236}">
                <a16:creationId xmlns:a16="http://schemas.microsoft.com/office/drawing/2014/main" id="{D2E58799-155C-0953-020B-FFC29856091C}"/>
              </a:ext>
            </a:extLst>
          </p:cNvPr>
          <p:cNvSpPr txBox="1"/>
          <p:nvPr/>
        </p:nvSpPr>
        <p:spPr>
          <a:xfrm>
            <a:off x="4481801" y="194911"/>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392503"/>
                </a:solidFill>
                <a:latin typeface="Arial"/>
                <a:ea typeface="Arial"/>
                <a:cs typeface="Arial"/>
                <a:sym typeface="Arial"/>
              </a:rPr>
              <a:t>Contractile Cycle</a:t>
            </a:r>
            <a:endParaRPr lang="en-US" sz="1400" b="0" i="0" u="none" strike="noStrike" cap="none" dirty="0">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8AD12657-6F41-D39A-D74C-EDE1F25E694E}"/>
              </a:ext>
            </a:extLst>
          </p:cNvPr>
          <p:cNvSpPr txBox="1"/>
          <p:nvPr/>
        </p:nvSpPr>
        <p:spPr>
          <a:xfrm>
            <a:off x="10013034" y="1974900"/>
            <a:ext cx="6200606" cy="7294305"/>
          </a:xfrm>
          <a:prstGeom prst="rect">
            <a:avLst/>
          </a:prstGeom>
          <a:noFill/>
        </p:spPr>
        <p:txBody>
          <a:bodyPr wrap="square">
            <a:spAutoFit/>
          </a:bodyPr>
          <a:lstStyle/>
          <a:p>
            <a:pPr>
              <a:buFont typeface="+mj-lt"/>
              <a:buAutoNum type="arabicPeriod"/>
            </a:pPr>
            <a:r>
              <a:rPr lang="en-GB" sz="3600" dirty="0"/>
              <a:t>ADP and Pi attached to the myosin head, with actin also bound to myosin</a:t>
            </a:r>
          </a:p>
          <a:p>
            <a:pPr>
              <a:buFont typeface="+mj-lt"/>
              <a:buAutoNum type="arabicPeriod"/>
            </a:pPr>
            <a:r>
              <a:rPr lang="en-GB" sz="3600" dirty="0"/>
              <a:t>When tropomyosin moves away, the power stroke occurs, where ADP and Pi are released</a:t>
            </a:r>
          </a:p>
          <a:p>
            <a:pPr>
              <a:buFont typeface="+mj-lt"/>
              <a:buAutoNum type="arabicPeriod"/>
            </a:pPr>
            <a:r>
              <a:rPr lang="en-GB" sz="3600" dirty="0"/>
              <a:t>ATP binds. The head detaches from Actin</a:t>
            </a:r>
          </a:p>
          <a:p>
            <a:pPr>
              <a:buFont typeface="+mj-lt"/>
              <a:buAutoNum type="arabicPeriod"/>
            </a:pPr>
            <a:r>
              <a:rPr lang="en-GB" sz="3600" dirty="0"/>
              <a:t>ATP is hydrolysed to ADP and Pi. The head cocks back to the original position</a:t>
            </a:r>
          </a:p>
          <a:p>
            <a:pPr>
              <a:buFont typeface="+mj-lt"/>
              <a:buAutoNum type="arabicPeriod"/>
            </a:pPr>
            <a:r>
              <a:rPr lang="en-GB" sz="3600" dirty="0"/>
              <a:t>The process repeats</a:t>
            </a:r>
          </a:p>
        </p:txBody>
      </p:sp>
      <p:pic>
        <p:nvPicPr>
          <p:cNvPr id="6" name="Picture 5">
            <a:extLst>
              <a:ext uri="{FF2B5EF4-FFF2-40B4-BE49-F238E27FC236}">
                <a16:creationId xmlns:a16="http://schemas.microsoft.com/office/drawing/2014/main" id="{B6342949-6A71-B579-1AC7-6E1A013D1125}"/>
              </a:ext>
            </a:extLst>
          </p:cNvPr>
          <p:cNvPicPr>
            <a:picLocks noChangeAspect="1"/>
          </p:cNvPicPr>
          <p:nvPr/>
        </p:nvPicPr>
        <p:blipFill>
          <a:blip r:embed="rId5"/>
          <a:stretch>
            <a:fillRect/>
          </a:stretch>
        </p:blipFill>
        <p:spPr>
          <a:xfrm>
            <a:off x="423296" y="1553455"/>
            <a:ext cx="9324398" cy="8538634"/>
          </a:xfrm>
          <a:prstGeom prst="rect">
            <a:avLst/>
          </a:prstGeom>
        </p:spPr>
      </p:pic>
    </p:spTree>
    <p:extLst>
      <p:ext uri="{BB962C8B-B14F-4D97-AF65-F5344CB8AC3E}">
        <p14:creationId xmlns:p14="http://schemas.microsoft.com/office/powerpoint/2010/main" val="1827394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2D53D897-1C53-340B-4E95-F773951CBD1B}"/>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B846030D-5ACB-9106-5ED1-DB45DB34E844}"/>
              </a:ext>
            </a:extLst>
          </p:cNvPr>
          <p:cNvSpPr/>
          <p:nvPr/>
        </p:nvSpPr>
        <p:spPr>
          <a:xfrm>
            <a:off x="1960816" y="2089150"/>
            <a:ext cx="14366368" cy="6931772"/>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txBody>
          <a:bodyPr/>
          <a:lstStyle/>
          <a:p>
            <a:endParaRPr lang="en-GB"/>
          </a:p>
        </p:txBody>
      </p:sp>
      <p:sp>
        <p:nvSpPr>
          <p:cNvPr id="114" name="Google Shape;114;p3">
            <a:extLst>
              <a:ext uri="{FF2B5EF4-FFF2-40B4-BE49-F238E27FC236}">
                <a16:creationId xmlns:a16="http://schemas.microsoft.com/office/drawing/2014/main" id="{CED92828-4E14-D4FE-FB57-61519DE8AFE7}"/>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15" name="Google Shape;115;p3">
            <a:extLst>
              <a:ext uri="{FF2B5EF4-FFF2-40B4-BE49-F238E27FC236}">
                <a16:creationId xmlns:a16="http://schemas.microsoft.com/office/drawing/2014/main" id="{67EC98C9-106E-ECAC-7481-4724E3F6D7A0}"/>
              </a:ext>
            </a:extLst>
          </p:cNvPr>
          <p:cNvSpPr txBox="1"/>
          <p:nvPr/>
        </p:nvSpPr>
        <p:spPr>
          <a:xfrm>
            <a:off x="1960816" y="-241835"/>
            <a:ext cx="1436636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392503"/>
                </a:solidFill>
              </a:rPr>
              <a:t>Creatine and Creatinine</a:t>
            </a:r>
            <a:endParaRPr sz="1400" b="0" i="0" u="none" strike="noStrike" cap="none" dirty="0">
              <a:solidFill>
                <a:srgbClr val="000000"/>
              </a:solidFill>
              <a:latin typeface="Arial"/>
              <a:ea typeface="Arial"/>
              <a:cs typeface="Arial"/>
              <a:sym typeface="Arial"/>
            </a:endParaRPr>
          </a:p>
        </p:txBody>
      </p:sp>
      <p:sp>
        <p:nvSpPr>
          <p:cNvPr id="3" name="Google Shape;124;p4">
            <a:extLst>
              <a:ext uri="{FF2B5EF4-FFF2-40B4-BE49-F238E27FC236}">
                <a16:creationId xmlns:a16="http://schemas.microsoft.com/office/drawing/2014/main" id="{AB26AD93-08C4-5FC9-918D-3665E1C16A62}"/>
              </a:ext>
            </a:extLst>
          </p:cNvPr>
          <p:cNvSpPr txBox="1"/>
          <p:nvPr/>
        </p:nvSpPr>
        <p:spPr>
          <a:xfrm>
            <a:off x="1126039" y="1266078"/>
            <a:ext cx="15268406" cy="7755969"/>
          </a:xfrm>
          <a:prstGeom prst="rect">
            <a:avLst/>
          </a:prstGeom>
          <a:noFill/>
          <a:ln>
            <a:noFill/>
          </a:ln>
        </p:spPr>
        <p:txBody>
          <a:bodyPr spcFirstLastPara="1" wrap="square" lIns="0" tIns="0" rIns="0" bIns="0" anchor="t" anchorCtr="0">
            <a:spAutoFit/>
          </a:bodyPr>
          <a:lstStyle/>
          <a:p>
            <a:pPr marL="1432565" marR="0" lvl="1" indent="-914400" algn="ctr" rtl="0">
              <a:lnSpc>
                <a:spcPct val="140000"/>
              </a:lnSpc>
              <a:spcBef>
                <a:spcPts val="0"/>
              </a:spcBef>
              <a:spcAft>
                <a:spcPts val="0"/>
              </a:spcAft>
              <a:buClr>
                <a:srgbClr val="392503"/>
              </a:buClr>
              <a:buSzPts val="4800"/>
              <a:buFont typeface="+mj-lt"/>
              <a:buAutoNum type="arabicPeriod"/>
            </a:pPr>
            <a:r>
              <a:rPr lang="en-US" sz="4000" dirty="0">
                <a:solidFill>
                  <a:srgbClr val="392503"/>
                </a:solidFill>
              </a:rPr>
              <a:t>Creatine kinase Phosphorylates Creatine into phosphocreatine</a:t>
            </a:r>
          </a:p>
          <a:p>
            <a:pPr marL="1432565" marR="0" lvl="1" indent="-914400" algn="ctr" rtl="0">
              <a:lnSpc>
                <a:spcPct val="140000"/>
              </a:lnSpc>
              <a:spcBef>
                <a:spcPts val="0"/>
              </a:spcBef>
              <a:spcAft>
                <a:spcPts val="0"/>
              </a:spcAft>
              <a:buClr>
                <a:srgbClr val="392503"/>
              </a:buClr>
              <a:buSzPts val="4800"/>
              <a:buFont typeface="+mj-lt"/>
              <a:buAutoNum type="arabicPeriod"/>
            </a:pPr>
            <a:r>
              <a:rPr lang="en-US" sz="4000" b="0" i="0" u="none" strike="noStrike" cap="none" dirty="0">
                <a:solidFill>
                  <a:srgbClr val="392503"/>
                </a:solidFill>
                <a:latin typeface="Arial"/>
                <a:ea typeface="Arial"/>
                <a:cs typeface="Arial"/>
                <a:sym typeface="Arial"/>
              </a:rPr>
              <a:t>Thi</a:t>
            </a:r>
            <a:r>
              <a:rPr lang="en-US" sz="4000" dirty="0">
                <a:solidFill>
                  <a:srgbClr val="392503"/>
                </a:solidFill>
              </a:rPr>
              <a:t>s can be used as “backup fuel” to phosphorylate actin during the contraction cycle if we cannot metabolise ATP quick enough (e.g. in exercise)</a:t>
            </a:r>
          </a:p>
          <a:p>
            <a:pPr marL="1432565" marR="0" lvl="1" indent="-914400" algn="ctr" rtl="0">
              <a:lnSpc>
                <a:spcPct val="140000"/>
              </a:lnSpc>
              <a:spcBef>
                <a:spcPts val="0"/>
              </a:spcBef>
              <a:spcAft>
                <a:spcPts val="0"/>
              </a:spcAft>
              <a:buClr>
                <a:srgbClr val="392503"/>
              </a:buClr>
              <a:buSzPts val="4800"/>
              <a:buFont typeface="+mj-lt"/>
              <a:buAutoNum type="arabicPeriod"/>
            </a:pPr>
            <a:r>
              <a:rPr lang="en-US" sz="4000" b="0" i="0" u="none" strike="noStrike" cap="none" dirty="0">
                <a:solidFill>
                  <a:srgbClr val="392503"/>
                </a:solidFill>
                <a:latin typeface="Arial"/>
                <a:ea typeface="Arial"/>
                <a:cs typeface="Arial"/>
                <a:sym typeface="Arial"/>
              </a:rPr>
              <a:t>The waste product is </a:t>
            </a:r>
            <a:r>
              <a:rPr lang="en-US" sz="4000" b="1" i="1" u="none" strike="noStrike" cap="none" dirty="0">
                <a:solidFill>
                  <a:srgbClr val="392503"/>
                </a:solidFill>
                <a:latin typeface="Arial"/>
                <a:ea typeface="Arial"/>
                <a:cs typeface="Arial"/>
                <a:sym typeface="Arial"/>
              </a:rPr>
              <a:t>Creatinine</a:t>
            </a:r>
            <a:r>
              <a:rPr lang="en-US" sz="4000" dirty="0">
                <a:solidFill>
                  <a:srgbClr val="392503"/>
                </a:solidFill>
              </a:rPr>
              <a:t>, which is fully cleared by the kidneys</a:t>
            </a:r>
          </a:p>
          <a:p>
            <a:pPr marL="1432565" marR="0" lvl="1" indent="-914400" algn="ctr" rtl="0">
              <a:lnSpc>
                <a:spcPct val="140000"/>
              </a:lnSpc>
              <a:spcBef>
                <a:spcPts val="0"/>
              </a:spcBef>
              <a:spcAft>
                <a:spcPts val="0"/>
              </a:spcAft>
              <a:buClr>
                <a:srgbClr val="392503"/>
              </a:buClr>
              <a:buSzPts val="4800"/>
              <a:buFont typeface="+mj-lt"/>
              <a:buAutoNum type="arabicPeriod"/>
            </a:pPr>
            <a:r>
              <a:rPr lang="en-US" sz="4000" dirty="0">
                <a:solidFill>
                  <a:srgbClr val="392503"/>
                </a:solidFill>
              </a:rPr>
              <a:t>Creatinine clearance is an important indicator of kidney health in clinic</a:t>
            </a:r>
            <a:endParaRPr lang="en-US"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62693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CBAB7035-674E-6208-0E60-3D98FC1CB47D}"/>
            </a:ext>
          </a:extLst>
        </p:cNvPr>
        <p:cNvGrpSpPr/>
        <p:nvPr/>
      </p:nvGrpSpPr>
      <p:grpSpPr>
        <a:xfrm>
          <a:off x="0" y="0"/>
          <a:ext cx="0" cy="0"/>
          <a:chOff x="0" y="0"/>
          <a:chExt cx="0" cy="0"/>
        </a:xfrm>
      </p:grpSpPr>
      <p:sp>
        <p:nvSpPr>
          <p:cNvPr id="129" name="Google Shape;129;p5">
            <a:extLst>
              <a:ext uri="{FF2B5EF4-FFF2-40B4-BE49-F238E27FC236}">
                <a16:creationId xmlns:a16="http://schemas.microsoft.com/office/drawing/2014/main" id="{584968CE-98C6-9C7D-683D-D44FBD1DC046}"/>
              </a:ext>
            </a:extLst>
          </p:cNvPr>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GB"/>
          </a:p>
        </p:txBody>
      </p:sp>
      <p:sp>
        <p:nvSpPr>
          <p:cNvPr id="130" name="Google Shape;130;p5">
            <a:extLst>
              <a:ext uri="{FF2B5EF4-FFF2-40B4-BE49-F238E27FC236}">
                <a16:creationId xmlns:a16="http://schemas.microsoft.com/office/drawing/2014/main" id="{83CEADF2-6EC8-D9CF-49BF-3DB4E8F26E1F}"/>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txBody>
          <a:bodyPr/>
          <a:lstStyle/>
          <a:p>
            <a:endParaRPr lang="en-GB"/>
          </a:p>
        </p:txBody>
      </p:sp>
      <p:sp>
        <p:nvSpPr>
          <p:cNvPr id="131" name="Google Shape;131;p5">
            <a:extLst>
              <a:ext uri="{FF2B5EF4-FFF2-40B4-BE49-F238E27FC236}">
                <a16:creationId xmlns:a16="http://schemas.microsoft.com/office/drawing/2014/main" id="{AFB2F628-64C9-C767-37D0-639F056CA360}"/>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txBody>
          <a:bodyPr/>
          <a:lstStyle/>
          <a:p>
            <a:endParaRPr lang="en-GB"/>
          </a:p>
        </p:txBody>
      </p:sp>
      <p:sp>
        <p:nvSpPr>
          <p:cNvPr id="132" name="Google Shape;132;p5">
            <a:extLst>
              <a:ext uri="{FF2B5EF4-FFF2-40B4-BE49-F238E27FC236}">
                <a16:creationId xmlns:a16="http://schemas.microsoft.com/office/drawing/2014/main" id="{51CB03C2-6BED-0F78-4005-B7888E389BE8}"/>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txBody>
          <a:bodyPr/>
          <a:lstStyle/>
          <a:p>
            <a:endParaRPr lang="en-GB"/>
          </a:p>
        </p:txBody>
      </p:sp>
      <p:sp>
        <p:nvSpPr>
          <p:cNvPr id="133" name="Google Shape;133;p5">
            <a:extLst>
              <a:ext uri="{FF2B5EF4-FFF2-40B4-BE49-F238E27FC236}">
                <a16:creationId xmlns:a16="http://schemas.microsoft.com/office/drawing/2014/main" id="{5F85F515-AD0F-FB66-EAA6-30BAA33C75B5}"/>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GB"/>
          </a:p>
        </p:txBody>
      </p:sp>
      <p:sp>
        <p:nvSpPr>
          <p:cNvPr id="134" name="Google Shape;134;p5">
            <a:extLst>
              <a:ext uri="{FF2B5EF4-FFF2-40B4-BE49-F238E27FC236}">
                <a16:creationId xmlns:a16="http://schemas.microsoft.com/office/drawing/2014/main" id="{0D38D448-9B67-C0E8-2B9F-C00A0F21DAAE}"/>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txBody>
          <a:bodyPr/>
          <a:lstStyle/>
          <a:p>
            <a:endParaRPr lang="en-GB"/>
          </a:p>
        </p:txBody>
      </p:sp>
      <p:sp>
        <p:nvSpPr>
          <p:cNvPr id="135" name="Google Shape;135;p5">
            <a:extLst>
              <a:ext uri="{FF2B5EF4-FFF2-40B4-BE49-F238E27FC236}">
                <a16:creationId xmlns:a16="http://schemas.microsoft.com/office/drawing/2014/main" id="{62B0029E-9863-AD13-7F4D-C2D6D50F83FB}"/>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GB"/>
          </a:p>
        </p:txBody>
      </p:sp>
      <p:sp>
        <p:nvSpPr>
          <p:cNvPr id="136" name="Google Shape;136;p5">
            <a:extLst>
              <a:ext uri="{FF2B5EF4-FFF2-40B4-BE49-F238E27FC236}">
                <a16:creationId xmlns:a16="http://schemas.microsoft.com/office/drawing/2014/main" id="{112ED9EA-2763-7797-89CC-37C82451F77A}"/>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txBody>
          <a:bodyPr/>
          <a:lstStyle/>
          <a:p>
            <a:endParaRPr lang="en-GB"/>
          </a:p>
        </p:txBody>
      </p:sp>
      <p:sp>
        <p:nvSpPr>
          <p:cNvPr id="137" name="Google Shape;137;p5">
            <a:extLst>
              <a:ext uri="{FF2B5EF4-FFF2-40B4-BE49-F238E27FC236}">
                <a16:creationId xmlns:a16="http://schemas.microsoft.com/office/drawing/2014/main" id="{0D4F4B54-DD00-2409-E30F-C3D3FB5C65A3}"/>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txBody>
          <a:bodyPr/>
          <a:lstStyle/>
          <a:p>
            <a:endParaRPr lang="en-GB"/>
          </a:p>
        </p:txBody>
      </p:sp>
      <p:sp>
        <p:nvSpPr>
          <p:cNvPr id="138" name="Google Shape;138;p5">
            <a:extLst>
              <a:ext uri="{FF2B5EF4-FFF2-40B4-BE49-F238E27FC236}">
                <a16:creationId xmlns:a16="http://schemas.microsoft.com/office/drawing/2014/main" id="{6B4BA697-BF1B-14D7-04BC-73A5FF1A7068}"/>
              </a:ext>
            </a:extLst>
          </p:cNvPr>
          <p:cNvSpPr txBox="1"/>
          <p:nvPr/>
        </p:nvSpPr>
        <p:spPr>
          <a:xfrm>
            <a:off x="4648446" y="4322097"/>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Relaxation of Muscle </a:t>
            </a:r>
            <a:endParaRPr sz="1400" b="0" i="0" u="none" strike="noStrike" cap="none" dirty="0">
              <a:solidFill>
                <a:srgbClr val="000000"/>
              </a:solidFill>
              <a:latin typeface="Arial"/>
              <a:ea typeface="Arial"/>
              <a:cs typeface="Arial"/>
              <a:sym typeface="Arial"/>
            </a:endParaRPr>
          </a:p>
        </p:txBody>
      </p:sp>
      <p:sp>
        <p:nvSpPr>
          <p:cNvPr id="139" name="Google Shape;139;p5">
            <a:extLst>
              <a:ext uri="{FF2B5EF4-FFF2-40B4-BE49-F238E27FC236}">
                <a16:creationId xmlns:a16="http://schemas.microsoft.com/office/drawing/2014/main" id="{0A4E4812-7772-EB69-205B-9F1148E7470F}"/>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12">
              <a:alphaModFix/>
            </a:blip>
            <a:stretch>
              <a:fillRect/>
            </a:stretch>
          </a:blipFill>
          <a:ln>
            <a:noFill/>
          </a:ln>
        </p:spPr>
        <p:txBody>
          <a:bodyPr/>
          <a:lstStyle/>
          <a:p>
            <a:endParaRPr lang="en-GB"/>
          </a:p>
        </p:txBody>
      </p:sp>
    </p:spTree>
    <p:extLst>
      <p:ext uri="{BB962C8B-B14F-4D97-AF65-F5344CB8AC3E}">
        <p14:creationId xmlns:p14="http://schemas.microsoft.com/office/powerpoint/2010/main" val="3172771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AF775141-8773-3E1B-1448-7C5AAB831337}"/>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76979E70-1E76-4A4A-BE52-0F25032B8618}"/>
              </a:ext>
            </a:extLst>
          </p:cNvPr>
          <p:cNvSpPr/>
          <p:nvPr/>
        </p:nvSpPr>
        <p:spPr>
          <a:xfrm>
            <a:off x="1960816" y="2089150"/>
            <a:ext cx="14366368" cy="6931772"/>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txBody>
          <a:bodyPr/>
          <a:lstStyle/>
          <a:p>
            <a:endParaRPr lang="en-GB"/>
          </a:p>
        </p:txBody>
      </p:sp>
      <p:sp>
        <p:nvSpPr>
          <p:cNvPr id="114" name="Google Shape;114;p3">
            <a:extLst>
              <a:ext uri="{FF2B5EF4-FFF2-40B4-BE49-F238E27FC236}">
                <a16:creationId xmlns:a16="http://schemas.microsoft.com/office/drawing/2014/main" id="{C21F3E49-ED6F-4D7F-58C4-28021AF0A9E0}"/>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15" name="Google Shape;115;p3">
            <a:extLst>
              <a:ext uri="{FF2B5EF4-FFF2-40B4-BE49-F238E27FC236}">
                <a16:creationId xmlns:a16="http://schemas.microsoft.com/office/drawing/2014/main" id="{8BC3A992-53DA-D19E-BC59-6E41D925DCC0}"/>
              </a:ext>
            </a:extLst>
          </p:cNvPr>
          <p:cNvSpPr txBox="1"/>
          <p:nvPr/>
        </p:nvSpPr>
        <p:spPr>
          <a:xfrm>
            <a:off x="1960816" y="-241835"/>
            <a:ext cx="1436636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392503"/>
                </a:solidFill>
              </a:rPr>
              <a:t>Skeletal and Cardiac Muscle</a:t>
            </a:r>
            <a:endParaRPr sz="1400" b="0" i="0" u="none" strike="noStrike" cap="none" dirty="0">
              <a:solidFill>
                <a:srgbClr val="000000"/>
              </a:solidFill>
              <a:latin typeface="Arial"/>
              <a:ea typeface="Arial"/>
              <a:cs typeface="Arial"/>
              <a:sym typeface="Arial"/>
            </a:endParaRPr>
          </a:p>
        </p:txBody>
      </p:sp>
      <p:sp>
        <p:nvSpPr>
          <p:cNvPr id="3" name="Google Shape;124;p4">
            <a:extLst>
              <a:ext uri="{FF2B5EF4-FFF2-40B4-BE49-F238E27FC236}">
                <a16:creationId xmlns:a16="http://schemas.microsoft.com/office/drawing/2014/main" id="{8C0AA7A6-8DDE-B055-CD67-322D0CC1E7F6}"/>
              </a:ext>
            </a:extLst>
          </p:cNvPr>
          <p:cNvSpPr txBox="1"/>
          <p:nvPr/>
        </p:nvSpPr>
        <p:spPr>
          <a:xfrm>
            <a:off x="11430000" y="1836251"/>
            <a:ext cx="6563640" cy="6204776"/>
          </a:xfrm>
          <a:prstGeom prst="rect">
            <a:avLst/>
          </a:prstGeom>
          <a:noFill/>
          <a:ln>
            <a:noFill/>
          </a:ln>
        </p:spPr>
        <p:txBody>
          <a:bodyPr spcFirstLastPara="1" wrap="square" lIns="0" tIns="0" rIns="0" bIns="0" anchor="t" anchorCtr="0">
            <a:spAutoFit/>
          </a:bodyPr>
          <a:lstStyle/>
          <a:p>
            <a:pPr marL="1432565" marR="0" lvl="1" indent="-914400" algn="ctr" rtl="0">
              <a:lnSpc>
                <a:spcPct val="140000"/>
              </a:lnSpc>
              <a:spcBef>
                <a:spcPts val="0"/>
              </a:spcBef>
              <a:spcAft>
                <a:spcPts val="0"/>
              </a:spcAft>
              <a:buClr>
                <a:srgbClr val="392503"/>
              </a:buClr>
              <a:buSzPts val="4800"/>
              <a:buFont typeface="+mj-lt"/>
              <a:buAutoNum type="arabicPeriod"/>
            </a:pPr>
            <a:r>
              <a:rPr lang="en-US" sz="4800" dirty="0">
                <a:solidFill>
                  <a:srgbClr val="392503"/>
                </a:solidFill>
              </a:rPr>
              <a:t>Reuptake of Calcium by SERCA</a:t>
            </a:r>
          </a:p>
          <a:p>
            <a:pPr marL="1432565" marR="0" lvl="1" indent="-914400" algn="ctr" rtl="0">
              <a:lnSpc>
                <a:spcPct val="140000"/>
              </a:lnSpc>
              <a:spcBef>
                <a:spcPts val="0"/>
              </a:spcBef>
              <a:spcAft>
                <a:spcPts val="0"/>
              </a:spcAft>
              <a:buClr>
                <a:srgbClr val="392503"/>
              </a:buClr>
              <a:buSzPts val="4800"/>
              <a:buFont typeface="+mj-lt"/>
              <a:buAutoNum type="arabicPeriod"/>
            </a:pPr>
            <a:r>
              <a:rPr lang="en-US" sz="4800" dirty="0">
                <a:solidFill>
                  <a:srgbClr val="392503"/>
                </a:solidFill>
              </a:rPr>
              <a:t>Requires ATP</a:t>
            </a:r>
          </a:p>
          <a:p>
            <a:pPr marL="1432565" marR="0" lvl="1" indent="-914400" algn="ctr" rtl="0">
              <a:lnSpc>
                <a:spcPct val="140000"/>
              </a:lnSpc>
              <a:spcBef>
                <a:spcPts val="0"/>
              </a:spcBef>
              <a:spcAft>
                <a:spcPts val="0"/>
              </a:spcAft>
              <a:buClr>
                <a:srgbClr val="392503"/>
              </a:buClr>
              <a:buSzPts val="4800"/>
              <a:buFont typeface="+mj-lt"/>
              <a:buAutoNum type="arabicPeriod"/>
            </a:pPr>
            <a:r>
              <a:rPr lang="en-US" sz="4800" dirty="0">
                <a:solidFill>
                  <a:srgbClr val="392503"/>
                </a:solidFill>
              </a:rPr>
              <a:t>All processes happen in reverse</a:t>
            </a:r>
            <a:endParaRPr lang="en-US" sz="1400" b="0" i="0" u="none" strike="noStrike" cap="none"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4052744B-C121-A85E-ED7F-E4C34DD31C6D}"/>
              </a:ext>
            </a:extLst>
          </p:cNvPr>
          <p:cNvPicPr>
            <a:picLocks noChangeAspect="1"/>
          </p:cNvPicPr>
          <p:nvPr/>
        </p:nvPicPr>
        <p:blipFill>
          <a:blip r:embed="rId5"/>
          <a:stretch>
            <a:fillRect/>
          </a:stretch>
        </p:blipFill>
        <p:spPr>
          <a:xfrm>
            <a:off x="99838" y="1337040"/>
            <a:ext cx="11787041" cy="6507549"/>
          </a:xfrm>
          <a:prstGeom prst="rect">
            <a:avLst/>
          </a:prstGeom>
        </p:spPr>
      </p:pic>
    </p:spTree>
    <p:extLst>
      <p:ext uri="{BB962C8B-B14F-4D97-AF65-F5344CB8AC3E}">
        <p14:creationId xmlns:p14="http://schemas.microsoft.com/office/powerpoint/2010/main" val="4291319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9F05F7B5-9838-87B1-7720-01985EA843DB}"/>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25A8D41E-5F01-F6B7-CCF1-9EF061D03117}"/>
              </a:ext>
            </a:extLst>
          </p:cNvPr>
          <p:cNvSpPr/>
          <p:nvPr/>
        </p:nvSpPr>
        <p:spPr>
          <a:xfrm>
            <a:off x="1960816" y="2089150"/>
            <a:ext cx="14366368" cy="6931772"/>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txBody>
          <a:bodyPr/>
          <a:lstStyle/>
          <a:p>
            <a:endParaRPr lang="en-GB"/>
          </a:p>
        </p:txBody>
      </p:sp>
      <p:sp>
        <p:nvSpPr>
          <p:cNvPr id="114" name="Google Shape;114;p3">
            <a:extLst>
              <a:ext uri="{FF2B5EF4-FFF2-40B4-BE49-F238E27FC236}">
                <a16:creationId xmlns:a16="http://schemas.microsoft.com/office/drawing/2014/main" id="{70CD47AD-F62E-4B10-A3CD-FD50FE9E075F}"/>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15" name="Google Shape;115;p3">
            <a:extLst>
              <a:ext uri="{FF2B5EF4-FFF2-40B4-BE49-F238E27FC236}">
                <a16:creationId xmlns:a16="http://schemas.microsoft.com/office/drawing/2014/main" id="{7E1A4DB9-3877-6517-BDF4-84FE05CD478B}"/>
              </a:ext>
            </a:extLst>
          </p:cNvPr>
          <p:cNvSpPr txBox="1"/>
          <p:nvPr/>
        </p:nvSpPr>
        <p:spPr>
          <a:xfrm>
            <a:off x="1960816" y="-241835"/>
            <a:ext cx="14366368"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392503"/>
                </a:solidFill>
              </a:rPr>
              <a:t>Smooth Muscle – NO-mediated relaxation</a:t>
            </a:r>
            <a:endParaRPr sz="1400" b="0" i="0" u="none" strike="noStrike" cap="none" dirty="0">
              <a:solidFill>
                <a:srgbClr val="000000"/>
              </a:solidFill>
              <a:latin typeface="Arial"/>
              <a:ea typeface="Arial"/>
              <a:cs typeface="Arial"/>
              <a:sym typeface="Arial"/>
            </a:endParaRPr>
          </a:p>
        </p:txBody>
      </p:sp>
      <p:pic>
        <p:nvPicPr>
          <p:cNvPr id="6" name="Picture 5">
            <a:extLst>
              <a:ext uri="{FF2B5EF4-FFF2-40B4-BE49-F238E27FC236}">
                <a16:creationId xmlns:a16="http://schemas.microsoft.com/office/drawing/2014/main" id="{3517A39C-3A02-A76B-DE6C-A1E6F35E1145}"/>
              </a:ext>
            </a:extLst>
          </p:cNvPr>
          <p:cNvPicPr>
            <a:picLocks noChangeAspect="1"/>
          </p:cNvPicPr>
          <p:nvPr/>
        </p:nvPicPr>
        <p:blipFill>
          <a:blip r:embed="rId5"/>
          <a:stretch>
            <a:fillRect/>
          </a:stretch>
        </p:blipFill>
        <p:spPr>
          <a:xfrm>
            <a:off x="0" y="2487696"/>
            <a:ext cx="13567402" cy="7618384"/>
          </a:xfrm>
          <a:prstGeom prst="rect">
            <a:avLst/>
          </a:prstGeom>
        </p:spPr>
      </p:pic>
    </p:spTree>
    <p:extLst>
      <p:ext uri="{BB962C8B-B14F-4D97-AF65-F5344CB8AC3E}">
        <p14:creationId xmlns:p14="http://schemas.microsoft.com/office/powerpoint/2010/main" val="3688544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31F31CBE-0881-1452-78C2-7079191A4B67}"/>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3665CFF8-9BE4-EDFC-78B6-5E34F5DEBB14}"/>
              </a:ext>
            </a:extLst>
          </p:cNvPr>
          <p:cNvSpPr/>
          <p:nvPr/>
        </p:nvSpPr>
        <p:spPr>
          <a:xfrm>
            <a:off x="1960816" y="2089150"/>
            <a:ext cx="14366368" cy="6931772"/>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txBody>
          <a:bodyPr/>
          <a:lstStyle/>
          <a:p>
            <a:endParaRPr lang="en-GB"/>
          </a:p>
        </p:txBody>
      </p:sp>
      <p:sp>
        <p:nvSpPr>
          <p:cNvPr id="114" name="Google Shape;114;p3">
            <a:extLst>
              <a:ext uri="{FF2B5EF4-FFF2-40B4-BE49-F238E27FC236}">
                <a16:creationId xmlns:a16="http://schemas.microsoft.com/office/drawing/2014/main" id="{62B99ABE-2F89-6A3B-010D-1E6884B10939}"/>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15" name="Google Shape;115;p3">
            <a:extLst>
              <a:ext uri="{FF2B5EF4-FFF2-40B4-BE49-F238E27FC236}">
                <a16:creationId xmlns:a16="http://schemas.microsoft.com/office/drawing/2014/main" id="{403597B0-760B-17FC-2F34-21FA40FA37A0}"/>
              </a:ext>
            </a:extLst>
          </p:cNvPr>
          <p:cNvSpPr txBox="1"/>
          <p:nvPr/>
        </p:nvSpPr>
        <p:spPr>
          <a:xfrm>
            <a:off x="1960816" y="-241835"/>
            <a:ext cx="14366368"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392503"/>
                </a:solidFill>
              </a:rPr>
              <a:t>Smooth Muscle – cAMP-Mediated Vasorelaxation</a:t>
            </a:r>
            <a:endParaRPr sz="1400" b="0" i="0" u="none" strike="noStrike" cap="none"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1C2C7F4E-ADF3-B5B0-F775-02ECF2F48A89}"/>
              </a:ext>
            </a:extLst>
          </p:cNvPr>
          <p:cNvPicPr>
            <a:picLocks noChangeAspect="1"/>
          </p:cNvPicPr>
          <p:nvPr/>
        </p:nvPicPr>
        <p:blipFill>
          <a:blip r:embed="rId5"/>
          <a:stretch>
            <a:fillRect/>
          </a:stretch>
        </p:blipFill>
        <p:spPr>
          <a:xfrm>
            <a:off x="467381" y="2479192"/>
            <a:ext cx="14366368" cy="7807808"/>
          </a:xfrm>
          <a:prstGeom prst="rect">
            <a:avLst/>
          </a:prstGeom>
        </p:spPr>
      </p:pic>
    </p:spTree>
    <p:extLst>
      <p:ext uri="{BB962C8B-B14F-4D97-AF65-F5344CB8AC3E}">
        <p14:creationId xmlns:p14="http://schemas.microsoft.com/office/powerpoint/2010/main" val="1082486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GB"/>
          </a:p>
        </p:txBody>
      </p:sp>
      <p:sp>
        <p:nvSpPr>
          <p:cNvPr id="130" name="Google Shape;130;p5"/>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txBody>
          <a:bodyPr/>
          <a:lstStyle/>
          <a:p>
            <a:endParaRPr lang="en-GB"/>
          </a:p>
        </p:txBody>
      </p:sp>
      <p:sp>
        <p:nvSpPr>
          <p:cNvPr id="131" name="Google Shape;131;p5"/>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txBody>
          <a:bodyPr/>
          <a:lstStyle/>
          <a:p>
            <a:endParaRPr lang="en-GB"/>
          </a:p>
        </p:txBody>
      </p:sp>
      <p:sp>
        <p:nvSpPr>
          <p:cNvPr id="132" name="Google Shape;132;p5"/>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txBody>
          <a:bodyPr/>
          <a:lstStyle/>
          <a:p>
            <a:endParaRPr lang="en-GB"/>
          </a:p>
        </p:txBody>
      </p:sp>
      <p:sp>
        <p:nvSpPr>
          <p:cNvPr id="133" name="Google Shape;133;p5"/>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GB"/>
          </a:p>
        </p:txBody>
      </p:sp>
      <p:sp>
        <p:nvSpPr>
          <p:cNvPr id="134" name="Google Shape;134;p5"/>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txBody>
          <a:bodyPr/>
          <a:lstStyle/>
          <a:p>
            <a:endParaRPr lang="en-GB"/>
          </a:p>
        </p:txBody>
      </p:sp>
      <p:sp>
        <p:nvSpPr>
          <p:cNvPr id="135" name="Google Shape;135;p5"/>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GB"/>
          </a:p>
        </p:txBody>
      </p:sp>
      <p:sp>
        <p:nvSpPr>
          <p:cNvPr id="136" name="Google Shape;136;p5"/>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txBody>
          <a:bodyPr/>
          <a:lstStyle/>
          <a:p>
            <a:endParaRPr lang="en-GB"/>
          </a:p>
        </p:txBody>
      </p:sp>
      <p:sp>
        <p:nvSpPr>
          <p:cNvPr id="137" name="Google Shape;137;p5"/>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txBody>
          <a:bodyPr/>
          <a:lstStyle/>
          <a:p>
            <a:endParaRPr lang="en-GB"/>
          </a:p>
        </p:txBody>
      </p:sp>
      <p:sp>
        <p:nvSpPr>
          <p:cNvPr id="138" name="Google Shape;138;p5"/>
          <p:cNvSpPr txBox="1"/>
          <p:nvPr/>
        </p:nvSpPr>
        <p:spPr>
          <a:xfrm>
            <a:off x="4648446" y="4322097"/>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S</a:t>
            </a:r>
            <a:r>
              <a:rPr lang="en-US" sz="6999" b="1" dirty="0">
                <a:solidFill>
                  <a:srgbClr val="FFFFFF"/>
                </a:solidFill>
              </a:rPr>
              <a:t>tructure</a:t>
            </a:r>
            <a:r>
              <a:rPr lang="en-US" sz="6999" b="1" i="0" u="none" strike="noStrike" cap="none" dirty="0">
                <a:solidFill>
                  <a:srgbClr val="FFFFF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39" name="Google Shape;139;p5"/>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12">
              <a:alphaModFix/>
            </a:blip>
            <a:stretch>
              <a:fillRect/>
            </a:stretch>
          </a:blipFill>
          <a:ln>
            <a:noFill/>
          </a:ln>
        </p:spPr>
        <p:txBody>
          <a:bodyPr/>
          <a:lstStyle/>
          <a:p>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8C3A2862-1471-BEE4-0F47-7B5BFECFCE23}"/>
            </a:ext>
          </a:extLst>
        </p:cNvPr>
        <p:cNvGrpSpPr/>
        <p:nvPr/>
      </p:nvGrpSpPr>
      <p:grpSpPr>
        <a:xfrm>
          <a:off x="0" y="0"/>
          <a:ext cx="0" cy="0"/>
          <a:chOff x="0" y="0"/>
          <a:chExt cx="0" cy="0"/>
        </a:xfrm>
      </p:grpSpPr>
      <p:sp>
        <p:nvSpPr>
          <p:cNvPr id="129" name="Google Shape;129;p5">
            <a:extLst>
              <a:ext uri="{FF2B5EF4-FFF2-40B4-BE49-F238E27FC236}">
                <a16:creationId xmlns:a16="http://schemas.microsoft.com/office/drawing/2014/main" id="{BE0ACC50-3FD2-01BD-5559-584EF6B5941F}"/>
              </a:ext>
            </a:extLst>
          </p:cNvPr>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GB"/>
          </a:p>
        </p:txBody>
      </p:sp>
      <p:sp>
        <p:nvSpPr>
          <p:cNvPr id="130" name="Google Shape;130;p5">
            <a:extLst>
              <a:ext uri="{FF2B5EF4-FFF2-40B4-BE49-F238E27FC236}">
                <a16:creationId xmlns:a16="http://schemas.microsoft.com/office/drawing/2014/main" id="{54E916CF-7997-99CD-1C3B-6272872CE6C2}"/>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txBody>
          <a:bodyPr/>
          <a:lstStyle/>
          <a:p>
            <a:endParaRPr lang="en-GB"/>
          </a:p>
        </p:txBody>
      </p:sp>
      <p:sp>
        <p:nvSpPr>
          <p:cNvPr id="131" name="Google Shape;131;p5">
            <a:extLst>
              <a:ext uri="{FF2B5EF4-FFF2-40B4-BE49-F238E27FC236}">
                <a16:creationId xmlns:a16="http://schemas.microsoft.com/office/drawing/2014/main" id="{81053732-E9C1-502F-A3C5-D20F126DC7B3}"/>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txBody>
          <a:bodyPr/>
          <a:lstStyle/>
          <a:p>
            <a:endParaRPr lang="en-GB"/>
          </a:p>
        </p:txBody>
      </p:sp>
      <p:sp>
        <p:nvSpPr>
          <p:cNvPr id="132" name="Google Shape;132;p5">
            <a:extLst>
              <a:ext uri="{FF2B5EF4-FFF2-40B4-BE49-F238E27FC236}">
                <a16:creationId xmlns:a16="http://schemas.microsoft.com/office/drawing/2014/main" id="{8039E14A-CD49-2C10-9EE1-EBB56C38289F}"/>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txBody>
          <a:bodyPr/>
          <a:lstStyle/>
          <a:p>
            <a:endParaRPr lang="en-GB"/>
          </a:p>
        </p:txBody>
      </p:sp>
      <p:sp>
        <p:nvSpPr>
          <p:cNvPr id="133" name="Google Shape;133;p5">
            <a:extLst>
              <a:ext uri="{FF2B5EF4-FFF2-40B4-BE49-F238E27FC236}">
                <a16:creationId xmlns:a16="http://schemas.microsoft.com/office/drawing/2014/main" id="{18692FC3-C6BC-7C46-1FC6-ACCE98643A90}"/>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GB"/>
          </a:p>
        </p:txBody>
      </p:sp>
      <p:sp>
        <p:nvSpPr>
          <p:cNvPr id="134" name="Google Shape;134;p5">
            <a:extLst>
              <a:ext uri="{FF2B5EF4-FFF2-40B4-BE49-F238E27FC236}">
                <a16:creationId xmlns:a16="http://schemas.microsoft.com/office/drawing/2014/main" id="{54F6E5B9-4D20-35C7-26D8-CC7603477B88}"/>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txBody>
          <a:bodyPr/>
          <a:lstStyle/>
          <a:p>
            <a:endParaRPr lang="en-GB"/>
          </a:p>
        </p:txBody>
      </p:sp>
      <p:sp>
        <p:nvSpPr>
          <p:cNvPr id="135" name="Google Shape;135;p5">
            <a:extLst>
              <a:ext uri="{FF2B5EF4-FFF2-40B4-BE49-F238E27FC236}">
                <a16:creationId xmlns:a16="http://schemas.microsoft.com/office/drawing/2014/main" id="{15CF6940-4B5B-8E84-6EA9-D1B8C155F0D8}"/>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GB"/>
          </a:p>
        </p:txBody>
      </p:sp>
      <p:sp>
        <p:nvSpPr>
          <p:cNvPr id="136" name="Google Shape;136;p5">
            <a:extLst>
              <a:ext uri="{FF2B5EF4-FFF2-40B4-BE49-F238E27FC236}">
                <a16:creationId xmlns:a16="http://schemas.microsoft.com/office/drawing/2014/main" id="{2D1081EC-1411-FFEF-2F2A-DFC7A2D7984A}"/>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txBody>
          <a:bodyPr/>
          <a:lstStyle/>
          <a:p>
            <a:endParaRPr lang="en-GB"/>
          </a:p>
        </p:txBody>
      </p:sp>
      <p:sp>
        <p:nvSpPr>
          <p:cNvPr id="137" name="Google Shape;137;p5">
            <a:extLst>
              <a:ext uri="{FF2B5EF4-FFF2-40B4-BE49-F238E27FC236}">
                <a16:creationId xmlns:a16="http://schemas.microsoft.com/office/drawing/2014/main" id="{74553D2F-3031-9036-7705-F71237B9E447}"/>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txBody>
          <a:bodyPr/>
          <a:lstStyle/>
          <a:p>
            <a:endParaRPr lang="en-GB"/>
          </a:p>
        </p:txBody>
      </p:sp>
      <p:sp>
        <p:nvSpPr>
          <p:cNvPr id="138" name="Google Shape;138;p5">
            <a:extLst>
              <a:ext uri="{FF2B5EF4-FFF2-40B4-BE49-F238E27FC236}">
                <a16:creationId xmlns:a16="http://schemas.microsoft.com/office/drawing/2014/main" id="{30621517-D1AC-E2A0-8045-6EC5E7947BE4}"/>
              </a:ext>
            </a:extLst>
          </p:cNvPr>
          <p:cNvSpPr txBox="1"/>
          <p:nvPr/>
        </p:nvSpPr>
        <p:spPr>
          <a:xfrm>
            <a:off x="4648446" y="4322097"/>
            <a:ext cx="9324398"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Smooth Muscle – Latch-bridge cycle </a:t>
            </a:r>
            <a:endParaRPr sz="1400" b="0" i="0" u="none" strike="noStrike" cap="none" dirty="0">
              <a:solidFill>
                <a:srgbClr val="000000"/>
              </a:solidFill>
              <a:latin typeface="Arial"/>
              <a:ea typeface="Arial"/>
              <a:cs typeface="Arial"/>
              <a:sym typeface="Arial"/>
            </a:endParaRPr>
          </a:p>
        </p:txBody>
      </p:sp>
      <p:sp>
        <p:nvSpPr>
          <p:cNvPr id="139" name="Google Shape;139;p5">
            <a:extLst>
              <a:ext uri="{FF2B5EF4-FFF2-40B4-BE49-F238E27FC236}">
                <a16:creationId xmlns:a16="http://schemas.microsoft.com/office/drawing/2014/main" id="{8301A44B-3F3E-96BF-5BD6-2A78BCD746FD}"/>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12">
              <a:alphaModFix/>
            </a:blip>
            <a:stretch>
              <a:fillRect/>
            </a:stretch>
          </a:blipFill>
          <a:ln>
            <a:noFill/>
          </a:ln>
        </p:spPr>
        <p:txBody>
          <a:bodyPr/>
          <a:lstStyle/>
          <a:p>
            <a:endParaRPr lang="en-GB"/>
          </a:p>
        </p:txBody>
      </p:sp>
    </p:spTree>
    <p:extLst>
      <p:ext uri="{BB962C8B-B14F-4D97-AF65-F5344CB8AC3E}">
        <p14:creationId xmlns:p14="http://schemas.microsoft.com/office/powerpoint/2010/main" val="1529255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8434121D-B132-5919-C98A-5D3AE2061BC4}"/>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A1DDB0F8-B2D6-9CAF-DEAC-89120DDB3FC0}"/>
              </a:ext>
            </a:extLst>
          </p:cNvPr>
          <p:cNvSpPr/>
          <p:nvPr/>
        </p:nvSpPr>
        <p:spPr>
          <a:xfrm>
            <a:off x="1960816" y="2089150"/>
            <a:ext cx="14366368" cy="6931772"/>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txBody>
          <a:bodyPr/>
          <a:lstStyle/>
          <a:p>
            <a:endParaRPr lang="en-GB"/>
          </a:p>
        </p:txBody>
      </p:sp>
      <p:sp>
        <p:nvSpPr>
          <p:cNvPr id="114" name="Google Shape;114;p3">
            <a:extLst>
              <a:ext uri="{FF2B5EF4-FFF2-40B4-BE49-F238E27FC236}">
                <a16:creationId xmlns:a16="http://schemas.microsoft.com/office/drawing/2014/main" id="{D51146BE-FB5F-3669-53B7-66152D9ED83A}"/>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pic>
        <p:nvPicPr>
          <p:cNvPr id="4" name="Picture 3" descr="A screenshot of a computer screen&#10;&#10;Description automatically generated">
            <a:extLst>
              <a:ext uri="{FF2B5EF4-FFF2-40B4-BE49-F238E27FC236}">
                <a16:creationId xmlns:a16="http://schemas.microsoft.com/office/drawing/2014/main" id="{0A6ECB38-3CA2-9307-FEFE-6BF4BB23773B}"/>
              </a:ext>
            </a:extLst>
          </p:cNvPr>
          <p:cNvPicPr>
            <a:picLocks noChangeAspect="1"/>
          </p:cNvPicPr>
          <p:nvPr/>
        </p:nvPicPr>
        <p:blipFill>
          <a:blip r:embed="rId5"/>
          <a:srcRect l="23129" t="6098" r="21814"/>
          <a:stretch/>
        </p:blipFill>
        <p:spPr>
          <a:xfrm>
            <a:off x="4114801" y="-218683"/>
            <a:ext cx="9938084" cy="10582170"/>
          </a:xfrm>
          <a:prstGeom prst="rect">
            <a:avLst/>
          </a:prstGeom>
        </p:spPr>
      </p:pic>
    </p:spTree>
    <p:extLst>
      <p:ext uri="{BB962C8B-B14F-4D97-AF65-F5344CB8AC3E}">
        <p14:creationId xmlns:p14="http://schemas.microsoft.com/office/powerpoint/2010/main" val="2196503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F73A27CD-D385-2BE7-296F-F80725AE5135}"/>
            </a:ext>
          </a:extLst>
        </p:cNvPr>
        <p:cNvGrpSpPr/>
        <p:nvPr/>
      </p:nvGrpSpPr>
      <p:grpSpPr>
        <a:xfrm>
          <a:off x="0" y="0"/>
          <a:ext cx="0" cy="0"/>
          <a:chOff x="0" y="0"/>
          <a:chExt cx="0" cy="0"/>
        </a:xfrm>
      </p:grpSpPr>
      <p:sp>
        <p:nvSpPr>
          <p:cNvPr id="129" name="Google Shape;129;p5">
            <a:extLst>
              <a:ext uri="{FF2B5EF4-FFF2-40B4-BE49-F238E27FC236}">
                <a16:creationId xmlns:a16="http://schemas.microsoft.com/office/drawing/2014/main" id="{E3CF347F-4D14-76CE-148A-CFC3834AC0BD}"/>
              </a:ext>
            </a:extLst>
          </p:cNvPr>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GB"/>
          </a:p>
        </p:txBody>
      </p:sp>
      <p:sp>
        <p:nvSpPr>
          <p:cNvPr id="130" name="Google Shape;130;p5">
            <a:extLst>
              <a:ext uri="{FF2B5EF4-FFF2-40B4-BE49-F238E27FC236}">
                <a16:creationId xmlns:a16="http://schemas.microsoft.com/office/drawing/2014/main" id="{CD606FC0-B8F8-66D0-9E2D-B84D2CF7615D}"/>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txBody>
          <a:bodyPr/>
          <a:lstStyle/>
          <a:p>
            <a:endParaRPr lang="en-GB"/>
          </a:p>
        </p:txBody>
      </p:sp>
      <p:sp>
        <p:nvSpPr>
          <p:cNvPr id="131" name="Google Shape;131;p5">
            <a:extLst>
              <a:ext uri="{FF2B5EF4-FFF2-40B4-BE49-F238E27FC236}">
                <a16:creationId xmlns:a16="http://schemas.microsoft.com/office/drawing/2014/main" id="{8E0F6F6E-ED5F-5745-9EAE-1A1D40530E64}"/>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txBody>
          <a:bodyPr/>
          <a:lstStyle/>
          <a:p>
            <a:endParaRPr lang="en-GB"/>
          </a:p>
        </p:txBody>
      </p:sp>
      <p:sp>
        <p:nvSpPr>
          <p:cNvPr id="132" name="Google Shape;132;p5">
            <a:extLst>
              <a:ext uri="{FF2B5EF4-FFF2-40B4-BE49-F238E27FC236}">
                <a16:creationId xmlns:a16="http://schemas.microsoft.com/office/drawing/2014/main" id="{CD8207BD-E5E8-953E-7951-C3FFE235F7EA}"/>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txBody>
          <a:bodyPr/>
          <a:lstStyle/>
          <a:p>
            <a:endParaRPr lang="en-GB"/>
          </a:p>
        </p:txBody>
      </p:sp>
      <p:sp>
        <p:nvSpPr>
          <p:cNvPr id="133" name="Google Shape;133;p5">
            <a:extLst>
              <a:ext uri="{FF2B5EF4-FFF2-40B4-BE49-F238E27FC236}">
                <a16:creationId xmlns:a16="http://schemas.microsoft.com/office/drawing/2014/main" id="{2EE3335A-1CC1-0416-02CD-DF21C4E468F8}"/>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GB"/>
          </a:p>
        </p:txBody>
      </p:sp>
      <p:sp>
        <p:nvSpPr>
          <p:cNvPr id="134" name="Google Shape;134;p5">
            <a:extLst>
              <a:ext uri="{FF2B5EF4-FFF2-40B4-BE49-F238E27FC236}">
                <a16:creationId xmlns:a16="http://schemas.microsoft.com/office/drawing/2014/main" id="{88832CF3-47CA-975D-643F-E495F3339431}"/>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txBody>
          <a:bodyPr/>
          <a:lstStyle/>
          <a:p>
            <a:endParaRPr lang="en-GB"/>
          </a:p>
        </p:txBody>
      </p:sp>
      <p:sp>
        <p:nvSpPr>
          <p:cNvPr id="135" name="Google Shape;135;p5">
            <a:extLst>
              <a:ext uri="{FF2B5EF4-FFF2-40B4-BE49-F238E27FC236}">
                <a16:creationId xmlns:a16="http://schemas.microsoft.com/office/drawing/2014/main" id="{D2A443FF-DAF8-F737-328E-8E3158F848C6}"/>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GB"/>
          </a:p>
        </p:txBody>
      </p:sp>
      <p:sp>
        <p:nvSpPr>
          <p:cNvPr id="136" name="Google Shape;136;p5">
            <a:extLst>
              <a:ext uri="{FF2B5EF4-FFF2-40B4-BE49-F238E27FC236}">
                <a16:creationId xmlns:a16="http://schemas.microsoft.com/office/drawing/2014/main" id="{AF40FEF0-65E8-EE19-2876-16C860CA5C2F}"/>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txBody>
          <a:bodyPr/>
          <a:lstStyle/>
          <a:p>
            <a:endParaRPr lang="en-GB"/>
          </a:p>
        </p:txBody>
      </p:sp>
      <p:sp>
        <p:nvSpPr>
          <p:cNvPr id="137" name="Google Shape;137;p5">
            <a:extLst>
              <a:ext uri="{FF2B5EF4-FFF2-40B4-BE49-F238E27FC236}">
                <a16:creationId xmlns:a16="http://schemas.microsoft.com/office/drawing/2014/main" id="{9A8F160D-9F9F-CF21-DF51-EAAA5059DBE8}"/>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txBody>
          <a:bodyPr/>
          <a:lstStyle/>
          <a:p>
            <a:endParaRPr lang="en-GB"/>
          </a:p>
        </p:txBody>
      </p:sp>
      <p:sp>
        <p:nvSpPr>
          <p:cNvPr id="138" name="Google Shape;138;p5">
            <a:extLst>
              <a:ext uri="{FF2B5EF4-FFF2-40B4-BE49-F238E27FC236}">
                <a16:creationId xmlns:a16="http://schemas.microsoft.com/office/drawing/2014/main" id="{275FB571-EBCB-F243-04C6-A88943514802}"/>
              </a:ext>
            </a:extLst>
          </p:cNvPr>
          <p:cNvSpPr txBox="1"/>
          <p:nvPr/>
        </p:nvSpPr>
        <p:spPr>
          <a:xfrm>
            <a:off x="4648446" y="4322097"/>
            <a:ext cx="9324398"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Stimuli for Contraction </a:t>
            </a:r>
            <a:endParaRPr sz="1400" b="0" i="0" u="none" strike="noStrike" cap="none" dirty="0">
              <a:solidFill>
                <a:srgbClr val="000000"/>
              </a:solidFill>
              <a:latin typeface="Arial"/>
              <a:ea typeface="Arial"/>
              <a:cs typeface="Arial"/>
              <a:sym typeface="Arial"/>
            </a:endParaRPr>
          </a:p>
        </p:txBody>
      </p:sp>
      <p:sp>
        <p:nvSpPr>
          <p:cNvPr id="139" name="Google Shape;139;p5">
            <a:extLst>
              <a:ext uri="{FF2B5EF4-FFF2-40B4-BE49-F238E27FC236}">
                <a16:creationId xmlns:a16="http://schemas.microsoft.com/office/drawing/2014/main" id="{C5D8D0F2-D353-E04F-4726-82BF897CE4B3}"/>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12">
              <a:alphaModFix/>
            </a:blip>
            <a:stretch>
              <a:fillRect/>
            </a:stretch>
          </a:blipFill>
          <a:ln>
            <a:noFill/>
          </a:ln>
        </p:spPr>
        <p:txBody>
          <a:bodyPr/>
          <a:lstStyle/>
          <a:p>
            <a:endParaRPr lang="en-GB"/>
          </a:p>
        </p:txBody>
      </p:sp>
    </p:spTree>
    <p:extLst>
      <p:ext uri="{BB962C8B-B14F-4D97-AF65-F5344CB8AC3E}">
        <p14:creationId xmlns:p14="http://schemas.microsoft.com/office/powerpoint/2010/main" val="1783118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C9116612-B97D-4585-F852-29E0F6AD02DC}"/>
            </a:ext>
          </a:extLst>
        </p:cNvPr>
        <p:cNvGrpSpPr/>
        <p:nvPr/>
      </p:nvGrpSpPr>
      <p:grpSpPr>
        <a:xfrm>
          <a:off x="0" y="0"/>
          <a:ext cx="0" cy="0"/>
          <a:chOff x="0" y="0"/>
          <a:chExt cx="0" cy="0"/>
        </a:xfrm>
      </p:grpSpPr>
      <p:sp>
        <p:nvSpPr>
          <p:cNvPr id="121" name="Google Shape;121;p4">
            <a:extLst>
              <a:ext uri="{FF2B5EF4-FFF2-40B4-BE49-F238E27FC236}">
                <a16:creationId xmlns:a16="http://schemas.microsoft.com/office/drawing/2014/main" id="{4633D1CD-3DFF-5082-01D7-2267D5E0A6EF}"/>
              </a:ext>
            </a:extLst>
          </p:cNvPr>
          <p:cNvSpPr/>
          <p:nvPr/>
        </p:nvSpPr>
        <p:spPr>
          <a:xfrm>
            <a:off x="1652671" y="2055024"/>
            <a:ext cx="14982658" cy="7229132"/>
          </a:xfrm>
          <a:custGeom>
            <a:avLst/>
            <a:gdLst/>
            <a:ahLst/>
            <a:cxnLst/>
            <a:rect l="l" t="t" r="r" b="b"/>
            <a:pathLst>
              <a:path w="14982658" h="7229132" extrusionOk="0">
                <a:moveTo>
                  <a:pt x="0" y="0"/>
                </a:moveTo>
                <a:lnTo>
                  <a:pt x="14982658" y="0"/>
                </a:lnTo>
                <a:lnTo>
                  <a:pt x="14982658" y="7229132"/>
                </a:lnTo>
                <a:lnTo>
                  <a:pt x="0" y="7229132"/>
                </a:lnTo>
                <a:lnTo>
                  <a:pt x="0" y="0"/>
                </a:lnTo>
                <a:close/>
              </a:path>
            </a:pathLst>
          </a:custGeom>
          <a:blipFill rotWithShape="1">
            <a:blip r:embed="rId3">
              <a:alphaModFix/>
            </a:blip>
            <a:stretch>
              <a:fillRect/>
            </a:stretch>
          </a:blipFill>
          <a:ln>
            <a:noFill/>
          </a:ln>
        </p:spPr>
        <p:txBody>
          <a:bodyPr/>
          <a:lstStyle/>
          <a:p>
            <a:endParaRPr lang="en-GB"/>
          </a:p>
        </p:txBody>
      </p:sp>
      <p:sp>
        <p:nvSpPr>
          <p:cNvPr id="122" name="Google Shape;122;p4">
            <a:extLst>
              <a:ext uri="{FF2B5EF4-FFF2-40B4-BE49-F238E27FC236}">
                <a16:creationId xmlns:a16="http://schemas.microsoft.com/office/drawing/2014/main" id="{0DE3ADD9-F2A0-1B1E-0D5A-E1C2CE834C17}"/>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graphicFrame>
        <p:nvGraphicFramePr>
          <p:cNvPr id="2" name="Table 1">
            <a:extLst>
              <a:ext uri="{FF2B5EF4-FFF2-40B4-BE49-F238E27FC236}">
                <a16:creationId xmlns:a16="http://schemas.microsoft.com/office/drawing/2014/main" id="{6CDC546A-5D72-BE54-A35D-D4F2B9343D4F}"/>
              </a:ext>
            </a:extLst>
          </p:cNvPr>
          <p:cNvGraphicFramePr>
            <a:graphicFrameLocks noGrp="1"/>
          </p:cNvGraphicFramePr>
          <p:nvPr>
            <p:extLst>
              <p:ext uri="{D42A27DB-BD31-4B8C-83A1-F6EECF244321}">
                <p14:modId xmlns:p14="http://schemas.microsoft.com/office/powerpoint/2010/main" val="3328105851"/>
              </p:ext>
            </p:extLst>
          </p:nvPr>
        </p:nvGraphicFramePr>
        <p:xfrm>
          <a:off x="1652671" y="1002844"/>
          <a:ext cx="14982657" cy="8512183"/>
        </p:xfrm>
        <a:graphic>
          <a:graphicData uri="http://schemas.openxmlformats.org/drawingml/2006/table">
            <a:tbl>
              <a:tblPr firstRow="1" bandRow="1">
                <a:tableStyleId>{912C8C85-51F0-491E-9774-3900AFEF0FD7}</a:tableStyleId>
              </a:tblPr>
              <a:tblGrid>
                <a:gridCol w="4994219">
                  <a:extLst>
                    <a:ext uri="{9D8B030D-6E8A-4147-A177-3AD203B41FA5}">
                      <a16:colId xmlns:a16="http://schemas.microsoft.com/office/drawing/2014/main" val="734656866"/>
                    </a:ext>
                  </a:extLst>
                </a:gridCol>
                <a:gridCol w="4994219">
                  <a:extLst>
                    <a:ext uri="{9D8B030D-6E8A-4147-A177-3AD203B41FA5}">
                      <a16:colId xmlns:a16="http://schemas.microsoft.com/office/drawing/2014/main" val="1517403995"/>
                    </a:ext>
                  </a:extLst>
                </a:gridCol>
                <a:gridCol w="4994219">
                  <a:extLst>
                    <a:ext uri="{9D8B030D-6E8A-4147-A177-3AD203B41FA5}">
                      <a16:colId xmlns:a16="http://schemas.microsoft.com/office/drawing/2014/main" val="3606131842"/>
                    </a:ext>
                  </a:extLst>
                </a:gridCol>
              </a:tblGrid>
              <a:tr h="1280541">
                <a:tc>
                  <a:txBody>
                    <a:bodyPr/>
                    <a:lstStyle/>
                    <a:p>
                      <a:r>
                        <a:rPr lang="en-GB" sz="4800" dirty="0"/>
                        <a:t>Skeletal Muscle</a:t>
                      </a:r>
                    </a:p>
                  </a:txBody>
                  <a:tcPr/>
                </a:tc>
                <a:tc>
                  <a:txBody>
                    <a:bodyPr/>
                    <a:lstStyle/>
                    <a:p>
                      <a:r>
                        <a:rPr lang="en-GB" sz="4800" dirty="0"/>
                        <a:t>Cardiac Muscle</a:t>
                      </a:r>
                    </a:p>
                  </a:txBody>
                  <a:tcPr/>
                </a:tc>
                <a:tc>
                  <a:txBody>
                    <a:bodyPr/>
                    <a:lstStyle/>
                    <a:p>
                      <a:r>
                        <a:rPr lang="en-GB" sz="4800" dirty="0"/>
                        <a:t>Smooth Muscle</a:t>
                      </a:r>
                    </a:p>
                  </a:txBody>
                  <a:tcPr/>
                </a:tc>
                <a:extLst>
                  <a:ext uri="{0D108BD9-81ED-4DB2-BD59-A6C34878D82A}">
                    <a16:rowId xmlns:a16="http://schemas.microsoft.com/office/drawing/2014/main" val="3404365669"/>
                  </a:ext>
                </a:extLst>
              </a:tr>
              <a:tr h="2892959">
                <a:tc>
                  <a:txBody>
                    <a:bodyPr/>
                    <a:lstStyle/>
                    <a:p>
                      <a:r>
                        <a:rPr lang="en-GB" sz="3200" dirty="0"/>
                        <a:t>Voluntary</a:t>
                      </a:r>
                    </a:p>
                  </a:txBody>
                  <a:tcPr/>
                </a:tc>
                <a:tc>
                  <a:txBody>
                    <a:bodyPr/>
                    <a:lstStyle/>
                    <a:p>
                      <a:r>
                        <a:rPr lang="en-GB" sz="3200" dirty="0"/>
                        <a:t>Rhythmic release of Calcium in the SAN</a:t>
                      </a:r>
                    </a:p>
                  </a:txBody>
                  <a:tcPr/>
                </a:tc>
                <a:tc>
                  <a:txBody>
                    <a:bodyPr/>
                    <a:lstStyle/>
                    <a:p>
                      <a:r>
                        <a:rPr lang="en-GB" sz="3200" b="1" i="1" dirty="0"/>
                        <a:t>Vascular:</a:t>
                      </a:r>
                      <a:r>
                        <a:rPr lang="en-GB" sz="3200" b="0" i="0" dirty="0"/>
                        <a:t> ANS (Noradrenaline, adrenaline), serotonin, bradykinin, angiotensin, prostaglandins, etc.</a:t>
                      </a:r>
                      <a:endParaRPr lang="en-GB" sz="3200" b="1" i="1" dirty="0"/>
                    </a:p>
                  </a:txBody>
                  <a:tcPr/>
                </a:tc>
                <a:extLst>
                  <a:ext uri="{0D108BD9-81ED-4DB2-BD59-A6C34878D82A}">
                    <a16:rowId xmlns:a16="http://schemas.microsoft.com/office/drawing/2014/main" val="3831932970"/>
                  </a:ext>
                </a:extLst>
              </a:tr>
              <a:tr h="1280541">
                <a:tc>
                  <a:txBody>
                    <a:bodyPr/>
                    <a:lstStyle/>
                    <a:p>
                      <a:r>
                        <a:rPr lang="en-GB" sz="3200" dirty="0"/>
                        <a:t>Acetylcholine from motor neurones</a:t>
                      </a:r>
                    </a:p>
                  </a:txBody>
                  <a:tcPr/>
                </a:tc>
                <a:tc>
                  <a:txBody>
                    <a:bodyPr/>
                    <a:lstStyle/>
                    <a:p>
                      <a:r>
                        <a:rPr lang="en-GB" sz="3200" dirty="0"/>
                        <a:t>Rate slowed by the </a:t>
                      </a:r>
                      <a:r>
                        <a:rPr lang="en-GB" sz="3200" dirty="0" err="1"/>
                        <a:t>vagus</a:t>
                      </a:r>
                      <a:r>
                        <a:rPr lang="en-GB" sz="3200" dirty="0"/>
                        <a:t> nerve</a:t>
                      </a:r>
                    </a:p>
                  </a:txBody>
                  <a:tcPr/>
                </a:tc>
                <a:tc>
                  <a:txBody>
                    <a:bodyPr/>
                    <a:lstStyle/>
                    <a:p>
                      <a:r>
                        <a:rPr lang="en-GB" sz="3200" b="1" i="1" dirty="0"/>
                        <a:t>Airways:</a:t>
                      </a:r>
                      <a:r>
                        <a:rPr lang="en-GB" sz="3200" b="0" i="0" dirty="0"/>
                        <a:t> PNS, adrenaline</a:t>
                      </a:r>
                    </a:p>
                  </a:txBody>
                  <a:tcPr/>
                </a:tc>
                <a:extLst>
                  <a:ext uri="{0D108BD9-81ED-4DB2-BD59-A6C34878D82A}">
                    <a16:rowId xmlns:a16="http://schemas.microsoft.com/office/drawing/2014/main" val="1771087085"/>
                  </a:ext>
                </a:extLst>
              </a:tr>
              <a:tr h="1777601">
                <a:tc>
                  <a:txBody>
                    <a:bodyPr/>
                    <a:lstStyle/>
                    <a:p>
                      <a:endParaRPr lang="en-GB" sz="3200"/>
                    </a:p>
                  </a:txBody>
                  <a:tcPr/>
                </a:tc>
                <a:tc>
                  <a:txBody>
                    <a:bodyPr/>
                    <a:lstStyle/>
                    <a:p>
                      <a:r>
                        <a:rPr lang="en-GB" sz="3200" dirty="0"/>
                        <a:t>Rate increased by the accelerator nerve</a:t>
                      </a:r>
                    </a:p>
                  </a:txBody>
                  <a:tcPr/>
                </a:tc>
                <a:tc>
                  <a:txBody>
                    <a:bodyPr/>
                    <a:lstStyle/>
                    <a:p>
                      <a:r>
                        <a:rPr lang="en-GB" sz="3200" b="1" i="1" dirty="0"/>
                        <a:t>Intestines:</a:t>
                      </a:r>
                      <a:r>
                        <a:rPr lang="en-GB" sz="3200" b="0" i="0" dirty="0"/>
                        <a:t> Interstitial cells of </a:t>
                      </a:r>
                      <a:r>
                        <a:rPr lang="en-GB" sz="3200" b="0" i="0" dirty="0" err="1"/>
                        <a:t>cajal</a:t>
                      </a:r>
                      <a:r>
                        <a:rPr lang="en-GB" sz="3200" b="0" i="0" dirty="0"/>
                        <a:t>, ANS, endocrine hormones, autacoids</a:t>
                      </a:r>
                      <a:endParaRPr lang="en-GB" sz="3200" b="1" i="1" dirty="0"/>
                    </a:p>
                  </a:txBody>
                  <a:tcPr/>
                </a:tc>
                <a:extLst>
                  <a:ext uri="{0D108BD9-81ED-4DB2-BD59-A6C34878D82A}">
                    <a16:rowId xmlns:a16="http://schemas.microsoft.com/office/drawing/2014/main" val="3782555211"/>
                  </a:ext>
                </a:extLst>
              </a:tr>
              <a:tr h="1280541">
                <a:tc>
                  <a:txBody>
                    <a:bodyPr/>
                    <a:lstStyle/>
                    <a:p>
                      <a:endParaRPr lang="en-GB" sz="3200"/>
                    </a:p>
                  </a:txBody>
                  <a:tcPr/>
                </a:tc>
                <a:tc>
                  <a:txBody>
                    <a:bodyPr/>
                    <a:lstStyle/>
                    <a:p>
                      <a:endParaRPr lang="en-GB" sz="3200"/>
                    </a:p>
                  </a:txBody>
                  <a:tcPr/>
                </a:tc>
                <a:tc>
                  <a:txBody>
                    <a:bodyPr/>
                    <a:lstStyle/>
                    <a:p>
                      <a:r>
                        <a:rPr lang="en-GB" sz="3200" dirty="0"/>
                        <a:t>Myometrium and bladder affected as well</a:t>
                      </a:r>
                    </a:p>
                  </a:txBody>
                  <a:tcPr/>
                </a:tc>
                <a:extLst>
                  <a:ext uri="{0D108BD9-81ED-4DB2-BD59-A6C34878D82A}">
                    <a16:rowId xmlns:a16="http://schemas.microsoft.com/office/drawing/2014/main" val="1549866276"/>
                  </a:ext>
                </a:extLst>
              </a:tr>
            </a:tbl>
          </a:graphicData>
        </a:graphic>
      </p:graphicFrame>
    </p:spTree>
    <p:extLst>
      <p:ext uri="{BB962C8B-B14F-4D97-AF65-F5344CB8AC3E}">
        <p14:creationId xmlns:p14="http://schemas.microsoft.com/office/powerpoint/2010/main" val="1961456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2834F0CA-CFA1-496E-D576-6B66942FF399}"/>
            </a:ext>
          </a:extLst>
        </p:cNvPr>
        <p:cNvGrpSpPr/>
        <p:nvPr/>
      </p:nvGrpSpPr>
      <p:grpSpPr>
        <a:xfrm>
          <a:off x="0" y="0"/>
          <a:ext cx="0" cy="0"/>
          <a:chOff x="0" y="0"/>
          <a:chExt cx="0" cy="0"/>
        </a:xfrm>
      </p:grpSpPr>
      <p:sp>
        <p:nvSpPr>
          <p:cNvPr id="129" name="Google Shape;129;p5">
            <a:extLst>
              <a:ext uri="{FF2B5EF4-FFF2-40B4-BE49-F238E27FC236}">
                <a16:creationId xmlns:a16="http://schemas.microsoft.com/office/drawing/2014/main" id="{694CC619-DF02-630A-9D7E-4737363BD2ED}"/>
              </a:ext>
            </a:extLst>
          </p:cNvPr>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GB"/>
          </a:p>
        </p:txBody>
      </p:sp>
      <p:sp>
        <p:nvSpPr>
          <p:cNvPr id="130" name="Google Shape;130;p5">
            <a:extLst>
              <a:ext uri="{FF2B5EF4-FFF2-40B4-BE49-F238E27FC236}">
                <a16:creationId xmlns:a16="http://schemas.microsoft.com/office/drawing/2014/main" id="{9A530AE8-41B1-E309-3AC4-3274F42C0FCE}"/>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txBody>
          <a:bodyPr/>
          <a:lstStyle/>
          <a:p>
            <a:endParaRPr lang="en-GB"/>
          </a:p>
        </p:txBody>
      </p:sp>
      <p:sp>
        <p:nvSpPr>
          <p:cNvPr id="131" name="Google Shape;131;p5">
            <a:extLst>
              <a:ext uri="{FF2B5EF4-FFF2-40B4-BE49-F238E27FC236}">
                <a16:creationId xmlns:a16="http://schemas.microsoft.com/office/drawing/2014/main" id="{89922F7A-13C5-5FDD-25A1-4CDE8526DAA2}"/>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txBody>
          <a:bodyPr/>
          <a:lstStyle/>
          <a:p>
            <a:endParaRPr lang="en-GB"/>
          </a:p>
        </p:txBody>
      </p:sp>
      <p:sp>
        <p:nvSpPr>
          <p:cNvPr id="132" name="Google Shape;132;p5">
            <a:extLst>
              <a:ext uri="{FF2B5EF4-FFF2-40B4-BE49-F238E27FC236}">
                <a16:creationId xmlns:a16="http://schemas.microsoft.com/office/drawing/2014/main" id="{486E0399-242F-797F-501E-2CDE31AFEAC3}"/>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txBody>
          <a:bodyPr/>
          <a:lstStyle/>
          <a:p>
            <a:endParaRPr lang="en-GB"/>
          </a:p>
        </p:txBody>
      </p:sp>
      <p:sp>
        <p:nvSpPr>
          <p:cNvPr id="133" name="Google Shape;133;p5">
            <a:extLst>
              <a:ext uri="{FF2B5EF4-FFF2-40B4-BE49-F238E27FC236}">
                <a16:creationId xmlns:a16="http://schemas.microsoft.com/office/drawing/2014/main" id="{A5371945-2AE8-7BE0-0548-7780A0215036}"/>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GB"/>
          </a:p>
        </p:txBody>
      </p:sp>
      <p:sp>
        <p:nvSpPr>
          <p:cNvPr id="134" name="Google Shape;134;p5">
            <a:extLst>
              <a:ext uri="{FF2B5EF4-FFF2-40B4-BE49-F238E27FC236}">
                <a16:creationId xmlns:a16="http://schemas.microsoft.com/office/drawing/2014/main" id="{CD78C9E7-3E84-F918-6A6B-4569F5A18C1B}"/>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txBody>
          <a:bodyPr/>
          <a:lstStyle/>
          <a:p>
            <a:endParaRPr lang="en-GB"/>
          </a:p>
        </p:txBody>
      </p:sp>
      <p:sp>
        <p:nvSpPr>
          <p:cNvPr id="135" name="Google Shape;135;p5">
            <a:extLst>
              <a:ext uri="{FF2B5EF4-FFF2-40B4-BE49-F238E27FC236}">
                <a16:creationId xmlns:a16="http://schemas.microsoft.com/office/drawing/2014/main" id="{0FF3A466-A12D-FC84-846A-C98E2F226D74}"/>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GB"/>
          </a:p>
        </p:txBody>
      </p:sp>
      <p:sp>
        <p:nvSpPr>
          <p:cNvPr id="136" name="Google Shape;136;p5">
            <a:extLst>
              <a:ext uri="{FF2B5EF4-FFF2-40B4-BE49-F238E27FC236}">
                <a16:creationId xmlns:a16="http://schemas.microsoft.com/office/drawing/2014/main" id="{DF09BAF7-F8E5-6604-9C89-F240E50E019D}"/>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txBody>
          <a:bodyPr/>
          <a:lstStyle/>
          <a:p>
            <a:endParaRPr lang="en-GB"/>
          </a:p>
        </p:txBody>
      </p:sp>
      <p:sp>
        <p:nvSpPr>
          <p:cNvPr id="137" name="Google Shape;137;p5">
            <a:extLst>
              <a:ext uri="{FF2B5EF4-FFF2-40B4-BE49-F238E27FC236}">
                <a16:creationId xmlns:a16="http://schemas.microsoft.com/office/drawing/2014/main" id="{D22DC583-9C53-6032-F033-C6217CE25EA8}"/>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txBody>
          <a:bodyPr/>
          <a:lstStyle/>
          <a:p>
            <a:endParaRPr lang="en-GB"/>
          </a:p>
        </p:txBody>
      </p:sp>
      <p:sp>
        <p:nvSpPr>
          <p:cNvPr id="138" name="Google Shape;138;p5">
            <a:extLst>
              <a:ext uri="{FF2B5EF4-FFF2-40B4-BE49-F238E27FC236}">
                <a16:creationId xmlns:a16="http://schemas.microsoft.com/office/drawing/2014/main" id="{F17A790D-403F-F7FB-BF8E-92AB2DFBD584}"/>
              </a:ext>
            </a:extLst>
          </p:cNvPr>
          <p:cNvSpPr txBox="1"/>
          <p:nvPr/>
        </p:nvSpPr>
        <p:spPr>
          <a:xfrm>
            <a:off x="4648446" y="4322097"/>
            <a:ext cx="9324398"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Factors Affecting Contraction </a:t>
            </a:r>
            <a:endParaRPr sz="1400" b="0" i="0" u="none" strike="noStrike" cap="none" dirty="0">
              <a:solidFill>
                <a:srgbClr val="000000"/>
              </a:solidFill>
              <a:latin typeface="Arial"/>
              <a:ea typeface="Arial"/>
              <a:cs typeface="Arial"/>
              <a:sym typeface="Arial"/>
            </a:endParaRPr>
          </a:p>
        </p:txBody>
      </p:sp>
      <p:sp>
        <p:nvSpPr>
          <p:cNvPr id="139" name="Google Shape;139;p5">
            <a:extLst>
              <a:ext uri="{FF2B5EF4-FFF2-40B4-BE49-F238E27FC236}">
                <a16:creationId xmlns:a16="http://schemas.microsoft.com/office/drawing/2014/main" id="{8C18EE2B-5DE0-2D04-CED1-4417ED25A359}"/>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12">
              <a:alphaModFix/>
            </a:blip>
            <a:stretch>
              <a:fillRect/>
            </a:stretch>
          </a:blipFill>
          <a:ln>
            <a:noFill/>
          </a:ln>
        </p:spPr>
        <p:txBody>
          <a:bodyPr/>
          <a:lstStyle/>
          <a:p>
            <a:endParaRPr lang="en-GB"/>
          </a:p>
        </p:txBody>
      </p:sp>
    </p:spTree>
    <p:extLst>
      <p:ext uri="{BB962C8B-B14F-4D97-AF65-F5344CB8AC3E}">
        <p14:creationId xmlns:p14="http://schemas.microsoft.com/office/powerpoint/2010/main" val="3946352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2A9CCB93-B2D9-CF3D-1C2F-481AC2DB7D4E}"/>
            </a:ext>
          </a:extLst>
        </p:cNvPr>
        <p:cNvGrpSpPr/>
        <p:nvPr/>
      </p:nvGrpSpPr>
      <p:grpSpPr>
        <a:xfrm>
          <a:off x="0" y="0"/>
          <a:ext cx="0" cy="0"/>
          <a:chOff x="0" y="0"/>
          <a:chExt cx="0" cy="0"/>
        </a:xfrm>
      </p:grpSpPr>
      <p:sp>
        <p:nvSpPr>
          <p:cNvPr id="121" name="Google Shape;121;p4">
            <a:extLst>
              <a:ext uri="{FF2B5EF4-FFF2-40B4-BE49-F238E27FC236}">
                <a16:creationId xmlns:a16="http://schemas.microsoft.com/office/drawing/2014/main" id="{64FA03B9-34E0-7545-2FF2-500CCA360E70}"/>
              </a:ext>
            </a:extLst>
          </p:cNvPr>
          <p:cNvSpPr/>
          <p:nvPr/>
        </p:nvSpPr>
        <p:spPr>
          <a:xfrm>
            <a:off x="1652671" y="2055024"/>
            <a:ext cx="14982658" cy="7229132"/>
          </a:xfrm>
          <a:custGeom>
            <a:avLst/>
            <a:gdLst/>
            <a:ahLst/>
            <a:cxnLst/>
            <a:rect l="l" t="t" r="r" b="b"/>
            <a:pathLst>
              <a:path w="14982658" h="7229132" extrusionOk="0">
                <a:moveTo>
                  <a:pt x="0" y="0"/>
                </a:moveTo>
                <a:lnTo>
                  <a:pt x="14982658" y="0"/>
                </a:lnTo>
                <a:lnTo>
                  <a:pt x="14982658" y="7229132"/>
                </a:lnTo>
                <a:lnTo>
                  <a:pt x="0" y="7229132"/>
                </a:lnTo>
                <a:lnTo>
                  <a:pt x="0" y="0"/>
                </a:lnTo>
                <a:close/>
              </a:path>
            </a:pathLst>
          </a:custGeom>
          <a:blipFill rotWithShape="1">
            <a:blip r:embed="rId3">
              <a:alphaModFix/>
            </a:blip>
            <a:stretch>
              <a:fillRect/>
            </a:stretch>
          </a:blipFill>
          <a:ln>
            <a:noFill/>
          </a:ln>
        </p:spPr>
        <p:txBody>
          <a:bodyPr/>
          <a:lstStyle/>
          <a:p>
            <a:endParaRPr lang="en-GB"/>
          </a:p>
        </p:txBody>
      </p:sp>
      <p:sp>
        <p:nvSpPr>
          <p:cNvPr id="122" name="Google Shape;122;p4">
            <a:extLst>
              <a:ext uri="{FF2B5EF4-FFF2-40B4-BE49-F238E27FC236}">
                <a16:creationId xmlns:a16="http://schemas.microsoft.com/office/drawing/2014/main" id="{7241D704-9ED6-149B-B3F9-7D51B09C9EA4}"/>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23" name="Google Shape;123;p4">
            <a:extLst>
              <a:ext uri="{FF2B5EF4-FFF2-40B4-BE49-F238E27FC236}">
                <a16:creationId xmlns:a16="http://schemas.microsoft.com/office/drawing/2014/main" id="{598CCCA5-18D5-85F8-2B1D-AE3B63B5259E}"/>
              </a:ext>
            </a:extLst>
          </p:cNvPr>
          <p:cNvSpPr txBox="1"/>
          <p:nvPr/>
        </p:nvSpPr>
        <p:spPr>
          <a:xfrm>
            <a:off x="1604464" y="-189548"/>
            <a:ext cx="5013058" cy="258532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000" b="1" i="0" u="none" strike="noStrike" cap="none" dirty="0">
                <a:solidFill>
                  <a:srgbClr val="392503"/>
                </a:solidFill>
                <a:latin typeface="Arial"/>
                <a:ea typeface="Arial"/>
                <a:cs typeface="Arial"/>
                <a:sym typeface="Arial"/>
              </a:rPr>
              <a:t>Skeletal Muscle</a:t>
            </a:r>
          </a:p>
        </p:txBody>
      </p:sp>
      <p:sp>
        <p:nvSpPr>
          <p:cNvPr id="124" name="Google Shape;124;p4">
            <a:extLst>
              <a:ext uri="{FF2B5EF4-FFF2-40B4-BE49-F238E27FC236}">
                <a16:creationId xmlns:a16="http://schemas.microsoft.com/office/drawing/2014/main" id="{FD9F50F3-196D-378B-FD96-4CD6F2ACB15B}"/>
              </a:ext>
            </a:extLst>
          </p:cNvPr>
          <p:cNvSpPr txBox="1"/>
          <p:nvPr/>
        </p:nvSpPr>
        <p:spPr>
          <a:xfrm>
            <a:off x="1082842" y="2041112"/>
            <a:ext cx="5414211" cy="2326791"/>
          </a:xfrm>
          <a:prstGeom prst="rect">
            <a:avLst/>
          </a:prstGeom>
          <a:noFill/>
          <a:ln>
            <a:noFill/>
          </a:ln>
        </p:spPr>
        <p:txBody>
          <a:bodyPr spcFirstLastPara="1" wrap="square" lIns="0" tIns="0" rIns="0" bIns="0" anchor="t" anchorCtr="0">
            <a:spAutoFit/>
          </a:bodyPr>
          <a:lstStyle/>
          <a:p>
            <a:pPr marL="518165" marR="0" lvl="1" algn="ctr" rtl="0">
              <a:lnSpc>
                <a:spcPct val="140000"/>
              </a:lnSpc>
              <a:spcBef>
                <a:spcPts val="0"/>
              </a:spcBef>
              <a:spcAft>
                <a:spcPts val="0"/>
              </a:spcAft>
              <a:buClr>
                <a:srgbClr val="392503"/>
              </a:buClr>
              <a:buSzPts val="4800"/>
            </a:pPr>
            <a:r>
              <a:rPr lang="en-US" sz="3600" dirty="0">
                <a:solidFill>
                  <a:srgbClr val="392503"/>
                </a:solidFill>
              </a:rPr>
              <a:t>Too stretched = no overlapping myosin and actin</a:t>
            </a:r>
            <a:endParaRPr lang="en-US" sz="1050" b="0" i="0" u="none" strike="noStrike" cap="none" dirty="0">
              <a:solidFill>
                <a:srgbClr val="000000"/>
              </a:solidFill>
              <a:latin typeface="Arial"/>
              <a:ea typeface="Arial"/>
              <a:cs typeface="Arial"/>
              <a:sym typeface="Arial"/>
            </a:endParaRPr>
          </a:p>
        </p:txBody>
      </p:sp>
      <p:sp>
        <p:nvSpPr>
          <p:cNvPr id="2" name="Google Shape;124;p4">
            <a:extLst>
              <a:ext uri="{FF2B5EF4-FFF2-40B4-BE49-F238E27FC236}">
                <a16:creationId xmlns:a16="http://schemas.microsoft.com/office/drawing/2014/main" id="{10278F77-5FB5-EECE-FC9E-4B26A9E1ABDF}"/>
              </a:ext>
            </a:extLst>
          </p:cNvPr>
          <p:cNvSpPr txBox="1"/>
          <p:nvPr/>
        </p:nvSpPr>
        <p:spPr>
          <a:xfrm>
            <a:off x="1082842" y="5750714"/>
            <a:ext cx="5532081" cy="2326791"/>
          </a:xfrm>
          <a:prstGeom prst="rect">
            <a:avLst/>
          </a:prstGeom>
          <a:noFill/>
          <a:ln>
            <a:noFill/>
          </a:ln>
        </p:spPr>
        <p:txBody>
          <a:bodyPr spcFirstLastPara="1" wrap="square" lIns="0" tIns="0" rIns="0" bIns="0" anchor="t" anchorCtr="0">
            <a:spAutoFit/>
          </a:bodyPr>
          <a:lstStyle/>
          <a:p>
            <a:pPr marL="518165" marR="0" lvl="1" algn="ctr" rtl="0">
              <a:lnSpc>
                <a:spcPct val="140000"/>
              </a:lnSpc>
              <a:spcBef>
                <a:spcPts val="0"/>
              </a:spcBef>
              <a:spcAft>
                <a:spcPts val="0"/>
              </a:spcAft>
              <a:buClr>
                <a:srgbClr val="392503"/>
              </a:buClr>
              <a:buSzPts val="4800"/>
            </a:pPr>
            <a:r>
              <a:rPr lang="en-US" sz="3600" dirty="0">
                <a:solidFill>
                  <a:srgbClr val="392503"/>
                </a:solidFill>
              </a:rPr>
              <a:t>No stretch = too much overlapping, no more overlap can happen</a:t>
            </a:r>
            <a:endParaRPr lang="en-US" sz="1050" b="0" i="0" u="none" strike="noStrike" cap="none" dirty="0">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EABFF924-0FAC-9B97-8B81-D2DA4E223126}"/>
              </a:ext>
            </a:extLst>
          </p:cNvPr>
          <p:cNvPicPr>
            <a:picLocks noChangeAspect="1"/>
          </p:cNvPicPr>
          <p:nvPr/>
        </p:nvPicPr>
        <p:blipFill>
          <a:blip r:embed="rId5"/>
          <a:stretch>
            <a:fillRect/>
          </a:stretch>
        </p:blipFill>
        <p:spPr>
          <a:xfrm>
            <a:off x="1604464" y="4367903"/>
            <a:ext cx="4892589" cy="1274649"/>
          </a:xfrm>
          <a:prstGeom prst="rect">
            <a:avLst/>
          </a:prstGeom>
        </p:spPr>
      </p:pic>
      <p:pic>
        <p:nvPicPr>
          <p:cNvPr id="7" name="Picture 6">
            <a:extLst>
              <a:ext uri="{FF2B5EF4-FFF2-40B4-BE49-F238E27FC236}">
                <a16:creationId xmlns:a16="http://schemas.microsoft.com/office/drawing/2014/main" id="{1FD9BDD3-2585-A8F0-282C-564B1B854B38}"/>
              </a:ext>
            </a:extLst>
          </p:cNvPr>
          <p:cNvPicPr>
            <a:picLocks noChangeAspect="1"/>
          </p:cNvPicPr>
          <p:nvPr/>
        </p:nvPicPr>
        <p:blipFill>
          <a:blip r:embed="rId6"/>
          <a:stretch>
            <a:fillRect/>
          </a:stretch>
        </p:blipFill>
        <p:spPr>
          <a:xfrm>
            <a:off x="1770541" y="8011778"/>
            <a:ext cx="4844382" cy="2247395"/>
          </a:xfrm>
          <a:prstGeom prst="rect">
            <a:avLst/>
          </a:prstGeom>
        </p:spPr>
      </p:pic>
      <p:sp>
        <p:nvSpPr>
          <p:cNvPr id="8" name="Google Shape;123;p4">
            <a:extLst>
              <a:ext uri="{FF2B5EF4-FFF2-40B4-BE49-F238E27FC236}">
                <a16:creationId xmlns:a16="http://schemas.microsoft.com/office/drawing/2014/main" id="{72B98E01-6E4B-2F25-FC9C-ECD4E9A41074}"/>
              </a:ext>
            </a:extLst>
          </p:cNvPr>
          <p:cNvSpPr txBox="1"/>
          <p:nvPr/>
        </p:nvSpPr>
        <p:spPr>
          <a:xfrm>
            <a:off x="12246299" y="-189548"/>
            <a:ext cx="5174900" cy="258532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000" b="1" i="0" u="none" strike="noStrike" cap="none" dirty="0">
                <a:solidFill>
                  <a:srgbClr val="392503"/>
                </a:solidFill>
                <a:latin typeface="Arial"/>
                <a:ea typeface="Arial"/>
                <a:cs typeface="Arial"/>
                <a:sym typeface="Arial"/>
              </a:rPr>
              <a:t>Smooth Muscle</a:t>
            </a:r>
          </a:p>
        </p:txBody>
      </p:sp>
      <p:sp>
        <p:nvSpPr>
          <p:cNvPr id="9" name="Google Shape;123;p4">
            <a:extLst>
              <a:ext uri="{FF2B5EF4-FFF2-40B4-BE49-F238E27FC236}">
                <a16:creationId xmlns:a16="http://schemas.microsoft.com/office/drawing/2014/main" id="{97C86C3B-AFEC-99D6-CC32-C61CE44ED315}"/>
              </a:ext>
            </a:extLst>
          </p:cNvPr>
          <p:cNvSpPr txBox="1"/>
          <p:nvPr/>
        </p:nvSpPr>
        <p:spPr>
          <a:xfrm>
            <a:off x="7012492" y="-189548"/>
            <a:ext cx="4447937" cy="258532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000" b="1" i="0" u="none" strike="noStrike" cap="none" dirty="0">
                <a:solidFill>
                  <a:srgbClr val="392503"/>
                </a:solidFill>
                <a:latin typeface="Arial"/>
                <a:ea typeface="Arial"/>
                <a:cs typeface="Arial"/>
                <a:sym typeface="Arial"/>
              </a:rPr>
              <a:t>Cardiac Muscle</a:t>
            </a:r>
          </a:p>
        </p:txBody>
      </p:sp>
      <p:sp>
        <p:nvSpPr>
          <p:cNvPr id="10" name="Google Shape;124;p4">
            <a:extLst>
              <a:ext uri="{FF2B5EF4-FFF2-40B4-BE49-F238E27FC236}">
                <a16:creationId xmlns:a16="http://schemas.microsoft.com/office/drawing/2014/main" id="{FD7FFC56-1C1E-010C-C05A-0D5714A83552}"/>
              </a:ext>
            </a:extLst>
          </p:cNvPr>
          <p:cNvSpPr txBox="1"/>
          <p:nvPr/>
        </p:nvSpPr>
        <p:spPr>
          <a:xfrm>
            <a:off x="6011718" y="2055024"/>
            <a:ext cx="6210478" cy="8014502"/>
          </a:xfrm>
          <a:prstGeom prst="rect">
            <a:avLst/>
          </a:prstGeom>
          <a:noFill/>
          <a:ln>
            <a:noFill/>
          </a:ln>
        </p:spPr>
        <p:txBody>
          <a:bodyPr spcFirstLastPara="1" wrap="square" lIns="0" tIns="0" rIns="0" bIns="0" anchor="t" anchorCtr="0">
            <a:spAutoFit/>
          </a:bodyPr>
          <a:lstStyle/>
          <a:p>
            <a:pPr marL="1036329" marR="0" lvl="1" indent="-518164" algn="ctr" rtl="0">
              <a:lnSpc>
                <a:spcPct val="140000"/>
              </a:lnSpc>
              <a:spcBef>
                <a:spcPts val="0"/>
              </a:spcBef>
              <a:spcAft>
                <a:spcPts val="0"/>
              </a:spcAft>
              <a:buClr>
                <a:srgbClr val="392503"/>
              </a:buClr>
              <a:buSzPts val="4800"/>
              <a:buFont typeface="Arial"/>
              <a:buChar char="•"/>
            </a:pPr>
            <a:r>
              <a:rPr lang="en-US" sz="3600" dirty="0">
                <a:solidFill>
                  <a:srgbClr val="392503"/>
                </a:solidFill>
              </a:rPr>
              <a:t>Stretch/Cross-bridge overlap</a:t>
            </a:r>
            <a:endParaRPr lang="en-US" sz="3600" dirty="0"/>
          </a:p>
          <a:p>
            <a:pPr marL="1036329" marR="0" lvl="1" indent="-518164" algn="ctr" rtl="0">
              <a:lnSpc>
                <a:spcPct val="140000"/>
              </a:lnSpc>
              <a:spcBef>
                <a:spcPts val="0"/>
              </a:spcBef>
              <a:spcAft>
                <a:spcPts val="0"/>
              </a:spcAft>
              <a:buClr>
                <a:srgbClr val="392503"/>
              </a:buClr>
              <a:buSzPts val="4800"/>
              <a:buFont typeface="Arial"/>
              <a:buChar char="•"/>
            </a:pPr>
            <a:r>
              <a:rPr lang="en-US" sz="3600" dirty="0">
                <a:solidFill>
                  <a:srgbClr val="392503"/>
                </a:solidFill>
              </a:rPr>
              <a:t>Ca2+ Sensitivity (temp, pH, Pi, Drugs, etc.)</a:t>
            </a:r>
          </a:p>
          <a:p>
            <a:pPr marL="1036329" marR="0" lvl="1" indent="-518164" algn="ctr" rtl="0">
              <a:lnSpc>
                <a:spcPct val="140000"/>
              </a:lnSpc>
              <a:spcBef>
                <a:spcPts val="0"/>
              </a:spcBef>
              <a:spcAft>
                <a:spcPts val="0"/>
              </a:spcAft>
              <a:buClr>
                <a:srgbClr val="392503"/>
              </a:buClr>
              <a:buSzPts val="4800"/>
              <a:buFont typeface="Arial"/>
              <a:buChar char="•"/>
            </a:pPr>
            <a:r>
              <a:rPr lang="en-US" sz="3600" dirty="0">
                <a:solidFill>
                  <a:srgbClr val="392503"/>
                </a:solidFill>
              </a:rPr>
              <a:t>Increased Venous return = increased contractility/stretch = increased Cardiac output (Frank-Starling Law)</a:t>
            </a:r>
          </a:p>
          <a:p>
            <a:pPr marL="1036329" marR="0" lvl="1" indent="-518164" algn="ctr" rtl="0">
              <a:lnSpc>
                <a:spcPct val="140000"/>
              </a:lnSpc>
              <a:spcBef>
                <a:spcPts val="0"/>
              </a:spcBef>
              <a:spcAft>
                <a:spcPts val="0"/>
              </a:spcAft>
              <a:buClr>
                <a:srgbClr val="392503"/>
              </a:buClr>
              <a:buSzPts val="4800"/>
              <a:buFont typeface="Arial"/>
              <a:buChar char="•"/>
            </a:pPr>
            <a:endParaRPr lang="en-US" sz="4800" dirty="0">
              <a:solidFill>
                <a:srgbClr val="392503"/>
              </a:solidFill>
            </a:endParaRPr>
          </a:p>
        </p:txBody>
      </p:sp>
      <p:sp>
        <p:nvSpPr>
          <p:cNvPr id="11" name="Google Shape;124;p4">
            <a:extLst>
              <a:ext uri="{FF2B5EF4-FFF2-40B4-BE49-F238E27FC236}">
                <a16:creationId xmlns:a16="http://schemas.microsoft.com/office/drawing/2014/main" id="{FB087ED6-1420-A4C6-34DA-CC7B270AB644}"/>
              </a:ext>
            </a:extLst>
          </p:cNvPr>
          <p:cNvSpPr txBox="1"/>
          <p:nvPr/>
        </p:nvSpPr>
        <p:spPr>
          <a:xfrm>
            <a:off x="11670480" y="2385234"/>
            <a:ext cx="5725419" cy="2068259"/>
          </a:xfrm>
          <a:prstGeom prst="rect">
            <a:avLst/>
          </a:prstGeom>
          <a:noFill/>
          <a:ln>
            <a:noFill/>
          </a:ln>
        </p:spPr>
        <p:txBody>
          <a:bodyPr spcFirstLastPara="1" wrap="square" lIns="0" tIns="0" rIns="0" bIns="0" anchor="t" anchorCtr="0">
            <a:spAutoFit/>
          </a:bodyPr>
          <a:lstStyle/>
          <a:p>
            <a:pPr marL="1036329" marR="0" lvl="1" indent="-518164" algn="ctr" rtl="0">
              <a:lnSpc>
                <a:spcPct val="140000"/>
              </a:lnSpc>
              <a:spcBef>
                <a:spcPts val="0"/>
              </a:spcBef>
              <a:spcAft>
                <a:spcPts val="0"/>
              </a:spcAft>
              <a:buClr>
                <a:srgbClr val="392503"/>
              </a:buClr>
              <a:buSzPts val="4800"/>
              <a:buFont typeface="Arial"/>
              <a:buChar char="•"/>
            </a:pPr>
            <a:r>
              <a:rPr lang="en-US" sz="4800" dirty="0">
                <a:solidFill>
                  <a:srgbClr val="392503"/>
                </a:solidFill>
              </a:rPr>
              <a:t>Balancing of the different stimuli</a:t>
            </a:r>
          </a:p>
        </p:txBody>
      </p:sp>
    </p:spTree>
    <p:extLst>
      <p:ext uri="{BB962C8B-B14F-4D97-AF65-F5344CB8AC3E}">
        <p14:creationId xmlns:p14="http://schemas.microsoft.com/office/powerpoint/2010/main" val="1076779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DA02AE12-97EC-A627-AA28-F027FF3832D2}"/>
            </a:ext>
          </a:extLst>
        </p:cNvPr>
        <p:cNvGrpSpPr/>
        <p:nvPr/>
      </p:nvGrpSpPr>
      <p:grpSpPr>
        <a:xfrm>
          <a:off x="0" y="0"/>
          <a:ext cx="0" cy="0"/>
          <a:chOff x="0" y="0"/>
          <a:chExt cx="0" cy="0"/>
        </a:xfrm>
      </p:grpSpPr>
      <p:sp>
        <p:nvSpPr>
          <p:cNvPr id="129" name="Google Shape;129;p5">
            <a:extLst>
              <a:ext uri="{FF2B5EF4-FFF2-40B4-BE49-F238E27FC236}">
                <a16:creationId xmlns:a16="http://schemas.microsoft.com/office/drawing/2014/main" id="{52972B35-EC13-FE8C-CB8B-D121D65E1718}"/>
              </a:ext>
            </a:extLst>
          </p:cNvPr>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GB"/>
          </a:p>
        </p:txBody>
      </p:sp>
      <p:sp>
        <p:nvSpPr>
          <p:cNvPr id="130" name="Google Shape;130;p5">
            <a:extLst>
              <a:ext uri="{FF2B5EF4-FFF2-40B4-BE49-F238E27FC236}">
                <a16:creationId xmlns:a16="http://schemas.microsoft.com/office/drawing/2014/main" id="{9E06DB70-BD71-027E-FD12-8C4855BA32CD}"/>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txBody>
          <a:bodyPr/>
          <a:lstStyle/>
          <a:p>
            <a:endParaRPr lang="en-GB"/>
          </a:p>
        </p:txBody>
      </p:sp>
      <p:sp>
        <p:nvSpPr>
          <p:cNvPr id="131" name="Google Shape;131;p5">
            <a:extLst>
              <a:ext uri="{FF2B5EF4-FFF2-40B4-BE49-F238E27FC236}">
                <a16:creationId xmlns:a16="http://schemas.microsoft.com/office/drawing/2014/main" id="{5CCA5DED-1E96-2588-7BED-5363F9105BE3}"/>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txBody>
          <a:bodyPr/>
          <a:lstStyle/>
          <a:p>
            <a:endParaRPr lang="en-GB"/>
          </a:p>
        </p:txBody>
      </p:sp>
      <p:sp>
        <p:nvSpPr>
          <p:cNvPr id="132" name="Google Shape;132;p5">
            <a:extLst>
              <a:ext uri="{FF2B5EF4-FFF2-40B4-BE49-F238E27FC236}">
                <a16:creationId xmlns:a16="http://schemas.microsoft.com/office/drawing/2014/main" id="{DE073F2E-1A3A-EDF1-3B9A-8BF5E9283E7E}"/>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txBody>
          <a:bodyPr/>
          <a:lstStyle/>
          <a:p>
            <a:endParaRPr lang="en-GB"/>
          </a:p>
        </p:txBody>
      </p:sp>
      <p:sp>
        <p:nvSpPr>
          <p:cNvPr id="133" name="Google Shape;133;p5">
            <a:extLst>
              <a:ext uri="{FF2B5EF4-FFF2-40B4-BE49-F238E27FC236}">
                <a16:creationId xmlns:a16="http://schemas.microsoft.com/office/drawing/2014/main" id="{189F1188-F090-04EC-2C05-2421D37D449E}"/>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GB"/>
          </a:p>
        </p:txBody>
      </p:sp>
      <p:sp>
        <p:nvSpPr>
          <p:cNvPr id="134" name="Google Shape;134;p5">
            <a:extLst>
              <a:ext uri="{FF2B5EF4-FFF2-40B4-BE49-F238E27FC236}">
                <a16:creationId xmlns:a16="http://schemas.microsoft.com/office/drawing/2014/main" id="{5EBE5AC3-DAB7-EA68-BE98-27BF112DD827}"/>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txBody>
          <a:bodyPr/>
          <a:lstStyle/>
          <a:p>
            <a:endParaRPr lang="en-GB"/>
          </a:p>
        </p:txBody>
      </p:sp>
      <p:sp>
        <p:nvSpPr>
          <p:cNvPr id="135" name="Google Shape;135;p5">
            <a:extLst>
              <a:ext uri="{FF2B5EF4-FFF2-40B4-BE49-F238E27FC236}">
                <a16:creationId xmlns:a16="http://schemas.microsoft.com/office/drawing/2014/main" id="{7B40ADB0-7360-6B39-36E2-426E3799BD52}"/>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GB"/>
          </a:p>
        </p:txBody>
      </p:sp>
      <p:sp>
        <p:nvSpPr>
          <p:cNvPr id="136" name="Google Shape;136;p5">
            <a:extLst>
              <a:ext uri="{FF2B5EF4-FFF2-40B4-BE49-F238E27FC236}">
                <a16:creationId xmlns:a16="http://schemas.microsoft.com/office/drawing/2014/main" id="{8940DF25-C22C-2A04-C4F9-E06595ED04EC}"/>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txBody>
          <a:bodyPr/>
          <a:lstStyle/>
          <a:p>
            <a:endParaRPr lang="en-GB"/>
          </a:p>
        </p:txBody>
      </p:sp>
      <p:sp>
        <p:nvSpPr>
          <p:cNvPr id="137" name="Google Shape;137;p5">
            <a:extLst>
              <a:ext uri="{FF2B5EF4-FFF2-40B4-BE49-F238E27FC236}">
                <a16:creationId xmlns:a16="http://schemas.microsoft.com/office/drawing/2014/main" id="{C120122A-FCFB-7BF2-9820-8FB7BED93D0C}"/>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txBody>
          <a:bodyPr/>
          <a:lstStyle/>
          <a:p>
            <a:endParaRPr lang="en-GB"/>
          </a:p>
        </p:txBody>
      </p:sp>
      <p:sp>
        <p:nvSpPr>
          <p:cNvPr id="138" name="Google Shape;138;p5">
            <a:extLst>
              <a:ext uri="{FF2B5EF4-FFF2-40B4-BE49-F238E27FC236}">
                <a16:creationId xmlns:a16="http://schemas.microsoft.com/office/drawing/2014/main" id="{84079D2E-D6B4-F428-87AC-AC5BA37CF5F6}"/>
              </a:ext>
            </a:extLst>
          </p:cNvPr>
          <p:cNvSpPr txBox="1"/>
          <p:nvPr/>
        </p:nvSpPr>
        <p:spPr>
          <a:xfrm>
            <a:off x="4648446" y="4322097"/>
            <a:ext cx="9324398"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Fast and Slow Twitch Muscle Fibers </a:t>
            </a:r>
            <a:endParaRPr sz="1400" b="0" i="0" u="none" strike="noStrike" cap="none" dirty="0">
              <a:solidFill>
                <a:srgbClr val="000000"/>
              </a:solidFill>
              <a:latin typeface="Arial"/>
              <a:ea typeface="Arial"/>
              <a:cs typeface="Arial"/>
              <a:sym typeface="Arial"/>
            </a:endParaRPr>
          </a:p>
        </p:txBody>
      </p:sp>
      <p:sp>
        <p:nvSpPr>
          <p:cNvPr id="139" name="Google Shape;139;p5">
            <a:extLst>
              <a:ext uri="{FF2B5EF4-FFF2-40B4-BE49-F238E27FC236}">
                <a16:creationId xmlns:a16="http://schemas.microsoft.com/office/drawing/2014/main" id="{1AA0154C-C3AB-C35D-16D5-22C6A92FF63A}"/>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12">
              <a:alphaModFix/>
            </a:blip>
            <a:stretch>
              <a:fillRect/>
            </a:stretch>
          </a:blipFill>
          <a:ln>
            <a:noFill/>
          </a:ln>
        </p:spPr>
        <p:txBody>
          <a:bodyPr/>
          <a:lstStyle/>
          <a:p>
            <a:endParaRPr lang="en-GB"/>
          </a:p>
        </p:txBody>
      </p:sp>
    </p:spTree>
    <p:extLst>
      <p:ext uri="{BB962C8B-B14F-4D97-AF65-F5344CB8AC3E}">
        <p14:creationId xmlns:p14="http://schemas.microsoft.com/office/powerpoint/2010/main" val="2286479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936F3274-B0BB-CB5B-C52D-B76F2BA703D6}"/>
            </a:ext>
          </a:extLst>
        </p:cNvPr>
        <p:cNvGrpSpPr/>
        <p:nvPr/>
      </p:nvGrpSpPr>
      <p:grpSpPr>
        <a:xfrm>
          <a:off x="0" y="0"/>
          <a:ext cx="0" cy="0"/>
          <a:chOff x="0" y="0"/>
          <a:chExt cx="0" cy="0"/>
        </a:xfrm>
      </p:grpSpPr>
      <p:sp>
        <p:nvSpPr>
          <p:cNvPr id="121" name="Google Shape;121;p4">
            <a:extLst>
              <a:ext uri="{FF2B5EF4-FFF2-40B4-BE49-F238E27FC236}">
                <a16:creationId xmlns:a16="http://schemas.microsoft.com/office/drawing/2014/main" id="{52BACDCF-F3F6-17BA-A0E9-7AEAFA0CF39A}"/>
              </a:ext>
            </a:extLst>
          </p:cNvPr>
          <p:cNvSpPr/>
          <p:nvPr/>
        </p:nvSpPr>
        <p:spPr>
          <a:xfrm>
            <a:off x="1652671" y="2031753"/>
            <a:ext cx="14982658" cy="7229132"/>
          </a:xfrm>
          <a:custGeom>
            <a:avLst/>
            <a:gdLst/>
            <a:ahLst/>
            <a:cxnLst/>
            <a:rect l="l" t="t" r="r" b="b"/>
            <a:pathLst>
              <a:path w="14982658" h="7229132" extrusionOk="0">
                <a:moveTo>
                  <a:pt x="0" y="0"/>
                </a:moveTo>
                <a:lnTo>
                  <a:pt x="14982658" y="0"/>
                </a:lnTo>
                <a:lnTo>
                  <a:pt x="14982658" y="7229132"/>
                </a:lnTo>
                <a:lnTo>
                  <a:pt x="0" y="7229132"/>
                </a:lnTo>
                <a:lnTo>
                  <a:pt x="0" y="0"/>
                </a:lnTo>
                <a:close/>
              </a:path>
            </a:pathLst>
          </a:custGeom>
          <a:blipFill rotWithShape="1">
            <a:blip r:embed="rId3">
              <a:alphaModFix/>
            </a:blip>
            <a:stretch>
              <a:fillRect/>
            </a:stretch>
          </a:blipFill>
          <a:ln>
            <a:noFill/>
          </a:ln>
        </p:spPr>
        <p:txBody>
          <a:bodyPr/>
          <a:lstStyle/>
          <a:p>
            <a:endParaRPr lang="en-GB"/>
          </a:p>
        </p:txBody>
      </p:sp>
      <p:sp>
        <p:nvSpPr>
          <p:cNvPr id="122" name="Google Shape;122;p4">
            <a:extLst>
              <a:ext uri="{FF2B5EF4-FFF2-40B4-BE49-F238E27FC236}">
                <a16:creationId xmlns:a16="http://schemas.microsoft.com/office/drawing/2014/main" id="{0164D81E-7901-35E0-74F4-EE45FB444AC1}"/>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23" name="Google Shape;123;p4">
            <a:extLst>
              <a:ext uri="{FF2B5EF4-FFF2-40B4-BE49-F238E27FC236}">
                <a16:creationId xmlns:a16="http://schemas.microsoft.com/office/drawing/2014/main" id="{9FE8454A-6789-BC83-698D-AB496518F96A}"/>
              </a:ext>
            </a:extLst>
          </p:cNvPr>
          <p:cNvSpPr txBox="1"/>
          <p:nvPr/>
        </p:nvSpPr>
        <p:spPr>
          <a:xfrm>
            <a:off x="1652671" y="0"/>
            <a:ext cx="3265425" cy="232679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5400" b="1" i="0" u="none" strike="noStrike" cap="none" dirty="0">
                <a:solidFill>
                  <a:srgbClr val="392503"/>
                </a:solidFill>
                <a:latin typeface="Arial"/>
                <a:ea typeface="Arial"/>
                <a:cs typeface="Arial"/>
                <a:sym typeface="Arial"/>
              </a:rPr>
              <a:t>Slow Type 1</a:t>
            </a:r>
            <a:endParaRPr lang="en-US" sz="1050" b="0" i="0" u="none" strike="noStrike" cap="none" dirty="0">
              <a:solidFill>
                <a:srgbClr val="000000"/>
              </a:solidFill>
              <a:latin typeface="Arial"/>
              <a:ea typeface="Arial"/>
              <a:cs typeface="Arial"/>
              <a:sym typeface="Arial"/>
            </a:endParaRPr>
          </a:p>
        </p:txBody>
      </p:sp>
      <p:sp>
        <p:nvSpPr>
          <p:cNvPr id="2" name="Google Shape;123;p4">
            <a:extLst>
              <a:ext uri="{FF2B5EF4-FFF2-40B4-BE49-F238E27FC236}">
                <a16:creationId xmlns:a16="http://schemas.microsoft.com/office/drawing/2014/main" id="{C3B626B7-1FE7-B88E-3762-CD482062B37C}"/>
              </a:ext>
            </a:extLst>
          </p:cNvPr>
          <p:cNvSpPr txBox="1"/>
          <p:nvPr/>
        </p:nvSpPr>
        <p:spPr>
          <a:xfrm>
            <a:off x="7554946" y="-135884"/>
            <a:ext cx="3149116" cy="232679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5400" b="1" i="0" u="none" strike="noStrike" cap="none" dirty="0">
                <a:solidFill>
                  <a:srgbClr val="392503"/>
                </a:solidFill>
                <a:latin typeface="Arial"/>
                <a:ea typeface="Arial"/>
                <a:cs typeface="Arial"/>
                <a:sym typeface="Arial"/>
              </a:rPr>
              <a:t>Fast Type 2A</a:t>
            </a:r>
            <a:endParaRPr sz="1050" b="0" i="0" u="none" strike="noStrike" cap="none" dirty="0">
              <a:solidFill>
                <a:srgbClr val="000000"/>
              </a:solidFill>
              <a:latin typeface="Arial"/>
              <a:ea typeface="Arial"/>
              <a:cs typeface="Arial"/>
              <a:sym typeface="Arial"/>
            </a:endParaRPr>
          </a:p>
        </p:txBody>
      </p:sp>
      <p:sp>
        <p:nvSpPr>
          <p:cNvPr id="3" name="Google Shape;123;p4">
            <a:extLst>
              <a:ext uri="{FF2B5EF4-FFF2-40B4-BE49-F238E27FC236}">
                <a16:creationId xmlns:a16="http://schemas.microsoft.com/office/drawing/2014/main" id="{4015C89E-F02D-5B35-3BB4-739C080C2272}"/>
              </a:ext>
            </a:extLst>
          </p:cNvPr>
          <p:cNvSpPr txBox="1"/>
          <p:nvPr/>
        </p:nvSpPr>
        <p:spPr>
          <a:xfrm>
            <a:off x="13892129" y="-1"/>
            <a:ext cx="2743200" cy="232679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5400" b="1" i="0" u="none" strike="noStrike" cap="none" dirty="0">
                <a:solidFill>
                  <a:srgbClr val="392503"/>
                </a:solidFill>
                <a:latin typeface="Arial"/>
                <a:ea typeface="Arial"/>
                <a:cs typeface="Arial"/>
                <a:sym typeface="Arial"/>
              </a:rPr>
              <a:t>Fast Type 2B</a:t>
            </a:r>
            <a:endParaRPr sz="1050" b="0" i="0" u="none" strike="noStrike" cap="none" dirty="0">
              <a:solidFill>
                <a:srgbClr val="000000"/>
              </a:solidFill>
              <a:latin typeface="Arial"/>
              <a:ea typeface="Arial"/>
              <a:cs typeface="Arial"/>
              <a:sym typeface="Arial"/>
            </a:endParaRPr>
          </a:p>
        </p:txBody>
      </p:sp>
      <p:cxnSp>
        <p:nvCxnSpPr>
          <p:cNvPr id="5" name="Straight Arrow Connector 4">
            <a:extLst>
              <a:ext uri="{FF2B5EF4-FFF2-40B4-BE49-F238E27FC236}">
                <a16:creationId xmlns:a16="http://schemas.microsoft.com/office/drawing/2014/main" id="{57C95D29-4D89-F999-E8F6-CC63F5CC893C}"/>
              </a:ext>
            </a:extLst>
          </p:cNvPr>
          <p:cNvCxnSpPr/>
          <p:nvPr/>
        </p:nvCxnSpPr>
        <p:spPr>
          <a:xfrm>
            <a:off x="2096909" y="2900384"/>
            <a:ext cx="14168272" cy="0"/>
          </a:xfrm>
          <a:prstGeom prst="straightConnector1">
            <a:avLst/>
          </a:prstGeom>
          <a:ln w="1270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953AC64A-8209-C364-BB52-882662240F91}"/>
              </a:ext>
            </a:extLst>
          </p:cNvPr>
          <p:cNvSpPr txBox="1"/>
          <p:nvPr/>
        </p:nvSpPr>
        <p:spPr>
          <a:xfrm>
            <a:off x="6153692" y="2130943"/>
            <a:ext cx="6054704" cy="769441"/>
          </a:xfrm>
          <a:prstGeom prst="rect">
            <a:avLst/>
          </a:prstGeom>
          <a:noFill/>
        </p:spPr>
        <p:txBody>
          <a:bodyPr wrap="square" rtlCol="0">
            <a:spAutoFit/>
          </a:bodyPr>
          <a:lstStyle/>
          <a:p>
            <a:r>
              <a:rPr lang="en-GB" sz="4400" b="1" dirty="0">
                <a:solidFill>
                  <a:srgbClr val="FF0000"/>
                </a:solidFill>
              </a:rPr>
              <a:t>Speed of Contraction</a:t>
            </a:r>
          </a:p>
        </p:txBody>
      </p:sp>
      <p:cxnSp>
        <p:nvCxnSpPr>
          <p:cNvPr id="7" name="Straight Arrow Connector 6">
            <a:extLst>
              <a:ext uri="{FF2B5EF4-FFF2-40B4-BE49-F238E27FC236}">
                <a16:creationId xmlns:a16="http://schemas.microsoft.com/office/drawing/2014/main" id="{D989997E-FBA1-FB04-C847-0088FDA397AC}"/>
              </a:ext>
            </a:extLst>
          </p:cNvPr>
          <p:cNvCxnSpPr>
            <a:cxnSpLocks/>
          </p:cNvCxnSpPr>
          <p:nvPr/>
        </p:nvCxnSpPr>
        <p:spPr>
          <a:xfrm flipH="1">
            <a:off x="2096908" y="3918042"/>
            <a:ext cx="13911125" cy="0"/>
          </a:xfrm>
          <a:prstGeom prst="straightConnector1">
            <a:avLst/>
          </a:prstGeom>
          <a:ln w="127000" cap="flat" cmpd="sng" algn="ctr">
            <a:solidFill>
              <a:srgbClr val="00B0F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134C7B12-C73F-73F8-A687-E0E210BA2045}"/>
              </a:ext>
            </a:extLst>
          </p:cNvPr>
          <p:cNvSpPr txBox="1"/>
          <p:nvPr/>
        </p:nvSpPr>
        <p:spPr>
          <a:xfrm>
            <a:off x="5037141" y="3148601"/>
            <a:ext cx="8179488" cy="769441"/>
          </a:xfrm>
          <a:prstGeom prst="rect">
            <a:avLst/>
          </a:prstGeom>
          <a:noFill/>
        </p:spPr>
        <p:txBody>
          <a:bodyPr wrap="square" rtlCol="0">
            <a:spAutoFit/>
          </a:bodyPr>
          <a:lstStyle/>
          <a:p>
            <a:r>
              <a:rPr lang="en-GB" sz="4400" b="1" dirty="0">
                <a:solidFill>
                  <a:srgbClr val="00B0F0"/>
                </a:solidFill>
              </a:rPr>
              <a:t>Increased time of contraction</a:t>
            </a:r>
          </a:p>
        </p:txBody>
      </p:sp>
      <p:cxnSp>
        <p:nvCxnSpPr>
          <p:cNvPr id="9" name="Straight Arrow Connector 8">
            <a:extLst>
              <a:ext uri="{FF2B5EF4-FFF2-40B4-BE49-F238E27FC236}">
                <a16:creationId xmlns:a16="http://schemas.microsoft.com/office/drawing/2014/main" id="{2B10AEE1-3C13-EA37-B728-B9B5E558A798}"/>
              </a:ext>
            </a:extLst>
          </p:cNvPr>
          <p:cNvCxnSpPr/>
          <p:nvPr/>
        </p:nvCxnSpPr>
        <p:spPr>
          <a:xfrm>
            <a:off x="2096909" y="5100021"/>
            <a:ext cx="14168272" cy="0"/>
          </a:xfrm>
          <a:prstGeom prst="straightConnector1">
            <a:avLst/>
          </a:prstGeom>
          <a:ln w="12700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83034A8D-AF2E-29D0-F4E1-232184F0DFE7}"/>
              </a:ext>
            </a:extLst>
          </p:cNvPr>
          <p:cNvSpPr txBox="1"/>
          <p:nvPr/>
        </p:nvSpPr>
        <p:spPr>
          <a:xfrm>
            <a:off x="1868983" y="4474040"/>
            <a:ext cx="6098225" cy="584775"/>
          </a:xfrm>
          <a:prstGeom prst="rect">
            <a:avLst/>
          </a:prstGeom>
          <a:noFill/>
        </p:spPr>
        <p:txBody>
          <a:bodyPr wrap="square" rtlCol="0">
            <a:spAutoFit/>
          </a:bodyPr>
          <a:lstStyle/>
          <a:p>
            <a:r>
              <a:rPr lang="en-GB" sz="3200" b="1" dirty="0">
                <a:solidFill>
                  <a:srgbClr val="FFC000"/>
                </a:solidFill>
              </a:rPr>
              <a:t>Sustained, small movements</a:t>
            </a:r>
          </a:p>
        </p:txBody>
      </p:sp>
      <p:cxnSp>
        <p:nvCxnSpPr>
          <p:cNvPr id="11" name="Straight Arrow Connector 10">
            <a:extLst>
              <a:ext uri="{FF2B5EF4-FFF2-40B4-BE49-F238E27FC236}">
                <a16:creationId xmlns:a16="http://schemas.microsoft.com/office/drawing/2014/main" id="{23CCB385-A658-BEFD-F7DE-3C63465A6DBF}"/>
              </a:ext>
            </a:extLst>
          </p:cNvPr>
          <p:cNvCxnSpPr/>
          <p:nvPr/>
        </p:nvCxnSpPr>
        <p:spPr>
          <a:xfrm>
            <a:off x="2096909" y="6169220"/>
            <a:ext cx="14168272" cy="0"/>
          </a:xfrm>
          <a:prstGeom prst="straightConnector1">
            <a:avLst/>
          </a:prstGeom>
          <a:ln w="127000" cap="flat" cmpd="sng" algn="ctr">
            <a:solidFill>
              <a:srgbClr val="92D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E72B3829-2E1B-CFA5-EF7F-A78A29D330B1}"/>
              </a:ext>
            </a:extLst>
          </p:cNvPr>
          <p:cNvSpPr txBox="1"/>
          <p:nvPr/>
        </p:nvSpPr>
        <p:spPr>
          <a:xfrm>
            <a:off x="5653371" y="5437972"/>
            <a:ext cx="6947028" cy="769441"/>
          </a:xfrm>
          <a:prstGeom prst="rect">
            <a:avLst/>
          </a:prstGeom>
          <a:noFill/>
        </p:spPr>
        <p:txBody>
          <a:bodyPr wrap="square" rtlCol="0">
            <a:spAutoFit/>
          </a:bodyPr>
          <a:lstStyle/>
          <a:p>
            <a:r>
              <a:rPr lang="en-GB" sz="4400" b="1" dirty="0">
                <a:solidFill>
                  <a:srgbClr val="92D050"/>
                </a:solidFill>
              </a:rPr>
              <a:t>Speed for time to fatigue</a:t>
            </a:r>
          </a:p>
        </p:txBody>
      </p:sp>
      <p:sp>
        <p:nvSpPr>
          <p:cNvPr id="14" name="TextBox 13">
            <a:extLst>
              <a:ext uri="{FF2B5EF4-FFF2-40B4-BE49-F238E27FC236}">
                <a16:creationId xmlns:a16="http://schemas.microsoft.com/office/drawing/2014/main" id="{EB3E198D-CF31-D2C7-43A8-66C1AAB336FB}"/>
              </a:ext>
            </a:extLst>
          </p:cNvPr>
          <p:cNvSpPr txBox="1"/>
          <p:nvPr/>
        </p:nvSpPr>
        <p:spPr>
          <a:xfrm>
            <a:off x="3698274" y="6576556"/>
            <a:ext cx="10965539" cy="769441"/>
          </a:xfrm>
          <a:prstGeom prst="rect">
            <a:avLst/>
          </a:prstGeom>
          <a:noFill/>
        </p:spPr>
        <p:txBody>
          <a:bodyPr wrap="square" rtlCol="0">
            <a:spAutoFit/>
          </a:bodyPr>
          <a:lstStyle/>
          <a:p>
            <a:r>
              <a:rPr lang="en-GB" sz="4400" b="1" dirty="0">
                <a:solidFill>
                  <a:srgbClr val="7030A0"/>
                </a:solidFill>
              </a:rPr>
              <a:t>Amount of Mitochondria and Myoglobin</a:t>
            </a:r>
          </a:p>
        </p:txBody>
      </p:sp>
      <p:cxnSp>
        <p:nvCxnSpPr>
          <p:cNvPr id="15" name="Straight Arrow Connector 14">
            <a:extLst>
              <a:ext uri="{FF2B5EF4-FFF2-40B4-BE49-F238E27FC236}">
                <a16:creationId xmlns:a16="http://schemas.microsoft.com/office/drawing/2014/main" id="{3565B473-0998-4A2F-F455-93EB5A8EA3D9}"/>
              </a:ext>
            </a:extLst>
          </p:cNvPr>
          <p:cNvCxnSpPr/>
          <p:nvPr/>
        </p:nvCxnSpPr>
        <p:spPr>
          <a:xfrm>
            <a:off x="2042749" y="8557428"/>
            <a:ext cx="14168272" cy="0"/>
          </a:xfrm>
          <a:prstGeom prst="straightConnector1">
            <a:avLst/>
          </a:prstGeom>
          <a:ln w="1270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TextBox 15">
            <a:extLst>
              <a:ext uri="{FF2B5EF4-FFF2-40B4-BE49-F238E27FC236}">
                <a16:creationId xmlns:a16="http://schemas.microsoft.com/office/drawing/2014/main" id="{B8E74756-F74A-6A1C-A753-B2F09E2DB089}"/>
              </a:ext>
            </a:extLst>
          </p:cNvPr>
          <p:cNvSpPr txBox="1"/>
          <p:nvPr/>
        </p:nvSpPr>
        <p:spPr>
          <a:xfrm>
            <a:off x="2042749" y="7870840"/>
            <a:ext cx="2356203" cy="769441"/>
          </a:xfrm>
          <a:prstGeom prst="rect">
            <a:avLst/>
          </a:prstGeom>
          <a:noFill/>
        </p:spPr>
        <p:txBody>
          <a:bodyPr wrap="square" rtlCol="0">
            <a:spAutoFit/>
          </a:bodyPr>
          <a:lstStyle/>
          <a:p>
            <a:r>
              <a:rPr lang="en-GB" sz="4400" b="1" dirty="0">
                <a:solidFill>
                  <a:srgbClr val="00B050"/>
                </a:solidFill>
              </a:rPr>
              <a:t>Aerobic</a:t>
            </a:r>
          </a:p>
        </p:txBody>
      </p:sp>
      <p:sp>
        <p:nvSpPr>
          <p:cNvPr id="21" name="TextBox 20">
            <a:extLst>
              <a:ext uri="{FF2B5EF4-FFF2-40B4-BE49-F238E27FC236}">
                <a16:creationId xmlns:a16="http://schemas.microsoft.com/office/drawing/2014/main" id="{1FDA0B67-3191-661D-32CC-2F77AADA2F86}"/>
              </a:ext>
            </a:extLst>
          </p:cNvPr>
          <p:cNvSpPr txBox="1"/>
          <p:nvPr/>
        </p:nvSpPr>
        <p:spPr>
          <a:xfrm>
            <a:off x="10167516" y="4494643"/>
            <a:ext cx="6098225" cy="584775"/>
          </a:xfrm>
          <a:prstGeom prst="rect">
            <a:avLst/>
          </a:prstGeom>
          <a:noFill/>
        </p:spPr>
        <p:txBody>
          <a:bodyPr wrap="square" rtlCol="0">
            <a:spAutoFit/>
          </a:bodyPr>
          <a:lstStyle/>
          <a:p>
            <a:r>
              <a:rPr lang="en-GB" sz="3200" b="1" dirty="0">
                <a:solidFill>
                  <a:srgbClr val="FFC000"/>
                </a:solidFill>
              </a:rPr>
              <a:t>Quick, Powerful movements</a:t>
            </a:r>
          </a:p>
        </p:txBody>
      </p:sp>
      <p:cxnSp>
        <p:nvCxnSpPr>
          <p:cNvPr id="22" name="Straight Arrow Connector 21">
            <a:extLst>
              <a:ext uri="{FF2B5EF4-FFF2-40B4-BE49-F238E27FC236}">
                <a16:creationId xmlns:a16="http://schemas.microsoft.com/office/drawing/2014/main" id="{3A7CB8F3-EAAC-E69F-6C07-602284BBC4F8}"/>
              </a:ext>
            </a:extLst>
          </p:cNvPr>
          <p:cNvCxnSpPr>
            <a:cxnSpLocks/>
          </p:cNvCxnSpPr>
          <p:nvPr/>
        </p:nvCxnSpPr>
        <p:spPr>
          <a:xfrm flipH="1">
            <a:off x="2096908" y="7314841"/>
            <a:ext cx="13911125" cy="0"/>
          </a:xfrm>
          <a:prstGeom prst="straightConnector1">
            <a:avLst/>
          </a:prstGeom>
          <a:ln w="12700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A63813CA-EE11-07E8-8A1C-B9DB0469816C}"/>
              </a:ext>
            </a:extLst>
          </p:cNvPr>
          <p:cNvSpPr txBox="1"/>
          <p:nvPr/>
        </p:nvSpPr>
        <p:spPr>
          <a:xfrm>
            <a:off x="12853470" y="7870840"/>
            <a:ext cx="2929428" cy="769441"/>
          </a:xfrm>
          <a:prstGeom prst="rect">
            <a:avLst/>
          </a:prstGeom>
          <a:noFill/>
        </p:spPr>
        <p:txBody>
          <a:bodyPr wrap="square" rtlCol="0">
            <a:spAutoFit/>
          </a:bodyPr>
          <a:lstStyle/>
          <a:p>
            <a:r>
              <a:rPr lang="en-GB" sz="4400" b="1" dirty="0">
                <a:solidFill>
                  <a:srgbClr val="00B050"/>
                </a:solidFill>
              </a:rPr>
              <a:t>Anaerobic</a:t>
            </a:r>
          </a:p>
        </p:txBody>
      </p:sp>
    </p:spTree>
    <p:extLst>
      <p:ext uri="{BB962C8B-B14F-4D97-AF65-F5344CB8AC3E}">
        <p14:creationId xmlns:p14="http://schemas.microsoft.com/office/powerpoint/2010/main" val="2028704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C30C3F0E-5779-6B6F-B644-0018BE1B4DD3}"/>
            </a:ext>
          </a:extLst>
        </p:cNvPr>
        <p:cNvGrpSpPr/>
        <p:nvPr/>
      </p:nvGrpSpPr>
      <p:grpSpPr>
        <a:xfrm>
          <a:off x="0" y="0"/>
          <a:ext cx="0" cy="0"/>
          <a:chOff x="0" y="0"/>
          <a:chExt cx="0" cy="0"/>
        </a:xfrm>
      </p:grpSpPr>
      <p:sp>
        <p:nvSpPr>
          <p:cNvPr id="129" name="Google Shape;129;p5">
            <a:extLst>
              <a:ext uri="{FF2B5EF4-FFF2-40B4-BE49-F238E27FC236}">
                <a16:creationId xmlns:a16="http://schemas.microsoft.com/office/drawing/2014/main" id="{6B5025C0-3C33-D33A-1495-E5547FCAB7EB}"/>
              </a:ext>
            </a:extLst>
          </p:cNvPr>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GB"/>
          </a:p>
        </p:txBody>
      </p:sp>
      <p:sp>
        <p:nvSpPr>
          <p:cNvPr id="130" name="Google Shape;130;p5">
            <a:extLst>
              <a:ext uri="{FF2B5EF4-FFF2-40B4-BE49-F238E27FC236}">
                <a16:creationId xmlns:a16="http://schemas.microsoft.com/office/drawing/2014/main" id="{48DD1778-56F7-1EF0-C47A-D5B81817C11E}"/>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txBody>
          <a:bodyPr/>
          <a:lstStyle/>
          <a:p>
            <a:endParaRPr lang="en-GB"/>
          </a:p>
        </p:txBody>
      </p:sp>
      <p:sp>
        <p:nvSpPr>
          <p:cNvPr id="131" name="Google Shape;131;p5">
            <a:extLst>
              <a:ext uri="{FF2B5EF4-FFF2-40B4-BE49-F238E27FC236}">
                <a16:creationId xmlns:a16="http://schemas.microsoft.com/office/drawing/2014/main" id="{4F3034DB-D39E-1412-8DD8-331F82974772}"/>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txBody>
          <a:bodyPr/>
          <a:lstStyle/>
          <a:p>
            <a:endParaRPr lang="en-GB"/>
          </a:p>
        </p:txBody>
      </p:sp>
      <p:sp>
        <p:nvSpPr>
          <p:cNvPr id="132" name="Google Shape;132;p5">
            <a:extLst>
              <a:ext uri="{FF2B5EF4-FFF2-40B4-BE49-F238E27FC236}">
                <a16:creationId xmlns:a16="http://schemas.microsoft.com/office/drawing/2014/main" id="{612006AD-6F45-85B8-7512-B13D5815DDE4}"/>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txBody>
          <a:bodyPr/>
          <a:lstStyle/>
          <a:p>
            <a:endParaRPr lang="en-GB"/>
          </a:p>
        </p:txBody>
      </p:sp>
      <p:sp>
        <p:nvSpPr>
          <p:cNvPr id="133" name="Google Shape;133;p5">
            <a:extLst>
              <a:ext uri="{FF2B5EF4-FFF2-40B4-BE49-F238E27FC236}">
                <a16:creationId xmlns:a16="http://schemas.microsoft.com/office/drawing/2014/main" id="{A83D9C7F-BB04-A428-7161-47643B2C64C9}"/>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GB"/>
          </a:p>
        </p:txBody>
      </p:sp>
      <p:sp>
        <p:nvSpPr>
          <p:cNvPr id="134" name="Google Shape;134;p5">
            <a:extLst>
              <a:ext uri="{FF2B5EF4-FFF2-40B4-BE49-F238E27FC236}">
                <a16:creationId xmlns:a16="http://schemas.microsoft.com/office/drawing/2014/main" id="{E31CE332-F062-BBC6-0D92-C903C79DA9DC}"/>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txBody>
          <a:bodyPr/>
          <a:lstStyle/>
          <a:p>
            <a:endParaRPr lang="en-GB"/>
          </a:p>
        </p:txBody>
      </p:sp>
      <p:sp>
        <p:nvSpPr>
          <p:cNvPr id="135" name="Google Shape;135;p5">
            <a:extLst>
              <a:ext uri="{FF2B5EF4-FFF2-40B4-BE49-F238E27FC236}">
                <a16:creationId xmlns:a16="http://schemas.microsoft.com/office/drawing/2014/main" id="{91666DFF-0964-AC7E-53E5-4C5842BC275F}"/>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GB"/>
          </a:p>
        </p:txBody>
      </p:sp>
      <p:sp>
        <p:nvSpPr>
          <p:cNvPr id="136" name="Google Shape;136;p5">
            <a:extLst>
              <a:ext uri="{FF2B5EF4-FFF2-40B4-BE49-F238E27FC236}">
                <a16:creationId xmlns:a16="http://schemas.microsoft.com/office/drawing/2014/main" id="{6E51C0BE-30F3-544B-3F83-6626184E67DC}"/>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txBody>
          <a:bodyPr/>
          <a:lstStyle/>
          <a:p>
            <a:endParaRPr lang="en-GB"/>
          </a:p>
        </p:txBody>
      </p:sp>
      <p:sp>
        <p:nvSpPr>
          <p:cNvPr id="137" name="Google Shape;137;p5">
            <a:extLst>
              <a:ext uri="{FF2B5EF4-FFF2-40B4-BE49-F238E27FC236}">
                <a16:creationId xmlns:a16="http://schemas.microsoft.com/office/drawing/2014/main" id="{3F2CA14A-0EC1-D83E-C792-F72F8AE06D3A}"/>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txBody>
          <a:bodyPr/>
          <a:lstStyle/>
          <a:p>
            <a:endParaRPr lang="en-GB"/>
          </a:p>
        </p:txBody>
      </p:sp>
      <p:sp>
        <p:nvSpPr>
          <p:cNvPr id="138" name="Google Shape;138;p5">
            <a:extLst>
              <a:ext uri="{FF2B5EF4-FFF2-40B4-BE49-F238E27FC236}">
                <a16:creationId xmlns:a16="http://schemas.microsoft.com/office/drawing/2014/main" id="{C303301B-4B35-C29C-048B-AD94348B5394}"/>
              </a:ext>
            </a:extLst>
          </p:cNvPr>
          <p:cNvSpPr txBox="1"/>
          <p:nvPr/>
        </p:nvSpPr>
        <p:spPr>
          <a:xfrm>
            <a:off x="4648446" y="4322097"/>
            <a:ext cx="9324398"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Clinical Application – Wh</a:t>
            </a:r>
            <a:r>
              <a:rPr lang="en-US" sz="6999" b="1" dirty="0">
                <a:solidFill>
                  <a:srgbClr val="FFFFFF"/>
                </a:solidFill>
              </a:rPr>
              <a:t>y is this relevant?</a:t>
            </a:r>
            <a:r>
              <a:rPr lang="en-US" sz="6999" b="1" i="0" u="none" strike="noStrike" cap="none" dirty="0">
                <a:solidFill>
                  <a:srgbClr val="FFFFF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39" name="Google Shape;139;p5">
            <a:extLst>
              <a:ext uri="{FF2B5EF4-FFF2-40B4-BE49-F238E27FC236}">
                <a16:creationId xmlns:a16="http://schemas.microsoft.com/office/drawing/2014/main" id="{8BC1C47D-7856-A3FC-F773-049E06D532A2}"/>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12">
              <a:alphaModFix/>
            </a:blip>
            <a:stretch>
              <a:fillRect/>
            </a:stretch>
          </a:blipFill>
          <a:ln>
            <a:noFill/>
          </a:ln>
        </p:spPr>
        <p:txBody>
          <a:bodyPr/>
          <a:lstStyle/>
          <a:p>
            <a:endParaRPr lang="en-GB"/>
          </a:p>
        </p:txBody>
      </p:sp>
    </p:spTree>
    <p:extLst>
      <p:ext uri="{BB962C8B-B14F-4D97-AF65-F5344CB8AC3E}">
        <p14:creationId xmlns:p14="http://schemas.microsoft.com/office/powerpoint/2010/main" val="319397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60DFBCB6-10D8-438C-A85B-494C526737F0}"/>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B0585E1A-0501-09BD-F4AD-E989C9FC5706}"/>
              </a:ext>
            </a:extLst>
          </p:cNvPr>
          <p:cNvSpPr/>
          <p:nvPr/>
        </p:nvSpPr>
        <p:spPr>
          <a:xfrm>
            <a:off x="1960816" y="2089150"/>
            <a:ext cx="14366368" cy="6931772"/>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txBody>
          <a:bodyPr/>
          <a:lstStyle/>
          <a:p>
            <a:endParaRPr lang="en-GB"/>
          </a:p>
        </p:txBody>
      </p:sp>
      <p:sp>
        <p:nvSpPr>
          <p:cNvPr id="114" name="Google Shape;114;p3">
            <a:extLst>
              <a:ext uri="{FF2B5EF4-FFF2-40B4-BE49-F238E27FC236}">
                <a16:creationId xmlns:a16="http://schemas.microsoft.com/office/drawing/2014/main" id="{A1C5F655-4799-6B3E-B696-88470B7A70DC}"/>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15" name="Google Shape;115;p3">
            <a:extLst>
              <a:ext uri="{FF2B5EF4-FFF2-40B4-BE49-F238E27FC236}">
                <a16:creationId xmlns:a16="http://schemas.microsoft.com/office/drawing/2014/main" id="{C8297791-D6CF-7D8D-5414-C074A7E005BD}"/>
              </a:ext>
            </a:extLst>
          </p:cNvPr>
          <p:cNvSpPr txBox="1"/>
          <p:nvPr/>
        </p:nvSpPr>
        <p:spPr>
          <a:xfrm>
            <a:off x="4481801" y="673229"/>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392503"/>
                </a:solidFill>
              </a:rPr>
              <a:t>Myasthenia Gravis</a:t>
            </a:r>
            <a:endParaRPr sz="1400" b="0" i="0" u="none" strike="noStrike" cap="none" dirty="0">
              <a:solidFill>
                <a:srgbClr val="000000"/>
              </a:solidFill>
              <a:latin typeface="Arial"/>
              <a:ea typeface="Arial"/>
              <a:cs typeface="Arial"/>
              <a:sym typeface="Arial"/>
            </a:endParaRPr>
          </a:p>
        </p:txBody>
      </p:sp>
      <p:sp>
        <p:nvSpPr>
          <p:cNvPr id="3" name="Google Shape;124;p4">
            <a:extLst>
              <a:ext uri="{FF2B5EF4-FFF2-40B4-BE49-F238E27FC236}">
                <a16:creationId xmlns:a16="http://schemas.microsoft.com/office/drawing/2014/main" id="{3803B4F9-533D-B888-4155-DC866FD55CDA}"/>
              </a:ext>
            </a:extLst>
          </p:cNvPr>
          <p:cNvSpPr txBox="1"/>
          <p:nvPr/>
        </p:nvSpPr>
        <p:spPr>
          <a:xfrm>
            <a:off x="1427208" y="2089150"/>
            <a:ext cx="12140194" cy="6894195"/>
          </a:xfrm>
          <a:prstGeom prst="rect">
            <a:avLst/>
          </a:prstGeom>
          <a:noFill/>
          <a:ln>
            <a:noFill/>
          </a:ln>
        </p:spPr>
        <p:txBody>
          <a:bodyPr spcFirstLastPara="1" wrap="square" lIns="0" tIns="0" rIns="0" bIns="0" anchor="t" anchorCtr="0">
            <a:spAutoFit/>
          </a:bodyPr>
          <a:lstStyle/>
          <a:p>
            <a:pPr marL="1036329" marR="0" lvl="1" indent="-518164" rtl="0">
              <a:lnSpc>
                <a:spcPct val="140000"/>
              </a:lnSpc>
              <a:spcBef>
                <a:spcPts val="0"/>
              </a:spcBef>
              <a:spcAft>
                <a:spcPts val="0"/>
              </a:spcAft>
              <a:buClr>
                <a:srgbClr val="392503"/>
              </a:buClr>
              <a:buSzPts val="4800"/>
              <a:buFont typeface="Arial"/>
              <a:buChar char="•"/>
            </a:pPr>
            <a:r>
              <a:rPr lang="en-US" sz="4000" dirty="0">
                <a:solidFill>
                  <a:srgbClr val="392503"/>
                </a:solidFill>
              </a:rPr>
              <a:t>Autoimmune Disease</a:t>
            </a:r>
          </a:p>
          <a:p>
            <a:pPr marL="1036329" marR="0" lvl="1" indent="-518164" rtl="0">
              <a:lnSpc>
                <a:spcPct val="140000"/>
              </a:lnSpc>
              <a:spcBef>
                <a:spcPts val="0"/>
              </a:spcBef>
              <a:spcAft>
                <a:spcPts val="0"/>
              </a:spcAft>
              <a:buClr>
                <a:srgbClr val="392503"/>
              </a:buClr>
              <a:buSzPts val="4800"/>
              <a:buFont typeface="Arial"/>
              <a:buChar char="•"/>
            </a:pPr>
            <a:r>
              <a:rPr lang="en-US" sz="4000" b="0" i="0" u="none" strike="noStrike" cap="none" dirty="0">
                <a:solidFill>
                  <a:srgbClr val="392503"/>
                </a:solidFill>
                <a:latin typeface="Arial"/>
                <a:ea typeface="Arial"/>
                <a:cs typeface="Arial"/>
                <a:sym typeface="Arial"/>
              </a:rPr>
              <a:t>Production of Autoantibodies targeting the post-synaptic nicotinic acetylcholine receptors at the neuromuscular junction</a:t>
            </a:r>
          </a:p>
          <a:p>
            <a:pPr marL="1036329" marR="0" lvl="1" indent="-518164" rtl="0">
              <a:lnSpc>
                <a:spcPct val="140000"/>
              </a:lnSpc>
              <a:spcBef>
                <a:spcPts val="0"/>
              </a:spcBef>
              <a:spcAft>
                <a:spcPts val="0"/>
              </a:spcAft>
              <a:buClr>
                <a:srgbClr val="392503"/>
              </a:buClr>
              <a:buSzPts val="4800"/>
              <a:buFont typeface="Arial"/>
              <a:buChar char="•"/>
            </a:pPr>
            <a:r>
              <a:rPr lang="en-US" sz="4000" dirty="0">
                <a:solidFill>
                  <a:srgbClr val="392503"/>
                </a:solidFill>
              </a:rPr>
              <a:t>There are fewer receptors for acetylcholine to work on</a:t>
            </a:r>
          </a:p>
          <a:p>
            <a:pPr marL="1036329" marR="0" lvl="1" indent="-518164" rtl="0">
              <a:lnSpc>
                <a:spcPct val="140000"/>
              </a:lnSpc>
              <a:spcBef>
                <a:spcPts val="0"/>
              </a:spcBef>
              <a:spcAft>
                <a:spcPts val="0"/>
              </a:spcAft>
              <a:buClr>
                <a:srgbClr val="392503"/>
              </a:buClr>
              <a:buSzPts val="4800"/>
              <a:buFont typeface="Arial"/>
              <a:buChar char="•"/>
            </a:pPr>
            <a:r>
              <a:rPr lang="en-US" sz="4000" dirty="0">
                <a:solidFill>
                  <a:srgbClr val="392503"/>
                </a:solidFill>
              </a:rPr>
              <a:t>Smaller release of calcium</a:t>
            </a:r>
          </a:p>
          <a:p>
            <a:pPr marL="1036329" marR="0" lvl="1" indent="-518164" rtl="0">
              <a:lnSpc>
                <a:spcPct val="140000"/>
              </a:lnSpc>
              <a:spcBef>
                <a:spcPts val="0"/>
              </a:spcBef>
              <a:spcAft>
                <a:spcPts val="0"/>
              </a:spcAft>
              <a:buClr>
                <a:srgbClr val="392503"/>
              </a:buClr>
              <a:buSzPts val="4800"/>
              <a:buFont typeface="Arial"/>
              <a:buChar char="•"/>
            </a:pPr>
            <a:r>
              <a:rPr lang="en-US" sz="4000" b="0" i="0" u="none" strike="noStrike" cap="none" dirty="0">
                <a:solidFill>
                  <a:srgbClr val="392503"/>
                </a:solidFill>
                <a:latin typeface="Arial"/>
                <a:ea typeface="Arial"/>
                <a:cs typeface="Arial"/>
                <a:sym typeface="Arial"/>
              </a:rPr>
              <a:t>Smaller/absent muscl</a:t>
            </a:r>
            <a:r>
              <a:rPr lang="en-US" sz="4000" dirty="0">
                <a:solidFill>
                  <a:srgbClr val="392503"/>
                </a:solidFill>
              </a:rPr>
              <a:t>e contraction</a:t>
            </a:r>
            <a:endParaRPr lang="en-US"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4668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p:nvPr/>
        </p:nvSpPr>
        <p:spPr>
          <a:xfrm>
            <a:off x="1960816" y="2089150"/>
            <a:ext cx="14366368" cy="6931772"/>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txBody>
          <a:bodyPr/>
          <a:lstStyle/>
          <a:p>
            <a:endParaRPr lang="en-GB"/>
          </a:p>
        </p:txBody>
      </p:sp>
      <p:sp>
        <p:nvSpPr>
          <p:cNvPr id="114" name="Google Shape;114;p3"/>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15" name="Google Shape;115;p3"/>
          <p:cNvSpPr txBox="1"/>
          <p:nvPr/>
        </p:nvSpPr>
        <p:spPr>
          <a:xfrm>
            <a:off x="4481801" y="-241835"/>
            <a:ext cx="9324398"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392503"/>
                </a:solidFill>
              </a:rPr>
              <a:t>Overview  - Muscle Types</a:t>
            </a:r>
            <a:endParaRPr sz="1400" b="0" i="0" u="none" strike="noStrike" cap="none" dirty="0">
              <a:solidFill>
                <a:srgbClr val="000000"/>
              </a:solidFill>
              <a:latin typeface="Arial"/>
              <a:ea typeface="Arial"/>
              <a:cs typeface="Arial"/>
              <a:sym typeface="Arial"/>
            </a:endParaRPr>
          </a:p>
        </p:txBody>
      </p:sp>
      <p:graphicFrame>
        <p:nvGraphicFramePr>
          <p:cNvPr id="2" name="Table 1">
            <a:extLst>
              <a:ext uri="{FF2B5EF4-FFF2-40B4-BE49-F238E27FC236}">
                <a16:creationId xmlns:a16="http://schemas.microsoft.com/office/drawing/2014/main" id="{A457334E-DD60-6BAA-3D15-619E77FA0718}"/>
              </a:ext>
            </a:extLst>
          </p:cNvPr>
          <p:cNvGraphicFramePr>
            <a:graphicFrameLocks noGrp="1"/>
          </p:cNvGraphicFramePr>
          <p:nvPr>
            <p:extLst>
              <p:ext uri="{D42A27DB-BD31-4B8C-83A1-F6EECF244321}">
                <p14:modId xmlns:p14="http://schemas.microsoft.com/office/powerpoint/2010/main" val="1633685326"/>
              </p:ext>
            </p:extLst>
          </p:nvPr>
        </p:nvGraphicFramePr>
        <p:xfrm>
          <a:off x="3047999" y="3116156"/>
          <a:ext cx="12747522" cy="5720758"/>
        </p:xfrm>
        <a:graphic>
          <a:graphicData uri="http://schemas.openxmlformats.org/drawingml/2006/table">
            <a:tbl>
              <a:tblPr firstRow="1" bandRow="1">
                <a:tableStyleId>{912C8C85-51F0-491E-9774-3900AFEF0FD7}</a:tableStyleId>
              </a:tblPr>
              <a:tblGrid>
                <a:gridCol w="4249174">
                  <a:extLst>
                    <a:ext uri="{9D8B030D-6E8A-4147-A177-3AD203B41FA5}">
                      <a16:colId xmlns:a16="http://schemas.microsoft.com/office/drawing/2014/main" val="2978800004"/>
                    </a:ext>
                  </a:extLst>
                </a:gridCol>
                <a:gridCol w="4249174">
                  <a:extLst>
                    <a:ext uri="{9D8B030D-6E8A-4147-A177-3AD203B41FA5}">
                      <a16:colId xmlns:a16="http://schemas.microsoft.com/office/drawing/2014/main" val="3667357714"/>
                    </a:ext>
                  </a:extLst>
                </a:gridCol>
                <a:gridCol w="4249174">
                  <a:extLst>
                    <a:ext uri="{9D8B030D-6E8A-4147-A177-3AD203B41FA5}">
                      <a16:colId xmlns:a16="http://schemas.microsoft.com/office/drawing/2014/main" val="2721272015"/>
                    </a:ext>
                  </a:extLst>
                </a:gridCol>
              </a:tblGrid>
              <a:tr h="1016339">
                <a:tc>
                  <a:txBody>
                    <a:bodyPr/>
                    <a:lstStyle/>
                    <a:p>
                      <a:r>
                        <a:rPr lang="en-GB" sz="4000" dirty="0"/>
                        <a:t>Skeletal Muscle</a:t>
                      </a:r>
                    </a:p>
                  </a:txBody>
                  <a:tcPr/>
                </a:tc>
                <a:tc>
                  <a:txBody>
                    <a:bodyPr/>
                    <a:lstStyle/>
                    <a:p>
                      <a:r>
                        <a:rPr lang="en-GB" sz="4000" dirty="0"/>
                        <a:t>Cardiac Muscle</a:t>
                      </a:r>
                    </a:p>
                  </a:txBody>
                  <a:tcPr/>
                </a:tc>
                <a:tc>
                  <a:txBody>
                    <a:bodyPr/>
                    <a:lstStyle/>
                    <a:p>
                      <a:r>
                        <a:rPr lang="en-GB" sz="4000" dirty="0"/>
                        <a:t>Smooth Muscle</a:t>
                      </a:r>
                    </a:p>
                  </a:txBody>
                  <a:tcPr/>
                </a:tc>
                <a:extLst>
                  <a:ext uri="{0D108BD9-81ED-4DB2-BD59-A6C34878D82A}">
                    <a16:rowId xmlns:a16="http://schemas.microsoft.com/office/drawing/2014/main" val="1725197019"/>
                  </a:ext>
                </a:extLst>
              </a:tr>
              <a:tr h="1016339">
                <a:tc>
                  <a:txBody>
                    <a:bodyPr/>
                    <a:lstStyle/>
                    <a:p>
                      <a:r>
                        <a:rPr lang="en-GB" sz="3200" dirty="0"/>
                        <a:t>Voluntary Contraction</a:t>
                      </a:r>
                    </a:p>
                  </a:txBody>
                  <a:tcPr/>
                </a:tc>
                <a:tc>
                  <a:txBody>
                    <a:bodyPr/>
                    <a:lstStyle/>
                    <a:p>
                      <a:r>
                        <a:rPr lang="en-GB" sz="3200" dirty="0"/>
                        <a:t>Involuntary Contraction</a:t>
                      </a:r>
                    </a:p>
                  </a:txBody>
                  <a:tcPr/>
                </a:tc>
                <a:tc>
                  <a:txBody>
                    <a:bodyPr/>
                    <a:lstStyle/>
                    <a:p>
                      <a:r>
                        <a:rPr lang="en-GB" sz="3200" dirty="0"/>
                        <a:t>Involuntary Contraction</a:t>
                      </a:r>
                    </a:p>
                  </a:txBody>
                  <a:tcPr/>
                </a:tc>
                <a:extLst>
                  <a:ext uri="{0D108BD9-81ED-4DB2-BD59-A6C34878D82A}">
                    <a16:rowId xmlns:a16="http://schemas.microsoft.com/office/drawing/2014/main" val="1320106831"/>
                  </a:ext>
                </a:extLst>
              </a:tr>
              <a:tr h="1016339">
                <a:tc>
                  <a:txBody>
                    <a:bodyPr/>
                    <a:lstStyle/>
                    <a:p>
                      <a:r>
                        <a:rPr lang="en-GB" sz="3200" dirty="0"/>
                        <a:t>Striated</a:t>
                      </a:r>
                    </a:p>
                  </a:txBody>
                  <a:tcPr/>
                </a:tc>
                <a:tc>
                  <a:txBody>
                    <a:bodyPr/>
                    <a:lstStyle/>
                    <a:p>
                      <a:r>
                        <a:rPr lang="en-GB" sz="3200" dirty="0"/>
                        <a:t>Striated </a:t>
                      </a:r>
                    </a:p>
                  </a:txBody>
                  <a:tcPr/>
                </a:tc>
                <a:tc>
                  <a:txBody>
                    <a:bodyPr/>
                    <a:lstStyle/>
                    <a:p>
                      <a:r>
                        <a:rPr lang="en-GB" sz="3200" dirty="0"/>
                        <a:t>NOT Striated</a:t>
                      </a:r>
                    </a:p>
                  </a:txBody>
                  <a:tcPr/>
                </a:tc>
                <a:extLst>
                  <a:ext uri="{0D108BD9-81ED-4DB2-BD59-A6C34878D82A}">
                    <a16:rowId xmlns:a16="http://schemas.microsoft.com/office/drawing/2014/main" val="1561056414"/>
                  </a:ext>
                </a:extLst>
              </a:tr>
              <a:tr h="1016339">
                <a:tc>
                  <a:txBody>
                    <a:bodyPr/>
                    <a:lstStyle/>
                    <a:p>
                      <a:r>
                        <a:rPr lang="en-GB" sz="3200" dirty="0"/>
                        <a:t>Found all across the body</a:t>
                      </a:r>
                    </a:p>
                  </a:txBody>
                  <a:tcPr/>
                </a:tc>
                <a:tc>
                  <a:txBody>
                    <a:bodyPr/>
                    <a:lstStyle/>
                    <a:p>
                      <a:r>
                        <a:rPr lang="en-GB" sz="3200" dirty="0"/>
                        <a:t>Found in the Heart</a:t>
                      </a:r>
                    </a:p>
                  </a:txBody>
                  <a:tcPr/>
                </a:tc>
                <a:tc>
                  <a:txBody>
                    <a:bodyPr/>
                    <a:lstStyle/>
                    <a:p>
                      <a:r>
                        <a:rPr lang="en-GB" sz="3200" dirty="0"/>
                        <a:t>Found in the viscera</a:t>
                      </a:r>
                    </a:p>
                  </a:txBody>
                  <a:tcPr/>
                </a:tc>
                <a:extLst>
                  <a:ext uri="{0D108BD9-81ED-4DB2-BD59-A6C34878D82A}">
                    <a16:rowId xmlns:a16="http://schemas.microsoft.com/office/drawing/2014/main" val="3426424837"/>
                  </a:ext>
                </a:extLst>
              </a:tr>
              <a:tr h="1016339">
                <a:tc>
                  <a:txBody>
                    <a:bodyPr/>
                    <a:lstStyle/>
                    <a:p>
                      <a:r>
                        <a:rPr lang="en-GB" sz="3200" dirty="0"/>
                        <a:t>Function is Movement</a:t>
                      </a:r>
                    </a:p>
                  </a:txBody>
                  <a:tcPr/>
                </a:tc>
                <a:tc>
                  <a:txBody>
                    <a:bodyPr/>
                    <a:lstStyle/>
                    <a:p>
                      <a:r>
                        <a:rPr lang="en-GB" sz="3200" dirty="0"/>
                        <a:t>Function is Pumping blood</a:t>
                      </a:r>
                    </a:p>
                  </a:txBody>
                  <a:tcPr/>
                </a:tc>
                <a:tc>
                  <a:txBody>
                    <a:bodyPr/>
                    <a:lstStyle/>
                    <a:p>
                      <a:r>
                        <a:rPr lang="en-GB" sz="3200" dirty="0"/>
                        <a:t>Various functions depending on the Organ</a:t>
                      </a:r>
                    </a:p>
                  </a:txBody>
                  <a:tcPr/>
                </a:tc>
                <a:extLst>
                  <a:ext uri="{0D108BD9-81ED-4DB2-BD59-A6C34878D82A}">
                    <a16:rowId xmlns:a16="http://schemas.microsoft.com/office/drawing/2014/main" val="711705423"/>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BF486B82-41B6-5221-E563-B6D897A55F11}"/>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FD65D4AF-1F6C-F783-B550-FEF34A3167AF}"/>
              </a:ext>
            </a:extLst>
          </p:cNvPr>
          <p:cNvSpPr/>
          <p:nvPr/>
        </p:nvSpPr>
        <p:spPr>
          <a:xfrm>
            <a:off x="1960816" y="2089150"/>
            <a:ext cx="14366368" cy="6931772"/>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txBody>
          <a:bodyPr/>
          <a:lstStyle/>
          <a:p>
            <a:endParaRPr lang="en-GB"/>
          </a:p>
        </p:txBody>
      </p:sp>
      <p:sp>
        <p:nvSpPr>
          <p:cNvPr id="114" name="Google Shape;114;p3">
            <a:extLst>
              <a:ext uri="{FF2B5EF4-FFF2-40B4-BE49-F238E27FC236}">
                <a16:creationId xmlns:a16="http://schemas.microsoft.com/office/drawing/2014/main" id="{E0AC6111-D984-7E90-05C3-5908EE205C18}"/>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15" name="Google Shape;115;p3">
            <a:extLst>
              <a:ext uri="{FF2B5EF4-FFF2-40B4-BE49-F238E27FC236}">
                <a16:creationId xmlns:a16="http://schemas.microsoft.com/office/drawing/2014/main" id="{722334D8-C9A6-3958-5725-95498C229175}"/>
              </a:ext>
            </a:extLst>
          </p:cNvPr>
          <p:cNvSpPr txBox="1"/>
          <p:nvPr/>
        </p:nvSpPr>
        <p:spPr>
          <a:xfrm>
            <a:off x="2989885" y="-241835"/>
            <a:ext cx="12723357"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392503"/>
                </a:solidFill>
              </a:rPr>
              <a:t>Myasthenia Gravis - Symptoms</a:t>
            </a:r>
            <a:endParaRPr sz="1400" b="0" i="0" u="none" strike="noStrike" cap="none" dirty="0">
              <a:solidFill>
                <a:srgbClr val="000000"/>
              </a:solidFill>
              <a:latin typeface="Arial"/>
              <a:ea typeface="Arial"/>
              <a:cs typeface="Arial"/>
              <a:sym typeface="Arial"/>
            </a:endParaRPr>
          </a:p>
        </p:txBody>
      </p:sp>
      <p:sp>
        <p:nvSpPr>
          <p:cNvPr id="3" name="Google Shape;124;p4">
            <a:extLst>
              <a:ext uri="{FF2B5EF4-FFF2-40B4-BE49-F238E27FC236}">
                <a16:creationId xmlns:a16="http://schemas.microsoft.com/office/drawing/2014/main" id="{78E70685-0D20-EF56-BA3C-5207143B9D23}"/>
              </a:ext>
            </a:extLst>
          </p:cNvPr>
          <p:cNvSpPr txBox="1"/>
          <p:nvPr/>
        </p:nvSpPr>
        <p:spPr>
          <a:xfrm>
            <a:off x="1723538" y="2343104"/>
            <a:ext cx="12140194" cy="7755969"/>
          </a:xfrm>
          <a:prstGeom prst="rect">
            <a:avLst/>
          </a:prstGeom>
          <a:noFill/>
          <a:ln>
            <a:noFill/>
          </a:ln>
        </p:spPr>
        <p:txBody>
          <a:bodyPr spcFirstLastPara="1" wrap="square" lIns="0" tIns="0" rIns="0" bIns="0" anchor="t" anchorCtr="0">
            <a:spAutoFit/>
          </a:bodyPr>
          <a:lstStyle/>
          <a:p>
            <a:pPr marL="1036329" marR="0" lvl="1" indent="-518164" rtl="0">
              <a:lnSpc>
                <a:spcPct val="140000"/>
              </a:lnSpc>
              <a:spcBef>
                <a:spcPts val="0"/>
              </a:spcBef>
              <a:spcAft>
                <a:spcPts val="0"/>
              </a:spcAft>
              <a:buClr>
                <a:srgbClr val="392503"/>
              </a:buClr>
              <a:buSzPts val="4800"/>
              <a:buFont typeface="Arial"/>
              <a:buChar char="•"/>
            </a:pPr>
            <a:r>
              <a:rPr lang="en-US" sz="4000" dirty="0">
                <a:solidFill>
                  <a:srgbClr val="392503"/>
                </a:solidFill>
              </a:rPr>
              <a:t>Fatigable limb muscle weakness</a:t>
            </a:r>
          </a:p>
          <a:p>
            <a:pPr marL="1036329" marR="0" lvl="1" indent="-518164" rtl="0">
              <a:lnSpc>
                <a:spcPct val="140000"/>
              </a:lnSpc>
              <a:spcBef>
                <a:spcPts val="0"/>
              </a:spcBef>
              <a:spcAft>
                <a:spcPts val="0"/>
              </a:spcAft>
              <a:buClr>
                <a:srgbClr val="392503"/>
              </a:buClr>
              <a:buSzPts val="4800"/>
              <a:buFont typeface="Arial"/>
              <a:buChar char="•"/>
            </a:pPr>
            <a:r>
              <a:rPr lang="en-US" sz="4000" b="0" i="0" u="none" strike="noStrike" cap="none" dirty="0">
                <a:solidFill>
                  <a:srgbClr val="392503"/>
                </a:solidFill>
                <a:latin typeface="Arial"/>
                <a:ea typeface="Arial"/>
                <a:cs typeface="Arial"/>
                <a:sym typeface="Arial"/>
              </a:rPr>
              <a:t>Ptosis (drooping of the upper eyelid)</a:t>
            </a:r>
          </a:p>
          <a:p>
            <a:pPr marL="1036329" marR="0" lvl="1" indent="-518164" rtl="0">
              <a:lnSpc>
                <a:spcPct val="140000"/>
              </a:lnSpc>
              <a:spcBef>
                <a:spcPts val="0"/>
              </a:spcBef>
              <a:spcAft>
                <a:spcPts val="0"/>
              </a:spcAft>
              <a:buClr>
                <a:srgbClr val="392503"/>
              </a:buClr>
              <a:buSzPts val="4800"/>
              <a:buFont typeface="Arial"/>
              <a:buChar char="•"/>
            </a:pPr>
            <a:r>
              <a:rPr lang="en-US" sz="4000" dirty="0">
                <a:solidFill>
                  <a:srgbClr val="392503"/>
                </a:solidFill>
              </a:rPr>
              <a:t>Diplopia (double vision)</a:t>
            </a:r>
          </a:p>
          <a:p>
            <a:pPr marL="1036329" marR="0" lvl="1" indent="-518164" rtl="0">
              <a:lnSpc>
                <a:spcPct val="140000"/>
              </a:lnSpc>
              <a:spcBef>
                <a:spcPts val="0"/>
              </a:spcBef>
              <a:spcAft>
                <a:spcPts val="0"/>
              </a:spcAft>
              <a:buClr>
                <a:srgbClr val="392503"/>
              </a:buClr>
              <a:buSzPts val="4800"/>
              <a:buFont typeface="Arial"/>
              <a:buChar char="•"/>
            </a:pPr>
            <a:r>
              <a:rPr lang="en-US" sz="4000" b="0" i="0" u="none" strike="noStrike" cap="none" dirty="0">
                <a:solidFill>
                  <a:srgbClr val="392503"/>
                </a:solidFill>
                <a:latin typeface="Arial"/>
                <a:ea typeface="Arial"/>
                <a:cs typeface="Arial"/>
                <a:sym typeface="Arial"/>
              </a:rPr>
              <a:t>Facial Palsy (weakness of the facial muscles)</a:t>
            </a:r>
            <a:endParaRPr lang="en-US" sz="4000" dirty="0">
              <a:solidFill>
                <a:srgbClr val="392503"/>
              </a:solidFill>
            </a:endParaRPr>
          </a:p>
          <a:p>
            <a:pPr marL="1036329" marR="0" lvl="1" indent="-518164" rtl="0">
              <a:lnSpc>
                <a:spcPct val="140000"/>
              </a:lnSpc>
              <a:spcBef>
                <a:spcPts val="0"/>
              </a:spcBef>
              <a:spcAft>
                <a:spcPts val="0"/>
              </a:spcAft>
              <a:buClr>
                <a:srgbClr val="392503"/>
              </a:buClr>
              <a:buSzPts val="4800"/>
              <a:buFont typeface="Arial"/>
              <a:buChar char="•"/>
            </a:pPr>
            <a:r>
              <a:rPr lang="en-US" sz="4000" b="0" i="0" u="none" strike="noStrike" cap="none" dirty="0">
                <a:solidFill>
                  <a:srgbClr val="392503"/>
                </a:solidFill>
                <a:latin typeface="Arial"/>
                <a:ea typeface="Arial"/>
                <a:cs typeface="Arial"/>
                <a:sym typeface="Arial"/>
              </a:rPr>
              <a:t>Bulbar weakness – Dysphagia (difficulty swallowing), Dysphonia (Difficulty speaking)</a:t>
            </a:r>
          </a:p>
          <a:p>
            <a:pPr marL="1036329" marR="0" lvl="1" indent="-518164" rtl="0">
              <a:lnSpc>
                <a:spcPct val="140000"/>
              </a:lnSpc>
              <a:spcBef>
                <a:spcPts val="0"/>
              </a:spcBef>
              <a:spcAft>
                <a:spcPts val="0"/>
              </a:spcAft>
              <a:buClr>
                <a:srgbClr val="392503"/>
              </a:buClr>
              <a:buSzPts val="4800"/>
              <a:buFont typeface="Arial"/>
              <a:buChar char="•"/>
            </a:pPr>
            <a:r>
              <a:rPr lang="en-US" sz="4000" dirty="0">
                <a:solidFill>
                  <a:srgbClr val="392503"/>
                </a:solidFill>
              </a:rPr>
              <a:t>Proximal muscle weakness</a:t>
            </a:r>
          </a:p>
          <a:p>
            <a:pPr marL="1036329" marR="0" lvl="1" indent="-518164" rtl="0">
              <a:lnSpc>
                <a:spcPct val="140000"/>
              </a:lnSpc>
              <a:spcBef>
                <a:spcPts val="0"/>
              </a:spcBef>
              <a:spcAft>
                <a:spcPts val="0"/>
              </a:spcAft>
              <a:buClr>
                <a:srgbClr val="392503"/>
              </a:buClr>
              <a:buSzPts val="4800"/>
              <a:buFont typeface="Arial"/>
              <a:buChar char="•"/>
            </a:pPr>
            <a:r>
              <a:rPr lang="en-US" sz="4000" b="0" i="0" u="none" strike="noStrike" cap="none" dirty="0">
                <a:solidFill>
                  <a:srgbClr val="392503"/>
                </a:solidFill>
                <a:latin typeface="Arial"/>
                <a:ea typeface="Arial"/>
                <a:cs typeface="Arial"/>
                <a:sym typeface="Arial"/>
              </a:rPr>
              <a:t>Typically worsen with prolonged movement and by the end of the day</a:t>
            </a:r>
            <a:endParaRPr lang="en-US"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69263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D5DEC7DF-1B0E-CAB0-F9EB-2567ACEF7D37}"/>
            </a:ext>
          </a:extLst>
        </p:cNvPr>
        <p:cNvGrpSpPr/>
        <p:nvPr/>
      </p:nvGrpSpPr>
      <p:grpSpPr>
        <a:xfrm>
          <a:off x="0" y="0"/>
          <a:ext cx="0" cy="0"/>
          <a:chOff x="0" y="0"/>
          <a:chExt cx="0" cy="0"/>
        </a:xfrm>
      </p:grpSpPr>
      <p:sp>
        <p:nvSpPr>
          <p:cNvPr id="129" name="Google Shape;129;p5">
            <a:extLst>
              <a:ext uri="{FF2B5EF4-FFF2-40B4-BE49-F238E27FC236}">
                <a16:creationId xmlns:a16="http://schemas.microsoft.com/office/drawing/2014/main" id="{7FE7DA29-9DEE-A4BB-F564-29CB09CAB101}"/>
              </a:ext>
            </a:extLst>
          </p:cNvPr>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GB"/>
          </a:p>
        </p:txBody>
      </p:sp>
      <p:sp>
        <p:nvSpPr>
          <p:cNvPr id="130" name="Google Shape;130;p5">
            <a:extLst>
              <a:ext uri="{FF2B5EF4-FFF2-40B4-BE49-F238E27FC236}">
                <a16:creationId xmlns:a16="http://schemas.microsoft.com/office/drawing/2014/main" id="{E6B20890-C2F4-2EDD-7A05-E2E5A7EA33CF}"/>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txBody>
          <a:bodyPr/>
          <a:lstStyle/>
          <a:p>
            <a:endParaRPr lang="en-GB"/>
          </a:p>
        </p:txBody>
      </p:sp>
      <p:sp>
        <p:nvSpPr>
          <p:cNvPr id="131" name="Google Shape;131;p5">
            <a:extLst>
              <a:ext uri="{FF2B5EF4-FFF2-40B4-BE49-F238E27FC236}">
                <a16:creationId xmlns:a16="http://schemas.microsoft.com/office/drawing/2014/main" id="{389E9499-CB0A-4A07-555D-024B39BDC5AA}"/>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txBody>
          <a:bodyPr/>
          <a:lstStyle/>
          <a:p>
            <a:endParaRPr lang="en-GB"/>
          </a:p>
        </p:txBody>
      </p:sp>
      <p:sp>
        <p:nvSpPr>
          <p:cNvPr id="132" name="Google Shape;132;p5">
            <a:extLst>
              <a:ext uri="{FF2B5EF4-FFF2-40B4-BE49-F238E27FC236}">
                <a16:creationId xmlns:a16="http://schemas.microsoft.com/office/drawing/2014/main" id="{22892BAD-9E5E-CD68-6375-8A8C150199B2}"/>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txBody>
          <a:bodyPr/>
          <a:lstStyle/>
          <a:p>
            <a:endParaRPr lang="en-GB"/>
          </a:p>
        </p:txBody>
      </p:sp>
      <p:sp>
        <p:nvSpPr>
          <p:cNvPr id="133" name="Google Shape;133;p5">
            <a:extLst>
              <a:ext uri="{FF2B5EF4-FFF2-40B4-BE49-F238E27FC236}">
                <a16:creationId xmlns:a16="http://schemas.microsoft.com/office/drawing/2014/main" id="{C4F13EA4-0163-F2A2-B071-9ED33D0D6A54}"/>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GB"/>
          </a:p>
        </p:txBody>
      </p:sp>
      <p:sp>
        <p:nvSpPr>
          <p:cNvPr id="134" name="Google Shape;134;p5">
            <a:extLst>
              <a:ext uri="{FF2B5EF4-FFF2-40B4-BE49-F238E27FC236}">
                <a16:creationId xmlns:a16="http://schemas.microsoft.com/office/drawing/2014/main" id="{D240718A-6997-C79A-6B86-F7BA7DD723B5}"/>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txBody>
          <a:bodyPr/>
          <a:lstStyle/>
          <a:p>
            <a:endParaRPr lang="en-GB"/>
          </a:p>
        </p:txBody>
      </p:sp>
      <p:sp>
        <p:nvSpPr>
          <p:cNvPr id="135" name="Google Shape;135;p5">
            <a:extLst>
              <a:ext uri="{FF2B5EF4-FFF2-40B4-BE49-F238E27FC236}">
                <a16:creationId xmlns:a16="http://schemas.microsoft.com/office/drawing/2014/main" id="{4867A7F3-4350-CCB7-B35E-356598F32989}"/>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GB"/>
          </a:p>
        </p:txBody>
      </p:sp>
      <p:sp>
        <p:nvSpPr>
          <p:cNvPr id="136" name="Google Shape;136;p5">
            <a:extLst>
              <a:ext uri="{FF2B5EF4-FFF2-40B4-BE49-F238E27FC236}">
                <a16:creationId xmlns:a16="http://schemas.microsoft.com/office/drawing/2014/main" id="{A50E0714-F15B-44E0-BDC0-1CC785A46080}"/>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txBody>
          <a:bodyPr/>
          <a:lstStyle/>
          <a:p>
            <a:endParaRPr lang="en-GB"/>
          </a:p>
        </p:txBody>
      </p:sp>
      <p:sp>
        <p:nvSpPr>
          <p:cNvPr id="137" name="Google Shape;137;p5">
            <a:extLst>
              <a:ext uri="{FF2B5EF4-FFF2-40B4-BE49-F238E27FC236}">
                <a16:creationId xmlns:a16="http://schemas.microsoft.com/office/drawing/2014/main" id="{1710D1DB-6DA5-17B3-971D-63D0301F449F}"/>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txBody>
          <a:bodyPr/>
          <a:lstStyle/>
          <a:p>
            <a:endParaRPr lang="en-GB"/>
          </a:p>
        </p:txBody>
      </p:sp>
      <p:sp>
        <p:nvSpPr>
          <p:cNvPr id="138" name="Google Shape;138;p5">
            <a:extLst>
              <a:ext uri="{FF2B5EF4-FFF2-40B4-BE49-F238E27FC236}">
                <a16:creationId xmlns:a16="http://schemas.microsoft.com/office/drawing/2014/main" id="{BB8B98C1-8DA4-268F-3C73-B242A1626C0C}"/>
              </a:ext>
            </a:extLst>
          </p:cNvPr>
          <p:cNvSpPr txBox="1"/>
          <p:nvPr/>
        </p:nvSpPr>
        <p:spPr>
          <a:xfrm>
            <a:off x="4648446" y="4322097"/>
            <a:ext cx="9324398"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Practice SBA questions </a:t>
            </a:r>
            <a:endParaRPr sz="1400" b="0" i="0" u="none" strike="noStrike" cap="none" dirty="0">
              <a:solidFill>
                <a:srgbClr val="000000"/>
              </a:solidFill>
              <a:latin typeface="Arial"/>
              <a:ea typeface="Arial"/>
              <a:cs typeface="Arial"/>
              <a:sym typeface="Arial"/>
            </a:endParaRPr>
          </a:p>
        </p:txBody>
      </p:sp>
      <p:sp>
        <p:nvSpPr>
          <p:cNvPr id="139" name="Google Shape;139;p5">
            <a:extLst>
              <a:ext uri="{FF2B5EF4-FFF2-40B4-BE49-F238E27FC236}">
                <a16:creationId xmlns:a16="http://schemas.microsoft.com/office/drawing/2014/main" id="{667413BC-50F8-6B89-EF22-51D5A0A305B6}"/>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12">
              <a:alphaModFix/>
            </a:blip>
            <a:stretch>
              <a:fillRect/>
            </a:stretch>
          </a:blipFill>
          <a:ln>
            <a:noFill/>
          </a:ln>
        </p:spPr>
        <p:txBody>
          <a:bodyPr/>
          <a:lstStyle/>
          <a:p>
            <a:endParaRPr lang="en-GB"/>
          </a:p>
        </p:txBody>
      </p:sp>
    </p:spTree>
    <p:extLst>
      <p:ext uri="{BB962C8B-B14F-4D97-AF65-F5344CB8AC3E}">
        <p14:creationId xmlns:p14="http://schemas.microsoft.com/office/powerpoint/2010/main" val="1714676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45" name="Google Shape;145;p6"/>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46" name="Google Shape;146;p6"/>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a:t>
            </a:r>
            <a:endParaRPr sz="1400" b="0" i="0" u="none" strike="noStrike" cap="none">
              <a:solidFill>
                <a:srgbClr val="000000"/>
              </a:solidFill>
              <a:latin typeface="Arial"/>
              <a:ea typeface="Arial"/>
              <a:cs typeface="Arial"/>
              <a:sym typeface="Arial"/>
            </a:endParaRPr>
          </a:p>
        </p:txBody>
      </p:sp>
      <p:sp>
        <p:nvSpPr>
          <p:cNvPr id="147" name="Google Shape;147;p6"/>
          <p:cNvSpPr txBox="1"/>
          <p:nvPr/>
        </p:nvSpPr>
        <p:spPr>
          <a:xfrm>
            <a:off x="2839830" y="3162611"/>
            <a:ext cx="13765020" cy="206825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800"/>
              <a:buFont typeface="Arial"/>
              <a:buNone/>
            </a:pPr>
            <a:r>
              <a:rPr lang="en-US" sz="4800" b="0" i="0" u="none" strike="noStrike" cap="none" dirty="0">
                <a:solidFill>
                  <a:srgbClr val="392503"/>
                </a:solidFill>
                <a:latin typeface="Arial"/>
                <a:ea typeface="Arial"/>
                <a:cs typeface="Arial"/>
                <a:sym typeface="Arial"/>
              </a:rPr>
              <a:t>Which Enzyme is Deactivated by Rho Kinase?</a:t>
            </a: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endParaRPr sz="4800" b="0" i="0" u="none" strike="noStrike" cap="none" dirty="0">
              <a:solidFill>
                <a:srgbClr val="392503"/>
              </a:solidFill>
              <a:latin typeface="Arial"/>
              <a:ea typeface="Arial"/>
              <a:cs typeface="Arial"/>
              <a:sym typeface="Arial"/>
            </a:endParaRPr>
          </a:p>
        </p:txBody>
      </p:sp>
      <p:sp>
        <p:nvSpPr>
          <p:cNvPr id="148" name="Google Shape;148;p6"/>
          <p:cNvSpPr txBox="1"/>
          <p:nvPr/>
        </p:nvSpPr>
        <p:spPr>
          <a:xfrm>
            <a:off x="2839830" y="4085323"/>
            <a:ext cx="13209688" cy="6204776"/>
          </a:xfrm>
          <a:prstGeom prst="rect">
            <a:avLst/>
          </a:prstGeom>
          <a:noFill/>
          <a:ln>
            <a:noFill/>
          </a:ln>
        </p:spPr>
        <p:txBody>
          <a:bodyPr spcFirstLastPara="1" wrap="square" lIns="0" tIns="0" rIns="0" bIns="0" anchor="t" anchorCtr="0">
            <a:spAutoFit/>
          </a:bodyPr>
          <a:lstStyle/>
          <a:p>
            <a:pPr marL="0" marR="0" lvl="0" indent="0" rtl="0">
              <a:lnSpc>
                <a:spcPct val="140000"/>
              </a:lnSpc>
              <a:spcBef>
                <a:spcPts val="0"/>
              </a:spcBef>
              <a:spcAft>
                <a:spcPts val="0"/>
              </a:spcAft>
              <a:buClr>
                <a:srgbClr val="000000"/>
              </a:buClr>
              <a:buSzPts val="4800"/>
              <a:buFont typeface="Arial"/>
              <a:buNone/>
            </a:pPr>
            <a:r>
              <a:rPr lang="en-US" sz="4800" b="0" i="0" u="none" strike="noStrike" cap="none" dirty="0">
                <a:solidFill>
                  <a:srgbClr val="392503"/>
                </a:solidFill>
                <a:latin typeface="Arial"/>
                <a:ea typeface="Arial"/>
                <a:cs typeface="Arial"/>
                <a:sym typeface="Arial"/>
              </a:rPr>
              <a:t>A) Myosin Light Chain Kinase</a:t>
            </a:r>
            <a:endParaRPr sz="1400" b="0" i="0" u="none" strike="noStrike" cap="none" dirty="0">
              <a:solidFill>
                <a:srgbClr val="000000"/>
              </a:solidFill>
              <a:latin typeface="Arial"/>
              <a:ea typeface="Arial"/>
              <a:cs typeface="Arial"/>
              <a:sym typeface="Arial"/>
            </a:endParaRPr>
          </a:p>
          <a:p>
            <a:pPr marL="0" marR="0" lvl="0" indent="0" rtl="0">
              <a:lnSpc>
                <a:spcPct val="140000"/>
              </a:lnSpc>
              <a:spcBef>
                <a:spcPts val="0"/>
              </a:spcBef>
              <a:spcAft>
                <a:spcPts val="0"/>
              </a:spcAft>
              <a:buClr>
                <a:srgbClr val="000000"/>
              </a:buClr>
              <a:buSzPts val="4800"/>
              <a:buFont typeface="Arial"/>
              <a:buNone/>
            </a:pPr>
            <a:r>
              <a:rPr lang="en-US" sz="4800" b="0" i="0" u="none" strike="noStrike" cap="none" dirty="0">
                <a:solidFill>
                  <a:srgbClr val="392503"/>
                </a:solidFill>
                <a:latin typeface="Arial"/>
                <a:ea typeface="Arial"/>
                <a:cs typeface="Arial"/>
                <a:sym typeface="Arial"/>
              </a:rPr>
              <a:t>B)</a:t>
            </a:r>
            <a:r>
              <a:rPr lang="en-US" sz="4800" dirty="0">
                <a:solidFill>
                  <a:srgbClr val="392503"/>
                </a:solidFill>
              </a:rPr>
              <a:t> Lactate Dehydrogenase</a:t>
            </a:r>
            <a:endParaRPr sz="1400" b="0" i="0" u="none" strike="noStrike" cap="none" dirty="0">
              <a:solidFill>
                <a:srgbClr val="000000"/>
              </a:solidFill>
              <a:latin typeface="Arial"/>
              <a:ea typeface="Arial"/>
              <a:cs typeface="Arial"/>
              <a:sym typeface="Arial"/>
            </a:endParaRPr>
          </a:p>
          <a:p>
            <a:pPr marL="0" marR="0" lvl="0" indent="0" rtl="0">
              <a:lnSpc>
                <a:spcPct val="140000"/>
              </a:lnSpc>
              <a:spcBef>
                <a:spcPts val="0"/>
              </a:spcBef>
              <a:spcAft>
                <a:spcPts val="0"/>
              </a:spcAft>
              <a:buClr>
                <a:srgbClr val="000000"/>
              </a:buClr>
              <a:buSzPts val="4800"/>
              <a:buFont typeface="Arial"/>
              <a:buNone/>
            </a:pPr>
            <a:r>
              <a:rPr lang="en-US" sz="4800" b="0" i="0" u="none" strike="noStrike" cap="none" dirty="0">
                <a:solidFill>
                  <a:srgbClr val="392503"/>
                </a:solidFill>
                <a:latin typeface="Arial"/>
                <a:ea typeface="Arial"/>
                <a:cs typeface="Arial"/>
                <a:sym typeface="Arial"/>
              </a:rPr>
              <a:t>C)</a:t>
            </a:r>
            <a:r>
              <a:rPr lang="en-US" sz="4800" dirty="0">
                <a:solidFill>
                  <a:srgbClr val="392503"/>
                </a:solidFill>
              </a:rPr>
              <a:t> Creatine Phosphate</a:t>
            </a:r>
            <a:endParaRPr sz="1400" b="0" i="0" u="none" strike="noStrike" cap="none" dirty="0">
              <a:solidFill>
                <a:srgbClr val="000000"/>
              </a:solidFill>
              <a:latin typeface="Arial"/>
              <a:ea typeface="Arial"/>
              <a:cs typeface="Arial"/>
              <a:sym typeface="Arial"/>
            </a:endParaRPr>
          </a:p>
          <a:p>
            <a:pPr marL="0" marR="0" lvl="0" indent="0" rtl="0">
              <a:lnSpc>
                <a:spcPct val="140000"/>
              </a:lnSpc>
              <a:spcBef>
                <a:spcPts val="0"/>
              </a:spcBef>
              <a:spcAft>
                <a:spcPts val="0"/>
              </a:spcAft>
              <a:buClr>
                <a:srgbClr val="000000"/>
              </a:buClr>
              <a:buSzPts val="4800"/>
              <a:buFont typeface="Arial"/>
              <a:buNone/>
            </a:pPr>
            <a:r>
              <a:rPr lang="en-US" sz="4800" b="0" i="0" u="none" strike="noStrike" cap="none" dirty="0">
                <a:solidFill>
                  <a:srgbClr val="392503"/>
                </a:solidFill>
                <a:latin typeface="Arial"/>
                <a:ea typeface="Arial"/>
                <a:cs typeface="Arial"/>
                <a:sym typeface="Arial"/>
              </a:rPr>
              <a:t>D)</a:t>
            </a:r>
            <a:r>
              <a:rPr lang="en-US" sz="4800" dirty="0">
                <a:solidFill>
                  <a:srgbClr val="392503"/>
                </a:solidFill>
              </a:rPr>
              <a:t> Myosin Phosphatase</a:t>
            </a:r>
            <a:endParaRPr sz="1400" b="0" i="0" u="none" strike="noStrike" cap="none" dirty="0">
              <a:solidFill>
                <a:srgbClr val="000000"/>
              </a:solidFill>
              <a:latin typeface="Arial"/>
              <a:ea typeface="Arial"/>
              <a:cs typeface="Arial"/>
              <a:sym typeface="Arial"/>
            </a:endParaRPr>
          </a:p>
          <a:p>
            <a:pPr marL="0" marR="0" lvl="0" indent="0" rtl="0">
              <a:lnSpc>
                <a:spcPct val="140000"/>
              </a:lnSpc>
              <a:spcBef>
                <a:spcPts val="0"/>
              </a:spcBef>
              <a:spcAft>
                <a:spcPts val="0"/>
              </a:spcAft>
              <a:buClr>
                <a:srgbClr val="000000"/>
              </a:buClr>
              <a:buSzPts val="4800"/>
              <a:buFont typeface="Arial"/>
              <a:buNone/>
            </a:pPr>
            <a:r>
              <a:rPr lang="en-US" sz="4800" b="0" i="0" u="none" strike="noStrike" cap="none" dirty="0">
                <a:solidFill>
                  <a:srgbClr val="392503"/>
                </a:solidFill>
                <a:latin typeface="Arial"/>
                <a:ea typeface="Arial"/>
                <a:cs typeface="Arial"/>
                <a:sym typeface="Arial"/>
              </a:rPr>
              <a:t>E) Aspartate Transaminase</a:t>
            </a: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endParaRPr sz="4800" b="0" i="0" u="none" strike="noStrike" cap="none" dirty="0">
              <a:solidFill>
                <a:srgbClr val="392503"/>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54" name="Google Shape;154;p7"/>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55" name="Google Shape;155;p7"/>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 answer</a:t>
            </a:r>
            <a:endParaRPr sz="1400" b="0" i="0" u="none" strike="noStrike" cap="none">
              <a:solidFill>
                <a:srgbClr val="000000"/>
              </a:solidFill>
              <a:latin typeface="Arial"/>
              <a:ea typeface="Arial"/>
              <a:cs typeface="Arial"/>
              <a:sym typeface="Arial"/>
            </a:endParaRPr>
          </a:p>
        </p:txBody>
      </p:sp>
      <p:sp>
        <p:nvSpPr>
          <p:cNvPr id="157" name="Google Shape;157;p7"/>
          <p:cNvSpPr txBox="1"/>
          <p:nvPr/>
        </p:nvSpPr>
        <p:spPr>
          <a:xfrm>
            <a:off x="2666485" y="3123279"/>
            <a:ext cx="13510362" cy="766979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800"/>
              <a:buFont typeface="Arial"/>
              <a:buNone/>
            </a:pPr>
            <a:r>
              <a:rPr lang="en-US" sz="4400" b="1" i="0" u="none" strike="noStrike" cap="none" dirty="0">
                <a:solidFill>
                  <a:srgbClr val="392503"/>
                </a:solidFill>
                <a:latin typeface="Arial"/>
                <a:ea typeface="Arial"/>
                <a:cs typeface="Arial"/>
                <a:sym typeface="Arial"/>
              </a:rPr>
              <a:t>D: Myosin Phosphatase</a:t>
            </a:r>
          </a:p>
          <a:p>
            <a:pPr marL="0" marR="0" lvl="0" indent="0" algn="ctr" rtl="0">
              <a:lnSpc>
                <a:spcPct val="140000"/>
              </a:lnSpc>
              <a:spcBef>
                <a:spcPts val="0"/>
              </a:spcBef>
              <a:spcAft>
                <a:spcPts val="0"/>
              </a:spcAft>
              <a:buClr>
                <a:srgbClr val="000000"/>
              </a:buClr>
              <a:buSzPts val="4800"/>
              <a:buFont typeface="Arial"/>
              <a:buNone/>
            </a:pPr>
            <a:r>
              <a:rPr lang="en-US" sz="4400" dirty="0">
                <a:solidFill>
                  <a:srgbClr val="392503"/>
                </a:solidFill>
              </a:rPr>
              <a:t>Rho kinase is released by Alpha receptors as a secondary messenger when alpha-1 receptors are stimulated by noradrenaline.</a:t>
            </a:r>
          </a:p>
          <a:p>
            <a:pPr marL="0" marR="0" lvl="0" indent="0" algn="ctr" rtl="0">
              <a:lnSpc>
                <a:spcPct val="140000"/>
              </a:lnSpc>
              <a:spcBef>
                <a:spcPts val="0"/>
              </a:spcBef>
              <a:spcAft>
                <a:spcPts val="0"/>
              </a:spcAft>
              <a:buClr>
                <a:srgbClr val="000000"/>
              </a:buClr>
              <a:buSzPts val="4800"/>
              <a:buFont typeface="Arial"/>
              <a:buNone/>
            </a:pPr>
            <a:r>
              <a:rPr lang="en-US" sz="4400" b="0" i="0" u="none" strike="noStrike" cap="none" dirty="0">
                <a:solidFill>
                  <a:srgbClr val="392503"/>
                </a:solidFill>
                <a:latin typeface="Arial"/>
                <a:ea typeface="Arial"/>
                <a:cs typeface="Arial"/>
                <a:sym typeface="Arial"/>
              </a:rPr>
              <a:t>This inhibits </a:t>
            </a:r>
            <a:r>
              <a:rPr lang="en-US" sz="4400" dirty="0">
                <a:solidFill>
                  <a:srgbClr val="392503"/>
                </a:solidFill>
              </a:rPr>
              <a:t>Myosin phosphatase, meaning myosin is not being dephosphorylated, allowing for continuous smooth muscle contraction</a:t>
            </a:r>
            <a:endParaRPr sz="12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endParaRPr sz="4800" b="0" i="0" u="none" strike="noStrike" cap="none" dirty="0">
              <a:solidFill>
                <a:srgbClr val="392503"/>
              </a:solidFill>
              <a:latin typeface="Arial"/>
              <a:ea typeface="Arial"/>
              <a:cs typeface="Arial"/>
              <a:sym typeface="Arial"/>
            </a:endParaRPr>
          </a:p>
        </p:txBody>
      </p:sp>
      <p:sp>
        <p:nvSpPr>
          <p:cNvPr id="2" name="Google Shape;147;p6">
            <a:extLst>
              <a:ext uri="{FF2B5EF4-FFF2-40B4-BE49-F238E27FC236}">
                <a16:creationId xmlns:a16="http://schemas.microsoft.com/office/drawing/2014/main" id="{243E76E7-BB97-99E3-EA95-03C9A2FB3A69}"/>
              </a:ext>
            </a:extLst>
          </p:cNvPr>
          <p:cNvSpPr txBox="1"/>
          <p:nvPr/>
        </p:nvSpPr>
        <p:spPr>
          <a:xfrm>
            <a:off x="2539156" y="2089150"/>
            <a:ext cx="13765020" cy="206825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800"/>
              <a:buFont typeface="Arial"/>
              <a:buNone/>
            </a:pPr>
            <a:r>
              <a:rPr lang="en-US" sz="4800" b="0" i="0" u="none" strike="noStrike" cap="none" dirty="0">
                <a:solidFill>
                  <a:srgbClr val="392503"/>
                </a:solidFill>
                <a:latin typeface="Arial"/>
                <a:ea typeface="Arial"/>
                <a:cs typeface="Arial"/>
                <a:sym typeface="Arial"/>
              </a:rPr>
              <a:t>Which Enzyme is Deactivated by Rho Kinase?</a:t>
            </a: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endParaRPr sz="4800" b="0" i="0" u="none" strike="noStrike" cap="none" dirty="0">
              <a:solidFill>
                <a:srgbClr val="392503"/>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D331F32A-3BD1-29D7-A0FE-248E910FEA11}"/>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8A88625B-E5EF-B401-DAF6-4A604002A4AF}"/>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45" name="Google Shape;145;p6">
            <a:extLst>
              <a:ext uri="{FF2B5EF4-FFF2-40B4-BE49-F238E27FC236}">
                <a16:creationId xmlns:a16="http://schemas.microsoft.com/office/drawing/2014/main" id="{52628A48-582D-36F4-B8A6-2FEC51A9CB78}"/>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46" name="Google Shape;146;p6">
            <a:extLst>
              <a:ext uri="{FF2B5EF4-FFF2-40B4-BE49-F238E27FC236}">
                <a16:creationId xmlns:a16="http://schemas.microsoft.com/office/drawing/2014/main" id="{9BDC98AA-342F-41CB-246C-208E1E8EA8DC}"/>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a:t>
            </a:r>
            <a:endParaRPr sz="1400" b="0" i="0" u="none" strike="noStrike" cap="none">
              <a:solidFill>
                <a:srgbClr val="000000"/>
              </a:solidFill>
              <a:latin typeface="Arial"/>
              <a:ea typeface="Arial"/>
              <a:cs typeface="Arial"/>
              <a:sym typeface="Arial"/>
            </a:endParaRPr>
          </a:p>
        </p:txBody>
      </p:sp>
      <p:sp>
        <p:nvSpPr>
          <p:cNvPr id="147" name="Google Shape;147;p6">
            <a:extLst>
              <a:ext uri="{FF2B5EF4-FFF2-40B4-BE49-F238E27FC236}">
                <a16:creationId xmlns:a16="http://schemas.microsoft.com/office/drawing/2014/main" id="{41D0A46A-2EC0-8D8E-9946-4630A41ACBBC}"/>
              </a:ext>
            </a:extLst>
          </p:cNvPr>
          <p:cNvSpPr txBox="1"/>
          <p:nvPr/>
        </p:nvSpPr>
        <p:spPr>
          <a:xfrm>
            <a:off x="2839830" y="2089150"/>
            <a:ext cx="12945602" cy="413651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800"/>
              <a:buFont typeface="Arial"/>
              <a:buNone/>
            </a:pPr>
            <a:r>
              <a:rPr lang="en-GB" sz="4800" b="0" i="0" u="none" strike="noStrike" cap="none" dirty="0">
                <a:solidFill>
                  <a:srgbClr val="392503"/>
                </a:solidFill>
                <a:latin typeface="Arial"/>
                <a:ea typeface="Arial"/>
                <a:cs typeface="Arial"/>
                <a:sym typeface="Arial"/>
              </a:rPr>
              <a:t>Which type of skeletal muscle fibre is most likely going to be the predominant type in the back muscles important for posture?</a:t>
            </a: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endParaRPr sz="4800" b="0" i="0" u="none" strike="noStrike" cap="none" dirty="0">
              <a:solidFill>
                <a:srgbClr val="392503"/>
              </a:solidFill>
              <a:latin typeface="Arial"/>
              <a:ea typeface="Arial"/>
              <a:cs typeface="Arial"/>
              <a:sym typeface="Arial"/>
            </a:endParaRPr>
          </a:p>
        </p:txBody>
      </p:sp>
      <p:sp>
        <p:nvSpPr>
          <p:cNvPr id="148" name="Google Shape;148;p6">
            <a:extLst>
              <a:ext uri="{FF2B5EF4-FFF2-40B4-BE49-F238E27FC236}">
                <a16:creationId xmlns:a16="http://schemas.microsoft.com/office/drawing/2014/main" id="{33B3500D-AE61-5229-95CB-DF480ADA0B2D}"/>
              </a:ext>
            </a:extLst>
          </p:cNvPr>
          <p:cNvSpPr txBox="1"/>
          <p:nvPr/>
        </p:nvSpPr>
        <p:spPr>
          <a:xfrm>
            <a:off x="2839830" y="5327580"/>
            <a:ext cx="10966369" cy="6204776"/>
          </a:xfrm>
          <a:prstGeom prst="rect">
            <a:avLst/>
          </a:prstGeom>
          <a:noFill/>
          <a:ln>
            <a:noFill/>
          </a:ln>
        </p:spPr>
        <p:txBody>
          <a:bodyPr spcFirstLastPara="1" wrap="square" lIns="0" tIns="0" rIns="0" bIns="0" anchor="t" anchorCtr="0">
            <a:spAutoFit/>
          </a:bodyPr>
          <a:lstStyle/>
          <a:p>
            <a:pPr marR="0" lvl="0" rtl="0">
              <a:lnSpc>
                <a:spcPct val="140000"/>
              </a:lnSpc>
              <a:spcBef>
                <a:spcPts val="0"/>
              </a:spcBef>
              <a:spcAft>
                <a:spcPts val="0"/>
              </a:spcAft>
              <a:buClr>
                <a:srgbClr val="000000"/>
              </a:buClr>
              <a:buSzPts val="4800"/>
            </a:pPr>
            <a:r>
              <a:rPr lang="en-US" sz="4800" b="0" i="0" u="none" strike="noStrike" cap="none" dirty="0">
                <a:solidFill>
                  <a:srgbClr val="392503"/>
                </a:solidFill>
                <a:latin typeface="Arial"/>
                <a:ea typeface="Arial"/>
                <a:cs typeface="Arial"/>
                <a:sym typeface="Arial"/>
              </a:rPr>
              <a:t>A) Type I Slow</a:t>
            </a:r>
            <a:endParaRPr sz="1400" b="0" i="0" u="none" strike="noStrike" cap="none" dirty="0">
              <a:solidFill>
                <a:srgbClr val="000000"/>
              </a:solidFill>
              <a:latin typeface="Arial"/>
              <a:ea typeface="Arial"/>
              <a:cs typeface="Arial"/>
              <a:sym typeface="Arial"/>
            </a:endParaRPr>
          </a:p>
          <a:p>
            <a:pPr marL="0" marR="0" lvl="0" indent="0" rtl="0">
              <a:lnSpc>
                <a:spcPct val="140000"/>
              </a:lnSpc>
              <a:spcBef>
                <a:spcPts val="0"/>
              </a:spcBef>
              <a:spcAft>
                <a:spcPts val="0"/>
              </a:spcAft>
              <a:buClr>
                <a:srgbClr val="000000"/>
              </a:buClr>
              <a:buSzPts val="4800"/>
              <a:buFont typeface="Arial"/>
              <a:buNone/>
            </a:pPr>
            <a:r>
              <a:rPr lang="en-US" sz="4800" b="0" i="0" u="none" strike="noStrike" cap="none" dirty="0">
                <a:solidFill>
                  <a:srgbClr val="392503"/>
                </a:solidFill>
                <a:latin typeface="Arial"/>
                <a:ea typeface="Arial"/>
                <a:cs typeface="Arial"/>
                <a:sym typeface="Arial"/>
              </a:rPr>
              <a:t>B) Type </a:t>
            </a:r>
            <a:r>
              <a:rPr lang="en-US" sz="4800" b="0" i="0" u="none" strike="noStrike" cap="none" dirty="0" err="1">
                <a:solidFill>
                  <a:srgbClr val="392503"/>
                </a:solidFill>
                <a:latin typeface="Arial"/>
                <a:ea typeface="Arial"/>
                <a:cs typeface="Arial"/>
                <a:sym typeface="Arial"/>
              </a:rPr>
              <a:t>IIa</a:t>
            </a:r>
            <a:r>
              <a:rPr lang="en-US" sz="4800" dirty="0">
                <a:solidFill>
                  <a:srgbClr val="392503"/>
                </a:solidFill>
              </a:rPr>
              <a:t> Fast</a:t>
            </a:r>
            <a:endParaRPr sz="1400" b="0" i="0" u="none" strike="noStrike" cap="none" dirty="0">
              <a:solidFill>
                <a:srgbClr val="000000"/>
              </a:solidFill>
              <a:latin typeface="Arial"/>
              <a:ea typeface="Arial"/>
              <a:cs typeface="Arial"/>
              <a:sym typeface="Arial"/>
            </a:endParaRPr>
          </a:p>
          <a:p>
            <a:pPr marL="0" marR="0" lvl="0" indent="0" rtl="0">
              <a:lnSpc>
                <a:spcPct val="140000"/>
              </a:lnSpc>
              <a:spcBef>
                <a:spcPts val="0"/>
              </a:spcBef>
              <a:spcAft>
                <a:spcPts val="0"/>
              </a:spcAft>
              <a:buClr>
                <a:srgbClr val="000000"/>
              </a:buClr>
              <a:buSzPts val="4800"/>
              <a:buFont typeface="Arial"/>
              <a:buNone/>
            </a:pPr>
            <a:r>
              <a:rPr lang="en-US" sz="4800" b="0" i="0" u="none" strike="noStrike" cap="none" dirty="0">
                <a:solidFill>
                  <a:srgbClr val="392503"/>
                </a:solidFill>
                <a:latin typeface="Arial"/>
                <a:ea typeface="Arial"/>
                <a:cs typeface="Arial"/>
                <a:sym typeface="Arial"/>
              </a:rPr>
              <a:t>C) Type IIb Fast</a:t>
            </a:r>
            <a:endParaRPr sz="1400" b="0" i="0" u="none" strike="noStrike" cap="none" dirty="0">
              <a:solidFill>
                <a:srgbClr val="000000"/>
              </a:solidFill>
              <a:latin typeface="Arial"/>
              <a:ea typeface="Arial"/>
              <a:cs typeface="Arial"/>
              <a:sym typeface="Arial"/>
            </a:endParaRPr>
          </a:p>
          <a:p>
            <a:pPr marL="0" marR="0" lvl="0" indent="0" rtl="0">
              <a:lnSpc>
                <a:spcPct val="140000"/>
              </a:lnSpc>
              <a:spcBef>
                <a:spcPts val="0"/>
              </a:spcBef>
              <a:spcAft>
                <a:spcPts val="0"/>
              </a:spcAft>
              <a:buClr>
                <a:srgbClr val="000000"/>
              </a:buClr>
              <a:buSzPts val="4800"/>
              <a:buFont typeface="Arial"/>
              <a:buNone/>
            </a:pPr>
            <a:r>
              <a:rPr lang="en-US" sz="4800" b="0" i="0" u="none" strike="noStrike" cap="none" dirty="0">
                <a:solidFill>
                  <a:srgbClr val="392503"/>
                </a:solidFill>
                <a:latin typeface="Arial"/>
                <a:ea typeface="Arial"/>
                <a:cs typeface="Arial"/>
                <a:sym typeface="Arial"/>
              </a:rPr>
              <a:t>D</a:t>
            </a:r>
            <a:r>
              <a:rPr lang="en-US" sz="4800" b="0" i="0" strike="noStrike" cap="none" dirty="0">
                <a:solidFill>
                  <a:srgbClr val="392503"/>
                </a:solidFill>
                <a:latin typeface="Arial"/>
                <a:ea typeface="Arial"/>
                <a:cs typeface="Arial"/>
                <a:sym typeface="Arial"/>
              </a:rPr>
              <a:t>) </a:t>
            </a:r>
            <a:r>
              <a:rPr lang="en-GB" sz="4800" b="0" i="0" strike="noStrike" cap="none" dirty="0">
                <a:solidFill>
                  <a:srgbClr val="392503"/>
                </a:solidFill>
                <a:latin typeface="Arial"/>
                <a:ea typeface="Arial"/>
                <a:cs typeface="Arial"/>
                <a:sym typeface="Arial"/>
              </a:rPr>
              <a:t>Cardiac Muscle</a:t>
            </a:r>
            <a:endParaRPr sz="1400" b="0" i="0" strike="noStrike" cap="none" dirty="0">
              <a:solidFill>
                <a:srgbClr val="000000"/>
              </a:solidFill>
              <a:latin typeface="Arial"/>
              <a:ea typeface="Arial"/>
              <a:cs typeface="Arial"/>
              <a:sym typeface="Arial"/>
            </a:endParaRPr>
          </a:p>
          <a:p>
            <a:pPr marL="0" marR="0" lvl="0" indent="0" rtl="0">
              <a:lnSpc>
                <a:spcPct val="140000"/>
              </a:lnSpc>
              <a:spcBef>
                <a:spcPts val="0"/>
              </a:spcBef>
              <a:spcAft>
                <a:spcPts val="0"/>
              </a:spcAft>
              <a:buClr>
                <a:srgbClr val="000000"/>
              </a:buClr>
              <a:buSzPts val="4800"/>
              <a:buFont typeface="Arial"/>
              <a:buNone/>
            </a:pPr>
            <a:r>
              <a:rPr lang="en-US" sz="4800" b="0" i="0" strike="noStrike" cap="none" dirty="0">
                <a:solidFill>
                  <a:srgbClr val="392503"/>
                </a:solidFill>
                <a:latin typeface="Arial"/>
                <a:ea typeface="Arial"/>
                <a:cs typeface="Arial"/>
                <a:sym typeface="Arial"/>
              </a:rPr>
              <a:t>E</a:t>
            </a:r>
            <a:r>
              <a:rPr lang="en-US" sz="4800" b="0" i="0" u="none" strike="noStrike" cap="none" dirty="0">
                <a:solidFill>
                  <a:srgbClr val="392503"/>
                </a:solidFill>
                <a:latin typeface="Arial"/>
                <a:ea typeface="Arial"/>
                <a:cs typeface="Arial"/>
                <a:sym typeface="Arial"/>
              </a:rPr>
              <a:t>) Smooth Muscle</a:t>
            </a: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endParaRPr sz="4800" b="0" i="0" u="none" strike="noStrike" cap="none" dirty="0">
              <a:solidFill>
                <a:srgbClr val="392503"/>
              </a:solidFill>
              <a:latin typeface="Arial"/>
              <a:ea typeface="Arial"/>
              <a:cs typeface="Arial"/>
              <a:sym typeface="Arial"/>
            </a:endParaRPr>
          </a:p>
        </p:txBody>
      </p:sp>
    </p:spTree>
    <p:extLst>
      <p:ext uri="{BB962C8B-B14F-4D97-AF65-F5344CB8AC3E}">
        <p14:creationId xmlns:p14="http://schemas.microsoft.com/office/powerpoint/2010/main" val="3608875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97BCC4C4-4060-3FB8-F895-66FD020964F8}"/>
            </a:ext>
          </a:extLst>
        </p:cNvPr>
        <p:cNvGrpSpPr/>
        <p:nvPr/>
      </p:nvGrpSpPr>
      <p:grpSpPr>
        <a:xfrm>
          <a:off x="0" y="0"/>
          <a:ext cx="0" cy="0"/>
          <a:chOff x="0" y="0"/>
          <a:chExt cx="0" cy="0"/>
        </a:xfrm>
      </p:grpSpPr>
      <p:sp>
        <p:nvSpPr>
          <p:cNvPr id="153" name="Google Shape;153;p7">
            <a:extLst>
              <a:ext uri="{FF2B5EF4-FFF2-40B4-BE49-F238E27FC236}">
                <a16:creationId xmlns:a16="http://schemas.microsoft.com/office/drawing/2014/main" id="{378F37D4-E874-87A2-116F-099C959E937A}"/>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54" name="Google Shape;154;p7">
            <a:extLst>
              <a:ext uri="{FF2B5EF4-FFF2-40B4-BE49-F238E27FC236}">
                <a16:creationId xmlns:a16="http://schemas.microsoft.com/office/drawing/2014/main" id="{6BAF9816-E6EA-655B-20E5-CF0BD846FC5E}"/>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55" name="Google Shape;155;p7">
            <a:extLst>
              <a:ext uri="{FF2B5EF4-FFF2-40B4-BE49-F238E27FC236}">
                <a16:creationId xmlns:a16="http://schemas.microsoft.com/office/drawing/2014/main" id="{8A991B4E-AA78-71E3-D8A7-694FD62AD5D4}"/>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 answer</a:t>
            </a:r>
            <a:endParaRPr sz="1400" b="0" i="0" u="none" strike="noStrike" cap="none">
              <a:solidFill>
                <a:srgbClr val="000000"/>
              </a:solidFill>
              <a:latin typeface="Arial"/>
              <a:ea typeface="Arial"/>
              <a:cs typeface="Arial"/>
              <a:sym typeface="Arial"/>
            </a:endParaRPr>
          </a:p>
        </p:txBody>
      </p:sp>
      <p:sp>
        <p:nvSpPr>
          <p:cNvPr id="157" name="Google Shape;157;p7">
            <a:extLst>
              <a:ext uri="{FF2B5EF4-FFF2-40B4-BE49-F238E27FC236}">
                <a16:creationId xmlns:a16="http://schemas.microsoft.com/office/drawing/2014/main" id="{58D40BC8-7B3E-F86C-0ADF-8E80E062FB18}"/>
              </a:ext>
            </a:extLst>
          </p:cNvPr>
          <p:cNvSpPr txBox="1"/>
          <p:nvPr/>
        </p:nvSpPr>
        <p:spPr>
          <a:xfrm>
            <a:off x="2275920" y="4833817"/>
            <a:ext cx="14328930" cy="482593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800"/>
              <a:buFont typeface="Arial"/>
              <a:buNone/>
            </a:pPr>
            <a:r>
              <a:rPr lang="en-GB" sz="4800" b="1" i="0" u="none" strike="noStrike" cap="none" dirty="0">
                <a:solidFill>
                  <a:srgbClr val="392503"/>
                </a:solidFill>
                <a:latin typeface="Arial"/>
                <a:ea typeface="Arial"/>
                <a:cs typeface="Arial"/>
                <a:sym typeface="Arial"/>
              </a:rPr>
              <a:t>A: Type I Slow</a:t>
            </a:r>
          </a:p>
          <a:p>
            <a:pPr marL="0" marR="0" lvl="0" indent="0" algn="ctr" rtl="0">
              <a:lnSpc>
                <a:spcPct val="140000"/>
              </a:lnSpc>
              <a:spcBef>
                <a:spcPts val="0"/>
              </a:spcBef>
              <a:spcAft>
                <a:spcPts val="0"/>
              </a:spcAft>
              <a:buClr>
                <a:srgbClr val="000000"/>
              </a:buClr>
              <a:buSzPts val="4800"/>
              <a:buFont typeface="Arial"/>
              <a:buNone/>
            </a:pPr>
            <a:r>
              <a:rPr lang="en-GB" sz="4400" b="0" i="0" u="none" strike="noStrike" cap="none" dirty="0">
                <a:solidFill>
                  <a:srgbClr val="392503"/>
                </a:solidFill>
                <a:latin typeface="Arial"/>
                <a:ea typeface="Arial"/>
                <a:cs typeface="Arial"/>
                <a:sym typeface="Arial"/>
              </a:rPr>
              <a:t>Because the back muscles are important for posture and to keep us upright. Therefore, they need to be activated and contracted consistently. This is most likely going to be made of mostly Type I slow fibres</a:t>
            </a:r>
            <a:endParaRPr sz="4400" b="0" i="0" u="none" strike="noStrike" cap="none" dirty="0">
              <a:solidFill>
                <a:srgbClr val="392503"/>
              </a:solidFill>
              <a:latin typeface="Arial"/>
              <a:ea typeface="Arial"/>
              <a:cs typeface="Arial"/>
              <a:sym typeface="Arial"/>
            </a:endParaRPr>
          </a:p>
        </p:txBody>
      </p:sp>
      <p:sp>
        <p:nvSpPr>
          <p:cNvPr id="2" name="Google Shape;147;p6">
            <a:extLst>
              <a:ext uri="{FF2B5EF4-FFF2-40B4-BE49-F238E27FC236}">
                <a16:creationId xmlns:a16="http://schemas.microsoft.com/office/drawing/2014/main" id="{1123E0AD-4CEE-65F9-5874-F81418CACC0D}"/>
              </a:ext>
            </a:extLst>
          </p:cNvPr>
          <p:cNvSpPr txBox="1"/>
          <p:nvPr/>
        </p:nvSpPr>
        <p:spPr>
          <a:xfrm>
            <a:off x="2021305" y="2089150"/>
            <a:ext cx="14583545" cy="413651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800"/>
              <a:buFont typeface="Arial"/>
              <a:buNone/>
            </a:pPr>
            <a:r>
              <a:rPr lang="en-GB" sz="4800" b="0" i="0" u="none" strike="noStrike" cap="none" dirty="0">
                <a:solidFill>
                  <a:srgbClr val="392503"/>
                </a:solidFill>
                <a:latin typeface="Arial"/>
                <a:ea typeface="Arial"/>
                <a:cs typeface="Arial"/>
                <a:sym typeface="Arial"/>
              </a:rPr>
              <a:t>Which type of skeletal muscle fibre is most likely going to be the predominant type in the back muscles important for posture?</a:t>
            </a: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endParaRPr sz="4800" b="0" i="0" u="none" strike="noStrike" cap="none" dirty="0">
              <a:solidFill>
                <a:srgbClr val="392503"/>
              </a:solidFill>
              <a:latin typeface="Arial"/>
              <a:ea typeface="Arial"/>
              <a:cs typeface="Arial"/>
              <a:sym typeface="Arial"/>
            </a:endParaRPr>
          </a:p>
        </p:txBody>
      </p:sp>
    </p:spTree>
    <p:extLst>
      <p:ext uri="{BB962C8B-B14F-4D97-AF65-F5344CB8AC3E}">
        <p14:creationId xmlns:p14="http://schemas.microsoft.com/office/powerpoint/2010/main" val="2163437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12511D3F-5D2F-D2EA-7877-7F88B3654607}"/>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D5B18E73-822A-35AA-0EA8-F34EAA2060F4}"/>
              </a:ext>
            </a:extLst>
          </p:cNvPr>
          <p:cNvSpPr/>
          <p:nvPr/>
        </p:nvSpPr>
        <p:spPr>
          <a:xfrm>
            <a:off x="2189719"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45" name="Google Shape;145;p6">
            <a:extLst>
              <a:ext uri="{FF2B5EF4-FFF2-40B4-BE49-F238E27FC236}">
                <a16:creationId xmlns:a16="http://schemas.microsoft.com/office/drawing/2014/main" id="{4ABACAB6-72C0-D377-6BFE-DDE9AE037A87}"/>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46" name="Google Shape;146;p6">
            <a:extLst>
              <a:ext uri="{FF2B5EF4-FFF2-40B4-BE49-F238E27FC236}">
                <a16:creationId xmlns:a16="http://schemas.microsoft.com/office/drawing/2014/main" id="{E26668DA-6F13-435A-141B-23897E3F3556}"/>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SBA</a:t>
            </a:r>
            <a:endParaRPr sz="1400" b="0" i="0" u="none" strike="noStrike" cap="none" dirty="0">
              <a:solidFill>
                <a:srgbClr val="000000"/>
              </a:solidFill>
              <a:latin typeface="Arial"/>
              <a:ea typeface="Arial"/>
              <a:cs typeface="Arial"/>
              <a:sym typeface="Arial"/>
            </a:endParaRPr>
          </a:p>
        </p:txBody>
      </p:sp>
      <p:sp>
        <p:nvSpPr>
          <p:cNvPr id="147" name="Google Shape;147;p6">
            <a:extLst>
              <a:ext uri="{FF2B5EF4-FFF2-40B4-BE49-F238E27FC236}">
                <a16:creationId xmlns:a16="http://schemas.microsoft.com/office/drawing/2014/main" id="{A1C00F26-81AF-5035-A3C6-7682F09B4F5E}"/>
              </a:ext>
            </a:extLst>
          </p:cNvPr>
          <p:cNvSpPr txBox="1"/>
          <p:nvPr/>
        </p:nvSpPr>
        <p:spPr>
          <a:xfrm>
            <a:off x="2816822" y="2305063"/>
            <a:ext cx="5220273" cy="103412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800"/>
              <a:buFont typeface="Arial"/>
              <a:buNone/>
            </a:pPr>
            <a:r>
              <a:rPr lang="en-US" sz="4800" dirty="0">
                <a:solidFill>
                  <a:srgbClr val="392503"/>
                </a:solidFill>
              </a:rPr>
              <a:t>Label X, Y and Z</a:t>
            </a:r>
            <a:endParaRPr sz="1400" b="0" i="0" u="none" strike="noStrike" cap="none" dirty="0">
              <a:solidFill>
                <a:srgbClr val="000000"/>
              </a:solidFill>
              <a:latin typeface="Arial"/>
              <a:ea typeface="Arial"/>
              <a:cs typeface="Arial"/>
              <a:sym typeface="Arial"/>
            </a:endParaRPr>
          </a:p>
        </p:txBody>
      </p:sp>
      <p:sp>
        <p:nvSpPr>
          <p:cNvPr id="148" name="Google Shape;148;p6">
            <a:extLst>
              <a:ext uri="{FF2B5EF4-FFF2-40B4-BE49-F238E27FC236}">
                <a16:creationId xmlns:a16="http://schemas.microsoft.com/office/drawing/2014/main" id="{24D6D3B5-AE7D-7A3F-9526-D8A270D3354A}"/>
              </a:ext>
            </a:extLst>
          </p:cNvPr>
          <p:cNvSpPr txBox="1"/>
          <p:nvPr/>
        </p:nvSpPr>
        <p:spPr>
          <a:xfrm>
            <a:off x="58267" y="3845421"/>
            <a:ext cx="9085733" cy="6204776"/>
          </a:xfrm>
          <a:prstGeom prst="rect">
            <a:avLst/>
          </a:prstGeom>
          <a:noFill/>
          <a:ln>
            <a:noFill/>
          </a:ln>
        </p:spPr>
        <p:txBody>
          <a:bodyPr spcFirstLastPara="1" wrap="square" lIns="0" tIns="0" rIns="0" bIns="0" anchor="t" anchorCtr="0">
            <a:spAutoFit/>
          </a:bodyPr>
          <a:lstStyle/>
          <a:p>
            <a:pPr marL="0" marR="0" lvl="0" indent="0" rtl="0">
              <a:lnSpc>
                <a:spcPct val="140000"/>
              </a:lnSpc>
              <a:spcBef>
                <a:spcPts val="0"/>
              </a:spcBef>
              <a:spcAft>
                <a:spcPts val="0"/>
              </a:spcAft>
              <a:buClr>
                <a:srgbClr val="000000"/>
              </a:buClr>
              <a:buSzPts val="4800"/>
              <a:buFont typeface="Arial"/>
              <a:buNone/>
            </a:pPr>
            <a:r>
              <a:rPr lang="en-US" sz="4800" b="0" i="0" u="none" strike="noStrike" cap="none" dirty="0">
                <a:solidFill>
                  <a:srgbClr val="392503"/>
                </a:solidFill>
                <a:latin typeface="Arial"/>
                <a:ea typeface="Arial"/>
                <a:cs typeface="Arial"/>
                <a:sym typeface="Arial"/>
              </a:rPr>
              <a:t>A) X: A band, Y: M line, Z: I band</a:t>
            </a:r>
            <a:endParaRPr sz="1400" b="0" i="0" u="none" strike="noStrike" cap="none" dirty="0">
              <a:solidFill>
                <a:srgbClr val="000000"/>
              </a:solidFill>
              <a:latin typeface="Arial"/>
              <a:ea typeface="Arial"/>
              <a:cs typeface="Arial"/>
              <a:sym typeface="Arial"/>
            </a:endParaRPr>
          </a:p>
          <a:p>
            <a:pPr marL="0" marR="0" lvl="0" indent="0" rtl="0">
              <a:lnSpc>
                <a:spcPct val="140000"/>
              </a:lnSpc>
              <a:spcBef>
                <a:spcPts val="0"/>
              </a:spcBef>
              <a:spcAft>
                <a:spcPts val="0"/>
              </a:spcAft>
              <a:buClr>
                <a:srgbClr val="000000"/>
              </a:buClr>
              <a:buSzPts val="4800"/>
              <a:buFont typeface="Arial"/>
              <a:buNone/>
            </a:pPr>
            <a:r>
              <a:rPr lang="en-US" sz="4800" b="0" i="0" u="none" strike="noStrike" cap="none" dirty="0">
                <a:solidFill>
                  <a:srgbClr val="392503"/>
                </a:solidFill>
                <a:latin typeface="Arial"/>
                <a:ea typeface="Arial"/>
                <a:cs typeface="Arial"/>
                <a:sym typeface="Arial"/>
              </a:rPr>
              <a:t>B) X: I band, Y: A band, Z: M line</a:t>
            </a:r>
            <a:endParaRPr sz="1400" b="0" i="0" u="none" strike="noStrike" cap="none" dirty="0">
              <a:solidFill>
                <a:srgbClr val="000000"/>
              </a:solidFill>
              <a:latin typeface="Arial"/>
              <a:ea typeface="Arial"/>
              <a:cs typeface="Arial"/>
              <a:sym typeface="Arial"/>
            </a:endParaRPr>
          </a:p>
          <a:p>
            <a:pPr marL="0" marR="0" lvl="0" indent="0" rtl="0">
              <a:lnSpc>
                <a:spcPct val="140000"/>
              </a:lnSpc>
              <a:spcBef>
                <a:spcPts val="0"/>
              </a:spcBef>
              <a:spcAft>
                <a:spcPts val="0"/>
              </a:spcAft>
              <a:buClr>
                <a:srgbClr val="000000"/>
              </a:buClr>
              <a:buSzPts val="4800"/>
              <a:buFont typeface="Arial"/>
              <a:buNone/>
            </a:pPr>
            <a:r>
              <a:rPr lang="en-US" sz="4800" b="0" i="0" u="none" strike="noStrike" cap="none" dirty="0">
                <a:solidFill>
                  <a:srgbClr val="392503"/>
                </a:solidFill>
                <a:latin typeface="Arial"/>
                <a:ea typeface="Arial"/>
                <a:cs typeface="Arial"/>
                <a:sym typeface="Arial"/>
              </a:rPr>
              <a:t>C) X: A band, Y: I band, Z: M line</a:t>
            </a:r>
            <a:endParaRPr sz="1400" b="0" i="0" u="none" strike="noStrike" cap="none" dirty="0">
              <a:solidFill>
                <a:srgbClr val="000000"/>
              </a:solidFill>
              <a:latin typeface="Arial"/>
              <a:ea typeface="Arial"/>
              <a:cs typeface="Arial"/>
              <a:sym typeface="Arial"/>
            </a:endParaRPr>
          </a:p>
          <a:p>
            <a:pPr marL="0" marR="0" lvl="0" indent="0" rtl="0">
              <a:lnSpc>
                <a:spcPct val="140000"/>
              </a:lnSpc>
              <a:spcBef>
                <a:spcPts val="0"/>
              </a:spcBef>
              <a:spcAft>
                <a:spcPts val="0"/>
              </a:spcAft>
              <a:buClr>
                <a:srgbClr val="000000"/>
              </a:buClr>
              <a:buSzPts val="4800"/>
              <a:buFont typeface="Arial"/>
              <a:buNone/>
            </a:pPr>
            <a:r>
              <a:rPr lang="en-US" sz="4800" b="0" i="0" u="none" strike="noStrike" cap="none" dirty="0">
                <a:solidFill>
                  <a:srgbClr val="392503"/>
                </a:solidFill>
                <a:latin typeface="Arial"/>
                <a:ea typeface="Arial"/>
                <a:cs typeface="Arial"/>
                <a:sym typeface="Arial"/>
              </a:rPr>
              <a:t>D) X: I band, Y: M line, Z: A band</a:t>
            </a:r>
            <a:endParaRPr sz="1400" b="0" i="0" u="none" strike="noStrike" cap="none" dirty="0">
              <a:solidFill>
                <a:srgbClr val="000000"/>
              </a:solidFill>
              <a:latin typeface="Arial"/>
              <a:ea typeface="Arial"/>
              <a:cs typeface="Arial"/>
              <a:sym typeface="Arial"/>
            </a:endParaRPr>
          </a:p>
          <a:p>
            <a:pPr marL="0" marR="0" lvl="0" indent="0" rtl="0">
              <a:lnSpc>
                <a:spcPct val="140000"/>
              </a:lnSpc>
              <a:spcBef>
                <a:spcPts val="0"/>
              </a:spcBef>
              <a:spcAft>
                <a:spcPts val="0"/>
              </a:spcAft>
              <a:buClr>
                <a:srgbClr val="000000"/>
              </a:buClr>
              <a:buSzPts val="4800"/>
              <a:buFont typeface="Arial"/>
              <a:buNone/>
            </a:pPr>
            <a:r>
              <a:rPr lang="en-US" sz="4800" b="0" i="0" u="none" strike="noStrike" cap="none" dirty="0">
                <a:solidFill>
                  <a:srgbClr val="392503"/>
                </a:solidFill>
                <a:latin typeface="Arial"/>
                <a:ea typeface="Arial"/>
                <a:cs typeface="Arial"/>
                <a:sym typeface="Arial"/>
              </a:rPr>
              <a:t>E) X: M line, Y: A band, Z: I band</a:t>
            </a: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endParaRPr sz="4800" b="0" i="0" u="none" strike="noStrike" cap="none" dirty="0">
              <a:solidFill>
                <a:srgbClr val="392503"/>
              </a:solidFill>
              <a:latin typeface="Arial"/>
              <a:ea typeface="Arial"/>
              <a:cs typeface="Arial"/>
              <a:sym typeface="Arial"/>
            </a:endParaRPr>
          </a:p>
        </p:txBody>
      </p:sp>
      <p:pic>
        <p:nvPicPr>
          <p:cNvPr id="4098" name="Picture 2" descr="Electron microscopy image of a striated muscle sarcomere. Most of the... |  Download Scientific Diagram">
            <a:extLst>
              <a:ext uri="{FF2B5EF4-FFF2-40B4-BE49-F238E27FC236}">
                <a16:creationId xmlns:a16="http://schemas.microsoft.com/office/drawing/2014/main" id="{831928F3-4F3D-4190-77C0-99222622BD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2993" y="2305063"/>
            <a:ext cx="9295007" cy="58263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86B046-B028-D380-0676-A785380EF64E}"/>
              </a:ext>
            </a:extLst>
          </p:cNvPr>
          <p:cNvSpPr txBox="1"/>
          <p:nvPr/>
        </p:nvSpPr>
        <p:spPr>
          <a:xfrm>
            <a:off x="9986210" y="2052686"/>
            <a:ext cx="890337" cy="769441"/>
          </a:xfrm>
          <a:prstGeom prst="rect">
            <a:avLst/>
          </a:prstGeom>
          <a:solidFill>
            <a:schemeClr val="accent6">
              <a:lumMod val="60000"/>
              <a:lumOff val="40000"/>
            </a:schemeClr>
          </a:solidFill>
        </p:spPr>
        <p:txBody>
          <a:bodyPr wrap="square" rtlCol="0">
            <a:spAutoFit/>
          </a:bodyPr>
          <a:lstStyle/>
          <a:p>
            <a:r>
              <a:rPr lang="en-GB" sz="4400" dirty="0"/>
              <a:t>X</a:t>
            </a:r>
          </a:p>
        </p:txBody>
      </p:sp>
      <p:sp>
        <p:nvSpPr>
          <p:cNvPr id="3" name="TextBox 2">
            <a:extLst>
              <a:ext uri="{FF2B5EF4-FFF2-40B4-BE49-F238E27FC236}">
                <a16:creationId xmlns:a16="http://schemas.microsoft.com/office/drawing/2014/main" id="{D65C71C1-D30C-E24C-BCE5-5DA6D3F579CD}"/>
              </a:ext>
            </a:extLst>
          </p:cNvPr>
          <p:cNvSpPr txBox="1"/>
          <p:nvPr/>
        </p:nvSpPr>
        <p:spPr>
          <a:xfrm>
            <a:off x="16556087" y="2052686"/>
            <a:ext cx="890337" cy="769441"/>
          </a:xfrm>
          <a:prstGeom prst="rect">
            <a:avLst/>
          </a:prstGeom>
          <a:solidFill>
            <a:schemeClr val="accent6">
              <a:lumMod val="60000"/>
              <a:lumOff val="40000"/>
            </a:schemeClr>
          </a:solidFill>
        </p:spPr>
        <p:txBody>
          <a:bodyPr wrap="square" rtlCol="0">
            <a:spAutoFit/>
          </a:bodyPr>
          <a:lstStyle/>
          <a:p>
            <a:r>
              <a:rPr lang="en-GB" sz="4400" dirty="0"/>
              <a:t>X</a:t>
            </a:r>
          </a:p>
        </p:txBody>
      </p:sp>
      <p:sp>
        <p:nvSpPr>
          <p:cNvPr id="4" name="TextBox 3">
            <a:extLst>
              <a:ext uri="{FF2B5EF4-FFF2-40B4-BE49-F238E27FC236}">
                <a16:creationId xmlns:a16="http://schemas.microsoft.com/office/drawing/2014/main" id="{0C9EAAE9-5BEB-C595-A964-0D1AA5CDE7F1}"/>
              </a:ext>
            </a:extLst>
          </p:cNvPr>
          <p:cNvSpPr txBox="1"/>
          <p:nvPr/>
        </p:nvSpPr>
        <p:spPr>
          <a:xfrm>
            <a:off x="13195327" y="2052686"/>
            <a:ext cx="1218505" cy="769441"/>
          </a:xfrm>
          <a:prstGeom prst="rect">
            <a:avLst/>
          </a:prstGeom>
          <a:solidFill>
            <a:schemeClr val="accent6">
              <a:lumMod val="60000"/>
              <a:lumOff val="40000"/>
            </a:schemeClr>
          </a:solidFill>
        </p:spPr>
        <p:txBody>
          <a:bodyPr wrap="square" rtlCol="0">
            <a:spAutoFit/>
          </a:bodyPr>
          <a:lstStyle/>
          <a:p>
            <a:r>
              <a:rPr lang="en-GB" sz="4400" dirty="0"/>
              <a:t>Y</a:t>
            </a:r>
          </a:p>
        </p:txBody>
      </p:sp>
      <p:sp>
        <p:nvSpPr>
          <p:cNvPr id="5" name="TextBox 4">
            <a:extLst>
              <a:ext uri="{FF2B5EF4-FFF2-40B4-BE49-F238E27FC236}">
                <a16:creationId xmlns:a16="http://schemas.microsoft.com/office/drawing/2014/main" id="{2491DA03-65C5-68FC-7305-0865A535AF60}"/>
              </a:ext>
            </a:extLst>
          </p:cNvPr>
          <p:cNvSpPr txBox="1"/>
          <p:nvPr/>
        </p:nvSpPr>
        <p:spPr>
          <a:xfrm>
            <a:off x="13195326" y="6977218"/>
            <a:ext cx="1218505" cy="769441"/>
          </a:xfrm>
          <a:prstGeom prst="rect">
            <a:avLst/>
          </a:prstGeom>
          <a:solidFill>
            <a:schemeClr val="accent6">
              <a:lumMod val="60000"/>
              <a:lumOff val="40000"/>
            </a:schemeClr>
          </a:solidFill>
        </p:spPr>
        <p:txBody>
          <a:bodyPr wrap="square" rtlCol="0">
            <a:spAutoFit/>
          </a:bodyPr>
          <a:lstStyle/>
          <a:p>
            <a:r>
              <a:rPr lang="en-GB" sz="4400" dirty="0"/>
              <a:t>Z</a:t>
            </a:r>
          </a:p>
        </p:txBody>
      </p:sp>
    </p:spTree>
    <p:extLst>
      <p:ext uri="{BB962C8B-B14F-4D97-AF65-F5344CB8AC3E}">
        <p14:creationId xmlns:p14="http://schemas.microsoft.com/office/powerpoint/2010/main" val="225595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D92F9B4A-B5CE-98A9-25F3-F85594923B5F}"/>
            </a:ext>
          </a:extLst>
        </p:cNvPr>
        <p:cNvGrpSpPr/>
        <p:nvPr/>
      </p:nvGrpSpPr>
      <p:grpSpPr>
        <a:xfrm>
          <a:off x="0" y="0"/>
          <a:ext cx="0" cy="0"/>
          <a:chOff x="0" y="0"/>
          <a:chExt cx="0" cy="0"/>
        </a:xfrm>
      </p:grpSpPr>
      <p:sp>
        <p:nvSpPr>
          <p:cNvPr id="153" name="Google Shape;153;p7">
            <a:extLst>
              <a:ext uri="{FF2B5EF4-FFF2-40B4-BE49-F238E27FC236}">
                <a16:creationId xmlns:a16="http://schemas.microsoft.com/office/drawing/2014/main" id="{9B1A07E7-7AAD-7AC8-EDA4-AB17CA79AB27}"/>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54" name="Google Shape;154;p7">
            <a:extLst>
              <a:ext uri="{FF2B5EF4-FFF2-40B4-BE49-F238E27FC236}">
                <a16:creationId xmlns:a16="http://schemas.microsoft.com/office/drawing/2014/main" id="{70C703C3-3ED7-C41D-BC0A-5C8957351DF6}"/>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55" name="Google Shape;155;p7">
            <a:extLst>
              <a:ext uri="{FF2B5EF4-FFF2-40B4-BE49-F238E27FC236}">
                <a16:creationId xmlns:a16="http://schemas.microsoft.com/office/drawing/2014/main" id="{80834F86-839A-BF30-D07D-C16D31D2216F}"/>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 answer</a:t>
            </a:r>
            <a:endParaRPr sz="1400" b="0" i="0" u="none" strike="noStrike" cap="none">
              <a:solidFill>
                <a:srgbClr val="000000"/>
              </a:solidFill>
              <a:latin typeface="Arial"/>
              <a:ea typeface="Arial"/>
              <a:cs typeface="Arial"/>
              <a:sym typeface="Arial"/>
            </a:endParaRPr>
          </a:p>
        </p:txBody>
      </p:sp>
      <p:sp>
        <p:nvSpPr>
          <p:cNvPr id="156" name="Google Shape;156;p7">
            <a:extLst>
              <a:ext uri="{FF2B5EF4-FFF2-40B4-BE49-F238E27FC236}">
                <a16:creationId xmlns:a16="http://schemas.microsoft.com/office/drawing/2014/main" id="{023271C5-1D6E-908A-2D02-5CB78AFD16AE}"/>
              </a:ext>
            </a:extLst>
          </p:cNvPr>
          <p:cNvSpPr txBox="1"/>
          <p:nvPr/>
        </p:nvSpPr>
        <p:spPr>
          <a:xfrm>
            <a:off x="2839830" y="3162611"/>
            <a:ext cx="5341644" cy="2369880"/>
          </a:xfrm>
          <a:prstGeom prst="rect">
            <a:avLst/>
          </a:prstGeom>
          <a:noFill/>
          <a:ln>
            <a:noFill/>
          </a:ln>
        </p:spPr>
        <p:txBody>
          <a:bodyPr spcFirstLastPara="1" wrap="square" lIns="0" tIns="0" rIns="0" bIns="0" anchor="t" anchorCtr="0">
            <a:spAutoFit/>
          </a:bodyPr>
          <a:lstStyle/>
          <a:p>
            <a:pPr algn="ctr">
              <a:lnSpc>
                <a:spcPct val="140000"/>
              </a:lnSpc>
              <a:buSzPts val="4800"/>
            </a:pPr>
            <a:r>
              <a:rPr lang="en-US" sz="4800" dirty="0">
                <a:solidFill>
                  <a:srgbClr val="392503"/>
                </a:solidFill>
              </a:rPr>
              <a:t>Label X, Y and Z</a:t>
            </a:r>
            <a:endParaRPr lang="en-US"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endParaRPr sz="4800" b="0" i="0" u="none" strike="noStrike" cap="none" dirty="0">
              <a:solidFill>
                <a:srgbClr val="392503"/>
              </a:solidFill>
              <a:latin typeface="Arial"/>
              <a:ea typeface="Arial"/>
              <a:cs typeface="Arial"/>
              <a:sym typeface="Arial"/>
            </a:endParaRPr>
          </a:p>
        </p:txBody>
      </p:sp>
      <p:sp>
        <p:nvSpPr>
          <p:cNvPr id="157" name="Google Shape;157;p7">
            <a:extLst>
              <a:ext uri="{FF2B5EF4-FFF2-40B4-BE49-F238E27FC236}">
                <a16:creationId xmlns:a16="http://schemas.microsoft.com/office/drawing/2014/main" id="{EFE4AF9E-68B7-2AEB-95AC-4167372C4582}"/>
              </a:ext>
            </a:extLst>
          </p:cNvPr>
          <p:cNvSpPr txBox="1"/>
          <p:nvPr/>
        </p:nvSpPr>
        <p:spPr>
          <a:xfrm>
            <a:off x="2839830" y="4271011"/>
            <a:ext cx="3897854" cy="4136517"/>
          </a:xfrm>
          <a:prstGeom prst="rect">
            <a:avLst/>
          </a:prstGeom>
          <a:noFill/>
          <a:ln>
            <a:noFill/>
          </a:ln>
        </p:spPr>
        <p:txBody>
          <a:bodyPr spcFirstLastPara="1" wrap="square" lIns="0" tIns="0" rIns="0" bIns="0" anchor="t" anchorCtr="0">
            <a:spAutoFit/>
          </a:bodyPr>
          <a:lstStyle/>
          <a:p>
            <a:pPr marL="0" marR="0" lvl="0" indent="0" rtl="0">
              <a:lnSpc>
                <a:spcPct val="140000"/>
              </a:lnSpc>
              <a:spcBef>
                <a:spcPts val="0"/>
              </a:spcBef>
              <a:spcAft>
                <a:spcPts val="0"/>
              </a:spcAft>
              <a:buClr>
                <a:srgbClr val="000000"/>
              </a:buClr>
              <a:buSzPts val="4800"/>
              <a:buFont typeface="Arial"/>
              <a:buNone/>
            </a:pPr>
            <a:r>
              <a:rPr lang="en-GB" sz="4800" b="1" i="0" u="none" strike="noStrike" cap="none" dirty="0">
                <a:solidFill>
                  <a:srgbClr val="392503"/>
                </a:solidFill>
                <a:latin typeface="Arial"/>
                <a:ea typeface="Arial"/>
                <a:cs typeface="Arial"/>
                <a:sym typeface="Arial"/>
              </a:rPr>
              <a:t>B) X: I band        Y: A band</a:t>
            </a:r>
          </a:p>
          <a:p>
            <a:pPr marL="0" marR="0" lvl="0" indent="0" rtl="0">
              <a:lnSpc>
                <a:spcPct val="140000"/>
              </a:lnSpc>
              <a:spcBef>
                <a:spcPts val="0"/>
              </a:spcBef>
              <a:spcAft>
                <a:spcPts val="0"/>
              </a:spcAft>
              <a:buClr>
                <a:srgbClr val="000000"/>
              </a:buClr>
              <a:buSzPts val="4800"/>
              <a:buFont typeface="Arial"/>
              <a:buNone/>
            </a:pPr>
            <a:r>
              <a:rPr lang="en-GB" sz="4800" b="1" i="0" u="none" strike="noStrike" cap="none" dirty="0">
                <a:solidFill>
                  <a:srgbClr val="392503"/>
                </a:solidFill>
                <a:latin typeface="Arial"/>
                <a:ea typeface="Arial"/>
                <a:cs typeface="Arial"/>
                <a:sym typeface="Arial"/>
              </a:rPr>
              <a:t>Z: M line</a:t>
            </a:r>
            <a:endParaRPr lang="en-GB" sz="1400" b="1"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endParaRPr sz="4800" b="0" i="0" u="none" strike="noStrike" cap="none" dirty="0">
              <a:solidFill>
                <a:srgbClr val="392503"/>
              </a:solidFill>
              <a:latin typeface="Arial"/>
              <a:ea typeface="Arial"/>
              <a:cs typeface="Arial"/>
              <a:sym typeface="Arial"/>
            </a:endParaRPr>
          </a:p>
        </p:txBody>
      </p:sp>
      <p:pic>
        <p:nvPicPr>
          <p:cNvPr id="2" name="Picture 2" descr="Electron microscopy image of a striated muscle sarcomere. Most of the... |  Download Scientific Diagram">
            <a:extLst>
              <a:ext uri="{FF2B5EF4-FFF2-40B4-BE49-F238E27FC236}">
                <a16:creationId xmlns:a16="http://schemas.microsoft.com/office/drawing/2014/main" id="{8EED0958-BF8A-F1A4-3C90-3F7675F35C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1475" y="2305063"/>
            <a:ext cx="10106526" cy="633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939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24CD4B9B-2970-C23F-C7CB-CC373CBF2856}"/>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6DFB6820-14D3-7793-055E-E5E9F79F0D74}"/>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45" name="Google Shape;145;p6">
            <a:extLst>
              <a:ext uri="{FF2B5EF4-FFF2-40B4-BE49-F238E27FC236}">
                <a16:creationId xmlns:a16="http://schemas.microsoft.com/office/drawing/2014/main" id="{9C9EF5AB-D9B9-50D6-4E22-F18469A4AABA}"/>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46" name="Google Shape;146;p6">
            <a:extLst>
              <a:ext uri="{FF2B5EF4-FFF2-40B4-BE49-F238E27FC236}">
                <a16:creationId xmlns:a16="http://schemas.microsoft.com/office/drawing/2014/main" id="{457F18DA-207A-CB10-93BE-31B83ECF947C}"/>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a:t>
            </a:r>
            <a:endParaRPr sz="1400" b="0" i="0" u="none" strike="noStrike" cap="none">
              <a:solidFill>
                <a:srgbClr val="000000"/>
              </a:solidFill>
              <a:latin typeface="Arial"/>
              <a:ea typeface="Arial"/>
              <a:cs typeface="Arial"/>
              <a:sym typeface="Arial"/>
            </a:endParaRPr>
          </a:p>
        </p:txBody>
      </p:sp>
      <p:sp>
        <p:nvSpPr>
          <p:cNvPr id="147" name="Google Shape;147;p6">
            <a:extLst>
              <a:ext uri="{FF2B5EF4-FFF2-40B4-BE49-F238E27FC236}">
                <a16:creationId xmlns:a16="http://schemas.microsoft.com/office/drawing/2014/main" id="{4E2E8E36-44BB-02B2-483D-C651BE4ECD0A}"/>
              </a:ext>
            </a:extLst>
          </p:cNvPr>
          <p:cNvSpPr txBox="1"/>
          <p:nvPr/>
        </p:nvSpPr>
        <p:spPr>
          <a:xfrm>
            <a:off x="2238482" y="2060742"/>
            <a:ext cx="14366368" cy="258532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800"/>
              <a:buFont typeface="Arial"/>
              <a:buNone/>
            </a:pPr>
            <a:r>
              <a:rPr lang="en-US" sz="3600" b="0" i="0" u="none" strike="noStrike" cap="none" dirty="0">
                <a:solidFill>
                  <a:srgbClr val="392503"/>
                </a:solidFill>
                <a:latin typeface="Arial"/>
                <a:ea typeface="Arial"/>
                <a:cs typeface="Arial"/>
                <a:sym typeface="Arial"/>
              </a:rPr>
              <a:t>With regard to the control of contraction, which feature is shared by cardiac and smooth muscle?</a:t>
            </a:r>
            <a:endParaRPr sz="105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endParaRPr sz="4800" b="0" i="0" u="none" strike="noStrike" cap="none" dirty="0">
              <a:solidFill>
                <a:srgbClr val="392503"/>
              </a:solidFill>
              <a:latin typeface="Arial"/>
              <a:ea typeface="Arial"/>
              <a:cs typeface="Arial"/>
              <a:sym typeface="Arial"/>
            </a:endParaRPr>
          </a:p>
        </p:txBody>
      </p:sp>
      <p:sp>
        <p:nvSpPr>
          <p:cNvPr id="148" name="Google Shape;148;p6">
            <a:extLst>
              <a:ext uri="{FF2B5EF4-FFF2-40B4-BE49-F238E27FC236}">
                <a16:creationId xmlns:a16="http://schemas.microsoft.com/office/drawing/2014/main" id="{0CABFCDF-8C66-AFCB-C7F8-D4E1661C61C0}"/>
              </a:ext>
            </a:extLst>
          </p:cNvPr>
          <p:cNvSpPr txBox="1"/>
          <p:nvPr/>
        </p:nvSpPr>
        <p:spPr>
          <a:xfrm>
            <a:off x="2238481" y="3353403"/>
            <a:ext cx="14366369" cy="7238905"/>
          </a:xfrm>
          <a:prstGeom prst="rect">
            <a:avLst/>
          </a:prstGeom>
          <a:noFill/>
          <a:ln>
            <a:noFill/>
          </a:ln>
        </p:spPr>
        <p:txBody>
          <a:bodyPr spcFirstLastPara="1" wrap="square" lIns="0" tIns="0" rIns="0" bIns="0" anchor="t" anchorCtr="0">
            <a:spAutoFit/>
          </a:bodyPr>
          <a:lstStyle/>
          <a:p>
            <a:pPr marL="0" marR="0" lvl="0" indent="0" rtl="0">
              <a:lnSpc>
                <a:spcPct val="140000"/>
              </a:lnSpc>
              <a:spcBef>
                <a:spcPts val="0"/>
              </a:spcBef>
              <a:spcAft>
                <a:spcPts val="0"/>
              </a:spcAft>
              <a:buClr>
                <a:srgbClr val="000000"/>
              </a:buClr>
              <a:buSzPts val="4800"/>
              <a:buFont typeface="Arial"/>
              <a:buNone/>
            </a:pPr>
            <a:r>
              <a:rPr lang="en-US" sz="3200" b="0" i="0" u="none" strike="noStrike" cap="none" dirty="0">
                <a:solidFill>
                  <a:srgbClr val="392503"/>
                </a:solidFill>
                <a:latin typeface="Arial"/>
                <a:ea typeface="Arial"/>
                <a:cs typeface="Arial"/>
                <a:sym typeface="Arial"/>
              </a:rPr>
              <a:t>A) In both types of muscle, relaxation is brought about by the reuptake of Ca2+ into the sarcoplasmic reticulum via IP3 dependent channels</a:t>
            </a:r>
            <a:endParaRPr sz="1000" b="0" i="0" u="none" strike="noStrike" cap="none" dirty="0">
              <a:solidFill>
                <a:srgbClr val="000000"/>
              </a:solidFill>
              <a:latin typeface="Arial"/>
              <a:ea typeface="Arial"/>
              <a:cs typeface="Arial"/>
              <a:sym typeface="Arial"/>
            </a:endParaRPr>
          </a:p>
          <a:p>
            <a:pPr marL="0" marR="0" lvl="0" indent="0" rtl="0">
              <a:lnSpc>
                <a:spcPct val="140000"/>
              </a:lnSpc>
              <a:spcBef>
                <a:spcPts val="0"/>
              </a:spcBef>
              <a:spcAft>
                <a:spcPts val="0"/>
              </a:spcAft>
              <a:buClr>
                <a:srgbClr val="000000"/>
              </a:buClr>
              <a:buSzPts val="4800"/>
              <a:buFont typeface="Arial"/>
              <a:buNone/>
            </a:pPr>
            <a:r>
              <a:rPr lang="en-US" sz="3200" b="0" i="0" u="none" strike="noStrike" cap="none" dirty="0">
                <a:solidFill>
                  <a:srgbClr val="392503"/>
                </a:solidFill>
                <a:latin typeface="Arial"/>
                <a:ea typeface="Arial"/>
                <a:cs typeface="Arial"/>
                <a:sym typeface="Arial"/>
              </a:rPr>
              <a:t>B) They both contain T-tubules which couple </a:t>
            </a:r>
            <a:r>
              <a:rPr lang="en-US" sz="3200" b="0" i="0" u="none" strike="noStrike" cap="none" dirty="0" err="1">
                <a:solidFill>
                  <a:srgbClr val="392503"/>
                </a:solidFill>
                <a:latin typeface="Arial"/>
                <a:ea typeface="Arial"/>
                <a:cs typeface="Arial"/>
                <a:sym typeface="Arial"/>
              </a:rPr>
              <a:t>sarcolemmal</a:t>
            </a:r>
            <a:r>
              <a:rPr lang="en-US" sz="3200" b="0" i="0" u="none" strike="noStrike" cap="none" dirty="0">
                <a:solidFill>
                  <a:srgbClr val="392503"/>
                </a:solidFill>
                <a:latin typeface="Arial"/>
                <a:ea typeface="Arial"/>
                <a:cs typeface="Arial"/>
                <a:sym typeface="Arial"/>
              </a:rPr>
              <a:t> depolarization to Ca2+ release</a:t>
            </a:r>
            <a:endParaRPr sz="1000" b="0" i="0" u="none" strike="noStrike" cap="none" dirty="0">
              <a:solidFill>
                <a:srgbClr val="000000"/>
              </a:solidFill>
              <a:latin typeface="Arial"/>
              <a:ea typeface="Arial"/>
              <a:cs typeface="Arial"/>
              <a:sym typeface="Arial"/>
            </a:endParaRPr>
          </a:p>
          <a:p>
            <a:pPr marL="0" marR="0" lvl="0" indent="0" rtl="0">
              <a:lnSpc>
                <a:spcPct val="140000"/>
              </a:lnSpc>
              <a:spcBef>
                <a:spcPts val="0"/>
              </a:spcBef>
              <a:spcAft>
                <a:spcPts val="0"/>
              </a:spcAft>
              <a:buClr>
                <a:srgbClr val="000000"/>
              </a:buClr>
              <a:buSzPts val="4800"/>
              <a:buFont typeface="Arial"/>
              <a:buNone/>
            </a:pPr>
            <a:r>
              <a:rPr lang="en-US" sz="3200" b="0" i="0" u="none" strike="noStrike" cap="none" dirty="0">
                <a:solidFill>
                  <a:srgbClr val="392503"/>
                </a:solidFill>
                <a:latin typeface="Arial"/>
                <a:ea typeface="Arial"/>
                <a:cs typeface="Arial"/>
                <a:sym typeface="Arial"/>
              </a:rPr>
              <a:t>C) They both rely on Ca2+ influx to initiate contraction</a:t>
            </a:r>
            <a:endParaRPr sz="1000" b="0" i="0" u="none" strike="noStrike" cap="none" dirty="0">
              <a:solidFill>
                <a:srgbClr val="000000"/>
              </a:solidFill>
              <a:latin typeface="Arial"/>
              <a:ea typeface="Arial"/>
              <a:cs typeface="Arial"/>
              <a:sym typeface="Arial"/>
            </a:endParaRPr>
          </a:p>
          <a:p>
            <a:pPr marL="0" marR="0" lvl="0" indent="0" rtl="0">
              <a:lnSpc>
                <a:spcPct val="140000"/>
              </a:lnSpc>
              <a:spcBef>
                <a:spcPts val="0"/>
              </a:spcBef>
              <a:spcAft>
                <a:spcPts val="0"/>
              </a:spcAft>
              <a:buClr>
                <a:srgbClr val="000000"/>
              </a:buClr>
              <a:buSzPts val="4800"/>
              <a:buFont typeface="Arial"/>
              <a:buNone/>
            </a:pPr>
            <a:r>
              <a:rPr lang="en-US" sz="3200" b="0" i="0" u="none" strike="noStrike" cap="none" dirty="0">
                <a:solidFill>
                  <a:srgbClr val="392503"/>
                </a:solidFill>
                <a:latin typeface="Arial"/>
                <a:ea typeface="Arial"/>
                <a:cs typeface="Arial"/>
                <a:sym typeface="Arial"/>
              </a:rPr>
              <a:t>D) They both rely on the phosphorylation of tropomyosin to initiate crossbridge cycling</a:t>
            </a:r>
            <a:endParaRPr sz="1000" b="0" i="0" u="none" strike="noStrike" cap="none" dirty="0">
              <a:solidFill>
                <a:srgbClr val="000000"/>
              </a:solidFill>
              <a:latin typeface="Arial"/>
              <a:ea typeface="Arial"/>
              <a:cs typeface="Arial"/>
              <a:sym typeface="Arial"/>
            </a:endParaRPr>
          </a:p>
          <a:p>
            <a:pPr marL="0" marR="0" lvl="0" indent="0" rtl="0">
              <a:lnSpc>
                <a:spcPct val="140000"/>
              </a:lnSpc>
              <a:spcBef>
                <a:spcPts val="0"/>
              </a:spcBef>
              <a:spcAft>
                <a:spcPts val="0"/>
              </a:spcAft>
              <a:buClr>
                <a:srgbClr val="000000"/>
              </a:buClr>
              <a:buSzPts val="4800"/>
              <a:buFont typeface="Arial"/>
              <a:buNone/>
            </a:pPr>
            <a:r>
              <a:rPr lang="en-US" sz="3200" b="0" i="0" u="none" strike="noStrike" cap="none" dirty="0">
                <a:solidFill>
                  <a:srgbClr val="392503"/>
                </a:solidFill>
                <a:latin typeface="Arial"/>
                <a:ea typeface="Arial"/>
                <a:cs typeface="Arial"/>
                <a:sym typeface="Arial"/>
              </a:rPr>
              <a:t>E) They both rely on the release of noradrenaline from sympathetic nerves to initiate contraction</a:t>
            </a:r>
            <a:endParaRPr sz="10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endParaRPr sz="4800" b="0" i="0" u="none" strike="noStrike" cap="none" dirty="0">
              <a:solidFill>
                <a:srgbClr val="392503"/>
              </a:solidFill>
              <a:latin typeface="Arial"/>
              <a:ea typeface="Arial"/>
              <a:cs typeface="Arial"/>
              <a:sym typeface="Arial"/>
            </a:endParaRPr>
          </a:p>
        </p:txBody>
      </p:sp>
    </p:spTree>
    <p:extLst>
      <p:ext uri="{BB962C8B-B14F-4D97-AF65-F5344CB8AC3E}">
        <p14:creationId xmlns:p14="http://schemas.microsoft.com/office/powerpoint/2010/main" val="2268067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10244ADF-700F-4D2C-5828-CDE3C865D357}"/>
            </a:ext>
          </a:extLst>
        </p:cNvPr>
        <p:cNvGrpSpPr/>
        <p:nvPr/>
      </p:nvGrpSpPr>
      <p:grpSpPr>
        <a:xfrm>
          <a:off x="0" y="0"/>
          <a:ext cx="0" cy="0"/>
          <a:chOff x="0" y="0"/>
          <a:chExt cx="0" cy="0"/>
        </a:xfrm>
      </p:grpSpPr>
      <p:sp>
        <p:nvSpPr>
          <p:cNvPr id="153" name="Google Shape;153;p7">
            <a:extLst>
              <a:ext uri="{FF2B5EF4-FFF2-40B4-BE49-F238E27FC236}">
                <a16:creationId xmlns:a16="http://schemas.microsoft.com/office/drawing/2014/main" id="{4CE40B3A-B16C-BE60-003F-D6CC0840E84C}"/>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54" name="Google Shape;154;p7">
            <a:extLst>
              <a:ext uri="{FF2B5EF4-FFF2-40B4-BE49-F238E27FC236}">
                <a16:creationId xmlns:a16="http://schemas.microsoft.com/office/drawing/2014/main" id="{E62829FC-89AD-20F0-8931-5C877C05D89F}"/>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55" name="Google Shape;155;p7">
            <a:extLst>
              <a:ext uri="{FF2B5EF4-FFF2-40B4-BE49-F238E27FC236}">
                <a16:creationId xmlns:a16="http://schemas.microsoft.com/office/drawing/2014/main" id="{EB5AB8E5-C4D7-D7CC-85C1-4FC775FFD241}"/>
              </a:ext>
            </a:extLst>
          </p:cNvPr>
          <p:cNvSpPr txBox="1"/>
          <p:nvPr/>
        </p:nvSpPr>
        <p:spPr>
          <a:xfrm>
            <a:off x="4481801"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SBA answer</a:t>
            </a:r>
            <a:endParaRPr sz="1400" b="0" i="0" u="none" strike="noStrike" cap="none">
              <a:solidFill>
                <a:srgbClr val="000000"/>
              </a:solidFill>
              <a:latin typeface="Arial"/>
              <a:ea typeface="Arial"/>
              <a:cs typeface="Arial"/>
              <a:sym typeface="Arial"/>
            </a:endParaRPr>
          </a:p>
        </p:txBody>
      </p:sp>
      <p:sp>
        <p:nvSpPr>
          <p:cNvPr id="156" name="Google Shape;156;p7">
            <a:extLst>
              <a:ext uri="{FF2B5EF4-FFF2-40B4-BE49-F238E27FC236}">
                <a16:creationId xmlns:a16="http://schemas.microsoft.com/office/drawing/2014/main" id="{F3DDDB20-D6A7-A185-1DF2-E073B845F519}"/>
              </a:ext>
            </a:extLst>
          </p:cNvPr>
          <p:cNvSpPr txBox="1"/>
          <p:nvPr/>
        </p:nvSpPr>
        <p:spPr>
          <a:xfrm>
            <a:off x="2238482" y="2203704"/>
            <a:ext cx="14366368" cy="3404009"/>
          </a:xfrm>
          <a:prstGeom prst="rect">
            <a:avLst/>
          </a:prstGeom>
          <a:noFill/>
          <a:ln>
            <a:noFill/>
          </a:ln>
        </p:spPr>
        <p:txBody>
          <a:bodyPr spcFirstLastPara="1" wrap="square" lIns="0" tIns="0" rIns="0" bIns="0" anchor="t" anchorCtr="0">
            <a:spAutoFit/>
          </a:bodyPr>
          <a:lstStyle/>
          <a:p>
            <a:pPr algn="ctr">
              <a:lnSpc>
                <a:spcPct val="140000"/>
              </a:lnSpc>
              <a:buSzPts val="4800"/>
            </a:pPr>
            <a:r>
              <a:rPr lang="en-GB" sz="4800" b="0" i="0" u="none" strike="noStrike" cap="none" dirty="0">
                <a:solidFill>
                  <a:srgbClr val="392503"/>
                </a:solidFill>
                <a:latin typeface="Arial"/>
                <a:ea typeface="Arial"/>
                <a:cs typeface="Arial"/>
                <a:sym typeface="Arial"/>
              </a:rPr>
              <a:t>With regard to the control of contraction, which feature is shared by cardiac and smooth muscle?</a:t>
            </a:r>
            <a:endParaRPr lang="en-GB"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endParaRPr sz="4800" b="0" i="0" u="none" strike="noStrike" cap="none" dirty="0">
              <a:solidFill>
                <a:srgbClr val="392503"/>
              </a:solidFill>
              <a:latin typeface="Arial"/>
              <a:ea typeface="Arial"/>
              <a:cs typeface="Arial"/>
              <a:sym typeface="Arial"/>
            </a:endParaRPr>
          </a:p>
        </p:txBody>
      </p:sp>
      <p:sp>
        <p:nvSpPr>
          <p:cNvPr id="157" name="Google Shape;157;p7">
            <a:extLst>
              <a:ext uri="{FF2B5EF4-FFF2-40B4-BE49-F238E27FC236}">
                <a16:creationId xmlns:a16="http://schemas.microsoft.com/office/drawing/2014/main" id="{756BDF64-BC45-2A0C-8C0C-E23FF184C265}"/>
              </a:ext>
            </a:extLst>
          </p:cNvPr>
          <p:cNvSpPr txBox="1"/>
          <p:nvPr/>
        </p:nvSpPr>
        <p:spPr>
          <a:xfrm>
            <a:off x="2238482" y="4271011"/>
            <a:ext cx="14366368" cy="5170646"/>
          </a:xfrm>
          <a:prstGeom prst="rect">
            <a:avLst/>
          </a:prstGeom>
          <a:noFill/>
          <a:ln>
            <a:noFill/>
          </a:ln>
        </p:spPr>
        <p:txBody>
          <a:bodyPr spcFirstLastPara="1" wrap="square" lIns="0" tIns="0" rIns="0" bIns="0" anchor="t" anchorCtr="0">
            <a:spAutoFit/>
          </a:bodyPr>
          <a:lstStyle/>
          <a:p>
            <a:pPr marL="0" marR="0" lvl="0" indent="0" rtl="0">
              <a:lnSpc>
                <a:spcPct val="140000"/>
              </a:lnSpc>
              <a:spcBef>
                <a:spcPts val="0"/>
              </a:spcBef>
              <a:spcAft>
                <a:spcPts val="0"/>
              </a:spcAft>
              <a:buClr>
                <a:srgbClr val="000000"/>
              </a:buClr>
              <a:buSzPts val="4800"/>
              <a:buFont typeface="Arial"/>
              <a:buNone/>
            </a:pPr>
            <a:r>
              <a:rPr lang="en-GB" sz="4800" b="1" i="0" u="none" strike="noStrike" cap="none" dirty="0">
                <a:solidFill>
                  <a:srgbClr val="392503"/>
                </a:solidFill>
                <a:latin typeface="Arial"/>
                <a:ea typeface="Arial"/>
                <a:cs typeface="Arial"/>
                <a:sym typeface="Arial"/>
              </a:rPr>
              <a:t>C) They both rely on Ca2+ influx to initiate contraction</a:t>
            </a:r>
          </a:p>
          <a:p>
            <a:pPr marL="0" marR="0" lvl="0" indent="0" rtl="0">
              <a:lnSpc>
                <a:spcPct val="140000"/>
              </a:lnSpc>
              <a:spcBef>
                <a:spcPts val="0"/>
              </a:spcBef>
              <a:spcAft>
                <a:spcPts val="0"/>
              </a:spcAft>
              <a:buClr>
                <a:srgbClr val="000000"/>
              </a:buClr>
              <a:buSzPts val="4800"/>
              <a:buFont typeface="Arial"/>
              <a:buNone/>
            </a:pPr>
            <a:r>
              <a:rPr lang="en-GB" sz="4800" i="0" u="none" strike="noStrike" cap="none" dirty="0">
                <a:solidFill>
                  <a:srgbClr val="392503"/>
                </a:solidFill>
                <a:latin typeface="Arial"/>
                <a:ea typeface="Arial"/>
                <a:cs typeface="Arial"/>
                <a:sym typeface="Arial"/>
              </a:rPr>
              <a:t>All muscle types rely on Calcium influx to initiate contraction.</a:t>
            </a:r>
            <a:endParaRPr lang="en-GB" sz="1400" i="0" u="none" strike="noStrike" cap="none" dirty="0">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4800"/>
              <a:buFont typeface="Arial"/>
              <a:buNone/>
            </a:pPr>
            <a:endParaRPr sz="4800" b="0" i="0" u="none" strike="noStrike" cap="none" dirty="0">
              <a:solidFill>
                <a:srgbClr val="392503"/>
              </a:solidFill>
              <a:latin typeface="Arial"/>
              <a:ea typeface="Arial"/>
              <a:cs typeface="Arial"/>
              <a:sym typeface="Arial"/>
            </a:endParaRPr>
          </a:p>
        </p:txBody>
      </p:sp>
    </p:spTree>
    <p:extLst>
      <p:ext uri="{BB962C8B-B14F-4D97-AF65-F5344CB8AC3E}">
        <p14:creationId xmlns:p14="http://schemas.microsoft.com/office/powerpoint/2010/main" val="4273844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5F4588DD-5E50-B358-C4E0-A885064AC72E}"/>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91F3C3FB-1403-10E1-E21C-0B572BC9C6A7}"/>
              </a:ext>
            </a:extLst>
          </p:cNvPr>
          <p:cNvSpPr/>
          <p:nvPr/>
        </p:nvSpPr>
        <p:spPr>
          <a:xfrm>
            <a:off x="1960816" y="2089150"/>
            <a:ext cx="14366368" cy="6931772"/>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txBody>
          <a:bodyPr/>
          <a:lstStyle/>
          <a:p>
            <a:endParaRPr lang="en-GB"/>
          </a:p>
        </p:txBody>
      </p:sp>
      <p:sp>
        <p:nvSpPr>
          <p:cNvPr id="114" name="Google Shape;114;p3">
            <a:extLst>
              <a:ext uri="{FF2B5EF4-FFF2-40B4-BE49-F238E27FC236}">
                <a16:creationId xmlns:a16="http://schemas.microsoft.com/office/drawing/2014/main" id="{9B21EAB2-B8E3-00E6-7147-9BBF7AB61DF5}"/>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15" name="Google Shape;115;p3">
            <a:extLst>
              <a:ext uri="{FF2B5EF4-FFF2-40B4-BE49-F238E27FC236}">
                <a16:creationId xmlns:a16="http://schemas.microsoft.com/office/drawing/2014/main" id="{D179E6B9-92EB-C0E2-8CDD-FAD4F3CDCEE2}"/>
              </a:ext>
            </a:extLst>
          </p:cNvPr>
          <p:cNvSpPr txBox="1"/>
          <p:nvPr/>
        </p:nvSpPr>
        <p:spPr>
          <a:xfrm>
            <a:off x="4481801" y="673229"/>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392503"/>
                </a:solidFill>
              </a:rPr>
              <a:t>Skeletal Muscle</a:t>
            </a:r>
            <a:endParaRPr sz="1400" b="0" i="0" u="none" strike="noStrike" cap="none" dirty="0">
              <a:solidFill>
                <a:srgbClr val="000000"/>
              </a:solidFill>
              <a:latin typeface="Arial"/>
              <a:ea typeface="Arial"/>
              <a:cs typeface="Arial"/>
              <a:sym typeface="Arial"/>
            </a:endParaRPr>
          </a:p>
        </p:txBody>
      </p:sp>
      <p:sp>
        <p:nvSpPr>
          <p:cNvPr id="3" name="Google Shape;124;p4">
            <a:extLst>
              <a:ext uri="{FF2B5EF4-FFF2-40B4-BE49-F238E27FC236}">
                <a16:creationId xmlns:a16="http://schemas.microsoft.com/office/drawing/2014/main" id="{A176E0BC-D4A6-28BF-375A-09E161F2EDAC}"/>
              </a:ext>
            </a:extLst>
          </p:cNvPr>
          <p:cNvSpPr txBox="1"/>
          <p:nvPr/>
        </p:nvSpPr>
        <p:spPr>
          <a:xfrm>
            <a:off x="-451378" y="2181142"/>
            <a:ext cx="7333661" cy="3102388"/>
          </a:xfrm>
          <a:prstGeom prst="rect">
            <a:avLst/>
          </a:prstGeom>
          <a:noFill/>
          <a:ln>
            <a:noFill/>
          </a:ln>
        </p:spPr>
        <p:txBody>
          <a:bodyPr spcFirstLastPara="1" wrap="square" lIns="0" tIns="0" rIns="0" bIns="0" anchor="t" anchorCtr="0">
            <a:spAutoFit/>
          </a:bodyPr>
          <a:lstStyle/>
          <a:p>
            <a:pPr marL="1036329" marR="0" lvl="1" indent="-518164" algn="ctr" rtl="0">
              <a:lnSpc>
                <a:spcPct val="140000"/>
              </a:lnSpc>
              <a:spcBef>
                <a:spcPts val="0"/>
              </a:spcBef>
              <a:spcAft>
                <a:spcPts val="0"/>
              </a:spcAft>
              <a:buClr>
                <a:srgbClr val="392503"/>
              </a:buClr>
              <a:buSzPts val="4800"/>
              <a:buFont typeface="Arial"/>
              <a:buChar char="•"/>
            </a:pPr>
            <a:r>
              <a:rPr lang="en-US" sz="4800" dirty="0">
                <a:solidFill>
                  <a:srgbClr val="392503"/>
                </a:solidFill>
              </a:rPr>
              <a:t>Limbs</a:t>
            </a:r>
          </a:p>
          <a:p>
            <a:pPr marL="1036329" marR="0" lvl="1" indent="-518164" algn="ctr" rtl="0">
              <a:lnSpc>
                <a:spcPct val="140000"/>
              </a:lnSpc>
              <a:spcBef>
                <a:spcPts val="0"/>
              </a:spcBef>
              <a:spcAft>
                <a:spcPts val="0"/>
              </a:spcAft>
              <a:buClr>
                <a:srgbClr val="392503"/>
              </a:buClr>
              <a:buSzPts val="4800"/>
              <a:buFont typeface="Arial"/>
              <a:buChar char="•"/>
            </a:pPr>
            <a:r>
              <a:rPr lang="en-US" sz="4800" b="0" i="0" u="none" strike="noStrike" cap="none" dirty="0">
                <a:solidFill>
                  <a:srgbClr val="392503"/>
                </a:solidFill>
                <a:latin typeface="Arial"/>
                <a:ea typeface="Arial"/>
                <a:cs typeface="Arial"/>
                <a:sym typeface="Arial"/>
              </a:rPr>
              <a:t>Face</a:t>
            </a:r>
          </a:p>
          <a:p>
            <a:pPr marL="1036329" marR="0" lvl="1" indent="-518164" algn="ctr" rtl="0">
              <a:lnSpc>
                <a:spcPct val="140000"/>
              </a:lnSpc>
              <a:spcBef>
                <a:spcPts val="0"/>
              </a:spcBef>
              <a:spcAft>
                <a:spcPts val="0"/>
              </a:spcAft>
              <a:buClr>
                <a:srgbClr val="392503"/>
              </a:buClr>
              <a:buSzPts val="4800"/>
              <a:buFont typeface="Arial"/>
              <a:buChar char="•"/>
            </a:pPr>
            <a:r>
              <a:rPr lang="en-US" sz="4800" dirty="0">
                <a:solidFill>
                  <a:srgbClr val="392503"/>
                </a:solidFill>
              </a:rPr>
              <a:t>Walls of the body</a:t>
            </a:r>
            <a:endParaRPr lang="en-US" sz="1400" b="0" i="0" u="none" strike="noStrike" cap="none" dirty="0">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7CFB1088-30A2-3226-2A76-84F121E09695}"/>
              </a:ext>
            </a:extLst>
          </p:cNvPr>
          <p:cNvPicPr>
            <a:picLocks noChangeAspect="1"/>
          </p:cNvPicPr>
          <p:nvPr/>
        </p:nvPicPr>
        <p:blipFill>
          <a:blip r:embed="rId5"/>
          <a:stretch>
            <a:fillRect/>
          </a:stretch>
        </p:blipFill>
        <p:spPr>
          <a:xfrm>
            <a:off x="2515384" y="5375522"/>
            <a:ext cx="11052018" cy="4605008"/>
          </a:xfrm>
          <a:prstGeom prst="rect">
            <a:avLst/>
          </a:prstGeom>
        </p:spPr>
      </p:pic>
      <p:sp>
        <p:nvSpPr>
          <p:cNvPr id="6" name="Google Shape;124;p4">
            <a:extLst>
              <a:ext uri="{FF2B5EF4-FFF2-40B4-BE49-F238E27FC236}">
                <a16:creationId xmlns:a16="http://schemas.microsoft.com/office/drawing/2014/main" id="{CD823344-AE37-58C4-EDEB-2E0365F2B8CC}"/>
              </a:ext>
            </a:extLst>
          </p:cNvPr>
          <p:cNvSpPr txBox="1"/>
          <p:nvPr/>
        </p:nvSpPr>
        <p:spPr>
          <a:xfrm>
            <a:off x="5751096" y="2247787"/>
            <a:ext cx="11842436" cy="3102388"/>
          </a:xfrm>
          <a:prstGeom prst="rect">
            <a:avLst/>
          </a:prstGeom>
          <a:noFill/>
          <a:ln>
            <a:noFill/>
          </a:ln>
        </p:spPr>
        <p:txBody>
          <a:bodyPr spcFirstLastPara="1" wrap="square" lIns="0" tIns="0" rIns="0" bIns="0" anchor="t" anchorCtr="0">
            <a:spAutoFit/>
          </a:bodyPr>
          <a:lstStyle/>
          <a:p>
            <a:pPr marL="1036329" marR="0" lvl="1" indent="-518164" algn="ctr" rtl="0">
              <a:lnSpc>
                <a:spcPct val="140000"/>
              </a:lnSpc>
              <a:spcBef>
                <a:spcPts val="0"/>
              </a:spcBef>
              <a:spcAft>
                <a:spcPts val="0"/>
              </a:spcAft>
              <a:buClr>
                <a:srgbClr val="392503"/>
              </a:buClr>
              <a:buSzPts val="4800"/>
              <a:buFont typeface="Arial"/>
              <a:buChar char="•"/>
            </a:pPr>
            <a:r>
              <a:rPr lang="en-US" sz="4800" dirty="0">
                <a:solidFill>
                  <a:srgbClr val="392503"/>
                </a:solidFill>
              </a:rPr>
              <a:t>Very Large Cells</a:t>
            </a:r>
          </a:p>
          <a:p>
            <a:pPr marL="1036329" marR="0" lvl="1" indent="-518164" algn="ctr" rtl="0">
              <a:lnSpc>
                <a:spcPct val="140000"/>
              </a:lnSpc>
              <a:spcBef>
                <a:spcPts val="0"/>
              </a:spcBef>
              <a:spcAft>
                <a:spcPts val="0"/>
              </a:spcAft>
              <a:buClr>
                <a:srgbClr val="392503"/>
              </a:buClr>
              <a:buSzPts val="4800"/>
              <a:buFont typeface="Arial"/>
              <a:buChar char="•"/>
            </a:pPr>
            <a:r>
              <a:rPr lang="en-US" sz="4800" b="0" i="0" u="none" strike="noStrike" cap="none" dirty="0">
                <a:solidFill>
                  <a:srgbClr val="392503"/>
                </a:solidFill>
                <a:latin typeface="Arial"/>
                <a:ea typeface="Arial"/>
                <a:cs typeface="Arial"/>
                <a:sym typeface="Arial"/>
              </a:rPr>
              <a:t>Multinucleated</a:t>
            </a:r>
          </a:p>
          <a:p>
            <a:pPr marL="1036329" marR="0" lvl="1" indent="-518164" algn="ctr" rtl="0">
              <a:lnSpc>
                <a:spcPct val="140000"/>
              </a:lnSpc>
              <a:spcBef>
                <a:spcPts val="0"/>
              </a:spcBef>
              <a:spcAft>
                <a:spcPts val="0"/>
              </a:spcAft>
              <a:buClr>
                <a:srgbClr val="392503"/>
              </a:buClr>
              <a:buSzPts val="4800"/>
              <a:buFont typeface="Arial"/>
              <a:buChar char="•"/>
            </a:pPr>
            <a:r>
              <a:rPr lang="en-US" sz="4800" dirty="0">
                <a:solidFill>
                  <a:srgbClr val="392503"/>
                </a:solidFill>
              </a:rPr>
              <a:t>Has clear Striations – actin and myosin</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28305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GB"/>
          </a:p>
        </p:txBody>
      </p:sp>
      <p:sp>
        <p:nvSpPr>
          <p:cNvPr id="163" name="Google Shape;163;p8"/>
          <p:cNvSpPr/>
          <p:nvPr/>
        </p:nvSpPr>
        <p:spPr>
          <a:xfrm>
            <a:off x="720840" y="7853316"/>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4">
              <a:alphaModFix/>
            </a:blip>
            <a:stretch>
              <a:fillRect/>
            </a:stretch>
          </a:blipFill>
          <a:ln>
            <a:noFill/>
          </a:ln>
        </p:spPr>
        <p:txBody>
          <a:bodyPr/>
          <a:lstStyle/>
          <a:p>
            <a:endParaRPr lang="en-GB"/>
          </a:p>
        </p:txBody>
      </p:sp>
      <p:sp>
        <p:nvSpPr>
          <p:cNvPr id="164" name="Google Shape;164;p8"/>
          <p:cNvSpPr/>
          <p:nvPr/>
        </p:nvSpPr>
        <p:spPr>
          <a:xfrm>
            <a:off x="15990992" y="4339688"/>
            <a:ext cx="1268308" cy="1430422"/>
          </a:xfrm>
          <a:custGeom>
            <a:avLst/>
            <a:gdLst/>
            <a:ahLst/>
            <a:cxnLst/>
            <a:rect l="l" t="t" r="r" b="b"/>
            <a:pathLst>
              <a:path w="1268308" h="1430422" extrusionOk="0">
                <a:moveTo>
                  <a:pt x="0" y="0"/>
                </a:moveTo>
                <a:lnTo>
                  <a:pt x="1268308" y="0"/>
                </a:lnTo>
                <a:lnTo>
                  <a:pt x="1268308" y="1430422"/>
                </a:lnTo>
                <a:lnTo>
                  <a:pt x="0" y="1430422"/>
                </a:lnTo>
                <a:lnTo>
                  <a:pt x="0" y="0"/>
                </a:lnTo>
                <a:close/>
              </a:path>
            </a:pathLst>
          </a:custGeom>
          <a:blipFill rotWithShape="1">
            <a:blip r:embed="rId5">
              <a:alphaModFix/>
            </a:blip>
            <a:stretch>
              <a:fillRect/>
            </a:stretch>
          </a:blipFill>
          <a:ln>
            <a:noFill/>
          </a:ln>
        </p:spPr>
        <p:txBody>
          <a:bodyPr/>
          <a:lstStyle/>
          <a:p>
            <a:endParaRPr lang="en-GB"/>
          </a:p>
        </p:txBody>
      </p:sp>
      <p:sp>
        <p:nvSpPr>
          <p:cNvPr id="165" name="Google Shape;165;p8"/>
          <p:cNvSpPr/>
          <p:nvPr/>
        </p:nvSpPr>
        <p:spPr>
          <a:xfrm>
            <a:off x="550804" y="4621883"/>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6">
              <a:alphaModFix/>
            </a:blip>
            <a:stretch>
              <a:fillRect/>
            </a:stretch>
          </a:blipFill>
          <a:ln>
            <a:noFill/>
          </a:ln>
        </p:spPr>
        <p:txBody>
          <a:bodyPr/>
          <a:lstStyle/>
          <a:p>
            <a:endParaRPr lang="en-GB"/>
          </a:p>
        </p:txBody>
      </p:sp>
      <p:sp>
        <p:nvSpPr>
          <p:cNvPr id="166" name="Google Shape;166;p8"/>
          <p:cNvSpPr/>
          <p:nvPr/>
        </p:nvSpPr>
        <p:spPr>
          <a:xfrm>
            <a:off x="15585334" y="634149"/>
            <a:ext cx="2008197" cy="2147805"/>
          </a:xfrm>
          <a:custGeom>
            <a:avLst/>
            <a:gdLst/>
            <a:ahLst/>
            <a:cxnLst/>
            <a:rect l="l" t="t" r="r" b="b"/>
            <a:pathLst>
              <a:path w="2008197" h="2147805" extrusionOk="0">
                <a:moveTo>
                  <a:pt x="0" y="0"/>
                </a:moveTo>
                <a:lnTo>
                  <a:pt x="2008197" y="0"/>
                </a:lnTo>
                <a:lnTo>
                  <a:pt x="2008197" y="2147805"/>
                </a:lnTo>
                <a:lnTo>
                  <a:pt x="0" y="2147805"/>
                </a:lnTo>
                <a:lnTo>
                  <a:pt x="0" y="0"/>
                </a:lnTo>
                <a:close/>
              </a:path>
            </a:pathLst>
          </a:custGeom>
          <a:blipFill rotWithShape="1">
            <a:blip r:embed="rId7">
              <a:alphaModFix/>
            </a:blip>
            <a:stretch>
              <a:fillRect/>
            </a:stretch>
          </a:blipFill>
          <a:ln>
            <a:noFill/>
          </a:ln>
        </p:spPr>
        <p:txBody>
          <a:bodyPr/>
          <a:lstStyle/>
          <a:p>
            <a:endParaRPr lang="en-GB"/>
          </a:p>
        </p:txBody>
      </p:sp>
      <p:sp>
        <p:nvSpPr>
          <p:cNvPr id="167" name="Google Shape;167;p8"/>
          <p:cNvSpPr/>
          <p:nvPr/>
        </p:nvSpPr>
        <p:spPr>
          <a:xfrm>
            <a:off x="550804" y="634149"/>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8">
              <a:alphaModFix/>
            </a:blip>
            <a:stretch>
              <a:fillRect/>
            </a:stretch>
          </a:blipFill>
          <a:ln>
            <a:noFill/>
          </a:ln>
        </p:spPr>
        <p:txBody>
          <a:bodyPr/>
          <a:lstStyle/>
          <a:p>
            <a:endParaRPr lang="en-GB"/>
          </a:p>
        </p:txBody>
      </p:sp>
      <p:sp>
        <p:nvSpPr>
          <p:cNvPr id="168" name="Google Shape;168;p8"/>
          <p:cNvSpPr/>
          <p:nvPr/>
        </p:nvSpPr>
        <p:spPr>
          <a:xfrm>
            <a:off x="15990992" y="6479905"/>
            <a:ext cx="1184381" cy="1871306"/>
          </a:xfrm>
          <a:custGeom>
            <a:avLst/>
            <a:gdLst/>
            <a:ahLst/>
            <a:cxnLst/>
            <a:rect l="l" t="t" r="r" b="b"/>
            <a:pathLst>
              <a:path w="1184381" h="1871306" extrusionOk="0">
                <a:moveTo>
                  <a:pt x="0" y="0"/>
                </a:moveTo>
                <a:lnTo>
                  <a:pt x="1184381" y="0"/>
                </a:lnTo>
                <a:lnTo>
                  <a:pt x="1184381" y="1871305"/>
                </a:lnTo>
                <a:lnTo>
                  <a:pt x="0" y="1871305"/>
                </a:lnTo>
                <a:lnTo>
                  <a:pt x="0" y="0"/>
                </a:lnTo>
                <a:close/>
              </a:path>
            </a:pathLst>
          </a:custGeom>
          <a:blipFill rotWithShape="1">
            <a:blip r:embed="rId9">
              <a:alphaModFix/>
            </a:blip>
            <a:stretch>
              <a:fillRect/>
            </a:stretch>
          </a:blipFill>
          <a:ln>
            <a:noFill/>
          </a:ln>
        </p:spPr>
        <p:txBody>
          <a:bodyPr/>
          <a:lstStyle/>
          <a:p>
            <a:endParaRPr lang="en-GB"/>
          </a:p>
        </p:txBody>
      </p:sp>
      <p:sp>
        <p:nvSpPr>
          <p:cNvPr id="169" name="Google Shape;169;p8"/>
          <p:cNvSpPr txBox="1"/>
          <p:nvPr/>
        </p:nvSpPr>
        <p:spPr>
          <a:xfrm>
            <a:off x="3241062" y="895350"/>
            <a:ext cx="11805873"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Thank you for listening!</a:t>
            </a:r>
            <a:endParaRPr sz="1400" b="0" i="0" u="none" strike="noStrike" cap="none" dirty="0">
              <a:solidFill>
                <a:srgbClr val="000000"/>
              </a:solidFill>
              <a:latin typeface="Arial"/>
              <a:ea typeface="Arial"/>
              <a:cs typeface="Arial"/>
              <a:sym typeface="Arial"/>
            </a:endParaRPr>
          </a:p>
        </p:txBody>
      </p:sp>
      <p:sp>
        <p:nvSpPr>
          <p:cNvPr id="170" name="Google Shape;170;p8"/>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10">
              <a:alphaModFix/>
            </a:blip>
            <a:stretch>
              <a:fillRect/>
            </a:stretch>
          </a:blipFill>
          <a:ln>
            <a:noFill/>
          </a:ln>
        </p:spPr>
        <p:txBody>
          <a:bodyPr/>
          <a:lstStyle/>
          <a:p>
            <a:endParaRPr lang="en-GB"/>
          </a:p>
        </p:txBody>
      </p:sp>
      <p:sp>
        <p:nvSpPr>
          <p:cNvPr id="171" name="Google Shape;171;p8"/>
          <p:cNvSpPr txBox="1"/>
          <p:nvPr/>
        </p:nvSpPr>
        <p:spPr>
          <a:xfrm>
            <a:off x="4287093" y="547423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*INSERT QR CODE*</a:t>
            </a:r>
            <a:endParaRPr sz="1400" b="0" i="0" u="none" strike="noStrike" cap="none" dirty="0">
              <a:solidFill>
                <a:srgbClr val="000000"/>
              </a:solidFill>
              <a:latin typeface="Arial"/>
              <a:ea typeface="Arial"/>
              <a:cs typeface="Arial"/>
              <a:sym typeface="Arial"/>
            </a:endParaRPr>
          </a:p>
        </p:txBody>
      </p:sp>
      <p:sp>
        <p:nvSpPr>
          <p:cNvPr id="2" name="Google Shape;169;p8">
            <a:extLst>
              <a:ext uri="{FF2B5EF4-FFF2-40B4-BE49-F238E27FC236}">
                <a16:creationId xmlns:a16="http://schemas.microsoft.com/office/drawing/2014/main" id="{70D61059-0ED1-CA9D-BFD9-01A0280F08CE}"/>
              </a:ext>
            </a:extLst>
          </p:cNvPr>
          <p:cNvSpPr txBox="1"/>
          <p:nvPr/>
        </p:nvSpPr>
        <p:spPr>
          <a:xfrm>
            <a:off x="4287093" y="2378224"/>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FEEDBACK</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6FE58BEF-C9EC-4BDF-CAF0-A40C5A670DCA}"/>
            </a:ext>
          </a:extLst>
        </p:cNvPr>
        <p:cNvGrpSpPr/>
        <p:nvPr/>
      </p:nvGrpSpPr>
      <p:grpSpPr>
        <a:xfrm>
          <a:off x="0" y="0"/>
          <a:ext cx="0" cy="0"/>
          <a:chOff x="0" y="0"/>
          <a:chExt cx="0" cy="0"/>
        </a:xfrm>
      </p:grpSpPr>
      <p:sp>
        <p:nvSpPr>
          <p:cNvPr id="129" name="Google Shape;129;p5">
            <a:extLst>
              <a:ext uri="{FF2B5EF4-FFF2-40B4-BE49-F238E27FC236}">
                <a16:creationId xmlns:a16="http://schemas.microsoft.com/office/drawing/2014/main" id="{460F0F18-1FCA-863C-1586-F55BDC365B75}"/>
              </a:ext>
            </a:extLst>
          </p:cNvPr>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GB"/>
          </a:p>
        </p:txBody>
      </p:sp>
      <p:sp>
        <p:nvSpPr>
          <p:cNvPr id="130" name="Google Shape;130;p5">
            <a:extLst>
              <a:ext uri="{FF2B5EF4-FFF2-40B4-BE49-F238E27FC236}">
                <a16:creationId xmlns:a16="http://schemas.microsoft.com/office/drawing/2014/main" id="{F6E27061-2440-95A1-84E0-43821CDA5912}"/>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txBody>
          <a:bodyPr/>
          <a:lstStyle/>
          <a:p>
            <a:endParaRPr lang="en-GB"/>
          </a:p>
        </p:txBody>
      </p:sp>
      <p:sp>
        <p:nvSpPr>
          <p:cNvPr id="131" name="Google Shape;131;p5">
            <a:extLst>
              <a:ext uri="{FF2B5EF4-FFF2-40B4-BE49-F238E27FC236}">
                <a16:creationId xmlns:a16="http://schemas.microsoft.com/office/drawing/2014/main" id="{3C0FD95A-BCB9-B68F-D8BA-670931B39231}"/>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txBody>
          <a:bodyPr/>
          <a:lstStyle/>
          <a:p>
            <a:endParaRPr lang="en-GB"/>
          </a:p>
        </p:txBody>
      </p:sp>
      <p:sp>
        <p:nvSpPr>
          <p:cNvPr id="132" name="Google Shape;132;p5">
            <a:extLst>
              <a:ext uri="{FF2B5EF4-FFF2-40B4-BE49-F238E27FC236}">
                <a16:creationId xmlns:a16="http://schemas.microsoft.com/office/drawing/2014/main" id="{72C37B7F-79A7-4D3F-6111-AD8CF4BBCD3C}"/>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txBody>
          <a:bodyPr/>
          <a:lstStyle/>
          <a:p>
            <a:endParaRPr lang="en-GB"/>
          </a:p>
        </p:txBody>
      </p:sp>
      <p:sp>
        <p:nvSpPr>
          <p:cNvPr id="133" name="Google Shape;133;p5">
            <a:extLst>
              <a:ext uri="{FF2B5EF4-FFF2-40B4-BE49-F238E27FC236}">
                <a16:creationId xmlns:a16="http://schemas.microsoft.com/office/drawing/2014/main" id="{1CF2284E-F74E-4B12-94B1-A45AB782B236}"/>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GB"/>
          </a:p>
        </p:txBody>
      </p:sp>
      <p:sp>
        <p:nvSpPr>
          <p:cNvPr id="134" name="Google Shape;134;p5">
            <a:extLst>
              <a:ext uri="{FF2B5EF4-FFF2-40B4-BE49-F238E27FC236}">
                <a16:creationId xmlns:a16="http://schemas.microsoft.com/office/drawing/2014/main" id="{A147031A-BC45-F964-B2C5-C8C1A79E64F4}"/>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txBody>
          <a:bodyPr/>
          <a:lstStyle/>
          <a:p>
            <a:endParaRPr lang="en-GB"/>
          </a:p>
        </p:txBody>
      </p:sp>
      <p:sp>
        <p:nvSpPr>
          <p:cNvPr id="135" name="Google Shape;135;p5">
            <a:extLst>
              <a:ext uri="{FF2B5EF4-FFF2-40B4-BE49-F238E27FC236}">
                <a16:creationId xmlns:a16="http://schemas.microsoft.com/office/drawing/2014/main" id="{9F7FB88A-A88D-C174-5198-12422E6B5F67}"/>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GB"/>
          </a:p>
        </p:txBody>
      </p:sp>
      <p:sp>
        <p:nvSpPr>
          <p:cNvPr id="136" name="Google Shape;136;p5">
            <a:extLst>
              <a:ext uri="{FF2B5EF4-FFF2-40B4-BE49-F238E27FC236}">
                <a16:creationId xmlns:a16="http://schemas.microsoft.com/office/drawing/2014/main" id="{7B87A132-D28C-7C00-64BD-4B641D2FCC11}"/>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txBody>
          <a:bodyPr/>
          <a:lstStyle/>
          <a:p>
            <a:endParaRPr lang="en-GB"/>
          </a:p>
        </p:txBody>
      </p:sp>
      <p:sp>
        <p:nvSpPr>
          <p:cNvPr id="137" name="Google Shape;137;p5">
            <a:extLst>
              <a:ext uri="{FF2B5EF4-FFF2-40B4-BE49-F238E27FC236}">
                <a16:creationId xmlns:a16="http://schemas.microsoft.com/office/drawing/2014/main" id="{50C3A7C7-47F9-C1F2-66A6-B1D483B317A7}"/>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txBody>
          <a:bodyPr/>
          <a:lstStyle/>
          <a:p>
            <a:endParaRPr lang="en-GB"/>
          </a:p>
        </p:txBody>
      </p:sp>
      <p:sp>
        <p:nvSpPr>
          <p:cNvPr id="138" name="Google Shape;138;p5">
            <a:extLst>
              <a:ext uri="{FF2B5EF4-FFF2-40B4-BE49-F238E27FC236}">
                <a16:creationId xmlns:a16="http://schemas.microsoft.com/office/drawing/2014/main" id="{4ADD7DF7-0646-195C-66D8-AFFF4CE77807}"/>
              </a:ext>
            </a:extLst>
          </p:cNvPr>
          <p:cNvSpPr txBox="1"/>
          <p:nvPr/>
        </p:nvSpPr>
        <p:spPr>
          <a:xfrm>
            <a:off x="4648446" y="4322097"/>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Extra Material </a:t>
            </a:r>
            <a:endParaRPr sz="1400" b="0" i="0" u="none" strike="noStrike" cap="none" dirty="0">
              <a:solidFill>
                <a:srgbClr val="000000"/>
              </a:solidFill>
              <a:latin typeface="Arial"/>
              <a:ea typeface="Arial"/>
              <a:cs typeface="Arial"/>
              <a:sym typeface="Arial"/>
            </a:endParaRPr>
          </a:p>
        </p:txBody>
      </p:sp>
      <p:sp>
        <p:nvSpPr>
          <p:cNvPr id="139" name="Google Shape;139;p5">
            <a:extLst>
              <a:ext uri="{FF2B5EF4-FFF2-40B4-BE49-F238E27FC236}">
                <a16:creationId xmlns:a16="http://schemas.microsoft.com/office/drawing/2014/main" id="{41CD19A1-0DA3-AD7D-93F6-1B2EF32B1D48}"/>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12">
              <a:alphaModFix/>
            </a:blip>
            <a:stretch>
              <a:fillRect/>
            </a:stretch>
          </a:blipFill>
          <a:ln>
            <a:noFill/>
          </a:ln>
        </p:spPr>
        <p:txBody>
          <a:bodyPr/>
          <a:lstStyle/>
          <a:p>
            <a:endParaRPr lang="en-GB"/>
          </a:p>
        </p:txBody>
      </p:sp>
    </p:spTree>
    <p:extLst>
      <p:ext uri="{BB962C8B-B14F-4D97-AF65-F5344CB8AC3E}">
        <p14:creationId xmlns:p14="http://schemas.microsoft.com/office/powerpoint/2010/main" val="36155599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C1E79AF1-F5F9-333A-725E-B2F884898EFD}"/>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A0028901-2209-A2A7-3B2C-F70EC3600A35}"/>
              </a:ext>
            </a:extLst>
          </p:cNvPr>
          <p:cNvSpPr/>
          <p:nvPr/>
        </p:nvSpPr>
        <p:spPr>
          <a:xfrm>
            <a:off x="1960816" y="2089150"/>
            <a:ext cx="14366368" cy="6931772"/>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txBody>
          <a:bodyPr/>
          <a:lstStyle/>
          <a:p>
            <a:endParaRPr lang="en-GB"/>
          </a:p>
        </p:txBody>
      </p:sp>
      <p:sp>
        <p:nvSpPr>
          <p:cNvPr id="114" name="Google Shape;114;p3">
            <a:extLst>
              <a:ext uri="{FF2B5EF4-FFF2-40B4-BE49-F238E27FC236}">
                <a16:creationId xmlns:a16="http://schemas.microsoft.com/office/drawing/2014/main" id="{5BCAE03C-9836-A6AF-050B-24EB11E9E23E}"/>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pic>
        <p:nvPicPr>
          <p:cNvPr id="4" name="Picture 3">
            <a:extLst>
              <a:ext uri="{FF2B5EF4-FFF2-40B4-BE49-F238E27FC236}">
                <a16:creationId xmlns:a16="http://schemas.microsoft.com/office/drawing/2014/main" id="{408E55A7-8635-E834-409B-D9CEF528BC83}"/>
              </a:ext>
            </a:extLst>
          </p:cNvPr>
          <p:cNvPicPr>
            <a:picLocks noChangeAspect="1"/>
          </p:cNvPicPr>
          <p:nvPr/>
        </p:nvPicPr>
        <p:blipFill>
          <a:blip r:embed="rId5"/>
          <a:stretch>
            <a:fillRect/>
          </a:stretch>
        </p:blipFill>
        <p:spPr>
          <a:xfrm>
            <a:off x="396710" y="905338"/>
            <a:ext cx="13842723" cy="8754416"/>
          </a:xfrm>
          <a:prstGeom prst="rect">
            <a:avLst/>
          </a:prstGeom>
        </p:spPr>
      </p:pic>
    </p:spTree>
    <p:extLst>
      <p:ext uri="{BB962C8B-B14F-4D97-AF65-F5344CB8AC3E}">
        <p14:creationId xmlns:p14="http://schemas.microsoft.com/office/powerpoint/2010/main" val="327203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D3CFC140-E14F-C8E3-E109-16014CD9CC1A}"/>
            </a:ext>
          </a:extLst>
        </p:cNvPr>
        <p:cNvGrpSpPr/>
        <p:nvPr/>
      </p:nvGrpSpPr>
      <p:grpSpPr>
        <a:xfrm>
          <a:off x="0" y="0"/>
          <a:ext cx="0" cy="0"/>
          <a:chOff x="0" y="0"/>
          <a:chExt cx="0" cy="0"/>
        </a:xfrm>
      </p:grpSpPr>
      <p:sp>
        <p:nvSpPr>
          <p:cNvPr id="121" name="Google Shape;121;p4">
            <a:extLst>
              <a:ext uri="{FF2B5EF4-FFF2-40B4-BE49-F238E27FC236}">
                <a16:creationId xmlns:a16="http://schemas.microsoft.com/office/drawing/2014/main" id="{EF1BC215-4D07-0E6B-C79B-94CB74D788A3}"/>
              </a:ext>
            </a:extLst>
          </p:cNvPr>
          <p:cNvSpPr/>
          <p:nvPr/>
        </p:nvSpPr>
        <p:spPr>
          <a:xfrm>
            <a:off x="1652671" y="2055024"/>
            <a:ext cx="14982658" cy="7229132"/>
          </a:xfrm>
          <a:custGeom>
            <a:avLst/>
            <a:gdLst/>
            <a:ahLst/>
            <a:cxnLst/>
            <a:rect l="l" t="t" r="r" b="b"/>
            <a:pathLst>
              <a:path w="14982658" h="7229132" extrusionOk="0">
                <a:moveTo>
                  <a:pt x="0" y="0"/>
                </a:moveTo>
                <a:lnTo>
                  <a:pt x="14982658" y="0"/>
                </a:lnTo>
                <a:lnTo>
                  <a:pt x="14982658" y="7229132"/>
                </a:lnTo>
                <a:lnTo>
                  <a:pt x="0" y="7229132"/>
                </a:lnTo>
                <a:lnTo>
                  <a:pt x="0" y="0"/>
                </a:lnTo>
                <a:close/>
              </a:path>
            </a:pathLst>
          </a:custGeom>
          <a:blipFill rotWithShape="1">
            <a:blip r:embed="rId3">
              <a:alphaModFix/>
            </a:blip>
            <a:stretch>
              <a:fillRect/>
            </a:stretch>
          </a:blipFill>
          <a:ln>
            <a:noFill/>
          </a:ln>
        </p:spPr>
        <p:txBody>
          <a:bodyPr/>
          <a:lstStyle/>
          <a:p>
            <a:endParaRPr lang="en-GB"/>
          </a:p>
        </p:txBody>
      </p:sp>
      <p:sp>
        <p:nvSpPr>
          <p:cNvPr id="122" name="Google Shape;122;p4">
            <a:extLst>
              <a:ext uri="{FF2B5EF4-FFF2-40B4-BE49-F238E27FC236}">
                <a16:creationId xmlns:a16="http://schemas.microsoft.com/office/drawing/2014/main" id="{E052ECE0-87F3-6A73-9D59-A19AF37AE379}"/>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23" name="Google Shape;123;p4">
            <a:extLst>
              <a:ext uri="{FF2B5EF4-FFF2-40B4-BE49-F238E27FC236}">
                <a16:creationId xmlns:a16="http://schemas.microsoft.com/office/drawing/2014/main" id="{5A6F81C1-D8B6-BBB3-6A25-1E9DE1F42E47}"/>
              </a:ext>
            </a:extLst>
          </p:cNvPr>
          <p:cNvSpPr txBox="1"/>
          <p:nvPr/>
        </p:nvSpPr>
        <p:spPr>
          <a:xfrm>
            <a:off x="1652672" y="194911"/>
            <a:ext cx="14824990"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392503"/>
                </a:solidFill>
                <a:latin typeface="Arial"/>
                <a:ea typeface="Arial"/>
                <a:cs typeface="Arial"/>
                <a:sym typeface="Arial"/>
              </a:rPr>
              <a:t>Skeletal Muscle Initiation of Contraction</a:t>
            </a:r>
            <a:endParaRPr lang="en-US" sz="1400" b="0" i="0" u="none" strike="noStrike" cap="none" dirty="0">
              <a:solidFill>
                <a:srgbClr val="000000"/>
              </a:solidFill>
              <a:latin typeface="Arial"/>
              <a:ea typeface="Arial"/>
              <a:cs typeface="Arial"/>
              <a:sym typeface="Arial"/>
            </a:endParaRPr>
          </a:p>
        </p:txBody>
      </p:sp>
      <p:sp>
        <p:nvSpPr>
          <p:cNvPr id="124" name="Google Shape;124;p4">
            <a:extLst>
              <a:ext uri="{FF2B5EF4-FFF2-40B4-BE49-F238E27FC236}">
                <a16:creationId xmlns:a16="http://schemas.microsoft.com/office/drawing/2014/main" id="{89B79246-CBFB-51DE-A697-356729BF5D22}"/>
              </a:ext>
            </a:extLst>
          </p:cNvPr>
          <p:cNvSpPr txBox="1"/>
          <p:nvPr/>
        </p:nvSpPr>
        <p:spPr>
          <a:xfrm>
            <a:off x="1810338" y="3210737"/>
            <a:ext cx="15178251" cy="5416868"/>
          </a:xfrm>
          <a:prstGeom prst="rect">
            <a:avLst/>
          </a:prstGeom>
          <a:noFill/>
          <a:ln>
            <a:noFill/>
          </a:ln>
        </p:spPr>
        <p:txBody>
          <a:bodyPr spcFirstLastPara="1" wrap="square" lIns="0" tIns="0" rIns="0" bIns="0" anchor="t" anchorCtr="0">
            <a:spAutoFit/>
          </a:bodyPr>
          <a:lstStyle/>
          <a:p>
            <a:pPr algn="l">
              <a:buFont typeface="+mj-lt"/>
              <a:buAutoNum type="arabicPeriod"/>
            </a:pPr>
            <a:r>
              <a:rPr lang="en-GB" sz="3200" b="0" i="0" dirty="0">
                <a:solidFill>
                  <a:srgbClr val="000000"/>
                </a:solidFill>
                <a:effectLst/>
                <a:latin typeface="Arial" panose="020B0604020202020204" pitchFamily="34" charset="0"/>
              </a:rPr>
              <a:t>Calcium Channels from the motor neuron open to release Ach from vesicles into the neuromuscular junction.</a:t>
            </a:r>
          </a:p>
          <a:p>
            <a:pPr algn="l">
              <a:buFont typeface="+mj-lt"/>
              <a:buAutoNum type="arabicPeriod"/>
            </a:pPr>
            <a:r>
              <a:rPr lang="en-GB" sz="3200" b="0" i="0" dirty="0">
                <a:solidFill>
                  <a:srgbClr val="000000"/>
                </a:solidFill>
                <a:effectLst/>
                <a:latin typeface="Arial" panose="020B0604020202020204" pitchFamily="34" charset="0"/>
              </a:rPr>
              <a:t>Ach binds to receptors on the sarcolemma membrane, opening up Na</a:t>
            </a:r>
            <a:r>
              <a:rPr lang="en-GB" sz="3200" b="0" i="0" baseline="30000" dirty="0">
                <a:solidFill>
                  <a:srgbClr val="000000"/>
                </a:solidFill>
                <a:effectLst/>
                <a:latin typeface="Arial" panose="020B0604020202020204" pitchFamily="34" charset="0"/>
              </a:rPr>
              <a:t>+</a:t>
            </a:r>
            <a:r>
              <a:rPr lang="en-GB" sz="3200" b="0" i="0" dirty="0">
                <a:solidFill>
                  <a:srgbClr val="000000"/>
                </a:solidFill>
                <a:effectLst/>
                <a:latin typeface="Arial" panose="020B0604020202020204" pitchFamily="34" charset="0"/>
              </a:rPr>
              <a:t> channels.</a:t>
            </a:r>
          </a:p>
          <a:p>
            <a:pPr algn="l">
              <a:buFont typeface="+mj-lt"/>
              <a:buAutoNum type="arabicPeriod"/>
            </a:pPr>
            <a:r>
              <a:rPr lang="en-GB" sz="3200" b="0" i="0" dirty="0">
                <a:solidFill>
                  <a:srgbClr val="000000"/>
                </a:solidFill>
                <a:effectLst/>
                <a:latin typeface="Arial" panose="020B0604020202020204" pitchFamily="34" charset="0"/>
              </a:rPr>
              <a:t>small depolarisation happens</a:t>
            </a:r>
          </a:p>
          <a:p>
            <a:pPr algn="l">
              <a:buFont typeface="+mj-lt"/>
              <a:buAutoNum type="arabicPeriod"/>
            </a:pPr>
            <a:r>
              <a:rPr lang="en-GB" sz="3200" b="0" i="0" dirty="0">
                <a:solidFill>
                  <a:srgbClr val="000000"/>
                </a:solidFill>
                <a:effectLst/>
                <a:latin typeface="Arial" panose="020B0604020202020204" pitchFamily="34" charset="0"/>
              </a:rPr>
              <a:t>This small depolarisation causes voltage-gated Na+ channels to open, creating an action potential.</a:t>
            </a:r>
          </a:p>
          <a:p>
            <a:pPr algn="l">
              <a:buFont typeface="+mj-lt"/>
              <a:buAutoNum type="arabicPeriod"/>
            </a:pPr>
            <a:r>
              <a:rPr lang="en-GB" sz="3200" b="0" i="0" dirty="0">
                <a:solidFill>
                  <a:srgbClr val="000000"/>
                </a:solidFill>
                <a:effectLst/>
                <a:latin typeface="Arial" panose="020B0604020202020204" pitchFamily="34" charset="0"/>
              </a:rPr>
              <a:t>The action potential travels down t-tubules to DHP receptor.</a:t>
            </a:r>
          </a:p>
          <a:p>
            <a:pPr algn="l">
              <a:buFont typeface="+mj-lt"/>
              <a:buAutoNum type="arabicPeriod"/>
            </a:pPr>
            <a:r>
              <a:rPr lang="en-GB" sz="3200" b="0" i="0" dirty="0">
                <a:solidFill>
                  <a:srgbClr val="000000"/>
                </a:solidFill>
                <a:effectLst/>
                <a:latin typeface="Arial" panose="020B0604020202020204" pitchFamily="34" charset="0"/>
              </a:rPr>
              <a:t>DHP receptor undergoes conformational shape change causing </a:t>
            </a:r>
            <a:r>
              <a:rPr lang="en-GB" sz="3200" b="0" i="0" dirty="0" err="1">
                <a:solidFill>
                  <a:srgbClr val="000000"/>
                </a:solidFill>
                <a:effectLst/>
                <a:latin typeface="Arial" panose="020B0604020202020204" pitchFamily="34" charset="0"/>
              </a:rPr>
              <a:t>RyR</a:t>
            </a:r>
            <a:r>
              <a:rPr lang="en-GB" sz="3200" b="0" i="0" dirty="0">
                <a:solidFill>
                  <a:srgbClr val="000000"/>
                </a:solidFill>
                <a:effectLst/>
                <a:latin typeface="Arial" panose="020B0604020202020204" pitchFamily="34" charset="0"/>
              </a:rPr>
              <a:t> to open in the sarcoplasmic reticulum.</a:t>
            </a:r>
          </a:p>
          <a:p>
            <a:pPr algn="l">
              <a:buFont typeface="+mj-lt"/>
              <a:buAutoNum type="arabicPeriod"/>
            </a:pPr>
            <a:r>
              <a:rPr lang="en-GB" sz="3200" b="0" i="0" dirty="0">
                <a:solidFill>
                  <a:srgbClr val="000000"/>
                </a:solidFill>
                <a:effectLst/>
                <a:latin typeface="Arial" panose="020B0604020202020204" pitchFamily="34" charset="0"/>
              </a:rPr>
              <a:t>This causes Ca</a:t>
            </a:r>
            <a:r>
              <a:rPr lang="en-GB" sz="3200" b="0" i="0" baseline="30000" dirty="0">
                <a:solidFill>
                  <a:srgbClr val="000000"/>
                </a:solidFill>
                <a:effectLst/>
                <a:latin typeface="Arial" panose="020B0604020202020204" pitchFamily="34" charset="0"/>
              </a:rPr>
              <a:t>2+</a:t>
            </a:r>
            <a:r>
              <a:rPr lang="en-GB" sz="3200" b="0" i="0" dirty="0">
                <a:solidFill>
                  <a:srgbClr val="000000"/>
                </a:solidFill>
                <a:effectLst/>
                <a:latin typeface="Arial" panose="020B0604020202020204" pitchFamily="34" charset="0"/>
              </a:rPr>
              <a:t> ions to release,</a:t>
            </a:r>
          </a:p>
          <a:p>
            <a:pPr algn="l">
              <a:buFont typeface="+mj-lt"/>
              <a:buAutoNum type="arabicPeriod"/>
            </a:pPr>
            <a:r>
              <a:rPr lang="en-GB" sz="3200" b="0" i="0" dirty="0">
                <a:solidFill>
                  <a:srgbClr val="000000"/>
                </a:solidFill>
                <a:effectLst/>
                <a:latin typeface="Arial" panose="020B0604020202020204" pitchFamily="34" charset="0"/>
              </a:rPr>
              <a:t>After contraction, Ca</a:t>
            </a:r>
            <a:r>
              <a:rPr lang="en-GB" sz="3200" b="0" i="0" baseline="30000" dirty="0">
                <a:solidFill>
                  <a:srgbClr val="000000"/>
                </a:solidFill>
                <a:effectLst/>
                <a:latin typeface="Arial" panose="020B0604020202020204" pitchFamily="34" charset="0"/>
              </a:rPr>
              <a:t>2+</a:t>
            </a:r>
            <a:r>
              <a:rPr lang="en-GB" sz="3200" b="0" i="0" dirty="0">
                <a:solidFill>
                  <a:srgbClr val="000000"/>
                </a:solidFill>
                <a:effectLst/>
                <a:latin typeface="Arial" panose="020B0604020202020204" pitchFamily="34" charset="0"/>
              </a:rPr>
              <a:t> is pumped back into the sarcoplasmic reticulum.</a:t>
            </a:r>
          </a:p>
        </p:txBody>
      </p:sp>
    </p:spTree>
    <p:extLst>
      <p:ext uri="{BB962C8B-B14F-4D97-AF65-F5344CB8AC3E}">
        <p14:creationId xmlns:p14="http://schemas.microsoft.com/office/powerpoint/2010/main" val="24051807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21EE3AE5-120E-7F75-610C-F174E3545675}"/>
            </a:ext>
          </a:extLst>
        </p:cNvPr>
        <p:cNvGrpSpPr/>
        <p:nvPr/>
      </p:nvGrpSpPr>
      <p:grpSpPr>
        <a:xfrm>
          <a:off x="0" y="0"/>
          <a:ext cx="0" cy="0"/>
          <a:chOff x="0" y="0"/>
          <a:chExt cx="0" cy="0"/>
        </a:xfrm>
      </p:grpSpPr>
      <p:sp>
        <p:nvSpPr>
          <p:cNvPr id="121" name="Google Shape;121;p4">
            <a:extLst>
              <a:ext uri="{FF2B5EF4-FFF2-40B4-BE49-F238E27FC236}">
                <a16:creationId xmlns:a16="http://schemas.microsoft.com/office/drawing/2014/main" id="{41216588-B12C-E362-CC56-F696B9D07946}"/>
              </a:ext>
            </a:extLst>
          </p:cNvPr>
          <p:cNvSpPr/>
          <p:nvPr/>
        </p:nvSpPr>
        <p:spPr>
          <a:xfrm>
            <a:off x="1652671" y="2055024"/>
            <a:ext cx="14982658" cy="7229132"/>
          </a:xfrm>
          <a:custGeom>
            <a:avLst/>
            <a:gdLst/>
            <a:ahLst/>
            <a:cxnLst/>
            <a:rect l="l" t="t" r="r" b="b"/>
            <a:pathLst>
              <a:path w="14982658" h="7229132" extrusionOk="0">
                <a:moveTo>
                  <a:pt x="0" y="0"/>
                </a:moveTo>
                <a:lnTo>
                  <a:pt x="14982658" y="0"/>
                </a:lnTo>
                <a:lnTo>
                  <a:pt x="14982658" y="7229132"/>
                </a:lnTo>
                <a:lnTo>
                  <a:pt x="0" y="7229132"/>
                </a:lnTo>
                <a:lnTo>
                  <a:pt x="0" y="0"/>
                </a:lnTo>
                <a:close/>
              </a:path>
            </a:pathLst>
          </a:custGeom>
          <a:blipFill rotWithShape="1">
            <a:blip r:embed="rId3">
              <a:alphaModFix/>
            </a:blip>
            <a:stretch>
              <a:fillRect/>
            </a:stretch>
          </a:blipFill>
          <a:ln>
            <a:noFill/>
          </a:ln>
        </p:spPr>
        <p:txBody>
          <a:bodyPr/>
          <a:lstStyle/>
          <a:p>
            <a:endParaRPr lang="en-GB"/>
          </a:p>
        </p:txBody>
      </p:sp>
      <p:sp>
        <p:nvSpPr>
          <p:cNvPr id="122" name="Google Shape;122;p4">
            <a:extLst>
              <a:ext uri="{FF2B5EF4-FFF2-40B4-BE49-F238E27FC236}">
                <a16:creationId xmlns:a16="http://schemas.microsoft.com/office/drawing/2014/main" id="{8E4CCEC6-1024-E58C-3F07-2829F719242C}"/>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23" name="Google Shape;123;p4">
            <a:extLst>
              <a:ext uri="{FF2B5EF4-FFF2-40B4-BE49-F238E27FC236}">
                <a16:creationId xmlns:a16="http://schemas.microsoft.com/office/drawing/2014/main" id="{CBD4B96D-FAF3-6DEE-420F-5770830277E7}"/>
              </a:ext>
            </a:extLst>
          </p:cNvPr>
          <p:cNvSpPr txBox="1"/>
          <p:nvPr/>
        </p:nvSpPr>
        <p:spPr>
          <a:xfrm>
            <a:off x="1652672" y="194911"/>
            <a:ext cx="14824990"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392503"/>
                </a:solidFill>
                <a:latin typeface="Arial"/>
                <a:ea typeface="Arial"/>
                <a:cs typeface="Arial"/>
                <a:sym typeface="Arial"/>
              </a:rPr>
              <a:t>Smooth Muscle Initiation of Contraction</a:t>
            </a:r>
            <a:endParaRPr lang="en-US" sz="1400" b="0" i="0" u="none" strike="noStrike" cap="none" dirty="0">
              <a:solidFill>
                <a:srgbClr val="000000"/>
              </a:solidFill>
              <a:latin typeface="Arial"/>
              <a:ea typeface="Arial"/>
              <a:cs typeface="Arial"/>
              <a:sym typeface="Arial"/>
            </a:endParaRPr>
          </a:p>
        </p:txBody>
      </p:sp>
      <p:sp>
        <p:nvSpPr>
          <p:cNvPr id="124" name="Google Shape;124;p4">
            <a:extLst>
              <a:ext uri="{FF2B5EF4-FFF2-40B4-BE49-F238E27FC236}">
                <a16:creationId xmlns:a16="http://schemas.microsoft.com/office/drawing/2014/main" id="{E72A9CFF-29E0-300D-CE85-E622DBEE2A1C}"/>
              </a:ext>
            </a:extLst>
          </p:cNvPr>
          <p:cNvSpPr txBox="1"/>
          <p:nvPr/>
        </p:nvSpPr>
        <p:spPr>
          <a:xfrm>
            <a:off x="1810338" y="3210737"/>
            <a:ext cx="15178251" cy="5909310"/>
          </a:xfrm>
          <a:prstGeom prst="rect">
            <a:avLst/>
          </a:prstGeom>
          <a:noFill/>
          <a:ln>
            <a:noFill/>
          </a:ln>
        </p:spPr>
        <p:txBody>
          <a:bodyPr spcFirstLastPara="1" wrap="square" lIns="0" tIns="0" rIns="0" bIns="0" anchor="t" anchorCtr="0">
            <a:spAutoFit/>
          </a:bodyPr>
          <a:lstStyle/>
          <a:p>
            <a:pPr algn="l">
              <a:buFont typeface="+mj-lt"/>
              <a:buAutoNum type="arabicPeriod"/>
            </a:pPr>
            <a:r>
              <a:rPr lang="en-GB" sz="2400" b="0" i="0" dirty="0">
                <a:solidFill>
                  <a:srgbClr val="000000"/>
                </a:solidFill>
                <a:effectLst/>
                <a:latin typeface="Arial" panose="020B0604020202020204" pitchFamily="34" charset="0"/>
              </a:rPr>
              <a:t>Noradrenaline is an agonist to alpha-1 adreno-receptors</a:t>
            </a:r>
          </a:p>
          <a:p>
            <a:pPr algn="l">
              <a:buFont typeface="+mj-lt"/>
              <a:buAutoNum type="arabicPeriod"/>
            </a:pPr>
            <a:r>
              <a:rPr lang="en-GB" sz="2400" b="0" i="0" dirty="0">
                <a:solidFill>
                  <a:srgbClr val="000000"/>
                </a:solidFill>
                <a:effectLst/>
                <a:latin typeface="Arial" panose="020B0604020202020204" pitchFamily="34" charset="0"/>
              </a:rPr>
              <a:t>angiotensin II is an agonist to their own receptors</a:t>
            </a:r>
          </a:p>
          <a:p>
            <a:pPr algn="l">
              <a:buFont typeface="+mj-lt"/>
              <a:buAutoNum type="arabicPeriod"/>
            </a:pPr>
            <a:r>
              <a:rPr lang="en-GB" sz="2400" b="0" i="0" dirty="0">
                <a:solidFill>
                  <a:srgbClr val="000000"/>
                </a:solidFill>
                <a:effectLst/>
                <a:latin typeface="Arial" panose="020B0604020202020204" pitchFamily="34" charset="0"/>
              </a:rPr>
              <a:t>They both activate a G-protein called rho kinase</a:t>
            </a:r>
          </a:p>
          <a:p>
            <a:pPr algn="l">
              <a:buFont typeface="+mj-lt"/>
              <a:buAutoNum type="arabicPeriod"/>
            </a:pPr>
            <a:r>
              <a:rPr lang="en-GB" sz="2400" b="0" i="0" dirty="0">
                <a:solidFill>
                  <a:srgbClr val="000000"/>
                </a:solidFill>
                <a:effectLst/>
                <a:latin typeface="Arial" panose="020B0604020202020204" pitchFamily="34" charset="0"/>
              </a:rPr>
              <a:t>rho kinase activates Ca</a:t>
            </a:r>
            <a:r>
              <a:rPr lang="en-GB" sz="2400" b="0" i="0" baseline="30000" dirty="0">
                <a:solidFill>
                  <a:srgbClr val="000000"/>
                </a:solidFill>
                <a:effectLst/>
                <a:latin typeface="Arial" panose="020B0604020202020204" pitchFamily="34" charset="0"/>
              </a:rPr>
              <a:t>2+</a:t>
            </a:r>
            <a:r>
              <a:rPr lang="en-GB" sz="2400" b="0" i="0" dirty="0">
                <a:solidFill>
                  <a:srgbClr val="000000"/>
                </a:solidFill>
                <a:effectLst/>
                <a:latin typeface="Arial" panose="020B0604020202020204" pitchFamily="34" charset="0"/>
              </a:rPr>
              <a:t> sensitisation</a:t>
            </a:r>
          </a:p>
          <a:p>
            <a:pPr algn="l">
              <a:buFont typeface="+mj-lt"/>
              <a:buAutoNum type="arabicPeriod"/>
            </a:pPr>
            <a:r>
              <a:rPr lang="en-GB" sz="2400" b="0" i="0" dirty="0" err="1">
                <a:solidFill>
                  <a:srgbClr val="000000"/>
                </a:solidFill>
                <a:effectLst/>
                <a:latin typeface="Arial" panose="020B0604020202020204" pitchFamily="34" charset="0"/>
              </a:rPr>
              <a:t>Gq</a:t>
            </a:r>
            <a:r>
              <a:rPr lang="en-GB" sz="2400" b="0" i="0" dirty="0">
                <a:solidFill>
                  <a:srgbClr val="000000"/>
                </a:solidFill>
                <a:effectLst/>
                <a:latin typeface="Arial" panose="020B0604020202020204" pitchFamily="34" charset="0"/>
              </a:rPr>
              <a:t> activates phospholipase C, which splits inositol phospholipids into Di-</a:t>
            </a:r>
            <a:r>
              <a:rPr lang="en-GB" sz="2400" b="0" i="0" dirty="0" err="1">
                <a:solidFill>
                  <a:srgbClr val="000000"/>
                </a:solidFill>
                <a:effectLst/>
                <a:latin typeface="Arial" panose="020B0604020202020204" pitchFamily="34" charset="0"/>
              </a:rPr>
              <a:t>AcylGlycerol</a:t>
            </a:r>
            <a:r>
              <a:rPr lang="en-GB" sz="2400" b="0" i="0" dirty="0">
                <a:solidFill>
                  <a:srgbClr val="000000"/>
                </a:solidFill>
                <a:effectLst/>
                <a:latin typeface="Arial" panose="020B0604020202020204" pitchFamily="34" charset="0"/>
              </a:rPr>
              <a:t> (DAG) and Inositol Triphosphate (IP</a:t>
            </a:r>
            <a:r>
              <a:rPr lang="en-GB" sz="2400" b="0" i="0" baseline="-25000" dirty="0">
                <a:solidFill>
                  <a:srgbClr val="000000"/>
                </a:solidFill>
                <a:effectLst/>
                <a:latin typeface="Arial" panose="020B0604020202020204" pitchFamily="34" charset="0"/>
              </a:rPr>
              <a:t>3</a:t>
            </a:r>
            <a:r>
              <a:rPr lang="en-GB" sz="2400" b="0" i="0" dirty="0">
                <a:solidFill>
                  <a:srgbClr val="000000"/>
                </a:solidFill>
                <a:effectLst/>
                <a:latin typeface="Arial" panose="020B0604020202020204" pitchFamily="34" charset="0"/>
              </a:rPr>
              <a:t>)</a:t>
            </a:r>
          </a:p>
          <a:p>
            <a:pPr algn="l">
              <a:buFont typeface="+mj-lt"/>
              <a:buAutoNum type="arabicPeriod"/>
            </a:pPr>
            <a:r>
              <a:rPr lang="en-GB" sz="2400" b="0" i="0" dirty="0">
                <a:solidFill>
                  <a:srgbClr val="000000"/>
                </a:solidFill>
                <a:effectLst/>
                <a:latin typeface="Arial" panose="020B0604020202020204" pitchFamily="34" charset="0"/>
              </a:rPr>
              <a:t>IP</a:t>
            </a:r>
            <a:r>
              <a:rPr lang="en-GB" sz="2400" b="0" i="0" baseline="-25000" dirty="0">
                <a:solidFill>
                  <a:srgbClr val="000000"/>
                </a:solidFill>
                <a:effectLst/>
                <a:latin typeface="Arial" panose="020B0604020202020204" pitchFamily="34" charset="0"/>
              </a:rPr>
              <a:t>3</a:t>
            </a:r>
            <a:r>
              <a:rPr lang="en-GB" sz="2400" b="0" i="0" dirty="0">
                <a:solidFill>
                  <a:srgbClr val="000000"/>
                </a:solidFill>
                <a:effectLst/>
                <a:latin typeface="Arial" panose="020B0604020202020204" pitchFamily="34" charset="0"/>
              </a:rPr>
              <a:t> allows release of Ca</a:t>
            </a:r>
            <a:r>
              <a:rPr lang="en-GB" sz="2400" b="0" i="0" baseline="30000" dirty="0">
                <a:solidFill>
                  <a:srgbClr val="000000"/>
                </a:solidFill>
                <a:effectLst/>
                <a:latin typeface="Arial" panose="020B0604020202020204" pitchFamily="34" charset="0"/>
              </a:rPr>
              <a:t>2+</a:t>
            </a:r>
            <a:r>
              <a:rPr lang="en-GB" sz="2400" b="0" i="0" dirty="0">
                <a:solidFill>
                  <a:srgbClr val="000000"/>
                </a:solidFill>
                <a:effectLst/>
                <a:latin typeface="Arial" panose="020B0604020202020204" pitchFamily="34" charset="0"/>
              </a:rPr>
              <a:t> from the Sarcoplasmic Reticulum.</a:t>
            </a:r>
          </a:p>
          <a:p>
            <a:pPr algn="l">
              <a:buFont typeface="+mj-lt"/>
              <a:buAutoNum type="arabicPeriod"/>
            </a:pPr>
            <a:r>
              <a:rPr lang="en-GB" sz="2400" b="0" i="0" dirty="0">
                <a:solidFill>
                  <a:srgbClr val="000000"/>
                </a:solidFill>
                <a:effectLst/>
                <a:latin typeface="Arial" panose="020B0604020202020204" pitchFamily="34" charset="0"/>
              </a:rPr>
              <a:t>DAG Activates receptor-gated channels that are non-selective, so Na+ and Ca2+ are let into the cell.</a:t>
            </a:r>
          </a:p>
          <a:p>
            <a:pPr algn="l">
              <a:buFont typeface="+mj-lt"/>
              <a:buAutoNum type="arabicPeriod"/>
            </a:pPr>
            <a:r>
              <a:rPr lang="en-GB" sz="2400" b="0" i="0" dirty="0">
                <a:solidFill>
                  <a:srgbClr val="000000"/>
                </a:solidFill>
                <a:effectLst/>
                <a:latin typeface="Arial" panose="020B0604020202020204" pitchFamily="34" charset="0"/>
              </a:rPr>
              <a:t>This heavily increases the Ca2+ content of the cell.</a:t>
            </a:r>
          </a:p>
          <a:p>
            <a:pPr algn="l">
              <a:buFont typeface="+mj-lt"/>
              <a:buAutoNum type="arabicPeriod"/>
            </a:pPr>
            <a:r>
              <a:rPr lang="en-GB" sz="2400" b="0" i="0" dirty="0">
                <a:solidFill>
                  <a:srgbClr val="000000"/>
                </a:solidFill>
                <a:effectLst/>
                <a:latin typeface="Arial" panose="020B0604020202020204" pitchFamily="34" charset="0"/>
              </a:rPr>
              <a:t>The influx of Na+ causes the membrane to become depolarised.</a:t>
            </a:r>
          </a:p>
          <a:p>
            <a:pPr algn="l">
              <a:buFont typeface="+mj-lt"/>
              <a:buAutoNum type="arabicPeriod"/>
            </a:pPr>
            <a:r>
              <a:rPr lang="en-GB" sz="2400" b="0" i="0" dirty="0">
                <a:solidFill>
                  <a:srgbClr val="000000"/>
                </a:solidFill>
                <a:effectLst/>
                <a:latin typeface="Arial" panose="020B0604020202020204" pitchFamily="34" charset="0"/>
              </a:rPr>
              <a:t>If there is stretching, Stretch-activated Na+ ion channels can also open.</a:t>
            </a:r>
          </a:p>
          <a:p>
            <a:pPr algn="l">
              <a:buFont typeface="+mj-lt"/>
              <a:buAutoNum type="arabicPeriod"/>
            </a:pPr>
            <a:r>
              <a:rPr lang="en-GB" sz="2400" b="0" i="0" dirty="0">
                <a:solidFill>
                  <a:srgbClr val="000000"/>
                </a:solidFill>
                <a:effectLst/>
                <a:latin typeface="Arial" panose="020B0604020202020204" pitchFamily="34" charset="0"/>
              </a:rPr>
              <a:t>This causes further increase of intracellular Na+.</a:t>
            </a:r>
          </a:p>
          <a:p>
            <a:pPr algn="l">
              <a:buFont typeface="+mj-lt"/>
              <a:buAutoNum type="arabicPeriod"/>
            </a:pPr>
            <a:r>
              <a:rPr lang="en-GB" sz="2400" b="0" i="0" dirty="0">
                <a:solidFill>
                  <a:srgbClr val="000000"/>
                </a:solidFill>
                <a:effectLst/>
                <a:latin typeface="Arial" panose="020B0604020202020204" pitchFamily="34" charset="0"/>
              </a:rPr>
              <a:t>The membrane depolarisation caused by the increased Na+ results in opening of voltage-gated calcium ion channels, in further increasing the levels of Ca2+ inside the cell.</a:t>
            </a:r>
          </a:p>
          <a:p>
            <a:pPr algn="l">
              <a:buFont typeface="+mj-lt"/>
              <a:buAutoNum type="arabicPeriod"/>
            </a:pPr>
            <a:r>
              <a:rPr lang="en-GB" sz="2400" b="0" i="0" dirty="0">
                <a:solidFill>
                  <a:srgbClr val="000000"/>
                </a:solidFill>
                <a:effectLst/>
                <a:latin typeface="Arial" panose="020B0604020202020204" pitchFamily="34" charset="0"/>
              </a:rPr>
              <a:t>The membrane depolarisation may spread to adjacent cells via gap junctions.</a:t>
            </a:r>
          </a:p>
          <a:p>
            <a:pPr algn="l">
              <a:buFont typeface="+mj-lt"/>
              <a:buAutoNum type="arabicPeriod"/>
            </a:pPr>
            <a:r>
              <a:rPr lang="en-GB" sz="2400" b="0" i="0" dirty="0">
                <a:solidFill>
                  <a:srgbClr val="000000"/>
                </a:solidFill>
                <a:effectLst/>
                <a:latin typeface="Arial" panose="020B0604020202020204" pitchFamily="34" charset="0"/>
              </a:rPr>
              <a:t>This means not every smooth muscle cell must be innervated.</a:t>
            </a:r>
          </a:p>
        </p:txBody>
      </p:sp>
    </p:spTree>
    <p:extLst>
      <p:ext uri="{BB962C8B-B14F-4D97-AF65-F5344CB8AC3E}">
        <p14:creationId xmlns:p14="http://schemas.microsoft.com/office/powerpoint/2010/main" val="2785400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AD7D6A3F-88AD-F14A-1ABC-95820B0385BF}"/>
            </a:ext>
          </a:extLst>
        </p:cNvPr>
        <p:cNvGrpSpPr/>
        <p:nvPr/>
      </p:nvGrpSpPr>
      <p:grpSpPr>
        <a:xfrm>
          <a:off x="0" y="0"/>
          <a:ext cx="0" cy="0"/>
          <a:chOff x="0" y="0"/>
          <a:chExt cx="0" cy="0"/>
        </a:xfrm>
      </p:grpSpPr>
      <p:sp>
        <p:nvSpPr>
          <p:cNvPr id="121" name="Google Shape;121;p4">
            <a:extLst>
              <a:ext uri="{FF2B5EF4-FFF2-40B4-BE49-F238E27FC236}">
                <a16:creationId xmlns:a16="http://schemas.microsoft.com/office/drawing/2014/main" id="{7C3F191D-8E7F-0060-1F40-A1F05632C977}"/>
              </a:ext>
            </a:extLst>
          </p:cNvPr>
          <p:cNvSpPr/>
          <p:nvPr/>
        </p:nvSpPr>
        <p:spPr>
          <a:xfrm>
            <a:off x="1652671" y="2055024"/>
            <a:ext cx="14982658" cy="7229132"/>
          </a:xfrm>
          <a:custGeom>
            <a:avLst/>
            <a:gdLst/>
            <a:ahLst/>
            <a:cxnLst/>
            <a:rect l="l" t="t" r="r" b="b"/>
            <a:pathLst>
              <a:path w="14982658" h="7229132" extrusionOk="0">
                <a:moveTo>
                  <a:pt x="0" y="0"/>
                </a:moveTo>
                <a:lnTo>
                  <a:pt x="14982658" y="0"/>
                </a:lnTo>
                <a:lnTo>
                  <a:pt x="14982658" y="7229132"/>
                </a:lnTo>
                <a:lnTo>
                  <a:pt x="0" y="7229132"/>
                </a:lnTo>
                <a:lnTo>
                  <a:pt x="0" y="0"/>
                </a:lnTo>
                <a:close/>
              </a:path>
            </a:pathLst>
          </a:custGeom>
          <a:blipFill rotWithShape="1">
            <a:blip r:embed="rId3">
              <a:alphaModFix/>
            </a:blip>
            <a:stretch>
              <a:fillRect/>
            </a:stretch>
          </a:blipFill>
          <a:ln>
            <a:noFill/>
          </a:ln>
        </p:spPr>
        <p:txBody>
          <a:bodyPr/>
          <a:lstStyle/>
          <a:p>
            <a:endParaRPr lang="en-GB"/>
          </a:p>
        </p:txBody>
      </p:sp>
      <p:sp>
        <p:nvSpPr>
          <p:cNvPr id="122" name="Google Shape;122;p4">
            <a:extLst>
              <a:ext uri="{FF2B5EF4-FFF2-40B4-BE49-F238E27FC236}">
                <a16:creationId xmlns:a16="http://schemas.microsoft.com/office/drawing/2014/main" id="{7604EDAD-2173-A3F7-225F-BF0DD8BD56D8}"/>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23" name="Google Shape;123;p4">
            <a:extLst>
              <a:ext uri="{FF2B5EF4-FFF2-40B4-BE49-F238E27FC236}">
                <a16:creationId xmlns:a16="http://schemas.microsoft.com/office/drawing/2014/main" id="{ABB38E67-E900-2920-84F0-33900B893025}"/>
              </a:ext>
            </a:extLst>
          </p:cNvPr>
          <p:cNvSpPr txBox="1"/>
          <p:nvPr/>
        </p:nvSpPr>
        <p:spPr>
          <a:xfrm>
            <a:off x="1652672" y="194911"/>
            <a:ext cx="14824990"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392503"/>
                </a:solidFill>
                <a:latin typeface="Arial"/>
                <a:ea typeface="Arial"/>
                <a:cs typeface="Arial"/>
                <a:sym typeface="Arial"/>
              </a:rPr>
              <a:t>Smooth Muscle NO mediated relaxation</a:t>
            </a:r>
            <a:endParaRPr lang="en-US" sz="1400" b="0" i="0" u="none" strike="noStrike" cap="none" dirty="0">
              <a:solidFill>
                <a:srgbClr val="000000"/>
              </a:solidFill>
              <a:latin typeface="Arial"/>
              <a:ea typeface="Arial"/>
              <a:cs typeface="Arial"/>
              <a:sym typeface="Arial"/>
            </a:endParaRPr>
          </a:p>
        </p:txBody>
      </p:sp>
      <p:sp>
        <p:nvSpPr>
          <p:cNvPr id="124" name="Google Shape;124;p4">
            <a:extLst>
              <a:ext uri="{FF2B5EF4-FFF2-40B4-BE49-F238E27FC236}">
                <a16:creationId xmlns:a16="http://schemas.microsoft.com/office/drawing/2014/main" id="{9C539667-0161-D3B1-6179-F6617FAF8673}"/>
              </a:ext>
            </a:extLst>
          </p:cNvPr>
          <p:cNvSpPr txBox="1"/>
          <p:nvPr/>
        </p:nvSpPr>
        <p:spPr>
          <a:xfrm>
            <a:off x="1810339" y="3210737"/>
            <a:ext cx="13397578" cy="6894195"/>
          </a:xfrm>
          <a:prstGeom prst="rect">
            <a:avLst/>
          </a:prstGeom>
          <a:noFill/>
          <a:ln>
            <a:noFill/>
          </a:ln>
        </p:spPr>
        <p:txBody>
          <a:bodyPr spcFirstLastPara="1" wrap="square" lIns="0" tIns="0" rIns="0" bIns="0" anchor="t" anchorCtr="0">
            <a:spAutoFit/>
          </a:bodyPr>
          <a:lstStyle/>
          <a:p>
            <a:pPr algn="l">
              <a:buFont typeface="+mj-lt"/>
              <a:buAutoNum type="arabicPeriod"/>
            </a:pPr>
            <a:r>
              <a:rPr lang="en-GB" sz="2800" b="0" i="0" dirty="0">
                <a:solidFill>
                  <a:srgbClr val="000000"/>
                </a:solidFill>
                <a:effectLst/>
                <a:latin typeface="Arial" panose="020B0604020202020204" pitchFamily="34" charset="0"/>
              </a:rPr>
              <a:t>Flow, bradykinin, acetylcholine, histamines, etc. stimulates endothelial cells in the vasculature to release Nitrous Oxide (NO).</a:t>
            </a:r>
          </a:p>
          <a:p>
            <a:pPr algn="l">
              <a:buFont typeface="+mj-lt"/>
              <a:buAutoNum type="arabicPeriod"/>
            </a:pPr>
            <a:r>
              <a:rPr lang="en-GB" sz="2800" b="0" i="0" dirty="0">
                <a:solidFill>
                  <a:srgbClr val="000000"/>
                </a:solidFill>
                <a:effectLst/>
                <a:latin typeface="Arial" panose="020B0604020202020204" pitchFamily="34" charset="0"/>
              </a:rPr>
              <a:t>NO stimulates an enzyme called Guanylate cyclase</a:t>
            </a:r>
          </a:p>
          <a:p>
            <a:pPr algn="l">
              <a:buFont typeface="+mj-lt"/>
              <a:buAutoNum type="arabicPeriod"/>
            </a:pPr>
            <a:r>
              <a:rPr lang="en-GB" sz="2800" b="0" i="0" dirty="0">
                <a:solidFill>
                  <a:srgbClr val="000000"/>
                </a:solidFill>
                <a:effectLst/>
                <a:latin typeface="Arial" panose="020B0604020202020204" pitchFamily="34" charset="0"/>
              </a:rPr>
              <a:t>Guanylate Cyclase converts GTP to cGMP (a secondary messenger)</a:t>
            </a:r>
          </a:p>
          <a:p>
            <a:pPr algn="l">
              <a:buFont typeface="+mj-lt"/>
              <a:buAutoNum type="arabicPeriod"/>
            </a:pPr>
            <a:r>
              <a:rPr lang="en-GB" sz="2800" b="0" i="0" dirty="0">
                <a:solidFill>
                  <a:srgbClr val="000000"/>
                </a:solidFill>
                <a:effectLst/>
                <a:latin typeface="Arial" panose="020B0604020202020204" pitchFamily="34" charset="0"/>
              </a:rPr>
              <a:t>cGMP activates Protein Kinase G</a:t>
            </a:r>
          </a:p>
          <a:p>
            <a:pPr algn="l">
              <a:buFont typeface="+mj-lt"/>
              <a:buAutoNum type="arabicPeriod"/>
            </a:pPr>
            <a:r>
              <a:rPr lang="en-GB" sz="2800" b="0" i="0" dirty="0">
                <a:solidFill>
                  <a:srgbClr val="000000"/>
                </a:solidFill>
                <a:effectLst/>
                <a:latin typeface="Arial" panose="020B0604020202020204" pitchFamily="34" charset="0"/>
              </a:rPr>
              <a:t>Protein Kinase G causes activation of </a:t>
            </a:r>
            <a:r>
              <a:rPr lang="en-GB" sz="2800" b="0" i="0" dirty="0" err="1">
                <a:solidFill>
                  <a:srgbClr val="000000"/>
                </a:solidFill>
                <a:effectLst/>
                <a:latin typeface="Arial" panose="020B0604020202020204" pitchFamily="34" charset="0"/>
              </a:rPr>
              <a:t>Sarco</a:t>
            </a:r>
            <a:r>
              <a:rPr lang="en-GB" sz="2800" b="0" i="0" dirty="0">
                <a:solidFill>
                  <a:srgbClr val="000000"/>
                </a:solidFill>
                <a:effectLst/>
                <a:latin typeface="Arial" panose="020B0604020202020204" pitchFamily="34" charset="0"/>
              </a:rPr>
              <a:t>/endoplasmic reticulum Ca</a:t>
            </a:r>
            <a:r>
              <a:rPr lang="en-GB" sz="2800" b="0" i="0" baseline="30000" dirty="0">
                <a:solidFill>
                  <a:srgbClr val="000000"/>
                </a:solidFill>
                <a:effectLst/>
                <a:latin typeface="Arial" panose="020B0604020202020204" pitchFamily="34" charset="0"/>
              </a:rPr>
              <a:t>2+</a:t>
            </a:r>
            <a:r>
              <a:rPr lang="en-GB" sz="2800" b="0" i="0" dirty="0">
                <a:solidFill>
                  <a:srgbClr val="000000"/>
                </a:solidFill>
                <a:effectLst/>
                <a:latin typeface="Arial" panose="020B0604020202020204" pitchFamily="34" charset="0"/>
              </a:rPr>
              <a:t> ATPase (SERCA), which pumps Ca</a:t>
            </a:r>
            <a:r>
              <a:rPr lang="en-GB" sz="2800" b="0" i="0" baseline="30000" dirty="0">
                <a:solidFill>
                  <a:srgbClr val="000000"/>
                </a:solidFill>
                <a:effectLst/>
                <a:latin typeface="Arial" panose="020B0604020202020204" pitchFamily="34" charset="0"/>
              </a:rPr>
              <a:t>2+</a:t>
            </a:r>
            <a:r>
              <a:rPr lang="en-GB" sz="2800" b="0" i="0" dirty="0">
                <a:solidFill>
                  <a:srgbClr val="000000"/>
                </a:solidFill>
                <a:effectLst/>
                <a:latin typeface="Arial" panose="020B0604020202020204" pitchFamily="34" charset="0"/>
              </a:rPr>
              <a:t> back into the sarcoplasmic reticulum.</a:t>
            </a:r>
          </a:p>
          <a:p>
            <a:pPr algn="l">
              <a:buFont typeface="+mj-lt"/>
              <a:buAutoNum type="arabicPeriod"/>
            </a:pPr>
            <a:r>
              <a:rPr lang="en-GB" sz="2800" b="0" i="0" dirty="0">
                <a:solidFill>
                  <a:srgbClr val="000000"/>
                </a:solidFill>
                <a:effectLst/>
                <a:latin typeface="Arial" panose="020B0604020202020204" pitchFamily="34" charset="0"/>
              </a:rPr>
              <a:t>Protein Kinase G also activates plasma membrane Ca</a:t>
            </a:r>
            <a:r>
              <a:rPr lang="en-GB" sz="2800" b="0" i="0" baseline="30000" dirty="0">
                <a:solidFill>
                  <a:srgbClr val="000000"/>
                </a:solidFill>
                <a:effectLst/>
                <a:latin typeface="Arial" panose="020B0604020202020204" pitchFamily="34" charset="0"/>
              </a:rPr>
              <a:t>2+</a:t>
            </a:r>
            <a:r>
              <a:rPr lang="en-GB" sz="2800" b="0" i="0" dirty="0">
                <a:solidFill>
                  <a:srgbClr val="000000"/>
                </a:solidFill>
                <a:effectLst/>
                <a:latin typeface="Arial" panose="020B0604020202020204" pitchFamily="34" charset="0"/>
              </a:rPr>
              <a:t> ATPase (PMCA) which pumps Ca</a:t>
            </a:r>
            <a:r>
              <a:rPr lang="en-GB" sz="2800" b="0" i="0" baseline="30000" dirty="0">
                <a:solidFill>
                  <a:srgbClr val="000000"/>
                </a:solidFill>
                <a:effectLst/>
                <a:latin typeface="Arial" panose="020B0604020202020204" pitchFamily="34" charset="0"/>
              </a:rPr>
              <a:t>2+</a:t>
            </a:r>
            <a:r>
              <a:rPr lang="en-GB" sz="2800" b="0" i="0" dirty="0">
                <a:solidFill>
                  <a:srgbClr val="000000"/>
                </a:solidFill>
                <a:effectLst/>
                <a:latin typeface="Arial" panose="020B0604020202020204" pitchFamily="34" charset="0"/>
              </a:rPr>
              <a:t> out of the cell via the plasma membrane.</a:t>
            </a:r>
          </a:p>
          <a:p>
            <a:pPr algn="l">
              <a:buFont typeface="+mj-lt"/>
              <a:buAutoNum type="arabicPeriod"/>
            </a:pPr>
            <a:r>
              <a:rPr lang="en-GB" sz="2800" b="0" i="0" dirty="0">
                <a:solidFill>
                  <a:srgbClr val="000000"/>
                </a:solidFill>
                <a:effectLst/>
                <a:latin typeface="Arial" panose="020B0604020202020204" pitchFamily="34" charset="0"/>
              </a:rPr>
              <a:t>Protein Kinase G also activates potassium channels, making K+ ions leave and causing hyperpolarisation.</a:t>
            </a:r>
          </a:p>
          <a:p>
            <a:pPr algn="l">
              <a:buFont typeface="+mj-lt"/>
              <a:buAutoNum type="arabicPeriod"/>
            </a:pPr>
            <a:r>
              <a:rPr lang="en-GB" sz="2800" b="0" i="0" dirty="0">
                <a:solidFill>
                  <a:srgbClr val="000000"/>
                </a:solidFill>
                <a:effectLst/>
                <a:latin typeface="Arial" panose="020B0604020202020204" pitchFamily="34" charset="0"/>
              </a:rPr>
              <a:t>This hyperpolarisation will close voltage-gated </a:t>
            </a:r>
            <a:r>
              <a:rPr lang="en-GB" sz="2800" b="0" i="0" dirty="0" err="1">
                <a:solidFill>
                  <a:srgbClr val="000000"/>
                </a:solidFill>
                <a:effectLst/>
                <a:latin typeface="Arial" panose="020B0604020202020204" pitchFamily="34" charset="0"/>
              </a:rPr>
              <a:t>caldium</a:t>
            </a:r>
            <a:r>
              <a:rPr lang="en-GB" sz="2800" b="0" i="0" dirty="0">
                <a:solidFill>
                  <a:srgbClr val="000000"/>
                </a:solidFill>
                <a:effectLst/>
                <a:latin typeface="Arial" panose="020B0604020202020204" pitchFamily="34" charset="0"/>
              </a:rPr>
              <a:t> ion channels so Ca</a:t>
            </a:r>
            <a:r>
              <a:rPr lang="en-GB" sz="2800" b="0" i="0" baseline="30000" dirty="0">
                <a:solidFill>
                  <a:srgbClr val="000000"/>
                </a:solidFill>
                <a:effectLst/>
                <a:latin typeface="Arial" panose="020B0604020202020204" pitchFamily="34" charset="0"/>
              </a:rPr>
              <a:t>2+</a:t>
            </a:r>
            <a:r>
              <a:rPr lang="en-GB" sz="2800" b="0" i="0" dirty="0">
                <a:solidFill>
                  <a:srgbClr val="000000"/>
                </a:solidFill>
                <a:effectLst/>
                <a:latin typeface="Arial" panose="020B0604020202020204" pitchFamily="34" charset="0"/>
              </a:rPr>
              <a:t> can no longer enter the cell.</a:t>
            </a:r>
          </a:p>
          <a:p>
            <a:pPr algn="l">
              <a:buFont typeface="+mj-lt"/>
              <a:buAutoNum type="arabicPeriod"/>
            </a:pPr>
            <a:r>
              <a:rPr lang="en-GB" sz="2800" b="0" i="0" dirty="0">
                <a:solidFill>
                  <a:srgbClr val="000000"/>
                </a:solidFill>
                <a:effectLst/>
                <a:latin typeface="Arial" panose="020B0604020202020204" pitchFamily="34" charset="0"/>
              </a:rPr>
              <a:t>Protein Kinase G also activates a protein that triggers Ca</a:t>
            </a:r>
            <a:r>
              <a:rPr lang="en-GB" sz="2800" b="0" i="0" baseline="30000" dirty="0">
                <a:solidFill>
                  <a:srgbClr val="000000"/>
                </a:solidFill>
                <a:effectLst/>
                <a:latin typeface="Arial" panose="020B0604020202020204" pitchFamily="34" charset="0"/>
              </a:rPr>
              <a:t>2+</a:t>
            </a:r>
            <a:r>
              <a:rPr lang="en-GB" sz="2800" b="0" i="0" dirty="0">
                <a:solidFill>
                  <a:srgbClr val="000000"/>
                </a:solidFill>
                <a:effectLst/>
                <a:latin typeface="Arial" panose="020B0604020202020204" pitchFamily="34" charset="0"/>
              </a:rPr>
              <a:t> </a:t>
            </a:r>
            <a:r>
              <a:rPr lang="en-GB" sz="2800" b="0" i="0" dirty="0" err="1">
                <a:solidFill>
                  <a:srgbClr val="000000"/>
                </a:solidFill>
                <a:effectLst/>
                <a:latin typeface="Arial" panose="020B0604020202020204" pitchFamily="34" charset="0"/>
              </a:rPr>
              <a:t>DEsensitisation</a:t>
            </a:r>
            <a:endParaRPr lang="en-GB" sz="2800" b="0" i="0" dirty="0">
              <a:solidFill>
                <a:srgbClr val="000000"/>
              </a:solidFill>
              <a:effectLst/>
              <a:latin typeface="Arial" panose="020B0604020202020204" pitchFamily="34" charset="0"/>
            </a:endParaRPr>
          </a:p>
          <a:p>
            <a:pPr algn="l">
              <a:buFont typeface="+mj-lt"/>
              <a:buAutoNum type="arabicPeriod"/>
            </a:pPr>
            <a:r>
              <a:rPr lang="en-GB" sz="2800" b="0" i="0" dirty="0">
                <a:solidFill>
                  <a:srgbClr val="000000"/>
                </a:solidFill>
                <a:effectLst/>
                <a:latin typeface="Arial" panose="020B0604020202020204" pitchFamily="34" charset="0"/>
              </a:rPr>
              <a:t>Cyclic GMP is eventually destroyed by phosphodiesterase enzymes back into GMP</a:t>
            </a:r>
          </a:p>
        </p:txBody>
      </p:sp>
    </p:spTree>
    <p:extLst>
      <p:ext uri="{BB962C8B-B14F-4D97-AF65-F5344CB8AC3E}">
        <p14:creationId xmlns:p14="http://schemas.microsoft.com/office/powerpoint/2010/main" val="1651726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A59D5D27-62B2-4B44-69D6-DEFE739FAE3E}"/>
            </a:ext>
          </a:extLst>
        </p:cNvPr>
        <p:cNvGrpSpPr/>
        <p:nvPr/>
      </p:nvGrpSpPr>
      <p:grpSpPr>
        <a:xfrm>
          <a:off x="0" y="0"/>
          <a:ext cx="0" cy="0"/>
          <a:chOff x="0" y="0"/>
          <a:chExt cx="0" cy="0"/>
        </a:xfrm>
      </p:grpSpPr>
      <p:sp>
        <p:nvSpPr>
          <p:cNvPr id="121" name="Google Shape;121;p4">
            <a:extLst>
              <a:ext uri="{FF2B5EF4-FFF2-40B4-BE49-F238E27FC236}">
                <a16:creationId xmlns:a16="http://schemas.microsoft.com/office/drawing/2014/main" id="{C238A9DF-2E64-6D66-4DFC-EC926A4D73F0}"/>
              </a:ext>
            </a:extLst>
          </p:cNvPr>
          <p:cNvSpPr/>
          <p:nvPr/>
        </p:nvSpPr>
        <p:spPr>
          <a:xfrm>
            <a:off x="1652671" y="2055024"/>
            <a:ext cx="14982658" cy="7229132"/>
          </a:xfrm>
          <a:custGeom>
            <a:avLst/>
            <a:gdLst/>
            <a:ahLst/>
            <a:cxnLst/>
            <a:rect l="l" t="t" r="r" b="b"/>
            <a:pathLst>
              <a:path w="14982658" h="7229132" extrusionOk="0">
                <a:moveTo>
                  <a:pt x="0" y="0"/>
                </a:moveTo>
                <a:lnTo>
                  <a:pt x="14982658" y="0"/>
                </a:lnTo>
                <a:lnTo>
                  <a:pt x="14982658" y="7229132"/>
                </a:lnTo>
                <a:lnTo>
                  <a:pt x="0" y="7229132"/>
                </a:lnTo>
                <a:lnTo>
                  <a:pt x="0" y="0"/>
                </a:lnTo>
                <a:close/>
              </a:path>
            </a:pathLst>
          </a:custGeom>
          <a:blipFill rotWithShape="1">
            <a:blip r:embed="rId3">
              <a:alphaModFix/>
            </a:blip>
            <a:stretch>
              <a:fillRect/>
            </a:stretch>
          </a:blipFill>
          <a:ln>
            <a:noFill/>
          </a:ln>
        </p:spPr>
        <p:txBody>
          <a:bodyPr/>
          <a:lstStyle/>
          <a:p>
            <a:endParaRPr lang="en-GB"/>
          </a:p>
        </p:txBody>
      </p:sp>
      <p:sp>
        <p:nvSpPr>
          <p:cNvPr id="122" name="Google Shape;122;p4">
            <a:extLst>
              <a:ext uri="{FF2B5EF4-FFF2-40B4-BE49-F238E27FC236}">
                <a16:creationId xmlns:a16="http://schemas.microsoft.com/office/drawing/2014/main" id="{8C4CEF37-A94A-EEDA-A6DA-3A1F0FF25468}"/>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23" name="Google Shape;123;p4">
            <a:extLst>
              <a:ext uri="{FF2B5EF4-FFF2-40B4-BE49-F238E27FC236}">
                <a16:creationId xmlns:a16="http://schemas.microsoft.com/office/drawing/2014/main" id="{B778CBA4-4A41-8491-0000-40C97940E898}"/>
              </a:ext>
            </a:extLst>
          </p:cNvPr>
          <p:cNvSpPr txBox="1"/>
          <p:nvPr/>
        </p:nvSpPr>
        <p:spPr>
          <a:xfrm>
            <a:off x="1652672" y="194911"/>
            <a:ext cx="14824990"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392503"/>
                </a:solidFill>
                <a:latin typeface="Arial"/>
                <a:ea typeface="Arial"/>
                <a:cs typeface="Arial"/>
                <a:sym typeface="Arial"/>
              </a:rPr>
              <a:t>Smooth Muscle cAMP mediated relaxation</a:t>
            </a:r>
            <a:endParaRPr lang="en-US" sz="1400" b="0" i="0" u="none" strike="noStrike" cap="none" dirty="0">
              <a:solidFill>
                <a:srgbClr val="000000"/>
              </a:solidFill>
              <a:latin typeface="Arial"/>
              <a:ea typeface="Arial"/>
              <a:cs typeface="Arial"/>
              <a:sym typeface="Arial"/>
            </a:endParaRPr>
          </a:p>
        </p:txBody>
      </p:sp>
      <p:sp>
        <p:nvSpPr>
          <p:cNvPr id="124" name="Google Shape;124;p4">
            <a:extLst>
              <a:ext uri="{FF2B5EF4-FFF2-40B4-BE49-F238E27FC236}">
                <a16:creationId xmlns:a16="http://schemas.microsoft.com/office/drawing/2014/main" id="{653129EC-0F97-15E0-8CEB-B3E1D10D26FF}"/>
              </a:ext>
            </a:extLst>
          </p:cNvPr>
          <p:cNvSpPr txBox="1"/>
          <p:nvPr/>
        </p:nvSpPr>
        <p:spPr>
          <a:xfrm>
            <a:off x="1810338" y="3210737"/>
            <a:ext cx="15178251" cy="6032421"/>
          </a:xfrm>
          <a:prstGeom prst="rect">
            <a:avLst/>
          </a:prstGeom>
          <a:noFill/>
          <a:ln>
            <a:noFill/>
          </a:ln>
        </p:spPr>
        <p:txBody>
          <a:bodyPr spcFirstLastPara="1" wrap="square" lIns="0" tIns="0" rIns="0" bIns="0" anchor="t" anchorCtr="0">
            <a:spAutoFit/>
          </a:bodyPr>
          <a:lstStyle/>
          <a:p>
            <a:pPr algn="l">
              <a:buFont typeface="+mj-lt"/>
              <a:buAutoNum type="arabicPeriod"/>
            </a:pPr>
            <a:r>
              <a:rPr lang="en-GB" sz="2800" b="0" i="0" dirty="0" err="1">
                <a:solidFill>
                  <a:srgbClr val="000000"/>
                </a:solidFill>
                <a:effectLst/>
                <a:latin typeface="Arial" panose="020B0604020202020204" pitchFamily="34" charset="0"/>
              </a:rPr>
              <a:t>Adrenoline</a:t>
            </a:r>
            <a:r>
              <a:rPr lang="en-GB" sz="2800" b="0" i="0" dirty="0">
                <a:solidFill>
                  <a:srgbClr val="000000"/>
                </a:solidFill>
                <a:effectLst/>
                <a:latin typeface="Arial" panose="020B0604020202020204" pitchFamily="34" charset="0"/>
              </a:rPr>
              <a:t>, Adenosine, prostacyclin, etc. binds to beta-2 adreno-receptors.</a:t>
            </a:r>
          </a:p>
          <a:p>
            <a:pPr algn="l">
              <a:buFont typeface="+mj-lt"/>
              <a:buAutoNum type="arabicPeriod"/>
            </a:pPr>
            <a:r>
              <a:rPr lang="en-GB" sz="2800" b="0" i="0" dirty="0">
                <a:solidFill>
                  <a:srgbClr val="000000"/>
                </a:solidFill>
                <a:effectLst/>
                <a:latin typeface="Arial" panose="020B0604020202020204" pitchFamily="34" charset="0"/>
              </a:rPr>
              <a:t>This activates a G-protein which activates adenylyl cyclase, which converts ATP to cAMP.</a:t>
            </a:r>
          </a:p>
          <a:p>
            <a:pPr algn="l">
              <a:buFont typeface="+mj-lt"/>
              <a:buAutoNum type="arabicPeriod"/>
            </a:pPr>
            <a:r>
              <a:rPr lang="en-GB" sz="2800" b="0" i="0" dirty="0">
                <a:solidFill>
                  <a:srgbClr val="000000"/>
                </a:solidFill>
                <a:effectLst/>
                <a:latin typeface="Arial" panose="020B0604020202020204" pitchFamily="34" charset="0"/>
              </a:rPr>
              <a:t>cAMP activates Protein Kinase A</a:t>
            </a:r>
          </a:p>
          <a:p>
            <a:pPr algn="l">
              <a:buFont typeface="+mj-lt"/>
              <a:buAutoNum type="arabicPeriod"/>
            </a:pPr>
            <a:r>
              <a:rPr lang="en-GB" sz="2800" b="0" i="0" dirty="0">
                <a:solidFill>
                  <a:srgbClr val="000000"/>
                </a:solidFill>
                <a:effectLst/>
                <a:latin typeface="Arial" panose="020B0604020202020204" pitchFamily="34" charset="0"/>
              </a:rPr>
              <a:t>Protein Kinase A activates the </a:t>
            </a:r>
            <a:r>
              <a:rPr lang="en-GB" sz="2800" b="0" i="0" dirty="0" err="1">
                <a:solidFill>
                  <a:srgbClr val="000000"/>
                </a:solidFill>
                <a:effectLst/>
                <a:latin typeface="Arial" panose="020B0604020202020204" pitchFamily="34" charset="0"/>
              </a:rPr>
              <a:t>sarco</a:t>
            </a:r>
            <a:r>
              <a:rPr lang="en-GB" sz="2800" b="0" i="0" dirty="0">
                <a:solidFill>
                  <a:srgbClr val="000000"/>
                </a:solidFill>
                <a:effectLst/>
                <a:latin typeface="Arial" panose="020B0604020202020204" pitchFamily="34" charset="0"/>
              </a:rPr>
              <a:t>/endoplasmic reticulum Ca</a:t>
            </a:r>
            <a:r>
              <a:rPr lang="en-GB" sz="2800" b="0" i="0" baseline="30000" dirty="0">
                <a:solidFill>
                  <a:srgbClr val="000000"/>
                </a:solidFill>
                <a:effectLst/>
                <a:latin typeface="Arial" panose="020B0604020202020204" pitchFamily="34" charset="0"/>
              </a:rPr>
              <a:t>2+</a:t>
            </a:r>
            <a:r>
              <a:rPr lang="en-GB" sz="2800" b="0" i="0" dirty="0">
                <a:solidFill>
                  <a:srgbClr val="000000"/>
                </a:solidFill>
                <a:effectLst/>
                <a:latin typeface="Arial" panose="020B0604020202020204" pitchFamily="34" charset="0"/>
              </a:rPr>
              <a:t> ATPase (SERCA) which uptakes Ca</a:t>
            </a:r>
            <a:r>
              <a:rPr lang="en-GB" sz="2800" b="0" i="0" baseline="30000" dirty="0">
                <a:solidFill>
                  <a:srgbClr val="000000"/>
                </a:solidFill>
                <a:effectLst/>
                <a:latin typeface="Arial" panose="020B0604020202020204" pitchFamily="34" charset="0"/>
              </a:rPr>
              <a:t>2+</a:t>
            </a:r>
            <a:r>
              <a:rPr lang="en-GB" sz="2800" b="0" i="0" dirty="0">
                <a:solidFill>
                  <a:srgbClr val="000000"/>
                </a:solidFill>
                <a:effectLst/>
                <a:latin typeface="Arial" panose="020B0604020202020204" pitchFamily="34" charset="0"/>
              </a:rPr>
              <a:t> back into the sarcoplasmic reticulum</a:t>
            </a:r>
          </a:p>
          <a:p>
            <a:pPr algn="l">
              <a:buFont typeface="+mj-lt"/>
              <a:buAutoNum type="arabicPeriod"/>
            </a:pPr>
            <a:r>
              <a:rPr lang="en-GB" sz="2800" b="0" i="0" dirty="0">
                <a:solidFill>
                  <a:srgbClr val="000000"/>
                </a:solidFill>
                <a:effectLst/>
                <a:latin typeface="Arial" panose="020B0604020202020204" pitchFamily="34" charset="0"/>
              </a:rPr>
              <a:t>Protein Kinase A also activates the </a:t>
            </a:r>
            <a:r>
              <a:rPr lang="en-GB" sz="2800" b="0" i="0" dirty="0" err="1">
                <a:solidFill>
                  <a:srgbClr val="000000"/>
                </a:solidFill>
                <a:effectLst/>
                <a:latin typeface="Arial" panose="020B0604020202020204" pitchFamily="34" charset="0"/>
              </a:rPr>
              <a:t>plsma</a:t>
            </a:r>
            <a:r>
              <a:rPr lang="en-GB" sz="2800" b="0" i="0" dirty="0">
                <a:solidFill>
                  <a:srgbClr val="000000"/>
                </a:solidFill>
                <a:effectLst/>
                <a:latin typeface="Arial" panose="020B0604020202020204" pitchFamily="34" charset="0"/>
              </a:rPr>
              <a:t> membrane Ca</a:t>
            </a:r>
            <a:r>
              <a:rPr lang="en-GB" sz="2800" b="0" i="0" baseline="30000" dirty="0">
                <a:solidFill>
                  <a:srgbClr val="000000"/>
                </a:solidFill>
                <a:effectLst/>
                <a:latin typeface="Arial" panose="020B0604020202020204" pitchFamily="34" charset="0"/>
              </a:rPr>
              <a:t>2+</a:t>
            </a:r>
            <a:r>
              <a:rPr lang="en-GB" sz="2800" b="0" i="0" dirty="0">
                <a:solidFill>
                  <a:srgbClr val="000000"/>
                </a:solidFill>
                <a:effectLst/>
                <a:latin typeface="Arial" panose="020B0604020202020204" pitchFamily="34" charset="0"/>
              </a:rPr>
              <a:t> ATPase (PMCA) which pumps Ca</a:t>
            </a:r>
            <a:r>
              <a:rPr lang="en-GB" sz="2800" b="0" i="0" baseline="30000" dirty="0">
                <a:solidFill>
                  <a:srgbClr val="000000"/>
                </a:solidFill>
                <a:effectLst/>
                <a:latin typeface="Arial" panose="020B0604020202020204" pitchFamily="34" charset="0"/>
              </a:rPr>
              <a:t>2+</a:t>
            </a:r>
            <a:r>
              <a:rPr lang="en-GB" sz="2800" b="0" i="0" dirty="0">
                <a:solidFill>
                  <a:srgbClr val="000000"/>
                </a:solidFill>
                <a:effectLst/>
                <a:latin typeface="Arial" panose="020B0604020202020204" pitchFamily="34" charset="0"/>
              </a:rPr>
              <a:t> back out of the cell.</a:t>
            </a:r>
          </a:p>
          <a:p>
            <a:pPr algn="l">
              <a:buFont typeface="+mj-lt"/>
              <a:buAutoNum type="arabicPeriod"/>
            </a:pPr>
            <a:r>
              <a:rPr lang="en-GB" sz="2800" b="0" i="0" dirty="0">
                <a:solidFill>
                  <a:srgbClr val="000000"/>
                </a:solidFill>
                <a:effectLst/>
                <a:latin typeface="Arial" panose="020B0604020202020204" pitchFamily="34" charset="0"/>
              </a:rPr>
              <a:t>Protein Kinase A opens Potassium Ion Channels, letting K+ ions out of the cell</a:t>
            </a:r>
          </a:p>
          <a:p>
            <a:pPr algn="l">
              <a:buFont typeface="+mj-lt"/>
              <a:buAutoNum type="arabicPeriod"/>
            </a:pPr>
            <a:r>
              <a:rPr lang="en-GB" sz="2800" b="0" i="0" dirty="0">
                <a:solidFill>
                  <a:srgbClr val="000000"/>
                </a:solidFill>
                <a:effectLst/>
                <a:latin typeface="Arial" panose="020B0604020202020204" pitchFamily="34" charset="0"/>
              </a:rPr>
              <a:t>This causes hyperpolarisation of the membrane.</a:t>
            </a:r>
          </a:p>
          <a:p>
            <a:pPr algn="l">
              <a:buFont typeface="+mj-lt"/>
              <a:buAutoNum type="arabicPeriod"/>
            </a:pPr>
            <a:r>
              <a:rPr lang="en-GB" sz="2800" b="0" i="0" dirty="0">
                <a:solidFill>
                  <a:srgbClr val="000000"/>
                </a:solidFill>
                <a:effectLst/>
                <a:latin typeface="Arial" panose="020B0604020202020204" pitchFamily="34" charset="0"/>
              </a:rPr>
              <a:t>This causes voltage-gated Ca</a:t>
            </a:r>
            <a:r>
              <a:rPr lang="en-GB" sz="2800" b="0" i="0" baseline="30000" dirty="0">
                <a:solidFill>
                  <a:srgbClr val="000000"/>
                </a:solidFill>
                <a:effectLst/>
                <a:latin typeface="Arial" panose="020B0604020202020204" pitchFamily="34" charset="0"/>
              </a:rPr>
              <a:t>2+</a:t>
            </a:r>
            <a:r>
              <a:rPr lang="en-GB" sz="2800" b="0" i="0" dirty="0">
                <a:solidFill>
                  <a:srgbClr val="000000"/>
                </a:solidFill>
                <a:effectLst/>
                <a:latin typeface="Arial" panose="020B0604020202020204" pitchFamily="34" charset="0"/>
              </a:rPr>
              <a:t> channels to close.</a:t>
            </a:r>
          </a:p>
          <a:p>
            <a:pPr algn="l">
              <a:buFont typeface="+mj-lt"/>
              <a:buAutoNum type="arabicPeriod"/>
            </a:pPr>
            <a:r>
              <a:rPr lang="en-GB" sz="2800" b="0" i="0" dirty="0">
                <a:solidFill>
                  <a:srgbClr val="000000"/>
                </a:solidFill>
                <a:effectLst/>
                <a:latin typeface="Arial" panose="020B0604020202020204" pitchFamily="34" charset="0"/>
              </a:rPr>
              <a:t>Hydrogen Peroxide, Hydrogen </a:t>
            </a:r>
            <a:r>
              <a:rPr lang="en-GB" sz="2800" b="0" i="0" dirty="0" err="1">
                <a:solidFill>
                  <a:srgbClr val="000000"/>
                </a:solidFill>
                <a:effectLst/>
                <a:latin typeface="Arial" panose="020B0604020202020204" pitchFamily="34" charset="0"/>
              </a:rPr>
              <a:t>sulfide</a:t>
            </a:r>
            <a:r>
              <a:rPr lang="en-GB" sz="2800" b="0" i="0" dirty="0">
                <a:solidFill>
                  <a:srgbClr val="000000"/>
                </a:solidFill>
                <a:effectLst/>
                <a:latin typeface="Arial" panose="020B0604020202020204" pitchFamily="34" charset="0"/>
              </a:rPr>
              <a:t>, </a:t>
            </a:r>
            <a:r>
              <a:rPr lang="en-GB" sz="2800" b="0" i="0" dirty="0" err="1">
                <a:solidFill>
                  <a:srgbClr val="000000"/>
                </a:solidFill>
                <a:effectLst/>
                <a:latin typeface="Arial" panose="020B0604020202020204" pitchFamily="34" charset="0"/>
              </a:rPr>
              <a:t>Epoxyeicosatrienoic</a:t>
            </a:r>
            <a:r>
              <a:rPr lang="en-GB" sz="2800" b="0" i="0" dirty="0">
                <a:solidFill>
                  <a:srgbClr val="000000"/>
                </a:solidFill>
                <a:effectLst/>
                <a:latin typeface="Arial" panose="020B0604020202020204" pitchFamily="34" charset="0"/>
              </a:rPr>
              <a:t> acids (EETs) and potassium ions can all cause further hyperpolarisation through the opening of K</a:t>
            </a:r>
            <a:r>
              <a:rPr lang="en-GB" sz="2800" b="0" i="0" baseline="30000" dirty="0">
                <a:solidFill>
                  <a:srgbClr val="000000"/>
                </a:solidFill>
                <a:effectLst/>
                <a:latin typeface="Arial" panose="020B0604020202020204" pitchFamily="34" charset="0"/>
              </a:rPr>
              <a:t>+</a:t>
            </a:r>
            <a:r>
              <a:rPr lang="en-GB" sz="2800" b="0" i="0" dirty="0">
                <a:solidFill>
                  <a:srgbClr val="000000"/>
                </a:solidFill>
                <a:effectLst/>
                <a:latin typeface="Arial" panose="020B0604020202020204" pitchFamily="34" charset="0"/>
              </a:rPr>
              <a:t> ion channels</a:t>
            </a:r>
          </a:p>
          <a:p>
            <a:pPr algn="l">
              <a:buFont typeface="+mj-lt"/>
              <a:buAutoNum type="arabicPeriod"/>
            </a:pPr>
            <a:r>
              <a:rPr lang="en-GB" sz="2800" b="0" i="0" dirty="0">
                <a:solidFill>
                  <a:srgbClr val="000000"/>
                </a:solidFill>
                <a:effectLst/>
                <a:latin typeface="Arial" panose="020B0604020202020204" pitchFamily="34" charset="0"/>
              </a:rPr>
              <a:t>Phosphodiesterase enzymes break down cAMP back to AMP</a:t>
            </a:r>
          </a:p>
          <a:p>
            <a:pPr algn="l">
              <a:buFont typeface="+mj-lt"/>
              <a:buAutoNum type="arabicPeriod"/>
            </a:pPr>
            <a:r>
              <a:rPr lang="en-GB" sz="2800" b="0" i="0" dirty="0">
                <a:solidFill>
                  <a:srgbClr val="000000"/>
                </a:solidFill>
                <a:effectLst/>
                <a:latin typeface="Arial" panose="020B0604020202020204" pitchFamily="34" charset="0"/>
              </a:rPr>
              <a:t>Na</a:t>
            </a:r>
            <a:r>
              <a:rPr lang="en-GB" sz="2800" b="0" i="0" baseline="30000" dirty="0">
                <a:solidFill>
                  <a:srgbClr val="000000"/>
                </a:solidFill>
                <a:effectLst/>
                <a:latin typeface="Arial" panose="020B0604020202020204" pitchFamily="34" charset="0"/>
              </a:rPr>
              <a:t>+</a:t>
            </a:r>
            <a:r>
              <a:rPr lang="en-GB" sz="2800" b="0" i="0" dirty="0">
                <a:solidFill>
                  <a:srgbClr val="000000"/>
                </a:solidFill>
                <a:effectLst/>
                <a:latin typeface="Arial" panose="020B0604020202020204" pitchFamily="34" charset="0"/>
              </a:rPr>
              <a:t>/Ca</a:t>
            </a:r>
            <a:r>
              <a:rPr lang="en-GB" sz="2800" b="0" i="0" baseline="30000" dirty="0">
                <a:solidFill>
                  <a:srgbClr val="000000"/>
                </a:solidFill>
                <a:effectLst/>
                <a:latin typeface="Arial" panose="020B0604020202020204" pitchFamily="34" charset="0"/>
              </a:rPr>
              <a:t>2+</a:t>
            </a:r>
            <a:r>
              <a:rPr lang="en-GB" sz="2800" b="0" i="0" dirty="0">
                <a:solidFill>
                  <a:srgbClr val="000000"/>
                </a:solidFill>
                <a:effectLst/>
                <a:latin typeface="Arial" panose="020B0604020202020204" pitchFamily="34" charset="0"/>
              </a:rPr>
              <a:t> exchanger constantly removes Ca</a:t>
            </a:r>
            <a:r>
              <a:rPr lang="en-GB" sz="2800" b="0" i="0" baseline="30000" dirty="0">
                <a:solidFill>
                  <a:srgbClr val="000000"/>
                </a:solidFill>
                <a:effectLst/>
                <a:latin typeface="Arial" panose="020B0604020202020204" pitchFamily="34" charset="0"/>
              </a:rPr>
              <a:t>2+</a:t>
            </a:r>
            <a:r>
              <a:rPr lang="en-GB" sz="2800" b="0" i="0" dirty="0">
                <a:solidFill>
                  <a:srgbClr val="000000"/>
                </a:solidFill>
                <a:effectLst/>
                <a:latin typeface="Arial" panose="020B0604020202020204" pitchFamily="34" charset="0"/>
              </a:rPr>
              <a:t> as well.</a:t>
            </a:r>
          </a:p>
        </p:txBody>
      </p:sp>
    </p:spTree>
    <p:extLst>
      <p:ext uri="{BB962C8B-B14F-4D97-AF65-F5344CB8AC3E}">
        <p14:creationId xmlns:p14="http://schemas.microsoft.com/office/powerpoint/2010/main" val="1152203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CDA468E9-1DB4-5983-4295-421277D8F683}"/>
            </a:ext>
          </a:extLst>
        </p:cNvPr>
        <p:cNvGrpSpPr/>
        <p:nvPr/>
      </p:nvGrpSpPr>
      <p:grpSpPr>
        <a:xfrm>
          <a:off x="0" y="0"/>
          <a:ext cx="0" cy="0"/>
          <a:chOff x="0" y="0"/>
          <a:chExt cx="0" cy="0"/>
        </a:xfrm>
      </p:grpSpPr>
      <p:sp>
        <p:nvSpPr>
          <p:cNvPr id="121" name="Google Shape;121;p4">
            <a:extLst>
              <a:ext uri="{FF2B5EF4-FFF2-40B4-BE49-F238E27FC236}">
                <a16:creationId xmlns:a16="http://schemas.microsoft.com/office/drawing/2014/main" id="{5A864C39-3CCA-6CD1-525C-3CFB4E3E6C30}"/>
              </a:ext>
            </a:extLst>
          </p:cNvPr>
          <p:cNvSpPr/>
          <p:nvPr/>
        </p:nvSpPr>
        <p:spPr>
          <a:xfrm>
            <a:off x="1652671" y="2055024"/>
            <a:ext cx="14982658" cy="7229132"/>
          </a:xfrm>
          <a:custGeom>
            <a:avLst/>
            <a:gdLst/>
            <a:ahLst/>
            <a:cxnLst/>
            <a:rect l="l" t="t" r="r" b="b"/>
            <a:pathLst>
              <a:path w="14982658" h="7229132" extrusionOk="0">
                <a:moveTo>
                  <a:pt x="0" y="0"/>
                </a:moveTo>
                <a:lnTo>
                  <a:pt x="14982658" y="0"/>
                </a:lnTo>
                <a:lnTo>
                  <a:pt x="14982658" y="7229132"/>
                </a:lnTo>
                <a:lnTo>
                  <a:pt x="0" y="7229132"/>
                </a:lnTo>
                <a:lnTo>
                  <a:pt x="0" y="0"/>
                </a:lnTo>
                <a:close/>
              </a:path>
            </a:pathLst>
          </a:custGeom>
          <a:blipFill rotWithShape="1">
            <a:blip r:embed="rId3">
              <a:alphaModFix/>
            </a:blip>
            <a:stretch>
              <a:fillRect/>
            </a:stretch>
          </a:blipFill>
          <a:ln>
            <a:noFill/>
          </a:ln>
        </p:spPr>
        <p:txBody>
          <a:bodyPr/>
          <a:lstStyle/>
          <a:p>
            <a:endParaRPr lang="en-GB"/>
          </a:p>
        </p:txBody>
      </p:sp>
      <p:sp>
        <p:nvSpPr>
          <p:cNvPr id="122" name="Google Shape;122;p4">
            <a:extLst>
              <a:ext uri="{FF2B5EF4-FFF2-40B4-BE49-F238E27FC236}">
                <a16:creationId xmlns:a16="http://schemas.microsoft.com/office/drawing/2014/main" id="{8C481D8F-9159-EF9C-3B0E-573FAB43BFC7}"/>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23" name="Google Shape;123;p4">
            <a:extLst>
              <a:ext uri="{FF2B5EF4-FFF2-40B4-BE49-F238E27FC236}">
                <a16:creationId xmlns:a16="http://schemas.microsoft.com/office/drawing/2014/main" id="{7C6F3EE9-9519-CF12-E51C-6826F42C694A}"/>
              </a:ext>
            </a:extLst>
          </p:cNvPr>
          <p:cNvSpPr txBox="1"/>
          <p:nvPr/>
        </p:nvSpPr>
        <p:spPr>
          <a:xfrm>
            <a:off x="1652672" y="194911"/>
            <a:ext cx="14824990"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392503"/>
                </a:solidFill>
                <a:latin typeface="Arial"/>
                <a:ea typeface="Arial"/>
                <a:cs typeface="Arial"/>
                <a:sym typeface="Arial"/>
              </a:rPr>
              <a:t>Smooth Muscle Cross-bridge cycle and regulation</a:t>
            </a:r>
            <a:endParaRPr lang="en-US" sz="1400" b="0" i="0" u="none" strike="noStrike" cap="none" dirty="0">
              <a:solidFill>
                <a:srgbClr val="000000"/>
              </a:solidFill>
              <a:latin typeface="Arial"/>
              <a:ea typeface="Arial"/>
              <a:cs typeface="Arial"/>
              <a:sym typeface="Arial"/>
            </a:endParaRPr>
          </a:p>
        </p:txBody>
      </p:sp>
      <p:sp>
        <p:nvSpPr>
          <p:cNvPr id="124" name="Google Shape;124;p4">
            <a:extLst>
              <a:ext uri="{FF2B5EF4-FFF2-40B4-BE49-F238E27FC236}">
                <a16:creationId xmlns:a16="http://schemas.microsoft.com/office/drawing/2014/main" id="{9D1C7059-1C96-367B-1652-14BFF723AC09}"/>
              </a:ext>
            </a:extLst>
          </p:cNvPr>
          <p:cNvSpPr txBox="1"/>
          <p:nvPr/>
        </p:nvSpPr>
        <p:spPr>
          <a:xfrm>
            <a:off x="1810339" y="3210737"/>
            <a:ext cx="14667324" cy="5170646"/>
          </a:xfrm>
          <a:prstGeom prst="rect">
            <a:avLst/>
          </a:prstGeom>
          <a:noFill/>
          <a:ln>
            <a:noFill/>
          </a:ln>
        </p:spPr>
        <p:txBody>
          <a:bodyPr spcFirstLastPara="1" wrap="square" lIns="0" tIns="0" rIns="0" bIns="0" anchor="t" anchorCtr="0">
            <a:spAutoFit/>
          </a:bodyPr>
          <a:lstStyle/>
          <a:p>
            <a:pPr algn="l">
              <a:buFont typeface="+mj-lt"/>
              <a:buAutoNum type="arabicPeriod"/>
            </a:pPr>
            <a:r>
              <a:rPr lang="en-GB" sz="2800" b="0" i="0" dirty="0">
                <a:solidFill>
                  <a:srgbClr val="000000"/>
                </a:solidFill>
                <a:effectLst/>
                <a:latin typeface="Arial" panose="020B0604020202020204" pitchFamily="34" charset="0"/>
              </a:rPr>
              <a:t>Calmodulin is a Calcium-binding protein.</a:t>
            </a:r>
          </a:p>
          <a:p>
            <a:pPr algn="l">
              <a:buFont typeface="+mj-lt"/>
              <a:buAutoNum type="arabicPeriod"/>
            </a:pPr>
            <a:r>
              <a:rPr lang="en-GB" sz="2800" b="0" i="0" dirty="0">
                <a:solidFill>
                  <a:srgbClr val="000000"/>
                </a:solidFill>
                <a:effectLst/>
                <a:latin typeface="Arial" panose="020B0604020202020204" pitchFamily="34" charset="0"/>
              </a:rPr>
              <a:t>Calmodulin activates myosin light chain kinase.</a:t>
            </a:r>
          </a:p>
          <a:p>
            <a:pPr algn="l">
              <a:buFont typeface="+mj-lt"/>
              <a:buAutoNum type="arabicPeriod"/>
            </a:pPr>
            <a:r>
              <a:rPr lang="en-GB" sz="2800" b="0" i="0" dirty="0">
                <a:solidFill>
                  <a:srgbClr val="000000"/>
                </a:solidFill>
                <a:effectLst/>
                <a:latin typeface="Arial" panose="020B0604020202020204" pitchFamily="34" charset="0"/>
              </a:rPr>
              <a:t>myosin light chain kinase phosphorylates the light chain on myosin, which activates it.</a:t>
            </a:r>
          </a:p>
          <a:p>
            <a:pPr algn="l">
              <a:buFont typeface="+mj-lt"/>
              <a:buAutoNum type="arabicPeriod"/>
            </a:pPr>
            <a:r>
              <a:rPr lang="en-GB" sz="2800" b="0" i="0" dirty="0">
                <a:solidFill>
                  <a:srgbClr val="000000"/>
                </a:solidFill>
                <a:effectLst/>
                <a:latin typeface="Arial" panose="020B0604020202020204" pitchFamily="34" charset="0"/>
              </a:rPr>
              <a:t>The phosphorylated myosin can then bind to actin using the hydrolysis of ATP to ADP.</a:t>
            </a:r>
          </a:p>
          <a:p>
            <a:pPr algn="l">
              <a:buFont typeface="+mj-lt"/>
              <a:buAutoNum type="arabicPeriod"/>
            </a:pPr>
            <a:r>
              <a:rPr lang="en-GB" sz="2800" b="0" i="0" dirty="0">
                <a:solidFill>
                  <a:srgbClr val="000000"/>
                </a:solidFill>
                <a:effectLst/>
                <a:latin typeface="Arial" panose="020B0604020202020204" pitchFamily="34" charset="0"/>
              </a:rPr>
              <a:t>Myosin phosphatase dephosphorylates the myosin, then inactivating it.</a:t>
            </a:r>
          </a:p>
          <a:p>
            <a:pPr algn="l">
              <a:buFont typeface="+mj-lt"/>
              <a:buAutoNum type="arabicPeriod"/>
            </a:pPr>
            <a:r>
              <a:rPr lang="en-GB" sz="2800" b="0" i="0" dirty="0">
                <a:solidFill>
                  <a:srgbClr val="000000"/>
                </a:solidFill>
                <a:effectLst/>
                <a:latin typeface="Arial" panose="020B0604020202020204" pitchFamily="34" charset="0"/>
              </a:rPr>
              <a:t>if contraction needs to continue, myosin phosphatase can be inhibited by rho kinase (G-protein produced when alpha-</a:t>
            </a:r>
            <a:r>
              <a:rPr lang="en-GB" sz="2800" b="0" i="0" dirty="0" err="1">
                <a:solidFill>
                  <a:srgbClr val="000000"/>
                </a:solidFill>
                <a:effectLst/>
                <a:latin typeface="Arial" panose="020B0604020202020204" pitchFamily="34" charset="0"/>
              </a:rPr>
              <a:t>adreno</a:t>
            </a:r>
            <a:r>
              <a:rPr lang="en-GB" sz="2800" b="0" i="0" dirty="0">
                <a:solidFill>
                  <a:srgbClr val="000000"/>
                </a:solidFill>
                <a:effectLst/>
                <a:latin typeface="Arial" panose="020B0604020202020204" pitchFamily="34" charset="0"/>
              </a:rPr>
              <a:t> receptors are activated). This is called Calcium Sensitisation. This prevents dephosphorylation of myosin allowing cross-bridge cycles with actin to continue</a:t>
            </a:r>
          </a:p>
          <a:p>
            <a:pPr algn="l">
              <a:buFont typeface="+mj-lt"/>
              <a:buAutoNum type="arabicPeriod"/>
            </a:pPr>
            <a:r>
              <a:rPr lang="en-GB" sz="2800" b="0" i="0" dirty="0">
                <a:solidFill>
                  <a:srgbClr val="000000"/>
                </a:solidFill>
                <a:effectLst/>
                <a:latin typeface="Arial" panose="020B0604020202020204" pitchFamily="34" charset="0"/>
              </a:rPr>
              <a:t>cGMP produced by No-mediated vasorelaxation stops rho kinase from inhibiting myosin phosphatase. This allows dephosphorylation of myosin to stop the cross-bridge cycle. This is called calcium </a:t>
            </a:r>
            <a:r>
              <a:rPr lang="en-GB" sz="2800" b="0" i="0" dirty="0" err="1">
                <a:solidFill>
                  <a:srgbClr val="000000"/>
                </a:solidFill>
                <a:effectLst/>
                <a:latin typeface="Arial" panose="020B0604020202020204" pitchFamily="34" charset="0"/>
              </a:rPr>
              <a:t>DEsensitisation</a:t>
            </a:r>
            <a:endParaRPr lang="en-GB" sz="2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319382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D872A611-7D28-9825-E200-69B3C94AF223}"/>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5D249130-0A48-9300-62CB-7B99D06EA11A}"/>
              </a:ext>
            </a:extLst>
          </p:cNvPr>
          <p:cNvSpPr/>
          <p:nvPr/>
        </p:nvSpPr>
        <p:spPr>
          <a:xfrm>
            <a:off x="1960816" y="2089150"/>
            <a:ext cx="14366368" cy="6931772"/>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txBody>
          <a:bodyPr/>
          <a:lstStyle/>
          <a:p>
            <a:endParaRPr lang="en-GB"/>
          </a:p>
        </p:txBody>
      </p:sp>
      <p:sp>
        <p:nvSpPr>
          <p:cNvPr id="114" name="Google Shape;114;p3">
            <a:extLst>
              <a:ext uri="{FF2B5EF4-FFF2-40B4-BE49-F238E27FC236}">
                <a16:creationId xmlns:a16="http://schemas.microsoft.com/office/drawing/2014/main" id="{BF086C2F-46D6-264B-2548-1C4154FBB214}"/>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15" name="Google Shape;115;p3">
            <a:extLst>
              <a:ext uri="{FF2B5EF4-FFF2-40B4-BE49-F238E27FC236}">
                <a16:creationId xmlns:a16="http://schemas.microsoft.com/office/drawing/2014/main" id="{EFFFE889-3C1E-5632-19E1-ECCDDBCC5762}"/>
              </a:ext>
            </a:extLst>
          </p:cNvPr>
          <p:cNvSpPr txBox="1"/>
          <p:nvPr/>
        </p:nvSpPr>
        <p:spPr>
          <a:xfrm>
            <a:off x="4481801" y="-241835"/>
            <a:ext cx="9324398"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392503"/>
                </a:solidFill>
              </a:rPr>
              <a:t>Organization of Skeletal Muscle</a:t>
            </a:r>
            <a:endParaRPr sz="1400" b="0" i="0" u="none" strike="noStrike" cap="none"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DCB0AB1D-4116-7A88-8066-304FFE4D720B}"/>
              </a:ext>
            </a:extLst>
          </p:cNvPr>
          <p:cNvPicPr>
            <a:picLocks noChangeAspect="1"/>
          </p:cNvPicPr>
          <p:nvPr/>
        </p:nvPicPr>
        <p:blipFill>
          <a:blip r:embed="rId5"/>
          <a:stretch>
            <a:fillRect/>
          </a:stretch>
        </p:blipFill>
        <p:spPr>
          <a:xfrm>
            <a:off x="2321882" y="2387845"/>
            <a:ext cx="11899444" cy="7549411"/>
          </a:xfrm>
          <a:prstGeom prst="rect">
            <a:avLst/>
          </a:prstGeom>
        </p:spPr>
      </p:pic>
    </p:spTree>
    <p:extLst>
      <p:ext uri="{BB962C8B-B14F-4D97-AF65-F5344CB8AC3E}">
        <p14:creationId xmlns:p14="http://schemas.microsoft.com/office/powerpoint/2010/main" val="423048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DF4C3485-A7FC-00B7-2397-CC947C30492E}"/>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188CC2D1-A7E8-4621-F2E0-CC3D190F7C20}"/>
              </a:ext>
            </a:extLst>
          </p:cNvPr>
          <p:cNvSpPr/>
          <p:nvPr/>
        </p:nvSpPr>
        <p:spPr>
          <a:xfrm>
            <a:off x="1960816" y="2089150"/>
            <a:ext cx="14366368" cy="6931772"/>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txBody>
          <a:bodyPr/>
          <a:lstStyle/>
          <a:p>
            <a:endParaRPr lang="en-GB"/>
          </a:p>
        </p:txBody>
      </p:sp>
      <p:sp>
        <p:nvSpPr>
          <p:cNvPr id="114" name="Google Shape;114;p3">
            <a:extLst>
              <a:ext uri="{FF2B5EF4-FFF2-40B4-BE49-F238E27FC236}">
                <a16:creationId xmlns:a16="http://schemas.microsoft.com/office/drawing/2014/main" id="{E9BD0E6F-D483-442C-2AC1-90537DCC07D2}"/>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15" name="Google Shape;115;p3">
            <a:extLst>
              <a:ext uri="{FF2B5EF4-FFF2-40B4-BE49-F238E27FC236}">
                <a16:creationId xmlns:a16="http://schemas.microsoft.com/office/drawing/2014/main" id="{91F9ECD6-8C74-9723-48D0-A1C2C17DD901}"/>
              </a:ext>
            </a:extLst>
          </p:cNvPr>
          <p:cNvSpPr txBox="1"/>
          <p:nvPr/>
        </p:nvSpPr>
        <p:spPr>
          <a:xfrm>
            <a:off x="4481801" y="-241835"/>
            <a:ext cx="9324398" cy="3015826"/>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392503"/>
                </a:solidFill>
              </a:rPr>
              <a:t>Structure of a Muscle Fiber</a:t>
            </a:r>
            <a:endParaRPr sz="1400" b="0" i="0" u="none" strike="noStrike" cap="none"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337EE35D-FEB3-64E2-7D03-FD91B194561E}"/>
              </a:ext>
            </a:extLst>
          </p:cNvPr>
          <p:cNvPicPr>
            <a:picLocks noChangeAspect="1"/>
          </p:cNvPicPr>
          <p:nvPr/>
        </p:nvPicPr>
        <p:blipFill>
          <a:blip r:embed="rId5"/>
          <a:stretch>
            <a:fillRect/>
          </a:stretch>
        </p:blipFill>
        <p:spPr>
          <a:xfrm>
            <a:off x="270614" y="2430379"/>
            <a:ext cx="13415391" cy="7275384"/>
          </a:xfrm>
          <a:prstGeom prst="rect">
            <a:avLst/>
          </a:prstGeom>
        </p:spPr>
      </p:pic>
      <p:sp>
        <p:nvSpPr>
          <p:cNvPr id="5" name="Google Shape;124;p4">
            <a:extLst>
              <a:ext uri="{FF2B5EF4-FFF2-40B4-BE49-F238E27FC236}">
                <a16:creationId xmlns:a16="http://schemas.microsoft.com/office/drawing/2014/main" id="{CCF9DE22-FA21-8AF0-5189-FA6B974A8860}"/>
              </a:ext>
            </a:extLst>
          </p:cNvPr>
          <p:cNvSpPr txBox="1"/>
          <p:nvPr/>
        </p:nvSpPr>
        <p:spPr>
          <a:xfrm>
            <a:off x="12440945" y="1565218"/>
            <a:ext cx="6264889" cy="3102388"/>
          </a:xfrm>
          <a:prstGeom prst="rect">
            <a:avLst/>
          </a:prstGeom>
          <a:noFill/>
          <a:ln>
            <a:noFill/>
          </a:ln>
        </p:spPr>
        <p:txBody>
          <a:bodyPr spcFirstLastPara="1" wrap="square" lIns="0" tIns="0" rIns="0" bIns="0" anchor="t" anchorCtr="0">
            <a:spAutoFit/>
          </a:bodyPr>
          <a:lstStyle/>
          <a:p>
            <a:pPr marL="1036329" marR="0" lvl="1" indent="-518164" algn="ctr" rtl="0">
              <a:lnSpc>
                <a:spcPct val="140000"/>
              </a:lnSpc>
              <a:spcBef>
                <a:spcPts val="0"/>
              </a:spcBef>
              <a:spcAft>
                <a:spcPts val="0"/>
              </a:spcAft>
              <a:buClr>
                <a:srgbClr val="392503"/>
              </a:buClr>
              <a:buSzPts val="4800"/>
              <a:buFont typeface="Arial"/>
              <a:buChar char="•"/>
            </a:pPr>
            <a:r>
              <a:rPr lang="en-US" sz="4800" dirty="0">
                <a:solidFill>
                  <a:srgbClr val="392503"/>
                </a:solidFill>
              </a:rPr>
              <a:t>Epimysium</a:t>
            </a:r>
          </a:p>
          <a:p>
            <a:pPr marL="1036329" marR="0" lvl="1" indent="-518164" algn="ctr" rtl="0">
              <a:lnSpc>
                <a:spcPct val="140000"/>
              </a:lnSpc>
              <a:spcBef>
                <a:spcPts val="0"/>
              </a:spcBef>
              <a:spcAft>
                <a:spcPts val="0"/>
              </a:spcAft>
              <a:buClr>
                <a:srgbClr val="392503"/>
              </a:buClr>
              <a:buSzPts val="4800"/>
              <a:buFont typeface="Arial"/>
              <a:buChar char="•"/>
            </a:pPr>
            <a:r>
              <a:rPr lang="en-US" sz="4800" b="0" i="0" u="none" strike="noStrike" cap="none" dirty="0">
                <a:solidFill>
                  <a:srgbClr val="392503"/>
                </a:solidFill>
                <a:latin typeface="Arial"/>
                <a:ea typeface="Arial"/>
                <a:cs typeface="Arial"/>
                <a:sym typeface="Arial"/>
              </a:rPr>
              <a:t>Perimysium</a:t>
            </a:r>
          </a:p>
          <a:p>
            <a:pPr marL="1036329" marR="0" lvl="1" indent="-518164" algn="ctr" rtl="0">
              <a:lnSpc>
                <a:spcPct val="140000"/>
              </a:lnSpc>
              <a:spcBef>
                <a:spcPts val="0"/>
              </a:spcBef>
              <a:spcAft>
                <a:spcPts val="0"/>
              </a:spcAft>
              <a:buClr>
                <a:srgbClr val="392503"/>
              </a:buClr>
              <a:buSzPts val="4800"/>
              <a:buFont typeface="Arial"/>
              <a:buChar char="•"/>
            </a:pPr>
            <a:r>
              <a:rPr lang="en-US" sz="4800" dirty="0">
                <a:solidFill>
                  <a:srgbClr val="392503"/>
                </a:solidFill>
              </a:rPr>
              <a:t>Endomysium</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7356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36D7184F-D414-F3AD-ECD6-7820EA711050}"/>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BE0C03CD-E745-097B-915C-39540C0A8586}"/>
              </a:ext>
            </a:extLst>
          </p:cNvPr>
          <p:cNvSpPr/>
          <p:nvPr/>
        </p:nvSpPr>
        <p:spPr>
          <a:xfrm>
            <a:off x="1960816" y="2089150"/>
            <a:ext cx="14366368" cy="6931772"/>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txBody>
          <a:bodyPr/>
          <a:lstStyle/>
          <a:p>
            <a:endParaRPr lang="en-GB"/>
          </a:p>
        </p:txBody>
      </p:sp>
      <p:sp>
        <p:nvSpPr>
          <p:cNvPr id="114" name="Google Shape;114;p3">
            <a:extLst>
              <a:ext uri="{FF2B5EF4-FFF2-40B4-BE49-F238E27FC236}">
                <a16:creationId xmlns:a16="http://schemas.microsoft.com/office/drawing/2014/main" id="{E9A28F9B-40C3-9323-C273-DD7873E75352}"/>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15" name="Google Shape;115;p3">
            <a:extLst>
              <a:ext uri="{FF2B5EF4-FFF2-40B4-BE49-F238E27FC236}">
                <a16:creationId xmlns:a16="http://schemas.microsoft.com/office/drawing/2014/main" id="{7C011FE1-BF1D-60D9-BBE0-DD99DB08737B}"/>
              </a:ext>
            </a:extLst>
          </p:cNvPr>
          <p:cNvSpPr txBox="1"/>
          <p:nvPr/>
        </p:nvSpPr>
        <p:spPr>
          <a:xfrm>
            <a:off x="4481800" y="-241835"/>
            <a:ext cx="11845383"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392503"/>
                </a:solidFill>
              </a:rPr>
              <a:t>Structure of a muscle fiber</a:t>
            </a:r>
            <a:endParaRPr sz="1400" b="0" i="0" u="none" strike="noStrike" cap="none"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FB343D9B-AF67-DA05-3DE2-3E94BBCBA1F8}"/>
              </a:ext>
            </a:extLst>
          </p:cNvPr>
          <p:cNvPicPr>
            <a:picLocks noChangeAspect="1"/>
          </p:cNvPicPr>
          <p:nvPr/>
        </p:nvPicPr>
        <p:blipFill>
          <a:blip r:embed="rId5"/>
          <a:stretch>
            <a:fillRect/>
          </a:stretch>
        </p:blipFill>
        <p:spPr>
          <a:xfrm>
            <a:off x="224585" y="1699937"/>
            <a:ext cx="13625984" cy="8262210"/>
          </a:xfrm>
          <a:prstGeom prst="rect">
            <a:avLst/>
          </a:prstGeom>
        </p:spPr>
      </p:pic>
    </p:spTree>
    <p:extLst>
      <p:ext uri="{BB962C8B-B14F-4D97-AF65-F5344CB8AC3E}">
        <p14:creationId xmlns:p14="http://schemas.microsoft.com/office/powerpoint/2010/main" val="1543122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136F8128-FE53-2DC7-42C5-CC9885660F4A}"/>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6E9D53B3-8E2A-E06A-1463-BAA061E7BFCF}"/>
              </a:ext>
            </a:extLst>
          </p:cNvPr>
          <p:cNvSpPr/>
          <p:nvPr/>
        </p:nvSpPr>
        <p:spPr>
          <a:xfrm>
            <a:off x="1960816" y="2089150"/>
            <a:ext cx="14366368" cy="6931772"/>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txBody>
          <a:bodyPr/>
          <a:lstStyle/>
          <a:p>
            <a:endParaRPr lang="en-GB"/>
          </a:p>
        </p:txBody>
      </p:sp>
      <p:sp>
        <p:nvSpPr>
          <p:cNvPr id="114" name="Google Shape;114;p3">
            <a:extLst>
              <a:ext uri="{FF2B5EF4-FFF2-40B4-BE49-F238E27FC236}">
                <a16:creationId xmlns:a16="http://schemas.microsoft.com/office/drawing/2014/main" id="{E8DCB23A-5808-D9D5-EC74-206B4BFBCA1F}"/>
              </a:ext>
            </a:extLst>
          </p:cNvPr>
          <p:cNvSpPr/>
          <p:nvPr/>
        </p:nvSpPr>
        <p:spPr>
          <a:xfrm>
            <a:off x="14833749" y="8611199"/>
            <a:ext cx="2759782" cy="1048555"/>
          </a:xfrm>
          <a:custGeom>
            <a:avLst/>
            <a:gdLst/>
            <a:ahLst/>
            <a:cxnLst/>
            <a:rect l="l" t="t" r="r" b="b"/>
            <a:pathLst>
              <a:path w="2759782" h="1048555" extrusionOk="0">
                <a:moveTo>
                  <a:pt x="0" y="0"/>
                </a:moveTo>
                <a:lnTo>
                  <a:pt x="2759782" y="0"/>
                </a:lnTo>
                <a:lnTo>
                  <a:pt x="2759782" y="1048555"/>
                </a:lnTo>
                <a:lnTo>
                  <a:pt x="0" y="1048555"/>
                </a:lnTo>
                <a:lnTo>
                  <a:pt x="0" y="0"/>
                </a:lnTo>
                <a:close/>
              </a:path>
            </a:pathLst>
          </a:custGeom>
          <a:blipFill rotWithShape="1">
            <a:blip r:embed="rId4">
              <a:alphaModFix/>
            </a:blip>
            <a:stretch>
              <a:fillRect/>
            </a:stretch>
          </a:blipFill>
          <a:ln>
            <a:noFill/>
          </a:ln>
        </p:spPr>
        <p:txBody>
          <a:bodyPr/>
          <a:lstStyle/>
          <a:p>
            <a:endParaRPr lang="en-GB"/>
          </a:p>
        </p:txBody>
      </p:sp>
      <p:sp>
        <p:nvSpPr>
          <p:cNvPr id="115" name="Google Shape;115;p3">
            <a:extLst>
              <a:ext uri="{FF2B5EF4-FFF2-40B4-BE49-F238E27FC236}">
                <a16:creationId xmlns:a16="http://schemas.microsoft.com/office/drawing/2014/main" id="{C04C03AE-AE6B-9AD5-F62A-71DD26D829C7}"/>
              </a:ext>
            </a:extLst>
          </p:cNvPr>
          <p:cNvSpPr txBox="1"/>
          <p:nvPr/>
        </p:nvSpPr>
        <p:spPr>
          <a:xfrm>
            <a:off x="694469" y="-241835"/>
            <a:ext cx="16899062"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dirty="0">
                <a:solidFill>
                  <a:srgbClr val="392503"/>
                </a:solidFill>
              </a:rPr>
              <a:t>T-Tubules and Sarcoplasmic Reticulum</a:t>
            </a:r>
            <a:endParaRPr sz="1400" b="0" i="0" u="none" strike="noStrike" cap="none"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D1C0F67E-3156-A1CB-AFA8-0806721D60B8}"/>
              </a:ext>
            </a:extLst>
          </p:cNvPr>
          <p:cNvPicPr>
            <a:picLocks noChangeAspect="1"/>
          </p:cNvPicPr>
          <p:nvPr/>
        </p:nvPicPr>
        <p:blipFill>
          <a:blip r:embed="rId5"/>
          <a:stretch>
            <a:fillRect/>
          </a:stretch>
        </p:blipFill>
        <p:spPr>
          <a:xfrm>
            <a:off x="566479" y="2089150"/>
            <a:ext cx="13239720" cy="7521836"/>
          </a:xfrm>
          <a:prstGeom prst="rect">
            <a:avLst/>
          </a:prstGeom>
        </p:spPr>
      </p:pic>
    </p:spTree>
    <p:extLst>
      <p:ext uri="{BB962C8B-B14F-4D97-AF65-F5344CB8AC3E}">
        <p14:creationId xmlns:p14="http://schemas.microsoft.com/office/powerpoint/2010/main" val="191396191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2109</Words>
  <Application>Microsoft Office PowerPoint</Application>
  <PresentationFormat>Custom</PresentationFormat>
  <Paragraphs>273</Paragraphs>
  <Slides>57</Slides>
  <Notes>57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Cardo</vt:lpstr>
      <vt:lpstr>Arial</vt:lpstr>
      <vt:lpstr>Garamond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Ashton Neo</cp:lastModifiedBy>
  <cp:revision>1</cp:revision>
  <dcterms:created xsi:type="dcterms:W3CDTF">2006-08-16T00:00:00Z</dcterms:created>
  <dcterms:modified xsi:type="dcterms:W3CDTF">2024-10-12T19:18:32Z</dcterms:modified>
</cp:coreProperties>
</file>