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Raleway"/>
      <p:regular r:id="rId35"/>
      <p:bold r:id="rId36"/>
      <p:italic r:id="rId37"/>
      <p:boldItalic r:id="rId38"/>
    </p:embeddedFont>
    <p:embeddedFont>
      <p:font typeface="Roboto Thin"/>
      <p:regular r:id="rId39"/>
      <p:bold r:id="rId40"/>
      <p:italic r:id="rId41"/>
      <p:boldItalic r:id="rId42"/>
    </p:embeddedFont>
    <p:embeddedFont>
      <p:font typeface="Roboto"/>
      <p:regular r:id="rId43"/>
      <p:bold r:id="rId44"/>
      <p:italic r:id="rId45"/>
      <p:boldItalic r:id="rId46"/>
    </p:embeddedFont>
    <p:embeddedFont>
      <p:font typeface="Libre Franklin"/>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http://customooxmlschemas.google.com/">
      <go:slidesCustomData xmlns:go="http://customooxmlschemas.google.com/" r:id="rId51" roundtripDataSignature="AMtx7miSZTWmYozAjcL8A5vLxYKaVgAz8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Thin-bold.fntdata"/><Relationship Id="rId42" Type="http://schemas.openxmlformats.org/officeDocument/2006/relationships/font" Target="fonts/RobotoThin-boldItalic.fntdata"/><Relationship Id="rId41" Type="http://schemas.openxmlformats.org/officeDocument/2006/relationships/font" Target="fonts/RobotoThin-italic.fntdata"/><Relationship Id="rId44" Type="http://schemas.openxmlformats.org/officeDocument/2006/relationships/font" Target="fonts/Roboto-bold.fntdata"/><Relationship Id="rId43" Type="http://schemas.openxmlformats.org/officeDocument/2006/relationships/font" Target="fonts/Roboto-regular.fntdata"/><Relationship Id="rId46" Type="http://schemas.openxmlformats.org/officeDocument/2006/relationships/font" Target="fonts/Roboto-boldItalic.fntdata"/><Relationship Id="rId45"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ibreFranklin-bold.fntdata"/><Relationship Id="rId47" Type="http://schemas.openxmlformats.org/officeDocument/2006/relationships/font" Target="fonts/LibreFranklin-regular.fntdata"/><Relationship Id="rId49" Type="http://schemas.openxmlformats.org/officeDocument/2006/relationships/font" Target="fonts/LibreFranklin-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font" Target="fonts/Raleway-regular.fntdata"/><Relationship Id="rId34" Type="http://schemas.openxmlformats.org/officeDocument/2006/relationships/slide" Target="slides/slide29.xml"/><Relationship Id="rId37" Type="http://schemas.openxmlformats.org/officeDocument/2006/relationships/font" Target="fonts/Raleway-italic.fntdata"/><Relationship Id="rId36" Type="http://schemas.openxmlformats.org/officeDocument/2006/relationships/font" Target="fonts/Raleway-bold.fntdata"/><Relationship Id="rId39" Type="http://schemas.openxmlformats.org/officeDocument/2006/relationships/font" Target="fonts/RobotoThin-regular.fntdata"/><Relationship Id="rId38" Type="http://schemas.openxmlformats.org/officeDocument/2006/relationships/font" Target="fonts/Raleway-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customschemas.google.com/relationships/presentationmetadata" Target="metadata"/><Relationship Id="rId50" Type="http://schemas.openxmlformats.org/officeDocument/2006/relationships/font" Target="fonts/LibreFranklin-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840c69016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g2840c690162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9738deabe3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9738deabe3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sz="6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9738deabe3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g29738deabe3_0_3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9738deabe3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9738deabe3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9738deabe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g29738deabe3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4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840c69016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g2840c690162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76dfdf8120829e7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76dfdf8120829e7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954ee50f2a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954ee50f2a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342900" rtl="0" algn="l">
              <a:lnSpc>
                <a:spcPct val="115000"/>
              </a:lnSpc>
              <a:spcBef>
                <a:spcPts val="800"/>
              </a:spcBef>
              <a:spcAft>
                <a:spcPts val="0"/>
              </a:spcAft>
              <a:buClr>
                <a:srgbClr val="611BB8"/>
              </a:buClr>
              <a:buSzPts val="24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954ee50f2a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954ee50f2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Acknowledge more than 1 unwell patient and prioritise- 1=B; 2=C; 3=D</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Differentials - 1= PE, CAP; 2= ACS, AAA; 3= delirium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Management-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 sz="1200">
                <a:solidFill>
                  <a:schemeClr val="dk1"/>
                </a:solidFill>
                <a:latin typeface="Calibri"/>
                <a:ea typeface="Calibri"/>
                <a:cs typeface="Calibri"/>
                <a:sym typeface="Calibri"/>
              </a:rPr>
              <a:t>1 = increase O2 to 15L/min on NBM, consider PE, D-dimer, CTPA otherwise treatment LMWH, US Doppler, joint swelling or tenderness (?septic arthritis), signs of CAP or aspiration pneumonia</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 sz="1200">
                <a:solidFill>
                  <a:schemeClr val="dk1"/>
                </a:solidFill>
                <a:latin typeface="Calibri"/>
                <a:ea typeface="Calibri"/>
                <a:cs typeface="Calibri"/>
                <a:sym typeface="Calibri"/>
              </a:rPr>
              <a:t>2 = ECG, Troponin, CXR, ACS protocol, continuous cardiac monitor</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 sz="1200">
                <a:solidFill>
                  <a:schemeClr val="dk1"/>
                </a:solidFill>
                <a:latin typeface="Calibri"/>
                <a:ea typeface="Calibri"/>
                <a:cs typeface="Calibri"/>
                <a:sym typeface="Calibri"/>
              </a:rPr>
              <a:t>3 = medications missed, verbal de-escalation, make environment more comfortable, consider DoLS, least restrictive option, security to ensure staff safety, look for medical reason (retention, constipation, electrolyte, pain)</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954ee50f2a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954ee50f2a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954ee50f2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954ee50f2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a:p>
            <a:pPr indent="-298450" lvl="0" marL="457200" rtl="0" algn="l">
              <a:spcBef>
                <a:spcPts val="0"/>
              </a:spcBef>
              <a:spcAft>
                <a:spcPts val="0"/>
              </a:spcAft>
              <a:buSzPts val="1100"/>
              <a:buAutoNum type="arabicPeriod"/>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954ee50f2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954ee50f2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954ee50f2a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954ee50f2a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954ee50f2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954ee50f2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954ee50f2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954ee50f2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KCL GKT?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954ee50f2a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954ee50f2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Gemma White’s ppt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954ee50f2a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954ee50f2a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Katie Leung’s ppt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954ee50f2a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954ee50f2a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London SFP handbook 2022</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954ee50f2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954ee50f2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ICSM</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840c690162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g2840c690162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sz="1800">
              <a:solidFill>
                <a:srgbClr val="7F7F7F"/>
              </a:solidFill>
              <a:latin typeface="Arial"/>
              <a:ea typeface="Arial"/>
              <a:cs typeface="Arial"/>
              <a:sym typeface="Aria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840c69016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g2840c690162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9738deabe3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9738deabe3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840c69016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g2840c690162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33"/>
          <p:cNvSpPr txBox="1"/>
          <p:nvPr>
            <p:ph type="ctrTitle"/>
          </p:nvPr>
        </p:nvSpPr>
        <p:spPr>
          <a:xfrm>
            <a:off x="485875" y="264475"/>
            <a:ext cx="8183700" cy="1473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2" name="Google Shape;12;p33"/>
          <p:cNvSpPr txBox="1"/>
          <p:nvPr>
            <p:ph idx="1" type="subTitle"/>
          </p:nvPr>
        </p:nvSpPr>
        <p:spPr>
          <a:xfrm>
            <a:off x="485875" y="1738075"/>
            <a:ext cx="8183700" cy="861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3" name="Google Shape;13;p3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4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42"/>
          <p:cNvSpPr txBox="1"/>
          <p:nvPr>
            <p:ph hasCustomPrompt="1" type="title"/>
          </p:nvPr>
        </p:nvSpPr>
        <p:spPr>
          <a:xfrm>
            <a:off x="311700" y="743001"/>
            <a:ext cx="8520600" cy="2006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Font typeface="Arial"/>
              <a:buNone/>
              <a:defRPr sz="12000">
                <a:latin typeface="Arial"/>
                <a:ea typeface="Arial"/>
                <a:cs typeface="Arial"/>
                <a:sym typeface="Arial"/>
              </a:defRPr>
            </a:lvl1pPr>
            <a:lvl2pPr lvl="1" algn="ctr">
              <a:lnSpc>
                <a:spcPct val="100000"/>
              </a:lnSpc>
              <a:spcBef>
                <a:spcPts val="0"/>
              </a:spcBef>
              <a:spcAft>
                <a:spcPts val="0"/>
              </a:spcAft>
              <a:buSzPts val="12000"/>
              <a:buFont typeface="Arial"/>
              <a:buNone/>
              <a:defRPr sz="12000">
                <a:latin typeface="Arial"/>
                <a:ea typeface="Arial"/>
                <a:cs typeface="Arial"/>
                <a:sym typeface="Arial"/>
              </a:defRPr>
            </a:lvl2pPr>
            <a:lvl3pPr lvl="2" algn="ctr">
              <a:lnSpc>
                <a:spcPct val="100000"/>
              </a:lnSpc>
              <a:spcBef>
                <a:spcPts val="0"/>
              </a:spcBef>
              <a:spcAft>
                <a:spcPts val="0"/>
              </a:spcAft>
              <a:buSzPts val="12000"/>
              <a:buFont typeface="Arial"/>
              <a:buNone/>
              <a:defRPr sz="12000">
                <a:latin typeface="Arial"/>
                <a:ea typeface="Arial"/>
                <a:cs typeface="Arial"/>
                <a:sym typeface="Arial"/>
              </a:defRPr>
            </a:lvl3pPr>
            <a:lvl4pPr lvl="3" algn="ctr">
              <a:lnSpc>
                <a:spcPct val="100000"/>
              </a:lnSpc>
              <a:spcBef>
                <a:spcPts val="0"/>
              </a:spcBef>
              <a:spcAft>
                <a:spcPts val="0"/>
              </a:spcAft>
              <a:buSzPts val="12000"/>
              <a:buFont typeface="Arial"/>
              <a:buNone/>
              <a:defRPr sz="12000">
                <a:latin typeface="Arial"/>
                <a:ea typeface="Arial"/>
                <a:cs typeface="Arial"/>
                <a:sym typeface="Arial"/>
              </a:defRPr>
            </a:lvl4pPr>
            <a:lvl5pPr lvl="4" algn="ctr">
              <a:lnSpc>
                <a:spcPct val="100000"/>
              </a:lnSpc>
              <a:spcBef>
                <a:spcPts val="0"/>
              </a:spcBef>
              <a:spcAft>
                <a:spcPts val="0"/>
              </a:spcAft>
              <a:buSzPts val="12000"/>
              <a:buFont typeface="Arial"/>
              <a:buNone/>
              <a:defRPr sz="12000">
                <a:latin typeface="Arial"/>
                <a:ea typeface="Arial"/>
                <a:cs typeface="Arial"/>
                <a:sym typeface="Arial"/>
              </a:defRPr>
            </a:lvl5pPr>
            <a:lvl6pPr lvl="5" algn="ctr">
              <a:lnSpc>
                <a:spcPct val="100000"/>
              </a:lnSpc>
              <a:spcBef>
                <a:spcPts val="0"/>
              </a:spcBef>
              <a:spcAft>
                <a:spcPts val="0"/>
              </a:spcAft>
              <a:buSzPts val="12000"/>
              <a:buFont typeface="Arial"/>
              <a:buNone/>
              <a:defRPr sz="12000">
                <a:latin typeface="Arial"/>
                <a:ea typeface="Arial"/>
                <a:cs typeface="Arial"/>
                <a:sym typeface="Arial"/>
              </a:defRPr>
            </a:lvl6pPr>
            <a:lvl7pPr lvl="6" algn="ctr">
              <a:lnSpc>
                <a:spcPct val="100000"/>
              </a:lnSpc>
              <a:spcBef>
                <a:spcPts val="0"/>
              </a:spcBef>
              <a:spcAft>
                <a:spcPts val="0"/>
              </a:spcAft>
              <a:buSzPts val="12000"/>
              <a:buFont typeface="Arial"/>
              <a:buNone/>
              <a:defRPr sz="12000">
                <a:latin typeface="Arial"/>
                <a:ea typeface="Arial"/>
                <a:cs typeface="Arial"/>
                <a:sym typeface="Arial"/>
              </a:defRPr>
            </a:lvl7pPr>
            <a:lvl8pPr lvl="7" algn="ctr">
              <a:lnSpc>
                <a:spcPct val="100000"/>
              </a:lnSpc>
              <a:spcBef>
                <a:spcPts val="0"/>
              </a:spcBef>
              <a:spcAft>
                <a:spcPts val="0"/>
              </a:spcAft>
              <a:buSzPts val="12000"/>
              <a:buFont typeface="Arial"/>
              <a:buNone/>
              <a:defRPr sz="12000">
                <a:latin typeface="Arial"/>
                <a:ea typeface="Arial"/>
                <a:cs typeface="Arial"/>
                <a:sym typeface="Arial"/>
              </a:defRPr>
            </a:lvl8pPr>
            <a:lvl9pPr lvl="8" algn="ctr">
              <a:lnSpc>
                <a:spcPct val="100000"/>
              </a:lnSpc>
              <a:spcBef>
                <a:spcPts val="0"/>
              </a:spcBef>
              <a:spcAft>
                <a:spcPts val="0"/>
              </a:spcAft>
              <a:buSzPts val="12000"/>
              <a:buFont typeface="Arial"/>
              <a:buNone/>
              <a:defRPr sz="12000">
                <a:latin typeface="Arial"/>
                <a:ea typeface="Arial"/>
                <a:cs typeface="Arial"/>
                <a:sym typeface="Arial"/>
              </a:defRPr>
            </a:lvl9pPr>
          </a:lstStyle>
          <a:p>
            <a:r>
              <a:t>xx%</a:t>
            </a:r>
          </a:p>
        </p:txBody>
      </p:sp>
      <p:sp>
        <p:nvSpPr>
          <p:cNvPr id="50" name="Google Shape;50;p42"/>
          <p:cNvSpPr txBox="1"/>
          <p:nvPr>
            <p:ph idx="1" type="body"/>
          </p:nvPr>
        </p:nvSpPr>
        <p:spPr>
          <a:xfrm>
            <a:off x="311700" y="2845182"/>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Clr>
                <a:schemeClr val="lt1"/>
              </a:buClr>
              <a:buSzPts val="1800"/>
              <a:buChar char="●"/>
              <a:defRPr>
                <a:solidFill>
                  <a:schemeClr val="lt1"/>
                </a:solidFill>
              </a:defRPr>
            </a:lvl1pPr>
            <a:lvl2pPr indent="-317500" lvl="1" marL="914400" algn="ctr">
              <a:lnSpc>
                <a:spcPct val="115000"/>
              </a:lnSpc>
              <a:spcBef>
                <a:spcPts val="0"/>
              </a:spcBef>
              <a:spcAft>
                <a:spcPts val="0"/>
              </a:spcAft>
              <a:buClr>
                <a:schemeClr val="lt1"/>
              </a:buClr>
              <a:buSzPts val="1400"/>
              <a:buChar char="○"/>
              <a:defRPr>
                <a:solidFill>
                  <a:schemeClr val="lt1"/>
                </a:solidFill>
              </a:defRPr>
            </a:lvl2pPr>
            <a:lvl3pPr indent="-317500" lvl="2" marL="1371600" algn="ctr">
              <a:lnSpc>
                <a:spcPct val="115000"/>
              </a:lnSpc>
              <a:spcBef>
                <a:spcPts val="0"/>
              </a:spcBef>
              <a:spcAft>
                <a:spcPts val="0"/>
              </a:spcAft>
              <a:buClr>
                <a:schemeClr val="lt1"/>
              </a:buClr>
              <a:buSzPts val="1400"/>
              <a:buChar char="■"/>
              <a:defRPr>
                <a:solidFill>
                  <a:schemeClr val="lt1"/>
                </a:solidFill>
              </a:defRPr>
            </a:lvl3pPr>
            <a:lvl4pPr indent="-317500" lvl="3" marL="1828800" algn="ctr">
              <a:lnSpc>
                <a:spcPct val="115000"/>
              </a:lnSpc>
              <a:spcBef>
                <a:spcPts val="0"/>
              </a:spcBef>
              <a:spcAft>
                <a:spcPts val="0"/>
              </a:spcAft>
              <a:buClr>
                <a:schemeClr val="lt1"/>
              </a:buClr>
              <a:buSzPts val="1400"/>
              <a:buChar char="●"/>
              <a:defRPr>
                <a:solidFill>
                  <a:schemeClr val="lt1"/>
                </a:solidFill>
              </a:defRPr>
            </a:lvl4pPr>
            <a:lvl5pPr indent="-317500" lvl="4" marL="2286000" algn="ctr">
              <a:lnSpc>
                <a:spcPct val="115000"/>
              </a:lnSpc>
              <a:spcBef>
                <a:spcPts val="0"/>
              </a:spcBef>
              <a:spcAft>
                <a:spcPts val="0"/>
              </a:spcAft>
              <a:buClr>
                <a:schemeClr val="lt1"/>
              </a:buClr>
              <a:buSzPts val="1400"/>
              <a:buChar char="○"/>
              <a:defRPr>
                <a:solidFill>
                  <a:schemeClr val="lt1"/>
                </a:solidFill>
              </a:defRPr>
            </a:lvl5pPr>
            <a:lvl6pPr indent="-317500" lvl="5" marL="2743200" algn="ctr">
              <a:lnSpc>
                <a:spcPct val="115000"/>
              </a:lnSpc>
              <a:spcBef>
                <a:spcPts val="0"/>
              </a:spcBef>
              <a:spcAft>
                <a:spcPts val="0"/>
              </a:spcAft>
              <a:buClr>
                <a:schemeClr val="lt1"/>
              </a:buClr>
              <a:buSzPts val="1400"/>
              <a:buChar char="■"/>
              <a:defRPr>
                <a:solidFill>
                  <a:schemeClr val="lt1"/>
                </a:solidFill>
              </a:defRPr>
            </a:lvl6pPr>
            <a:lvl7pPr indent="-317500" lvl="6" marL="3200400" algn="ctr">
              <a:lnSpc>
                <a:spcPct val="115000"/>
              </a:lnSpc>
              <a:spcBef>
                <a:spcPts val="0"/>
              </a:spcBef>
              <a:spcAft>
                <a:spcPts val="0"/>
              </a:spcAft>
              <a:buClr>
                <a:schemeClr val="lt1"/>
              </a:buClr>
              <a:buSzPts val="1400"/>
              <a:buChar char="●"/>
              <a:defRPr>
                <a:solidFill>
                  <a:schemeClr val="lt1"/>
                </a:solidFill>
              </a:defRPr>
            </a:lvl7pPr>
            <a:lvl8pPr indent="-317500" lvl="7" marL="3657600" algn="ctr">
              <a:lnSpc>
                <a:spcPct val="115000"/>
              </a:lnSpc>
              <a:spcBef>
                <a:spcPts val="0"/>
              </a:spcBef>
              <a:spcAft>
                <a:spcPts val="0"/>
              </a:spcAft>
              <a:buClr>
                <a:schemeClr val="lt1"/>
              </a:buClr>
              <a:buSzPts val="1400"/>
              <a:buChar char="○"/>
              <a:defRPr>
                <a:solidFill>
                  <a:schemeClr val="lt1"/>
                </a:solidFill>
              </a:defRPr>
            </a:lvl8pPr>
            <a:lvl9pPr indent="-317500" lvl="8" marL="4114800" algn="ctr">
              <a:lnSpc>
                <a:spcPct val="115000"/>
              </a:lnSpc>
              <a:spcBef>
                <a:spcPts val="0"/>
              </a:spcBef>
              <a:spcAft>
                <a:spcPts val="0"/>
              </a:spcAft>
              <a:buClr>
                <a:schemeClr val="lt1"/>
              </a:buClr>
              <a:buSzPts val="1400"/>
              <a:buChar char="■"/>
              <a:defRPr>
                <a:solidFill>
                  <a:schemeClr val="lt1"/>
                </a:solidFill>
              </a:defRPr>
            </a:lvl9pPr>
          </a:lstStyle>
          <a:p/>
        </p:txBody>
      </p:sp>
      <p:sp>
        <p:nvSpPr>
          <p:cNvPr id="51" name="Google Shape;51;p4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4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g29738deabe3_0_248"/>
          <p:cNvSpPr txBox="1"/>
          <p:nvPr>
            <p:ph type="title"/>
          </p:nvPr>
        </p:nvSpPr>
        <p:spPr>
          <a:xfrm>
            <a:off x="822960" y="274320"/>
            <a:ext cx="7521000" cy="411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chemeClr val="dk1"/>
              </a:buClr>
              <a:buSzPts val="1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6" name="Google Shape;56;g29738deabe3_0_248"/>
          <p:cNvSpPr txBox="1"/>
          <p:nvPr>
            <p:ph idx="1" type="body"/>
          </p:nvPr>
        </p:nvSpPr>
        <p:spPr>
          <a:xfrm>
            <a:off x="822960" y="825471"/>
            <a:ext cx="7521000" cy="2685000"/>
          </a:xfrm>
          <a:prstGeom prst="rect">
            <a:avLst/>
          </a:prstGeom>
          <a:noFill/>
          <a:ln>
            <a:noFill/>
          </a:ln>
        </p:spPr>
        <p:txBody>
          <a:bodyPr anchorCtr="0" anchor="t" bIns="45700" lIns="91425" spcFirstLastPara="1" rIns="91425" wrap="square" tIns="45700">
            <a:normAutofit/>
          </a:bodyPr>
          <a:lstStyle>
            <a:lvl1pPr indent="-342900" lvl="0" marL="457200" rtl="0" algn="l">
              <a:spcBef>
                <a:spcPts val="800"/>
              </a:spcBef>
              <a:spcAft>
                <a:spcPts val="0"/>
              </a:spcAft>
              <a:buClr>
                <a:schemeClr val="dk1"/>
              </a:buClr>
              <a:buSzPts val="1800"/>
              <a:buChar char="●"/>
              <a:defRPr/>
            </a:lvl1pPr>
            <a:lvl2pPr indent="-342900" lvl="1" marL="914400" rtl="0" algn="l">
              <a:spcBef>
                <a:spcPts val="300"/>
              </a:spcBef>
              <a:spcAft>
                <a:spcPts val="0"/>
              </a:spcAft>
              <a:buSzPts val="1800"/>
              <a:buChar char="○"/>
              <a:defRPr/>
            </a:lvl2pPr>
            <a:lvl3pPr indent="-342900" lvl="2" marL="1371600" rtl="0" algn="l">
              <a:spcBef>
                <a:spcPts val="300"/>
              </a:spcBef>
              <a:spcAft>
                <a:spcPts val="0"/>
              </a:spcAft>
              <a:buSzPts val="1800"/>
              <a:buChar char="■"/>
              <a:defRPr/>
            </a:lvl3pPr>
            <a:lvl4pPr indent="-342900" lvl="3" marL="1828800" rtl="0" algn="l">
              <a:spcBef>
                <a:spcPts val="300"/>
              </a:spcBef>
              <a:spcAft>
                <a:spcPts val="0"/>
              </a:spcAft>
              <a:buSzPts val="1800"/>
              <a:buChar char="●"/>
              <a:defRPr/>
            </a:lvl4pPr>
            <a:lvl5pPr indent="-342900" lvl="4" marL="2286000" rtl="0" algn="l">
              <a:spcBef>
                <a:spcPts val="300"/>
              </a:spcBef>
              <a:spcAft>
                <a:spcPts val="0"/>
              </a:spcAft>
              <a:buSzPts val="1800"/>
              <a:buChar char="○"/>
              <a:defRPr/>
            </a:lvl5pPr>
            <a:lvl6pPr indent="-342900" lvl="5" marL="2743200" rtl="0" algn="l">
              <a:spcBef>
                <a:spcPts val="300"/>
              </a:spcBef>
              <a:spcAft>
                <a:spcPts val="0"/>
              </a:spcAft>
              <a:buSzPts val="1800"/>
              <a:buChar char="■"/>
              <a:defRPr/>
            </a:lvl6pPr>
            <a:lvl7pPr indent="-342900" lvl="6" marL="3200400" rtl="0" algn="l">
              <a:spcBef>
                <a:spcPts val="300"/>
              </a:spcBef>
              <a:spcAft>
                <a:spcPts val="0"/>
              </a:spcAft>
              <a:buSzPts val="1800"/>
              <a:buChar char="●"/>
              <a:defRPr/>
            </a:lvl7pPr>
            <a:lvl8pPr indent="-342900" lvl="7" marL="3657600" rtl="0" algn="l">
              <a:spcBef>
                <a:spcPts val="300"/>
              </a:spcBef>
              <a:spcAft>
                <a:spcPts val="0"/>
              </a:spcAft>
              <a:buSzPts val="1800"/>
              <a:buChar char="○"/>
              <a:defRPr/>
            </a:lvl8pPr>
            <a:lvl9pPr indent="-342900" lvl="8" marL="4114800" rtl="0" algn="l">
              <a:spcBef>
                <a:spcPts val="300"/>
              </a:spcBef>
              <a:spcAft>
                <a:spcPts val="0"/>
              </a:spcAft>
              <a:buSzPts val="1800"/>
              <a:buChar char="■"/>
              <a:defRPr/>
            </a:lvl9pPr>
          </a:lstStyle>
          <a:p/>
        </p:txBody>
      </p:sp>
      <p:sp>
        <p:nvSpPr>
          <p:cNvPr id="57" name="Google Shape;57;g29738deabe3_0_248"/>
          <p:cNvSpPr txBox="1"/>
          <p:nvPr>
            <p:ph idx="10" type="dt"/>
          </p:nvPr>
        </p:nvSpPr>
        <p:spPr>
          <a:xfrm rot="-1985953">
            <a:off x="309006" y="4391195"/>
            <a:ext cx="1960664" cy="174413"/>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8" name="Google Shape;58;g29738deabe3_0_248"/>
          <p:cNvSpPr txBox="1"/>
          <p:nvPr>
            <p:ph idx="11" type="ftr"/>
          </p:nvPr>
        </p:nvSpPr>
        <p:spPr>
          <a:xfrm>
            <a:off x="3517514" y="4713842"/>
            <a:ext cx="4724400" cy="2058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g29738deabe3_0_248"/>
          <p:cNvSpPr/>
          <p:nvPr>
            <p:ph idx="12" type="sldNum"/>
          </p:nvPr>
        </p:nvSpPr>
        <p:spPr>
          <a:xfrm>
            <a:off x="8401038" y="4628117"/>
            <a:ext cx="502800" cy="37710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rm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g29738deabe3_0_254"/>
          <p:cNvSpPr txBox="1"/>
          <p:nvPr>
            <p:ph idx="1" type="body"/>
          </p:nvPr>
        </p:nvSpPr>
        <p:spPr>
          <a:xfrm>
            <a:off x="822960" y="822960"/>
            <a:ext cx="3200400" cy="2784300"/>
          </a:xfrm>
          <a:prstGeom prst="rect">
            <a:avLst/>
          </a:prstGeom>
          <a:noFill/>
          <a:ln>
            <a:noFill/>
          </a:ln>
        </p:spPr>
        <p:txBody>
          <a:bodyPr anchorCtr="0" anchor="t" bIns="45700" lIns="91425" spcFirstLastPara="1" rIns="91425" wrap="square" tIns="45700">
            <a:normAutofit/>
          </a:bodyPr>
          <a:lstStyle>
            <a:lvl1pPr indent="-406400" lvl="0" marL="457200" rtl="0" algn="l">
              <a:spcBef>
                <a:spcPts val="800"/>
              </a:spcBef>
              <a:spcAft>
                <a:spcPts val="0"/>
              </a:spcAft>
              <a:buClr>
                <a:schemeClr val="dk1"/>
              </a:buClr>
              <a:buSzPts val="2800"/>
              <a:buChar char="●"/>
              <a:defRPr sz="2800"/>
            </a:lvl1pPr>
            <a:lvl2pPr indent="-381000" lvl="1" marL="914400" rtl="0" algn="l">
              <a:spcBef>
                <a:spcPts val="300"/>
              </a:spcBef>
              <a:spcAft>
                <a:spcPts val="0"/>
              </a:spcAft>
              <a:buSzPts val="2400"/>
              <a:buChar char="○"/>
              <a:defRPr sz="2400"/>
            </a:lvl2pPr>
            <a:lvl3pPr indent="-355600" lvl="2" marL="1371600" rtl="0" algn="l">
              <a:spcBef>
                <a:spcPts val="300"/>
              </a:spcBef>
              <a:spcAft>
                <a:spcPts val="0"/>
              </a:spcAft>
              <a:buSzPts val="2000"/>
              <a:buChar char="■"/>
              <a:defRPr sz="2000"/>
            </a:lvl3pPr>
            <a:lvl4pPr indent="-342900" lvl="3" marL="1828800" rtl="0" algn="l">
              <a:spcBef>
                <a:spcPts val="300"/>
              </a:spcBef>
              <a:spcAft>
                <a:spcPts val="0"/>
              </a:spcAft>
              <a:buSzPts val="1800"/>
              <a:buChar char="●"/>
              <a:defRPr sz="1800"/>
            </a:lvl4pPr>
            <a:lvl5pPr indent="-342900" lvl="4" marL="2286000" rtl="0" algn="l">
              <a:spcBef>
                <a:spcPts val="300"/>
              </a:spcBef>
              <a:spcAft>
                <a:spcPts val="0"/>
              </a:spcAft>
              <a:buSzPts val="1800"/>
              <a:buChar char="○"/>
              <a:defRPr sz="1800"/>
            </a:lvl5pPr>
            <a:lvl6pPr indent="-342900" lvl="5" marL="2743200" rtl="0" algn="l">
              <a:spcBef>
                <a:spcPts val="300"/>
              </a:spcBef>
              <a:spcAft>
                <a:spcPts val="0"/>
              </a:spcAft>
              <a:buSzPts val="1800"/>
              <a:buChar char="■"/>
              <a:defRPr sz="1800"/>
            </a:lvl6pPr>
            <a:lvl7pPr indent="-342900" lvl="6" marL="3200400" rtl="0" algn="l">
              <a:spcBef>
                <a:spcPts val="300"/>
              </a:spcBef>
              <a:spcAft>
                <a:spcPts val="0"/>
              </a:spcAft>
              <a:buSzPts val="1800"/>
              <a:buChar char="●"/>
              <a:defRPr sz="1800"/>
            </a:lvl7pPr>
            <a:lvl8pPr indent="-342900" lvl="7" marL="3657600" rtl="0" algn="l">
              <a:spcBef>
                <a:spcPts val="300"/>
              </a:spcBef>
              <a:spcAft>
                <a:spcPts val="0"/>
              </a:spcAft>
              <a:buSzPts val="1800"/>
              <a:buChar char="○"/>
              <a:defRPr sz="1800"/>
            </a:lvl8pPr>
            <a:lvl9pPr indent="-342900" lvl="8" marL="4114800" rtl="0" algn="l">
              <a:spcBef>
                <a:spcPts val="300"/>
              </a:spcBef>
              <a:spcAft>
                <a:spcPts val="0"/>
              </a:spcAft>
              <a:buSzPts val="1800"/>
              <a:buChar char="■"/>
              <a:defRPr sz="1800"/>
            </a:lvl9pPr>
          </a:lstStyle>
          <a:p/>
        </p:txBody>
      </p:sp>
      <p:sp>
        <p:nvSpPr>
          <p:cNvPr id="62" name="Google Shape;62;g29738deabe3_0_254"/>
          <p:cNvSpPr txBox="1"/>
          <p:nvPr>
            <p:ph idx="2" type="body"/>
          </p:nvPr>
        </p:nvSpPr>
        <p:spPr>
          <a:xfrm>
            <a:off x="4700016" y="822960"/>
            <a:ext cx="3200400" cy="2784300"/>
          </a:xfrm>
          <a:prstGeom prst="rect">
            <a:avLst/>
          </a:prstGeom>
          <a:noFill/>
          <a:ln>
            <a:noFill/>
          </a:ln>
        </p:spPr>
        <p:txBody>
          <a:bodyPr anchorCtr="0" anchor="t" bIns="45700" lIns="91425" spcFirstLastPara="1" rIns="91425" wrap="square" tIns="45700">
            <a:normAutofit/>
          </a:bodyPr>
          <a:lstStyle>
            <a:lvl1pPr indent="-406400" lvl="0" marL="457200" rtl="0" algn="l">
              <a:spcBef>
                <a:spcPts val="800"/>
              </a:spcBef>
              <a:spcAft>
                <a:spcPts val="0"/>
              </a:spcAft>
              <a:buClr>
                <a:schemeClr val="dk1"/>
              </a:buClr>
              <a:buSzPts val="2800"/>
              <a:buChar char="●"/>
              <a:defRPr sz="2800"/>
            </a:lvl1pPr>
            <a:lvl2pPr indent="-381000" lvl="1" marL="914400" rtl="0" algn="l">
              <a:spcBef>
                <a:spcPts val="300"/>
              </a:spcBef>
              <a:spcAft>
                <a:spcPts val="0"/>
              </a:spcAft>
              <a:buSzPts val="2400"/>
              <a:buChar char="○"/>
              <a:defRPr sz="2400"/>
            </a:lvl2pPr>
            <a:lvl3pPr indent="-355600" lvl="2" marL="1371600" rtl="0" algn="l">
              <a:spcBef>
                <a:spcPts val="300"/>
              </a:spcBef>
              <a:spcAft>
                <a:spcPts val="0"/>
              </a:spcAft>
              <a:buSzPts val="2000"/>
              <a:buChar char="■"/>
              <a:defRPr sz="2000"/>
            </a:lvl3pPr>
            <a:lvl4pPr indent="-342900" lvl="3" marL="1828800" rtl="0" algn="l">
              <a:spcBef>
                <a:spcPts val="300"/>
              </a:spcBef>
              <a:spcAft>
                <a:spcPts val="0"/>
              </a:spcAft>
              <a:buSzPts val="1800"/>
              <a:buChar char="●"/>
              <a:defRPr sz="1800"/>
            </a:lvl4pPr>
            <a:lvl5pPr indent="-342900" lvl="4" marL="2286000" rtl="0" algn="l">
              <a:spcBef>
                <a:spcPts val="300"/>
              </a:spcBef>
              <a:spcAft>
                <a:spcPts val="0"/>
              </a:spcAft>
              <a:buSzPts val="1800"/>
              <a:buChar char="○"/>
              <a:defRPr sz="1800"/>
            </a:lvl5pPr>
            <a:lvl6pPr indent="-342900" lvl="5" marL="2743200" rtl="0" algn="l">
              <a:spcBef>
                <a:spcPts val="300"/>
              </a:spcBef>
              <a:spcAft>
                <a:spcPts val="0"/>
              </a:spcAft>
              <a:buSzPts val="1800"/>
              <a:buChar char="■"/>
              <a:defRPr sz="1800"/>
            </a:lvl6pPr>
            <a:lvl7pPr indent="-342900" lvl="6" marL="3200400" rtl="0" algn="l">
              <a:spcBef>
                <a:spcPts val="300"/>
              </a:spcBef>
              <a:spcAft>
                <a:spcPts val="0"/>
              </a:spcAft>
              <a:buSzPts val="1800"/>
              <a:buChar char="●"/>
              <a:defRPr sz="1800"/>
            </a:lvl7pPr>
            <a:lvl8pPr indent="-342900" lvl="7" marL="3657600" rtl="0" algn="l">
              <a:spcBef>
                <a:spcPts val="300"/>
              </a:spcBef>
              <a:spcAft>
                <a:spcPts val="0"/>
              </a:spcAft>
              <a:buSzPts val="1800"/>
              <a:buChar char="○"/>
              <a:defRPr sz="1800"/>
            </a:lvl8pPr>
            <a:lvl9pPr indent="-342900" lvl="8" marL="4114800" rtl="0" algn="l">
              <a:spcBef>
                <a:spcPts val="300"/>
              </a:spcBef>
              <a:spcAft>
                <a:spcPts val="0"/>
              </a:spcAft>
              <a:buSzPts val="1800"/>
              <a:buChar char="■"/>
              <a:defRPr sz="1800"/>
            </a:lvl9pPr>
          </a:lstStyle>
          <a:p/>
        </p:txBody>
      </p:sp>
      <p:sp>
        <p:nvSpPr>
          <p:cNvPr id="63" name="Google Shape;63;g29738deabe3_0_254"/>
          <p:cNvSpPr txBox="1"/>
          <p:nvPr>
            <p:ph idx="10" type="dt"/>
          </p:nvPr>
        </p:nvSpPr>
        <p:spPr>
          <a:xfrm rot="-1985953">
            <a:off x="309006" y="4391195"/>
            <a:ext cx="1960664" cy="174413"/>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4" name="Google Shape;64;g29738deabe3_0_254"/>
          <p:cNvSpPr txBox="1"/>
          <p:nvPr>
            <p:ph idx="11" type="ftr"/>
          </p:nvPr>
        </p:nvSpPr>
        <p:spPr>
          <a:xfrm>
            <a:off x="3517514" y="4713842"/>
            <a:ext cx="4724400" cy="2058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5" name="Google Shape;65;g29738deabe3_0_254"/>
          <p:cNvSpPr/>
          <p:nvPr>
            <p:ph idx="12" type="sldNum"/>
          </p:nvPr>
        </p:nvSpPr>
        <p:spPr>
          <a:xfrm>
            <a:off x="8401038" y="4628117"/>
            <a:ext cx="502800" cy="37710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rm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66" name="Google Shape;66;g29738deabe3_0_254"/>
          <p:cNvSpPr txBox="1"/>
          <p:nvPr>
            <p:ph type="title"/>
          </p:nvPr>
        </p:nvSpPr>
        <p:spPr>
          <a:xfrm>
            <a:off x="822960" y="274320"/>
            <a:ext cx="7521000" cy="411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chemeClr val="dk1"/>
              </a:buClr>
              <a:buSzPts val="1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34"/>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6" name="Google Shape;16;p3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7" name="Google Shape;17;p3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35"/>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35"/>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21" name="Google Shape;21;p3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36"/>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4" name="Google Shape;24;p3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5" name="Google Shape;25;p3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p3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37"/>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9" name="Google Shape;29;p3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3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3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3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39"/>
          <p:cNvSpPr txBox="1"/>
          <p:nvPr>
            <p:ph type="title"/>
          </p:nvPr>
        </p:nvSpPr>
        <p:spPr>
          <a:xfrm>
            <a:off x="490250" y="526350"/>
            <a:ext cx="56040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36" name="Google Shape;36;p3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40"/>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9" name="Google Shape;39;p40"/>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40"/>
          <p:cNvSpPr txBox="1"/>
          <p:nvPr>
            <p:ph type="title"/>
          </p:nvPr>
        </p:nvSpPr>
        <p:spPr>
          <a:xfrm>
            <a:off x="265500" y="1181700"/>
            <a:ext cx="4045200" cy="1533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41" name="Google Shape;41;p40"/>
          <p:cNvSpPr txBox="1"/>
          <p:nvPr>
            <p:ph idx="1" type="subTitle"/>
          </p:nvPr>
        </p:nvSpPr>
        <p:spPr>
          <a:xfrm>
            <a:off x="265500" y="2769001"/>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40"/>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3" name="Google Shape;43;p4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4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2100"/>
              <a:buNone/>
              <a:defRPr sz="2100"/>
            </a:lvl1pPr>
          </a:lstStyle>
          <a:p/>
        </p:txBody>
      </p:sp>
      <p:sp>
        <p:nvSpPr>
          <p:cNvPr id="46" name="Google Shape;46;p4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32"/>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9pPr>
          </a:lstStyle>
          <a:p/>
        </p:txBody>
      </p:sp>
      <p:sp>
        <p:nvSpPr>
          <p:cNvPr id="7" name="Google Shape;7;p3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3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
          <p:cNvSpPr/>
          <p:nvPr/>
        </p:nvSpPr>
        <p:spPr>
          <a:xfrm>
            <a:off x="80800" y="2652550"/>
            <a:ext cx="8994300" cy="2423700"/>
          </a:xfrm>
          <a:prstGeom prst="rect">
            <a:avLst/>
          </a:prstGeom>
          <a:solidFill>
            <a:srgbClr val="7B23E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
          <p:cNvSpPr txBox="1"/>
          <p:nvPr>
            <p:ph type="ctrTitle"/>
          </p:nvPr>
        </p:nvSpPr>
        <p:spPr>
          <a:xfrm>
            <a:off x="485875" y="351475"/>
            <a:ext cx="8183700" cy="1473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4200"/>
              <a:buNone/>
            </a:pPr>
            <a:r>
              <a:rPr lang="en">
                <a:solidFill>
                  <a:srgbClr val="7C24E8"/>
                </a:solidFill>
              </a:rPr>
              <a:t>SFP Made Simple</a:t>
            </a:r>
            <a:endParaRPr>
              <a:solidFill>
                <a:srgbClr val="7C24E8"/>
              </a:solidFill>
            </a:endParaRPr>
          </a:p>
          <a:p>
            <a:pPr indent="0" lvl="0" marL="457200" rtl="0" algn="ctr">
              <a:lnSpc>
                <a:spcPct val="100000"/>
              </a:lnSpc>
              <a:spcBef>
                <a:spcPts val="0"/>
              </a:spcBef>
              <a:spcAft>
                <a:spcPts val="0"/>
              </a:spcAft>
              <a:buSzPts val="4200"/>
              <a:buNone/>
            </a:pPr>
            <a:r>
              <a:rPr b="0" lang="en" sz="3600">
                <a:solidFill>
                  <a:srgbClr val="7C24E8"/>
                </a:solidFill>
              </a:rPr>
              <a:t>11</a:t>
            </a:r>
            <a:r>
              <a:rPr b="0" lang="en" sz="3600">
                <a:solidFill>
                  <a:srgbClr val="7C24E8"/>
                </a:solidFill>
              </a:rPr>
              <a:t>. Clinical Station Workshop</a:t>
            </a:r>
            <a:endParaRPr b="0" sz="3600">
              <a:solidFill>
                <a:srgbClr val="7C24E8"/>
              </a:solidFill>
            </a:endParaRPr>
          </a:p>
        </p:txBody>
      </p:sp>
      <p:sp>
        <p:nvSpPr>
          <p:cNvPr id="73" name="Google Shape;73;p1"/>
          <p:cNvSpPr txBox="1"/>
          <p:nvPr>
            <p:ph idx="1" type="subTitle"/>
          </p:nvPr>
        </p:nvSpPr>
        <p:spPr>
          <a:xfrm>
            <a:off x="485875" y="1901175"/>
            <a:ext cx="8183700" cy="8610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lang="en" sz="2100">
                <a:solidFill>
                  <a:schemeClr val="accent1"/>
                </a:solidFill>
              </a:rPr>
              <a:t>Dr Angela Lochmüller (FY1 UCL)</a:t>
            </a:r>
            <a:endParaRPr sz="2100">
              <a:solidFill>
                <a:schemeClr val="accent1"/>
              </a:solidFill>
            </a:endParaRPr>
          </a:p>
        </p:txBody>
      </p:sp>
      <p:pic>
        <p:nvPicPr>
          <p:cNvPr id="74" name="Google Shape;74;p1"/>
          <p:cNvPicPr preferRelativeResize="0"/>
          <p:nvPr/>
        </p:nvPicPr>
        <p:blipFill rotWithShape="1">
          <a:blip r:embed="rId3">
            <a:alphaModFix/>
          </a:blip>
          <a:srcRect b="0" l="0" r="0" t="0"/>
          <a:stretch/>
        </p:blipFill>
        <p:spPr>
          <a:xfrm>
            <a:off x="2473800" y="2681600"/>
            <a:ext cx="4196400" cy="2365601"/>
          </a:xfrm>
          <a:prstGeom prst="rect">
            <a:avLst/>
          </a:prstGeom>
          <a:noFill/>
          <a:ln>
            <a:noFill/>
          </a:ln>
          <a:effectLst>
            <a:outerShdw blurRad="57150" rotWithShape="0" algn="bl" dir="5400000" dist="19050">
              <a:srgbClr val="000000">
                <a:alpha val="49411"/>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g2840c690162_0_18"/>
          <p:cNvPicPr preferRelativeResize="0"/>
          <p:nvPr/>
        </p:nvPicPr>
        <p:blipFill rotWithShape="1">
          <a:blip r:embed="rId3">
            <a:alphaModFix/>
          </a:blip>
          <a:srcRect b="0" l="0" r="0" t="0"/>
          <a:stretch/>
        </p:blipFill>
        <p:spPr>
          <a:xfrm>
            <a:off x="152400" y="1740050"/>
            <a:ext cx="8839198" cy="14858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29738deabe3_0_35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1"/>
                </a:solidFill>
              </a:rPr>
              <a:t>What are they looking for?</a:t>
            </a:r>
            <a:endParaRPr>
              <a:solidFill>
                <a:schemeClr val="dk1"/>
              </a:solidFill>
            </a:endParaRPr>
          </a:p>
        </p:txBody>
      </p:sp>
      <p:sp>
        <p:nvSpPr>
          <p:cNvPr id="203" name="Google Shape;203;g29738deabe3_0_35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dk2"/>
              </a:buClr>
              <a:buSzPts val="1800"/>
              <a:buChar char="●"/>
            </a:pPr>
            <a:r>
              <a:rPr lang="en">
                <a:solidFill>
                  <a:schemeClr val="dk2"/>
                </a:solidFill>
              </a:rPr>
              <a:t>Clinical safety</a:t>
            </a:r>
            <a:endParaRPr>
              <a:solidFill>
                <a:schemeClr val="dk2"/>
              </a:solidFill>
            </a:endParaRPr>
          </a:p>
          <a:p>
            <a:pPr indent="-342900" lvl="0" marL="457200" rtl="0" algn="l">
              <a:lnSpc>
                <a:spcPct val="100000"/>
              </a:lnSpc>
              <a:spcBef>
                <a:spcPts val="0"/>
              </a:spcBef>
              <a:spcAft>
                <a:spcPts val="0"/>
              </a:spcAft>
              <a:buClr>
                <a:schemeClr val="dk2"/>
              </a:buClr>
              <a:buSzPts val="1800"/>
              <a:buChar char="●"/>
            </a:pPr>
            <a:r>
              <a:rPr lang="en">
                <a:solidFill>
                  <a:schemeClr val="dk2"/>
                </a:solidFill>
              </a:rPr>
              <a:t>Prioritisation </a:t>
            </a:r>
            <a:endParaRPr>
              <a:solidFill>
                <a:schemeClr val="dk2"/>
              </a:solidFill>
            </a:endParaRPr>
          </a:p>
          <a:p>
            <a:pPr indent="-342900" lvl="0" marL="457200" rtl="0" algn="l">
              <a:lnSpc>
                <a:spcPct val="100000"/>
              </a:lnSpc>
              <a:spcBef>
                <a:spcPts val="0"/>
              </a:spcBef>
              <a:spcAft>
                <a:spcPts val="0"/>
              </a:spcAft>
              <a:buClr>
                <a:schemeClr val="dk2"/>
              </a:buClr>
              <a:buSzPts val="1800"/>
              <a:buChar char="●"/>
            </a:pPr>
            <a:r>
              <a:rPr lang="en">
                <a:solidFill>
                  <a:schemeClr val="dk2"/>
                </a:solidFill>
              </a:rPr>
              <a:t>Problem solving</a:t>
            </a:r>
            <a:endParaRPr>
              <a:solidFill>
                <a:schemeClr val="dk2"/>
              </a:solidFill>
            </a:endParaRPr>
          </a:p>
          <a:p>
            <a:pPr indent="-342900" lvl="0" marL="457200" rtl="0" algn="l">
              <a:lnSpc>
                <a:spcPct val="100000"/>
              </a:lnSpc>
              <a:spcBef>
                <a:spcPts val="0"/>
              </a:spcBef>
              <a:spcAft>
                <a:spcPts val="0"/>
              </a:spcAft>
              <a:buClr>
                <a:schemeClr val="dk2"/>
              </a:buClr>
              <a:buSzPts val="1800"/>
              <a:buChar char="●"/>
            </a:pPr>
            <a:r>
              <a:rPr lang="en">
                <a:solidFill>
                  <a:schemeClr val="dk2"/>
                </a:solidFill>
              </a:rPr>
              <a:t>Knowledge of limits of competency </a:t>
            </a:r>
            <a:endParaRPr>
              <a:solidFill>
                <a:schemeClr val="dk2"/>
              </a:solidFill>
            </a:endParaRPr>
          </a:p>
          <a:p>
            <a:pPr indent="-342900" lvl="0" marL="457200" rtl="0" algn="l">
              <a:lnSpc>
                <a:spcPct val="100000"/>
              </a:lnSpc>
              <a:spcBef>
                <a:spcPts val="0"/>
              </a:spcBef>
              <a:spcAft>
                <a:spcPts val="0"/>
              </a:spcAft>
              <a:buClr>
                <a:schemeClr val="dk2"/>
              </a:buClr>
              <a:buSzPts val="1800"/>
              <a:buChar char="●"/>
            </a:pPr>
            <a:r>
              <a:rPr lang="en">
                <a:solidFill>
                  <a:schemeClr val="dk2"/>
                </a:solidFill>
              </a:rPr>
              <a:t>Teamwork &amp; logistics</a:t>
            </a:r>
            <a:endParaRPr>
              <a:solidFill>
                <a:schemeClr val="dk2"/>
              </a:solidFill>
            </a:endParaRPr>
          </a:p>
          <a:p>
            <a:pPr indent="-342900" lvl="0" marL="457200" rtl="0" algn="l">
              <a:lnSpc>
                <a:spcPct val="100000"/>
              </a:lnSpc>
              <a:spcBef>
                <a:spcPts val="0"/>
              </a:spcBef>
              <a:spcAft>
                <a:spcPts val="0"/>
              </a:spcAft>
              <a:buClr>
                <a:schemeClr val="dk2"/>
              </a:buClr>
              <a:buSzPts val="1800"/>
              <a:buChar char="●"/>
            </a:pPr>
            <a:r>
              <a:rPr lang="en">
                <a:solidFill>
                  <a:schemeClr val="dk2"/>
                </a:solidFill>
              </a:rPr>
              <a:t>Knowledge of ethical principles</a:t>
            </a:r>
            <a:endParaRPr/>
          </a:p>
        </p:txBody>
      </p:sp>
      <p:pic>
        <p:nvPicPr>
          <p:cNvPr id="204" name="Google Shape;204;g29738deabe3_0_357"/>
          <p:cNvPicPr preferRelativeResize="0"/>
          <p:nvPr/>
        </p:nvPicPr>
        <p:blipFill>
          <a:blip r:embed="rId3">
            <a:alphaModFix/>
          </a:blip>
          <a:stretch>
            <a:fillRect/>
          </a:stretch>
        </p:blipFill>
        <p:spPr>
          <a:xfrm>
            <a:off x="4803846" y="1039625"/>
            <a:ext cx="3563451" cy="3642100"/>
          </a:xfrm>
          <a:prstGeom prst="rect">
            <a:avLst/>
          </a:prstGeom>
          <a:noFill/>
          <a:ln>
            <a:noFill/>
          </a:ln>
        </p:spPr>
      </p:pic>
      <p:cxnSp>
        <p:nvCxnSpPr>
          <p:cNvPr id="205" name="Google Shape;205;g29738deabe3_0_357"/>
          <p:cNvCxnSpPr/>
          <p:nvPr/>
        </p:nvCxnSpPr>
        <p:spPr>
          <a:xfrm>
            <a:off x="3877025" y="3668875"/>
            <a:ext cx="825600" cy="423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29738deabe3_0_349"/>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dk1"/>
                </a:solidFill>
              </a:rPr>
              <a:t>How to prepare </a:t>
            </a:r>
            <a:endParaRPr>
              <a:solidFill>
                <a:schemeClr val="dk1"/>
              </a:solidFill>
            </a:endParaRPr>
          </a:p>
        </p:txBody>
      </p:sp>
      <p:sp>
        <p:nvSpPr>
          <p:cNvPr id="211" name="Google Shape;211;g29738deabe3_0_349"/>
          <p:cNvSpPr txBox="1"/>
          <p:nvPr>
            <p:ph idx="1" type="body"/>
          </p:nvPr>
        </p:nvSpPr>
        <p:spPr>
          <a:xfrm>
            <a:off x="311700" y="1152475"/>
            <a:ext cx="5520000" cy="3416400"/>
          </a:xfrm>
          <a:prstGeom prst="rect">
            <a:avLst/>
          </a:prstGeom>
          <a:noFill/>
          <a:ln>
            <a:noFill/>
          </a:ln>
        </p:spPr>
        <p:txBody>
          <a:bodyPr anchorCtr="0" anchor="t" bIns="91425" lIns="91425" spcFirstLastPara="1" rIns="91425" wrap="square" tIns="91425">
            <a:normAutofit/>
          </a:bodyPr>
          <a:lstStyle/>
          <a:p>
            <a:pPr indent="-342900" lvl="0" marL="457200" rtl="0" algn="l">
              <a:spcBef>
                <a:spcPts val="0"/>
              </a:spcBef>
              <a:spcAft>
                <a:spcPts val="0"/>
              </a:spcAft>
              <a:buClr>
                <a:schemeClr val="dk2"/>
              </a:buClr>
              <a:buSzPts val="1800"/>
              <a:buChar char="●"/>
            </a:pPr>
            <a:r>
              <a:rPr lang="en" sz="1800">
                <a:solidFill>
                  <a:schemeClr val="dk2"/>
                </a:solidFill>
              </a:rPr>
              <a:t>Practise, practise, practise!</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Get familiar with content &amp; timings</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Focus on escalation routes, role/limitations of an F1 &amp; ethical/”difficult pt” principles </a:t>
            </a:r>
            <a:endParaRPr sz="1800">
              <a:solidFill>
                <a:schemeClr val="dk2"/>
              </a:solidFill>
            </a:endParaRPr>
          </a:p>
          <a:p>
            <a:pPr indent="-342900" lvl="0" marL="457200" rtl="0" algn="l">
              <a:lnSpc>
                <a:spcPct val="100000"/>
              </a:lnSpc>
              <a:spcBef>
                <a:spcPts val="0"/>
              </a:spcBef>
              <a:spcAft>
                <a:spcPts val="0"/>
              </a:spcAft>
              <a:buClr>
                <a:schemeClr val="dk2"/>
              </a:buClr>
              <a:buSzPts val="1800"/>
              <a:buChar char="●"/>
            </a:pPr>
            <a:r>
              <a:rPr lang="en" sz="1800">
                <a:solidFill>
                  <a:schemeClr val="dk2"/>
                </a:solidFill>
              </a:rPr>
              <a:t>Technical checks the day before e.g. good internet connection, clean background, quiet</a:t>
            </a:r>
            <a:endParaRPr sz="1800">
              <a:solidFill>
                <a:schemeClr val="dk2"/>
              </a:solidFill>
            </a:endParaRPr>
          </a:p>
        </p:txBody>
      </p:sp>
      <p:pic>
        <p:nvPicPr>
          <p:cNvPr id="212" name="Google Shape;212;g29738deabe3_0_349"/>
          <p:cNvPicPr preferRelativeResize="0"/>
          <p:nvPr/>
        </p:nvPicPr>
        <p:blipFill>
          <a:blip r:embed="rId3">
            <a:alphaModFix/>
          </a:blip>
          <a:stretch>
            <a:fillRect/>
          </a:stretch>
        </p:blipFill>
        <p:spPr>
          <a:xfrm>
            <a:off x="6116024" y="1028525"/>
            <a:ext cx="2538150" cy="36643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29738deabe3_0_273"/>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1"/>
                </a:solidFill>
              </a:rPr>
              <a:t>Common Conditions in Interview</a:t>
            </a:r>
            <a:endParaRPr>
              <a:solidFill>
                <a:schemeClr val="dk1"/>
              </a:solidFill>
            </a:endParaRPr>
          </a:p>
        </p:txBody>
      </p:sp>
      <p:pic>
        <p:nvPicPr>
          <p:cNvPr id="218" name="Google Shape;218;g29738deabe3_0_273"/>
          <p:cNvPicPr preferRelativeResize="0"/>
          <p:nvPr/>
        </p:nvPicPr>
        <p:blipFill>
          <a:blip r:embed="rId3">
            <a:alphaModFix/>
          </a:blip>
          <a:stretch>
            <a:fillRect/>
          </a:stretch>
        </p:blipFill>
        <p:spPr>
          <a:xfrm>
            <a:off x="311700" y="1165727"/>
            <a:ext cx="8520599" cy="38670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9738deabe3_0_2"/>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dk1"/>
                </a:solidFill>
              </a:rPr>
              <a:t>On the day </a:t>
            </a:r>
            <a:endParaRPr>
              <a:solidFill>
                <a:schemeClr val="dk1"/>
              </a:solidFill>
            </a:endParaRPr>
          </a:p>
        </p:txBody>
      </p:sp>
      <p:sp>
        <p:nvSpPr>
          <p:cNvPr id="224" name="Google Shape;224;g29738deabe3_0_2"/>
          <p:cNvSpPr txBox="1"/>
          <p:nvPr>
            <p:ph idx="1" type="body"/>
          </p:nvPr>
        </p:nvSpPr>
        <p:spPr>
          <a:xfrm>
            <a:off x="311700" y="1152475"/>
            <a:ext cx="8195100" cy="3416400"/>
          </a:xfrm>
          <a:prstGeom prst="rect">
            <a:avLst/>
          </a:prstGeom>
          <a:noFill/>
          <a:ln>
            <a:noFill/>
          </a:ln>
        </p:spPr>
        <p:txBody>
          <a:bodyPr anchorCtr="0" anchor="ctr" bIns="91425" lIns="91425" spcFirstLastPara="1" rIns="91425" wrap="square" tIns="91425">
            <a:noAutofit/>
          </a:bodyPr>
          <a:lstStyle/>
          <a:p>
            <a:pPr indent="-330200" lvl="0" marL="457200" rtl="0" algn="l">
              <a:lnSpc>
                <a:spcPct val="95000"/>
              </a:lnSpc>
              <a:spcBef>
                <a:spcPts val="0"/>
              </a:spcBef>
              <a:spcAft>
                <a:spcPts val="0"/>
              </a:spcAft>
              <a:buClr>
                <a:schemeClr val="dk2"/>
              </a:buClr>
              <a:buSzPts val="1600"/>
              <a:buChar char="●"/>
            </a:pPr>
            <a:r>
              <a:rPr b="1" lang="en" sz="1600">
                <a:solidFill>
                  <a:schemeClr val="dk2"/>
                </a:solidFill>
              </a:rPr>
              <a:t>Be confident -</a:t>
            </a:r>
            <a:r>
              <a:rPr lang="en" sz="1600">
                <a:solidFill>
                  <a:schemeClr val="dk2"/>
                </a:solidFill>
              </a:rPr>
              <a:t> </a:t>
            </a:r>
            <a:r>
              <a:rPr lang="en" sz="1600">
                <a:solidFill>
                  <a:schemeClr val="dk2"/>
                </a:solidFill>
              </a:rPr>
              <a:t>think about what the best F1, on day one, will actually be expected to manage!</a:t>
            </a:r>
            <a:endParaRPr sz="1600">
              <a:solidFill>
                <a:schemeClr val="dk2"/>
              </a:solidFill>
            </a:endParaRPr>
          </a:p>
          <a:p>
            <a:pPr indent="-330200" lvl="0" marL="457200" rtl="0" algn="l">
              <a:lnSpc>
                <a:spcPct val="95000"/>
              </a:lnSpc>
              <a:spcBef>
                <a:spcPts val="0"/>
              </a:spcBef>
              <a:spcAft>
                <a:spcPts val="0"/>
              </a:spcAft>
              <a:buClr>
                <a:schemeClr val="dk2"/>
              </a:buClr>
              <a:buSzPts val="1600"/>
              <a:buChar char="●"/>
            </a:pPr>
            <a:r>
              <a:rPr b="1" lang="en" sz="1600">
                <a:solidFill>
                  <a:schemeClr val="dk2"/>
                </a:solidFill>
              </a:rPr>
              <a:t>Keep it simple</a:t>
            </a:r>
            <a:r>
              <a:rPr lang="en" sz="1600">
                <a:solidFill>
                  <a:schemeClr val="dk2"/>
                </a:solidFill>
              </a:rPr>
              <a:t> - note down 3 key things to remember for each Pt e.g. ACS- trop, ECG, DAPT </a:t>
            </a:r>
            <a:endParaRPr sz="1600">
              <a:solidFill>
                <a:schemeClr val="dk2"/>
              </a:solidFill>
            </a:endParaRPr>
          </a:p>
          <a:p>
            <a:pPr indent="-330200" lvl="0" marL="457200" rtl="0" algn="l">
              <a:lnSpc>
                <a:spcPct val="95000"/>
              </a:lnSpc>
              <a:spcBef>
                <a:spcPts val="0"/>
              </a:spcBef>
              <a:spcAft>
                <a:spcPts val="0"/>
              </a:spcAft>
              <a:buClr>
                <a:schemeClr val="dk2"/>
              </a:buClr>
              <a:buSzPts val="1600"/>
              <a:buChar char="●"/>
            </a:pPr>
            <a:r>
              <a:rPr b="1" lang="en" sz="1600">
                <a:solidFill>
                  <a:schemeClr val="dk2"/>
                </a:solidFill>
              </a:rPr>
              <a:t>Keep it real</a:t>
            </a:r>
            <a:r>
              <a:rPr lang="en" sz="1600">
                <a:solidFill>
                  <a:schemeClr val="dk2"/>
                </a:solidFill>
              </a:rPr>
              <a:t> - talk through it as if it’s real life e.g. “I would ask the healthcare assistant to do an ECG”</a:t>
            </a:r>
            <a:endParaRPr sz="1600">
              <a:solidFill>
                <a:schemeClr val="dk2"/>
              </a:solidFill>
            </a:endParaRPr>
          </a:p>
          <a:p>
            <a:pPr indent="-330200" lvl="0" marL="457200" rtl="0" algn="l">
              <a:lnSpc>
                <a:spcPct val="95000"/>
              </a:lnSpc>
              <a:spcBef>
                <a:spcPts val="0"/>
              </a:spcBef>
              <a:spcAft>
                <a:spcPts val="0"/>
              </a:spcAft>
              <a:buClr>
                <a:schemeClr val="dk2"/>
              </a:buClr>
              <a:buSzPts val="1600"/>
              <a:buChar char="●"/>
            </a:pPr>
            <a:r>
              <a:rPr b="1" lang="en" sz="1600">
                <a:solidFill>
                  <a:schemeClr val="dk2"/>
                </a:solidFill>
              </a:rPr>
              <a:t>Use your team</a:t>
            </a:r>
            <a:r>
              <a:rPr lang="en" sz="1600">
                <a:solidFill>
                  <a:schemeClr val="dk2"/>
                </a:solidFill>
              </a:rPr>
              <a:t> - ask nurse to take obs for Pts before you arrive (all Pts), bleep back if Pt deteriorates, come with you to assess Pt </a:t>
            </a:r>
            <a:endParaRPr sz="1600">
              <a:solidFill>
                <a:schemeClr val="dk2"/>
              </a:solidFill>
            </a:endParaRPr>
          </a:p>
          <a:p>
            <a:pPr indent="-330200" lvl="0" marL="457200" rtl="0" algn="l">
              <a:lnSpc>
                <a:spcPct val="95000"/>
              </a:lnSpc>
              <a:spcBef>
                <a:spcPts val="0"/>
              </a:spcBef>
              <a:spcAft>
                <a:spcPts val="0"/>
              </a:spcAft>
              <a:buClr>
                <a:schemeClr val="dk2"/>
              </a:buClr>
              <a:buSzPts val="1600"/>
              <a:buChar char="●"/>
            </a:pPr>
            <a:r>
              <a:rPr b="1" lang="en" sz="1600">
                <a:solidFill>
                  <a:schemeClr val="dk2"/>
                </a:solidFill>
              </a:rPr>
              <a:t>Escalate early</a:t>
            </a:r>
            <a:r>
              <a:rPr lang="en" sz="1600">
                <a:solidFill>
                  <a:schemeClr val="dk2"/>
                </a:solidFill>
              </a:rPr>
              <a:t> - e.g. med reg, specialty reg e.g. gastro reg, CCOT, crash call/cardiac arrest/MET call/major haemorrhage protocol, consider ceilings of care (Treatment Escalation Plan, DNACPR, palliative)</a:t>
            </a:r>
            <a:endParaRPr sz="1600">
              <a:solidFill>
                <a:schemeClr val="dk2"/>
              </a:solidFill>
            </a:endParaRPr>
          </a:p>
          <a:p>
            <a:pPr indent="-330200" lvl="0" marL="457200" rtl="0" algn="l">
              <a:lnSpc>
                <a:spcPct val="95000"/>
              </a:lnSpc>
              <a:spcBef>
                <a:spcPts val="0"/>
              </a:spcBef>
              <a:spcAft>
                <a:spcPts val="0"/>
              </a:spcAft>
              <a:buClr>
                <a:schemeClr val="dk2"/>
              </a:buClr>
              <a:buSzPts val="1600"/>
              <a:buChar char="●"/>
            </a:pPr>
            <a:r>
              <a:rPr b="1" lang="en" sz="1600">
                <a:solidFill>
                  <a:schemeClr val="dk2"/>
                </a:solidFill>
              </a:rPr>
              <a:t>Be reactive </a:t>
            </a:r>
            <a:r>
              <a:rPr lang="en" sz="1600">
                <a:solidFill>
                  <a:schemeClr val="dk2"/>
                </a:solidFill>
              </a:rPr>
              <a:t>- treat &amp; </a:t>
            </a:r>
            <a:r>
              <a:rPr lang="en" sz="1600">
                <a:solidFill>
                  <a:schemeClr val="dk2"/>
                </a:solidFill>
              </a:rPr>
              <a:t>reassess</a:t>
            </a:r>
            <a:r>
              <a:rPr lang="en" sz="1600">
                <a:solidFill>
                  <a:schemeClr val="dk2"/>
                </a:solidFill>
              </a:rPr>
              <a:t> as you go, react to changing situations </a:t>
            </a:r>
            <a:endParaRPr sz="1600">
              <a:solidFill>
                <a:schemeClr val="dk2"/>
              </a:solidFill>
            </a:endParaRPr>
          </a:p>
          <a:p>
            <a:pPr indent="-330200" lvl="0" marL="457200" rtl="0" algn="l">
              <a:lnSpc>
                <a:spcPct val="95000"/>
              </a:lnSpc>
              <a:spcBef>
                <a:spcPts val="0"/>
              </a:spcBef>
              <a:spcAft>
                <a:spcPts val="0"/>
              </a:spcAft>
              <a:buClr>
                <a:schemeClr val="dk2"/>
              </a:buClr>
              <a:buSzPts val="1600"/>
              <a:buChar char="●"/>
            </a:pPr>
            <a:r>
              <a:rPr b="1" lang="en" sz="1600">
                <a:solidFill>
                  <a:schemeClr val="dk2"/>
                </a:solidFill>
              </a:rPr>
              <a:t>Don’t be put off </a:t>
            </a:r>
            <a:r>
              <a:rPr lang="en" sz="1600">
                <a:solidFill>
                  <a:schemeClr val="dk2"/>
                </a:solidFill>
              </a:rPr>
              <a:t>- clarify if </a:t>
            </a:r>
            <a:r>
              <a:rPr lang="en" sz="1600">
                <a:solidFill>
                  <a:schemeClr val="dk2"/>
                </a:solidFill>
              </a:rPr>
              <a:t>unsure</a:t>
            </a:r>
            <a:r>
              <a:rPr lang="en" sz="1600">
                <a:solidFill>
                  <a:schemeClr val="dk2"/>
                </a:solidFill>
              </a:rPr>
              <a:t> about Qs asked, may be interrupted/asked to move on </a:t>
            </a:r>
            <a:endParaRPr sz="16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2840c690162_0_8"/>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dk1"/>
                </a:solidFill>
              </a:rPr>
              <a:t>Contents of the Clinical Station</a:t>
            </a:r>
            <a:endParaRPr>
              <a:solidFill>
                <a:schemeClr val="dk1"/>
              </a:solidFill>
            </a:endParaRPr>
          </a:p>
        </p:txBody>
      </p:sp>
      <p:sp>
        <p:nvSpPr>
          <p:cNvPr id="230" name="Google Shape;230;g2840c690162_0_8"/>
          <p:cNvSpPr txBox="1"/>
          <p:nvPr>
            <p:ph idx="1" type="body"/>
          </p:nvPr>
        </p:nvSpPr>
        <p:spPr>
          <a:xfrm>
            <a:off x="311699" y="1068414"/>
            <a:ext cx="8051100" cy="3416400"/>
          </a:xfrm>
          <a:prstGeom prst="rect">
            <a:avLst/>
          </a:prstGeom>
          <a:noFill/>
          <a:ln>
            <a:noFill/>
          </a:ln>
        </p:spPr>
        <p:txBody>
          <a:bodyPr anchorCtr="0" anchor="t" bIns="91425" lIns="91425" spcFirstLastPara="1" rIns="91425" wrap="square" tIns="91425">
            <a:normAutofit/>
          </a:bodyPr>
          <a:lstStyle/>
          <a:p>
            <a:pPr indent="-330200" lvl="0" marL="457200" rtl="0" algn="l">
              <a:lnSpc>
                <a:spcPct val="115000"/>
              </a:lnSpc>
              <a:spcBef>
                <a:spcPts val="0"/>
              </a:spcBef>
              <a:spcAft>
                <a:spcPts val="0"/>
              </a:spcAft>
              <a:buClr>
                <a:schemeClr val="dk2"/>
              </a:buClr>
              <a:buSzPts val="1600"/>
              <a:buChar char="●"/>
            </a:pPr>
            <a:r>
              <a:rPr lang="en" sz="1600">
                <a:solidFill>
                  <a:schemeClr val="dk2"/>
                </a:solidFill>
              </a:rPr>
              <a:t>You are the medical/surgical FY1 on call, handed over </a:t>
            </a:r>
            <a:r>
              <a:rPr lang="en" sz="1600">
                <a:solidFill>
                  <a:schemeClr val="dk2"/>
                </a:solidFill>
              </a:rPr>
              <a:t>1-3 unwell patients…</a:t>
            </a:r>
            <a:endParaRPr sz="1600">
              <a:solidFill>
                <a:schemeClr val="dk2"/>
              </a:solidFill>
            </a:endParaRPr>
          </a:p>
          <a:p>
            <a:pPr indent="-330200" lvl="0" marL="457200" rtl="0" algn="l">
              <a:lnSpc>
                <a:spcPct val="115000"/>
              </a:lnSpc>
              <a:spcBef>
                <a:spcPts val="0"/>
              </a:spcBef>
              <a:spcAft>
                <a:spcPts val="0"/>
              </a:spcAft>
              <a:buClr>
                <a:schemeClr val="dk2"/>
              </a:buClr>
              <a:buSzPts val="1600"/>
              <a:buChar char="●"/>
            </a:pPr>
            <a:r>
              <a:rPr lang="en" sz="1600">
                <a:solidFill>
                  <a:schemeClr val="dk2"/>
                </a:solidFill>
              </a:rPr>
              <a:t>Need to prioritise and discuss immediate management</a:t>
            </a:r>
            <a:endParaRPr sz="1600">
              <a:solidFill>
                <a:schemeClr val="dk2"/>
              </a:solidFill>
            </a:endParaRPr>
          </a:p>
          <a:p>
            <a:pPr indent="-330200" lvl="0" marL="457200" rtl="0" algn="l">
              <a:lnSpc>
                <a:spcPct val="115000"/>
              </a:lnSpc>
              <a:spcBef>
                <a:spcPts val="0"/>
              </a:spcBef>
              <a:spcAft>
                <a:spcPts val="0"/>
              </a:spcAft>
              <a:buClr>
                <a:schemeClr val="dk2"/>
              </a:buClr>
              <a:buSzPts val="1600"/>
              <a:buChar char="●"/>
            </a:pPr>
            <a:r>
              <a:rPr lang="en" sz="1600">
                <a:solidFill>
                  <a:schemeClr val="dk2"/>
                </a:solidFill>
              </a:rPr>
              <a:t>Often has an added ethical element</a:t>
            </a:r>
            <a:endParaRPr sz="1600">
              <a:solidFill>
                <a:schemeClr val="dk2"/>
              </a:solidFill>
            </a:endParaRPr>
          </a:p>
        </p:txBody>
      </p:sp>
      <p:pic>
        <p:nvPicPr>
          <p:cNvPr id="231" name="Google Shape;231;g2840c690162_0_8"/>
          <p:cNvPicPr preferRelativeResize="0"/>
          <p:nvPr/>
        </p:nvPicPr>
        <p:blipFill>
          <a:blip r:embed="rId3">
            <a:alphaModFix/>
          </a:blip>
          <a:stretch>
            <a:fillRect/>
          </a:stretch>
        </p:blipFill>
        <p:spPr>
          <a:xfrm>
            <a:off x="4160150" y="2048150"/>
            <a:ext cx="4202650" cy="28796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76dfdf8120829e71_0"/>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1"/>
                </a:solidFill>
              </a:rPr>
              <a:t>Examples of </a:t>
            </a:r>
            <a:r>
              <a:rPr lang="en">
                <a:solidFill>
                  <a:schemeClr val="dk1"/>
                </a:solidFill>
              </a:rPr>
              <a:t>ethical twists </a:t>
            </a:r>
            <a:endParaRPr>
              <a:solidFill>
                <a:schemeClr val="dk1"/>
              </a:solidFill>
            </a:endParaRPr>
          </a:p>
        </p:txBody>
      </p:sp>
      <p:sp>
        <p:nvSpPr>
          <p:cNvPr id="237" name="Google Shape;237;g76dfdf8120829e71_0"/>
          <p:cNvSpPr txBox="1"/>
          <p:nvPr>
            <p:ph idx="1" type="body"/>
          </p:nvPr>
        </p:nvSpPr>
        <p:spPr>
          <a:xfrm>
            <a:off x="311700" y="1068425"/>
            <a:ext cx="8520600" cy="35592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dk2"/>
              </a:buClr>
              <a:buSzPts val="1800"/>
              <a:buChar char="●"/>
            </a:pPr>
            <a:r>
              <a:rPr lang="en">
                <a:solidFill>
                  <a:schemeClr val="dk2"/>
                </a:solidFill>
              </a:rPr>
              <a:t>Capacity </a:t>
            </a:r>
            <a:endParaRPr>
              <a:solidFill>
                <a:schemeClr val="dk2"/>
              </a:solidFill>
            </a:endParaRPr>
          </a:p>
          <a:p>
            <a:pPr indent="-342900" lvl="0" marL="457200" rtl="0" algn="l">
              <a:spcBef>
                <a:spcPts val="0"/>
              </a:spcBef>
              <a:spcAft>
                <a:spcPts val="0"/>
              </a:spcAft>
              <a:buClr>
                <a:schemeClr val="dk2"/>
              </a:buClr>
              <a:buSzPts val="1800"/>
              <a:buChar char="●"/>
            </a:pPr>
            <a:r>
              <a:rPr lang="en">
                <a:solidFill>
                  <a:schemeClr val="dk2"/>
                </a:solidFill>
              </a:rPr>
              <a:t>Gillick’s competence</a:t>
            </a:r>
            <a:endParaRPr>
              <a:solidFill>
                <a:schemeClr val="dk2"/>
              </a:solidFill>
            </a:endParaRPr>
          </a:p>
          <a:p>
            <a:pPr indent="-342900" lvl="0" marL="457200" rtl="0" algn="l">
              <a:spcBef>
                <a:spcPts val="0"/>
              </a:spcBef>
              <a:spcAft>
                <a:spcPts val="0"/>
              </a:spcAft>
              <a:buClr>
                <a:schemeClr val="dk2"/>
              </a:buClr>
              <a:buSzPts val="1800"/>
              <a:buChar char="●"/>
            </a:pPr>
            <a:r>
              <a:rPr lang="en">
                <a:solidFill>
                  <a:schemeClr val="dk2"/>
                </a:solidFill>
              </a:rPr>
              <a:t>S</a:t>
            </a:r>
            <a:r>
              <a:rPr lang="en">
                <a:solidFill>
                  <a:schemeClr val="dk2"/>
                </a:solidFill>
              </a:rPr>
              <a:t>elf-discharge</a:t>
            </a:r>
            <a:endParaRPr>
              <a:solidFill>
                <a:schemeClr val="dk2"/>
              </a:solidFill>
            </a:endParaRPr>
          </a:p>
          <a:p>
            <a:pPr indent="-342900" lvl="0" marL="457200" rtl="0" algn="l">
              <a:spcBef>
                <a:spcPts val="0"/>
              </a:spcBef>
              <a:spcAft>
                <a:spcPts val="0"/>
              </a:spcAft>
              <a:buClr>
                <a:schemeClr val="dk2"/>
              </a:buClr>
              <a:buSzPts val="1800"/>
              <a:buChar char="●"/>
            </a:pPr>
            <a:r>
              <a:rPr lang="en">
                <a:solidFill>
                  <a:schemeClr val="dk2"/>
                </a:solidFill>
              </a:rPr>
              <a:t>Disruptive patient</a:t>
            </a:r>
            <a:endParaRPr>
              <a:solidFill>
                <a:schemeClr val="dk2"/>
              </a:solidFill>
            </a:endParaRPr>
          </a:p>
          <a:p>
            <a:pPr indent="-342900" lvl="0" marL="457200" rtl="0" algn="l">
              <a:spcBef>
                <a:spcPts val="0"/>
              </a:spcBef>
              <a:spcAft>
                <a:spcPts val="0"/>
              </a:spcAft>
              <a:buClr>
                <a:schemeClr val="dk2"/>
              </a:buClr>
              <a:buSzPts val="1800"/>
              <a:buChar char="●"/>
            </a:pPr>
            <a:r>
              <a:rPr lang="en">
                <a:solidFill>
                  <a:schemeClr val="dk2"/>
                </a:solidFill>
              </a:rPr>
              <a:t>Mental health &amp; sectioning </a:t>
            </a:r>
            <a:endParaRPr>
              <a:solidFill>
                <a:schemeClr val="dk2"/>
              </a:solidFill>
            </a:endParaRPr>
          </a:p>
          <a:p>
            <a:pPr indent="-342900" lvl="0" marL="457200" rtl="0" algn="l">
              <a:spcBef>
                <a:spcPts val="0"/>
              </a:spcBef>
              <a:spcAft>
                <a:spcPts val="0"/>
              </a:spcAft>
              <a:buClr>
                <a:schemeClr val="dk2"/>
              </a:buClr>
              <a:buSzPts val="1800"/>
              <a:buChar char="●"/>
            </a:pPr>
            <a:r>
              <a:rPr lang="en">
                <a:solidFill>
                  <a:schemeClr val="dk2"/>
                </a:solidFill>
              </a:rPr>
              <a:t>Blood transfusion</a:t>
            </a:r>
            <a:endParaRPr>
              <a:solidFill>
                <a:schemeClr val="dk2"/>
              </a:solidFill>
            </a:endParaRPr>
          </a:p>
          <a:p>
            <a:pPr indent="-342900" lvl="0" marL="457200" rtl="0" algn="l">
              <a:spcBef>
                <a:spcPts val="0"/>
              </a:spcBef>
              <a:spcAft>
                <a:spcPts val="0"/>
              </a:spcAft>
              <a:buClr>
                <a:schemeClr val="dk2"/>
              </a:buClr>
              <a:buSzPts val="1800"/>
              <a:buChar char="●"/>
            </a:pPr>
            <a:r>
              <a:rPr lang="en">
                <a:solidFill>
                  <a:schemeClr val="dk2"/>
                </a:solidFill>
              </a:rPr>
              <a:t>Vulnerable patients e.g. safeguarding, children </a:t>
            </a:r>
            <a:endParaRPr>
              <a:solidFill>
                <a:schemeClr val="dk2"/>
              </a:solidFill>
            </a:endParaRPr>
          </a:p>
          <a:p>
            <a:pPr indent="-342900" lvl="0" marL="457200" rtl="0" algn="l">
              <a:spcBef>
                <a:spcPts val="0"/>
              </a:spcBef>
              <a:spcAft>
                <a:spcPts val="0"/>
              </a:spcAft>
              <a:buClr>
                <a:schemeClr val="dk2"/>
              </a:buClr>
              <a:buSzPts val="1800"/>
              <a:buChar char="●"/>
            </a:pPr>
            <a:r>
              <a:rPr lang="en">
                <a:solidFill>
                  <a:schemeClr val="dk2"/>
                </a:solidFill>
              </a:rPr>
              <a:t>DNACPR/TEP </a:t>
            </a:r>
            <a:endParaRPr>
              <a:solidFill>
                <a:schemeClr val="dk2"/>
              </a:solidFill>
            </a:endParaRPr>
          </a:p>
          <a:p>
            <a:pPr indent="-342900" lvl="0" marL="457200" rtl="0" algn="l">
              <a:spcBef>
                <a:spcPts val="0"/>
              </a:spcBef>
              <a:spcAft>
                <a:spcPts val="0"/>
              </a:spcAft>
              <a:buClr>
                <a:schemeClr val="dk2"/>
              </a:buClr>
              <a:buSzPts val="1800"/>
              <a:buChar char="●"/>
            </a:pPr>
            <a:r>
              <a:rPr lang="en">
                <a:solidFill>
                  <a:schemeClr val="dk2"/>
                </a:solidFill>
              </a:rPr>
              <a:t>Prescribing controlled drugs </a:t>
            </a:r>
            <a:endParaRPr>
              <a:solidFill>
                <a:schemeClr val="dk2"/>
              </a:solidFill>
            </a:endParaRPr>
          </a:p>
          <a:p>
            <a:pPr indent="-342900" lvl="0" marL="457200" rtl="0" algn="l">
              <a:spcBef>
                <a:spcPts val="0"/>
              </a:spcBef>
              <a:spcAft>
                <a:spcPts val="0"/>
              </a:spcAft>
              <a:buClr>
                <a:schemeClr val="dk2"/>
              </a:buClr>
              <a:buSzPts val="1800"/>
              <a:buChar char="●"/>
            </a:pPr>
            <a:r>
              <a:rPr lang="en">
                <a:solidFill>
                  <a:schemeClr val="dk2"/>
                </a:solidFill>
              </a:rPr>
              <a:t>ES/CS, Guardians of Safe Working </a:t>
            </a:r>
            <a:endParaRPr>
              <a:solidFill>
                <a:schemeClr val="dk2"/>
              </a:solidFill>
            </a:endParaRPr>
          </a:p>
          <a:p>
            <a:pPr indent="-342900" lvl="0" marL="457200" rtl="0" algn="l">
              <a:spcBef>
                <a:spcPts val="0"/>
              </a:spcBef>
              <a:spcAft>
                <a:spcPts val="0"/>
              </a:spcAft>
              <a:buClr>
                <a:schemeClr val="dk2"/>
              </a:buClr>
              <a:buSzPts val="1800"/>
              <a:buChar char="●"/>
            </a:pPr>
            <a:r>
              <a:rPr lang="en">
                <a:solidFill>
                  <a:schemeClr val="dk2"/>
                </a:solidFill>
              </a:rPr>
              <a:t>Medical errors/Duty of Candour (see figure on right)</a:t>
            </a:r>
            <a:endParaRPr>
              <a:solidFill>
                <a:schemeClr val="dk2"/>
              </a:solidFill>
            </a:endParaRPr>
          </a:p>
        </p:txBody>
      </p:sp>
      <p:grpSp>
        <p:nvGrpSpPr>
          <p:cNvPr id="238" name="Google Shape;238;g76dfdf8120829e71_0"/>
          <p:cNvGrpSpPr/>
          <p:nvPr/>
        </p:nvGrpSpPr>
        <p:grpSpPr>
          <a:xfrm>
            <a:off x="6006688" y="997086"/>
            <a:ext cx="2622734" cy="3559082"/>
            <a:chOff x="0" y="0"/>
            <a:chExt cx="7521462" cy="3579845"/>
          </a:xfrm>
        </p:grpSpPr>
        <p:sp>
          <p:nvSpPr>
            <p:cNvPr id="239" name="Google Shape;239;g76dfdf8120829e71_0"/>
            <p:cNvSpPr/>
            <p:nvPr/>
          </p:nvSpPr>
          <p:spPr>
            <a:xfrm>
              <a:off x="0" y="0"/>
              <a:ext cx="5791500" cy="644400"/>
            </a:xfrm>
            <a:prstGeom prst="roundRect">
              <a:avLst>
                <a:gd fmla="val 10000" name="adj"/>
              </a:avLst>
            </a:prstGeom>
            <a:solidFill>
              <a:srgbClr val="F7691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p>
          </p:txBody>
        </p:sp>
        <p:sp>
          <p:nvSpPr>
            <p:cNvPr id="240" name="Google Shape;240;g76dfdf8120829e71_0"/>
            <p:cNvSpPr txBox="1"/>
            <p:nvPr/>
          </p:nvSpPr>
          <p:spPr>
            <a:xfrm>
              <a:off x="18873" y="18873"/>
              <a:ext cx="5020800" cy="606600"/>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chemeClr val="lt1"/>
                </a:buClr>
                <a:buSzPts val="1800"/>
                <a:buFont typeface="Libre Franklin"/>
                <a:buNone/>
              </a:pPr>
              <a:r>
                <a:rPr b="0" i="0" lang="en" sz="1200" u="none" cap="none" strike="noStrike">
                  <a:solidFill>
                    <a:schemeClr val="lt1"/>
                  </a:solidFill>
                  <a:latin typeface="Libre Franklin"/>
                  <a:ea typeface="Libre Franklin"/>
                  <a:cs typeface="Libre Franklin"/>
                  <a:sym typeface="Libre Franklin"/>
                </a:rPr>
                <a:t>Assess and stabilise patient</a:t>
              </a:r>
              <a:endParaRPr sz="800"/>
            </a:p>
          </p:txBody>
        </p:sp>
        <p:sp>
          <p:nvSpPr>
            <p:cNvPr id="241" name="Google Shape;241;g76dfdf8120829e71_0"/>
            <p:cNvSpPr/>
            <p:nvPr/>
          </p:nvSpPr>
          <p:spPr>
            <a:xfrm>
              <a:off x="432490" y="733861"/>
              <a:ext cx="5791500" cy="644400"/>
            </a:xfrm>
            <a:prstGeom prst="roundRect">
              <a:avLst>
                <a:gd fmla="val 10000" name="adj"/>
              </a:avLst>
            </a:prstGeom>
            <a:solidFill>
              <a:srgbClr val="05A1D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p>
          </p:txBody>
        </p:sp>
        <p:sp>
          <p:nvSpPr>
            <p:cNvPr id="242" name="Google Shape;242;g76dfdf8120829e71_0"/>
            <p:cNvSpPr txBox="1"/>
            <p:nvPr/>
          </p:nvSpPr>
          <p:spPr>
            <a:xfrm>
              <a:off x="451363" y="752734"/>
              <a:ext cx="4902600" cy="606600"/>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chemeClr val="lt1"/>
                </a:buClr>
                <a:buSzPts val="1800"/>
                <a:buFont typeface="Libre Franklin"/>
                <a:buNone/>
              </a:pPr>
              <a:r>
                <a:rPr b="0" i="0" lang="en" sz="1200" u="none" cap="none" strike="noStrike">
                  <a:solidFill>
                    <a:schemeClr val="lt1"/>
                  </a:solidFill>
                  <a:latin typeface="Libre Franklin"/>
                  <a:ea typeface="Libre Franklin"/>
                  <a:cs typeface="Libre Franklin"/>
                  <a:sym typeface="Libre Franklin"/>
                </a:rPr>
                <a:t>Explain error and apologise</a:t>
              </a:r>
              <a:endParaRPr sz="800"/>
            </a:p>
          </p:txBody>
        </p:sp>
        <p:sp>
          <p:nvSpPr>
            <p:cNvPr id="243" name="Google Shape;243;g76dfdf8120829e71_0"/>
            <p:cNvSpPr/>
            <p:nvPr/>
          </p:nvSpPr>
          <p:spPr>
            <a:xfrm>
              <a:off x="864981" y="1467722"/>
              <a:ext cx="5791500" cy="644400"/>
            </a:xfrm>
            <a:prstGeom prst="roundRect">
              <a:avLst>
                <a:gd fmla="val 10000" name="adj"/>
              </a:avLst>
            </a:prstGeom>
            <a:solidFill>
              <a:srgbClr val="7B984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p>
          </p:txBody>
        </p:sp>
        <p:sp>
          <p:nvSpPr>
            <p:cNvPr id="244" name="Google Shape;244;g76dfdf8120829e71_0"/>
            <p:cNvSpPr txBox="1"/>
            <p:nvPr/>
          </p:nvSpPr>
          <p:spPr>
            <a:xfrm>
              <a:off x="883854" y="1486595"/>
              <a:ext cx="4902600" cy="606600"/>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chemeClr val="lt1"/>
                </a:buClr>
                <a:buSzPts val="1800"/>
                <a:buFont typeface="Libre Franklin"/>
                <a:buNone/>
              </a:pPr>
              <a:r>
                <a:rPr b="0" i="0" lang="en" sz="1200" u="none" cap="none" strike="noStrike">
                  <a:solidFill>
                    <a:schemeClr val="lt1"/>
                  </a:solidFill>
                  <a:latin typeface="Libre Franklin"/>
                  <a:ea typeface="Libre Franklin"/>
                  <a:cs typeface="Libre Franklin"/>
                  <a:sym typeface="Libre Franklin"/>
                </a:rPr>
                <a:t>Document clearly in notes</a:t>
              </a:r>
              <a:endParaRPr sz="800"/>
            </a:p>
          </p:txBody>
        </p:sp>
        <p:sp>
          <p:nvSpPr>
            <p:cNvPr id="245" name="Google Shape;245;g76dfdf8120829e71_0"/>
            <p:cNvSpPr/>
            <p:nvPr/>
          </p:nvSpPr>
          <p:spPr>
            <a:xfrm>
              <a:off x="1297471" y="2201584"/>
              <a:ext cx="5791500" cy="644400"/>
            </a:xfrm>
            <a:prstGeom prst="roundRect">
              <a:avLst>
                <a:gd fmla="val 10000" name="adj"/>
              </a:avLst>
            </a:prstGeom>
            <a:solidFill>
              <a:srgbClr val="C2AD8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p>
          </p:txBody>
        </p:sp>
        <p:sp>
          <p:nvSpPr>
            <p:cNvPr id="246" name="Google Shape;246;g76dfdf8120829e71_0"/>
            <p:cNvSpPr txBox="1"/>
            <p:nvPr/>
          </p:nvSpPr>
          <p:spPr>
            <a:xfrm>
              <a:off x="1316344" y="2220457"/>
              <a:ext cx="4902600" cy="606600"/>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chemeClr val="lt1"/>
                </a:buClr>
                <a:buSzPts val="1800"/>
                <a:buFont typeface="Libre Franklin"/>
                <a:buNone/>
              </a:pPr>
              <a:r>
                <a:rPr b="0" i="0" lang="en" sz="1200" u="none" cap="none" strike="noStrike">
                  <a:solidFill>
                    <a:schemeClr val="lt1"/>
                  </a:solidFill>
                  <a:latin typeface="Libre Franklin"/>
                  <a:ea typeface="Libre Franklin"/>
                  <a:cs typeface="Libre Franklin"/>
                  <a:sym typeface="Libre Franklin"/>
                </a:rPr>
                <a:t>Complete DATIX</a:t>
              </a:r>
              <a:endParaRPr sz="800"/>
            </a:p>
          </p:txBody>
        </p:sp>
        <p:sp>
          <p:nvSpPr>
            <p:cNvPr id="247" name="Google Shape;247;g76dfdf8120829e71_0"/>
            <p:cNvSpPr/>
            <p:nvPr/>
          </p:nvSpPr>
          <p:spPr>
            <a:xfrm>
              <a:off x="1729962" y="2935445"/>
              <a:ext cx="5791500" cy="644400"/>
            </a:xfrm>
            <a:prstGeom prst="roundRect">
              <a:avLst>
                <a:gd fmla="val 10000" name="adj"/>
              </a:avLst>
            </a:prstGeom>
            <a:solidFill>
              <a:srgbClr val="4F6E9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p>
          </p:txBody>
        </p:sp>
        <p:sp>
          <p:nvSpPr>
            <p:cNvPr id="248" name="Google Shape;248;g76dfdf8120829e71_0"/>
            <p:cNvSpPr txBox="1"/>
            <p:nvPr/>
          </p:nvSpPr>
          <p:spPr>
            <a:xfrm>
              <a:off x="1748835" y="2954318"/>
              <a:ext cx="4902600" cy="606600"/>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chemeClr val="lt1"/>
                </a:buClr>
                <a:buSzPts val="1800"/>
                <a:buFont typeface="Libre Franklin"/>
                <a:buNone/>
              </a:pPr>
              <a:r>
                <a:rPr b="0" i="0" lang="en" sz="1200" u="none" cap="none" strike="noStrike">
                  <a:solidFill>
                    <a:schemeClr val="lt1"/>
                  </a:solidFill>
                  <a:latin typeface="Libre Franklin"/>
                  <a:ea typeface="Libre Franklin"/>
                  <a:cs typeface="Libre Franklin"/>
                  <a:sym typeface="Libre Franklin"/>
                </a:rPr>
                <a:t>Reflect on mistake and discuss with supervisors</a:t>
              </a:r>
              <a:endParaRPr sz="800"/>
            </a:p>
          </p:txBody>
        </p:sp>
        <p:sp>
          <p:nvSpPr>
            <p:cNvPr id="249" name="Google Shape;249;g76dfdf8120829e71_0"/>
            <p:cNvSpPr txBox="1"/>
            <p:nvPr/>
          </p:nvSpPr>
          <p:spPr>
            <a:xfrm>
              <a:off x="5467013" y="470745"/>
              <a:ext cx="230400" cy="315300"/>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dk1"/>
                </a:buClr>
                <a:buSzPts val="2000"/>
                <a:buFont typeface="Libre Franklin"/>
                <a:buNone/>
              </a:pPr>
              <a:r>
                <a:t/>
              </a:r>
              <a:endParaRPr b="0" i="0" u="none" cap="none" strike="noStrike">
                <a:solidFill>
                  <a:schemeClr val="dk1"/>
                </a:solidFill>
                <a:latin typeface="Libre Franklin"/>
                <a:ea typeface="Libre Franklin"/>
                <a:cs typeface="Libre Franklin"/>
                <a:sym typeface="Libre Franklin"/>
              </a:endParaRPr>
            </a:p>
          </p:txBody>
        </p:sp>
        <p:sp>
          <p:nvSpPr>
            <p:cNvPr id="250" name="Google Shape;250;g76dfdf8120829e71_0"/>
            <p:cNvSpPr/>
            <p:nvPr/>
          </p:nvSpPr>
          <p:spPr>
            <a:xfrm>
              <a:off x="5805265" y="1204606"/>
              <a:ext cx="418800" cy="418800"/>
            </a:xfrm>
            <a:prstGeom prst="downArrow">
              <a:avLst>
                <a:gd fmla="val 55000" name="adj1"/>
                <a:gd fmla="val 45000" name="adj2"/>
              </a:avLst>
            </a:prstGeom>
            <a:solidFill>
              <a:srgbClr val="C9DFF0">
                <a:alpha val="89800"/>
              </a:srgbClr>
            </a:solidFill>
            <a:ln cap="flat" cmpd="sng" w="25400">
              <a:solidFill>
                <a:srgbClr val="C9DFF0">
                  <a:alpha val="89800"/>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p>
          </p:txBody>
        </p:sp>
        <p:sp>
          <p:nvSpPr>
            <p:cNvPr id="251" name="Google Shape;251;g76dfdf8120829e71_0"/>
            <p:cNvSpPr txBox="1"/>
            <p:nvPr/>
          </p:nvSpPr>
          <p:spPr>
            <a:xfrm>
              <a:off x="5899504" y="1204606"/>
              <a:ext cx="230400" cy="315300"/>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dk1"/>
                </a:buClr>
                <a:buSzPts val="2000"/>
                <a:buFont typeface="Libre Franklin"/>
                <a:buNone/>
              </a:pPr>
              <a:r>
                <a:t/>
              </a:r>
              <a:endParaRPr b="0" i="0" u="none" cap="none" strike="noStrike">
                <a:solidFill>
                  <a:schemeClr val="dk1"/>
                </a:solidFill>
                <a:latin typeface="Libre Franklin"/>
                <a:ea typeface="Libre Franklin"/>
                <a:cs typeface="Libre Franklin"/>
                <a:sym typeface="Libre Franklin"/>
              </a:endParaRPr>
            </a:p>
          </p:txBody>
        </p:sp>
        <p:sp>
          <p:nvSpPr>
            <p:cNvPr id="252" name="Google Shape;252;g76dfdf8120829e71_0"/>
            <p:cNvSpPr/>
            <p:nvPr/>
          </p:nvSpPr>
          <p:spPr>
            <a:xfrm>
              <a:off x="6237755" y="1927728"/>
              <a:ext cx="418800" cy="418800"/>
            </a:xfrm>
            <a:prstGeom prst="downArrow">
              <a:avLst>
                <a:gd fmla="val 55000" name="adj1"/>
                <a:gd fmla="val 45000" name="adj2"/>
              </a:avLst>
            </a:prstGeom>
            <a:solidFill>
              <a:srgbClr val="D5DCCE">
                <a:alpha val="89800"/>
              </a:srgbClr>
            </a:solidFill>
            <a:ln cap="flat" cmpd="sng" w="25400">
              <a:solidFill>
                <a:srgbClr val="D5DCCE">
                  <a:alpha val="89800"/>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p>
          </p:txBody>
        </p:sp>
        <p:sp>
          <p:nvSpPr>
            <p:cNvPr id="253" name="Google Shape;253;g76dfdf8120829e71_0"/>
            <p:cNvSpPr txBox="1"/>
            <p:nvPr/>
          </p:nvSpPr>
          <p:spPr>
            <a:xfrm>
              <a:off x="6331994" y="1927728"/>
              <a:ext cx="230400" cy="315300"/>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dk1"/>
                </a:buClr>
                <a:buSzPts val="2000"/>
                <a:buFont typeface="Libre Franklin"/>
                <a:buNone/>
              </a:pPr>
              <a:r>
                <a:t/>
              </a:r>
              <a:endParaRPr b="0" i="0" u="none" cap="none" strike="noStrike">
                <a:solidFill>
                  <a:schemeClr val="dk1"/>
                </a:solidFill>
                <a:latin typeface="Libre Franklin"/>
                <a:ea typeface="Libre Franklin"/>
                <a:cs typeface="Libre Franklin"/>
                <a:sym typeface="Libre Franklin"/>
              </a:endParaRPr>
            </a:p>
          </p:txBody>
        </p:sp>
        <p:sp>
          <p:nvSpPr>
            <p:cNvPr id="254" name="Google Shape;254;g76dfdf8120829e71_0"/>
            <p:cNvSpPr/>
            <p:nvPr/>
          </p:nvSpPr>
          <p:spPr>
            <a:xfrm>
              <a:off x="6670246" y="2668749"/>
              <a:ext cx="418800" cy="418800"/>
            </a:xfrm>
            <a:prstGeom prst="downArrow">
              <a:avLst>
                <a:gd fmla="val 55000" name="adj1"/>
                <a:gd fmla="val 45000" name="adj2"/>
              </a:avLst>
            </a:prstGeom>
            <a:solidFill>
              <a:srgbClr val="E9E2D9">
                <a:alpha val="89800"/>
              </a:srgbClr>
            </a:solidFill>
            <a:ln cap="flat" cmpd="sng" w="25400">
              <a:solidFill>
                <a:srgbClr val="E9E2D9">
                  <a:alpha val="89800"/>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p>
          </p:txBody>
        </p:sp>
        <p:sp>
          <p:nvSpPr>
            <p:cNvPr id="255" name="Google Shape;255;g76dfdf8120829e71_0"/>
            <p:cNvSpPr txBox="1"/>
            <p:nvPr/>
          </p:nvSpPr>
          <p:spPr>
            <a:xfrm>
              <a:off x="6764485" y="2668749"/>
              <a:ext cx="230400" cy="315300"/>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dk1"/>
                </a:buClr>
                <a:buSzPts val="2000"/>
                <a:buFont typeface="Libre Franklin"/>
                <a:buNone/>
              </a:pPr>
              <a:r>
                <a:t/>
              </a:r>
              <a:endParaRPr b="0" i="0" u="none" cap="none" strike="noStrike">
                <a:solidFill>
                  <a:schemeClr val="dk1"/>
                </a:solidFill>
                <a:latin typeface="Libre Franklin"/>
                <a:ea typeface="Libre Franklin"/>
                <a:cs typeface="Libre Franklin"/>
                <a:sym typeface="Libre Franklin"/>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2954ee50f2a_0_11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1"/>
                </a:solidFill>
              </a:rPr>
              <a:t>Useful Mnemonics</a:t>
            </a:r>
            <a:endParaRPr>
              <a:solidFill>
                <a:schemeClr val="dk1"/>
              </a:solidFill>
            </a:endParaRPr>
          </a:p>
        </p:txBody>
      </p:sp>
      <p:pic>
        <p:nvPicPr>
          <p:cNvPr id="261" name="Google Shape;261;g2954ee50f2a_0_119"/>
          <p:cNvPicPr preferRelativeResize="0"/>
          <p:nvPr/>
        </p:nvPicPr>
        <p:blipFill>
          <a:blip r:embed="rId3">
            <a:alphaModFix/>
          </a:blip>
          <a:stretch>
            <a:fillRect/>
          </a:stretch>
        </p:blipFill>
        <p:spPr>
          <a:xfrm>
            <a:off x="2471900" y="982125"/>
            <a:ext cx="4200200" cy="39920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2954ee50f2a_0_3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1"/>
                </a:solidFill>
              </a:rPr>
              <a:t>Example 1 </a:t>
            </a:r>
            <a:endParaRPr>
              <a:solidFill>
                <a:schemeClr val="dk1"/>
              </a:solidFill>
            </a:endParaRPr>
          </a:p>
        </p:txBody>
      </p:sp>
      <p:sp>
        <p:nvSpPr>
          <p:cNvPr id="267" name="Google Shape;267;g2954ee50f2a_0_36"/>
          <p:cNvSpPr txBox="1"/>
          <p:nvPr>
            <p:ph idx="1" type="body"/>
          </p:nvPr>
        </p:nvSpPr>
        <p:spPr>
          <a:xfrm>
            <a:off x="311700" y="1152475"/>
            <a:ext cx="8520600" cy="3668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202124"/>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rgbClr val="202124"/>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rgbClr val="202124"/>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rgbClr val="202124"/>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rgbClr val="202124"/>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rgbClr val="202124"/>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rgbClr val="202124"/>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rgbClr val="202124"/>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rgbClr val="202124"/>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rgbClr val="202124"/>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rgbClr val="202124"/>
              </a:solidFill>
              <a:highlight>
                <a:schemeClr val="lt1"/>
              </a:highlight>
            </a:endParaRPr>
          </a:p>
          <a:p>
            <a:pPr indent="0" lvl="0" marL="0" rtl="0" algn="l">
              <a:spcBef>
                <a:spcPts val="0"/>
              </a:spcBef>
              <a:spcAft>
                <a:spcPts val="0"/>
              </a:spcAft>
              <a:buNone/>
            </a:pPr>
            <a:r>
              <a:t/>
            </a:r>
            <a:endParaRPr sz="1200">
              <a:solidFill>
                <a:srgbClr val="202124"/>
              </a:solidFill>
              <a:highlight>
                <a:schemeClr val="lt1"/>
              </a:highlight>
            </a:endParaRPr>
          </a:p>
          <a:p>
            <a:pPr indent="-304800" lvl="0" marL="457200" rtl="0" algn="l">
              <a:spcBef>
                <a:spcPts val="0"/>
              </a:spcBef>
              <a:spcAft>
                <a:spcPts val="0"/>
              </a:spcAft>
              <a:buClr>
                <a:srgbClr val="202124"/>
              </a:buClr>
              <a:buSzPts val="1200"/>
              <a:buAutoNum type="arabicPeriod"/>
            </a:pPr>
            <a:r>
              <a:rPr lang="en" sz="1200">
                <a:solidFill>
                  <a:srgbClr val="202124"/>
                </a:solidFill>
                <a:highlight>
                  <a:schemeClr val="lt1"/>
                </a:highlight>
              </a:rPr>
              <a:t>With the information from the scenario - what are your initial thoughts on how to prioritise these tasks? </a:t>
            </a:r>
            <a:endParaRPr sz="1200">
              <a:solidFill>
                <a:srgbClr val="202124"/>
              </a:solidFill>
              <a:highlight>
                <a:schemeClr val="lt1"/>
              </a:highlight>
            </a:endParaRPr>
          </a:p>
          <a:p>
            <a:pPr indent="-304800" lvl="0" marL="457200" rtl="0" algn="l">
              <a:spcBef>
                <a:spcPts val="0"/>
              </a:spcBef>
              <a:spcAft>
                <a:spcPts val="0"/>
              </a:spcAft>
              <a:buClr>
                <a:srgbClr val="202124"/>
              </a:buClr>
              <a:buSzPts val="1200"/>
              <a:buAutoNum type="arabicPeriod"/>
            </a:pPr>
            <a:r>
              <a:rPr lang="en" sz="1200">
                <a:solidFill>
                  <a:srgbClr val="202124"/>
                </a:solidFill>
                <a:highlight>
                  <a:schemeClr val="lt1"/>
                </a:highlight>
              </a:rPr>
              <a:t>You decide to go to see patient Mrs A - describe to be how you would assess him?</a:t>
            </a:r>
            <a:endParaRPr sz="1200">
              <a:solidFill>
                <a:srgbClr val="202124"/>
              </a:solidFill>
              <a:highlight>
                <a:schemeClr val="lt1"/>
              </a:highlight>
            </a:endParaRPr>
          </a:p>
          <a:p>
            <a:pPr indent="-304800" lvl="0" marL="457200" rtl="0" algn="l">
              <a:spcBef>
                <a:spcPts val="0"/>
              </a:spcBef>
              <a:spcAft>
                <a:spcPts val="0"/>
              </a:spcAft>
              <a:buClr>
                <a:srgbClr val="202124"/>
              </a:buClr>
              <a:buSzPts val="1200"/>
              <a:buAutoNum type="arabicPeriod"/>
            </a:pPr>
            <a:r>
              <a:rPr lang="en" sz="1200">
                <a:solidFill>
                  <a:srgbClr val="202124"/>
                </a:solidFill>
                <a:highlight>
                  <a:schemeClr val="lt1"/>
                </a:highlight>
              </a:rPr>
              <a:t>How would you approach  the second patient?</a:t>
            </a:r>
            <a:endParaRPr sz="1200">
              <a:solidFill>
                <a:srgbClr val="202124"/>
              </a:solidFill>
              <a:highlight>
                <a:schemeClr val="lt1"/>
              </a:highlight>
            </a:endParaRPr>
          </a:p>
          <a:p>
            <a:pPr indent="-304800" lvl="0" marL="457200" rtl="0" algn="l">
              <a:spcBef>
                <a:spcPts val="0"/>
              </a:spcBef>
              <a:spcAft>
                <a:spcPts val="0"/>
              </a:spcAft>
              <a:buClr>
                <a:srgbClr val="202124"/>
              </a:buClr>
              <a:buSzPts val="1200"/>
              <a:buAutoNum type="arabicPeriod"/>
            </a:pPr>
            <a:r>
              <a:rPr lang="en" sz="1200">
                <a:solidFill>
                  <a:srgbClr val="202124"/>
                </a:solidFill>
                <a:highlight>
                  <a:schemeClr val="lt1"/>
                </a:highlight>
              </a:rPr>
              <a:t>How would you approach Mr B?</a:t>
            </a:r>
            <a:endParaRPr/>
          </a:p>
        </p:txBody>
      </p:sp>
      <p:pic>
        <p:nvPicPr>
          <p:cNvPr id="268" name="Google Shape;268;g2954ee50f2a_0_36"/>
          <p:cNvPicPr preferRelativeResize="0"/>
          <p:nvPr/>
        </p:nvPicPr>
        <p:blipFill>
          <a:blip r:embed="rId3">
            <a:alphaModFix/>
          </a:blip>
          <a:stretch>
            <a:fillRect/>
          </a:stretch>
        </p:blipFill>
        <p:spPr>
          <a:xfrm>
            <a:off x="2064276" y="1068425"/>
            <a:ext cx="5015450" cy="2564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15" st="1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2954ee50f2a_0_6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1"/>
                </a:solidFill>
              </a:rPr>
              <a:t>Example 2 </a:t>
            </a:r>
            <a:endParaRPr>
              <a:solidFill>
                <a:schemeClr val="dk1"/>
              </a:solidFill>
            </a:endParaRPr>
          </a:p>
        </p:txBody>
      </p:sp>
      <p:sp>
        <p:nvSpPr>
          <p:cNvPr id="274" name="Google Shape;274;g2954ee50f2a_0_6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2"/>
              </a:buClr>
              <a:buSzPts val="1100"/>
              <a:buFont typeface="Arial"/>
              <a:buNone/>
            </a:pPr>
            <a:r>
              <a:rPr lang="en" sz="1400">
                <a:solidFill>
                  <a:schemeClr val="dk2"/>
                </a:solidFill>
              </a:rPr>
              <a:t>You have been asked to see Taylor Swift, a 14 year old girl in the ED who has had lower abdominal pain and temperature for 12 hours since waking that morning. She has been sick twice and not eaten through the day, and does not want to move on or off the bed. She is with a teacher from her school. The mother has been contacted and is on her way in. She has requested you not to inform Marcia’s father from whom she is separated. The nurses inform you he is already on his way in as the school contacted him. They also tell you Marcia wants to leave and is refusing treatment. Her urine dipstick is clear but she has a positive pregnancy test.</a:t>
            </a:r>
            <a:endParaRPr sz="1400">
              <a:solidFill>
                <a:schemeClr val="dk2"/>
              </a:solidFill>
            </a:endParaRPr>
          </a:p>
          <a:p>
            <a:pPr indent="0" lvl="0" marL="0" rtl="0" algn="l">
              <a:lnSpc>
                <a:spcPct val="107916"/>
              </a:lnSpc>
              <a:spcBef>
                <a:spcPts val="800"/>
              </a:spcBef>
              <a:spcAft>
                <a:spcPts val="0"/>
              </a:spcAft>
              <a:buClr>
                <a:schemeClr val="dk2"/>
              </a:buClr>
              <a:buSzPts val="1100"/>
              <a:buFont typeface="Arial"/>
              <a:buNone/>
            </a:pPr>
            <a:r>
              <a:t/>
            </a:r>
            <a:endParaRPr sz="1400">
              <a:solidFill>
                <a:schemeClr val="dk2"/>
              </a:solidFill>
            </a:endParaRPr>
          </a:p>
          <a:p>
            <a:pPr indent="0" lvl="0" marL="0" rtl="0" algn="l">
              <a:lnSpc>
                <a:spcPct val="107916"/>
              </a:lnSpc>
              <a:spcBef>
                <a:spcPts val="800"/>
              </a:spcBef>
              <a:spcAft>
                <a:spcPts val="0"/>
              </a:spcAft>
              <a:buClr>
                <a:schemeClr val="dk2"/>
              </a:buClr>
              <a:buSzPts val="1100"/>
              <a:buFont typeface="Arial"/>
              <a:buNone/>
            </a:pPr>
            <a:r>
              <a:rPr lang="en" sz="1400">
                <a:solidFill>
                  <a:schemeClr val="dk2"/>
                </a:solidFill>
              </a:rPr>
              <a:t>1. With the information from the scenario - what are your initial thoughts on how to proceed?</a:t>
            </a:r>
            <a:endParaRPr sz="1400">
              <a:solidFill>
                <a:schemeClr val="dk2"/>
              </a:solidFill>
            </a:endParaRPr>
          </a:p>
          <a:p>
            <a:pPr indent="0" lvl="0" marL="0" rtl="0" algn="l">
              <a:lnSpc>
                <a:spcPct val="107916"/>
              </a:lnSpc>
              <a:spcBef>
                <a:spcPts val="800"/>
              </a:spcBef>
              <a:spcAft>
                <a:spcPts val="0"/>
              </a:spcAft>
              <a:buClr>
                <a:schemeClr val="dk2"/>
              </a:buClr>
              <a:buSzPts val="1100"/>
              <a:buFont typeface="Arial"/>
              <a:buNone/>
            </a:pPr>
            <a:r>
              <a:rPr lang="en" sz="1400">
                <a:solidFill>
                  <a:schemeClr val="dk2"/>
                </a:solidFill>
              </a:rPr>
              <a:t>2. How would you assess Taylor?</a:t>
            </a:r>
            <a:endParaRPr sz="1400">
              <a:solidFill>
                <a:schemeClr val="dk2"/>
              </a:solidFill>
            </a:endParaRPr>
          </a:p>
          <a:p>
            <a:pPr indent="0" lvl="0" marL="0" rtl="0" algn="l">
              <a:lnSpc>
                <a:spcPct val="107916"/>
              </a:lnSpc>
              <a:spcBef>
                <a:spcPts val="800"/>
              </a:spcBef>
              <a:spcAft>
                <a:spcPts val="800"/>
              </a:spcAft>
              <a:buClr>
                <a:schemeClr val="dk2"/>
              </a:buClr>
              <a:buSzPts val="1100"/>
              <a:buFont typeface="Arial"/>
              <a:buNone/>
            </a:pPr>
            <a:r>
              <a:rPr lang="en" sz="1400">
                <a:solidFill>
                  <a:schemeClr val="dk2"/>
                </a:solidFill>
              </a:rPr>
              <a:t>3. Any other considerations in the scenario? </a:t>
            </a:r>
            <a:endParaRPr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2"/>
          <p:cNvSpPr txBox="1"/>
          <p:nvPr>
            <p:ph type="title"/>
          </p:nvPr>
        </p:nvSpPr>
        <p:spPr>
          <a:xfrm>
            <a:off x="-79800" y="2260050"/>
            <a:ext cx="3116400" cy="6234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solidFill>
                  <a:srgbClr val="7C24E8"/>
                </a:solidFill>
              </a:rPr>
              <a:t>MSA Sponsor </a:t>
            </a:r>
            <a:endParaRPr>
              <a:solidFill>
                <a:srgbClr val="7C24E8"/>
              </a:solidFill>
            </a:endParaRPr>
          </a:p>
        </p:txBody>
      </p:sp>
      <p:pic>
        <p:nvPicPr>
          <p:cNvPr id="80" name="Google Shape;80;p2"/>
          <p:cNvPicPr preferRelativeResize="0"/>
          <p:nvPr/>
        </p:nvPicPr>
        <p:blipFill rotWithShape="1">
          <a:blip r:embed="rId3">
            <a:alphaModFix/>
          </a:blip>
          <a:srcRect b="0" l="0" r="0" t="0"/>
          <a:stretch/>
        </p:blipFill>
        <p:spPr>
          <a:xfrm>
            <a:off x="2962275" y="0"/>
            <a:ext cx="5143500"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2954ee50f2a_0_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1"/>
                </a:solidFill>
              </a:rPr>
              <a:t>Example 3</a:t>
            </a:r>
            <a:endParaRPr>
              <a:solidFill>
                <a:schemeClr val="dk1"/>
              </a:solidFill>
            </a:endParaRPr>
          </a:p>
        </p:txBody>
      </p:sp>
      <p:sp>
        <p:nvSpPr>
          <p:cNvPr id="280" name="Google Shape;280;g2954ee50f2a_0_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Clr>
                <a:schemeClr val="dk2"/>
              </a:buClr>
              <a:buSzPts val="1100"/>
              <a:buFont typeface="Arial"/>
              <a:buNone/>
            </a:pPr>
            <a:r>
              <a:t/>
            </a:r>
            <a:endParaRPr sz="1200">
              <a:solidFill>
                <a:srgbClr val="202124"/>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2"/>
              </a:buClr>
              <a:buSzPts val="1100"/>
              <a:buFont typeface="Arial"/>
              <a:buNone/>
            </a:pPr>
            <a:r>
              <a:t/>
            </a:r>
            <a:endParaRPr sz="1200">
              <a:solidFill>
                <a:srgbClr val="202124"/>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2"/>
              </a:buClr>
              <a:buSzPts val="1100"/>
              <a:buFont typeface="Arial"/>
              <a:buNone/>
            </a:pPr>
            <a:r>
              <a:t/>
            </a:r>
            <a:endParaRPr sz="1200">
              <a:solidFill>
                <a:srgbClr val="202124"/>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2"/>
              </a:buClr>
              <a:buSzPts val="1100"/>
              <a:buFont typeface="Arial"/>
              <a:buNone/>
            </a:pPr>
            <a:r>
              <a:t/>
            </a:r>
            <a:endParaRPr sz="1200">
              <a:solidFill>
                <a:srgbClr val="202124"/>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2"/>
              </a:buClr>
              <a:buSzPts val="1100"/>
              <a:buFont typeface="Arial"/>
              <a:buNone/>
            </a:pPr>
            <a:r>
              <a:t/>
            </a:r>
            <a:endParaRPr sz="1200">
              <a:solidFill>
                <a:srgbClr val="202124"/>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2"/>
              </a:buClr>
              <a:buSzPts val="1100"/>
              <a:buFont typeface="Arial"/>
              <a:buNone/>
            </a:pPr>
            <a:r>
              <a:t/>
            </a:r>
            <a:endParaRPr sz="1200">
              <a:solidFill>
                <a:srgbClr val="202124"/>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2"/>
              </a:buClr>
              <a:buSzPts val="1100"/>
              <a:buFont typeface="Arial"/>
              <a:buNone/>
            </a:pPr>
            <a:r>
              <a:t/>
            </a:r>
            <a:endParaRPr sz="1200">
              <a:solidFill>
                <a:srgbClr val="202124"/>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2"/>
              </a:buClr>
              <a:buSzPts val="1100"/>
              <a:buFont typeface="Arial"/>
              <a:buNone/>
            </a:pPr>
            <a:r>
              <a:t/>
            </a:r>
            <a:endParaRPr sz="1200">
              <a:solidFill>
                <a:srgbClr val="202124"/>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2"/>
              </a:buClr>
              <a:buSzPts val="1100"/>
              <a:buFont typeface="Arial"/>
              <a:buNone/>
            </a:pPr>
            <a:r>
              <a:t/>
            </a:r>
            <a:endParaRPr sz="1200">
              <a:solidFill>
                <a:srgbClr val="202124"/>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2"/>
              </a:buClr>
              <a:buSzPts val="1100"/>
              <a:buFont typeface="Arial"/>
              <a:buNone/>
            </a:pPr>
            <a:r>
              <a:t/>
            </a:r>
            <a:endParaRPr sz="1200">
              <a:solidFill>
                <a:srgbClr val="202124"/>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2"/>
              </a:buClr>
              <a:buSzPts val="1100"/>
              <a:buFont typeface="Arial"/>
              <a:buNone/>
            </a:pPr>
            <a:r>
              <a:t/>
            </a:r>
            <a:endParaRPr sz="1200">
              <a:solidFill>
                <a:srgbClr val="202124"/>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2"/>
              </a:buClr>
              <a:buSzPts val="1100"/>
              <a:buFont typeface="Arial"/>
              <a:buNone/>
            </a:pPr>
            <a:r>
              <a:t/>
            </a:r>
            <a:endParaRPr sz="1200">
              <a:solidFill>
                <a:srgbClr val="202124"/>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2"/>
              </a:buClr>
              <a:buSzPts val="1100"/>
              <a:buFont typeface="Arial"/>
              <a:buNone/>
            </a:pPr>
            <a:r>
              <a:t/>
            </a:r>
            <a:endParaRPr sz="1200">
              <a:solidFill>
                <a:srgbClr val="202124"/>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2"/>
              </a:buClr>
              <a:buSzPts val="1100"/>
              <a:buFont typeface="Arial"/>
              <a:buNone/>
            </a:pPr>
            <a:r>
              <a:t/>
            </a:r>
            <a:endParaRPr sz="1200">
              <a:solidFill>
                <a:srgbClr val="202124"/>
              </a:solidFill>
              <a:highlight>
                <a:srgbClr val="FFFFFF"/>
              </a:highlight>
              <a:latin typeface="Roboto"/>
              <a:ea typeface="Roboto"/>
              <a:cs typeface="Roboto"/>
              <a:sym typeface="Roboto"/>
            </a:endParaRPr>
          </a:p>
          <a:p>
            <a:pPr indent="-304800" lvl="0" marL="457200" rtl="0" algn="l">
              <a:lnSpc>
                <a:spcPct val="115000"/>
              </a:lnSpc>
              <a:spcBef>
                <a:spcPts val="0"/>
              </a:spcBef>
              <a:spcAft>
                <a:spcPts val="0"/>
              </a:spcAft>
              <a:buClr>
                <a:srgbClr val="202124"/>
              </a:buClr>
              <a:buSzPts val="1200"/>
              <a:buAutoNum type="arabicPeriod"/>
            </a:pPr>
            <a:r>
              <a:rPr lang="en" sz="1200">
                <a:solidFill>
                  <a:srgbClr val="202124"/>
                </a:solidFill>
                <a:highlight>
                  <a:srgbClr val="FFFFFF"/>
                </a:highlight>
              </a:rPr>
              <a:t>With the information from the scenario - what are your initial thoughts on how to prioritise these tasks? </a:t>
            </a:r>
            <a:endParaRPr sz="1200">
              <a:solidFill>
                <a:srgbClr val="202124"/>
              </a:solidFill>
              <a:highlight>
                <a:srgbClr val="FFFFFF"/>
              </a:highlight>
            </a:endParaRPr>
          </a:p>
          <a:p>
            <a:pPr indent="-304800" lvl="0" marL="457200" rtl="0" algn="l">
              <a:lnSpc>
                <a:spcPct val="115000"/>
              </a:lnSpc>
              <a:spcBef>
                <a:spcPts val="0"/>
              </a:spcBef>
              <a:spcAft>
                <a:spcPts val="0"/>
              </a:spcAft>
              <a:buClr>
                <a:srgbClr val="202124"/>
              </a:buClr>
              <a:buSzPts val="1200"/>
              <a:buAutoNum type="arabicPeriod"/>
            </a:pPr>
            <a:r>
              <a:rPr lang="en" sz="1200">
                <a:solidFill>
                  <a:srgbClr val="202124"/>
                </a:solidFill>
                <a:highlight>
                  <a:srgbClr val="FFFFFF"/>
                </a:highlight>
              </a:rPr>
              <a:t>You decide to go to see patient Mr A - describe to be how you would assess him?</a:t>
            </a:r>
            <a:endParaRPr sz="1200">
              <a:solidFill>
                <a:srgbClr val="202124"/>
              </a:solidFill>
              <a:highlight>
                <a:srgbClr val="FFFFFF"/>
              </a:highlight>
            </a:endParaRPr>
          </a:p>
          <a:p>
            <a:pPr indent="-304800" lvl="0" marL="457200" rtl="0" algn="l">
              <a:spcBef>
                <a:spcPts val="0"/>
              </a:spcBef>
              <a:spcAft>
                <a:spcPts val="0"/>
              </a:spcAft>
              <a:buClr>
                <a:srgbClr val="202124"/>
              </a:buClr>
              <a:buSzPts val="1200"/>
              <a:buAutoNum type="arabicPeriod"/>
            </a:pPr>
            <a:r>
              <a:rPr lang="en" sz="1200">
                <a:solidFill>
                  <a:srgbClr val="202124"/>
                </a:solidFill>
                <a:highlight>
                  <a:schemeClr val="lt1"/>
                </a:highlight>
              </a:rPr>
              <a:t>How would you approach Mr B? </a:t>
            </a:r>
            <a:endParaRPr sz="1200">
              <a:solidFill>
                <a:srgbClr val="202124"/>
              </a:solidFill>
              <a:highlight>
                <a:schemeClr val="lt1"/>
              </a:highlight>
            </a:endParaRPr>
          </a:p>
          <a:p>
            <a:pPr indent="-304800" lvl="0" marL="457200" rtl="0" algn="l">
              <a:spcBef>
                <a:spcPts val="0"/>
              </a:spcBef>
              <a:spcAft>
                <a:spcPts val="0"/>
              </a:spcAft>
              <a:buClr>
                <a:srgbClr val="202124"/>
              </a:buClr>
              <a:buSzPts val="1200"/>
              <a:buAutoNum type="arabicPeriod"/>
            </a:pPr>
            <a:r>
              <a:rPr lang="en" sz="1200">
                <a:solidFill>
                  <a:srgbClr val="202124"/>
                </a:solidFill>
                <a:highlight>
                  <a:schemeClr val="lt1"/>
                </a:highlight>
              </a:rPr>
              <a:t>How would you approach the angry relative?</a:t>
            </a:r>
            <a:endParaRPr sz="1200">
              <a:solidFill>
                <a:srgbClr val="202124"/>
              </a:solidFill>
              <a:highlight>
                <a:srgbClr val="FFFFFF"/>
              </a:highlight>
            </a:endParaRPr>
          </a:p>
        </p:txBody>
      </p:sp>
      <p:pic>
        <p:nvPicPr>
          <p:cNvPr id="281" name="Google Shape;281;g2954ee50f2a_0_5"/>
          <p:cNvPicPr preferRelativeResize="0"/>
          <p:nvPr/>
        </p:nvPicPr>
        <p:blipFill rotWithShape="1">
          <a:blip r:embed="rId3">
            <a:alphaModFix/>
          </a:blip>
          <a:srcRect b="15378" l="0" r="0" t="17021"/>
          <a:stretch/>
        </p:blipFill>
        <p:spPr>
          <a:xfrm>
            <a:off x="913413" y="1216700"/>
            <a:ext cx="7317175" cy="2114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2954ee50f2a_0_10"/>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4</a:t>
            </a:r>
            <a:endParaRPr/>
          </a:p>
        </p:txBody>
      </p:sp>
      <p:sp>
        <p:nvSpPr>
          <p:cNvPr id="287" name="Google Shape;287;g2954ee50f2a_0_1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202124"/>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rgbClr val="202124"/>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rgbClr val="202124"/>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rgbClr val="202124"/>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rgbClr val="202124"/>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rgbClr val="202124"/>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rgbClr val="202124"/>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rgbClr val="202124"/>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rgbClr val="202124"/>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rgbClr val="202124"/>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200">
              <a:solidFill>
                <a:srgbClr val="202124"/>
              </a:solidFill>
              <a:highlight>
                <a:schemeClr val="lt1"/>
              </a:highlight>
              <a:latin typeface="Roboto"/>
              <a:ea typeface="Roboto"/>
              <a:cs typeface="Roboto"/>
              <a:sym typeface="Roboto"/>
            </a:endParaRPr>
          </a:p>
          <a:p>
            <a:pPr indent="-304800" lvl="0" marL="457200" rtl="0" algn="l">
              <a:spcBef>
                <a:spcPts val="0"/>
              </a:spcBef>
              <a:spcAft>
                <a:spcPts val="0"/>
              </a:spcAft>
              <a:buClr>
                <a:srgbClr val="202124"/>
              </a:buClr>
              <a:buSzPts val="1200"/>
              <a:buFont typeface="Roboto"/>
              <a:buAutoNum type="arabicPeriod"/>
            </a:pPr>
            <a:r>
              <a:rPr lang="en" sz="1200">
                <a:solidFill>
                  <a:srgbClr val="202124"/>
                </a:solidFill>
                <a:highlight>
                  <a:schemeClr val="lt1"/>
                </a:highlight>
                <a:latin typeface="Roboto"/>
                <a:ea typeface="Roboto"/>
                <a:cs typeface="Roboto"/>
                <a:sym typeface="Roboto"/>
              </a:rPr>
              <a:t>With the information from the scenario - what are your initial thoughts on how to prioritise these tasks? </a:t>
            </a:r>
            <a:endParaRPr sz="1200">
              <a:solidFill>
                <a:srgbClr val="202124"/>
              </a:solidFill>
              <a:highlight>
                <a:schemeClr val="lt1"/>
              </a:highlight>
              <a:latin typeface="Roboto"/>
              <a:ea typeface="Roboto"/>
              <a:cs typeface="Roboto"/>
              <a:sym typeface="Roboto"/>
            </a:endParaRPr>
          </a:p>
          <a:p>
            <a:pPr indent="-304800" lvl="0" marL="457200" rtl="0" algn="l">
              <a:spcBef>
                <a:spcPts val="0"/>
              </a:spcBef>
              <a:spcAft>
                <a:spcPts val="0"/>
              </a:spcAft>
              <a:buClr>
                <a:srgbClr val="202124"/>
              </a:buClr>
              <a:buSzPts val="1200"/>
              <a:buFont typeface="Roboto"/>
              <a:buAutoNum type="arabicPeriod"/>
            </a:pPr>
            <a:r>
              <a:rPr lang="en" sz="1200">
                <a:solidFill>
                  <a:srgbClr val="202124"/>
                </a:solidFill>
                <a:highlight>
                  <a:schemeClr val="lt1"/>
                </a:highlight>
                <a:latin typeface="Roboto"/>
                <a:ea typeface="Roboto"/>
                <a:cs typeface="Roboto"/>
                <a:sym typeface="Roboto"/>
              </a:rPr>
              <a:t>You decide to go to see the first patient - describe to be how you would assess him?</a:t>
            </a:r>
            <a:endParaRPr sz="1200">
              <a:solidFill>
                <a:srgbClr val="202124"/>
              </a:solidFill>
              <a:highlight>
                <a:schemeClr val="lt1"/>
              </a:highlight>
              <a:latin typeface="Roboto"/>
              <a:ea typeface="Roboto"/>
              <a:cs typeface="Roboto"/>
              <a:sym typeface="Roboto"/>
            </a:endParaRPr>
          </a:p>
          <a:p>
            <a:pPr indent="-304800" lvl="0" marL="457200" rtl="0" algn="l">
              <a:spcBef>
                <a:spcPts val="0"/>
              </a:spcBef>
              <a:spcAft>
                <a:spcPts val="0"/>
              </a:spcAft>
              <a:buClr>
                <a:srgbClr val="202124"/>
              </a:buClr>
              <a:buSzPts val="1200"/>
              <a:buFont typeface="Roboto"/>
              <a:buAutoNum type="arabicPeriod"/>
            </a:pPr>
            <a:r>
              <a:rPr lang="en" sz="1200">
                <a:solidFill>
                  <a:srgbClr val="202124"/>
                </a:solidFill>
                <a:highlight>
                  <a:schemeClr val="lt1"/>
                </a:highlight>
                <a:latin typeface="Roboto"/>
                <a:ea typeface="Roboto"/>
                <a:cs typeface="Roboto"/>
                <a:sym typeface="Roboto"/>
              </a:rPr>
              <a:t>How would you approach self-discharge for the first patient? </a:t>
            </a:r>
            <a:endParaRPr sz="1200">
              <a:solidFill>
                <a:srgbClr val="202124"/>
              </a:solidFill>
              <a:highlight>
                <a:schemeClr val="lt1"/>
              </a:highlight>
              <a:latin typeface="Roboto"/>
              <a:ea typeface="Roboto"/>
              <a:cs typeface="Roboto"/>
              <a:sym typeface="Roboto"/>
            </a:endParaRPr>
          </a:p>
          <a:p>
            <a:pPr indent="-304800" lvl="0" marL="457200" rtl="0" algn="l">
              <a:spcBef>
                <a:spcPts val="0"/>
              </a:spcBef>
              <a:spcAft>
                <a:spcPts val="0"/>
              </a:spcAft>
              <a:buClr>
                <a:srgbClr val="202124"/>
              </a:buClr>
              <a:buSzPts val="1200"/>
              <a:buFont typeface="Roboto"/>
              <a:buAutoNum type="arabicPeriod"/>
            </a:pPr>
            <a:r>
              <a:rPr lang="en" sz="1200">
                <a:solidFill>
                  <a:srgbClr val="202124"/>
                </a:solidFill>
                <a:highlight>
                  <a:schemeClr val="lt1"/>
                </a:highlight>
                <a:latin typeface="Roboto"/>
                <a:ea typeface="Roboto"/>
                <a:cs typeface="Roboto"/>
                <a:sym typeface="Roboto"/>
              </a:rPr>
              <a:t>How would you approach a disruptive patient?</a:t>
            </a:r>
            <a:endParaRPr sz="1200">
              <a:solidFill>
                <a:srgbClr val="202124"/>
              </a:solidFill>
              <a:highlight>
                <a:srgbClr val="FFFFFF"/>
              </a:highlight>
              <a:latin typeface="Roboto"/>
              <a:ea typeface="Roboto"/>
              <a:cs typeface="Roboto"/>
              <a:sym typeface="Roboto"/>
            </a:endParaRPr>
          </a:p>
        </p:txBody>
      </p:sp>
      <p:pic>
        <p:nvPicPr>
          <p:cNvPr id="288" name="Google Shape;288;g2954ee50f2a_0_10"/>
          <p:cNvPicPr preferRelativeResize="0"/>
          <p:nvPr/>
        </p:nvPicPr>
        <p:blipFill rotWithShape="1">
          <a:blip r:embed="rId3">
            <a:alphaModFix/>
          </a:blip>
          <a:srcRect b="10664" l="0" r="0" t="15535"/>
          <a:stretch/>
        </p:blipFill>
        <p:spPr>
          <a:xfrm>
            <a:off x="1993288" y="1020225"/>
            <a:ext cx="5157424" cy="23605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2954ee50f2a_0_7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5</a:t>
            </a:r>
            <a:endParaRPr/>
          </a:p>
        </p:txBody>
      </p:sp>
      <p:sp>
        <p:nvSpPr>
          <p:cNvPr id="294" name="Google Shape;294;g2954ee50f2a_0_7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2"/>
              </a:buClr>
              <a:buSzPts val="1100"/>
              <a:buFont typeface="Arial"/>
              <a:buNone/>
            </a:pPr>
            <a:r>
              <a:rPr lang="en" sz="1300">
                <a:solidFill>
                  <a:schemeClr val="dk2"/>
                </a:solidFill>
              </a:rPr>
              <a:t>During a surgical on call shift, you are bleeped twice in succession about the following patients. </a:t>
            </a:r>
            <a:endParaRPr sz="1300">
              <a:solidFill>
                <a:schemeClr val="dk2"/>
              </a:solidFill>
            </a:endParaRPr>
          </a:p>
          <a:p>
            <a:pPr indent="0" lvl="0" marL="0" rtl="0" algn="l">
              <a:lnSpc>
                <a:spcPct val="107916"/>
              </a:lnSpc>
              <a:spcBef>
                <a:spcPts val="800"/>
              </a:spcBef>
              <a:spcAft>
                <a:spcPts val="0"/>
              </a:spcAft>
              <a:buClr>
                <a:schemeClr val="dk2"/>
              </a:buClr>
              <a:buSzPts val="1100"/>
              <a:buFont typeface="Arial"/>
              <a:buNone/>
            </a:pPr>
            <a:r>
              <a:rPr lang="en" sz="1300">
                <a:solidFill>
                  <a:schemeClr val="dk2"/>
                </a:solidFill>
              </a:rPr>
              <a:t>A 65 year old male unconscious after developing sudden-onset severe abdominal pain radiating to the back. His past medical history includes hypertension, previous myocardial infarction and non-alcoholic fatty liver disease. His blood pressure is 100/70.</a:t>
            </a:r>
            <a:endParaRPr sz="1300">
              <a:solidFill>
                <a:schemeClr val="dk2"/>
              </a:solidFill>
            </a:endParaRPr>
          </a:p>
          <a:p>
            <a:pPr indent="0" lvl="0" marL="0" rtl="0" algn="l">
              <a:lnSpc>
                <a:spcPct val="107916"/>
              </a:lnSpc>
              <a:spcBef>
                <a:spcPts val="800"/>
              </a:spcBef>
              <a:spcAft>
                <a:spcPts val="0"/>
              </a:spcAft>
              <a:buClr>
                <a:schemeClr val="dk2"/>
              </a:buClr>
              <a:buSzPts val="1100"/>
              <a:buFont typeface="Arial"/>
              <a:buNone/>
            </a:pPr>
            <a:r>
              <a:rPr lang="en" sz="1300">
                <a:solidFill>
                  <a:schemeClr val="dk2"/>
                </a:solidFill>
              </a:rPr>
              <a:t>The relative of a 76 year old male inpatient who developed opioid withdrawal after not receiving his methadone prescription on time. The patient is clinically stable, but the relative is demanding to speak to a doctor. </a:t>
            </a:r>
            <a:endParaRPr sz="1300">
              <a:solidFill>
                <a:schemeClr val="dk2"/>
              </a:solidFill>
            </a:endParaRPr>
          </a:p>
          <a:p>
            <a:pPr indent="0" lvl="0" marL="0" rtl="0" algn="l">
              <a:lnSpc>
                <a:spcPct val="107916"/>
              </a:lnSpc>
              <a:spcBef>
                <a:spcPts val="800"/>
              </a:spcBef>
              <a:spcAft>
                <a:spcPts val="0"/>
              </a:spcAft>
              <a:buNone/>
            </a:pPr>
            <a:r>
              <a:rPr lang="en" sz="1300">
                <a:solidFill>
                  <a:schemeClr val="dk2"/>
                </a:solidFill>
              </a:rPr>
              <a:t>How do you proceed?</a:t>
            </a:r>
            <a:endParaRPr sz="1300">
              <a:solidFill>
                <a:srgbClr val="202124"/>
              </a:solidFill>
              <a:highlight>
                <a:schemeClr val="lt1"/>
              </a:highlight>
            </a:endParaRPr>
          </a:p>
          <a:p>
            <a:pPr indent="0" lvl="0" marL="0" rtl="0" algn="l">
              <a:spcBef>
                <a:spcPts val="800"/>
              </a:spcBef>
              <a:spcAft>
                <a:spcPts val="0"/>
              </a:spcAft>
              <a:buClr>
                <a:schemeClr val="dk2"/>
              </a:buClr>
              <a:buSzPts val="1100"/>
              <a:buFont typeface="Arial"/>
              <a:buNone/>
            </a:pPr>
            <a:r>
              <a:t/>
            </a:r>
            <a:endParaRPr sz="1300">
              <a:solidFill>
                <a:srgbClr val="202124"/>
              </a:solidFill>
              <a:highlight>
                <a:schemeClr val="lt1"/>
              </a:highlight>
            </a:endParaRPr>
          </a:p>
          <a:p>
            <a:pPr indent="-311150" lvl="0" marL="457200" rtl="0" algn="l">
              <a:spcBef>
                <a:spcPts val="0"/>
              </a:spcBef>
              <a:spcAft>
                <a:spcPts val="0"/>
              </a:spcAft>
              <a:buClr>
                <a:srgbClr val="202124"/>
              </a:buClr>
              <a:buSzPts val="1300"/>
              <a:buAutoNum type="arabicPeriod"/>
            </a:pPr>
            <a:r>
              <a:rPr lang="en" sz="1300">
                <a:solidFill>
                  <a:srgbClr val="202124"/>
                </a:solidFill>
                <a:highlight>
                  <a:schemeClr val="lt1"/>
                </a:highlight>
              </a:rPr>
              <a:t>With the information from the scenario - what are your initial thoughts on how to prioritise these tasks? </a:t>
            </a:r>
            <a:endParaRPr sz="1300">
              <a:solidFill>
                <a:srgbClr val="202124"/>
              </a:solidFill>
              <a:highlight>
                <a:schemeClr val="lt1"/>
              </a:highlight>
            </a:endParaRPr>
          </a:p>
          <a:p>
            <a:pPr indent="-311150" lvl="0" marL="457200" rtl="0" algn="l">
              <a:spcBef>
                <a:spcPts val="0"/>
              </a:spcBef>
              <a:spcAft>
                <a:spcPts val="0"/>
              </a:spcAft>
              <a:buClr>
                <a:srgbClr val="202124"/>
              </a:buClr>
              <a:buSzPts val="1300"/>
              <a:buAutoNum type="arabicPeriod"/>
            </a:pPr>
            <a:r>
              <a:rPr lang="en" sz="1300">
                <a:solidFill>
                  <a:srgbClr val="202124"/>
                </a:solidFill>
                <a:highlight>
                  <a:schemeClr val="lt1"/>
                </a:highlight>
              </a:rPr>
              <a:t>You decide to go to see the first patient- describe to be how you would assess him?</a:t>
            </a:r>
            <a:endParaRPr sz="1300">
              <a:solidFill>
                <a:srgbClr val="202124"/>
              </a:solidFill>
              <a:highlight>
                <a:schemeClr val="lt1"/>
              </a:highlight>
            </a:endParaRPr>
          </a:p>
          <a:p>
            <a:pPr indent="-311150" lvl="0" marL="457200" rtl="0" algn="l">
              <a:spcBef>
                <a:spcPts val="0"/>
              </a:spcBef>
              <a:spcAft>
                <a:spcPts val="0"/>
              </a:spcAft>
              <a:buClr>
                <a:srgbClr val="202124"/>
              </a:buClr>
              <a:buSzPts val="1300"/>
              <a:buAutoNum type="arabicPeriod"/>
            </a:pPr>
            <a:r>
              <a:rPr lang="en" sz="1300">
                <a:solidFill>
                  <a:srgbClr val="202124"/>
                </a:solidFill>
                <a:highlight>
                  <a:schemeClr val="lt1"/>
                </a:highlight>
              </a:rPr>
              <a:t>What are your differentials for the first patient? </a:t>
            </a:r>
            <a:endParaRPr sz="1300">
              <a:solidFill>
                <a:srgbClr val="202124"/>
              </a:solidFill>
              <a:highlight>
                <a:schemeClr val="lt1"/>
              </a:highlight>
            </a:endParaRPr>
          </a:p>
          <a:p>
            <a:pPr indent="-311150" lvl="0" marL="457200" rtl="0" algn="l">
              <a:spcBef>
                <a:spcPts val="0"/>
              </a:spcBef>
              <a:spcAft>
                <a:spcPts val="0"/>
              </a:spcAft>
              <a:buClr>
                <a:srgbClr val="202124"/>
              </a:buClr>
              <a:buSzPts val="1300"/>
              <a:buAutoNum type="arabicPeriod"/>
            </a:pPr>
            <a:r>
              <a:rPr lang="en" sz="1300">
                <a:solidFill>
                  <a:srgbClr val="202124"/>
                </a:solidFill>
                <a:highlight>
                  <a:schemeClr val="lt1"/>
                </a:highlight>
              </a:rPr>
              <a:t>How would you approach the second patient?</a:t>
            </a:r>
            <a:endParaRPr sz="1300">
              <a:solidFill>
                <a:srgbClr val="202124"/>
              </a:solidFill>
              <a:highlight>
                <a:schemeClr val="lt1"/>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2954ee50f2a_0_0"/>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6</a:t>
            </a:r>
            <a:endParaRPr/>
          </a:p>
        </p:txBody>
      </p:sp>
      <p:sp>
        <p:nvSpPr>
          <p:cNvPr id="300" name="Google Shape;300;g2954ee50f2a_0_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0"/>
              </a:spcAft>
              <a:buClr>
                <a:schemeClr val="dk2"/>
              </a:buClr>
              <a:buSzPts val="1100"/>
              <a:buFont typeface="Arial"/>
              <a:buNone/>
            </a:pPr>
            <a:r>
              <a:rPr lang="en" sz="1400">
                <a:solidFill>
                  <a:schemeClr val="dk2"/>
                </a:solidFill>
              </a:rPr>
              <a:t>You are the FY1 on-call in AMU. You receive 3 bleeps in rapid succession from the ward nurses.</a:t>
            </a:r>
            <a:endParaRPr sz="1400">
              <a:solidFill>
                <a:schemeClr val="dk2"/>
              </a:solidFill>
            </a:endParaRPr>
          </a:p>
          <a:p>
            <a:pPr indent="-317500" lvl="0" marL="457200" rtl="0" algn="l">
              <a:lnSpc>
                <a:spcPct val="115000"/>
              </a:lnSpc>
              <a:spcBef>
                <a:spcPts val="1200"/>
              </a:spcBef>
              <a:spcAft>
                <a:spcPts val="0"/>
              </a:spcAft>
              <a:buClr>
                <a:schemeClr val="dk2"/>
              </a:buClr>
              <a:buSzPts val="1400"/>
              <a:buAutoNum type="arabicPeriod"/>
            </a:pPr>
            <a:r>
              <a:rPr lang="en" sz="1400">
                <a:solidFill>
                  <a:schemeClr val="dk2"/>
                </a:solidFill>
              </a:rPr>
              <a:t>The lab has called through a result for a 60-year-old gentleman who was admitted several hours ago. His K+ is 7.2.</a:t>
            </a:r>
            <a:endParaRPr sz="1400">
              <a:solidFill>
                <a:schemeClr val="dk2"/>
              </a:solidFill>
            </a:endParaRPr>
          </a:p>
          <a:p>
            <a:pPr indent="-317500" lvl="0" marL="457200" rtl="0" algn="l">
              <a:lnSpc>
                <a:spcPct val="115000"/>
              </a:lnSpc>
              <a:spcBef>
                <a:spcPts val="0"/>
              </a:spcBef>
              <a:spcAft>
                <a:spcPts val="0"/>
              </a:spcAft>
              <a:buClr>
                <a:schemeClr val="dk2"/>
              </a:buClr>
              <a:buSzPts val="1400"/>
              <a:buAutoNum type="arabicPeriod"/>
            </a:pPr>
            <a:r>
              <a:rPr lang="en" sz="1400">
                <a:solidFill>
                  <a:schemeClr val="dk2"/>
                </a:solidFill>
              </a:rPr>
              <a:t>64-year-old female has a CBG of 2.3mmol/L.</a:t>
            </a:r>
            <a:endParaRPr sz="1400">
              <a:solidFill>
                <a:schemeClr val="dk2"/>
              </a:solidFill>
            </a:endParaRPr>
          </a:p>
          <a:p>
            <a:pPr indent="-317500" lvl="0" marL="457200" rtl="0" algn="l">
              <a:lnSpc>
                <a:spcPct val="115000"/>
              </a:lnSpc>
              <a:spcBef>
                <a:spcPts val="0"/>
              </a:spcBef>
              <a:spcAft>
                <a:spcPts val="0"/>
              </a:spcAft>
              <a:buClr>
                <a:schemeClr val="dk2"/>
              </a:buClr>
              <a:buSzPts val="1400"/>
              <a:buAutoNum type="arabicPeriod"/>
            </a:pPr>
            <a:r>
              <a:rPr lang="en" sz="1400">
                <a:solidFill>
                  <a:schemeClr val="dk2"/>
                </a:solidFill>
              </a:rPr>
              <a:t> A 36-year-old COVID +ve patient is angry, and is demanding to be discharged.</a:t>
            </a:r>
            <a:endParaRPr sz="14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2954ee50f2a_0_2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7 </a:t>
            </a:r>
            <a:endParaRPr/>
          </a:p>
        </p:txBody>
      </p:sp>
      <p:pic>
        <p:nvPicPr>
          <p:cNvPr id="306" name="Google Shape;306;g2954ee50f2a_0_26"/>
          <p:cNvPicPr preferRelativeResize="0"/>
          <p:nvPr/>
        </p:nvPicPr>
        <p:blipFill rotWithShape="1">
          <a:blip r:embed="rId3">
            <a:alphaModFix/>
          </a:blip>
          <a:srcRect b="0" l="0" r="0" t="36980"/>
          <a:stretch/>
        </p:blipFill>
        <p:spPr>
          <a:xfrm>
            <a:off x="311700" y="1569238"/>
            <a:ext cx="8520600" cy="200501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2954ee50f2a_0_3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8 </a:t>
            </a:r>
            <a:endParaRPr/>
          </a:p>
        </p:txBody>
      </p:sp>
      <p:pic>
        <p:nvPicPr>
          <p:cNvPr id="312" name="Google Shape;312;g2954ee50f2a_0_31"/>
          <p:cNvPicPr preferRelativeResize="0"/>
          <p:nvPr/>
        </p:nvPicPr>
        <p:blipFill>
          <a:blip r:embed="rId3">
            <a:alphaModFix/>
          </a:blip>
          <a:stretch>
            <a:fillRect/>
          </a:stretch>
        </p:blipFill>
        <p:spPr>
          <a:xfrm>
            <a:off x="1573700" y="1068425"/>
            <a:ext cx="5996601" cy="3140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2954ee50f2a_0_4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a:t>
            </a:r>
            <a:r>
              <a:rPr lang="en"/>
              <a:t> 9</a:t>
            </a:r>
            <a:endParaRPr/>
          </a:p>
        </p:txBody>
      </p:sp>
      <p:pic>
        <p:nvPicPr>
          <p:cNvPr id="318" name="Google Shape;318;g2954ee50f2a_0_41"/>
          <p:cNvPicPr preferRelativeResize="0"/>
          <p:nvPr/>
        </p:nvPicPr>
        <p:blipFill rotWithShape="1">
          <a:blip r:embed="rId3">
            <a:alphaModFix/>
          </a:blip>
          <a:srcRect b="0" l="0" r="0" t="19929"/>
          <a:stretch/>
        </p:blipFill>
        <p:spPr>
          <a:xfrm>
            <a:off x="792525" y="1261225"/>
            <a:ext cx="7558950" cy="32880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2954ee50f2a_0_4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a:t>
            </a:r>
            <a:r>
              <a:rPr lang="en"/>
              <a:t> 10</a:t>
            </a:r>
            <a:endParaRPr/>
          </a:p>
        </p:txBody>
      </p:sp>
      <p:pic>
        <p:nvPicPr>
          <p:cNvPr id="324" name="Google Shape;324;g2954ee50f2a_0_46"/>
          <p:cNvPicPr preferRelativeResize="0"/>
          <p:nvPr/>
        </p:nvPicPr>
        <p:blipFill rotWithShape="1">
          <a:blip r:embed="rId3">
            <a:alphaModFix/>
          </a:blip>
          <a:srcRect b="0" l="0" r="0" t="12072"/>
          <a:stretch/>
        </p:blipFill>
        <p:spPr>
          <a:xfrm>
            <a:off x="954188" y="1369800"/>
            <a:ext cx="7235625" cy="3099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2954ee50f2a_0_1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11</a:t>
            </a:r>
            <a:endParaRPr/>
          </a:p>
        </p:txBody>
      </p:sp>
      <p:pic>
        <p:nvPicPr>
          <p:cNvPr id="330" name="Google Shape;330;g2954ee50f2a_0_15"/>
          <p:cNvPicPr preferRelativeResize="0"/>
          <p:nvPr/>
        </p:nvPicPr>
        <p:blipFill rotWithShape="1">
          <a:blip r:embed="rId3">
            <a:alphaModFix/>
          </a:blip>
          <a:srcRect b="0" l="4003" r="0" t="28062"/>
          <a:stretch/>
        </p:blipFill>
        <p:spPr>
          <a:xfrm>
            <a:off x="753525" y="1269350"/>
            <a:ext cx="7636925" cy="2604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2840c690162_0_56"/>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dk1"/>
                </a:solidFill>
              </a:rPr>
              <a:t>Feedback</a:t>
            </a:r>
            <a:endParaRPr>
              <a:solidFill>
                <a:schemeClr val="dk1"/>
              </a:solidFill>
            </a:endParaRPr>
          </a:p>
        </p:txBody>
      </p:sp>
      <p:sp>
        <p:nvSpPr>
          <p:cNvPr id="336" name="Google Shape;336;g2840c690162_0_5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solidFill>
                  <a:schemeClr val="dk2"/>
                </a:solidFill>
              </a:rPr>
              <a:t>https://forms.gle/JFE87MzAsT56h1Hw5</a:t>
            </a:r>
            <a:endParaRPr sz="1600">
              <a:solidFill>
                <a:schemeClr val="dk2"/>
              </a:solidFill>
            </a:endParaRPr>
          </a:p>
        </p:txBody>
      </p:sp>
      <p:pic>
        <p:nvPicPr>
          <p:cNvPr id="337" name="Google Shape;337;g2840c690162_0_56"/>
          <p:cNvPicPr preferRelativeResize="0"/>
          <p:nvPr/>
        </p:nvPicPr>
        <p:blipFill rotWithShape="1">
          <a:blip r:embed="rId3">
            <a:alphaModFix/>
          </a:blip>
          <a:srcRect b="2210" l="0" r="0" t="0"/>
          <a:stretch/>
        </p:blipFill>
        <p:spPr>
          <a:xfrm>
            <a:off x="3007575" y="1574975"/>
            <a:ext cx="3128875" cy="3083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3"/>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solidFill>
                  <a:srgbClr val="7C24E8"/>
                </a:solidFill>
              </a:rPr>
              <a:t>Fundraising</a:t>
            </a:r>
            <a:endParaRPr>
              <a:solidFill>
                <a:srgbClr val="7C24E8"/>
              </a:solidFill>
            </a:endParaRPr>
          </a:p>
        </p:txBody>
      </p:sp>
      <p:pic>
        <p:nvPicPr>
          <p:cNvPr id="86" name="Google Shape;86;p3"/>
          <p:cNvPicPr preferRelativeResize="0"/>
          <p:nvPr/>
        </p:nvPicPr>
        <p:blipFill rotWithShape="1">
          <a:blip r:embed="rId3">
            <a:alphaModFix/>
          </a:blip>
          <a:srcRect b="0" l="0" r="0" t="0"/>
          <a:stretch/>
        </p:blipFill>
        <p:spPr>
          <a:xfrm>
            <a:off x="5535925" y="1430500"/>
            <a:ext cx="3007850" cy="3007850"/>
          </a:xfrm>
          <a:prstGeom prst="rect">
            <a:avLst/>
          </a:prstGeom>
          <a:noFill/>
          <a:ln>
            <a:noFill/>
          </a:ln>
        </p:spPr>
      </p:pic>
      <p:pic>
        <p:nvPicPr>
          <p:cNvPr id="87" name="Google Shape;87;p3"/>
          <p:cNvPicPr preferRelativeResize="0"/>
          <p:nvPr/>
        </p:nvPicPr>
        <p:blipFill rotWithShape="1">
          <a:blip r:embed="rId4">
            <a:alphaModFix/>
          </a:blip>
          <a:srcRect b="0" l="0" r="0" t="0"/>
          <a:stretch/>
        </p:blipFill>
        <p:spPr>
          <a:xfrm>
            <a:off x="311700" y="1173825"/>
            <a:ext cx="4555551" cy="35212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4"/>
          <p:cNvSpPr txBox="1"/>
          <p:nvPr>
            <p:ph type="title"/>
          </p:nvPr>
        </p:nvSpPr>
        <p:spPr>
          <a:xfrm>
            <a:off x="311700" y="20037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solidFill>
                  <a:srgbClr val="7C24E8"/>
                </a:solidFill>
              </a:rPr>
              <a:t>Webinar schedule</a:t>
            </a:r>
            <a:endParaRPr>
              <a:solidFill>
                <a:srgbClr val="7C24E8"/>
              </a:solidFill>
            </a:endParaRPr>
          </a:p>
        </p:txBody>
      </p:sp>
      <p:grpSp>
        <p:nvGrpSpPr>
          <p:cNvPr id="93" name="Google Shape;93;p4"/>
          <p:cNvGrpSpPr/>
          <p:nvPr/>
        </p:nvGrpSpPr>
        <p:grpSpPr>
          <a:xfrm>
            <a:off x="372820" y="2900625"/>
            <a:ext cx="6182524" cy="521588"/>
            <a:chOff x="2076026" y="1068325"/>
            <a:chExt cx="7068973" cy="806164"/>
          </a:xfrm>
        </p:grpSpPr>
        <p:grpSp>
          <p:nvGrpSpPr>
            <p:cNvPr id="94" name="Google Shape;94;p4"/>
            <p:cNvGrpSpPr/>
            <p:nvPr/>
          </p:nvGrpSpPr>
          <p:grpSpPr>
            <a:xfrm>
              <a:off x="2076026" y="1068325"/>
              <a:ext cx="7068973" cy="806164"/>
              <a:chOff x="3396927" y="2322526"/>
              <a:chExt cx="5726647" cy="643541"/>
            </a:xfrm>
          </p:grpSpPr>
          <p:sp>
            <p:nvSpPr>
              <p:cNvPr id="95" name="Google Shape;95;p4"/>
              <p:cNvSpPr/>
              <p:nvPr/>
            </p:nvSpPr>
            <p:spPr>
              <a:xfrm>
                <a:off x="3728374" y="2322567"/>
                <a:ext cx="5395200" cy="643500"/>
              </a:xfrm>
              <a:prstGeom prst="rect">
                <a:avLst/>
              </a:prstGeom>
              <a:solidFill>
                <a:srgbClr val="F3EE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4"/>
              <p:cNvSpPr/>
              <p:nvPr/>
            </p:nvSpPr>
            <p:spPr>
              <a:xfrm flipH="1">
                <a:off x="3396927" y="2322573"/>
                <a:ext cx="730500" cy="642600"/>
              </a:xfrm>
              <a:prstGeom prst="rect">
                <a:avLst/>
              </a:prstGeom>
              <a:solidFill>
                <a:srgbClr val="A72A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4"/>
              <p:cNvSpPr/>
              <p:nvPr/>
            </p:nvSpPr>
            <p:spPr>
              <a:xfrm rot="-5400000">
                <a:off x="3533339" y="2186134"/>
                <a:ext cx="643370" cy="916154"/>
              </a:xfrm>
              <a:prstGeom prst="flowChartOffpageConnector">
                <a:avLst/>
              </a:prstGeom>
              <a:solidFill>
                <a:srgbClr val="7C24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8" name="Google Shape;98;p4"/>
            <p:cNvSpPr/>
            <p:nvPr/>
          </p:nvSpPr>
          <p:spPr>
            <a:xfrm>
              <a:off x="2256688" y="1170512"/>
              <a:ext cx="658800" cy="601800"/>
            </a:xfrm>
            <a:prstGeom prst="rect">
              <a:avLst/>
            </a:prstGeom>
            <a:solidFill>
              <a:srgbClr val="7C24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0" i="0" lang="en" sz="2900" u="none" cap="none" strike="noStrike">
                  <a:solidFill>
                    <a:srgbClr val="FFFFFF"/>
                  </a:solidFill>
                  <a:latin typeface="Roboto Thin"/>
                  <a:ea typeface="Roboto Thin"/>
                  <a:cs typeface="Roboto Thin"/>
                  <a:sym typeface="Roboto Thin"/>
                </a:rPr>
                <a:t>5.</a:t>
              </a:r>
              <a:endParaRPr b="0" i="0" sz="2900" u="none" cap="none" strike="noStrike">
                <a:solidFill>
                  <a:srgbClr val="FFFFFF"/>
                </a:solidFill>
                <a:latin typeface="Roboto Thin"/>
                <a:ea typeface="Roboto Thin"/>
                <a:cs typeface="Roboto Thin"/>
                <a:sym typeface="Roboto Thin"/>
              </a:endParaRPr>
            </a:p>
          </p:txBody>
        </p:sp>
      </p:grpSp>
      <p:sp>
        <p:nvSpPr>
          <p:cNvPr id="99" name="Google Shape;99;p4"/>
          <p:cNvSpPr txBox="1"/>
          <p:nvPr/>
        </p:nvSpPr>
        <p:spPr>
          <a:xfrm>
            <a:off x="1383242" y="2910996"/>
            <a:ext cx="5172600" cy="5211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1200"/>
              </a:spcAft>
              <a:buClr>
                <a:srgbClr val="000000"/>
              </a:buClr>
              <a:buSzPts val="1900"/>
              <a:buFont typeface="Arial"/>
              <a:buNone/>
            </a:pPr>
            <a:r>
              <a:rPr b="0" i="0" lang="en" sz="1900" u="none" cap="none" strike="noStrike">
                <a:solidFill>
                  <a:srgbClr val="7C24E8"/>
                </a:solidFill>
                <a:latin typeface="Arial"/>
                <a:ea typeface="Arial"/>
                <a:cs typeface="Arial"/>
                <a:sym typeface="Arial"/>
              </a:rPr>
              <a:t>Biomedical Statistics for the SFP</a:t>
            </a:r>
            <a:endParaRPr b="0" i="0" sz="1500" u="none" cap="none" strike="noStrike">
              <a:solidFill>
                <a:srgbClr val="7C24E8"/>
              </a:solidFill>
              <a:latin typeface="Arial"/>
              <a:ea typeface="Arial"/>
              <a:cs typeface="Arial"/>
              <a:sym typeface="Arial"/>
            </a:endParaRPr>
          </a:p>
        </p:txBody>
      </p:sp>
      <p:grpSp>
        <p:nvGrpSpPr>
          <p:cNvPr id="100" name="Google Shape;100;p4"/>
          <p:cNvGrpSpPr/>
          <p:nvPr/>
        </p:nvGrpSpPr>
        <p:grpSpPr>
          <a:xfrm>
            <a:off x="372711" y="3422181"/>
            <a:ext cx="6182524" cy="521588"/>
            <a:chOff x="2076026" y="1068325"/>
            <a:chExt cx="7068973" cy="806164"/>
          </a:xfrm>
        </p:grpSpPr>
        <p:grpSp>
          <p:nvGrpSpPr>
            <p:cNvPr id="101" name="Google Shape;101;p4"/>
            <p:cNvGrpSpPr/>
            <p:nvPr/>
          </p:nvGrpSpPr>
          <p:grpSpPr>
            <a:xfrm>
              <a:off x="2076026" y="1068325"/>
              <a:ext cx="7068973" cy="806164"/>
              <a:chOff x="3396927" y="2322526"/>
              <a:chExt cx="5726647" cy="643541"/>
            </a:xfrm>
          </p:grpSpPr>
          <p:sp>
            <p:nvSpPr>
              <p:cNvPr id="102" name="Google Shape;102;p4"/>
              <p:cNvSpPr/>
              <p:nvPr/>
            </p:nvSpPr>
            <p:spPr>
              <a:xfrm>
                <a:off x="3728374" y="2322567"/>
                <a:ext cx="5395200" cy="643500"/>
              </a:xfrm>
              <a:prstGeom prst="rect">
                <a:avLst/>
              </a:prstGeom>
              <a:solidFill>
                <a:srgbClr val="F3EE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4"/>
              <p:cNvSpPr/>
              <p:nvPr/>
            </p:nvSpPr>
            <p:spPr>
              <a:xfrm flipH="1">
                <a:off x="3396927" y="2322573"/>
                <a:ext cx="730500" cy="642600"/>
              </a:xfrm>
              <a:prstGeom prst="rect">
                <a:avLst/>
              </a:prstGeom>
              <a:solidFill>
                <a:srgbClr val="A72A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4"/>
              <p:cNvSpPr/>
              <p:nvPr/>
            </p:nvSpPr>
            <p:spPr>
              <a:xfrm rot="-5400000">
                <a:off x="3533339" y="2186134"/>
                <a:ext cx="643370" cy="916154"/>
              </a:xfrm>
              <a:prstGeom prst="flowChartOffpageConnector">
                <a:avLst/>
              </a:prstGeom>
              <a:solidFill>
                <a:srgbClr val="7C24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 name="Google Shape;105;p4"/>
            <p:cNvSpPr/>
            <p:nvPr/>
          </p:nvSpPr>
          <p:spPr>
            <a:xfrm>
              <a:off x="2256688" y="1170512"/>
              <a:ext cx="658800" cy="601800"/>
            </a:xfrm>
            <a:prstGeom prst="rect">
              <a:avLst/>
            </a:prstGeom>
            <a:solidFill>
              <a:srgbClr val="7C24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0" i="0" lang="en" sz="2900" u="none" cap="none" strike="noStrike">
                  <a:solidFill>
                    <a:srgbClr val="FFFFFF"/>
                  </a:solidFill>
                  <a:latin typeface="Roboto Thin"/>
                  <a:ea typeface="Roboto Thin"/>
                  <a:cs typeface="Roboto Thin"/>
                  <a:sym typeface="Roboto Thin"/>
                </a:rPr>
                <a:t>6.</a:t>
              </a:r>
              <a:endParaRPr b="0" i="0" sz="2900" u="none" cap="none" strike="noStrike">
                <a:solidFill>
                  <a:srgbClr val="FFFFFF"/>
                </a:solidFill>
                <a:latin typeface="Roboto Thin"/>
                <a:ea typeface="Roboto Thin"/>
                <a:cs typeface="Roboto Thin"/>
                <a:sym typeface="Roboto Thin"/>
              </a:endParaRPr>
            </a:p>
          </p:txBody>
        </p:sp>
      </p:grpSp>
      <p:sp>
        <p:nvSpPr>
          <p:cNvPr id="106" name="Google Shape;106;p4"/>
          <p:cNvSpPr txBox="1"/>
          <p:nvPr/>
        </p:nvSpPr>
        <p:spPr>
          <a:xfrm>
            <a:off x="1383133" y="3432553"/>
            <a:ext cx="5172600" cy="5211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1200"/>
              </a:spcAft>
              <a:buClr>
                <a:srgbClr val="000000"/>
              </a:buClr>
              <a:buSzPts val="1900"/>
              <a:buFont typeface="Arial"/>
              <a:buNone/>
            </a:pPr>
            <a:r>
              <a:rPr b="0" i="0" lang="en" sz="1900" u="none" cap="none" strike="noStrike">
                <a:solidFill>
                  <a:srgbClr val="7C24E8"/>
                </a:solidFill>
                <a:latin typeface="Arial"/>
                <a:ea typeface="Arial"/>
                <a:cs typeface="Arial"/>
                <a:sym typeface="Arial"/>
              </a:rPr>
              <a:t>Academic Station and Critical Appraisal</a:t>
            </a:r>
            <a:endParaRPr b="0" i="0" sz="1500" u="none" cap="none" strike="noStrike">
              <a:solidFill>
                <a:srgbClr val="7C24E8"/>
              </a:solidFill>
              <a:latin typeface="Arial"/>
              <a:ea typeface="Arial"/>
              <a:cs typeface="Arial"/>
              <a:sym typeface="Arial"/>
            </a:endParaRPr>
          </a:p>
        </p:txBody>
      </p:sp>
      <p:grpSp>
        <p:nvGrpSpPr>
          <p:cNvPr id="107" name="Google Shape;107;p4"/>
          <p:cNvGrpSpPr/>
          <p:nvPr/>
        </p:nvGrpSpPr>
        <p:grpSpPr>
          <a:xfrm>
            <a:off x="373038" y="3943994"/>
            <a:ext cx="6182524" cy="521588"/>
            <a:chOff x="2076026" y="1068325"/>
            <a:chExt cx="7068973" cy="806164"/>
          </a:xfrm>
        </p:grpSpPr>
        <p:grpSp>
          <p:nvGrpSpPr>
            <p:cNvPr id="108" name="Google Shape;108;p4"/>
            <p:cNvGrpSpPr/>
            <p:nvPr/>
          </p:nvGrpSpPr>
          <p:grpSpPr>
            <a:xfrm>
              <a:off x="2076026" y="1068325"/>
              <a:ext cx="7068973" cy="806164"/>
              <a:chOff x="3396927" y="2322526"/>
              <a:chExt cx="5726647" cy="643541"/>
            </a:xfrm>
          </p:grpSpPr>
          <p:sp>
            <p:nvSpPr>
              <p:cNvPr id="109" name="Google Shape;109;p4"/>
              <p:cNvSpPr/>
              <p:nvPr/>
            </p:nvSpPr>
            <p:spPr>
              <a:xfrm>
                <a:off x="3728374" y="2322567"/>
                <a:ext cx="5395200" cy="643500"/>
              </a:xfrm>
              <a:prstGeom prst="rect">
                <a:avLst/>
              </a:prstGeom>
              <a:solidFill>
                <a:srgbClr val="F3EE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4"/>
              <p:cNvSpPr/>
              <p:nvPr/>
            </p:nvSpPr>
            <p:spPr>
              <a:xfrm flipH="1">
                <a:off x="3396927" y="2322573"/>
                <a:ext cx="730500" cy="642600"/>
              </a:xfrm>
              <a:prstGeom prst="rect">
                <a:avLst/>
              </a:prstGeom>
              <a:solidFill>
                <a:srgbClr val="A72A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4"/>
              <p:cNvSpPr/>
              <p:nvPr/>
            </p:nvSpPr>
            <p:spPr>
              <a:xfrm rot="-5400000">
                <a:off x="3533339" y="2186134"/>
                <a:ext cx="643370" cy="916154"/>
              </a:xfrm>
              <a:prstGeom prst="flowChartOffpageConnector">
                <a:avLst/>
              </a:prstGeom>
              <a:solidFill>
                <a:srgbClr val="7C24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2" name="Google Shape;112;p4"/>
            <p:cNvSpPr/>
            <p:nvPr/>
          </p:nvSpPr>
          <p:spPr>
            <a:xfrm>
              <a:off x="2256688" y="1170512"/>
              <a:ext cx="658800" cy="601800"/>
            </a:xfrm>
            <a:prstGeom prst="rect">
              <a:avLst/>
            </a:prstGeom>
            <a:solidFill>
              <a:srgbClr val="7C24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0" i="0" lang="en" sz="2900" u="none" cap="none" strike="noStrike">
                  <a:solidFill>
                    <a:srgbClr val="FFFFFF"/>
                  </a:solidFill>
                  <a:latin typeface="Roboto Thin"/>
                  <a:ea typeface="Roboto Thin"/>
                  <a:cs typeface="Roboto Thin"/>
                  <a:sym typeface="Roboto Thin"/>
                </a:rPr>
                <a:t>7.</a:t>
              </a:r>
              <a:endParaRPr b="0" i="0" sz="2900" u="none" cap="none" strike="noStrike">
                <a:solidFill>
                  <a:srgbClr val="FFFFFF"/>
                </a:solidFill>
                <a:latin typeface="Roboto Thin"/>
                <a:ea typeface="Roboto Thin"/>
                <a:cs typeface="Roboto Thin"/>
                <a:sym typeface="Roboto Thin"/>
              </a:endParaRPr>
            </a:p>
          </p:txBody>
        </p:sp>
      </p:grpSp>
      <p:sp>
        <p:nvSpPr>
          <p:cNvPr id="113" name="Google Shape;113;p4"/>
          <p:cNvSpPr txBox="1"/>
          <p:nvPr/>
        </p:nvSpPr>
        <p:spPr>
          <a:xfrm>
            <a:off x="1383460" y="3954365"/>
            <a:ext cx="5172600" cy="5211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1200"/>
              </a:spcAft>
              <a:buClr>
                <a:srgbClr val="000000"/>
              </a:buClr>
              <a:buSzPts val="1900"/>
              <a:buFont typeface="Arial"/>
              <a:buNone/>
            </a:pPr>
            <a:r>
              <a:rPr b="0" i="0" lang="en" sz="1900" u="none" cap="none" strike="noStrike">
                <a:solidFill>
                  <a:srgbClr val="7C24E8"/>
                </a:solidFill>
                <a:latin typeface="Arial"/>
                <a:ea typeface="Arial"/>
                <a:cs typeface="Arial"/>
                <a:sym typeface="Arial"/>
              </a:rPr>
              <a:t>Answer the Personal Questions with Confidence</a:t>
            </a:r>
            <a:endParaRPr b="0" i="0" sz="1500" u="none" cap="none" strike="noStrike">
              <a:solidFill>
                <a:srgbClr val="7C24E8"/>
              </a:solidFill>
              <a:latin typeface="Arial"/>
              <a:ea typeface="Arial"/>
              <a:cs typeface="Arial"/>
              <a:sym typeface="Arial"/>
            </a:endParaRPr>
          </a:p>
        </p:txBody>
      </p:sp>
      <p:grpSp>
        <p:nvGrpSpPr>
          <p:cNvPr id="114" name="Google Shape;114;p4"/>
          <p:cNvGrpSpPr/>
          <p:nvPr/>
        </p:nvGrpSpPr>
        <p:grpSpPr>
          <a:xfrm>
            <a:off x="372929" y="4465550"/>
            <a:ext cx="6182524" cy="521588"/>
            <a:chOff x="2076026" y="1068325"/>
            <a:chExt cx="7068973" cy="806164"/>
          </a:xfrm>
        </p:grpSpPr>
        <p:grpSp>
          <p:nvGrpSpPr>
            <p:cNvPr id="115" name="Google Shape;115;p4"/>
            <p:cNvGrpSpPr/>
            <p:nvPr/>
          </p:nvGrpSpPr>
          <p:grpSpPr>
            <a:xfrm>
              <a:off x="2076026" y="1068325"/>
              <a:ext cx="7068973" cy="806164"/>
              <a:chOff x="3396927" y="2322526"/>
              <a:chExt cx="5726647" cy="643541"/>
            </a:xfrm>
          </p:grpSpPr>
          <p:sp>
            <p:nvSpPr>
              <p:cNvPr id="116" name="Google Shape;116;p4"/>
              <p:cNvSpPr/>
              <p:nvPr/>
            </p:nvSpPr>
            <p:spPr>
              <a:xfrm>
                <a:off x="3728374" y="2322567"/>
                <a:ext cx="5395200" cy="643500"/>
              </a:xfrm>
              <a:prstGeom prst="rect">
                <a:avLst/>
              </a:prstGeom>
              <a:solidFill>
                <a:srgbClr val="F3EE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4"/>
              <p:cNvSpPr/>
              <p:nvPr/>
            </p:nvSpPr>
            <p:spPr>
              <a:xfrm flipH="1">
                <a:off x="3396927" y="2322573"/>
                <a:ext cx="730500" cy="642600"/>
              </a:xfrm>
              <a:prstGeom prst="rect">
                <a:avLst/>
              </a:prstGeom>
              <a:solidFill>
                <a:srgbClr val="A72A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4"/>
              <p:cNvSpPr/>
              <p:nvPr/>
            </p:nvSpPr>
            <p:spPr>
              <a:xfrm rot="-5400000">
                <a:off x="3533339" y="2186134"/>
                <a:ext cx="643370" cy="916154"/>
              </a:xfrm>
              <a:prstGeom prst="flowChartOffpageConnector">
                <a:avLst/>
              </a:prstGeom>
              <a:solidFill>
                <a:srgbClr val="7C24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9" name="Google Shape;119;p4"/>
            <p:cNvSpPr/>
            <p:nvPr/>
          </p:nvSpPr>
          <p:spPr>
            <a:xfrm>
              <a:off x="2256688" y="1170512"/>
              <a:ext cx="658800" cy="601800"/>
            </a:xfrm>
            <a:prstGeom prst="rect">
              <a:avLst/>
            </a:prstGeom>
            <a:solidFill>
              <a:srgbClr val="7C24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0" i="0" lang="en" sz="2900" u="none" cap="none" strike="noStrike">
                  <a:solidFill>
                    <a:srgbClr val="FFFFFF"/>
                  </a:solidFill>
                  <a:latin typeface="Roboto Thin"/>
                  <a:ea typeface="Roboto Thin"/>
                  <a:cs typeface="Roboto Thin"/>
                  <a:sym typeface="Roboto Thin"/>
                </a:rPr>
                <a:t>8.</a:t>
              </a:r>
              <a:endParaRPr b="0" i="0" sz="2900" u="none" cap="none" strike="noStrike">
                <a:solidFill>
                  <a:srgbClr val="FFFFFF"/>
                </a:solidFill>
                <a:latin typeface="Roboto Thin"/>
                <a:ea typeface="Roboto Thin"/>
                <a:cs typeface="Roboto Thin"/>
                <a:sym typeface="Roboto Thin"/>
              </a:endParaRPr>
            </a:p>
          </p:txBody>
        </p:sp>
      </p:grpSp>
      <p:sp>
        <p:nvSpPr>
          <p:cNvPr id="120" name="Google Shape;120;p4"/>
          <p:cNvSpPr txBox="1"/>
          <p:nvPr/>
        </p:nvSpPr>
        <p:spPr>
          <a:xfrm>
            <a:off x="1383351" y="4475921"/>
            <a:ext cx="5172600" cy="5211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1200"/>
              </a:spcAft>
              <a:buClr>
                <a:srgbClr val="000000"/>
              </a:buClr>
              <a:buSzPts val="1900"/>
              <a:buFont typeface="Arial"/>
              <a:buNone/>
            </a:pPr>
            <a:r>
              <a:rPr b="1" i="0" lang="en" sz="1900" u="none" cap="none" strike="noStrike">
                <a:solidFill>
                  <a:srgbClr val="7C24E8"/>
                </a:solidFill>
              </a:rPr>
              <a:t>Interview Practice Workshops</a:t>
            </a:r>
            <a:endParaRPr b="1" i="0" sz="1500" u="none" cap="none" strike="noStrike">
              <a:solidFill>
                <a:srgbClr val="7C24E8"/>
              </a:solidFill>
            </a:endParaRPr>
          </a:p>
        </p:txBody>
      </p:sp>
      <p:grpSp>
        <p:nvGrpSpPr>
          <p:cNvPr id="121" name="Google Shape;121;p4"/>
          <p:cNvGrpSpPr/>
          <p:nvPr/>
        </p:nvGrpSpPr>
        <p:grpSpPr>
          <a:xfrm>
            <a:off x="372908" y="823775"/>
            <a:ext cx="6182524" cy="521588"/>
            <a:chOff x="2076026" y="1068325"/>
            <a:chExt cx="7068973" cy="806164"/>
          </a:xfrm>
        </p:grpSpPr>
        <p:grpSp>
          <p:nvGrpSpPr>
            <p:cNvPr id="122" name="Google Shape;122;p4"/>
            <p:cNvGrpSpPr/>
            <p:nvPr/>
          </p:nvGrpSpPr>
          <p:grpSpPr>
            <a:xfrm>
              <a:off x="2076026" y="1068325"/>
              <a:ext cx="7068973" cy="806164"/>
              <a:chOff x="3396927" y="2322526"/>
              <a:chExt cx="5726647" cy="643541"/>
            </a:xfrm>
          </p:grpSpPr>
          <p:sp>
            <p:nvSpPr>
              <p:cNvPr id="123" name="Google Shape;123;p4"/>
              <p:cNvSpPr/>
              <p:nvPr/>
            </p:nvSpPr>
            <p:spPr>
              <a:xfrm>
                <a:off x="3728374" y="2322567"/>
                <a:ext cx="5395200" cy="643500"/>
              </a:xfrm>
              <a:prstGeom prst="rect">
                <a:avLst/>
              </a:prstGeom>
              <a:solidFill>
                <a:srgbClr val="F3EE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4"/>
              <p:cNvSpPr/>
              <p:nvPr/>
            </p:nvSpPr>
            <p:spPr>
              <a:xfrm flipH="1">
                <a:off x="3396927" y="2322573"/>
                <a:ext cx="730500" cy="642600"/>
              </a:xfrm>
              <a:prstGeom prst="rect">
                <a:avLst/>
              </a:prstGeom>
              <a:solidFill>
                <a:srgbClr val="A72A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4"/>
              <p:cNvSpPr/>
              <p:nvPr/>
            </p:nvSpPr>
            <p:spPr>
              <a:xfrm rot="-5400000">
                <a:off x="3533339" y="2186134"/>
                <a:ext cx="643370" cy="916154"/>
              </a:xfrm>
              <a:prstGeom prst="flowChartOffpageConnector">
                <a:avLst/>
              </a:prstGeom>
              <a:solidFill>
                <a:srgbClr val="7C24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6" name="Google Shape;126;p4"/>
            <p:cNvSpPr/>
            <p:nvPr/>
          </p:nvSpPr>
          <p:spPr>
            <a:xfrm>
              <a:off x="2256688" y="1170512"/>
              <a:ext cx="658800" cy="601800"/>
            </a:xfrm>
            <a:prstGeom prst="rect">
              <a:avLst/>
            </a:prstGeom>
            <a:solidFill>
              <a:srgbClr val="7C24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0" i="0" lang="en" sz="2900" u="none" cap="none" strike="noStrike">
                  <a:solidFill>
                    <a:srgbClr val="FFFFFF"/>
                  </a:solidFill>
                  <a:latin typeface="Roboto Thin"/>
                  <a:ea typeface="Roboto Thin"/>
                  <a:cs typeface="Roboto Thin"/>
                  <a:sym typeface="Roboto Thin"/>
                </a:rPr>
                <a:t>1.</a:t>
              </a:r>
              <a:endParaRPr b="0" i="0" sz="2900" u="none" cap="none" strike="noStrike">
                <a:solidFill>
                  <a:srgbClr val="FFFFFF"/>
                </a:solidFill>
                <a:latin typeface="Roboto Thin"/>
                <a:ea typeface="Roboto Thin"/>
                <a:cs typeface="Roboto Thin"/>
                <a:sym typeface="Roboto Thin"/>
              </a:endParaRPr>
            </a:p>
          </p:txBody>
        </p:sp>
      </p:grpSp>
      <p:sp>
        <p:nvSpPr>
          <p:cNvPr id="127" name="Google Shape;127;p4"/>
          <p:cNvSpPr txBox="1"/>
          <p:nvPr/>
        </p:nvSpPr>
        <p:spPr>
          <a:xfrm>
            <a:off x="1383329" y="834146"/>
            <a:ext cx="5172600" cy="5211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1200"/>
              </a:spcAft>
              <a:buClr>
                <a:srgbClr val="000000"/>
              </a:buClr>
              <a:buSzPts val="1900"/>
              <a:buFont typeface="Arial"/>
              <a:buNone/>
            </a:pPr>
            <a:r>
              <a:rPr b="0" i="0" lang="en" sz="1900" u="none" cap="none" strike="noStrike">
                <a:solidFill>
                  <a:srgbClr val="7C24E8"/>
                </a:solidFill>
                <a:latin typeface="Arial"/>
                <a:ea typeface="Arial"/>
                <a:cs typeface="Arial"/>
                <a:sym typeface="Arial"/>
              </a:rPr>
              <a:t>Introduction to the SFP with Q&amp;A</a:t>
            </a:r>
            <a:endParaRPr b="0" i="0" sz="1500" u="none" cap="none" strike="noStrike">
              <a:solidFill>
                <a:srgbClr val="7C24E8"/>
              </a:solidFill>
              <a:latin typeface="Arial"/>
              <a:ea typeface="Arial"/>
              <a:cs typeface="Arial"/>
              <a:sym typeface="Arial"/>
            </a:endParaRPr>
          </a:p>
        </p:txBody>
      </p:sp>
      <p:grpSp>
        <p:nvGrpSpPr>
          <p:cNvPr id="128" name="Google Shape;128;p4"/>
          <p:cNvGrpSpPr/>
          <p:nvPr/>
        </p:nvGrpSpPr>
        <p:grpSpPr>
          <a:xfrm>
            <a:off x="372799" y="1345331"/>
            <a:ext cx="6182524" cy="521588"/>
            <a:chOff x="2076026" y="1068325"/>
            <a:chExt cx="7068973" cy="806164"/>
          </a:xfrm>
        </p:grpSpPr>
        <p:grpSp>
          <p:nvGrpSpPr>
            <p:cNvPr id="129" name="Google Shape;129;p4"/>
            <p:cNvGrpSpPr/>
            <p:nvPr/>
          </p:nvGrpSpPr>
          <p:grpSpPr>
            <a:xfrm>
              <a:off x="2076026" y="1068325"/>
              <a:ext cx="7068973" cy="806164"/>
              <a:chOff x="3396927" y="2322526"/>
              <a:chExt cx="5726647" cy="643541"/>
            </a:xfrm>
          </p:grpSpPr>
          <p:sp>
            <p:nvSpPr>
              <p:cNvPr id="130" name="Google Shape;130;p4"/>
              <p:cNvSpPr/>
              <p:nvPr/>
            </p:nvSpPr>
            <p:spPr>
              <a:xfrm>
                <a:off x="3728374" y="2322567"/>
                <a:ext cx="5395200" cy="643500"/>
              </a:xfrm>
              <a:prstGeom prst="rect">
                <a:avLst/>
              </a:prstGeom>
              <a:solidFill>
                <a:srgbClr val="F3EE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4"/>
              <p:cNvSpPr/>
              <p:nvPr/>
            </p:nvSpPr>
            <p:spPr>
              <a:xfrm flipH="1">
                <a:off x="3396927" y="2322573"/>
                <a:ext cx="730500" cy="642600"/>
              </a:xfrm>
              <a:prstGeom prst="rect">
                <a:avLst/>
              </a:prstGeom>
              <a:solidFill>
                <a:srgbClr val="A72A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4"/>
              <p:cNvSpPr/>
              <p:nvPr/>
            </p:nvSpPr>
            <p:spPr>
              <a:xfrm rot="-5400000">
                <a:off x="3533339" y="2186134"/>
                <a:ext cx="643370" cy="916154"/>
              </a:xfrm>
              <a:prstGeom prst="flowChartOffpageConnector">
                <a:avLst/>
              </a:prstGeom>
              <a:solidFill>
                <a:srgbClr val="7C24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3" name="Google Shape;133;p4"/>
            <p:cNvSpPr/>
            <p:nvPr/>
          </p:nvSpPr>
          <p:spPr>
            <a:xfrm>
              <a:off x="2256688" y="1170512"/>
              <a:ext cx="658800" cy="601800"/>
            </a:xfrm>
            <a:prstGeom prst="rect">
              <a:avLst/>
            </a:prstGeom>
            <a:solidFill>
              <a:srgbClr val="7C24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0" i="0" lang="en" sz="2900" u="none" cap="none" strike="noStrike">
                  <a:solidFill>
                    <a:srgbClr val="FFFFFF"/>
                  </a:solidFill>
                  <a:latin typeface="Roboto Thin"/>
                  <a:ea typeface="Roboto Thin"/>
                  <a:cs typeface="Roboto Thin"/>
                  <a:sym typeface="Roboto Thin"/>
                </a:rPr>
                <a:t>2.</a:t>
              </a:r>
              <a:endParaRPr b="0" i="0" sz="2900" u="none" cap="none" strike="noStrike">
                <a:solidFill>
                  <a:srgbClr val="FFFFFF"/>
                </a:solidFill>
                <a:latin typeface="Roboto Thin"/>
                <a:ea typeface="Roboto Thin"/>
                <a:cs typeface="Roboto Thin"/>
                <a:sym typeface="Roboto Thin"/>
              </a:endParaRPr>
            </a:p>
          </p:txBody>
        </p:sp>
      </p:grpSp>
      <p:sp>
        <p:nvSpPr>
          <p:cNvPr id="134" name="Google Shape;134;p4"/>
          <p:cNvSpPr txBox="1"/>
          <p:nvPr/>
        </p:nvSpPr>
        <p:spPr>
          <a:xfrm>
            <a:off x="1383220" y="1355703"/>
            <a:ext cx="5172600" cy="5211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1200"/>
              </a:spcAft>
              <a:buClr>
                <a:srgbClr val="000000"/>
              </a:buClr>
              <a:buSzPts val="1900"/>
              <a:buFont typeface="Arial"/>
              <a:buNone/>
            </a:pPr>
            <a:r>
              <a:rPr b="0" i="0" lang="en" sz="1900" u="none" cap="none" strike="noStrike">
                <a:solidFill>
                  <a:srgbClr val="7C24E8"/>
                </a:solidFill>
                <a:latin typeface="Arial"/>
                <a:ea typeface="Arial"/>
                <a:cs typeface="Arial"/>
                <a:sym typeface="Arial"/>
              </a:rPr>
              <a:t>Maximising Portfolio Marks and Self-Scoring</a:t>
            </a:r>
            <a:endParaRPr b="0" i="0" sz="1500" u="none" cap="none" strike="noStrike">
              <a:solidFill>
                <a:srgbClr val="7C24E8"/>
              </a:solidFill>
              <a:latin typeface="Arial"/>
              <a:ea typeface="Arial"/>
              <a:cs typeface="Arial"/>
              <a:sym typeface="Arial"/>
            </a:endParaRPr>
          </a:p>
        </p:txBody>
      </p:sp>
      <p:grpSp>
        <p:nvGrpSpPr>
          <p:cNvPr id="135" name="Google Shape;135;p4"/>
          <p:cNvGrpSpPr/>
          <p:nvPr/>
        </p:nvGrpSpPr>
        <p:grpSpPr>
          <a:xfrm>
            <a:off x="373126" y="1867144"/>
            <a:ext cx="6182524" cy="521588"/>
            <a:chOff x="2076026" y="1068325"/>
            <a:chExt cx="7068973" cy="806164"/>
          </a:xfrm>
        </p:grpSpPr>
        <p:grpSp>
          <p:nvGrpSpPr>
            <p:cNvPr id="136" name="Google Shape;136;p4"/>
            <p:cNvGrpSpPr/>
            <p:nvPr/>
          </p:nvGrpSpPr>
          <p:grpSpPr>
            <a:xfrm>
              <a:off x="2076026" y="1068325"/>
              <a:ext cx="7068973" cy="806164"/>
              <a:chOff x="3396927" y="2322526"/>
              <a:chExt cx="5726647" cy="643541"/>
            </a:xfrm>
          </p:grpSpPr>
          <p:sp>
            <p:nvSpPr>
              <p:cNvPr id="137" name="Google Shape;137;p4"/>
              <p:cNvSpPr/>
              <p:nvPr/>
            </p:nvSpPr>
            <p:spPr>
              <a:xfrm>
                <a:off x="3728374" y="2322567"/>
                <a:ext cx="5395200" cy="643500"/>
              </a:xfrm>
              <a:prstGeom prst="rect">
                <a:avLst/>
              </a:prstGeom>
              <a:solidFill>
                <a:srgbClr val="F3EE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4"/>
              <p:cNvSpPr/>
              <p:nvPr/>
            </p:nvSpPr>
            <p:spPr>
              <a:xfrm flipH="1">
                <a:off x="3396927" y="2322573"/>
                <a:ext cx="730500" cy="642600"/>
              </a:xfrm>
              <a:prstGeom prst="rect">
                <a:avLst/>
              </a:prstGeom>
              <a:solidFill>
                <a:srgbClr val="A72A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4"/>
              <p:cNvSpPr/>
              <p:nvPr/>
            </p:nvSpPr>
            <p:spPr>
              <a:xfrm rot="-5400000">
                <a:off x="3533339" y="2186134"/>
                <a:ext cx="643370" cy="916154"/>
              </a:xfrm>
              <a:prstGeom prst="flowChartOffpageConnector">
                <a:avLst/>
              </a:prstGeom>
              <a:solidFill>
                <a:srgbClr val="7C24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0" name="Google Shape;140;p4"/>
            <p:cNvSpPr/>
            <p:nvPr/>
          </p:nvSpPr>
          <p:spPr>
            <a:xfrm>
              <a:off x="2256688" y="1170512"/>
              <a:ext cx="658800" cy="601800"/>
            </a:xfrm>
            <a:prstGeom prst="rect">
              <a:avLst/>
            </a:prstGeom>
            <a:solidFill>
              <a:srgbClr val="7C24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0" i="0" lang="en" sz="2900" u="none" cap="none" strike="noStrike">
                  <a:solidFill>
                    <a:srgbClr val="FFFFFF"/>
                  </a:solidFill>
                  <a:latin typeface="Roboto Thin"/>
                  <a:ea typeface="Roboto Thin"/>
                  <a:cs typeface="Roboto Thin"/>
                  <a:sym typeface="Roboto Thin"/>
                </a:rPr>
                <a:t>3.</a:t>
              </a:r>
              <a:endParaRPr b="0" i="0" sz="2900" u="none" cap="none" strike="noStrike">
                <a:solidFill>
                  <a:srgbClr val="FFFFFF"/>
                </a:solidFill>
                <a:latin typeface="Roboto Thin"/>
                <a:ea typeface="Roboto Thin"/>
                <a:cs typeface="Roboto Thin"/>
                <a:sym typeface="Roboto Thin"/>
              </a:endParaRPr>
            </a:p>
          </p:txBody>
        </p:sp>
      </p:grpSp>
      <p:sp>
        <p:nvSpPr>
          <p:cNvPr id="141" name="Google Shape;141;p4"/>
          <p:cNvSpPr txBox="1"/>
          <p:nvPr/>
        </p:nvSpPr>
        <p:spPr>
          <a:xfrm>
            <a:off x="1383547" y="1877515"/>
            <a:ext cx="5172600" cy="5211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1200"/>
              </a:spcAft>
              <a:buClr>
                <a:srgbClr val="000000"/>
              </a:buClr>
              <a:buSzPts val="1900"/>
              <a:buFont typeface="Arial"/>
              <a:buNone/>
            </a:pPr>
            <a:r>
              <a:rPr b="0" i="0" lang="en" sz="1900" u="none" cap="none" strike="noStrike">
                <a:solidFill>
                  <a:srgbClr val="7C24E8"/>
                </a:solidFill>
                <a:latin typeface="Arial"/>
                <a:ea typeface="Arial"/>
                <a:cs typeface="Arial"/>
                <a:sym typeface="Arial"/>
              </a:rPr>
              <a:t>Writing White Space Questions</a:t>
            </a:r>
            <a:endParaRPr b="0" i="0" sz="1500" u="none" cap="none" strike="noStrike">
              <a:solidFill>
                <a:srgbClr val="7C24E8"/>
              </a:solidFill>
              <a:latin typeface="Arial"/>
              <a:ea typeface="Arial"/>
              <a:cs typeface="Arial"/>
              <a:sym typeface="Arial"/>
            </a:endParaRPr>
          </a:p>
        </p:txBody>
      </p:sp>
      <p:grpSp>
        <p:nvGrpSpPr>
          <p:cNvPr id="142" name="Google Shape;142;p4"/>
          <p:cNvGrpSpPr/>
          <p:nvPr/>
        </p:nvGrpSpPr>
        <p:grpSpPr>
          <a:xfrm>
            <a:off x="373017" y="2388700"/>
            <a:ext cx="6182524" cy="521588"/>
            <a:chOff x="2076026" y="1068325"/>
            <a:chExt cx="7068973" cy="806164"/>
          </a:xfrm>
        </p:grpSpPr>
        <p:grpSp>
          <p:nvGrpSpPr>
            <p:cNvPr id="143" name="Google Shape;143;p4"/>
            <p:cNvGrpSpPr/>
            <p:nvPr/>
          </p:nvGrpSpPr>
          <p:grpSpPr>
            <a:xfrm>
              <a:off x="2076026" y="1068325"/>
              <a:ext cx="7068973" cy="806164"/>
              <a:chOff x="3396927" y="2322526"/>
              <a:chExt cx="5726647" cy="643541"/>
            </a:xfrm>
          </p:grpSpPr>
          <p:sp>
            <p:nvSpPr>
              <p:cNvPr id="144" name="Google Shape;144;p4"/>
              <p:cNvSpPr/>
              <p:nvPr/>
            </p:nvSpPr>
            <p:spPr>
              <a:xfrm>
                <a:off x="3728374" y="2322567"/>
                <a:ext cx="5395200" cy="643500"/>
              </a:xfrm>
              <a:prstGeom prst="rect">
                <a:avLst/>
              </a:prstGeom>
              <a:solidFill>
                <a:srgbClr val="F3EE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4"/>
              <p:cNvSpPr/>
              <p:nvPr/>
            </p:nvSpPr>
            <p:spPr>
              <a:xfrm flipH="1">
                <a:off x="3396927" y="2322573"/>
                <a:ext cx="730500" cy="642600"/>
              </a:xfrm>
              <a:prstGeom prst="rect">
                <a:avLst/>
              </a:prstGeom>
              <a:solidFill>
                <a:srgbClr val="A72A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4"/>
              <p:cNvSpPr/>
              <p:nvPr/>
            </p:nvSpPr>
            <p:spPr>
              <a:xfrm rot="-5400000">
                <a:off x="3533339" y="2186134"/>
                <a:ext cx="643370" cy="916154"/>
              </a:xfrm>
              <a:prstGeom prst="flowChartOffpageConnector">
                <a:avLst/>
              </a:prstGeom>
              <a:solidFill>
                <a:srgbClr val="7C24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7" name="Google Shape;147;p4"/>
            <p:cNvSpPr/>
            <p:nvPr/>
          </p:nvSpPr>
          <p:spPr>
            <a:xfrm>
              <a:off x="2256688" y="1170512"/>
              <a:ext cx="658800" cy="601800"/>
            </a:xfrm>
            <a:prstGeom prst="rect">
              <a:avLst/>
            </a:prstGeom>
            <a:solidFill>
              <a:srgbClr val="7C24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0" i="0" lang="en" sz="2900" u="none" cap="none" strike="noStrike">
                  <a:solidFill>
                    <a:srgbClr val="FFFFFF"/>
                  </a:solidFill>
                  <a:latin typeface="Roboto Thin"/>
                  <a:ea typeface="Roboto Thin"/>
                  <a:cs typeface="Roboto Thin"/>
                  <a:sym typeface="Roboto Thin"/>
                </a:rPr>
                <a:t>4.</a:t>
              </a:r>
              <a:endParaRPr b="0" i="0" sz="2900" u="none" cap="none" strike="noStrike">
                <a:solidFill>
                  <a:srgbClr val="FFFFFF"/>
                </a:solidFill>
                <a:latin typeface="Roboto Thin"/>
                <a:ea typeface="Roboto Thin"/>
                <a:cs typeface="Roboto Thin"/>
                <a:sym typeface="Roboto Thin"/>
              </a:endParaRPr>
            </a:p>
          </p:txBody>
        </p:sp>
      </p:grpSp>
      <p:sp>
        <p:nvSpPr>
          <p:cNvPr id="148" name="Google Shape;148;p4"/>
          <p:cNvSpPr txBox="1"/>
          <p:nvPr/>
        </p:nvSpPr>
        <p:spPr>
          <a:xfrm>
            <a:off x="1383438" y="2399071"/>
            <a:ext cx="5172600" cy="5211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1200"/>
              </a:spcAft>
              <a:buClr>
                <a:srgbClr val="000000"/>
              </a:buClr>
              <a:buSzPts val="1900"/>
              <a:buFont typeface="Arial"/>
              <a:buNone/>
            </a:pPr>
            <a:r>
              <a:rPr i="0" lang="en" sz="1900" u="none" cap="none" strike="noStrike">
                <a:solidFill>
                  <a:srgbClr val="7C24E8"/>
                </a:solidFill>
              </a:rPr>
              <a:t>Introduction to Interview and Clinical Scenarios</a:t>
            </a:r>
            <a:endParaRPr i="0" sz="1500" u="none" cap="none" strike="noStrike">
              <a:solidFill>
                <a:srgbClr val="7C24E8"/>
              </a:solidFill>
            </a:endParaRPr>
          </a:p>
        </p:txBody>
      </p:sp>
      <p:pic>
        <p:nvPicPr>
          <p:cNvPr id="149" name="Google Shape;149;p4"/>
          <p:cNvPicPr preferRelativeResize="0"/>
          <p:nvPr/>
        </p:nvPicPr>
        <p:blipFill rotWithShape="1">
          <a:blip r:embed="rId3">
            <a:alphaModFix/>
          </a:blip>
          <a:srcRect b="0" l="0" r="0" t="0"/>
          <a:stretch/>
        </p:blipFill>
        <p:spPr>
          <a:xfrm>
            <a:off x="6731887" y="200375"/>
            <a:ext cx="1527386" cy="861000"/>
          </a:xfrm>
          <a:prstGeom prst="rect">
            <a:avLst/>
          </a:prstGeom>
          <a:noFill/>
          <a:ln>
            <a:noFill/>
          </a:ln>
          <a:effectLst>
            <a:outerShdw blurRad="57150" rotWithShape="0" algn="bl" dir="5400000" dist="19050">
              <a:srgbClr val="000000">
                <a:alpha val="49411"/>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5"/>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Clr>
                <a:schemeClr val="dk2"/>
              </a:buClr>
              <a:buSzPct val="36666"/>
              <a:buFont typeface="Arial"/>
              <a:buNone/>
            </a:pPr>
            <a:r>
              <a:rPr lang="en">
                <a:solidFill>
                  <a:srgbClr val="7C24E8"/>
                </a:solidFill>
              </a:rPr>
              <a:t>Objectives</a:t>
            </a:r>
            <a:endParaRPr>
              <a:solidFill>
                <a:srgbClr val="7C24E8"/>
              </a:solidFill>
            </a:endParaRPr>
          </a:p>
          <a:p>
            <a:pPr indent="0" lvl="0" marL="0" rtl="0" algn="l">
              <a:lnSpc>
                <a:spcPct val="100000"/>
              </a:lnSpc>
              <a:spcBef>
                <a:spcPts val="0"/>
              </a:spcBef>
              <a:spcAft>
                <a:spcPts val="0"/>
              </a:spcAft>
              <a:buSzPct val="111111"/>
              <a:buNone/>
            </a:pPr>
            <a:r>
              <a:t/>
            </a:r>
            <a:endParaRPr/>
          </a:p>
        </p:txBody>
      </p:sp>
      <p:grpSp>
        <p:nvGrpSpPr>
          <p:cNvPr id="155" name="Google Shape;155;p5"/>
          <p:cNvGrpSpPr/>
          <p:nvPr/>
        </p:nvGrpSpPr>
        <p:grpSpPr>
          <a:xfrm>
            <a:off x="814205" y="1068422"/>
            <a:ext cx="3001640" cy="3298620"/>
            <a:chOff x="1293737" y="1258050"/>
            <a:chExt cx="2547000" cy="2547000"/>
          </a:xfrm>
        </p:grpSpPr>
        <p:sp>
          <p:nvSpPr>
            <p:cNvPr id="156" name="Google Shape;156;p5"/>
            <p:cNvSpPr/>
            <p:nvPr/>
          </p:nvSpPr>
          <p:spPr>
            <a:xfrm rot="2700000">
              <a:off x="2286374" y="1011412"/>
              <a:ext cx="561726" cy="3040276"/>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57" name="Google Shape;157;p5"/>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i="0" lang="en" sz="1700" u="none" cap="none" strike="noStrike">
                  <a:solidFill>
                    <a:srgbClr val="551561"/>
                  </a:solidFill>
                  <a:latin typeface="Roboto"/>
                  <a:ea typeface="Roboto"/>
                  <a:cs typeface="Roboto"/>
                  <a:sym typeface="Roboto"/>
                </a:rPr>
                <a:t>1</a:t>
              </a:r>
              <a:endParaRPr b="1" i="0" sz="1700" u="none" cap="none" strike="noStrike">
                <a:solidFill>
                  <a:srgbClr val="551561"/>
                </a:solidFill>
                <a:latin typeface="Roboto"/>
                <a:ea typeface="Roboto"/>
                <a:cs typeface="Roboto"/>
                <a:sym typeface="Roboto"/>
              </a:endParaRPr>
            </a:p>
          </p:txBody>
        </p:sp>
        <p:sp>
          <p:nvSpPr>
            <p:cNvPr id="158" name="Google Shape;158;p5"/>
            <p:cNvSpPr txBox="1"/>
            <p:nvPr/>
          </p:nvSpPr>
          <p:spPr>
            <a:xfrm rot="-2700000">
              <a:off x="1501398" y="2241353"/>
              <a:ext cx="2332604" cy="393293"/>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700"/>
                <a:buFont typeface="Arial"/>
                <a:buNone/>
              </a:pPr>
              <a:r>
                <a:rPr b="1" i="0" lang="en" sz="1700" u="none" cap="none" strike="noStrike">
                  <a:solidFill>
                    <a:srgbClr val="FFFFFF"/>
                  </a:solidFill>
                  <a:latin typeface="Roboto"/>
                  <a:ea typeface="Roboto"/>
                  <a:cs typeface="Roboto"/>
                  <a:sym typeface="Roboto"/>
                </a:rPr>
                <a:t>Overview of the </a:t>
              </a:r>
              <a:r>
                <a:rPr b="1" lang="en" sz="1700">
                  <a:solidFill>
                    <a:srgbClr val="FFFFFF"/>
                  </a:solidFill>
                  <a:latin typeface="Roboto"/>
                  <a:ea typeface="Roboto"/>
                  <a:cs typeface="Roboto"/>
                  <a:sym typeface="Roboto"/>
                </a:rPr>
                <a:t>Clinical Interview &amp; How to prepare</a:t>
              </a:r>
              <a:endParaRPr b="1" i="0" sz="1700" u="none" cap="none" strike="noStrike">
                <a:solidFill>
                  <a:srgbClr val="FFFFFF"/>
                </a:solidFill>
                <a:latin typeface="Roboto"/>
                <a:ea typeface="Roboto"/>
                <a:cs typeface="Roboto"/>
                <a:sym typeface="Roboto"/>
              </a:endParaRPr>
            </a:p>
          </p:txBody>
        </p:sp>
      </p:grpSp>
      <p:grpSp>
        <p:nvGrpSpPr>
          <p:cNvPr id="159" name="Google Shape;159;p5"/>
          <p:cNvGrpSpPr/>
          <p:nvPr/>
        </p:nvGrpSpPr>
        <p:grpSpPr>
          <a:xfrm>
            <a:off x="3065400" y="1068422"/>
            <a:ext cx="3001640" cy="3298620"/>
            <a:chOff x="3203958" y="1258050"/>
            <a:chExt cx="2547000" cy="2547000"/>
          </a:xfrm>
        </p:grpSpPr>
        <p:sp>
          <p:nvSpPr>
            <p:cNvPr id="160" name="Google Shape;160;p5"/>
            <p:cNvSpPr/>
            <p:nvPr/>
          </p:nvSpPr>
          <p:spPr>
            <a:xfrm rot="2700000">
              <a:off x="4196595" y="1011412"/>
              <a:ext cx="561726" cy="3040276"/>
            </a:xfrm>
            <a:prstGeom prst="roundRect">
              <a:avLst>
                <a:gd fmla="val 50000" name="adj"/>
              </a:avLst>
            </a:prstGeom>
            <a:solidFill>
              <a:srgbClr val="761E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61" name="Google Shape;161;p5"/>
            <p:cNvSpPr/>
            <p:nvPr/>
          </p:nvSpPr>
          <p:spPr>
            <a:xfrm>
              <a:off x="3420974" y="3205393"/>
              <a:ext cx="374100" cy="374100"/>
            </a:xfrm>
            <a:prstGeom prst="ellipse">
              <a:avLst/>
            </a:prstGeom>
            <a:solidFill>
              <a:srgbClr val="FFFFFF"/>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i="0" lang="en" sz="1700" u="none" cap="none" strike="noStrike">
                  <a:solidFill>
                    <a:srgbClr val="761E86"/>
                  </a:solidFill>
                  <a:latin typeface="Roboto"/>
                  <a:ea typeface="Roboto"/>
                  <a:cs typeface="Roboto"/>
                  <a:sym typeface="Roboto"/>
                </a:rPr>
                <a:t>2</a:t>
              </a:r>
              <a:endParaRPr b="1" i="0" sz="1700" u="none" cap="none" strike="noStrike">
                <a:solidFill>
                  <a:srgbClr val="761E86"/>
                </a:solidFill>
                <a:latin typeface="Roboto"/>
                <a:ea typeface="Roboto"/>
                <a:cs typeface="Roboto"/>
                <a:sym typeface="Roboto"/>
              </a:endParaRPr>
            </a:p>
          </p:txBody>
        </p:sp>
        <p:sp>
          <p:nvSpPr>
            <p:cNvPr id="162" name="Google Shape;162;p5"/>
            <p:cNvSpPr txBox="1"/>
            <p:nvPr/>
          </p:nvSpPr>
          <p:spPr>
            <a:xfrm rot="-2700000">
              <a:off x="3410687" y="2240903"/>
              <a:ext cx="2333877" cy="393293"/>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700"/>
                <a:buFont typeface="Arial"/>
                <a:buNone/>
              </a:pPr>
              <a:r>
                <a:rPr b="1" i="0" lang="en" sz="1700" u="none" cap="none" strike="noStrike">
                  <a:solidFill>
                    <a:srgbClr val="FFFFFF"/>
                  </a:solidFill>
                  <a:latin typeface="Roboto"/>
                  <a:ea typeface="Roboto"/>
                  <a:cs typeface="Roboto"/>
                  <a:sym typeface="Roboto"/>
                </a:rPr>
                <a:t>Clinical </a:t>
              </a:r>
              <a:r>
                <a:rPr b="1" lang="en" sz="1700">
                  <a:solidFill>
                    <a:srgbClr val="FFFFFF"/>
                  </a:solidFill>
                  <a:latin typeface="Roboto"/>
                  <a:ea typeface="Roboto"/>
                  <a:cs typeface="Roboto"/>
                  <a:sym typeface="Roboto"/>
                </a:rPr>
                <a:t>Station </a:t>
              </a:r>
              <a:r>
                <a:rPr b="1" i="0" lang="en" sz="1700" u="none" cap="none" strike="noStrike">
                  <a:solidFill>
                    <a:srgbClr val="FFFFFF"/>
                  </a:solidFill>
                  <a:latin typeface="Roboto"/>
                  <a:ea typeface="Roboto"/>
                  <a:cs typeface="Roboto"/>
                  <a:sym typeface="Roboto"/>
                </a:rPr>
                <a:t>Examples</a:t>
              </a:r>
              <a:endParaRPr b="1" i="0" sz="1700" u="none" cap="none" strike="noStrike">
                <a:solidFill>
                  <a:srgbClr val="FFFFFF"/>
                </a:solidFill>
                <a:latin typeface="Roboto"/>
                <a:ea typeface="Roboto"/>
                <a:cs typeface="Roboto"/>
                <a:sym typeface="Roboto"/>
              </a:endParaRPr>
            </a:p>
          </p:txBody>
        </p:sp>
      </p:grpSp>
      <p:grpSp>
        <p:nvGrpSpPr>
          <p:cNvPr id="163" name="Google Shape;163;p5"/>
          <p:cNvGrpSpPr/>
          <p:nvPr/>
        </p:nvGrpSpPr>
        <p:grpSpPr>
          <a:xfrm>
            <a:off x="5328142" y="1068422"/>
            <a:ext cx="3001639" cy="3298620"/>
            <a:chOff x="5123977" y="1258050"/>
            <a:chExt cx="2547000" cy="2547000"/>
          </a:xfrm>
        </p:grpSpPr>
        <p:sp>
          <p:nvSpPr>
            <p:cNvPr id="164" name="Google Shape;164;p5"/>
            <p:cNvSpPr/>
            <p:nvPr/>
          </p:nvSpPr>
          <p:spPr>
            <a:xfrm rot="2700000">
              <a:off x="6116614" y="1011412"/>
              <a:ext cx="561726" cy="3040276"/>
            </a:xfrm>
            <a:prstGeom prst="roundRect">
              <a:avLst>
                <a:gd fmla="val 50000" name="adj"/>
              </a:avLst>
            </a:prstGeom>
            <a:solidFill>
              <a:srgbClr val="9225A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65" name="Google Shape;165;p5"/>
            <p:cNvSpPr/>
            <p:nvPr/>
          </p:nvSpPr>
          <p:spPr>
            <a:xfrm>
              <a:off x="5340992" y="3205393"/>
              <a:ext cx="374100" cy="374100"/>
            </a:xfrm>
            <a:prstGeom prst="ellipse">
              <a:avLst/>
            </a:prstGeom>
            <a:solidFill>
              <a:srgbClr val="FFFFFF"/>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i="0" lang="en" sz="1700" u="none" cap="none" strike="noStrike">
                  <a:solidFill>
                    <a:srgbClr val="9225A5"/>
                  </a:solidFill>
                  <a:latin typeface="Roboto"/>
                  <a:ea typeface="Roboto"/>
                  <a:cs typeface="Roboto"/>
                  <a:sym typeface="Roboto"/>
                </a:rPr>
                <a:t>3</a:t>
              </a:r>
              <a:endParaRPr b="1" i="0" sz="1700" u="none" cap="none" strike="noStrike">
                <a:solidFill>
                  <a:srgbClr val="9225A5"/>
                </a:solidFill>
                <a:latin typeface="Roboto"/>
                <a:ea typeface="Roboto"/>
                <a:cs typeface="Roboto"/>
                <a:sym typeface="Roboto"/>
              </a:endParaRPr>
            </a:p>
          </p:txBody>
        </p:sp>
        <p:sp>
          <p:nvSpPr>
            <p:cNvPr id="166" name="Google Shape;166;p5"/>
            <p:cNvSpPr txBox="1"/>
            <p:nvPr/>
          </p:nvSpPr>
          <p:spPr>
            <a:xfrm rot="-2700000">
              <a:off x="5323969" y="2238203"/>
              <a:ext cx="2341513" cy="393293"/>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700"/>
                <a:buFont typeface="Arial"/>
                <a:buNone/>
              </a:pPr>
              <a:r>
                <a:rPr b="1" i="0" lang="en" sz="1700" u="none" cap="none" strike="noStrike">
                  <a:solidFill>
                    <a:srgbClr val="FFFFFF"/>
                  </a:solidFill>
                  <a:latin typeface="Roboto"/>
                  <a:ea typeface="Roboto"/>
                  <a:cs typeface="Roboto"/>
                  <a:sym typeface="Roboto"/>
                </a:rPr>
                <a:t>Q&amp;A</a:t>
              </a:r>
              <a:endParaRPr b="1" i="0" sz="1700" u="none" cap="none" strike="noStrike">
                <a:solidFill>
                  <a:srgbClr val="FFFFFF"/>
                </a:solidFill>
                <a:latin typeface="Roboto"/>
                <a:ea typeface="Roboto"/>
                <a:cs typeface="Roboto"/>
                <a:sym typeface="Roboto"/>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g2840c690162_0_2"/>
          <p:cNvPicPr preferRelativeResize="0"/>
          <p:nvPr/>
        </p:nvPicPr>
        <p:blipFill rotWithShape="1">
          <a:blip r:embed="rId3">
            <a:alphaModFix/>
          </a:blip>
          <a:srcRect b="0" l="0" r="0" t="0"/>
          <a:stretch/>
        </p:blipFill>
        <p:spPr>
          <a:xfrm>
            <a:off x="1926263" y="1068425"/>
            <a:ext cx="5291475" cy="3744950"/>
          </a:xfrm>
          <a:prstGeom prst="rect">
            <a:avLst/>
          </a:prstGeom>
          <a:noFill/>
          <a:ln>
            <a:noFill/>
          </a:ln>
        </p:spPr>
      </p:pic>
      <p:sp>
        <p:nvSpPr>
          <p:cNvPr id="172" name="Google Shape;172;g2840c690162_0_2"/>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1"/>
                </a:solidFill>
              </a:rPr>
              <a:t>London</a:t>
            </a:r>
            <a:r>
              <a:rPr lang="en">
                <a:solidFill>
                  <a:schemeClr val="dk1"/>
                </a:solidFill>
              </a:rPr>
              <a:t> SFP Interview Timeline</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6"/>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dk1"/>
                </a:solidFill>
              </a:rPr>
              <a:t>Sections of the Interview</a:t>
            </a:r>
            <a:endParaRPr>
              <a:solidFill>
                <a:schemeClr val="dk1"/>
              </a:solidFill>
            </a:endParaRPr>
          </a:p>
        </p:txBody>
      </p:sp>
      <p:sp>
        <p:nvSpPr>
          <p:cNvPr id="178" name="Google Shape;178;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
                <a:solidFill>
                  <a:schemeClr val="dk2"/>
                </a:solidFill>
              </a:rPr>
              <a:t>Clinical </a:t>
            </a:r>
            <a:endParaRPr>
              <a:solidFill>
                <a:schemeClr val="dk2"/>
              </a:solidFill>
            </a:endParaRPr>
          </a:p>
          <a:p>
            <a:pPr indent="0" lvl="0" marL="457200" rtl="0" algn="l">
              <a:lnSpc>
                <a:spcPct val="115000"/>
              </a:lnSpc>
              <a:spcBef>
                <a:spcPts val="0"/>
              </a:spcBef>
              <a:spcAft>
                <a:spcPts val="0"/>
              </a:spcAft>
              <a:buSzPts val="1800"/>
              <a:buNone/>
            </a:pPr>
            <a:r>
              <a:t/>
            </a:r>
            <a:endParaRPr>
              <a:solidFill>
                <a:schemeClr val="dk2"/>
              </a:solidFill>
            </a:endParaRPr>
          </a:p>
          <a:p>
            <a:pPr indent="-342900" lvl="0" marL="457200" rtl="0" algn="l">
              <a:lnSpc>
                <a:spcPct val="115000"/>
              </a:lnSpc>
              <a:spcBef>
                <a:spcPts val="0"/>
              </a:spcBef>
              <a:spcAft>
                <a:spcPts val="0"/>
              </a:spcAft>
              <a:buClr>
                <a:schemeClr val="dk2"/>
              </a:buClr>
              <a:buSzPts val="1800"/>
              <a:buChar char="●"/>
            </a:pPr>
            <a:r>
              <a:rPr lang="en">
                <a:solidFill>
                  <a:schemeClr val="dk2"/>
                </a:solidFill>
              </a:rPr>
              <a:t>Academic </a:t>
            </a:r>
            <a:endParaRPr>
              <a:solidFill>
                <a:schemeClr val="dk2"/>
              </a:solidFill>
            </a:endParaRPr>
          </a:p>
          <a:p>
            <a:pPr indent="0" lvl="0" marL="457200" rtl="0" algn="l">
              <a:lnSpc>
                <a:spcPct val="115000"/>
              </a:lnSpc>
              <a:spcBef>
                <a:spcPts val="0"/>
              </a:spcBef>
              <a:spcAft>
                <a:spcPts val="0"/>
              </a:spcAft>
              <a:buSzPts val="1800"/>
              <a:buNone/>
            </a:pPr>
            <a:r>
              <a:t/>
            </a:r>
            <a:endParaRPr>
              <a:solidFill>
                <a:schemeClr val="dk2"/>
              </a:solidFill>
            </a:endParaRPr>
          </a:p>
          <a:p>
            <a:pPr indent="-342900" lvl="0" marL="457200" rtl="0" algn="l">
              <a:lnSpc>
                <a:spcPct val="115000"/>
              </a:lnSpc>
              <a:spcBef>
                <a:spcPts val="0"/>
              </a:spcBef>
              <a:spcAft>
                <a:spcPts val="0"/>
              </a:spcAft>
              <a:buClr>
                <a:schemeClr val="dk2"/>
              </a:buClr>
              <a:buSzPts val="1800"/>
              <a:buChar char="●"/>
            </a:pPr>
            <a:r>
              <a:rPr lang="en">
                <a:solidFill>
                  <a:schemeClr val="dk2"/>
                </a:solidFill>
              </a:rPr>
              <a:t>Personal </a:t>
            </a:r>
            <a:endParaRPr>
              <a:solidFill>
                <a:schemeClr val="dk2"/>
              </a:solidFill>
            </a:endParaRPr>
          </a:p>
          <a:p>
            <a:pPr indent="0" lvl="0" marL="0" rtl="0" algn="l">
              <a:lnSpc>
                <a:spcPct val="115000"/>
              </a:lnSpc>
              <a:spcBef>
                <a:spcPts val="0"/>
              </a:spcBef>
              <a:spcAft>
                <a:spcPts val="0"/>
              </a:spcAft>
              <a:buSzPts val="1800"/>
              <a:buNone/>
            </a:pPr>
            <a:r>
              <a:t/>
            </a:r>
            <a:endParaRPr>
              <a:solidFill>
                <a:schemeClr val="dk2"/>
              </a:solidFill>
            </a:endParaRPr>
          </a:p>
          <a:p>
            <a:pPr indent="0" lvl="0" marL="0" rtl="0" algn="l">
              <a:lnSpc>
                <a:spcPct val="115000"/>
              </a:lnSpc>
              <a:spcBef>
                <a:spcPts val="0"/>
              </a:spcBef>
              <a:spcAft>
                <a:spcPts val="0"/>
              </a:spcAft>
              <a:buSzPts val="1800"/>
              <a:buNone/>
            </a:pPr>
            <a:r>
              <a:rPr lang="en">
                <a:solidFill>
                  <a:schemeClr val="dk2"/>
                </a:solidFill>
              </a:rPr>
              <a:t>Different deaneries will include different sections and vary the content of the section - find out from previous interviewees</a:t>
            </a:r>
            <a:endParaRPr>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29738deabe3_0_26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1"/>
                </a:solidFill>
              </a:rPr>
              <a:t>My interview experience</a:t>
            </a:r>
            <a:endParaRPr>
              <a:solidFill>
                <a:schemeClr val="dk1"/>
              </a:solidFill>
            </a:endParaRPr>
          </a:p>
        </p:txBody>
      </p:sp>
      <p:sp>
        <p:nvSpPr>
          <p:cNvPr id="184" name="Google Shape;184;g29738deabe3_0_261"/>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rPr>
              <a:t>LONDON</a:t>
            </a:r>
            <a:endParaRPr b="1">
              <a:solidFill>
                <a:schemeClr val="dk2"/>
              </a:solidFill>
            </a:endParaRPr>
          </a:p>
          <a:p>
            <a:pPr indent="0" lvl="0" marL="0" rtl="0" algn="l">
              <a:spcBef>
                <a:spcPts val="0"/>
              </a:spcBef>
              <a:spcAft>
                <a:spcPts val="0"/>
              </a:spcAft>
              <a:buNone/>
            </a:pPr>
            <a:r>
              <a:t/>
            </a:r>
            <a:endParaRPr b="1">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~10min prep; 1 personal Q, 10min academic, 10min clinical</a:t>
            </a:r>
            <a:endParaRPr sz="1600">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Clinical: 2 patients, focused on prioritisation, ethical/SJT-style twist</a:t>
            </a:r>
            <a:endParaRPr sz="1600">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4 Qs, no interaction from interviewer</a:t>
            </a:r>
            <a:endParaRPr sz="1600">
              <a:solidFill>
                <a:schemeClr val="dk2"/>
              </a:solidFill>
            </a:endParaRPr>
          </a:p>
          <a:p>
            <a:pPr indent="-330200" lvl="1" marL="914400" rtl="0" algn="l">
              <a:lnSpc>
                <a:spcPct val="107916"/>
              </a:lnSpc>
              <a:spcBef>
                <a:spcPts val="0"/>
              </a:spcBef>
              <a:spcAft>
                <a:spcPts val="0"/>
              </a:spcAft>
              <a:buClr>
                <a:schemeClr val="dk2"/>
              </a:buClr>
              <a:buSzPts val="1600"/>
              <a:buChar char="○"/>
            </a:pPr>
            <a:r>
              <a:rPr lang="en" sz="1600">
                <a:solidFill>
                  <a:schemeClr val="dk2"/>
                </a:solidFill>
              </a:rPr>
              <a:t>Prioritise </a:t>
            </a:r>
            <a:endParaRPr sz="1600">
              <a:solidFill>
                <a:schemeClr val="dk2"/>
              </a:solidFill>
            </a:endParaRPr>
          </a:p>
          <a:p>
            <a:pPr indent="-330200" lvl="1" marL="914400" rtl="0" algn="l">
              <a:lnSpc>
                <a:spcPct val="107916"/>
              </a:lnSpc>
              <a:spcBef>
                <a:spcPts val="0"/>
              </a:spcBef>
              <a:spcAft>
                <a:spcPts val="0"/>
              </a:spcAft>
              <a:buClr>
                <a:schemeClr val="dk2"/>
              </a:buClr>
              <a:buSzPts val="1600"/>
              <a:buChar char="○"/>
            </a:pPr>
            <a:r>
              <a:rPr lang="en" sz="1600">
                <a:solidFill>
                  <a:schemeClr val="dk2"/>
                </a:solidFill>
              </a:rPr>
              <a:t>A-E + Differentials </a:t>
            </a:r>
            <a:endParaRPr sz="1600">
              <a:solidFill>
                <a:schemeClr val="dk2"/>
              </a:solidFill>
            </a:endParaRPr>
          </a:p>
          <a:p>
            <a:pPr indent="-330200" lvl="1" marL="914400" rtl="0" algn="l">
              <a:lnSpc>
                <a:spcPct val="107916"/>
              </a:lnSpc>
              <a:spcBef>
                <a:spcPts val="0"/>
              </a:spcBef>
              <a:spcAft>
                <a:spcPts val="0"/>
              </a:spcAft>
              <a:buClr>
                <a:schemeClr val="dk2"/>
              </a:buClr>
              <a:buSzPts val="1600"/>
              <a:buChar char="○"/>
            </a:pPr>
            <a:r>
              <a:rPr lang="en" sz="1600">
                <a:solidFill>
                  <a:schemeClr val="dk2"/>
                </a:solidFill>
              </a:rPr>
              <a:t>“Difficult Pt” comms </a:t>
            </a:r>
            <a:endParaRPr sz="1600">
              <a:solidFill>
                <a:schemeClr val="dk2"/>
              </a:solidFill>
            </a:endParaRPr>
          </a:p>
          <a:p>
            <a:pPr indent="-330200" lvl="1" marL="914400" rtl="0" algn="l">
              <a:lnSpc>
                <a:spcPct val="107916"/>
              </a:lnSpc>
              <a:spcBef>
                <a:spcPts val="0"/>
              </a:spcBef>
              <a:spcAft>
                <a:spcPts val="800"/>
              </a:spcAft>
              <a:buClr>
                <a:schemeClr val="dk2"/>
              </a:buClr>
              <a:buSzPts val="1600"/>
              <a:buChar char="○"/>
            </a:pPr>
            <a:r>
              <a:rPr lang="en" sz="1600">
                <a:solidFill>
                  <a:schemeClr val="dk2"/>
                </a:solidFill>
              </a:rPr>
              <a:t>Ethical Q</a:t>
            </a:r>
            <a:endParaRPr sz="1600">
              <a:solidFill>
                <a:schemeClr val="dk2"/>
              </a:solidFill>
            </a:endParaRPr>
          </a:p>
        </p:txBody>
      </p:sp>
      <p:sp>
        <p:nvSpPr>
          <p:cNvPr id="185" name="Google Shape;185;g29738deabe3_0_261"/>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solidFill>
                  <a:schemeClr val="dk2"/>
                </a:solidFill>
              </a:rPr>
              <a:t>CAMBRIDGE</a:t>
            </a:r>
            <a:endParaRPr b="1">
              <a:solidFill>
                <a:schemeClr val="dk2"/>
              </a:solidFill>
            </a:endParaRPr>
          </a:p>
          <a:p>
            <a:pPr indent="0" lvl="0" marL="0" rtl="0" algn="l">
              <a:spcBef>
                <a:spcPts val="0"/>
              </a:spcBef>
              <a:spcAft>
                <a:spcPts val="0"/>
              </a:spcAft>
              <a:buNone/>
            </a:pPr>
            <a:r>
              <a:t/>
            </a:r>
            <a:endParaRPr b="1">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a:t>
            </a:r>
            <a:r>
              <a:rPr lang="en" sz="1600">
                <a:solidFill>
                  <a:schemeClr val="dk2"/>
                </a:solidFill>
              </a:rPr>
              <a:t>10min prep;  10min clinical, 10min personal/academic  </a:t>
            </a:r>
            <a:endParaRPr sz="1600">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Clinical: 1 patient, focus on detailed A-E, diagnosis and management (know doses), ethical twist</a:t>
            </a:r>
            <a:endParaRPr sz="1600">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4 Qs, additional info e.g. obs given</a:t>
            </a:r>
            <a:endParaRPr sz="1600">
              <a:solidFill>
                <a:schemeClr val="dk2"/>
              </a:solidFill>
            </a:endParaRPr>
          </a:p>
          <a:p>
            <a:pPr indent="-330200" lvl="1" marL="914400" rtl="0" algn="l">
              <a:lnSpc>
                <a:spcPct val="107916"/>
              </a:lnSpc>
              <a:spcBef>
                <a:spcPts val="0"/>
              </a:spcBef>
              <a:spcAft>
                <a:spcPts val="0"/>
              </a:spcAft>
              <a:buClr>
                <a:schemeClr val="dk2"/>
              </a:buClr>
              <a:buSzPts val="1600"/>
              <a:buChar char="○"/>
            </a:pPr>
            <a:r>
              <a:rPr lang="en" sz="1600">
                <a:solidFill>
                  <a:schemeClr val="dk2"/>
                </a:solidFill>
              </a:rPr>
              <a:t>A-E</a:t>
            </a:r>
            <a:endParaRPr sz="1600">
              <a:solidFill>
                <a:schemeClr val="dk2"/>
              </a:solidFill>
            </a:endParaRPr>
          </a:p>
          <a:p>
            <a:pPr indent="-330200" lvl="1" marL="914400" rtl="0" algn="l">
              <a:lnSpc>
                <a:spcPct val="107916"/>
              </a:lnSpc>
              <a:spcBef>
                <a:spcPts val="0"/>
              </a:spcBef>
              <a:spcAft>
                <a:spcPts val="0"/>
              </a:spcAft>
              <a:buClr>
                <a:schemeClr val="dk2"/>
              </a:buClr>
              <a:buSzPts val="1600"/>
              <a:buChar char="○"/>
            </a:pPr>
            <a:r>
              <a:rPr lang="en" sz="1600">
                <a:solidFill>
                  <a:schemeClr val="dk2"/>
                </a:solidFill>
              </a:rPr>
              <a:t>New obs/investigation findings + differentials</a:t>
            </a:r>
            <a:endParaRPr sz="1600">
              <a:solidFill>
                <a:schemeClr val="dk2"/>
              </a:solidFill>
            </a:endParaRPr>
          </a:p>
          <a:p>
            <a:pPr indent="-330200" lvl="1" marL="914400" rtl="0" algn="l">
              <a:lnSpc>
                <a:spcPct val="107916"/>
              </a:lnSpc>
              <a:spcBef>
                <a:spcPts val="0"/>
              </a:spcBef>
              <a:spcAft>
                <a:spcPts val="0"/>
              </a:spcAft>
              <a:buClr>
                <a:schemeClr val="dk2"/>
              </a:buClr>
              <a:buSzPts val="1600"/>
              <a:buChar char="○"/>
            </a:pPr>
            <a:r>
              <a:rPr lang="en" sz="1600">
                <a:solidFill>
                  <a:schemeClr val="dk2"/>
                </a:solidFill>
              </a:rPr>
              <a:t>Technical/dosing question </a:t>
            </a:r>
            <a:endParaRPr sz="1600">
              <a:solidFill>
                <a:schemeClr val="dk2"/>
              </a:solidFill>
            </a:endParaRPr>
          </a:p>
          <a:p>
            <a:pPr indent="-330200" lvl="1" marL="914400" rtl="0" algn="l">
              <a:lnSpc>
                <a:spcPct val="107916"/>
              </a:lnSpc>
              <a:spcBef>
                <a:spcPts val="0"/>
              </a:spcBef>
              <a:spcAft>
                <a:spcPts val="800"/>
              </a:spcAft>
              <a:buClr>
                <a:schemeClr val="dk2"/>
              </a:buClr>
              <a:buSzPts val="1600"/>
              <a:buChar char="○"/>
            </a:pPr>
            <a:r>
              <a:rPr lang="en" sz="1600">
                <a:solidFill>
                  <a:schemeClr val="dk2"/>
                </a:solidFill>
              </a:rPr>
              <a:t>Ethical Q </a:t>
            </a:r>
            <a:endParaRPr sz="16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2840c690162_0_13"/>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chemeClr val="dk1"/>
                </a:solidFill>
              </a:rPr>
              <a:t>London </a:t>
            </a:r>
            <a:r>
              <a:rPr lang="en">
                <a:solidFill>
                  <a:schemeClr val="dk1"/>
                </a:solidFill>
              </a:rPr>
              <a:t>Interview Weighting</a:t>
            </a:r>
            <a:endParaRPr>
              <a:solidFill>
                <a:schemeClr val="dk1"/>
              </a:solidFill>
            </a:endParaRPr>
          </a:p>
        </p:txBody>
      </p:sp>
      <p:sp>
        <p:nvSpPr>
          <p:cNvPr id="191" name="Google Shape;191;g2840c690162_0_13"/>
          <p:cNvSpPr txBox="1"/>
          <p:nvPr>
            <p:ph idx="1" type="body"/>
          </p:nvPr>
        </p:nvSpPr>
        <p:spPr>
          <a:xfrm>
            <a:off x="311700" y="1152475"/>
            <a:ext cx="4875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b="1" lang="en">
                <a:solidFill>
                  <a:schemeClr val="dk2"/>
                </a:solidFill>
              </a:rPr>
              <a:t>Interview </a:t>
            </a:r>
            <a:r>
              <a:rPr lang="en">
                <a:solidFill>
                  <a:schemeClr val="dk2"/>
                </a:solidFill>
              </a:rPr>
              <a:t>- heaviest weighted component of application</a:t>
            </a:r>
            <a:endParaRPr>
              <a:solidFill>
                <a:schemeClr val="dk2"/>
              </a:solidFill>
            </a:endParaRPr>
          </a:p>
          <a:p>
            <a:pPr indent="-342900" lvl="0" marL="457200" rtl="0" algn="l">
              <a:lnSpc>
                <a:spcPct val="115000"/>
              </a:lnSpc>
              <a:spcBef>
                <a:spcPts val="0"/>
              </a:spcBef>
              <a:spcAft>
                <a:spcPts val="0"/>
              </a:spcAft>
              <a:buClr>
                <a:schemeClr val="dk2"/>
              </a:buClr>
              <a:buSzPts val="1800"/>
              <a:buChar char="●"/>
            </a:pPr>
            <a:r>
              <a:rPr b="1" lang="en">
                <a:solidFill>
                  <a:schemeClr val="dk2"/>
                </a:solidFill>
              </a:rPr>
              <a:t>Academic</a:t>
            </a:r>
            <a:r>
              <a:rPr lang="en">
                <a:solidFill>
                  <a:schemeClr val="dk2"/>
                </a:solidFill>
              </a:rPr>
              <a:t> - 5Qs, each max 4 points</a:t>
            </a:r>
            <a:endParaRPr>
              <a:solidFill>
                <a:schemeClr val="dk2"/>
              </a:solidFill>
            </a:endParaRPr>
          </a:p>
          <a:p>
            <a:pPr indent="-342900" lvl="0" marL="457200" rtl="0" algn="l">
              <a:lnSpc>
                <a:spcPct val="115000"/>
              </a:lnSpc>
              <a:spcBef>
                <a:spcPts val="0"/>
              </a:spcBef>
              <a:spcAft>
                <a:spcPts val="0"/>
              </a:spcAft>
              <a:buClr>
                <a:schemeClr val="dk2"/>
              </a:buClr>
              <a:buSzPts val="1800"/>
              <a:buChar char="●"/>
            </a:pPr>
            <a:r>
              <a:rPr b="1" lang="en">
                <a:solidFill>
                  <a:schemeClr val="dk2"/>
                </a:solidFill>
              </a:rPr>
              <a:t>Clinical </a:t>
            </a:r>
            <a:r>
              <a:rPr lang="en">
                <a:solidFill>
                  <a:schemeClr val="dk2"/>
                </a:solidFill>
              </a:rPr>
              <a:t>- 4Qs, each max 5 points </a:t>
            </a:r>
            <a:endParaRPr>
              <a:solidFill>
                <a:schemeClr val="dk2"/>
              </a:solidFill>
            </a:endParaRPr>
          </a:p>
          <a:p>
            <a:pPr indent="-342900" lvl="0" marL="457200" rtl="0" algn="l">
              <a:lnSpc>
                <a:spcPct val="115000"/>
              </a:lnSpc>
              <a:spcBef>
                <a:spcPts val="0"/>
              </a:spcBef>
              <a:spcAft>
                <a:spcPts val="0"/>
              </a:spcAft>
              <a:buClr>
                <a:schemeClr val="dk2"/>
              </a:buClr>
              <a:buSzPts val="1800"/>
              <a:buChar char="●"/>
            </a:pPr>
            <a:r>
              <a:rPr b="1" lang="en">
                <a:solidFill>
                  <a:schemeClr val="dk2"/>
                </a:solidFill>
              </a:rPr>
              <a:t>Total Interview score </a:t>
            </a:r>
            <a:r>
              <a:rPr lang="en">
                <a:solidFill>
                  <a:schemeClr val="dk2"/>
                </a:solidFill>
              </a:rPr>
              <a:t>- max 40 points </a:t>
            </a:r>
            <a:endParaRPr>
              <a:solidFill>
                <a:schemeClr val="dk2"/>
              </a:solidFill>
            </a:endParaRPr>
          </a:p>
          <a:p>
            <a:pPr indent="-342900" lvl="0" marL="457200" rtl="0" algn="l">
              <a:lnSpc>
                <a:spcPct val="115000"/>
              </a:lnSpc>
              <a:spcBef>
                <a:spcPts val="0"/>
              </a:spcBef>
              <a:spcAft>
                <a:spcPts val="0"/>
              </a:spcAft>
              <a:buClr>
                <a:schemeClr val="dk2"/>
              </a:buClr>
              <a:buSzPts val="1800"/>
              <a:buChar char="●"/>
            </a:pPr>
            <a:r>
              <a:rPr b="1" lang="en">
                <a:solidFill>
                  <a:schemeClr val="dk2"/>
                </a:solidFill>
              </a:rPr>
              <a:t>Total London SFP score</a:t>
            </a:r>
            <a:r>
              <a:rPr lang="en">
                <a:solidFill>
                  <a:schemeClr val="dk2"/>
                </a:solidFill>
              </a:rPr>
              <a:t> - max 60 points</a:t>
            </a:r>
            <a:endParaRPr>
              <a:solidFill>
                <a:schemeClr val="dk2"/>
              </a:solidFill>
            </a:endParaRPr>
          </a:p>
          <a:p>
            <a:pPr indent="0" lvl="0" marL="0" rtl="0" algn="l">
              <a:lnSpc>
                <a:spcPct val="115000"/>
              </a:lnSpc>
              <a:spcBef>
                <a:spcPts val="0"/>
              </a:spcBef>
              <a:spcAft>
                <a:spcPts val="0"/>
              </a:spcAft>
              <a:buNone/>
            </a:pPr>
            <a:r>
              <a:t/>
            </a:r>
            <a:endParaRPr>
              <a:solidFill>
                <a:schemeClr val="dk2"/>
              </a:solidFill>
            </a:endParaRPr>
          </a:p>
        </p:txBody>
      </p:sp>
      <p:pic>
        <p:nvPicPr>
          <p:cNvPr id="192" name="Google Shape;192;g2840c690162_0_13"/>
          <p:cNvPicPr preferRelativeResize="0"/>
          <p:nvPr/>
        </p:nvPicPr>
        <p:blipFill rotWithShape="1">
          <a:blip r:embed="rId3">
            <a:alphaModFix/>
          </a:blip>
          <a:srcRect b="0" l="0" r="0" t="0"/>
          <a:stretch/>
        </p:blipFill>
        <p:spPr>
          <a:xfrm>
            <a:off x="5518729" y="823137"/>
            <a:ext cx="2923421" cy="40750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