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Roboto Thin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7922DA-9CE7-4A02-9DE3-ECB8543FB60C}">
  <a:tblStyle styleId="{877922DA-9CE7-4A02-9DE3-ECB8543FB60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5E5DD57-D809-4DF1-8A7F-B3154DAED17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RobotoThin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Thin-italic.fntdata"/><Relationship Id="rId50" Type="http://schemas.openxmlformats.org/officeDocument/2006/relationships/font" Target="fonts/RobotoThin-bold.fntdata"/><Relationship Id="rId52" Type="http://schemas.openxmlformats.org/officeDocument/2006/relationships/font" Target="fonts/RobotoThin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4608767d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4608767d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65bcac57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65bcac57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65bcac57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865bcac57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65bcac57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65bcac57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65bcac57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865bcac57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65bcac57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865bcac57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65bcac57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865bcac57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65bcac57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865bcac57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65bcac57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865bcac57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865bcac57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865bcac57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628d667e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8628d667e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4608767db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4608767d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628d667e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8628d667e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628d667e6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8628d667e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628d667e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8628d667e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628d667e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8628d667e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865bcac57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865bcac57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65bcac57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865bcac57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865bcac5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865bcac5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865bcac57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865bcac57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865bcac57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865bcac57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865bcac57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865bcac57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4608767db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4608767d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865bcac57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865bcac57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https://forms.gle/grBkRR5QS28nxDj66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865bcac576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865bcac57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865bcac576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865bcac576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865bcac57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865bcac57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865bcac57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865bcac57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865bcac57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865bcac57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865bcac57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865bcac57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865bcac57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865bcac57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4608767db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4608767db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28d667e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628d667e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4608767db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4608767db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628d667e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628d667e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628d667e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628d667e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628d667e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8628d667e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" name="Google Shape;8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21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/>
        </p:nvSpPr>
        <p:spPr>
          <a:xfrm>
            <a:off x="80800" y="2652550"/>
            <a:ext cx="8994300" cy="2423700"/>
          </a:xfrm>
          <a:prstGeom prst="rect">
            <a:avLst/>
          </a:prstGeom>
          <a:solidFill>
            <a:srgbClr val="7B23E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SFP Made Simple</a:t>
            </a:r>
            <a:endParaRPr>
              <a:solidFill>
                <a:srgbClr val="7C24E8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7C24E8"/>
                </a:solidFill>
              </a:rPr>
              <a:t>6. Biostatistics for the SFP</a:t>
            </a:r>
            <a:endParaRPr b="0" sz="3600">
              <a:solidFill>
                <a:srgbClr val="7C24E8"/>
              </a:solidFill>
            </a:endParaRPr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Dr Daria Andreeva (FY1 Imperial)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800" y="2681600"/>
            <a:ext cx="4196400" cy="2365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7" name="Google Shape;1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282" y="0"/>
            <a:ext cx="88471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1700" y="1152475"/>
            <a:ext cx="8520600" cy="3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Hypothesis testing: you want to know is the difference/relationship significant?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Null hypothesis</a:t>
            </a:r>
            <a:r>
              <a:rPr lang="en">
                <a:solidFill>
                  <a:srgbClr val="351C75"/>
                </a:solidFill>
              </a:rPr>
              <a:t> (H0): no true effect in the population, any difference or relationship observed in the results from your sample is due to chance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Alternative hypothesis</a:t>
            </a:r>
            <a:r>
              <a:rPr lang="en">
                <a:solidFill>
                  <a:srgbClr val="351C75"/>
                </a:solidFill>
              </a:rPr>
              <a:t> (H1): there is a true effect in the population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Alpha level</a:t>
            </a:r>
            <a:r>
              <a:rPr lang="en">
                <a:solidFill>
                  <a:srgbClr val="351C75"/>
                </a:solidFill>
              </a:rPr>
              <a:t>: the threshold that defines the level at which the researcher still accepts that the results can be explained by chance (usually 0.05 or 5%)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Use a statistical test to obtain: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Test statistic with </a:t>
            </a:r>
            <a:r>
              <a:rPr b="1" lang="en">
                <a:solidFill>
                  <a:srgbClr val="351C75"/>
                </a:solidFill>
              </a:rPr>
              <a:t>confidence intervals </a:t>
            </a:r>
            <a:r>
              <a:rPr lang="en">
                <a:solidFill>
                  <a:srgbClr val="351C75"/>
                </a:solidFill>
              </a:rPr>
              <a:t>(estimated range of values within which you are confident to X% that the population parameter lies)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P value</a:t>
            </a:r>
            <a:r>
              <a:rPr lang="en">
                <a:solidFill>
                  <a:srgbClr val="351C75"/>
                </a:solidFill>
              </a:rPr>
              <a:t>: the probability that the results we have </a:t>
            </a:r>
            <a:r>
              <a:rPr lang="en">
                <a:solidFill>
                  <a:srgbClr val="351C75"/>
                </a:solidFill>
              </a:rPr>
              <a:t>observed</a:t>
            </a:r>
            <a:r>
              <a:rPr lang="en">
                <a:solidFill>
                  <a:srgbClr val="351C75"/>
                </a:solidFill>
              </a:rPr>
              <a:t> are due to chance (i.e. the likelihood that the null hypothesis is true)</a:t>
            </a:r>
            <a:endParaRPr>
              <a:solidFill>
                <a:srgbClr val="351C75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If P &lt; alpha → reject the null hypothesis</a:t>
            </a:r>
            <a:endParaRPr>
              <a:solidFill>
                <a:srgbClr val="351C75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If P &gt; alpha → accept the null hypothesis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219" name="Google Shape;219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Intro to inferential statistics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88" y="0"/>
            <a:ext cx="863041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Type 1 and type 2 errors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76" y="1001425"/>
            <a:ext cx="6592451" cy="41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5907775" y="1152475"/>
            <a:ext cx="2924400" cy="3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Power:</a:t>
            </a:r>
            <a:r>
              <a:rPr lang="en">
                <a:solidFill>
                  <a:srgbClr val="351C75"/>
                </a:solidFill>
              </a:rPr>
              <a:t> the probability that a type 2 error will not be made (the likelihood that the statistical test will detect a true effect)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en">
                <a:solidFill>
                  <a:srgbClr val="351C75"/>
                </a:solidFill>
              </a:rPr>
              <a:t>Usually set at 80%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238" name="Google Shape;238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Type 1, 2 errors and power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13" y="961300"/>
            <a:ext cx="5738368" cy="41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311700" y="1152475"/>
            <a:ext cx="8520600" cy="3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“The mean percentage change in body weight was −13.3% with semaglutide and −2.6% with placebo (estimated difference, −10.7 percentage points; 95% CI, −11.9 to −9.4; P&lt;0.001)”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Null hypothesis</a:t>
            </a:r>
            <a:r>
              <a:rPr lang="en">
                <a:solidFill>
                  <a:srgbClr val="351C75"/>
                </a:solidFill>
              </a:rPr>
              <a:t>: no true effect of semaglutide on weight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Test statistic with CI</a:t>
            </a:r>
            <a:r>
              <a:rPr lang="en">
                <a:solidFill>
                  <a:srgbClr val="351C75"/>
                </a:solidFill>
              </a:rPr>
              <a:t>: estimated difference, CI are narrow and do not cross 0 → significant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P value</a:t>
            </a:r>
            <a:r>
              <a:rPr lang="en">
                <a:solidFill>
                  <a:srgbClr val="351C75"/>
                </a:solidFill>
              </a:rPr>
              <a:t>: &lt;0.05 → null hypothesis is rejected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A primary efficacy outcome event occurred in 83 patients (3.2% per patient-year) in the edoxaban group and in 101 patients (4.0% per patient-year) in the placebo group (hazard ratio, 0.81; 95% confidence interval [CI], 0.60 to 1.08; P=0.15)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Null hypothesis</a:t>
            </a:r>
            <a:r>
              <a:rPr lang="en">
                <a:solidFill>
                  <a:srgbClr val="351C75"/>
                </a:solidFill>
              </a:rPr>
              <a:t>: no true effect of edoxaban on primary efficacy outcome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Test statistic with CI</a:t>
            </a:r>
            <a:r>
              <a:rPr lang="en">
                <a:solidFill>
                  <a:srgbClr val="351C75"/>
                </a:solidFill>
              </a:rPr>
              <a:t>: hazard ratio, CI are broad and do not cross 1 → non-significant</a:t>
            </a:r>
            <a:endParaRPr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b="1" lang="en">
                <a:solidFill>
                  <a:srgbClr val="351C75"/>
                </a:solidFill>
              </a:rPr>
              <a:t>P value</a:t>
            </a:r>
            <a:r>
              <a:rPr lang="en">
                <a:solidFill>
                  <a:srgbClr val="351C75"/>
                </a:solidFill>
              </a:rPr>
              <a:t>: &gt;0.05 → null hypothesis is accepted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245" name="Google Shape;245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Let’s take a look at an example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b="1" lang="en">
                <a:solidFill>
                  <a:srgbClr val="351C75"/>
                </a:solidFill>
              </a:rPr>
              <a:t>Parametric vs non-parametric tests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51C75"/>
                </a:solidFill>
              </a:rPr>
              <a:t>Parametric tests are more powerful. However, to use them, your data needs to satisfy the following:</a:t>
            </a:r>
            <a:endParaRPr sz="1600">
              <a:solidFill>
                <a:srgbClr val="351C75"/>
              </a:solidFill>
            </a:endParaRPr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400"/>
              <a:buAutoNum type="alphaLcPeriod"/>
            </a:pPr>
            <a:r>
              <a:rPr lang="en">
                <a:solidFill>
                  <a:srgbClr val="351C75"/>
                </a:solidFill>
              </a:rPr>
              <a:t>Needs to be normally distributed (fit the Bell curve)</a:t>
            </a:r>
            <a:endParaRPr>
              <a:solidFill>
                <a:srgbClr val="351C75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400"/>
              <a:buAutoNum type="alphaLcPeriod"/>
            </a:pPr>
            <a:r>
              <a:rPr lang="en">
                <a:solidFill>
                  <a:srgbClr val="351C75"/>
                </a:solidFill>
              </a:rPr>
              <a:t>The variance of each group being compared is similar</a:t>
            </a:r>
            <a:endParaRPr>
              <a:solidFill>
                <a:srgbClr val="351C75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400"/>
              <a:buAutoNum type="alphaLcPeriod"/>
            </a:pPr>
            <a:r>
              <a:rPr lang="en">
                <a:solidFill>
                  <a:srgbClr val="351C75"/>
                </a:solidFill>
              </a:rPr>
              <a:t>Data needs to be independent (through random sampling)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251" name="Google Shape;251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How to choose a statistical test? 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>
            <p:ph idx="1" type="body"/>
          </p:nvPr>
        </p:nvSpPr>
        <p:spPr>
          <a:xfrm>
            <a:off x="311700" y="1152475"/>
            <a:ext cx="296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It applies to: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b="1" lang="en">
                <a:solidFill>
                  <a:srgbClr val="351C75"/>
                </a:solidFill>
              </a:rPr>
              <a:t>Sample sizes of n&gt;30</a:t>
            </a:r>
            <a:endParaRPr b="1"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en">
                <a:solidFill>
                  <a:srgbClr val="351C75"/>
                </a:solidFill>
              </a:rPr>
              <a:t>Samples are independent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en">
                <a:solidFill>
                  <a:srgbClr val="351C75"/>
                </a:solidFill>
              </a:rPr>
              <a:t>Population distribution has a finite variance 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257" name="Google Shape;257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Central limit theorem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258" name="Google Shape;258;p40"/>
          <p:cNvPicPr preferRelativeResize="0"/>
          <p:nvPr/>
        </p:nvPicPr>
        <p:blipFill rotWithShape="1">
          <a:blip r:embed="rId3">
            <a:alphaModFix/>
          </a:blip>
          <a:srcRect b="0" l="0" r="0" t="15746"/>
          <a:stretch/>
        </p:blipFill>
        <p:spPr>
          <a:xfrm>
            <a:off x="3278700" y="1390738"/>
            <a:ext cx="5553475" cy="293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AutoNum type="arabicPeriod"/>
            </a:pPr>
            <a:r>
              <a:rPr b="1" lang="en">
                <a:solidFill>
                  <a:srgbClr val="351C75"/>
                </a:solidFill>
              </a:rPr>
              <a:t>Parametric or non-parametric tests?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51C75"/>
                </a:solidFill>
              </a:rPr>
              <a:t>Parametric tests are more powerful. However, to use them, your data needs to satisfy the following:</a:t>
            </a:r>
            <a:endParaRPr sz="1600">
              <a:solidFill>
                <a:srgbClr val="351C75"/>
              </a:solidFill>
            </a:endParaRPr>
          </a:p>
          <a:p>
            <a:pPr indent="-310832" lvl="1" marL="9144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AutoNum type="alphaLcPeriod"/>
            </a:pPr>
            <a:r>
              <a:rPr lang="en">
                <a:solidFill>
                  <a:srgbClr val="351C75"/>
                </a:solidFill>
              </a:rPr>
              <a:t>Needs to be normally distributed (fit the Bell curve)</a:t>
            </a:r>
            <a:endParaRPr>
              <a:solidFill>
                <a:srgbClr val="351C75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AutoNum type="alphaLcPeriod"/>
            </a:pPr>
            <a:r>
              <a:rPr lang="en">
                <a:solidFill>
                  <a:srgbClr val="351C75"/>
                </a:solidFill>
              </a:rPr>
              <a:t>The variance of each group being compared is similar</a:t>
            </a:r>
            <a:endParaRPr>
              <a:solidFill>
                <a:srgbClr val="351C75"/>
              </a:solidFill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AutoNum type="alphaLcPeriod"/>
            </a:pPr>
            <a:r>
              <a:rPr lang="en">
                <a:solidFill>
                  <a:srgbClr val="351C75"/>
                </a:solidFill>
              </a:rPr>
              <a:t>Data needs to be independent (through random sampling)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*** The rule is not to use parametric tests if the dependent variable is categorical, EVEN IF it fits CLT rules.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51C75"/>
                </a:solidFill>
              </a:rPr>
              <a:t>In summary</a:t>
            </a:r>
            <a:r>
              <a:rPr lang="en" sz="1600">
                <a:solidFill>
                  <a:srgbClr val="351C75"/>
                </a:solidFill>
              </a:rPr>
              <a:t>:</a:t>
            </a:r>
            <a:endParaRPr sz="1600">
              <a:solidFill>
                <a:srgbClr val="351C75"/>
              </a:solidFill>
            </a:endParaRPr>
          </a:p>
          <a:p>
            <a:pPr indent="-32258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 sz="1600">
                <a:solidFill>
                  <a:srgbClr val="351C75"/>
                </a:solidFill>
              </a:rPr>
              <a:t>Parametric: if dependent variable is continuous and data fits CLT</a:t>
            </a:r>
            <a:endParaRPr sz="1600">
              <a:solidFill>
                <a:srgbClr val="351C75"/>
              </a:solidFill>
            </a:endParaRPr>
          </a:p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 sz="1600">
                <a:solidFill>
                  <a:srgbClr val="351C75"/>
                </a:solidFill>
              </a:rPr>
              <a:t>Non-parametric: if dependent variable is categorical or data does not fit CLT</a:t>
            </a:r>
            <a:endParaRPr sz="1600">
              <a:solidFill>
                <a:srgbClr val="351C75"/>
              </a:solidFill>
            </a:endParaRPr>
          </a:p>
        </p:txBody>
      </p:sp>
      <p:sp>
        <p:nvSpPr>
          <p:cNvPr id="264" name="Google Shape;264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How to choose a statistical test? 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idx="1" type="body"/>
          </p:nvPr>
        </p:nvSpPr>
        <p:spPr>
          <a:xfrm>
            <a:off x="311700" y="1152475"/>
            <a:ext cx="8520600" cy="38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What type of data do you have and what’s your aim?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Comparison tests:</a:t>
            </a:r>
            <a:endParaRPr>
              <a:solidFill>
                <a:srgbClr val="351C75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Test for differences between group means</a:t>
            </a:r>
            <a:endParaRPr>
              <a:solidFill>
                <a:srgbClr val="351C75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IV: </a:t>
            </a:r>
            <a:r>
              <a:rPr b="1" lang="en">
                <a:solidFill>
                  <a:srgbClr val="93C47D"/>
                </a:solidFill>
              </a:rPr>
              <a:t>categorical</a:t>
            </a:r>
            <a:r>
              <a:rPr lang="en">
                <a:solidFill>
                  <a:srgbClr val="351C75"/>
                </a:solidFill>
              </a:rPr>
              <a:t>, DV: </a:t>
            </a:r>
            <a:r>
              <a:rPr b="1" lang="en">
                <a:solidFill>
                  <a:srgbClr val="6D9EEB"/>
                </a:solidFill>
              </a:rPr>
              <a:t>continuous</a:t>
            </a:r>
            <a:endParaRPr b="1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Regression tests:</a:t>
            </a:r>
            <a:endParaRPr>
              <a:solidFill>
                <a:srgbClr val="351C75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Look for cause-and-effect relationships</a:t>
            </a:r>
            <a:endParaRPr>
              <a:solidFill>
                <a:srgbClr val="351C75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IV: </a:t>
            </a:r>
            <a:r>
              <a:rPr b="1" lang="en">
                <a:solidFill>
                  <a:srgbClr val="93C47D"/>
                </a:solidFill>
              </a:rPr>
              <a:t>continuous</a:t>
            </a:r>
            <a:r>
              <a:rPr lang="en">
                <a:solidFill>
                  <a:srgbClr val="351C75"/>
                </a:solidFill>
              </a:rPr>
              <a:t>, DV: </a:t>
            </a:r>
            <a:r>
              <a:rPr b="1" lang="en">
                <a:solidFill>
                  <a:srgbClr val="6D9EEB"/>
                </a:solidFill>
              </a:rPr>
              <a:t>continuous/binary</a:t>
            </a:r>
            <a:endParaRPr b="1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Correlation tests:</a:t>
            </a:r>
            <a:endParaRPr>
              <a:solidFill>
                <a:srgbClr val="351C75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Test whether variables are related</a:t>
            </a:r>
            <a:endParaRPr>
              <a:solidFill>
                <a:srgbClr val="351C75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IV: </a:t>
            </a:r>
            <a:r>
              <a:rPr b="1" lang="en">
                <a:solidFill>
                  <a:srgbClr val="93C47D"/>
                </a:solidFill>
              </a:rPr>
              <a:t>continuous</a:t>
            </a:r>
            <a:r>
              <a:rPr lang="en">
                <a:solidFill>
                  <a:srgbClr val="351C75"/>
                </a:solidFill>
              </a:rPr>
              <a:t>, DV: </a:t>
            </a:r>
            <a:r>
              <a:rPr b="1" lang="en">
                <a:solidFill>
                  <a:srgbClr val="6D9EEB"/>
                </a:solidFill>
              </a:rPr>
              <a:t>continuous</a:t>
            </a:r>
            <a:endParaRPr b="1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Chi-square tests:</a:t>
            </a:r>
            <a:endParaRPr>
              <a:solidFill>
                <a:srgbClr val="351C75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Char char="-"/>
            </a:pPr>
            <a:r>
              <a:rPr lang="en">
                <a:solidFill>
                  <a:srgbClr val="351C75"/>
                </a:solidFill>
              </a:rPr>
              <a:t>Both IV and DV are </a:t>
            </a:r>
            <a:r>
              <a:rPr b="1" lang="en">
                <a:solidFill>
                  <a:srgbClr val="351C75"/>
                </a:solidFill>
              </a:rPr>
              <a:t>categorical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270" name="Google Shape;270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How to choose a statistical test? 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311700" y="203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Comparison tests</a:t>
            </a:r>
            <a:endParaRPr>
              <a:solidFill>
                <a:srgbClr val="7C24E8"/>
              </a:solidFill>
            </a:endParaRPr>
          </a:p>
        </p:txBody>
      </p:sp>
      <p:graphicFrame>
        <p:nvGraphicFramePr>
          <p:cNvPr id="276" name="Google Shape;276;p43"/>
          <p:cNvGraphicFramePr/>
          <p:nvPr/>
        </p:nvGraphicFramePr>
        <p:xfrm>
          <a:off x="311700" y="8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40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Test type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Indepen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Description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Example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Non-parametric op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7" name="Google Shape;277;p43"/>
          <p:cNvGraphicFramePr/>
          <p:nvPr/>
        </p:nvGraphicFramePr>
        <p:xfrm>
          <a:off x="311700" y="12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Paired t-test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categorical with 2 groups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Compares means between 2 groups with paired observations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Comparing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pressure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a group of hypertensive patients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before and after treatment with amlodipine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Wilcoxon signed-rank test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Unpaired t-test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Compares means between 2 groups with independent observations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Comparing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pain levels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chronic back pain patients between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different treatment groups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Mann-Whitney U test/Wilcoxon Rank-Sum test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pic>
        <p:nvPicPr>
          <p:cNvPr id="278" name="Google Shape;2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988" y="3108225"/>
            <a:ext cx="3768021" cy="20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311700" y="2003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Overview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3" name="Google Shape;113;p26"/>
          <p:cNvGrpSpPr/>
          <p:nvPr/>
        </p:nvGrpSpPr>
        <p:grpSpPr>
          <a:xfrm>
            <a:off x="529770" y="3083663"/>
            <a:ext cx="6182523" cy="521588"/>
            <a:chOff x="2076026" y="1068325"/>
            <a:chExt cx="7068972" cy="806164"/>
          </a:xfrm>
        </p:grpSpPr>
        <p:grpSp>
          <p:nvGrpSpPr>
            <p:cNvPr id="114" name="Google Shape;114;p2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15" name="Google Shape;115;p2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8" name="Google Shape;118;p2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5.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19" name="Google Shape;119;p26"/>
          <p:cNvSpPr txBox="1"/>
          <p:nvPr/>
        </p:nvSpPr>
        <p:spPr>
          <a:xfrm>
            <a:off x="1540192" y="3094034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Choosing a statistical test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0" name="Google Shape;120;p26"/>
          <p:cNvGrpSpPr/>
          <p:nvPr/>
        </p:nvGrpSpPr>
        <p:grpSpPr>
          <a:xfrm>
            <a:off x="529661" y="3605219"/>
            <a:ext cx="6182523" cy="521588"/>
            <a:chOff x="2076026" y="1068325"/>
            <a:chExt cx="7068972" cy="806164"/>
          </a:xfrm>
        </p:grpSpPr>
        <p:grpSp>
          <p:nvGrpSpPr>
            <p:cNvPr id="121" name="Google Shape;121;p2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22" name="Google Shape;122;p2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5" name="Google Shape;125;p2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6.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26" name="Google Shape;126;p26"/>
          <p:cNvSpPr txBox="1"/>
          <p:nvPr/>
        </p:nvSpPr>
        <p:spPr>
          <a:xfrm>
            <a:off x="1540083" y="3615590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Practice questions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7" name="Google Shape;127;p26"/>
          <p:cNvGrpSpPr/>
          <p:nvPr/>
        </p:nvGrpSpPr>
        <p:grpSpPr>
          <a:xfrm>
            <a:off x="529858" y="1006813"/>
            <a:ext cx="6182523" cy="521588"/>
            <a:chOff x="2076026" y="1068325"/>
            <a:chExt cx="7068972" cy="806164"/>
          </a:xfrm>
        </p:grpSpPr>
        <p:grpSp>
          <p:nvGrpSpPr>
            <p:cNvPr id="128" name="Google Shape;128;p2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29" name="Google Shape;129;p2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2" name="Google Shape;132;p2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1.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33" name="Google Shape;133;p26"/>
          <p:cNvSpPr txBox="1"/>
          <p:nvPr/>
        </p:nvSpPr>
        <p:spPr>
          <a:xfrm>
            <a:off x="1540279" y="1017184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34" name="Google Shape;134;p26"/>
          <p:cNvGrpSpPr/>
          <p:nvPr/>
        </p:nvGrpSpPr>
        <p:grpSpPr>
          <a:xfrm>
            <a:off x="529749" y="1528369"/>
            <a:ext cx="6182523" cy="521588"/>
            <a:chOff x="2076026" y="1068325"/>
            <a:chExt cx="7068972" cy="806164"/>
          </a:xfrm>
        </p:grpSpPr>
        <p:grpSp>
          <p:nvGrpSpPr>
            <p:cNvPr id="135" name="Google Shape;135;p2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36" name="Google Shape;136;p2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" name="Google Shape;139;p2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2.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40" name="Google Shape;140;p26"/>
          <p:cNvSpPr txBox="1"/>
          <p:nvPr/>
        </p:nvSpPr>
        <p:spPr>
          <a:xfrm>
            <a:off x="1540170" y="1538740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types and measurements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41" name="Google Shape;141;p26"/>
          <p:cNvGrpSpPr/>
          <p:nvPr/>
        </p:nvGrpSpPr>
        <p:grpSpPr>
          <a:xfrm>
            <a:off x="530076" y="2050181"/>
            <a:ext cx="6182523" cy="521588"/>
            <a:chOff x="2076026" y="1068325"/>
            <a:chExt cx="7068972" cy="806164"/>
          </a:xfrm>
        </p:grpSpPr>
        <p:grpSp>
          <p:nvGrpSpPr>
            <p:cNvPr id="142" name="Google Shape;142;p2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43" name="Google Shape;143;p2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6" name="Google Shape;146;p2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3.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47" name="Google Shape;147;p26"/>
          <p:cNvSpPr txBox="1"/>
          <p:nvPr/>
        </p:nvSpPr>
        <p:spPr>
          <a:xfrm>
            <a:off x="1540497" y="2060552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Descriptive statistics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48" name="Google Shape;148;p26"/>
          <p:cNvGrpSpPr/>
          <p:nvPr/>
        </p:nvGrpSpPr>
        <p:grpSpPr>
          <a:xfrm>
            <a:off x="529967" y="2571737"/>
            <a:ext cx="6182523" cy="521588"/>
            <a:chOff x="2076026" y="1068325"/>
            <a:chExt cx="7068972" cy="806164"/>
          </a:xfrm>
        </p:grpSpPr>
        <p:grpSp>
          <p:nvGrpSpPr>
            <p:cNvPr id="149" name="Google Shape;149;p26"/>
            <p:cNvGrpSpPr/>
            <p:nvPr/>
          </p:nvGrpSpPr>
          <p:grpSpPr>
            <a:xfrm>
              <a:off x="2076026" y="1068325"/>
              <a:ext cx="7068972" cy="806164"/>
              <a:chOff x="3396927" y="2322526"/>
              <a:chExt cx="5726646" cy="643541"/>
            </a:xfrm>
          </p:grpSpPr>
          <p:sp>
            <p:nvSpPr>
              <p:cNvPr id="150" name="Google Shape;150;p26"/>
              <p:cNvSpPr/>
              <p:nvPr/>
            </p:nvSpPr>
            <p:spPr>
              <a:xfrm>
                <a:off x="3728374" y="2322567"/>
                <a:ext cx="5395200" cy="643500"/>
              </a:xfrm>
              <a:prstGeom prst="rect">
                <a:avLst/>
              </a:prstGeom>
              <a:solidFill>
                <a:srgbClr val="F3E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 flipH="1">
                <a:off x="3396927" y="2322573"/>
                <a:ext cx="730500" cy="642600"/>
              </a:xfrm>
              <a:prstGeom prst="rect">
                <a:avLst/>
              </a:prstGeom>
              <a:solidFill>
                <a:srgbClr val="A72A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 rot="-5400000">
                <a:off x="3533339" y="2186134"/>
                <a:ext cx="643370" cy="916154"/>
              </a:xfrm>
              <a:prstGeom prst="flowChartOffpageConnector">
                <a:avLst/>
              </a:prstGeom>
              <a:solidFill>
                <a:srgbClr val="7C24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3" name="Google Shape;153;p26"/>
            <p:cNvSpPr/>
            <p:nvPr/>
          </p:nvSpPr>
          <p:spPr>
            <a:xfrm>
              <a:off x="2256688" y="1170512"/>
              <a:ext cx="658800" cy="601800"/>
            </a:xfrm>
            <a:prstGeom prst="rect">
              <a:avLst/>
            </a:prstGeom>
            <a:solidFill>
              <a:srgbClr val="7C24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4.</a:t>
              </a:r>
              <a:endParaRPr sz="29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54" name="Google Shape;154;p26"/>
          <p:cNvSpPr txBox="1"/>
          <p:nvPr/>
        </p:nvSpPr>
        <p:spPr>
          <a:xfrm>
            <a:off x="1540388" y="2582108"/>
            <a:ext cx="5172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7C24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Inferential statistics</a:t>
            </a:r>
            <a:endParaRPr sz="1500">
              <a:solidFill>
                <a:srgbClr val="7C24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612" y="2141250"/>
            <a:ext cx="1527386" cy="861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311700" y="203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Comparison tests</a:t>
            </a:r>
            <a:endParaRPr>
              <a:solidFill>
                <a:srgbClr val="7C24E8"/>
              </a:solidFill>
            </a:endParaRPr>
          </a:p>
        </p:txBody>
      </p:sp>
      <p:graphicFrame>
        <p:nvGraphicFramePr>
          <p:cNvPr id="284" name="Google Shape;284;p44"/>
          <p:cNvGraphicFramePr/>
          <p:nvPr/>
        </p:nvGraphicFramePr>
        <p:xfrm>
          <a:off x="311700" y="8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40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Test type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Indepen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Description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Example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Non-parametric op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5" name="Google Shape;285;p44"/>
          <p:cNvGraphicFramePr/>
          <p:nvPr/>
        </p:nvGraphicFramePr>
        <p:xfrm>
          <a:off x="311700" y="12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Paired t-test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categorical with 2 groups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Compares means between 2 groups with paired observations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Comparing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pressure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a group of hypertensive patients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before and after treatment with amlodipine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Wilcoxon signed-rank test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Unpaired t-test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Compares means between 2 groups with independent observations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Comparing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pain levels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chronic back pain patients between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different treatment groups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Mann-Whitney U test/Wilcoxon Rank-Sum test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" name="Google Shape;286;p44"/>
          <p:cNvGraphicFramePr/>
          <p:nvPr/>
        </p:nvGraphicFramePr>
        <p:xfrm>
          <a:off x="311700" y="310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ANOVAs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1+ categorical with 2+ groups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Compares means between 2+ groups in one or more independent variables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Two-way: Comparing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glucose level reduction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medication groups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ethnicity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Kruskal-Wallis H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450"/>
            <a:ext cx="9143999" cy="416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311700" y="203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Comparison tests</a:t>
            </a:r>
            <a:endParaRPr>
              <a:solidFill>
                <a:srgbClr val="7C24E8"/>
              </a:solidFill>
            </a:endParaRPr>
          </a:p>
        </p:txBody>
      </p:sp>
      <p:graphicFrame>
        <p:nvGraphicFramePr>
          <p:cNvPr id="299" name="Google Shape;299;p46"/>
          <p:cNvGraphicFramePr/>
          <p:nvPr/>
        </p:nvGraphicFramePr>
        <p:xfrm>
          <a:off x="311700" y="8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40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Test type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Indepen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Description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Example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Non-parametric op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0" name="Google Shape;300;p46"/>
          <p:cNvGraphicFramePr/>
          <p:nvPr/>
        </p:nvGraphicFramePr>
        <p:xfrm>
          <a:off x="311700" y="12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Paired t-test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categorical with 2 groups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Compares means between 2 groups with paired observations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Comparing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pressure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a group of hypertensive patients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before and after treatment with amlodipine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Wilcoxon signed-rank test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Unpaired t-test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Compares means between 2 groups with independent observations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Comparing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pain levels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chronic back pain patients between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different treatment groups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Mann-Whitney U test/Wilcoxon Rank-Sum test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1" name="Google Shape;301;p46"/>
          <p:cNvGraphicFramePr/>
          <p:nvPr/>
        </p:nvGraphicFramePr>
        <p:xfrm>
          <a:off x="311700" y="310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ANOVAs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1+ categorical with 2+ groups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Compares means between 2+ groups in one or more independent variables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Two-way: Comparing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glucose level reduction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medication groups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ethnicity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Kruskal-Wallis H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2" name="Google Shape;302;p46"/>
          <p:cNvGraphicFramePr/>
          <p:nvPr/>
        </p:nvGraphicFramePr>
        <p:xfrm>
          <a:off x="311700" y="402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ANOVAs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1+ categorical with 2+ groups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Compares means between 2+ depen var between 2+ groups in 1+ indepen variables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Comparing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glucose level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pressure reduction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medication groups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ANOSIM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7"/>
          <p:cNvPicPr preferRelativeResize="0"/>
          <p:nvPr/>
        </p:nvPicPr>
        <p:blipFill rotWithShape="1">
          <a:blip r:embed="rId3">
            <a:alphaModFix/>
          </a:blip>
          <a:srcRect b="2931" l="1271" r="1678" t="0"/>
          <a:stretch/>
        </p:blipFill>
        <p:spPr>
          <a:xfrm>
            <a:off x="0" y="1314625"/>
            <a:ext cx="9143997" cy="2514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/>
          <p:nvPr>
            <p:ph type="title"/>
          </p:nvPr>
        </p:nvSpPr>
        <p:spPr>
          <a:xfrm>
            <a:off x="311700" y="203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Regression tests</a:t>
            </a:r>
            <a:endParaRPr>
              <a:solidFill>
                <a:srgbClr val="7C24E8"/>
              </a:solidFill>
            </a:endParaRPr>
          </a:p>
        </p:txBody>
      </p:sp>
      <p:graphicFrame>
        <p:nvGraphicFramePr>
          <p:cNvPr id="313" name="Google Shape;313;p48"/>
          <p:cNvGraphicFramePr/>
          <p:nvPr/>
        </p:nvGraphicFramePr>
        <p:xfrm>
          <a:off x="311700" y="8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40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Test type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Indepen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Description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Example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Non-parametric op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4" name="Google Shape;314;p48"/>
          <p:cNvGraphicFramePr/>
          <p:nvPr/>
        </p:nvGraphicFramePr>
        <p:xfrm>
          <a:off x="311700" y="12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 linear regression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Models the relationship between 2 continuous variables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there a linear relationship between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lung function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number of smoking years?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</a:rPr>
                        <a:t>-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/>
          <p:nvPr>
            <p:ph type="title"/>
          </p:nvPr>
        </p:nvSpPr>
        <p:spPr>
          <a:xfrm>
            <a:off x="311700" y="203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Regression tests</a:t>
            </a:r>
            <a:endParaRPr>
              <a:solidFill>
                <a:srgbClr val="7C24E8"/>
              </a:solidFill>
            </a:endParaRPr>
          </a:p>
        </p:txBody>
      </p:sp>
      <p:graphicFrame>
        <p:nvGraphicFramePr>
          <p:cNvPr id="320" name="Google Shape;320;p49"/>
          <p:cNvGraphicFramePr/>
          <p:nvPr/>
        </p:nvGraphicFramePr>
        <p:xfrm>
          <a:off x="311700" y="8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40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Test type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Indepen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Description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Example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Non-parametric op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1" name="Google Shape;321;p49"/>
          <p:cNvGraphicFramePr/>
          <p:nvPr/>
        </p:nvGraphicFramePr>
        <p:xfrm>
          <a:off x="311700" y="12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 linear regression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Models the relationship between 2 continuous variables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there a linear relationship between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lung function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number of smoking years?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</a:rPr>
                        <a:t>-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2" name="Google Shape;322;p49"/>
          <p:cNvGraphicFramePr/>
          <p:nvPr/>
        </p:nvGraphicFramePr>
        <p:xfrm>
          <a:off x="311700" y="201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 linear regression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Models the relationship between 1 depen var and 2+ indepen vars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the combined effect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age, BMI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physical activity level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the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systolic blood pressure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patients with HTN?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</a:rPr>
                        <a:t>-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type="title"/>
          </p:nvPr>
        </p:nvSpPr>
        <p:spPr>
          <a:xfrm>
            <a:off x="311700" y="203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Regression tests</a:t>
            </a:r>
            <a:endParaRPr>
              <a:solidFill>
                <a:srgbClr val="7C24E8"/>
              </a:solidFill>
            </a:endParaRPr>
          </a:p>
        </p:txBody>
      </p:sp>
      <p:graphicFrame>
        <p:nvGraphicFramePr>
          <p:cNvPr id="328" name="Google Shape;328;p50"/>
          <p:cNvGraphicFramePr/>
          <p:nvPr/>
        </p:nvGraphicFramePr>
        <p:xfrm>
          <a:off x="311700" y="8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40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Test type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Indepen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Description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Example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Non-parametric op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" name="Google Shape;329;p50"/>
          <p:cNvGraphicFramePr/>
          <p:nvPr/>
        </p:nvGraphicFramePr>
        <p:xfrm>
          <a:off x="311700" y="12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 linear regression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Models the relationship between 2 continuous variables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there a linear relationship between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lung function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number of smoking years?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</a:rPr>
                        <a:t>-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0" name="Google Shape;330;p50"/>
          <p:cNvGraphicFramePr/>
          <p:nvPr/>
        </p:nvGraphicFramePr>
        <p:xfrm>
          <a:off x="311700" y="201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 linear regression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2+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Models the relationship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 1 depen var and 2+ indepen vars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the combined effect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age, BMI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physical activity level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the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systolic blood pressure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patients with HTN?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</a:rPr>
                        <a:t>-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1" name="Google Shape;331;p50"/>
          <p:cNvGraphicFramePr/>
          <p:nvPr/>
        </p:nvGraphicFramePr>
        <p:xfrm>
          <a:off x="311700" y="292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Logistic regression</a:t>
                      </a:r>
                      <a:endParaRPr b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1+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Binary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Models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association between the probability of an event occurring (binary outcome) and the independent variable(s)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Does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 with trastuzumab 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 the likelihood of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breast cancer patients achieving remission?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</a:rPr>
                        <a:t>-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/>
          <p:nvPr>
            <p:ph type="title"/>
          </p:nvPr>
        </p:nvSpPr>
        <p:spPr>
          <a:xfrm>
            <a:off x="311700" y="203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Regression tests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337" name="Google Shape;3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6918"/>
            <a:ext cx="9143998" cy="3931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/>
          <p:nvPr>
            <p:ph type="title"/>
          </p:nvPr>
        </p:nvSpPr>
        <p:spPr>
          <a:xfrm>
            <a:off x="311700" y="203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Correlation</a:t>
            </a:r>
            <a:r>
              <a:rPr lang="en">
                <a:solidFill>
                  <a:srgbClr val="7C24E8"/>
                </a:solidFill>
              </a:rPr>
              <a:t> tests</a:t>
            </a:r>
            <a:endParaRPr>
              <a:solidFill>
                <a:srgbClr val="7C24E8"/>
              </a:solidFill>
            </a:endParaRPr>
          </a:p>
        </p:txBody>
      </p:sp>
      <p:graphicFrame>
        <p:nvGraphicFramePr>
          <p:cNvPr id="343" name="Google Shape;343;p52"/>
          <p:cNvGraphicFramePr/>
          <p:nvPr/>
        </p:nvGraphicFramePr>
        <p:xfrm>
          <a:off x="311700" y="87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40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Test type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Indepen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Depen var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Description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Example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</a:rPr>
                        <a:t>Non-parametric op</a:t>
                      </a:r>
                      <a:endParaRPr b="1" sz="1200"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4" name="Google Shape;344;p52"/>
          <p:cNvGraphicFramePr/>
          <p:nvPr/>
        </p:nvGraphicFramePr>
        <p:xfrm>
          <a:off x="311700" y="12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{95E5DD57-D809-4DF1-8A7F-B3154DAED177}</a:tableStyleId>
              </a:tblPr>
              <a:tblGrid>
                <a:gridCol w="1154475"/>
                <a:gridCol w="1094100"/>
                <a:gridCol w="997525"/>
                <a:gridCol w="1579900"/>
                <a:gridCol w="2141675"/>
                <a:gridCol w="1552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Pearson’s </a:t>
                      </a:r>
                      <a:r>
                        <a:rPr b="1" i="1"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b="1" i="1"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continuous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Assesses the strength and the direction of the linear relationship between two continuous variables (does not have predictive abilities)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 there a significant linear correlation between </a:t>
                      </a:r>
                      <a:r>
                        <a:rPr b="1" lang="en" sz="1200">
                          <a:solidFill>
                            <a:srgbClr val="93C47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duration of regular physical exercise</a:t>
                      </a: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b="1" lang="en" sz="1200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levels of HDL cholesterol in adults?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51C7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Spearman’s rho</a:t>
                      </a:r>
                      <a:endParaRPr sz="1200">
                        <a:solidFill>
                          <a:srgbClr val="351C7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pic>
        <p:nvPicPr>
          <p:cNvPr id="345" name="Google Shape;34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250" y="2846625"/>
            <a:ext cx="3865490" cy="20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"/>
          <p:cNvSpPr txBox="1"/>
          <p:nvPr>
            <p:ph idx="1" type="body"/>
          </p:nvPr>
        </p:nvSpPr>
        <p:spPr>
          <a:xfrm>
            <a:off x="311700" y="1152475"/>
            <a:ext cx="861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51C75"/>
                </a:solidFill>
              </a:rPr>
              <a:t>Kaplan Meier</a:t>
            </a:r>
            <a:r>
              <a:rPr lang="en" sz="1700">
                <a:solidFill>
                  <a:srgbClr val="351C75"/>
                </a:solidFill>
              </a:rPr>
              <a:t> (one predictor) vs </a:t>
            </a:r>
            <a:r>
              <a:rPr b="1" lang="en" sz="1700">
                <a:solidFill>
                  <a:srgbClr val="351C75"/>
                </a:solidFill>
              </a:rPr>
              <a:t>Cox proportional hazard regression</a:t>
            </a:r>
            <a:r>
              <a:rPr lang="en" sz="1700">
                <a:solidFill>
                  <a:srgbClr val="351C75"/>
                </a:solidFill>
              </a:rPr>
              <a:t> (multiple predictors)</a:t>
            </a:r>
            <a:endParaRPr sz="17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rgbClr val="351C75"/>
                </a:solidFill>
              </a:rPr>
              <a:t>Hazard ratio</a:t>
            </a:r>
            <a:r>
              <a:rPr lang="en" sz="1700">
                <a:solidFill>
                  <a:srgbClr val="351C75"/>
                </a:solidFill>
              </a:rPr>
              <a:t>: ratio of hazard rates. I.e. in a drug trial, control group might die at twice the rate per unit of time compared to the treatment group.</a:t>
            </a:r>
            <a:endParaRPr sz="1700">
              <a:solidFill>
                <a:srgbClr val="351C75"/>
              </a:solidFill>
            </a:endParaRPr>
          </a:p>
        </p:txBody>
      </p:sp>
      <p:sp>
        <p:nvSpPr>
          <p:cNvPr id="351" name="Google Shape;351;p5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Survival analysis (time-to-event)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352" name="Google Shape;3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300" y="2341650"/>
            <a:ext cx="5441401" cy="28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Fundraising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925" y="1430500"/>
            <a:ext cx="3007850" cy="30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73825"/>
            <a:ext cx="4555551" cy="352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en">
                <a:solidFill>
                  <a:srgbClr val="351C75"/>
                </a:solidFill>
              </a:rPr>
              <a:t>Introduction to the academic interview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en">
                <a:solidFill>
                  <a:srgbClr val="351C75"/>
                </a:solidFill>
              </a:rPr>
              <a:t>Introduction to critical appraisal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en">
                <a:solidFill>
                  <a:srgbClr val="351C75"/>
                </a:solidFill>
              </a:rPr>
              <a:t>Chi Square tests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Char char="-"/>
            </a:pPr>
            <a:r>
              <a:rPr lang="en">
                <a:solidFill>
                  <a:srgbClr val="351C75"/>
                </a:solidFill>
              </a:rPr>
              <a:t>Diagnostic tests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358" name="Google Shape;358;p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Next week: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Paper exploring outcomes in patients with cleft palate surgery at 6 months vs 12 months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Insufficient velopharyngeal function at 5 years of age was observed in 21 of 235 infants (8.9%) in the 6-month group as compared with 34 of 226 (15.0%) in the 12-month group (risk ratio, 0.59; 95% confidence interval, 0.36 to 0.99).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Do you think the P value is:</a:t>
            </a:r>
            <a:endParaRPr b="1"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lphaLcPeriod"/>
            </a:pPr>
            <a:r>
              <a:rPr lang="en">
                <a:solidFill>
                  <a:srgbClr val="351C75"/>
                </a:solidFill>
              </a:rPr>
              <a:t>Less than 0.05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lphaLcPeriod"/>
            </a:pPr>
            <a:r>
              <a:rPr lang="en">
                <a:solidFill>
                  <a:srgbClr val="351C75"/>
                </a:solidFill>
              </a:rPr>
              <a:t>More than 0.05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Could this be a Type I or Type II error? Why?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364" name="Google Shape;364;p5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Question time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Paper exploring outcomes in patients with cleft palate surgery at 6 months vs 12 months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Insufficient velopharyngeal function at 5 years of age was observed in 21 of 235 infants (8.9%) in the 6-month group as compared with 34 of 226 (15.0%) in the 12-month group (risk ratio, 0.59; 95% confidence interval, 0.36 to 0.99).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Do you think the P value is:</a:t>
            </a:r>
            <a:endParaRPr b="1"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ct val="100000"/>
              <a:buAutoNum type="alphaLcPeriod"/>
            </a:pPr>
            <a:r>
              <a:rPr b="1" lang="en">
                <a:solidFill>
                  <a:srgbClr val="351C75"/>
                </a:solidFill>
              </a:rPr>
              <a:t>Less than 0.05</a:t>
            </a:r>
            <a:endParaRPr b="1">
              <a:solidFill>
                <a:srgbClr val="351C75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100000"/>
              <a:buAutoNum type="alphaLcPeriod"/>
            </a:pPr>
            <a:r>
              <a:rPr lang="en">
                <a:solidFill>
                  <a:srgbClr val="351C75"/>
                </a:solidFill>
              </a:rPr>
              <a:t>More than 0.05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</a:rPr>
              <a:t>Could this be a Type I or Type II error? Why?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51C75"/>
                </a:solidFill>
              </a:rPr>
              <a:t>Type I error (could be due to bias, confounding, multiple hypothesis testing)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370" name="Google Shape;370;p5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Question time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I want to investigate what factors influence a patient's length of hospital stay following a surgical procedure, and to what extent these factors contribute to the variation in length of stay.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b="1" lang="en">
                <a:solidFill>
                  <a:srgbClr val="351C75"/>
                </a:solidFill>
              </a:rPr>
              <a:t>What are my dependent and possible independent variables and how will I measure them?</a:t>
            </a:r>
            <a:endParaRPr b="1"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b="1" lang="en">
                <a:solidFill>
                  <a:srgbClr val="351C75"/>
                </a:solidFill>
              </a:rPr>
              <a:t>What statistical test should I perform?</a:t>
            </a:r>
            <a:endParaRPr b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376" name="Google Shape;376;p5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Question time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>
            <p:ph idx="1" type="body"/>
          </p:nvPr>
        </p:nvSpPr>
        <p:spPr>
          <a:xfrm>
            <a:off x="311700" y="1152475"/>
            <a:ext cx="8520600" cy="3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I want to investigate what factors influence a patient's length of hospital stay following a surgical procedure, and to what extent these factors contribute to the variation in length of stay.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lang="en">
                <a:solidFill>
                  <a:srgbClr val="351C75"/>
                </a:solidFill>
              </a:rPr>
              <a:t>What are my dependent and possible independent variables and how will I measure them?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T</a:t>
            </a:r>
            <a:r>
              <a:rPr lang="en">
                <a:solidFill>
                  <a:srgbClr val="351C75"/>
                </a:solidFill>
              </a:rPr>
              <a:t>he dependent variable is the length of hospital stay, which is a continuous variable measured in days. Potential predictor variables could include age, type of surgery, comorbidities (e.g., diabetes, heart disease), preoperative health status, and postoperative complications.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lang="en">
                <a:solidFill>
                  <a:srgbClr val="351C75"/>
                </a:solidFill>
              </a:rPr>
              <a:t>What statistical test should I perform?</a:t>
            </a:r>
            <a:endParaRPr>
              <a:solidFill>
                <a:srgbClr val="351C75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51C75"/>
                </a:solidFill>
              </a:rPr>
              <a:t>Multiple linear regression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382" name="Google Shape;382;p5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Answer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/>
          <p:nvPr>
            <p:ph idx="1" type="body"/>
          </p:nvPr>
        </p:nvSpPr>
        <p:spPr>
          <a:xfrm>
            <a:off x="311700" y="3539650"/>
            <a:ext cx="8520600" cy="12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What statistical test will you use to analyse the data?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388" name="Google Shape;388;p5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Question time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389" name="Google Shape;38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125" y="1068425"/>
            <a:ext cx="4791750" cy="24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0"/>
          <p:cNvSpPr txBox="1"/>
          <p:nvPr>
            <p:ph idx="1" type="body"/>
          </p:nvPr>
        </p:nvSpPr>
        <p:spPr>
          <a:xfrm>
            <a:off x="311700" y="3539650"/>
            <a:ext cx="8520600" cy="12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What statistical test will you use to analyse the data?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51C75"/>
                </a:solidFill>
              </a:rPr>
              <a:t>Chi-square tests (data is categorical)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395" name="Google Shape;395;p6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Question time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396" name="Google Shape;3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125" y="1068425"/>
            <a:ext cx="4791750" cy="24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Thank you for listening!</a:t>
            </a:r>
            <a:endParaRPr>
              <a:solidFill>
                <a:srgbClr val="7C24E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402" name="Google Shape;40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863" y="1124225"/>
            <a:ext cx="3770275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Resources</a:t>
            </a:r>
            <a:endParaRPr>
              <a:solidFill>
                <a:srgbClr val="7C24E8"/>
              </a:solidFill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25" y="1068425"/>
            <a:ext cx="2398314" cy="37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339" y="1068425"/>
            <a:ext cx="2443307" cy="37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 rotWithShape="1">
          <a:blip r:embed="rId5">
            <a:alphaModFix/>
          </a:blip>
          <a:srcRect b="0" l="0" r="64920" t="0"/>
          <a:stretch/>
        </p:blipFill>
        <p:spPr>
          <a:xfrm>
            <a:off x="6105750" y="1068425"/>
            <a:ext cx="2229320" cy="377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***After you’ve formulated </a:t>
            </a:r>
            <a:r>
              <a:rPr lang="en">
                <a:solidFill>
                  <a:srgbClr val="351C75"/>
                </a:solidFill>
              </a:rPr>
              <a:t>your hypothesis: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lang="en">
                <a:solidFill>
                  <a:srgbClr val="351C75"/>
                </a:solidFill>
              </a:rPr>
              <a:t>Data collection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176" name="Google Shape;176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Let’s start our research journey…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1372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solidFill>
                  <a:srgbClr val="7C24E8"/>
                </a:solidFill>
              </a:rPr>
              <a:t>Data types and measurements</a:t>
            </a:r>
            <a:endParaRPr/>
          </a:p>
        </p:txBody>
      </p:sp>
      <p:graphicFrame>
        <p:nvGraphicFramePr>
          <p:cNvPr id="182" name="Google Shape;182;p30"/>
          <p:cNvGraphicFramePr/>
          <p:nvPr/>
        </p:nvGraphicFramePr>
        <p:xfrm>
          <a:off x="336350" y="16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{877922DA-9CE7-4A02-9DE3-ECB8543FB60C}</a:tableStyleId>
              </a:tblPr>
              <a:tblGrid>
                <a:gridCol w="1072225"/>
                <a:gridCol w="1874650"/>
                <a:gridCol w="1188925"/>
              </a:tblGrid>
              <a:tr h="72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C24E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Discrete</a:t>
                      </a:r>
                      <a:endParaRPr b="1" sz="1200">
                        <a:solidFill>
                          <a:srgbClr val="7C24E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Finite number of values, usually integers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patients with complications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</a:tr>
              <a:tr h="72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C24E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Continuous</a:t>
                      </a:r>
                      <a:endParaRPr b="1" sz="1200">
                        <a:solidFill>
                          <a:srgbClr val="7C24E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Infinite number of values, can include decimal places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Height, weight, blood glucose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3" name="Google Shape;183;p30"/>
          <p:cNvGraphicFramePr/>
          <p:nvPr/>
        </p:nvGraphicFramePr>
        <p:xfrm>
          <a:off x="336300" y="345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{877922DA-9CE7-4A02-9DE3-ECB8543FB60C}</a:tableStyleId>
              </a:tblPr>
              <a:tblGrid>
                <a:gridCol w="1072275"/>
                <a:gridCol w="1874650"/>
                <a:gridCol w="1188875"/>
              </a:tblGrid>
              <a:tr h="48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C24E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Interval scale</a:t>
                      </a:r>
                      <a:endParaRPr b="1" sz="1200">
                        <a:solidFill>
                          <a:srgbClr val="7C24E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Equal differences between values, no true 0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IQ, temperature in celsius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</a:tr>
              <a:tr h="878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C24E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 scale</a:t>
                      </a:r>
                      <a:endParaRPr b="1" sz="1200">
                        <a:solidFill>
                          <a:srgbClr val="7C24E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Equal differences between values, true 0 (signifies the absence of the measured variable)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Length, population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184" name="Google Shape;184;p30"/>
          <p:cNvSpPr/>
          <p:nvPr/>
        </p:nvSpPr>
        <p:spPr>
          <a:xfrm>
            <a:off x="336350" y="760600"/>
            <a:ext cx="4135800" cy="4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Quantitative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5" name="Google Shape;185;p30"/>
          <p:cNvSpPr/>
          <p:nvPr/>
        </p:nvSpPr>
        <p:spPr>
          <a:xfrm>
            <a:off x="336350" y="1264925"/>
            <a:ext cx="4135800" cy="2565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Types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4696400" y="760600"/>
            <a:ext cx="4135800" cy="4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Categorical (qualitative)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336350" y="3119750"/>
            <a:ext cx="4135800" cy="2565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Measurements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4696400" y="1264925"/>
            <a:ext cx="4135800" cy="2565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Measurements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89" name="Google Shape;189;p30"/>
          <p:cNvGraphicFramePr/>
          <p:nvPr/>
        </p:nvGraphicFramePr>
        <p:xfrm>
          <a:off x="4696400" y="16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{877922DA-9CE7-4A02-9DE3-ECB8543FB60C}</a:tableStyleId>
              </a:tblPr>
              <a:tblGrid>
                <a:gridCol w="1125950"/>
                <a:gridCol w="1508600"/>
                <a:gridCol w="1501250"/>
              </a:tblGrid>
              <a:tr h="895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C24E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Binary</a:t>
                      </a:r>
                      <a:endParaRPr b="1" sz="1200">
                        <a:solidFill>
                          <a:srgbClr val="7C24E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two possible outcomes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Biological sex (male or female), vital status (alive or deceased)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</a:tr>
              <a:tr h="700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C24E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Nominal scale</a:t>
                      </a:r>
                      <a:endParaRPr b="1" sz="1200">
                        <a:solidFill>
                          <a:srgbClr val="7C24E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order between categories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Colours (blue, yellow, red, green), ethnicity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</a:tr>
              <a:tr h="684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C24E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Ordinal scale</a:t>
                      </a:r>
                      <a:endParaRPr b="1" sz="1200">
                        <a:solidFill>
                          <a:srgbClr val="7C24E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categories have an order or rank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74EA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Cancer stages, severity of disease, deprivation index</a:t>
                      </a:r>
                      <a:endParaRPr sz="1200">
                        <a:solidFill>
                          <a:srgbClr val="674EA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***After you’ve formulated your hypothesis: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lang="en">
                <a:solidFill>
                  <a:srgbClr val="351C75"/>
                </a:solidFill>
              </a:rPr>
              <a:t>Data collection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lang="en">
                <a:solidFill>
                  <a:srgbClr val="351C75"/>
                </a:solidFill>
              </a:rPr>
              <a:t>Descriptive statistics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Our research journey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Summarises and organises the data you’ve collected. Three main types: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201" name="Google Shape;201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Descriptive statistics</a:t>
            </a:r>
            <a:endParaRPr>
              <a:solidFill>
                <a:srgbClr val="7C24E8"/>
              </a:solidFill>
            </a:endParaRPr>
          </a:p>
        </p:txBody>
      </p:sp>
      <p:sp>
        <p:nvSpPr>
          <p:cNvPr id="202" name="Google Shape;202;p32"/>
          <p:cNvSpPr/>
          <p:nvPr/>
        </p:nvSpPr>
        <p:spPr>
          <a:xfrm>
            <a:off x="192000" y="1654050"/>
            <a:ext cx="2887800" cy="4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Frequency distribution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3128100" y="1654050"/>
            <a:ext cx="2887800" cy="4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Central tendency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6064200" y="1654050"/>
            <a:ext cx="2887800" cy="4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Variability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192000" y="2146325"/>
            <a:ext cx="2887800" cy="1306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Frequency of every possible value of a variable in numbers or percentages.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I.e. 30% blue, 20% yellow, 50% red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3128100" y="2146325"/>
            <a:ext cx="2887800" cy="26712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Estimate the center or average of a data set.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-"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Mean</a:t>
            </a: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most common method and generally the best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-"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Median</a:t>
            </a: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used when data is in ordinal scale or extreme outliers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-"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</a:t>
            </a: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used for nominal scale data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6064200" y="2146325"/>
            <a:ext cx="2887800" cy="26712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spread out is the data?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-"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Range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-"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 deviation</a:t>
            </a: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tells you on average how far each score lies from the mean. Square root of variance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-"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Variance</a:t>
            </a: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average of square deviations from the mean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***After you’ve formulated your hypothesis: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lang="en">
                <a:solidFill>
                  <a:srgbClr val="351C75"/>
                </a:solidFill>
              </a:rPr>
              <a:t>Data collection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lang="en">
                <a:solidFill>
                  <a:srgbClr val="351C75"/>
                </a:solidFill>
              </a:rPr>
              <a:t>Descriptive statistics</a:t>
            </a:r>
            <a:endParaRPr>
              <a:solidFill>
                <a:srgbClr val="351C7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AutoNum type="arabicPeriod"/>
            </a:pPr>
            <a:r>
              <a:rPr lang="en">
                <a:solidFill>
                  <a:srgbClr val="351C75"/>
                </a:solidFill>
              </a:rPr>
              <a:t>Inferential statistics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C24E8"/>
                </a:solidFill>
              </a:rPr>
              <a:t>Our research journey</a:t>
            </a:r>
            <a:endParaRPr>
              <a:solidFill>
                <a:srgbClr val="7C24E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