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matic SC" pitchFamily="2" charset="-79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rmorant Garamond" pitchFamily="2" charset="77"/>
      <p:regular r:id="rId25"/>
      <p:bold r:id="rId26"/>
      <p:italic r:id="rId27"/>
      <p:boldItalic r:id="rId28"/>
    </p:embeddedFont>
    <p:embeddedFont>
      <p:font typeface="EB Garamond" pitchFamily="2" charset="0"/>
      <p:regular r:id="rId29"/>
      <p:bold r:id="rId30"/>
      <p:italic r:id="rId31"/>
      <p:boldItalic r:id="rId32"/>
    </p:embeddedFont>
    <p:embeddedFont>
      <p:font typeface="Garamond" panose="02020404030301010803" pitchFamily="18" charset="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Source Code Pro" panose="020B0509030403020204" pitchFamily="49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jr+4VAM0aonNYcg3NLj/Lc8+F1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9318"/>
  </p:normalViewPr>
  <p:slideViewPr>
    <p:cSldViewPr snapToGrid="0">
      <p:cViewPr varScale="1">
        <p:scale>
          <a:sx n="120" d="100"/>
          <a:sy n="120" d="100"/>
        </p:scale>
        <p:origin x="200" y="4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presProps" Target="presProp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 things for a good paper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 good abstract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And good figures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If all fails and you end up hating the course, by the end of the year, you'll have figured out whether research is something you'd like/wouldn't like to explore as a potential career.!!!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2" name="Google Shape;1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Might not be as scary if you have already done a BSc / written a dissertation etc. Different if you’re coming straight from medical school.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Mine: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First 6 month = 4 days lectures / workshops. 1 day lab.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Last 6 months - clinical project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 things for a good paper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 good abstract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And good figures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139e1477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 things for a good paper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 good abstract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And good figures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6" name="Google Shape;126;g38139e1477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2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"/>
          <p:cNvCxnSpPr/>
          <p:nvPr/>
        </p:nvCxnSpPr>
        <p:spPr>
          <a:xfrm>
            <a:off x="0" y="3830994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9F7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"/>
          <p:cNvCxnSpPr/>
          <p:nvPr/>
        </p:nvCxnSpPr>
        <p:spPr>
          <a:xfrm>
            <a:off x="0" y="4619625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9F7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1"/>
          <p:cNvCxnSpPr/>
          <p:nvPr/>
        </p:nvCxnSpPr>
        <p:spPr>
          <a:xfrm rot="-5400000">
            <a:off x="4177650" y="4230038"/>
            <a:ext cx="788700" cy="0"/>
          </a:xfrm>
          <a:prstGeom prst="straightConnector1">
            <a:avLst/>
          </a:prstGeom>
          <a:noFill/>
          <a:ln w="19050" cap="flat" cmpd="sng">
            <a:solidFill>
              <a:srgbClr val="F9F7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"/>
          <p:cNvSpPr txBox="1"/>
          <p:nvPr/>
        </p:nvSpPr>
        <p:spPr>
          <a:xfrm>
            <a:off x="230325" y="4102163"/>
            <a:ext cx="4062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 b="1">
                <a:solidFill>
                  <a:srgbClr val="F9F7DC"/>
                </a:solidFill>
                <a:latin typeface="EB Garamond"/>
                <a:ea typeface="EB Garamond"/>
                <a:cs typeface="EB Garamond"/>
                <a:sym typeface="EB Garamond"/>
              </a:rPr>
              <a:t>Zalanda Shinwarie, MSc Cardiovascular Research</a:t>
            </a:r>
            <a:r>
              <a:rPr lang="en" sz="1600" b="1">
                <a:solidFill>
                  <a:srgbClr val="F9F7DC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600" b="1" i="0" u="none" strike="noStrike" cap="none">
              <a:solidFill>
                <a:srgbClr val="F9F7DC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514350" y="1202033"/>
            <a:ext cx="75852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" sz="7000" b="1" i="0" u="none" strike="noStrike" cap="none">
                <a:solidFill>
                  <a:srgbClr val="F9F7DC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What I Wish I Knew in Intercalation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5522856" y="4099580"/>
            <a:ext cx="3106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Monday </a:t>
            </a:r>
            <a:r>
              <a:rPr lang="en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22nd</a:t>
            </a:r>
            <a:r>
              <a:rPr lang="en" sz="1400" b="0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 September 202</a:t>
            </a:r>
            <a:r>
              <a:rPr lang="en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5</a:t>
            </a:r>
            <a:endParaRPr sz="7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40" y="96519"/>
            <a:ext cx="3447200" cy="102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/>
          <p:nvPr/>
        </p:nvSpPr>
        <p:spPr>
          <a:xfrm>
            <a:off x="0" y="0"/>
            <a:ext cx="9144000" cy="1620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9"/>
          <p:cNvCxnSpPr/>
          <p:nvPr/>
        </p:nvCxnSpPr>
        <p:spPr>
          <a:xfrm>
            <a:off x="-155693" y="1619923"/>
            <a:ext cx="9472800" cy="0"/>
          </a:xfrm>
          <a:prstGeom prst="straightConnector1">
            <a:avLst/>
          </a:prstGeom>
          <a:noFill/>
          <a:ln w="19050" cap="flat" cmpd="sng">
            <a:solidFill>
              <a:srgbClr val="14141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9"/>
          <p:cNvSpPr txBox="1"/>
          <p:nvPr/>
        </p:nvSpPr>
        <p:spPr>
          <a:xfrm>
            <a:off x="7118750" y="811625"/>
            <a:ext cx="204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41" name="Google Shape;141;p9" title="Screenshot 2025-09-19 at 21.51.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675" y="198025"/>
            <a:ext cx="6111925" cy="487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2550" y="4808950"/>
            <a:ext cx="1141450" cy="3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0" y="0"/>
            <a:ext cx="9144000" cy="1620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10"/>
          <p:cNvCxnSpPr/>
          <p:nvPr/>
        </p:nvCxnSpPr>
        <p:spPr>
          <a:xfrm>
            <a:off x="-155693" y="1619923"/>
            <a:ext cx="9472800" cy="0"/>
          </a:xfrm>
          <a:prstGeom prst="straightConnector1">
            <a:avLst/>
          </a:prstGeom>
          <a:noFill/>
          <a:ln w="19050" cap="flat" cmpd="sng">
            <a:solidFill>
              <a:srgbClr val="14141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10"/>
          <p:cNvSpPr txBox="1"/>
          <p:nvPr/>
        </p:nvSpPr>
        <p:spPr>
          <a:xfrm>
            <a:off x="514350" y="437088"/>
            <a:ext cx="7390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Research</a:t>
            </a:r>
            <a:endParaRPr sz="7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178643" y="1785678"/>
            <a:ext cx="8786714" cy="3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5555"/>
              <a:buFont typeface="Garamond"/>
              <a:buChar char="●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Your ‘final year project’/dissertation is a great opportunity to access how research works in the scientific community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●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When you embark on research with a particular supervisor - try to maintain a good working </a:t>
            </a:r>
            <a:r>
              <a:rPr lang="en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relationship </a:t>
            </a:r>
            <a:r>
              <a:rPr lang="en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(very important)!!!</a:t>
            </a:r>
            <a:endParaRPr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●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GET FAMILIAR WITH HOW STATISTICS WORK EARLY!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PRISM, SPSS, R </a:t>
            </a:r>
            <a:endParaRPr b="1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●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Ask from the START if there is </a:t>
            </a:r>
            <a:r>
              <a:rPr lang="en" b="1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scope for publishing!</a:t>
            </a:r>
            <a:endParaRPr b="1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DO NOT WORRY IF NOT! You can ask your course lead what your interests are and if they know any ongoing research you would like to join in</a:t>
            </a:r>
            <a:r>
              <a:rPr lang="en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●"/>
            </a:pPr>
            <a:r>
              <a:rPr lang="en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UKFPO point allocations </a:t>
            </a:r>
            <a:r>
              <a:rPr lang="en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constantly changes</a:t>
            </a: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- only embark on research if you genuinely have an interest in that area</a:t>
            </a:r>
            <a:r>
              <a:rPr lang="en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-</a:t>
            </a:r>
            <a:r>
              <a:rPr lang="en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value your time always!</a:t>
            </a:r>
            <a:endParaRPr b="1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1" name="Google Shape;15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4400" y="4657075"/>
            <a:ext cx="1659600" cy="4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/>
          <p:nvPr/>
        </p:nvSpPr>
        <p:spPr>
          <a:xfrm>
            <a:off x="0" y="0"/>
            <a:ext cx="9144000" cy="1620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11"/>
          <p:cNvCxnSpPr/>
          <p:nvPr/>
        </p:nvCxnSpPr>
        <p:spPr>
          <a:xfrm>
            <a:off x="-155693" y="1619923"/>
            <a:ext cx="9472800" cy="0"/>
          </a:xfrm>
          <a:prstGeom prst="straightConnector1">
            <a:avLst/>
          </a:prstGeom>
          <a:noFill/>
          <a:ln w="19050" cap="flat" cmpd="sng">
            <a:solidFill>
              <a:srgbClr val="14141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p11"/>
          <p:cNvSpPr txBox="1"/>
          <p:nvPr/>
        </p:nvSpPr>
        <p:spPr>
          <a:xfrm>
            <a:off x="514350" y="437088"/>
            <a:ext cx="7390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Dissertations/Projects</a:t>
            </a:r>
            <a:endParaRPr sz="7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" name="Google Shape;159;p11"/>
          <p:cNvSpPr txBox="1"/>
          <p:nvPr/>
        </p:nvSpPr>
        <p:spPr>
          <a:xfrm>
            <a:off x="170100" y="1714500"/>
            <a:ext cx="88038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10000"/>
          </a:bodyPr>
          <a:lstStyle/>
          <a:p>
            <a:pPr marL="457200" marR="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Lab Project (usually 45 credits) =</a:t>
            </a:r>
            <a:r>
              <a:rPr lang="en" sz="18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&gt; my MSc project was 60 credits :- ⅓ of my degree!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Up to 3 days a week in the lab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Experiments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Lab meetings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Journal Clubs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Wider departmental meetings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Project Design (usually 30 credits)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Essentially planning a primary research project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You will </a:t>
            </a:r>
            <a:r>
              <a:rPr lang="en" sz="1800" b="0" i="0" u="none" strike="noStrike" cap="none" dirty="0" err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hypothesising</a:t>
            </a:r>
            <a:r>
              <a:rPr lang="en" sz="18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a way to ‘answer’ a scientific question by planning a project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Library Project (usually 15 credits)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Could be similar to a literature review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 lot of papers to rea</a:t>
            </a:r>
            <a:r>
              <a:rPr lang="en" sz="18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0" name="Google Shape;16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4625" y="4657075"/>
            <a:ext cx="1659600" cy="4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/>
          <p:nvPr/>
        </p:nvSpPr>
        <p:spPr>
          <a:xfrm>
            <a:off x="0" y="0"/>
            <a:ext cx="9144000" cy="1620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13"/>
          <p:cNvCxnSpPr/>
          <p:nvPr/>
        </p:nvCxnSpPr>
        <p:spPr>
          <a:xfrm>
            <a:off x="-155693" y="1619923"/>
            <a:ext cx="9472800" cy="0"/>
          </a:xfrm>
          <a:prstGeom prst="straightConnector1">
            <a:avLst/>
          </a:prstGeom>
          <a:noFill/>
          <a:ln w="19050" cap="flat" cmpd="sng">
            <a:solidFill>
              <a:srgbClr val="14141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13"/>
          <p:cNvSpPr txBox="1"/>
          <p:nvPr/>
        </p:nvSpPr>
        <p:spPr>
          <a:xfrm>
            <a:off x="514350" y="437088"/>
            <a:ext cx="7390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Awards</a:t>
            </a:r>
            <a:endParaRPr sz="45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8" name="Google Shape;168;p13"/>
          <p:cNvSpPr txBox="1"/>
          <p:nvPr/>
        </p:nvSpPr>
        <p:spPr>
          <a:xfrm>
            <a:off x="107575" y="1936050"/>
            <a:ext cx="8947500" cy="19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8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Y</a:t>
            </a:r>
            <a:r>
              <a:rPr lang="en" sz="18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ou can get awards</a:t>
            </a:r>
            <a:r>
              <a:rPr lang="en" sz="18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1800" dirty="0" err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eg.</a:t>
            </a:r>
            <a:r>
              <a:rPr lang="en" sz="18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highest project mark </a:t>
            </a:r>
            <a:r>
              <a:rPr lang="en" sz="1800" dirty="0" err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etc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Definitely speak to your course lead about the criteria for some of these awards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800" b="1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It will be announced whilst you walk for graduation!!!</a:t>
            </a:r>
            <a:endParaRPr sz="1800" b="1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8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Classified degree =&gt; pass, merit, distinction</a:t>
            </a:r>
            <a:endParaRPr sz="18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8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Opportunity to submit your project outcome to conferences for posters, oral presentations etc. </a:t>
            </a:r>
            <a:endParaRPr sz="18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28600" marR="0" lvl="0" indent="-1143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63C00"/>
              </a:buClr>
              <a:buSzPts val="1400"/>
              <a:buFont typeface="Garamond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9" name="Google Shape;1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4625" y="4657075"/>
            <a:ext cx="1659600" cy="4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/>
        </p:nvSpPr>
        <p:spPr>
          <a:xfrm>
            <a:off x="668850" y="1380550"/>
            <a:ext cx="78063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REMINDER:</a:t>
            </a:r>
            <a:endParaRPr sz="4500" b="1">
              <a:solidFill>
                <a:srgbClr val="F9F7DC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2400" b="1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YOU DO NOT NEED TO GET THAT FIRST CLASS TO ACHIEVE A DEGREE!</a:t>
            </a:r>
            <a:endParaRPr sz="2400" b="1" i="0" u="none" strike="noStrike" cap="none">
              <a:solidFill>
                <a:srgbClr val="F9F7DC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5" name="Google Shape;1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4625" y="4657075"/>
            <a:ext cx="1659600" cy="4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15"/>
          <p:cNvCxnSpPr/>
          <p:nvPr/>
        </p:nvCxnSpPr>
        <p:spPr>
          <a:xfrm>
            <a:off x="4572000" y="1198222"/>
            <a:ext cx="4056600" cy="0"/>
          </a:xfrm>
          <a:prstGeom prst="straightConnector1">
            <a:avLst/>
          </a:prstGeom>
          <a:noFill/>
          <a:ln w="19050" cap="rnd" cmpd="sng">
            <a:solidFill>
              <a:srgbClr val="F9F7DC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81" name="Google Shape;181;p15"/>
          <p:cNvSpPr txBox="1"/>
          <p:nvPr/>
        </p:nvSpPr>
        <p:spPr>
          <a:xfrm>
            <a:off x="4572000" y="807337"/>
            <a:ext cx="2484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01</a:t>
            </a:r>
            <a:endParaRPr sz="7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" name="Google Shape;182;p15"/>
          <p:cNvSpPr txBox="1"/>
          <p:nvPr/>
        </p:nvSpPr>
        <p:spPr>
          <a:xfrm>
            <a:off x="5124751" y="512062"/>
            <a:ext cx="3504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83" name="Google Shape;183;p15"/>
          <p:cNvCxnSpPr/>
          <p:nvPr/>
        </p:nvCxnSpPr>
        <p:spPr>
          <a:xfrm>
            <a:off x="4572000" y="2053573"/>
            <a:ext cx="4056600" cy="0"/>
          </a:xfrm>
          <a:prstGeom prst="straightConnector1">
            <a:avLst/>
          </a:prstGeom>
          <a:noFill/>
          <a:ln w="19050" cap="rnd" cmpd="sng">
            <a:solidFill>
              <a:srgbClr val="F9F7DC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84" name="Google Shape;184;p15"/>
          <p:cNvSpPr txBox="1"/>
          <p:nvPr/>
        </p:nvSpPr>
        <p:spPr>
          <a:xfrm>
            <a:off x="4572000" y="1662688"/>
            <a:ext cx="2484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02</a:t>
            </a:r>
            <a:endParaRPr sz="7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" name="Google Shape;185;p15"/>
          <p:cNvSpPr txBox="1"/>
          <p:nvPr/>
        </p:nvSpPr>
        <p:spPr>
          <a:xfrm>
            <a:off x="4969851" y="793476"/>
            <a:ext cx="35049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MSA</a:t>
            </a:r>
            <a:endParaRPr sz="1500" b="1" i="0" u="none" strike="noStrike" cap="none">
              <a:solidFill>
                <a:srgbClr val="F9F7DC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" name="Google Shape;186;p15"/>
          <p:cNvSpPr txBox="1"/>
          <p:nvPr/>
        </p:nvSpPr>
        <p:spPr>
          <a:xfrm>
            <a:off x="514350" y="528969"/>
            <a:ext cx="31674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Useful Resources</a:t>
            </a:r>
            <a:endParaRPr sz="7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" name="Google Shape;187;p15"/>
          <p:cNvSpPr txBox="1"/>
          <p:nvPr/>
        </p:nvSpPr>
        <p:spPr>
          <a:xfrm>
            <a:off x="4920300" y="1372450"/>
            <a:ext cx="32076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9F7DC"/>
                </a:solidFill>
                <a:latin typeface="EB Garamond"/>
                <a:ea typeface="EB Garamond"/>
                <a:cs typeface="EB Garamond"/>
                <a:sym typeface="EB Garamond"/>
              </a:rPr>
              <a:t>KASL on KEATs</a:t>
            </a:r>
            <a:endParaRPr sz="1500" b="1" i="0" u="none" strike="noStrike" cap="none">
              <a:solidFill>
                <a:srgbClr val="F9F7DC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9F7DC"/>
                </a:solidFill>
                <a:latin typeface="EB Garamond"/>
                <a:ea typeface="EB Garamond"/>
                <a:cs typeface="EB Garamond"/>
                <a:sym typeface="EB Garamond"/>
              </a:rPr>
              <a:t>King’s Academic Skills for Learning</a:t>
            </a:r>
            <a:endParaRPr sz="1500" b="1" i="0" u="none" strike="noStrike" cap="none">
              <a:solidFill>
                <a:srgbClr val="F9F7DC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F9F7DC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F9F7DC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9F7DC"/>
                </a:solidFill>
                <a:latin typeface="EB Garamond"/>
                <a:ea typeface="EB Garamond"/>
                <a:cs typeface="EB Garamond"/>
                <a:sym typeface="EB Garamond"/>
              </a:rPr>
              <a:t>iBSc buddy scheme</a:t>
            </a:r>
            <a:endParaRPr sz="1500" b="1" i="0" u="none" strike="noStrike" cap="none">
              <a:solidFill>
                <a:srgbClr val="F9F7DC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8" name="Google Shape;188;p15"/>
          <p:cNvSpPr txBox="1"/>
          <p:nvPr/>
        </p:nvSpPr>
        <p:spPr>
          <a:xfrm>
            <a:off x="6084575" y="2829050"/>
            <a:ext cx="14925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9F7DC"/>
                </a:solidFill>
                <a:latin typeface="EB Garamond"/>
                <a:ea typeface="EB Garamond"/>
                <a:cs typeface="EB Garamond"/>
                <a:sym typeface="EB Garamond"/>
              </a:rPr>
              <a:t>Our newsletter:</a:t>
            </a:r>
            <a:endParaRPr sz="1500" b="1" i="0" u="none" strike="noStrike" cap="none">
              <a:solidFill>
                <a:srgbClr val="595959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59595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89" name="Google Shape;18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9274" y="3394737"/>
            <a:ext cx="1295875" cy="12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5"/>
          <p:cNvSpPr txBox="1"/>
          <p:nvPr/>
        </p:nvSpPr>
        <p:spPr>
          <a:xfrm>
            <a:off x="4572000" y="2371638"/>
            <a:ext cx="2484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03</a:t>
            </a:r>
            <a:endParaRPr sz="7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91" name="Google Shape;191;p15"/>
          <p:cNvCxnSpPr/>
          <p:nvPr/>
        </p:nvCxnSpPr>
        <p:spPr>
          <a:xfrm>
            <a:off x="4572000" y="2724148"/>
            <a:ext cx="4056600" cy="0"/>
          </a:xfrm>
          <a:prstGeom prst="straightConnector1">
            <a:avLst/>
          </a:prstGeom>
          <a:noFill/>
          <a:ln w="19050" cap="rnd" cmpd="sng">
            <a:solidFill>
              <a:srgbClr val="F9F7DC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92" name="Google Shape;192;p15"/>
          <p:cNvSpPr txBox="1"/>
          <p:nvPr/>
        </p:nvSpPr>
        <p:spPr>
          <a:xfrm>
            <a:off x="518250" y="2689100"/>
            <a:ext cx="4056600" cy="17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Websites I wish someone told me about early during my MSc (you’ll thank me later) : </a:t>
            </a:r>
            <a:endParaRPr sz="1600" b="1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Chatpdf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PopAi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Paperpal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Scite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93" name="Google Shape;1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4625" y="4657075"/>
            <a:ext cx="1659600" cy="4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6"/>
          <p:cNvGrpSpPr/>
          <p:nvPr/>
        </p:nvGrpSpPr>
        <p:grpSpPr>
          <a:xfrm>
            <a:off x="3377544" y="455425"/>
            <a:ext cx="5013660" cy="3110661"/>
            <a:chOff x="0" y="-19050"/>
            <a:chExt cx="13391186" cy="7903102"/>
          </a:xfrm>
        </p:grpSpPr>
        <p:sp>
          <p:nvSpPr>
            <p:cNvPr id="199" name="Google Shape;199;p16"/>
            <p:cNvSpPr txBox="1"/>
            <p:nvPr/>
          </p:nvSpPr>
          <p:spPr>
            <a:xfrm>
              <a:off x="574586" y="-19050"/>
              <a:ext cx="12816600" cy="164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100"/>
                <a:buFont typeface="Arial"/>
                <a:buNone/>
              </a:pPr>
              <a:r>
                <a:rPr lang="en" sz="4200" b="1" i="0" u="none" strike="noStrike" cap="none">
                  <a:solidFill>
                    <a:srgbClr val="F9F7DC"/>
                  </a:solidFill>
                  <a:latin typeface="Garamond"/>
                  <a:ea typeface="Garamond"/>
                  <a:cs typeface="Garamond"/>
                  <a:sym typeface="Garamond"/>
                </a:rPr>
                <a:t>Thanks for listening!</a:t>
              </a:r>
              <a:endParaRPr sz="4100" b="0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0" name="Google Shape;200;p16"/>
            <p:cNvSpPr txBox="1"/>
            <p:nvPr/>
          </p:nvSpPr>
          <p:spPr>
            <a:xfrm>
              <a:off x="679152" y="4232614"/>
              <a:ext cx="11219100" cy="32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700" b="0" i="0" u="sng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zalanda.shinwarie@kcl.ac.uk</a:t>
              </a:r>
              <a:endParaRPr sz="1700" b="0" i="0" u="sng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l" rtl="0">
                <a:lnSpc>
                  <a:spcPct val="14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700" b="0" i="0" u="sng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msa@kcl.ac.uk</a:t>
              </a:r>
              <a:endParaRPr sz="1700" b="0" i="0" u="sng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l" rtl="0">
                <a:lnSpc>
                  <a:spcPct val="14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763C00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l" rtl="0">
                <a:lnSpc>
                  <a:spcPct val="14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763C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1" name="Google Shape;201;p16"/>
            <p:cNvSpPr txBox="1"/>
            <p:nvPr/>
          </p:nvSpPr>
          <p:spPr>
            <a:xfrm>
              <a:off x="574576" y="2969532"/>
              <a:ext cx="112191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" sz="2200" b="1" i="0" u="none" strike="noStrike" cap="none">
                  <a:solidFill>
                    <a:srgbClr val="F9F7DC"/>
                  </a:solidFill>
                  <a:latin typeface="Garamond"/>
                  <a:ea typeface="Garamond"/>
                  <a:cs typeface="Garamond"/>
                  <a:sym typeface="Garamond"/>
                </a:rPr>
                <a:t>Any questions? </a:t>
              </a:r>
              <a:endParaRPr sz="1400" b="0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2" name="Google Shape;202;p16"/>
            <p:cNvSpPr txBox="1"/>
            <p:nvPr/>
          </p:nvSpPr>
          <p:spPr>
            <a:xfrm>
              <a:off x="0" y="7281586"/>
              <a:ext cx="11219100" cy="58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1" i="0" u="none" strike="noStrike" cap="none">
                <a:solidFill>
                  <a:srgbClr val="763C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203" name="Google Shape;203;p16"/>
            <p:cNvCxnSpPr/>
            <p:nvPr/>
          </p:nvCxnSpPr>
          <p:spPr>
            <a:xfrm>
              <a:off x="33" y="7884052"/>
              <a:ext cx="12816600" cy="0"/>
            </a:xfrm>
            <a:prstGeom prst="straightConnector1">
              <a:avLst/>
            </a:prstGeom>
            <a:noFill/>
            <a:ln w="25400" cap="flat" cmpd="sng">
              <a:solidFill>
                <a:srgbClr val="F9F7D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04" name="Google Shape;2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70375"/>
            <a:ext cx="3117675" cy="9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/>
        </p:nvSpPr>
        <p:spPr>
          <a:xfrm>
            <a:off x="514350" y="510778"/>
            <a:ext cx="7622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What We Will Discuss</a:t>
            </a:r>
            <a:endParaRPr sz="700" b="0" i="0" u="none" strike="noStrike" cap="none">
              <a:solidFill>
                <a:srgbClr val="F9F7DC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625825" y="1486325"/>
            <a:ext cx="6405000" cy="28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year out of medicine?</a:t>
            </a: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Typical week/ semester</a:t>
            </a: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 styles</a:t>
            </a: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Scientific reading </a:t>
            </a: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Research, Dissertation / Publication Opportunities </a:t>
            </a: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Prepare for Exams</a:t>
            </a: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Awards</a:t>
            </a: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Useful resources I wish I knew of before starting </a:t>
            </a: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225"/>
            <a:ext cx="1862397" cy="5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>
            <a:off x="0" y="0"/>
            <a:ext cx="9144000" cy="1620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" name="Google Shape;75;p3"/>
          <p:cNvCxnSpPr/>
          <p:nvPr/>
        </p:nvCxnSpPr>
        <p:spPr>
          <a:xfrm>
            <a:off x="-155693" y="1619923"/>
            <a:ext cx="9472800" cy="0"/>
          </a:xfrm>
          <a:prstGeom prst="straightConnector1">
            <a:avLst/>
          </a:prstGeom>
          <a:noFill/>
          <a:ln w="19050" cap="flat" cmpd="sng">
            <a:solidFill>
              <a:srgbClr val="14141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3"/>
          <p:cNvSpPr txBox="1"/>
          <p:nvPr/>
        </p:nvSpPr>
        <p:spPr>
          <a:xfrm>
            <a:off x="514350" y="437088"/>
            <a:ext cx="7390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A year out of medicine…</a:t>
            </a:r>
            <a:endParaRPr sz="7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44100" y="1736625"/>
            <a:ext cx="9073200" cy="350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001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Well done for escaping medicine! I mean… passing your previous year</a:t>
            </a:r>
          </a:p>
          <a:p>
            <a:pPr marL="3429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endParaRPr sz="16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8001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Not really clinical (</a:t>
            </a:r>
            <a:r>
              <a:rPr lang="en" sz="16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depends on your course)</a:t>
            </a:r>
            <a:endParaRPr sz="16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8001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Great opportunity to learn how to research &amp; network </a:t>
            </a:r>
            <a:endParaRPr sz="16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8001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Reading scientific papers</a:t>
            </a:r>
            <a:endParaRPr sz="16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8001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Very independent - you are not ‘spoon-fed’</a:t>
            </a:r>
            <a:endParaRPr sz="16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8001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6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 </a:t>
            </a: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lot of choice in what modules to pick (not every course</a:t>
            </a:r>
            <a:r>
              <a:rPr lang="en" sz="16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) +</a:t>
            </a: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lots of independent time</a:t>
            </a:r>
            <a:endParaRPr sz="16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8001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The ‘final year’ project and dissertation (scary)</a:t>
            </a:r>
            <a:endParaRPr sz="16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8001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BARELY ANY MCQs???????</a:t>
            </a:r>
            <a:endParaRPr sz="16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800" b="1" i="0" u="sng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Early conclusion: it is NOT a year off :(</a:t>
            </a:r>
            <a:endParaRPr sz="1800" b="1" i="1" u="sng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28600" marR="0" lvl="0" indent="-1143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63C00"/>
              </a:buClr>
              <a:buSzPts val="1400"/>
              <a:buFont typeface="Garamond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8" name="Google Shape;7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200" y="4495800"/>
            <a:ext cx="22098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/>
          <p:nvPr/>
        </p:nvSpPr>
        <p:spPr>
          <a:xfrm>
            <a:off x="0" y="0"/>
            <a:ext cx="9144000" cy="16083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4"/>
          <p:cNvCxnSpPr/>
          <p:nvPr/>
        </p:nvCxnSpPr>
        <p:spPr>
          <a:xfrm>
            <a:off x="-155693" y="1619923"/>
            <a:ext cx="9472800" cy="0"/>
          </a:xfrm>
          <a:prstGeom prst="straightConnector1">
            <a:avLst/>
          </a:prstGeom>
          <a:noFill/>
          <a:ln w="19050" cap="flat" cmpd="sng">
            <a:solidFill>
              <a:srgbClr val="14141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4"/>
          <p:cNvSpPr txBox="1"/>
          <p:nvPr/>
        </p:nvSpPr>
        <p:spPr>
          <a:xfrm>
            <a:off x="514350" y="437100"/>
            <a:ext cx="8430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Typical Semester in Each Course</a:t>
            </a:r>
            <a:endParaRPr sz="45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70800" y="1688819"/>
            <a:ext cx="9073200" cy="3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In the year you will complete 120</a:t>
            </a:r>
            <a:r>
              <a:rPr lang="en" sz="16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/180 </a:t>
            </a: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credits in total</a:t>
            </a:r>
            <a:endParaRPr sz="16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MAKE SURE YOU HAVE A GOOD SPLIT OF CREDITS BETWEEN SEMESTERS</a:t>
            </a:r>
          </a:p>
          <a:p>
            <a:pPr marL="1143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endParaRPr sz="16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Non-dissertation modules will have many lectures, seminars and tutorials</a:t>
            </a:r>
            <a:endParaRPr sz="16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Lectures are ACTUALLY relevant for your exams</a:t>
            </a:r>
            <a:endParaRPr sz="16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○"/>
            </a:pPr>
            <a:r>
              <a:rPr lang="en" sz="160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Most final exams require to use content from lectures (+wider </a:t>
            </a:r>
            <a:r>
              <a:rPr lang="en" sz="16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reading)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in your answers!</a:t>
            </a:r>
            <a:endParaRPr sz="160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Seminars and tutorials contribute to consolidating your learning</a:t>
            </a:r>
            <a:endParaRPr sz="16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Many lab projects require you to come up to 3 days a week</a:t>
            </a:r>
          </a:p>
          <a:p>
            <a:pPr marL="1143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endParaRPr sz="16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Luckily </a:t>
            </a:r>
            <a:r>
              <a:rPr lang="en" sz="1600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get reading week (</a:t>
            </a:r>
            <a:r>
              <a:rPr lang="en" sz="1600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depends on the course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r>
              <a:rPr lang="en" sz="1600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!!!</a:t>
            </a:r>
            <a:endParaRPr sz="1600" b="1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87" name="Google Shape;8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425" y="4495800"/>
            <a:ext cx="22098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/>
          <p:nvPr/>
        </p:nvSpPr>
        <p:spPr>
          <a:xfrm>
            <a:off x="0" y="0"/>
            <a:ext cx="9144000" cy="1620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Google Shape;93;p5"/>
          <p:cNvCxnSpPr/>
          <p:nvPr/>
        </p:nvCxnSpPr>
        <p:spPr>
          <a:xfrm>
            <a:off x="-164400" y="1471068"/>
            <a:ext cx="9472800" cy="0"/>
          </a:xfrm>
          <a:prstGeom prst="straightConnector1">
            <a:avLst/>
          </a:prstGeom>
          <a:noFill/>
          <a:ln w="19050" cap="flat" cmpd="sng">
            <a:solidFill>
              <a:srgbClr val="14141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5"/>
          <p:cNvSpPr txBox="1"/>
          <p:nvPr/>
        </p:nvSpPr>
        <p:spPr>
          <a:xfrm>
            <a:off x="514350" y="437088"/>
            <a:ext cx="7390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Exam Styles</a:t>
            </a:r>
            <a:endParaRPr sz="7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35400" y="1620000"/>
            <a:ext cx="9073200" cy="3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5555"/>
              <a:buFont typeface="Garamond"/>
              <a:buChar char="●"/>
            </a:pPr>
            <a:r>
              <a:rPr lang="en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</a:t>
            </a:r>
            <a:r>
              <a:rPr lang="en" b="1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ssays / Lab reports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 scientific essay is not like the essays we wrote in A Level Biology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Coursework - may or may not be timed - </a:t>
            </a:r>
            <a:r>
              <a:rPr lang="en" b="1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get ready for many deadlines!</a:t>
            </a:r>
            <a:endParaRPr b="1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Timed final </a:t>
            </a:r>
            <a:r>
              <a:rPr lang="en" b="1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exams</a:t>
            </a: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at Excel =&gt; 2-3 essays under timed conditions (minimum ~1.5k words each)</a:t>
            </a:r>
            <a:endParaRPr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371600" marR="0" lvl="2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■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LECTURERS FROM THAT MODULE WILL MARK THEM!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37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●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You may get some MCQs 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But the usual variation will be SBAs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Could be an extended 3-6 mark answer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●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Dissertation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Lab Project - very practical </a:t>
            </a:r>
            <a:r>
              <a:rPr lang="en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sometimes you</a:t>
            </a:r>
            <a:r>
              <a:rPr lang="en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’ll</a:t>
            </a: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need to write a lab report in </a:t>
            </a:r>
            <a:r>
              <a:rPr lang="en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some</a:t>
            </a: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modules!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Library Project</a:t>
            </a:r>
            <a:r>
              <a:rPr lang="en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/ literature review </a:t>
            </a:r>
            <a:r>
              <a:rPr lang="en" dirty="0" err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etc</a:t>
            </a: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- a lot of reading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Char char="○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Project Design - planning</a:t>
            </a:r>
            <a:endParaRPr sz="16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6" name="Google Shape;9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4625" y="4657075"/>
            <a:ext cx="1659600" cy="4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/>
          <p:nvPr/>
        </p:nvSpPr>
        <p:spPr>
          <a:xfrm>
            <a:off x="0" y="0"/>
            <a:ext cx="9144000" cy="1620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6"/>
          <p:cNvCxnSpPr/>
          <p:nvPr/>
        </p:nvCxnSpPr>
        <p:spPr>
          <a:xfrm>
            <a:off x="-155693" y="1619923"/>
            <a:ext cx="9472800" cy="0"/>
          </a:xfrm>
          <a:prstGeom prst="straightConnector1">
            <a:avLst/>
          </a:prstGeom>
          <a:noFill/>
          <a:ln w="19050" cap="flat" cmpd="sng">
            <a:solidFill>
              <a:srgbClr val="14141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6"/>
          <p:cNvSpPr txBox="1"/>
          <p:nvPr/>
        </p:nvSpPr>
        <p:spPr>
          <a:xfrm>
            <a:off x="514350" y="437088"/>
            <a:ext cx="739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3700" b="1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Scientific Reading/Critical Appraisal</a:t>
            </a:r>
            <a:endParaRPr sz="2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70800" y="1656444"/>
            <a:ext cx="9073200" cy="34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There are many different ways to read a scientific paper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You WILL get better at understanding them</a:t>
            </a:r>
          </a:p>
          <a:p>
            <a:pPr marL="1143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How to read a paper: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○"/>
            </a:pPr>
            <a:r>
              <a:rPr lang="en" b="0" i="0" u="none" strike="noStrike" cap="none" dirty="0" err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Recognise</a:t>
            </a: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what type of paper you are reading!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■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Is it an original article? (primary research)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■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Case Report?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■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Systematic Review?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■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Literature Review?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■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Clinical Trial Report?</a:t>
            </a:r>
          </a:p>
          <a:p>
            <a:pPr marL="1028700"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○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Really </a:t>
            </a:r>
            <a:r>
              <a:rPr lang="en" b="1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understand the abstract! </a:t>
            </a: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You will get an idea of what the general methods are investigating and a brief idea on the main conclusion.</a:t>
            </a:r>
            <a:endParaRPr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○"/>
            </a:pPr>
            <a:r>
              <a:rPr lang="en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Use AI in a responsible, non-plagiarism and sensible manner for understanding. </a:t>
            </a:r>
            <a:endParaRPr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5" name="Google Shape;10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4550" y="1619929"/>
            <a:ext cx="1239675" cy="363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/>
          <p:nvPr/>
        </p:nvSpPr>
        <p:spPr>
          <a:xfrm>
            <a:off x="0" y="0"/>
            <a:ext cx="9144000" cy="1620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7"/>
          <p:cNvCxnSpPr/>
          <p:nvPr/>
        </p:nvCxnSpPr>
        <p:spPr>
          <a:xfrm>
            <a:off x="-155693" y="1619923"/>
            <a:ext cx="9472800" cy="0"/>
          </a:xfrm>
          <a:prstGeom prst="straightConnector1">
            <a:avLst/>
          </a:prstGeom>
          <a:noFill/>
          <a:ln w="19050" cap="flat" cmpd="sng">
            <a:solidFill>
              <a:srgbClr val="14141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7"/>
          <p:cNvSpPr txBox="1"/>
          <p:nvPr/>
        </p:nvSpPr>
        <p:spPr>
          <a:xfrm>
            <a:off x="514350" y="437088"/>
            <a:ext cx="739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3700" b="1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…</a:t>
            </a:r>
            <a:endParaRPr sz="2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71025" y="1682751"/>
            <a:ext cx="9073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The first half of the</a:t>
            </a:r>
            <a:r>
              <a:rPr lang="en" b="1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abstract </a:t>
            </a: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is highly relevant to the introduction of the paper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○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The introduction helps you understand the greater scope of the topic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■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Read through each subheading as if that is the ‘key point’ of the subsection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○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At the end of the introduction,</a:t>
            </a:r>
            <a:r>
              <a:rPr lang="en" b="1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what is the main question the paper wants to answer?</a:t>
            </a:r>
            <a:endParaRPr b="1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As you’re reading the </a:t>
            </a:r>
            <a:r>
              <a:rPr lang="en" b="1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methods</a:t>
            </a: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, read the headings before the large body of tex</a:t>
            </a:r>
            <a:r>
              <a:rPr lang="en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t.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○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You may get a heading informing where they got samples/instruments/equipment from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○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How they extracted cells/specimens/data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○"/>
            </a:pP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What they did with this^ - this could be experiments like ELISA, PCR, flow cytometry for a lab report </a:t>
            </a:r>
            <a:r>
              <a:rPr lang="en" b="0" i="0" u="none" strike="noStrike" cap="none" dirty="0" err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etc</a:t>
            </a:r>
            <a:r>
              <a:rPr lang="en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…</a:t>
            </a:r>
            <a:endParaRPr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4" name="Google Shape;11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4625" y="4657075"/>
            <a:ext cx="1659600" cy="4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/>
          <p:nvPr/>
        </p:nvSpPr>
        <p:spPr>
          <a:xfrm>
            <a:off x="0" y="0"/>
            <a:ext cx="9144000" cy="1620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8"/>
          <p:cNvCxnSpPr/>
          <p:nvPr/>
        </p:nvCxnSpPr>
        <p:spPr>
          <a:xfrm>
            <a:off x="-155693" y="1619923"/>
            <a:ext cx="9472800" cy="0"/>
          </a:xfrm>
          <a:prstGeom prst="straightConnector1">
            <a:avLst/>
          </a:prstGeom>
          <a:noFill/>
          <a:ln w="19050" cap="flat" cmpd="sng">
            <a:solidFill>
              <a:srgbClr val="14141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8"/>
          <p:cNvSpPr txBox="1"/>
          <p:nvPr/>
        </p:nvSpPr>
        <p:spPr>
          <a:xfrm>
            <a:off x="514350" y="437088"/>
            <a:ext cx="739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3700" b="1" i="0" u="none" strike="noStrike" cap="none">
                <a:solidFill>
                  <a:srgbClr val="F9F7DC"/>
                </a:solidFill>
                <a:latin typeface="Garamond"/>
                <a:ea typeface="Garamond"/>
                <a:cs typeface="Garamond"/>
                <a:sym typeface="Garamond"/>
              </a:rPr>
              <a:t>…</a:t>
            </a:r>
            <a:endParaRPr sz="2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8"/>
          <p:cNvSpPr txBox="1"/>
          <p:nvPr/>
        </p:nvSpPr>
        <p:spPr>
          <a:xfrm>
            <a:off x="71025" y="1775725"/>
            <a:ext cx="8668938" cy="28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Results</a:t>
            </a: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section is where you really have to understand the figures</a:t>
            </a:r>
            <a:endParaRPr sz="16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○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THIS IS WHERE THE MAIN UNDERSTANDING OF CONCLUSIONS COME FROM</a:t>
            </a:r>
            <a:endParaRPr sz="16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○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You may get a few stats in the actual writing of the results section which are highly relevant but alas more jargon</a:t>
            </a:r>
            <a:endParaRPr sz="16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Discussion</a:t>
            </a: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is where you can critique the </a:t>
            </a:r>
            <a:r>
              <a:rPr lang="en" sz="16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paper.</a:t>
            </a:r>
            <a:r>
              <a:rPr lang="en" sz="160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Is that truly what the results show? Correspond that with the introduction!</a:t>
            </a:r>
            <a:endParaRPr sz="160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3" name="Google Shape;12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4625" y="4657075"/>
            <a:ext cx="1659600" cy="4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8139e1477f_0_8"/>
          <p:cNvSpPr/>
          <p:nvPr/>
        </p:nvSpPr>
        <p:spPr>
          <a:xfrm>
            <a:off x="0" y="0"/>
            <a:ext cx="9144000" cy="1620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g38139e1477f_0_8"/>
          <p:cNvCxnSpPr/>
          <p:nvPr/>
        </p:nvCxnSpPr>
        <p:spPr>
          <a:xfrm>
            <a:off x="-155693" y="1619923"/>
            <a:ext cx="9472800" cy="0"/>
          </a:xfrm>
          <a:prstGeom prst="straightConnector1">
            <a:avLst/>
          </a:prstGeom>
          <a:noFill/>
          <a:ln w="19050" cap="flat" cmpd="sng">
            <a:solidFill>
              <a:srgbClr val="14141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0" name="Google Shape;130;g38139e1477f_0_8" title="Screenshot 2025-09-19 at 21.45.52.png"/>
          <p:cNvPicPr preferRelativeResize="0"/>
          <p:nvPr/>
        </p:nvPicPr>
        <p:blipFill rotWithShape="1">
          <a:blip r:embed="rId3">
            <a:alphaModFix/>
          </a:blip>
          <a:srcRect t="39080"/>
          <a:stretch/>
        </p:blipFill>
        <p:spPr>
          <a:xfrm>
            <a:off x="39125" y="167150"/>
            <a:ext cx="4347448" cy="215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8139e1477f_0_8" title="Screenshot 2025-09-19 at 21.48.5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6575" y="1105275"/>
            <a:ext cx="4707001" cy="403822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8139e1477f_0_8"/>
          <p:cNvSpPr txBox="1"/>
          <p:nvPr/>
        </p:nvSpPr>
        <p:spPr>
          <a:xfrm>
            <a:off x="7118750" y="811625"/>
            <a:ext cx="204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3" name="Google Shape;133;g38139e1477f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57075"/>
            <a:ext cx="1659600" cy="4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1117</Words>
  <Application>Microsoft Macintosh PowerPoint</Application>
  <PresentationFormat>On-screen Show (16:9)</PresentationFormat>
  <Paragraphs>152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Source Code Pro</vt:lpstr>
      <vt:lpstr>Roboto</vt:lpstr>
      <vt:lpstr>Amatic SC</vt:lpstr>
      <vt:lpstr>Cormorant Garamond</vt:lpstr>
      <vt:lpstr>Calibri</vt:lpstr>
      <vt:lpstr>Arial</vt:lpstr>
      <vt:lpstr>Garamond</vt:lpstr>
      <vt:lpstr>EB Garamond</vt:lpstr>
      <vt:lpstr>Beach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Zalanda Shinwarie</cp:lastModifiedBy>
  <cp:revision>2</cp:revision>
  <dcterms:modified xsi:type="dcterms:W3CDTF">2025-09-21T23:53:13Z</dcterms:modified>
</cp:coreProperties>
</file>