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Garamond"/>
      <p:regular r:id="rId31"/>
      <p:bold r:id="rId32"/>
      <p:italic r:id="rId33"/>
      <p:boldItalic r:id="rId34"/>
    </p:embeddedFont>
    <p:embeddedFont>
      <p:font typeface="Kanit Light"/>
      <p:regular r:id="rId35"/>
      <p:bold r:id="rId36"/>
      <p:italic r:id="rId37"/>
      <p:boldItalic r:id="rId38"/>
    </p:embeddedFont>
    <p:embeddedFont>
      <p:font typeface="Kani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ifysywJfRem+L9vigFBHLUrFlE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F92548-BDC4-4B0A-A441-4B6B6E191446}">
  <a:tblStyle styleId="{6DF92548-BDC4-4B0A-A441-4B6B6E19144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Kanit-bold.fntdata"/><Relationship Id="rId20" Type="http://schemas.openxmlformats.org/officeDocument/2006/relationships/slide" Target="slides/slide15.xml"/><Relationship Id="rId42" Type="http://schemas.openxmlformats.org/officeDocument/2006/relationships/font" Target="fonts/Kanit-boldItalic.fntdata"/><Relationship Id="rId41" Type="http://schemas.openxmlformats.org/officeDocument/2006/relationships/font" Target="fonts/Kani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aramond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Garamond-italic.fntdata"/><Relationship Id="rId10" Type="http://schemas.openxmlformats.org/officeDocument/2006/relationships/slide" Target="slides/slide5.xml"/><Relationship Id="rId32" Type="http://schemas.openxmlformats.org/officeDocument/2006/relationships/font" Target="fonts/Garamond-bold.fntdata"/><Relationship Id="rId13" Type="http://schemas.openxmlformats.org/officeDocument/2006/relationships/slide" Target="slides/slide8.xml"/><Relationship Id="rId35" Type="http://schemas.openxmlformats.org/officeDocument/2006/relationships/font" Target="fonts/KanitLight-regular.fntdata"/><Relationship Id="rId12" Type="http://schemas.openxmlformats.org/officeDocument/2006/relationships/slide" Target="slides/slide7.xml"/><Relationship Id="rId34" Type="http://schemas.openxmlformats.org/officeDocument/2006/relationships/font" Target="fonts/Garamond-boldItalic.fntdata"/><Relationship Id="rId15" Type="http://schemas.openxmlformats.org/officeDocument/2006/relationships/slide" Target="slides/slide10.xml"/><Relationship Id="rId37" Type="http://schemas.openxmlformats.org/officeDocument/2006/relationships/font" Target="fonts/KanitLight-italic.fntdata"/><Relationship Id="rId14" Type="http://schemas.openxmlformats.org/officeDocument/2006/relationships/slide" Target="slides/slide9.xml"/><Relationship Id="rId36" Type="http://schemas.openxmlformats.org/officeDocument/2006/relationships/font" Target="fonts/KanitLight-bold.fntdata"/><Relationship Id="rId17" Type="http://schemas.openxmlformats.org/officeDocument/2006/relationships/slide" Target="slides/slide12.xml"/><Relationship Id="rId39" Type="http://schemas.openxmlformats.org/officeDocument/2006/relationships/font" Target="fonts/Kanit-regular.fntdata"/><Relationship Id="rId16" Type="http://schemas.openxmlformats.org/officeDocument/2006/relationships/slide" Target="slides/slide11.xml"/><Relationship Id="rId38" Type="http://schemas.openxmlformats.org/officeDocument/2006/relationships/font" Target="fonts/Kanit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54d4276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3754d42766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</a:t>
            </a:r>
            <a:endParaRPr/>
          </a:p>
        </p:txBody>
      </p:sp>
      <p:sp>
        <p:nvSpPr>
          <p:cNvPr id="177" name="Google Shape;17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Takreem</a:t>
            </a:r>
            <a:endParaRPr/>
          </a:p>
        </p:txBody>
      </p:sp>
      <p:sp>
        <p:nvSpPr>
          <p:cNvPr id="186" name="Google Shape;18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631a84bc9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7631a84bc9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Takreem</a:t>
            </a:r>
            <a:endParaRPr/>
          </a:p>
        </p:txBody>
      </p:sp>
      <p:sp>
        <p:nvSpPr>
          <p:cNvPr id="195" name="Google Shape;195;g37631a84bc9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Rossel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 + Takreem</a:t>
            </a:r>
            <a:endParaRPr/>
          </a:p>
        </p:txBody>
      </p:sp>
      <p:sp>
        <p:nvSpPr>
          <p:cNvPr id="213" name="Google Shape;21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586b34679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37586b34679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</a:t>
            </a:r>
            <a:endParaRPr/>
          </a:p>
        </p:txBody>
      </p:sp>
      <p:sp>
        <p:nvSpPr>
          <p:cNvPr id="222" name="Google Shape;222;g37586b34679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</a:t>
            </a:r>
            <a:endParaRPr/>
          </a:p>
        </p:txBody>
      </p:sp>
      <p:sp>
        <p:nvSpPr>
          <p:cNvPr id="231" name="Google Shape;23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 and Takreem</a:t>
            </a:r>
            <a:endParaRPr/>
          </a:p>
        </p:txBody>
      </p:sp>
      <p:sp>
        <p:nvSpPr>
          <p:cNvPr id="241" name="Google Shape;24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7586b34679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7586b34679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Takreem</a:t>
            </a:r>
            <a:endParaRPr/>
          </a:p>
        </p:txBody>
      </p:sp>
      <p:sp>
        <p:nvSpPr>
          <p:cNvPr id="252" name="Google Shape;252;g37586b34679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Takreem</a:t>
            </a:r>
            <a:endParaRPr/>
          </a:p>
        </p:txBody>
      </p:sp>
      <p:sp>
        <p:nvSpPr>
          <p:cNvPr id="261" name="Google Shape;26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54d427663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754d427663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Takreem + Rossel</a:t>
            </a:r>
            <a:endParaRPr/>
          </a:p>
        </p:txBody>
      </p:sp>
      <p:sp>
        <p:nvSpPr>
          <p:cNvPr id="270" name="Google Shape;27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647213221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3647213221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 </a:t>
            </a:r>
            <a:endParaRPr/>
          </a:p>
        </p:txBody>
      </p:sp>
      <p:sp>
        <p:nvSpPr>
          <p:cNvPr id="281" name="Google Shape;281;g3647213221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</a:t>
            </a:r>
            <a:endParaRPr/>
          </a:p>
        </p:txBody>
      </p:sp>
      <p:sp>
        <p:nvSpPr>
          <p:cNvPr id="293" name="Google Shape;29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764bbecb2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764bbecb29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</a:t>
            </a:r>
            <a:endParaRPr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Takreem </a:t>
            </a:r>
            <a:endParaRPr/>
          </a:p>
        </p:txBody>
      </p:sp>
      <p:sp>
        <p:nvSpPr>
          <p:cNvPr id="120" name="Google Shape;12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586b3467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7586b3467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Takreem </a:t>
            </a:r>
            <a:endParaRPr/>
          </a:p>
        </p:txBody>
      </p:sp>
      <p:sp>
        <p:nvSpPr>
          <p:cNvPr id="129" name="Google Shape;129;g37586b3467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</a:t>
            </a:r>
            <a:endParaRPr/>
          </a:p>
        </p:txBody>
      </p:sp>
      <p:sp>
        <p:nvSpPr>
          <p:cNvPr id="138" name="Google Shape;13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586b34679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7586b3467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Takreem</a:t>
            </a:r>
            <a:endParaRPr/>
          </a:p>
        </p:txBody>
      </p:sp>
      <p:sp>
        <p:nvSpPr>
          <p:cNvPr id="147" name="Google Shape;147;g37586b3467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Rossel</a:t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Takreem</a:t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AF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hyperlink" Target="https://www.gktmsa.org/education" TargetMode="External"/><Relationship Id="rId5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hyperlink" Target="https://www.gktmsa.org/education" TargetMode="External"/><Relationship Id="rId5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osce-stations.blogspot.com/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mbbsstage3@kcl.ac.uk" TargetMode="External"/><Relationship Id="rId4" Type="http://schemas.openxmlformats.org/officeDocument/2006/relationships/hyperlink" Target="mailto:msa@kcl.ac.uk" TargetMode="External"/><Relationship Id="rId5" Type="http://schemas.openxmlformats.org/officeDocument/2006/relationships/hyperlink" Target="mailto:ibrahim.toufiq@kcl.ac.uk" TargetMode="External"/><Relationship Id="rId6" Type="http://schemas.openxmlformats.org/officeDocument/2006/relationships/hyperlink" Target="https://forms.gle/2bRFnFq7dBz1kzEL7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16A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754d427663_0_6"/>
          <p:cNvSpPr/>
          <p:nvPr/>
        </p:nvSpPr>
        <p:spPr>
          <a:xfrm>
            <a:off x="-403425" y="-479775"/>
            <a:ext cx="1710600" cy="1710600"/>
          </a:xfrm>
          <a:prstGeom prst="ellipse">
            <a:avLst/>
          </a:prstGeom>
          <a:noFill/>
          <a:ln cap="flat" cmpd="sng" w="38100">
            <a:solidFill>
              <a:srgbClr val="E74C5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754d427663_0_6"/>
          <p:cNvSpPr/>
          <p:nvPr/>
        </p:nvSpPr>
        <p:spPr>
          <a:xfrm>
            <a:off x="-70525" y="2558375"/>
            <a:ext cx="12277200" cy="2225100"/>
          </a:xfrm>
          <a:prstGeom prst="rect">
            <a:avLst/>
          </a:prstGeom>
          <a:solidFill>
            <a:srgbClr val="E1AF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754d427663_0_6"/>
          <p:cNvSpPr txBox="1"/>
          <p:nvPr/>
        </p:nvSpPr>
        <p:spPr>
          <a:xfrm>
            <a:off x="732000" y="2951591"/>
            <a:ext cx="107976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00" u="sng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What I Wish I Knew for Year 4</a:t>
            </a:r>
            <a:endParaRPr b="1" sz="30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91" name="Google Shape;91;g3754d427663_0_6"/>
          <p:cNvSpPr/>
          <p:nvPr/>
        </p:nvSpPr>
        <p:spPr>
          <a:xfrm>
            <a:off x="10265100" y="5394000"/>
            <a:ext cx="1167300" cy="11673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3754d427663_0_6"/>
          <p:cNvSpPr/>
          <p:nvPr/>
        </p:nvSpPr>
        <p:spPr>
          <a:xfrm>
            <a:off x="10479800" y="5491875"/>
            <a:ext cx="2053200" cy="2053200"/>
          </a:xfrm>
          <a:prstGeom prst="ellipse">
            <a:avLst/>
          </a:prstGeom>
          <a:noFill/>
          <a:ln cap="flat" cmpd="sng" w="38100">
            <a:solidFill>
              <a:srgbClr val="E74C5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754d427663_0_6"/>
          <p:cNvSpPr/>
          <p:nvPr/>
        </p:nvSpPr>
        <p:spPr>
          <a:xfrm>
            <a:off x="139875" y="422425"/>
            <a:ext cx="1167300" cy="11673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754d427663_0_6"/>
          <p:cNvSpPr txBox="1"/>
          <p:nvPr/>
        </p:nvSpPr>
        <p:spPr>
          <a:xfrm>
            <a:off x="732000" y="3966812"/>
            <a:ext cx="1079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rgbClr val="434343"/>
                </a:solidFill>
                <a:latin typeface="Kanit"/>
                <a:ea typeface="Kanit"/>
                <a:cs typeface="Kanit"/>
                <a:sym typeface="Kanit"/>
              </a:rPr>
              <a:t>Rossel Ahmad, Malik Takreem Ahmad</a:t>
            </a:r>
            <a:endParaRPr sz="100">
              <a:solidFill>
                <a:srgbClr val="43434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descr="Logo, company name&#10;&#10;Description automatically generated" id="95" name="Google Shape;95;g3754d42766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0175" y="590100"/>
            <a:ext cx="4971648" cy="14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Child Health</a:t>
            </a:r>
            <a:endParaRPr/>
          </a:p>
        </p:txBody>
      </p:sp>
      <p:sp>
        <p:nvSpPr>
          <p:cNvPr id="180" name="Google Shape;180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Paeds A&amp;E is great to practice Hx and Ex of child with parents.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NICU/SCBU/Neonatal or Baby Units – great for teaching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Get familiar with the paeds Hx taking model (it's a bit different &amp; likely to come up in OSCEs)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Spotting the sick child E-learning on KEATS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“Don't forget the bubbles” website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Online patient scenarios on KEATS (in general the KEATS page is good for paeds)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@brownskinmatters Instagram page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Get familiar with describing rashes and how to prescribe fluids for children!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Always ask about the birth, immunisations and social workers!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KEEP YOUR SAFEGUARDING HATS ON! – HEADSSS assessment</a:t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aramond"/>
              <a:buChar char="•"/>
            </a:pP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Aim for this block is to leave being confident in your PAEDS history taking skills </a:t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  <a:p>
            <a:pPr indent="-1301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r>
              <a:t/>
            </a:r>
            <a:endParaRPr sz="1550"/>
          </a:p>
        </p:txBody>
      </p:sp>
      <p:cxnSp>
        <p:nvCxnSpPr>
          <p:cNvPr id="181" name="Google Shape;181;p9"/>
          <p:cNvCxnSpPr/>
          <p:nvPr/>
        </p:nvCxnSpPr>
        <p:spPr>
          <a:xfrm flipH="1" rot="10800000">
            <a:off x="933582" y="1549042"/>
            <a:ext cx="10742599" cy="2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2" name="Google Shape;182;p9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Women’s Health</a:t>
            </a:r>
            <a:endParaRPr/>
          </a:p>
        </p:txBody>
      </p:sp>
      <p:sp>
        <p:nvSpPr>
          <p:cNvPr id="189" name="Google Shape;189;p8"/>
          <p:cNvSpPr txBox="1"/>
          <p:nvPr>
            <p:ph idx="1" type="body"/>
          </p:nvPr>
        </p:nvSpPr>
        <p:spPr>
          <a:xfrm>
            <a:off x="838200" y="186441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812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Typically split into </a:t>
            </a:r>
            <a:endParaRPr sz="2000"/>
          </a:p>
          <a:p>
            <a:pPr indent="-26161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Sexual Health – a lot of clinical skills here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6161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Gynae wardclinics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6161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Antenatal clinics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6161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Labour Ward (nights)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6161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Breast week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6161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Main theatres and Day Surgery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38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Quite a hands-on placement : </a:t>
            </a: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surgical and medical wise</a:t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Lots of teaching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38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Opportunities to scrub in and assist during C-section and assist in deliveries. </a:t>
            </a:r>
            <a:endParaRPr sz="2000"/>
          </a:p>
          <a:p>
            <a:pPr indent="-3556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Introduce yourself to the patient beforehand, don’t just come in at the end!!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Spaces are shared with student 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midwives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 often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0" name="Google Shape;190;p8"/>
          <p:cNvCxnSpPr/>
          <p:nvPr/>
        </p:nvCxnSpPr>
        <p:spPr>
          <a:xfrm flipH="1" rot="10800000">
            <a:off x="965554" y="1591672"/>
            <a:ext cx="10859829" cy="10658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1" name="Google Shape;191;p8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631a84bc9_0_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Women’s Health</a:t>
            </a:r>
            <a:endParaRPr/>
          </a:p>
        </p:txBody>
      </p:sp>
      <p:sp>
        <p:nvSpPr>
          <p:cNvPr id="198" name="Google Shape;198;g37631a84bc9_0_3"/>
          <p:cNvSpPr txBox="1"/>
          <p:nvPr>
            <p:ph idx="1" type="body"/>
          </p:nvPr>
        </p:nvSpPr>
        <p:spPr>
          <a:xfrm>
            <a:off x="838200" y="186441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8125" lvl="0" marL="2286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Probably will get the best </a:t>
            </a: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examination teaching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 during simulation sessions with midwives, antenatal clinics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Maternity Assessment Unit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Breast Clinic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38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Sign offs: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speculum/bimanual vaginal examination/female catheter/swabs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best to do this during day surgery as patient will be under anaesthesia (</a:t>
            </a: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remember your consent form!)</a:t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  <a:p>
            <a:pPr indent="-3556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Consent is not guaranteed - be aware</a:t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  <a:p>
            <a:pPr indent="-2381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For the bimanual/speculum examination find the surgical team prior to attending surgery so they can help tell you which patient's they should you can ask for consent.</a:t>
            </a:r>
            <a:endParaRPr/>
          </a:p>
          <a:p>
            <a:pPr indent="-3556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-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First day of placement, ask what days they actually have gynae surgeries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199" name="Google Shape;199;g37631a84bc9_0_3"/>
          <p:cNvCxnSpPr/>
          <p:nvPr/>
        </p:nvCxnSpPr>
        <p:spPr>
          <a:xfrm flipH="1" rot="10800000">
            <a:off x="965554" y="1591530"/>
            <a:ext cx="10859700" cy="10800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g37631a84bc9_0_3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Mental Health</a:t>
            </a:r>
            <a:endParaRPr/>
          </a:p>
        </p:txBody>
      </p:sp>
      <p:sp>
        <p:nvSpPr>
          <p:cNvPr id="207" name="Google Shape;207;p10"/>
          <p:cNvSpPr txBox="1"/>
          <p:nvPr>
            <p:ph idx="1" type="body"/>
          </p:nvPr>
        </p:nvSpPr>
        <p:spPr>
          <a:xfrm>
            <a:off x="838200" y="19298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2 mental health placement locations in the block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Teaching days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Garamond"/>
                <a:ea typeface="Garamond"/>
                <a:cs typeface="Garamond"/>
                <a:sym typeface="Garamond"/>
              </a:rPr>
              <a:t>Forensic Psychiatry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Garamond"/>
                <a:ea typeface="Garamond"/>
                <a:cs typeface="Garamond"/>
                <a:sym typeface="Garamond"/>
              </a:rPr>
              <a:t>Child and Adolescent Mental Health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latin typeface="Garamond"/>
                <a:ea typeface="Garamond"/>
                <a:cs typeface="Garamond"/>
                <a:sym typeface="Garamond"/>
              </a:rPr>
              <a:t>Old Age Psychiatry</a:t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Placements vary in how much there is to do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Ask for teaching sessions from clinical supervisor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Optional placements - e.g. Place of safety &amp; Liaison psych (can sign up on KEATS)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Get used to asking about risk and how to perform assessment (as always will need to do this in OSCEs)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Further understanding into Mental Health Act and Mental Capacity Act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aramond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This is the block you’ll have the most free time in so make the most out of it!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aramond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Check out RCPsych opportunities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08" name="Google Shape;208;p10"/>
          <p:cNvCxnSpPr/>
          <p:nvPr/>
        </p:nvCxnSpPr>
        <p:spPr>
          <a:xfrm flipH="1" rot="10800000">
            <a:off x="933582" y="1559700"/>
            <a:ext cx="10699970" cy="31973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0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General tips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6" name="Google Shape;216;p6"/>
          <p:cNvSpPr txBox="1"/>
          <p:nvPr>
            <p:ph idx="1" type="body"/>
          </p:nvPr>
        </p:nvSpPr>
        <p:spPr>
          <a:xfrm>
            <a:off x="793704" y="1256858"/>
            <a:ext cx="10856634" cy="4805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trike="sngStrike">
              <a:latin typeface="Garamond"/>
              <a:ea typeface="Garamond"/>
              <a:cs typeface="Garamond"/>
              <a:sym typeface="Garamond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en-US" sz="2100">
                <a:latin typeface="Garamond"/>
                <a:ea typeface="Garamond"/>
                <a:cs typeface="Garamond"/>
                <a:sym typeface="Garamond"/>
              </a:rPr>
              <a:t>Go to formal teaching</a:t>
            </a:r>
            <a:r>
              <a:rPr b="1" lang="en-US" sz="2100">
                <a:latin typeface="Garamond"/>
                <a:ea typeface="Garamond"/>
                <a:cs typeface="Garamond"/>
                <a:sym typeface="Garamond"/>
              </a:rPr>
              <a:t> + get the slides</a:t>
            </a:r>
            <a:endParaRPr sz="2500"/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Get a subscription to PassMedicine and/or Quesmed depending on which you prefer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b="1" lang="en-US" sz="2100">
                <a:latin typeface="Garamond"/>
                <a:ea typeface="Garamond"/>
                <a:cs typeface="Garamond"/>
                <a:sym typeface="Garamond"/>
              </a:rPr>
              <a:t>Make friends</a:t>
            </a: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en-US" sz="2100">
                <a:latin typeface="Garamond"/>
                <a:ea typeface="Garamond"/>
                <a:cs typeface="Garamond"/>
                <a:sym typeface="Garamond"/>
              </a:rPr>
              <a:t>with the F1/F2s</a:t>
            </a: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 (esp. on peripherals)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Try and push for prescribing teaching! </a:t>
            </a:r>
            <a:endParaRPr sz="2900"/>
          </a:p>
          <a:p>
            <a:pPr indent="-2476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>
                <a:latin typeface="Garamond"/>
                <a:ea typeface="Garamond"/>
                <a:cs typeface="Garamond"/>
                <a:sym typeface="Garamond"/>
              </a:rPr>
              <a:t>This can be quite sporadic throughout the year – KCH, you're lucky to have Shivani...</a:t>
            </a:r>
            <a:endParaRPr sz="2700"/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Share resources amongst your friendship groups!!! </a:t>
            </a:r>
            <a:endParaRPr sz="1700">
              <a:latin typeface="Garamond"/>
              <a:ea typeface="Garamond"/>
              <a:cs typeface="Garamond"/>
              <a:sym typeface="Garamond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Study like you’re </a:t>
            </a:r>
            <a:r>
              <a:rPr b="1" lang="en-US" sz="2100" u="sng">
                <a:latin typeface="Garamond"/>
                <a:ea typeface="Garamond"/>
                <a:cs typeface="Garamond"/>
                <a:sym typeface="Garamond"/>
              </a:rPr>
              <a:t>a final year med student </a:t>
            </a: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– pretty much everything you see could be examinable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Teaching junior students (highly recommended)! </a:t>
            </a:r>
            <a:endParaRPr sz="29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Join the </a:t>
            </a:r>
            <a:r>
              <a:rPr b="1" lang="en-US" sz="1800" u="sng">
                <a:latin typeface="Garamond"/>
                <a:ea typeface="Garamond"/>
                <a:cs typeface="Garamond"/>
                <a:sym typeface="Garamond"/>
              </a:rPr>
              <a:t>MSA PAL scheme</a:t>
            </a: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 as a facilitator if you haven’t in previous years.</a:t>
            </a:r>
            <a:endParaRPr sz="26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3600"/>
              <a:buChar char="•"/>
            </a:pPr>
            <a:r>
              <a:rPr b="1" lang="en-US" sz="3600" u="sng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Try to stay on top of everything e.g. portfolio</a:t>
            </a:r>
            <a:endParaRPr b="1" sz="3600" u="sng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17" name="Google Shape;217;p6"/>
          <p:cNvCxnSpPr/>
          <p:nvPr/>
        </p:nvCxnSpPr>
        <p:spPr>
          <a:xfrm>
            <a:off x="933582" y="1549044"/>
            <a:ext cx="10654380" cy="13022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6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586b34679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Making the most of Teaching (in Hospital)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5" name="Google Shape;225;g37586b34679_0_17"/>
          <p:cNvSpPr txBox="1"/>
          <p:nvPr>
            <p:ph idx="1" type="body"/>
          </p:nvPr>
        </p:nvSpPr>
        <p:spPr>
          <a:xfrm>
            <a:off x="793704" y="1256858"/>
            <a:ext cx="10856700" cy="48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trike="sngStrike"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Go to formal teaching- year 4 teaching is actually super </a:t>
            </a: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useful!</a:t>
            </a:r>
            <a:endParaRPr sz="1800"/>
          </a:p>
          <a:p>
            <a:pPr indent="-241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Pester whoever’s doing it for the slides after!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Be curious and ask questions- try to think like a resident doctor and ask for practical advice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Make friends with the doctors (especially in peripherals) and establish aims from the beginning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Always try to have a back up plan if teaching is cancelled or rescheduled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Make anki flashcards there and then to save time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If you’re not confident on a clinical skill, keep practicing in clinical skills teaching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If you want more teaching in a specific topic, ask the lead and they will most likely arrange it for you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Try to not miss/skip your sessions as you will </a:t>
            </a: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likely</a:t>
            </a: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 have to come in another day to catch up which can be difficult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Garamond"/>
              <a:buChar char="•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If you have the time (and the energy), coming to the teaching prepared with some notes will make you get the most out of it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26" name="Google Shape;226;g37586b34679_0_17"/>
          <p:cNvCxnSpPr/>
          <p:nvPr/>
        </p:nvCxnSpPr>
        <p:spPr>
          <a:xfrm>
            <a:off x="933582" y="1549044"/>
            <a:ext cx="10654500" cy="12900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g37586b34679_0_17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3850" y="75650"/>
            <a:ext cx="2167977" cy="6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Quality Improvement Project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4" name="Google Shape;234;p11"/>
          <p:cNvSpPr txBox="1"/>
          <p:nvPr>
            <p:ph idx="1" type="body"/>
          </p:nvPr>
        </p:nvSpPr>
        <p:spPr>
          <a:xfrm>
            <a:off x="838435" y="2004919"/>
            <a:ext cx="9905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Beginning of September: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 groups are allocated- cannot be changed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January: 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critical appraisal presentation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Late February: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 project write-up and reflective diaries are due 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 Every Wednesday: 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       - meetings- highly recommend to join them live and write your reflections straight after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       - self-directed learning such as online e-learning on KEATS, attending a patient shadow,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  <p:sp>
        <p:nvSpPr>
          <p:cNvPr id="235" name="Google Shape;235;p11"/>
          <p:cNvSpPr txBox="1"/>
          <p:nvPr/>
        </p:nvSpPr>
        <p:spPr>
          <a:xfrm>
            <a:off x="1285935" y="4331189"/>
            <a:ext cx="71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working on project, preparing for the presentation, writing it all up)</a:t>
            </a:r>
            <a:endParaRPr/>
          </a:p>
        </p:txBody>
      </p:sp>
      <p:cxnSp>
        <p:nvCxnSpPr>
          <p:cNvPr id="236" name="Google Shape;236;p11"/>
          <p:cNvCxnSpPr/>
          <p:nvPr/>
        </p:nvCxnSpPr>
        <p:spPr>
          <a:xfrm flipH="1" rot="10800000">
            <a:off x="945853" y="1464672"/>
            <a:ext cx="10789964" cy="10658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7" name="Google Shape;237;p11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Quality Improvement Project advice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4" name="Google Shape;244;p12"/>
          <p:cNvSpPr txBox="1"/>
          <p:nvPr>
            <p:ph idx="1" type="body"/>
          </p:nvPr>
        </p:nvSpPr>
        <p:spPr>
          <a:xfrm>
            <a:off x="920000" y="1921551"/>
            <a:ext cx="80997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Start early</a:t>
            </a:r>
            <a:endParaRPr/>
          </a:p>
          <a:p>
            <a:pPr indent="0" lvl="1" marL="6286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Organise your patient shadowing as soon as you can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Establish expectation from early- are you looking to publish?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Search for conferences and note down deadlines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45" name="Google Shape;245;p12"/>
          <p:cNvCxnSpPr/>
          <p:nvPr/>
        </p:nvCxnSpPr>
        <p:spPr>
          <a:xfrm>
            <a:off x="933582" y="1549043"/>
            <a:ext cx="10849173" cy="10658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" name="Google Shape;246;p12"/>
          <p:cNvSpPr txBox="1"/>
          <p:nvPr/>
        </p:nvSpPr>
        <p:spPr>
          <a:xfrm>
            <a:off x="933575" y="3287093"/>
            <a:ext cx="9692100" cy="17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Work consistently throughout the year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Write your reflective log as you go along, as it will mean: </a:t>
            </a:r>
            <a:endParaRPr/>
          </a:p>
          <a:p>
            <a:pPr indent="0" lvl="1" marL="6286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1) you can be thorough (you won't need to rely on retrospective memory) </a:t>
            </a:r>
            <a:endParaRPr/>
          </a:p>
          <a:p>
            <a:pPr indent="0" lvl="1" marL="6286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2) create a shared document for the group to collaborate on</a:t>
            </a:r>
            <a:endParaRPr/>
          </a:p>
          <a:p>
            <a:pPr indent="-342900" lvl="1" marL="9715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Organise a timeline in the first couple of weeks to establish feasible deadlines</a:t>
            </a:r>
            <a:endParaRPr/>
          </a:p>
        </p:txBody>
      </p:sp>
      <p:sp>
        <p:nvSpPr>
          <p:cNvPr id="247" name="Google Shape;247;p12"/>
          <p:cNvSpPr txBox="1"/>
          <p:nvPr/>
        </p:nvSpPr>
        <p:spPr>
          <a:xfrm>
            <a:off x="924195" y="5175300"/>
            <a:ext cx="10705500" cy="1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Engage with your project and supervisor</a:t>
            </a:r>
            <a:endParaRPr b="0" i="0" sz="2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 find out what they are expecting of you</a:t>
            </a:r>
            <a:endParaRPr/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 unsure, ASK</a:t>
            </a:r>
            <a:endParaRPr/>
          </a:p>
          <a:p>
            <a:pPr indent="0" lvl="0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Keats QIP resources/templates are very useful!</a:t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8" name="Google Shape;248;p12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1675" y="160750"/>
            <a:ext cx="2180152" cy="64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586b34679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Portfolio prep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5" name="Google Shape;255;g37586b34679_0_24"/>
          <p:cNvSpPr txBox="1"/>
          <p:nvPr>
            <p:ph idx="1" type="body"/>
          </p:nvPr>
        </p:nvSpPr>
        <p:spPr>
          <a:xfrm>
            <a:off x="933575" y="1773250"/>
            <a:ext cx="95979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Start early</a:t>
            </a:r>
            <a:endParaRPr/>
          </a:p>
          <a:p>
            <a:pPr indent="0" lvl="1" marL="6286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Projects can take time - 2 years can fly by….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Search for conferences and note down deadlines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Personalisation is key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62865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Don’t compare yourself to your peers - flesh out your own path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Find out what your future career may require you to do - e.g. some specialties emphasise teaching, vs research, vs surgical logbook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62865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Always check the latest guidance from whichever college/specialty you’re interested in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COLLABORATE - don’t gatekeep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62865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Shared work = easier work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latin typeface="Garamond"/>
                <a:ea typeface="Garamond"/>
                <a:cs typeface="Garamond"/>
                <a:sym typeface="Garamond"/>
              </a:rPr>
              <a:t>Go to conferences - to learn + network as well as present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62865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Find UK/London conferences that have low cost of entry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Student Conferences are good for practical tips from peers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6286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56" name="Google Shape;256;g37586b34679_0_24"/>
          <p:cNvCxnSpPr/>
          <p:nvPr/>
        </p:nvCxnSpPr>
        <p:spPr>
          <a:xfrm>
            <a:off x="933582" y="1549043"/>
            <a:ext cx="10849200" cy="10800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g37586b34679_0_24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Year 4 Assessments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4" name="Google Shape;264;p13"/>
          <p:cNvSpPr txBox="1"/>
          <p:nvPr>
            <p:ph idx="1" type="body"/>
          </p:nvPr>
        </p:nvSpPr>
        <p:spPr>
          <a:xfrm>
            <a:off x="838200" y="17989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49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PT1 and PT2 (Formative)</a:t>
            </a:r>
            <a:r>
              <a:rPr lang="en-US" sz="2900"/>
              <a:t>; </a:t>
            </a: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PT3 (Summative) and OSCE (Formative)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aramond"/>
              <a:buChar char="•"/>
            </a:pPr>
            <a:r>
              <a:rPr b="1" lang="en-US" sz="2100">
                <a:latin typeface="Garamond"/>
                <a:ea typeface="Garamond"/>
                <a:cs typeface="Garamond"/>
                <a:sym typeface="Garamond"/>
              </a:rPr>
              <a:t>Textbooks are gold standard</a:t>
            </a:r>
            <a:endParaRPr b="1" sz="2100">
              <a:latin typeface="Garamond"/>
              <a:ea typeface="Garamond"/>
              <a:cs typeface="Garamond"/>
              <a:sym typeface="Garamond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Question banks are 2nd line (&amp; do a mix)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- Passmed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- Quesmed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	- Pastest - similar question style to PTs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- Quesmed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Mock exams, question banks and any past papers you can find (e.g. Medical School Council ones on KEATS)</a:t>
            </a:r>
            <a:endParaRPr sz="2900"/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Revise everything – UKMLA and </a:t>
            </a: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beyond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  <a:p>
            <a:pPr indent="-2349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aramond"/>
              <a:buChar char="•"/>
            </a:pPr>
            <a:r>
              <a:rPr lang="en-US" sz="2100">
                <a:latin typeface="Garamond"/>
                <a:ea typeface="Garamond"/>
                <a:cs typeface="Garamond"/>
                <a:sym typeface="Garamond"/>
              </a:rPr>
              <a:t>Little but consistent</a:t>
            </a:r>
            <a:endParaRPr sz="21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65" name="Google Shape;265;p13"/>
          <p:cNvCxnSpPr/>
          <p:nvPr/>
        </p:nvCxnSpPr>
        <p:spPr>
          <a:xfrm flipH="1" rot="10800000">
            <a:off x="965554" y="1538385"/>
            <a:ext cx="10838515" cy="1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3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16A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54d427663_0_97"/>
          <p:cNvSpPr/>
          <p:nvPr/>
        </p:nvSpPr>
        <p:spPr>
          <a:xfrm>
            <a:off x="10884933" y="334220"/>
            <a:ext cx="873861" cy="810506"/>
          </a:xfrm>
          <a:custGeom>
            <a:rect b="b" l="l" r="r" t="t"/>
            <a:pathLst>
              <a:path extrusionOk="0" h="1214241" w="1309155">
                <a:moveTo>
                  <a:pt x="0" y="0"/>
                </a:moveTo>
                <a:lnTo>
                  <a:pt x="1309154" y="0"/>
                </a:lnTo>
                <a:lnTo>
                  <a:pt x="1309154" y="1214241"/>
                </a:lnTo>
                <a:lnTo>
                  <a:pt x="0" y="1214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g3754d427663_0_97"/>
          <p:cNvSpPr txBox="1"/>
          <p:nvPr/>
        </p:nvSpPr>
        <p:spPr>
          <a:xfrm>
            <a:off x="1449425" y="2013375"/>
            <a:ext cx="99831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2750" lvl="0" marL="45720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Kanit Light"/>
              <a:buChar char="●"/>
            </a:pPr>
            <a:r>
              <a:rPr lang="en-US" sz="2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rPr>
              <a:t>Overview of Year 4</a:t>
            </a:r>
            <a:endParaRPr sz="2900">
              <a:solidFill>
                <a:srgbClr val="FFFFF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412750" lvl="0" marL="45720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Kanit Light"/>
              <a:buChar char="●"/>
            </a:pPr>
            <a:r>
              <a:rPr lang="en-US" sz="2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rPr>
              <a:t>Overview of the 4 different blocks</a:t>
            </a:r>
            <a:r>
              <a:rPr i="0" lang="en-US" sz="2900" u="none" cap="none" strike="noStrike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rPr>
              <a:t> </a:t>
            </a:r>
            <a:endParaRPr i="0" sz="2900" u="none" cap="none" strike="noStrike">
              <a:solidFill>
                <a:srgbClr val="FFFFF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412750" lvl="0" marL="45720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Kanit Light"/>
              <a:buChar char="●"/>
            </a:pPr>
            <a:r>
              <a:rPr lang="en-US" sz="2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rPr>
              <a:t>QIP</a:t>
            </a:r>
            <a:endParaRPr sz="2900">
              <a:solidFill>
                <a:srgbClr val="FFFFF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412750" lvl="0" marL="45720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Kanit Light"/>
              <a:buChar char="●"/>
            </a:pPr>
            <a:r>
              <a:rPr lang="en-US" sz="2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rPr>
              <a:t>Portfolio Prep</a:t>
            </a:r>
            <a:endParaRPr sz="2900">
              <a:solidFill>
                <a:srgbClr val="FFFFF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412750" lvl="0" marL="45720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Kanit Light"/>
              <a:buChar char="●"/>
            </a:pPr>
            <a:r>
              <a:rPr lang="en-US" sz="2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rPr>
              <a:t>Assessments</a:t>
            </a:r>
            <a:endParaRPr sz="2900">
              <a:solidFill>
                <a:srgbClr val="FFFFFF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indent="-412750" lvl="0" marL="457200" marR="0" rtl="0" algn="l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Kanit Light"/>
              <a:buChar char="●"/>
            </a:pPr>
            <a:r>
              <a:rPr lang="en-US" sz="2900">
                <a:solidFill>
                  <a:srgbClr val="FFFFFF"/>
                </a:solidFill>
                <a:latin typeface="Kanit Light"/>
                <a:ea typeface="Kanit Light"/>
                <a:cs typeface="Kanit Light"/>
                <a:sym typeface="Kanit Light"/>
              </a:rPr>
              <a:t>General tips</a:t>
            </a:r>
            <a:endParaRPr sz="2900">
              <a:solidFill>
                <a:srgbClr val="FFFFFF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102" name="Google Shape;102;g3754d427663_0_97"/>
          <p:cNvSpPr txBox="1"/>
          <p:nvPr/>
        </p:nvSpPr>
        <p:spPr>
          <a:xfrm>
            <a:off x="1726403" y="507523"/>
            <a:ext cx="8739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 u="sng">
                <a:solidFill>
                  <a:srgbClr val="E7E7E6"/>
                </a:solidFill>
                <a:latin typeface="Kanit"/>
                <a:ea typeface="Kanit"/>
                <a:cs typeface="Kanit"/>
                <a:sym typeface="Kanit"/>
              </a:rPr>
              <a:t>C</a:t>
            </a:r>
            <a:r>
              <a:rPr b="1" i="0" lang="en-US" sz="4700" u="sng" cap="none" strike="noStrike">
                <a:solidFill>
                  <a:srgbClr val="E7E7E6"/>
                </a:solidFill>
                <a:latin typeface="Kanit"/>
                <a:ea typeface="Kanit"/>
                <a:cs typeface="Kanit"/>
                <a:sym typeface="Kanit"/>
              </a:rPr>
              <a:t>ONTENT </a:t>
            </a:r>
            <a:r>
              <a:rPr b="1" lang="en-US" sz="4700" u="sng">
                <a:solidFill>
                  <a:srgbClr val="E7E7E6"/>
                </a:solidFill>
                <a:latin typeface="Kanit"/>
                <a:ea typeface="Kanit"/>
                <a:cs typeface="Kanit"/>
                <a:sym typeface="Kanit"/>
              </a:rPr>
              <a:t>LI</a:t>
            </a:r>
            <a:r>
              <a:rPr b="1" i="0" lang="en-US" sz="4700" u="sng" cap="none" strike="noStrike">
                <a:solidFill>
                  <a:srgbClr val="E7E7E6"/>
                </a:solidFill>
                <a:latin typeface="Kanit"/>
                <a:ea typeface="Kanit"/>
                <a:cs typeface="Kanit"/>
                <a:sym typeface="Kanit"/>
              </a:rPr>
              <a:t>ST</a:t>
            </a:r>
            <a:endParaRPr b="1" sz="16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03" name="Google Shape;103;g3754d427663_0_97"/>
          <p:cNvSpPr/>
          <p:nvPr/>
        </p:nvSpPr>
        <p:spPr>
          <a:xfrm>
            <a:off x="10265100" y="5394000"/>
            <a:ext cx="1167300" cy="1167300"/>
          </a:xfrm>
          <a:prstGeom prst="ellipse">
            <a:avLst/>
          </a:prstGeom>
          <a:solidFill>
            <a:srgbClr val="E74C5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754d427663_0_97"/>
          <p:cNvSpPr/>
          <p:nvPr/>
        </p:nvSpPr>
        <p:spPr>
          <a:xfrm>
            <a:off x="10465700" y="5548300"/>
            <a:ext cx="2053200" cy="2053200"/>
          </a:xfrm>
          <a:prstGeom prst="ellipse">
            <a:avLst/>
          </a:prstGeom>
          <a:noFill/>
          <a:ln cap="flat" cmpd="sng" w="38100">
            <a:solidFill>
              <a:srgbClr val="E74C5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754d427663_0_97"/>
          <p:cNvSpPr/>
          <p:nvPr/>
        </p:nvSpPr>
        <p:spPr>
          <a:xfrm>
            <a:off x="139875" y="422425"/>
            <a:ext cx="1167300" cy="1167300"/>
          </a:xfrm>
          <a:prstGeom prst="ellipse">
            <a:avLst/>
          </a:prstGeom>
          <a:solidFill>
            <a:srgbClr val="E74C5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3754d427663_0_97"/>
          <p:cNvSpPr/>
          <p:nvPr/>
        </p:nvSpPr>
        <p:spPr>
          <a:xfrm>
            <a:off x="-403425" y="-479775"/>
            <a:ext cx="1710600" cy="1710600"/>
          </a:xfrm>
          <a:prstGeom prst="ellipse">
            <a:avLst/>
          </a:prstGeom>
          <a:noFill/>
          <a:ln cap="flat" cmpd="sng" w="38100">
            <a:solidFill>
              <a:srgbClr val="E74C5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General exam and revision tips- PT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3" name="Google Shape;273;p14"/>
          <p:cNvSpPr txBox="1"/>
          <p:nvPr>
            <p:ph idx="1" type="body"/>
          </p:nvPr>
        </p:nvSpPr>
        <p:spPr>
          <a:xfrm>
            <a:off x="838200" y="1780625"/>
            <a:ext cx="6989700" cy="45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Progress Tests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go through topics with friends; teach each other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Start early enough- year 4 is not the one to cram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Build a strong routine from the beginning and stick to it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Textbook recommendations: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Basic pathology by robbins cotran and kumar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Kumar and Clark textbook for UK medicine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Quantity AND Quality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- E.g. Pathophys + 100 question bank questions + Anki review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74" name="Google Shape;274;p14"/>
          <p:cNvCxnSpPr/>
          <p:nvPr/>
        </p:nvCxnSpPr>
        <p:spPr>
          <a:xfrm flipH="1" rot="10800000">
            <a:off x="965554" y="1538385"/>
            <a:ext cx="10838515" cy="1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screenshot of a website&#10;&#10;Description automatically generated" id="275" name="Google Shape;275;p14"/>
          <p:cNvPicPr preferRelativeResize="0"/>
          <p:nvPr/>
        </p:nvPicPr>
        <p:blipFill rotWithShape="1">
          <a:blip r:embed="rId3">
            <a:alphaModFix/>
          </a:blip>
          <a:srcRect b="0" l="0" r="2877" t="0"/>
          <a:stretch/>
        </p:blipFill>
        <p:spPr>
          <a:xfrm>
            <a:off x="8068382" y="1690688"/>
            <a:ext cx="3863042" cy="447468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4"/>
          <p:cNvSpPr txBox="1"/>
          <p:nvPr/>
        </p:nvSpPr>
        <p:spPr>
          <a:xfrm>
            <a:off x="8193909" y="6317712"/>
            <a:ext cx="361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https://www.gktmsa.org/education</a:t>
            </a: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pic>
        <p:nvPicPr>
          <p:cNvPr id="277" name="Google Shape;277;p14" title="GKT MSA Blac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51675" y="160750"/>
            <a:ext cx="2180152" cy="64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647213221a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General exam and revision tips- OSCE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4" name="Google Shape;284;g3647213221a_0_1"/>
          <p:cNvSpPr txBox="1"/>
          <p:nvPr>
            <p:ph idx="1" type="body"/>
          </p:nvPr>
        </p:nvSpPr>
        <p:spPr>
          <a:xfrm>
            <a:off x="838200" y="1780628"/>
            <a:ext cx="10515600" cy="1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1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85" name="Google Shape;285;g3647213221a_0_1"/>
          <p:cNvCxnSpPr/>
          <p:nvPr/>
        </p:nvCxnSpPr>
        <p:spPr>
          <a:xfrm>
            <a:off x="965554" y="1538386"/>
            <a:ext cx="10838400" cy="0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6" name="Google Shape;286;g3647213221a_0_1"/>
          <p:cNvSpPr txBox="1"/>
          <p:nvPr/>
        </p:nvSpPr>
        <p:spPr>
          <a:xfrm>
            <a:off x="838201" y="1780625"/>
            <a:ext cx="7231800" cy="3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OSCE</a:t>
            </a:r>
            <a:endParaRPr sz="2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One week between PT and OSCE- pack all of your revision then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Purple guide no longer a thing- go back to the basics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find a group of friends who you can do OSCE circuits with before exams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</a:t>
            </a: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Learn your ABCDE’s, cardio resp abdo exams very well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be honest when providing feedback during practice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use the OSCE stations and the feedback on KEATS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attend society mock OSCE sessions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Remember it’s only formative but we strongly recommend taking it as seriously as possible as it will be the last chance before the real thing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 screenshot of a website&#10;&#10;Description automatically generated" id="287" name="Google Shape;287;g3647213221a_0_1"/>
          <p:cNvPicPr preferRelativeResize="0"/>
          <p:nvPr/>
        </p:nvPicPr>
        <p:blipFill rotWithShape="1">
          <a:blip r:embed="rId3">
            <a:alphaModFix/>
          </a:blip>
          <a:srcRect b="0" l="0" r="2874" t="0"/>
          <a:stretch/>
        </p:blipFill>
        <p:spPr>
          <a:xfrm>
            <a:off x="8068382" y="1690688"/>
            <a:ext cx="3863042" cy="447468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3647213221a_0_1"/>
          <p:cNvSpPr txBox="1"/>
          <p:nvPr/>
        </p:nvSpPr>
        <p:spPr>
          <a:xfrm>
            <a:off x="8193909" y="6317712"/>
            <a:ext cx="361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https://www.gktmsa.org/education</a:t>
            </a: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pic>
        <p:nvPicPr>
          <p:cNvPr id="289" name="Google Shape;289;g3647213221a_0_1" title="GKT MSA Blac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13751" y="160750"/>
            <a:ext cx="1718077" cy="50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Mental Health &amp; Wellbeing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6" name="Google Shape;296;p15"/>
          <p:cNvSpPr txBox="1"/>
          <p:nvPr>
            <p:ph idx="1" type="body"/>
          </p:nvPr>
        </p:nvSpPr>
        <p:spPr>
          <a:xfrm>
            <a:off x="838200" y="2000495"/>
            <a:ext cx="1090992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It's not going to be as full on as you think it will be at the start!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Taking days off for your mental health (just as you would do for physical health) is fine! Just communicate this to your site administrator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Try to pace yourself in terms of revision to avoid burnout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cxnSp>
        <p:nvCxnSpPr>
          <p:cNvPr id="297" name="Google Shape;297;p15"/>
          <p:cNvCxnSpPr/>
          <p:nvPr/>
        </p:nvCxnSpPr>
        <p:spPr>
          <a:xfrm flipH="1" rot="10800000">
            <a:off x="965554" y="1538385"/>
            <a:ext cx="10838515" cy="1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8" name="Google Shape;298;p15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Useful Resources</a:t>
            </a:r>
            <a:endParaRPr/>
          </a:p>
        </p:txBody>
      </p:sp>
      <p:sp>
        <p:nvSpPr>
          <p:cNvPr id="305" name="Google Shape;305;p16"/>
          <p:cNvSpPr txBox="1"/>
          <p:nvPr/>
        </p:nvSpPr>
        <p:spPr>
          <a:xfrm>
            <a:off x="895216" y="1715832"/>
            <a:ext cx="7278900" cy="4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Psychiatry PRN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Oxford Handbook of Clinical Medicine (10 Edition)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Oxford Handbook of Clinical Specialties (11 Edition)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Clinical methods textbook - hutchisons/chamberlain/macleod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Basic pathology by Robbins cotran and kumar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Passmedicine questions and textbook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OSCE Stop Textbook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OSCE Stop Website (free)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OSCE Stations Blogspot: </a:t>
            </a:r>
            <a:r>
              <a:rPr lang="en-US" sz="19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http://osce-stations.blogspot.com</a:t>
            </a: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(free)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Osmosis videos - for pathophys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Geeky Medics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Essential Examination Textbook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Child Health Mock Progress Test on Keats CH Page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Child Health Patient Scenarios on Keats CH Page</a:t>
            </a:r>
            <a:endParaRPr sz="19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92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aramond"/>
              <a:buAutoNum type="arabicPeriod"/>
            </a:pPr>
            <a:r>
              <a:rPr lang="en-US" sz="19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Quesmed YouTube Videos (free)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6" name="Google Shape;306;p16"/>
          <p:cNvCxnSpPr/>
          <p:nvPr/>
        </p:nvCxnSpPr>
        <p:spPr>
          <a:xfrm>
            <a:off x="965554" y="1538386"/>
            <a:ext cx="10838515" cy="33570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7" name="Google Shape;307;p16" title="GKT MSA Blac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2B6E">
            <a:alpha val="44313"/>
          </a:srgbClr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Any questions? Feedback form </a:t>
            </a:r>
            <a:endParaRPr/>
          </a:p>
        </p:txBody>
      </p:sp>
      <p:sp>
        <p:nvSpPr>
          <p:cNvPr id="313" name="Google Shape;31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800" u="sng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800" u="sng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t/>
            </a:r>
            <a:endParaRPr sz="1800" u="sng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4" name="Google Shape;314;p17"/>
          <p:cNvSpPr txBox="1"/>
          <p:nvPr/>
        </p:nvSpPr>
        <p:spPr>
          <a:xfrm>
            <a:off x="924820" y="1595640"/>
            <a:ext cx="38686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Wishing you all the best in Year 4!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5" name="Google Shape;315;p17"/>
          <p:cNvSpPr txBox="1"/>
          <p:nvPr/>
        </p:nvSpPr>
        <p:spPr>
          <a:xfrm>
            <a:off x="4689223" y="2051550"/>
            <a:ext cx="56853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Useful contacts: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mbbsstage3@kcl.ac.uk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msa@kcl.ac.uk</a:t>
            </a:r>
            <a:endParaRPr sz="180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ibrahim.toufiq@kcl.ac.uk</a:t>
            </a: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(MSA VP Education 25/26)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Follow GKT MSA on Instagram, Facebook &amp; Twitter!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Feedback: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https://forms.gle/2bRFnFq7dBz1kzEL7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17" title="GKT MSA Black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2275" y="2051537"/>
            <a:ext cx="3578975" cy="35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216A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764bbecb29_0_25"/>
          <p:cNvSpPr/>
          <p:nvPr/>
        </p:nvSpPr>
        <p:spPr>
          <a:xfrm>
            <a:off x="10884933" y="334220"/>
            <a:ext cx="873861" cy="810506"/>
          </a:xfrm>
          <a:custGeom>
            <a:rect b="b" l="l" r="r" t="t"/>
            <a:pathLst>
              <a:path extrusionOk="0" h="1214241" w="1309155">
                <a:moveTo>
                  <a:pt x="0" y="0"/>
                </a:moveTo>
                <a:lnTo>
                  <a:pt x="1309154" y="0"/>
                </a:lnTo>
                <a:lnTo>
                  <a:pt x="1309154" y="1214241"/>
                </a:lnTo>
                <a:lnTo>
                  <a:pt x="0" y="1214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g3764bbecb29_0_25"/>
          <p:cNvSpPr txBox="1"/>
          <p:nvPr/>
        </p:nvSpPr>
        <p:spPr>
          <a:xfrm>
            <a:off x="1726353" y="2560798"/>
            <a:ext cx="8739300" cy="17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 u="sng">
                <a:solidFill>
                  <a:srgbClr val="E7E7E6"/>
                </a:solidFill>
                <a:latin typeface="Kanit"/>
                <a:ea typeface="Kanit"/>
                <a:cs typeface="Kanit"/>
                <a:sym typeface="Kanit"/>
              </a:rPr>
              <a:t>Keep an eye out for PALS sign-ups, opening next week!</a:t>
            </a:r>
            <a:endParaRPr b="1" sz="16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324" name="Google Shape;324;g3764bbecb29_0_25"/>
          <p:cNvSpPr/>
          <p:nvPr/>
        </p:nvSpPr>
        <p:spPr>
          <a:xfrm>
            <a:off x="10265100" y="5394000"/>
            <a:ext cx="1167300" cy="1167300"/>
          </a:xfrm>
          <a:prstGeom prst="ellipse">
            <a:avLst/>
          </a:prstGeom>
          <a:solidFill>
            <a:srgbClr val="E74C5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3764bbecb29_0_25"/>
          <p:cNvSpPr/>
          <p:nvPr/>
        </p:nvSpPr>
        <p:spPr>
          <a:xfrm>
            <a:off x="10465700" y="5548300"/>
            <a:ext cx="2053200" cy="2053200"/>
          </a:xfrm>
          <a:prstGeom prst="ellipse">
            <a:avLst/>
          </a:prstGeom>
          <a:noFill/>
          <a:ln cap="flat" cmpd="sng" w="38100">
            <a:solidFill>
              <a:srgbClr val="E74C5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3764bbecb29_0_25"/>
          <p:cNvSpPr/>
          <p:nvPr/>
        </p:nvSpPr>
        <p:spPr>
          <a:xfrm>
            <a:off x="139875" y="422425"/>
            <a:ext cx="1167300" cy="1167300"/>
          </a:xfrm>
          <a:prstGeom prst="ellipse">
            <a:avLst/>
          </a:prstGeom>
          <a:solidFill>
            <a:srgbClr val="E74C5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3764bbecb29_0_25"/>
          <p:cNvSpPr/>
          <p:nvPr/>
        </p:nvSpPr>
        <p:spPr>
          <a:xfrm>
            <a:off x="-403425" y="-479775"/>
            <a:ext cx="1710600" cy="1710600"/>
          </a:xfrm>
          <a:prstGeom prst="ellipse">
            <a:avLst/>
          </a:prstGeom>
          <a:noFill/>
          <a:ln cap="flat" cmpd="sng" w="38100">
            <a:solidFill>
              <a:srgbClr val="E74C5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625053" y="3544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Year 4 Overview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625055" y="1889568"/>
            <a:ext cx="6998675" cy="4613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Introductory Week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4 eight-week clinical blocks: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Emergency Medicine and Critical Care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Women’s Health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Child’s Health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Mental Health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Each block: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Week 1 – Induction week to the block/site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Weeks 2-7 – Clinical Placement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Week 8 – Themed Learning Week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 flipH="1" rot="10800000">
            <a:off x="741750" y="1402859"/>
            <a:ext cx="10720960" cy="3961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2"/>
          <p:cNvSpPr txBox="1"/>
          <p:nvPr/>
        </p:nvSpPr>
        <p:spPr>
          <a:xfrm>
            <a:off x="6650245" y="1889568"/>
            <a:ext cx="4726800" cy="4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Quality Improvement Project (August until Feb/March)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Exams:</a:t>
            </a:r>
            <a:endParaRPr sz="2200"/>
          </a:p>
          <a:p>
            <a:pPr indent="-2984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PT1 in October/November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84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PT2 in January</a:t>
            </a:r>
            <a:endParaRPr sz="2200"/>
          </a:p>
          <a:p>
            <a:pPr indent="-2984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PT3 in May/June (Summative)</a:t>
            </a:r>
            <a:endParaRPr sz="2200"/>
          </a:p>
          <a:p>
            <a:pPr indent="-2984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OSCE in June (Formative) </a:t>
            </a:r>
            <a:endParaRPr b="0" i="0" sz="22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84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aramond"/>
              <a:buChar char="•"/>
            </a:pPr>
            <a:r>
              <a:rPr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PT4 (resit) in August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6" name="Google Shape;116;p2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A typical </a:t>
            </a:r>
            <a:r>
              <a:rPr b="1" lang="en-US" u="sng">
                <a:latin typeface="Garamond"/>
                <a:ea typeface="Garamond"/>
                <a:cs typeface="Garamond"/>
                <a:sym typeface="Garamond"/>
              </a:rPr>
              <a:t>week</a:t>
            </a: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 in Year 4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23" name="Google Shape;123;p3"/>
          <p:cNvCxnSpPr/>
          <p:nvPr/>
        </p:nvCxnSpPr>
        <p:spPr>
          <a:xfrm>
            <a:off x="959633" y="1498125"/>
            <a:ext cx="10518796" cy="5920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24" name="Google Shape;124;p3"/>
          <p:cNvGraphicFramePr/>
          <p:nvPr/>
        </p:nvGraphicFramePr>
        <p:xfrm>
          <a:off x="1552866" y="21843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{6DF92548-BDC4-4B0A-A441-4B6B6E191446}</a:tableStyleId>
              </a:tblPr>
              <a:tblGrid>
                <a:gridCol w="3065625"/>
                <a:gridCol w="3065625"/>
                <a:gridCol w="3065625"/>
              </a:tblGrid>
              <a:tr h="46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Monday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Tuesday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16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Wednesday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7030A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QIP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7030A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QIP/Self-Directed Study/Sports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Thursday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Friday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25" name="Google Shape;125;p3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586b34679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A typical </a:t>
            </a:r>
            <a:r>
              <a:rPr b="1" lang="en-US" u="sng">
                <a:latin typeface="Garamond"/>
                <a:ea typeface="Garamond"/>
                <a:cs typeface="Garamond"/>
                <a:sym typeface="Garamond"/>
              </a:rPr>
              <a:t>day</a:t>
            </a: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 in Year 4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2" name="Google Shape;132;g37586b34679_0_0"/>
          <p:cNvCxnSpPr/>
          <p:nvPr/>
        </p:nvCxnSpPr>
        <p:spPr>
          <a:xfrm>
            <a:off x="959633" y="1498125"/>
            <a:ext cx="10518900" cy="6000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133" name="Google Shape;133;g37586b34679_0_0"/>
          <p:cNvGraphicFramePr/>
          <p:nvPr/>
        </p:nvGraphicFramePr>
        <p:xfrm>
          <a:off x="1284416" y="18136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{6DF92548-BDC4-4B0A-A441-4B6B6E191446}</a:tableStyleId>
              </a:tblPr>
              <a:tblGrid>
                <a:gridCol w="2040000"/>
                <a:gridCol w="4523725"/>
                <a:gridCol w="3059450"/>
              </a:tblGrid>
              <a:tr h="466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Monday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Wednesday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Morning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 (ward/theatre/clinic)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solidFill>
                            <a:srgbClr val="7030A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QIP work/team meetings</a:t>
                      </a:r>
                      <a:endParaRPr b="1"/>
                    </a:p>
                  </a:txBody>
                  <a:tcPr marT="45725" marB="45725" marR="91450" marL="91450"/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Afternoon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Placement (teaching)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800">
                          <a:solidFill>
                            <a:srgbClr val="7030A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Sports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5-6:30pm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Gym/Sports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Research Work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6:30-8pm</a:t>
                      </a:r>
                      <a:endParaRPr b="1" sz="2800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Revision session 1 (pathophys)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Research Work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8-9pm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Garamond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Dinner + Relax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Dinner + Relax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3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9-10:30pm</a:t>
                      </a:r>
                      <a:endParaRPr b="1" sz="2800">
                        <a:solidFill>
                          <a:schemeClr val="lt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>
                    <a:solidFill>
                      <a:srgbClr val="072B6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Revision session 2 (anki + passmed)</a:t>
                      </a:r>
                      <a:endParaRPr sz="28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Revision session (anki + passmed)</a:t>
                      </a:r>
                      <a:endParaRPr sz="2800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34" name="Google Shape;134;g37586b34679_0_0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/>
          <p:nvPr>
            <p:ph type="title"/>
          </p:nvPr>
        </p:nvSpPr>
        <p:spPr>
          <a:xfrm>
            <a:off x="838200" y="5676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Returning from 3rd Year</a:t>
            </a:r>
            <a:endParaRPr i="1" sz="24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" name="Google Shape;141;p4"/>
          <p:cNvSpPr txBox="1"/>
          <p:nvPr>
            <p:ph idx="1" type="body"/>
          </p:nvPr>
        </p:nvSpPr>
        <p:spPr>
          <a:xfrm>
            <a:off x="755528" y="2316005"/>
            <a:ext cx="10692000" cy="48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You will have come straight from OSCE practice (you probably havent touched passmed since January, which is FINE!)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You will notice the language changing when you’re spoken to by seniors- the aim is no longer to just pass, but be a good resident doctor on the wards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The placement time will be more demanding, with around 4 days a week in the hospital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Use the first couple of weeks to familiarise yourself with the new block, the new site and accom, and build a support network that will get you through the 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upcoming block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The responsibility will be higher but your knowledge and confidence will also grow!!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Don’t rush into getting sign offs done from the first week- take your time to ease yourself in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/>
            </a:br>
            <a:endParaRPr/>
          </a:p>
        </p:txBody>
      </p:sp>
      <p:cxnSp>
        <p:nvCxnSpPr>
          <p:cNvPr id="142" name="Google Shape;142;p4"/>
          <p:cNvCxnSpPr/>
          <p:nvPr/>
        </p:nvCxnSpPr>
        <p:spPr>
          <a:xfrm>
            <a:off x="944239" y="1791998"/>
            <a:ext cx="10633659" cy="5326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4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586b34679_0_7"/>
          <p:cNvSpPr txBox="1"/>
          <p:nvPr>
            <p:ph type="title"/>
          </p:nvPr>
        </p:nvSpPr>
        <p:spPr>
          <a:xfrm>
            <a:off x="838200" y="5676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Returning from Intercalation</a:t>
            </a:r>
            <a:endParaRPr i="1" sz="24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g37586b34679_0_7"/>
          <p:cNvSpPr txBox="1"/>
          <p:nvPr>
            <p:ph idx="1" type="body"/>
          </p:nvPr>
        </p:nvSpPr>
        <p:spPr>
          <a:xfrm>
            <a:off x="755525" y="2098548"/>
            <a:ext cx="10692000" cy="28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76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>
                <a:latin typeface="Garamond"/>
                <a:ea typeface="Garamond"/>
                <a:cs typeface="Garamond"/>
                <a:sym typeface="Garamond"/>
              </a:rPr>
              <a:t>It’s going to feel daunting – that’s normal</a:t>
            </a:r>
            <a:endParaRPr sz="2300">
              <a:latin typeface="Garamond"/>
              <a:ea typeface="Garamond"/>
              <a:cs typeface="Garamond"/>
              <a:sym typeface="Garamond"/>
            </a:endParaRPr>
          </a:p>
          <a:p>
            <a:pPr indent="-2476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aramond"/>
              <a:buChar char="•"/>
            </a:pPr>
            <a:r>
              <a:rPr lang="en-US" sz="2300">
                <a:latin typeface="Garamond"/>
                <a:ea typeface="Garamond"/>
                <a:cs typeface="Garamond"/>
                <a:sym typeface="Garamond"/>
              </a:rPr>
              <a:t>But you WILL have to pick up the pace - and be doing more than your peers</a:t>
            </a:r>
            <a:endParaRPr sz="2300">
              <a:latin typeface="Garamond"/>
              <a:ea typeface="Garamond"/>
              <a:cs typeface="Garamond"/>
              <a:sym typeface="Garamond"/>
            </a:endParaRPr>
          </a:p>
          <a:p>
            <a:pPr indent="-2476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aramond"/>
              <a:buChar char="•"/>
            </a:pPr>
            <a:r>
              <a:rPr b="1" lang="en-US" sz="2300">
                <a:latin typeface="Garamond"/>
                <a:ea typeface="Garamond"/>
                <a:cs typeface="Garamond"/>
                <a:sym typeface="Garamond"/>
              </a:rPr>
              <a:t>Time Management</a:t>
            </a:r>
            <a:r>
              <a:rPr lang="en-US" sz="2300">
                <a:latin typeface="Garamond"/>
                <a:ea typeface="Garamond"/>
                <a:cs typeface="Garamond"/>
                <a:sym typeface="Garamond"/>
              </a:rPr>
              <a:t> is the key here</a:t>
            </a:r>
            <a:endParaRPr sz="2300">
              <a:latin typeface="Garamond"/>
              <a:ea typeface="Garamond"/>
              <a:cs typeface="Garamond"/>
              <a:sym typeface="Garamond"/>
            </a:endParaRPr>
          </a:p>
          <a:p>
            <a:pPr indent="-2476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aramond"/>
              <a:buChar char="•"/>
            </a:pPr>
            <a:r>
              <a:rPr lang="en-US" sz="2300">
                <a:latin typeface="Garamond"/>
                <a:ea typeface="Garamond"/>
                <a:cs typeface="Garamond"/>
                <a:sym typeface="Garamond"/>
              </a:rPr>
              <a:t>Recall memory will be affected - so have strategies in place (e.g. Anki)</a:t>
            </a:r>
            <a:endParaRPr sz="2300">
              <a:latin typeface="Garamond"/>
              <a:ea typeface="Garamond"/>
              <a:cs typeface="Garamond"/>
              <a:sym typeface="Garamond"/>
            </a:endParaRPr>
          </a:p>
          <a:p>
            <a:pPr indent="-2476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Garamond"/>
              <a:buChar char="•"/>
            </a:pPr>
            <a:r>
              <a:rPr lang="en-US" sz="2300">
                <a:latin typeface="Garamond"/>
                <a:ea typeface="Garamond"/>
                <a:cs typeface="Garamond"/>
                <a:sym typeface="Garamond"/>
              </a:rPr>
              <a:t>Bonus - think about how you can utilise your knowledge from intercalation and integrate into medicine (publications, teaching etc.)</a:t>
            </a:r>
            <a:endParaRPr sz="24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51" name="Google Shape;151;g37586b34679_0_7"/>
          <p:cNvCxnSpPr/>
          <p:nvPr/>
        </p:nvCxnSpPr>
        <p:spPr>
          <a:xfrm>
            <a:off x="944239" y="1791998"/>
            <a:ext cx="10633800" cy="5400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g37586b34679_0_7"/>
          <p:cNvSpPr txBox="1"/>
          <p:nvPr/>
        </p:nvSpPr>
        <p:spPr>
          <a:xfrm>
            <a:off x="755521" y="4991443"/>
            <a:ext cx="9987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 WILL MOST DEFINITELY IMPROVE!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You do pick it up quicker than you expect</a:t>
            </a:r>
            <a:endParaRPr b="1"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3" name="Google Shape;153;g37586b34679_0_7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E-Portfolio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5"/>
          <p:cNvSpPr txBox="1"/>
          <p:nvPr>
            <p:ph idx="1" type="body"/>
          </p:nvPr>
        </p:nvSpPr>
        <p:spPr>
          <a:xfrm>
            <a:off x="838200" y="1825625"/>
            <a:ext cx="10515600" cy="4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Engagement logs – luckily no more 150 words...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Reflections – usually 6 per block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Mini-CEX – usually 1 per block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CBD – usually 1 per block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Supervisor sign offs (Clinical, Educational)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>
                <a:latin typeface="Garamond"/>
                <a:ea typeface="Garamond"/>
                <a:cs typeface="Garamond"/>
                <a:sym typeface="Garamond"/>
              </a:rPr>
              <a:t>ES – Start and end of year sign off, end of block sign off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lang="en-US" sz="1600">
                <a:latin typeface="Garamond"/>
                <a:ea typeface="Garamond"/>
                <a:cs typeface="Garamond"/>
                <a:sym typeface="Garamond"/>
              </a:rPr>
              <a:t>CS – start, mid, end of block sign off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8 Mandatory sign offs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Clinical skills – actually achievable?!! get the male cath done ASAP in EMCC, fill in the kaizen form in front of the doctor so they can sign you off with the correct level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>
                <a:latin typeface="Garamond"/>
                <a:ea typeface="Garamond"/>
                <a:cs typeface="Garamond"/>
                <a:sym typeface="Garamond"/>
              </a:rPr>
              <a:t>Make a list at the start of each block!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en-US" sz="2000" u="sng">
                <a:latin typeface="Garamond"/>
                <a:ea typeface="Garamond"/>
                <a:cs typeface="Garamond"/>
                <a:sym typeface="Garamond"/>
              </a:rPr>
              <a:t>Try get them done early on in the block</a:t>
            </a:r>
            <a:endParaRPr/>
          </a:p>
        </p:txBody>
      </p:sp>
      <p:cxnSp>
        <p:nvCxnSpPr>
          <p:cNvPr id="161" name="Google Shape;161;p5"/>
          <p:cNvCxnSpPr/>
          <p:nvPr/>
        </p:nvCxnSpPr>
        <p:spPr>
          <a:xfrm>
            <a:off x="941871" y="1522993"/>
            <a:ext cx="10718915" cy="4734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5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>
            <p:ph type="title"/>
          </p:nvPr>
        </p:nvSpPr>
        <p:spPr>
          <a:xfrm>
            <a:off x="781050" y="630547"/>
            <a:ext cx="105156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Emergency Medicine and Critical Care</a:t>
            </a:r>
            <a:endParaRPr/>
          </a:p>
        </p:txBody>
      </p:sp>
      <p:sp>
        <p:nvSpPr>
          <p:cNvPr id="169" name="Google Shape;169;p7"/>
          <p:cNvSpPr txBox="1"/>
          <p:nvPr>
            <p:ph idx="1" type="body"/>
          </p:nvPr>
        </p:nvSpPr>
        <p:spPr>
          <a:xfrm>
            <a:off x="933328" y="2028523"/>
            <a:ext cx="10741521" cy="139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b="1" lang="en-US" sz="2200">
                <a:latin typeface="Garamond"/>
                <a:ea typeface="Garamond"/>
                <a:cs typeface="Garamond"/>
                <a:sym typeface="Garamond"/>
              </a:rPr>
              <a:t>Emergency medicine (A&amp;E)</a:t>
            </a:r>
            <a:endParaRPr sz="22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>
                <a:latin typeface="Garamond"/>
                <a:ea typeface="Garamond"/>
                <a:cs typeface="Garamond"/>
                <a:sym typeface="Garamond"/>
              </a:rPr>
              <a:t>- Great for clerking (histories, examinations)</a:t>
            </a:r>
            <a:endParaRPr sz="19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>
                <a:latin typeface="Garamond"/>
                <a:ea typeface="Garamond"/>
                <a:cs typeface="Garamond"/>
                <a:sym typeface="Garamond"/>
              </a:rPr>
              <a:t>- Clinical skills (Try to complete most here)</a:t>
            </a:r>
            <a:endParaRPr sz="19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cxnSp>
        <p:nvCxnSpPr>
          <p:cNvPr id="170" name="Google Shape;170;p7"/>
          <p:cNvCxnSpPr/>
          <p:nvPr/>
        </p:nvCxnSpPr>
        <p:spPr>
          <a:xfrm flipH="1" rot="10800000">
            <a:off x="933582" y="1658445"/>
            <a:ext cx="10738853" cy="24439"/>
          </a:xfrm>
          <a:prstGeom prst="straightConnector1">
            <a:avLst/>
          </a:prstGeom>
          <a:noFill/>
          <a:ln cap="flat" cmpd="sng" w="12700">
            <a:solidFill>
              <a:srgbClr val="4472C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7"/>
          <p:cNvSpPr txBox="1"/>
          <p:nvPr/>
        </p:nvSpPr>
        <p:spPr>
          <a:xfrm>
            <a:off x="781048" y="2759648"/>
            <a:ext cx="7013700" cy="20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Anaesthetics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Great for clinical skills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Cannulas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Drawing up drugs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Infusions</a:t>
            </a:r>
            <a:endParaRPr b="0" i="0" sz="19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781050" y="4981850"/>
            <a:ext cx="8921100" cy="13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en-US" sz="2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Critical Care</a:t>
            </a:r>
            <a:endParaRPr sz="2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A-E assessments (bread and butter)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- Management of complex patients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b="0" i="0" lang="en-US" sz="19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Revise Physiology prior to attending placement (use textbooks + Osmosis)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7" title="GKT MSA Bla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9521" y="160751"/>
            <a:ext cx="2682307" cy="7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2022-07-11T16:45:36Z</dcterms:created>
  <dc:creator>Kerdegari, Nikki</dc:creator>
</cp:coreProperties>
</file>