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144000"/>
  <p:embeddedFontLst>
    <p:embeddedFont>
      <p:font typeface="Roboto"/>
      <p:regular r:id="rId43"/>
      <p:bold r:id="rId44"/>
      <p:italic r:id="rId45"/>
      <p:boldItalic r:id="rId46"/>
    </p:embeddedFont>
    <p:embeddedFont>
      <p:font typeface="Amatic SC"/>
      <p:regular r:id="rId47"/>
      <p:bold r:id="rId48"/>
    </p:embeddedFont>
    <p:embeddedFont>
      <p:font typeface="Garamond"/>
      <p:regular r:id="rId49"/>
      <p:bold r:id="rId50"/>
      <p:italic r:id="rId51"/>
      <p:boldItalic r:id="rId52"/>
    </p:embeddedFont>
    <p:embeddedFont>
      <p:font typeface="Source Code Pro"/>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000000"/>
          </p15:clr>
        </p15:guide>
        <p15:guide id="2" pos="1440">
          <p15:clr>
            <a:srgbClr val="000000"/>
          </p15:clr>
        </p15:guide>
      </p15:sldGuideLst>
    </p:ext>
    <p:ext uri="GoogleSlidesCustomDataVersion2">
      <go:slidesCustomData xmlns:go="http://customooxmlschemas.google.com/" r:id="rId61" roundtripDataSignature="AMtx7mgKeuJxeQ1jW3RRNpx/kyc897WW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AED5DB-7A90-4CA6-9EC9-CEBEAE69BFC1}">
  <a:tblStyle styleId="{B2AED5DB-7A90-4CA6-9EC9-CEBEAE69BFC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14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AmaticSC-bold.fntdata"/><Relationship Id="rId47" Type="http://schemas.openxmlformats.org/officeDocument/2006/relationships/font" Target="fonts/AmaticSC-regular.fntdata"/><Relationship Id="rId49" Type="http://schemas.openxmlformats.org/officeDocument/2006/relationships/font" Target="fonts/Garamon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1"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Garamond-italic.fntdata"/><Relationship Id="rId50" Type="http://schemas.openxmlformats.org/officeDocument/2006/relationships/font" Target="fonts/Garamond-bold.fntdata"/><Relationship Id="rId53" Type="http://schemas.openxmlformats.org/officeDocument/2006/relationships/font" Target="fonts/SourceCodePro-regular.fntdata"/><Relationship Id="rId52" Type="http://schemas.openxmlformats.org/officeDocument/2006/relationships/font" Target="fonts/Garamond-boldItalic.fntdata"/><Relationship Id="rId11" Type="http://schemas.openxmlformats.org/officeDocument/2006/relationships/slide" Target="slides/slide3.xml"/><Relationship Id="rId55" Type="http://schemas.openxmlformats.org/officeDocument/2006/relationships/font" Target="fonts/SourceCodePro-italic.fntdata"/><Relationship Id="rId10" Type="http://schemas.openxmlformats.org/officeDocument/2006/relationships/slide" Target="slides/slide2.xml"/><Relationship Id="rId54" Type="http://schemas.openxmlformats.org/officeDocument/2006/relationships/font" Target="fonts/SourceCodePro-bold.fntdata"/><Relationship Id="rId13" Type="http://schemas.openxmlformats.org/officeDocument/2006/relationships/slide" Target="slides/slide5.xml"/><Relationship Id="rId57" Type="http://schemas.openxmlformats.org/officeDocument/2006/relationships/font" Target="fonts/OpenSans-regular.fntdata"/><Relationship Id="rId12" Type="http://schemas.openxmlformats.org/officeDocument/2006/relationships/slide" Target="slides/slide4.xml"/><Relationship Id="rId56" Type="http://schemas.openxmlformats.org/officeDocument/2006/relationships/font" Target="fonts/SourceCodePro-boldItalic.fntdata"/><Relationship Id="rId15" Type="http://schemas.openxmlformats.org/officeDocument/2006/relationships/slide" Target="slides/slide7.xml"/><Relationship Id="rId59" Type="http://schemas.openxmlformats.org/officeDocument/2006/relationships/font" Target="fonts/OpenSans-italic.fntdata"/><Relationship Id="rId14" Type="http://schemas.openxmlformats.org/officeDocument/2006/relationships/slide" Target="slides/slide6.xml"/><Relationship Id="rId58" Type="http://schemas.openxmlformats.org/officeDocument/2006/relationships/font" Target="fonts/OpenSans-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942269b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Ally</a:t>
            </a:r>
            <a:endParaRPr/>
          </a:p>
        </p:txBody>
      </p:sp>
      <p:sp>
        <p:nvSpPr>
          <p:cNvPr id="195" name="Google Shape;195;g37942269b2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7a0d5b8ea5_1_4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Ally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best time to revisit all of your cardio conditions from supporting life (lots of overlap) plus more surgical vascular conditions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get slick with ECG, one of those things you always forget how to and have to go back + revise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guidelines - yes or no maps that tell you which condition and what management e.g. tachycardia, bradycardia</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which murmurs = which conditions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KCH - Sam Oram ward is great for seeing cardio patients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KCH teaching is actually really good, but its 8am lectures :( (because doctors have clinics at 9)</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KCH: scrubs from the cath lab</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Finding pulses especially on legs and feet can be difficult - be honest about whether you can feel them or not -doctors will help you out - may be faint anyway because of PAD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Ona:</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there tends to be a few patients on a few wards with interesting heart sounds, these patients would get a LOT of traffic because of teaching groups/ so be kind and considerate! I’m not sure about covid restrictions but look at alternative wards! at KCH everyone goes to Annie Zunz and the coronary care unit but Cotton (that may be a covid ward)  and victoria and albert,  aso have patients with intersting sounds. Moreover, youre less likely to see peripheral arterial disease</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i saw several heart attacks, I saw a aortic dissection, please remember that these patients are ill! It can be a very shockign thing to experience so be prepared understand whats going to happe</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i want t emphasise that guidelines are your best friend!! what ar the 5 drugs that reduce the morbidiyt of a paitent etc.. you should be able to rattle this off. imaging isnt as important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346" name="Google Shape;346;g37a0d5b8ea5_1_4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7a0d5b8ea5_1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a:t>
            </a:r>
            <a:endParaRPr/>
          </a:p>
          <a:p>
            <a:pPr indent="0" lvl="0" marL="0" rtl="0" algn="l">
              <a:spcBef>
                <a:spcPts val="0"/>
              </a:spcBef>
              <a:spcAft>
                <a:spcPts val="0"/>
              </a:spcAft>
              <a:buSzPts val="1100"/>
              <a:buNone/>
            </a:pPr>
            <a:r>
              <a:t/>
            </a:r>
            <a:endParaRPr/>
          </a:p>
        </p:txBody>
      </p:sp>
      <p:sp>
        <p:nvSpPr>
          <p:cNvPr id="361" name="Google Shape;361;g37a0d5b8ea5_1_5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7a0d5b8ea5_1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Yathavi</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bite medicine and society tutorials are great for learning about cancers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tumour markers can be an easy PT point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except for oesophageal, GORD and alcohol intake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there are things you should know,</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372" name="Google Shape;372;g37a0d5b8ea5_1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7a0d5b8ea5_1_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Yathavi</a:t>
            </a:r>
            <a:endParaRPr/>
          </a:p>
          <a:p>
            <a:pPr indent="0" lvl="0" marL="0" rtl="0" algn="l">
              <a:spcBef>
                <a:spcPts val="0"/>
              </a:spcBef>
              <a:spcAft>
                <a:spcPts val="0"/>
              </a:spcAft>
              <a:buSzPts val="1100"/>
              <a:buNone/>
            </a:pPr>
            <a:r>
              <a:t/>
            </a:r>
            <a:endParaRPr/>
          </a:p>
        </p:txBody>
      </p:sp>
      <p:sp>
        <p:nvSpPr>
          <p:cNvPr id="387" name="Google Shape;387;g37a0d5b8ea5_1_5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a0d5b8ea5_1_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 and Maheen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me and my partner had a shared document were we wrote up mental state exams for each patient we saw and it helped a lot to understand how some patients present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Remember what to ask/observe for psychiatric history and MSE, both are different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don’t write off balint group as a waste of time - it can be very useful in improving the way you understand patients and communicate with them as hear different perspectives from your peers and supervisor</a:t>
            </a:r>
            <a:endParaRPr/>
          </a:p>
          <a:p>
            <a:pPr indent="0" lvl="0" marL="0" rtl="0" algn="l">
              <a:spcBef>
                <a:spcPts val="0"/>
              </a:spcBef>
              <a:spcAft>
                <a:spcPts val="0"/>
              </a:spcAft>
              <a:buSzPts val="1100"/>
              <a:buNone/>
            </a:pPr>
            <a:r>
              <a:t/>
            </a:r>
            <a:endParaRPr/>
          </a:p>
        </p:txBody>
      </p:sp>
      <p:sp>
        <p:nvSpPr>
          <p:cNvPr id="398" name="Google Shape;398;g37a0d5b8ea5_1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7a0d5b8ea5_1_9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 and Maheen</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PsychED Up- course where they ran weekly 2 hour sessions for 7 weeks. Small groups, a psychiatrists, actors. Opportunity to practice how you interact with more complex/difficult patients, see other students doing as well and learning how to improve your techniques. Very helpful for placement &amp; OSCEs. Was online last year</a:t>
            </a:r>
            <a:endParaRPr>
              <a:solidFill>
                <a:schemeClr val="dk1"/>
              </a:solidFill>
            </a:endParaRPr>
          </a:p>
          <a:p>
            <a:pPr indent="0" lvl="0" marL="0" rtl="0" algn="l">
              <a:spcBef>
                <a:spcPts val="0"/>
              </a:spcBef>
              <a:spcAft>
                <a:spcPts val="0"/>
              </a:spcAft>
              <a:buSzPts val="1100"/>
              <a:buNone/>
            </a:pPr>
            <a:r>
              <a:t/>
            </a:r>
            <a:endParaRPr/>
          </a:p>
        </p:txBody>
      </p:sp>
      <p:sp>
        <p:nvSpPr>
          <p:cNvPr id="409" name="Google Shape;409;g37a0d5b8ea5_1_9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7a0d5b8ea5_1_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 and Maheen</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PsychED Up- course where they ran weekly 2 hour sessions for 7 weeks. Small groups, a psychiatrists, actors. Opportunity to practice how you interact with more complex/difficult patients, see other students doing as well and learning how to improve your techniques. Very helpful for placement &amp; OSCEs. Was online last year</a:t>
            </a:r>
            <a:endParaRPr>
              <a:solidFill>
                <a:schemeClr val="dk1"/>
              </a:solidFill>
            </a:endParaRPr>
          </a:p>
          <a:p>
            <a:pPr indent="0" lvl="0" marL="0" rtl="0" algn="l">
              <a:spcBef>
                <a:spcPts val="0"/>
              </a:spcBef>
              <a:spcAft>
                <a:spcPts val="0"/>
              </a:spcAft>
              <a:buSzPts val="1100"/>
              <a:buNone/>
            </a:pPr>
            <a:r>
              <a:t/>
            </a:r>
            <a:endParaRPr/>
          </a:p>
        </p:txBody>
      </p:sp>
      <p:sp>
        <p:nvSpPr>
          <p:cNvPr id="420" name="Google Shape;420;g37a0d5b8ea5_1_5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7a0d5b8ea5_1_9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 and Maheen</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PsychED Up- course where they ran weekly 2 hour sessions for 7 weeks. Small groups, a psychiatrists, actors. Opportunity to practice how you interact with more complex/difficult patients, see other students doing as well and learning how to improve your techniques. Very helpful for placement &amp; OSCEs. Was online last year</a:t>
            </a:r>
            <a:endParaRPr>
              <a:solidFill>
                <a:schemeClr val="dk1"/>
              </a:solidFill>
            </a:endParaRPr>
          </a:p>
          <a:p>
            <a:pPr indent="0" lvl="0" marL="0" rtl="0" algn="l">
              <a:spcBef>
                <a:spcPts val="0"/>
              </a:spcBef>
              <a:spcAft>
                <a:spcPts val="0"/>
              </a:spcAft>
              <a:buSzPts val="1100"/>
              <a:buNone/>
            </a:pPr>
            <a:r>
              <a:t/>
            </a:r>
            <a:endParaRPr/>
          </a:p>
        </p:txBody>
      </p:sp>
      <p:sp>
        <p:nvSpPr>
          <p:cNvPr id="431" name="Google Shape;431;g37a0d5b8ea5_1_9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7a0d5b8ea5_1_5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 and Maheen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the diagnostic criteria for personality disorders has changed! but this is how i learnt it. </a:t>
            </a:r>
            <a:endParaRPr/>
          </a:p>
        </p:txBody>
      </p:sp>
      <p:sp>
        <p:nvSpPr>
          <p:cNvPr id="442" name="Google Shape;442;g37a0d5b8ea5_1_5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7a0d5b8ea5_1_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 and Ally</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p:txBody>
      </p:sp>
      <p:sp>
        <p:nvSpPr>
          <p:cNvPr id="453" name="Google Shape;453;g37a0d5b8ea5_1_5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9eee2d6a6_4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a:t>
            </a:r>
            <a:endParaRPr/>
          </a:p>
        </p:txBody>
      </p:sp>
      <p:sp>
        <p:nvSpPr>
          <p:cNvPr id="207" name="Google Shape;207;g379eee2d6a6_4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7a0d5b8ea5_1_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micro teach is all about experimenting with teaching style, topic isn’t as important, it’s only 10 minutes long - reflect on micro teach soon after, so you can reference it properly in your essay (word count was 2500 for us)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p:txBody>
      </p:sp>
      <p:sp>
        <p:nvSpPr>
          <p:cNvPr id="465" name="Google Shape;465;g37a0d5b8ea5_1_5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7a0d5b8ea5_1_6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Yathavi and Maheen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80/20 rule, time-management, high yield, common in exams = common in clinical practice</a:t>
            </a:r>
            <a:endParaRPr>
              <a:solidFill>
                <a:schemeClr val="dk1"/>
              </a:solidFill>
            </a:endParaRPr>
          </a:p>
          <a:p>
            <a:pPr indent="0" lvl="0" marL="0" rtl="0" algn="l">
              <a:spcBef>
                <a:spcPts val="0"/>
              </a:spcBef>
              <a:spcAft>
                <a:spcPts val="0"/>
              </a:spcAft>
              <a:buSzPts val="1100"/>
              <a:buNone/>
            </a:pPr>
            <a:r>
              <a:rPr lang="en-US">
                <a:solidFill>
                  <a:schemeClr val="dk1"/>
                </a:solidFill>
              </a:rPr>
              <a:t>Pastest bought by KCL</a:t>
            </a:r>
            <a:endParaRPr>
              <a:solidFill>
                <a:schemeClr val="dk1"/>
              </a:solidFill>
            </a:endParaRPr>
          </a:p>
          <a:p>
            <a:pPr indent="0" lvl="0" marL="0" rtl="0" algn="l">
              <a:spcBef>
                <a:spcPts val="0"/>
              </a:spcBef>
              <a:spcAft>
                <a:spcPts val="0"/>
              </a:spcAft>
              <a:buSzPts val="1100"/>
              <a:buNone/>
            </a:pPr>
            <a:r>
              <a:rPr lang="en-US">
                <a:solidFill>
                  <a:schemeClr val="dk1"/>
                </a:solidFill>
              </a:rPr>
              <a:t>but really all of us</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Everything in the question stem is relevant to determining what the answer is - hoping to run a session on exam technique around December. PT is a combination of knowledge and exam technique.</a:t>
            </a:r>
            <a:endParaRPr>
              <a:solidFill>
                <a:schemeClr val="dk1"/>
              </a:solidFill>
            </a:endParaRPr>
          </a:p>
          <a:p>
            <a:pPr indent="0" lvl="0" marL="0" rtl="0" algn="l">
              <a:spcBef>
                <a:spcPts val="0"/>
              </a:spcBef>
              <a:spcAft>
                <a:spcPts val="0"/>
              </a:spcAft>
              <a:buSzPts val="1100"/>
              <a:buNone/>
            </a:pPr>
            <a:r>
              <a:rPr lang="en-US">
                <a:solidFill>
                  <a:schemeClr val="dk1"/>
                </a:solidFill>
              </a:rPr>
              <a:t>Try to start practice questions early on and have a routine eg. 30 minutes of SBAs on a weekend. Doesn’t matter if you get things wrong and your centile is 10 on passmed, make a note of the topic and create a brief summary around it.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Know relevant nice guidelines e.g. criteria for 2 week waits, ct head scans. </a:t>
            </a:r>
            <a:endParaRPr>
              <a:solidFill>
                <a:schemeClr val="dk1"/>
              </a:solidFill>
            </a:endParaRPr>
          </a:p>
          <a:p>
            <a:pPr indent="0" lvl="0" marL="0" rtl="0" algn="l">
              <a:spcBef>
                <a:spcPts val="0"/>
              </a:spcBef>
              <a:spcAft>
                <a:spcPts val="0"/>
              </a:spcAft>
              <a:buSzPts val="1100"/>
              <a:buNone/>
            </a:pPr>
            <a:r>
              <a:rPr lang="en-US">
                <a:solidFill>
                  <a:schemeClr val="dk1"/>
                </a:solidFill>
              </a:rPr>
              <a:t>Society revision sessions, TL tutorials and PALS can be v helpful! </a:t>
            </a:r>
            <a:endParaRPr>
              <a:solidFill>
                <a:schemeClr val="dk1"/>
              </a:solidFill>
            </a:endParaRPr>
          </a:p>
          <a:p>
            <a:pPr indent="0" lvl="0" marL="0" rtl="0" algn="l">
              <a:spcBef>
                <a:spcPts val="0"/>
              </a:spcBef>
              <a:spcAft>
                <a:spcPts val="0"/>
              </a:spcAft>
              <a:buSzPts val="1100"/>
              <a:buNone/>
            </a:pPr>
            <a:r>
              <a:t/>
            </a:r>
            <a:endParaRPr>
              <a:solidFill>
                <a:schemeClr val="dk1"/>
              </a:solidFill>
            </a:endParaRPr>
          </a:p>
        </p:txBody>
      </p:sp>
      <p:sp>
        <p:nvSpPr>
          <p:cNvPr id="477" name="Google Shape;477;g37a0d5b8ea5_1_6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7a0d5b8ea5_1_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Yathavi and Maria</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US">
                <a:solidFill>
                  <a:schemeClr val="dk1"/>
                </a:solidFill>
              </a:rPr>
              <a:t>-Hx: At 6 min you will be asked to briefly summarise + talk about next steps (investigations, referral). Sometimes it’s difficult to take a complete hx. Hx structure is good, but don’t be too rigid with it (eg. asking earlier in the hx about smoking if you suspect lung cancer shows you are thinking about ddxs rather than just asking questions without an end goal in mind)</a:t>
            </a:r>
            <a:endParaRPr>
              <a:solidFill>
                <a:schemeClr val="dk1"/>
              </a:solidFill>
            </a:endParaRPr>
          </a:p>
          <a:p>
            <a:pPr indent="0" lvl="0" marL="0" rtl="0" algn="l">
              <a:spcBef>
                <a:spcPts val="0"/>
              </a:spcBef>
              <a:spcAft>
                <a:spcPts val="0"/>
              </a:spcAft>
              <a:buSzPts val="1100"/>
              <a:buNone/>
            </a:pPr>
            <a:r>
              <a:rPr lang="en-US">
                <a:solidFill>
                  <a:schemeClr val="dk1"/>
                </a:solidFill>
              </a:rPr>
              <a:t>-Examinations: at 6 min- present findings, most likely diagnosis. Very important to keep your answer structured</a:t>
            </a:r>
            <a:endParaRPr>
              <a:solidFill>
                <a:schemeClr val="dk1"/>
              </a:solidFill>
            </a:endParaRPr>
          </a:p>
          <a:p>
            <a:pPr indent="0" lvl="0" marL="0" rtl="0" algn="l">
              <a:spcBef>
                <a:spcPts val="0"/>
              </a:spcBef>
              <a:spcAft>
                <a:spcPts val="0"/>
              </a:spcAft>
              <a:buSzPts val="1100"/>
              <a:buNone/>
            </a:pPr>
            <a:r>
              <a:rPr lang="en-US">
                <a:solidFill>
                  <a:schemeClr val="dk1"/>
                </a:solidFill>
              </a:rPr>
              <a:t>-Comms: full 8 min of talking with the patient. Let the patient guide the discussion focusing on what they want to get out of the consult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Comms stations, people do struggle to understand them and the best way to approach. read the examples and the mark schemes they have on keats!</a:t>
            </a:r>
            <a:endParaRPr>
              <a:solidFill>
                <a:schemeClr val="dk1"/>
              </a:solidFill>
            </a:endParaRPr>
          </a:p>
          <a:p>
            <a:pPr indent="0" lvl="0" marL="0" rtl="0" algn="l">
              <a:spcBef>
                <a:spcPts val="0"/>
              </a:spcBef>
              <a:spcAft>
                <a:spcPts val="0"/>
              </a:spcAft>
              <a:buSzPts val="1100"/>
              <a:buNone/>
            </a:pPr>
            <a:r>
              <a:t/>
            </a:r>
            <a:endParaRPr>
              <a:solidFill>
                <a:schemeClr val="dk1"/>
              </a:solidFill>
            </a:endParaRPr>
          </a:p>
        </p:txBody>
      </p:sp>
      <p:sp>
        <p:nvSpPr>
          <p:cNvPr id="488" name="Google Shape;488;g37a0d5b8ea5_1_6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7a0d5b8ea5_1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37a0d5b8ea5_1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 and Ally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7a0d5b8ea5_1_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Maria and Ally</a:t>
            </a:r>
            <a:endParaRPr>
              <a:solidFill>
                <a:schemeClr val="dk1"/>
              </a:solidFill>
            </a:endParaRPr>
          </a:p>
        </p:txBody>
      </p:sp>
      <p:sp>
        <p:nvSpPr>
          <p:cNvPr id="507" name="Google Shape;507;g37a0d5b8ea5_1_6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7a0d5b8ea5_1_6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Maria and Ally</a:t>
            </a:r>
            <a:endParaRPr>
              <a:solidFill>
                <a:schemeClr val="dk1"/>
              </a:solidFill>
            </a:endParaRPr>
          </a:p>
        </p:txBody>
      </p:sp>
      <p:sp>
        <p:nvSpPr>
          <p:cNvPr id="523" name="Google Shape;523;g37a0d5b8ea5_1_6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7a0d5b8ea5_1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Maria and Ally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how to find the right mentors (</a:t>
            </a:r>
            <a:r>
              <a:rPr b="1" lang="en-US">
                <a:solidFill>
                  <a:schemeClr val="dk1"/>
                </a:solidFill>
              </a:rPr>
              <a:t>someone when you look at them, you want to be like them</a:t>
            </a:r>
            <a:r>
              <a:rPr lang="en-US">
                <a:solidFill>
                  <a:schemeClr val="dk1"/>
                </a:solidFill>
              </a:rPr>
              <a:t>. (e.g. they have a trait you aspire to have, they work in a field you’re interested in) </a:t>
            </a:r>
            <a:r>
              <a:rPr b="1" lang="en-US">
                <a:solidFill>
                  <a:schemeClr val="dk1"/>
                </a:solidFill>
              </a:rPr>
              <a:t>and their values somewhat align with you</a:t>
            </a:r>
            <a:r>
              <a:rPr lang="en-US">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a mentor is not just a formal role (your friends/colleagues in the years above you, etc)</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hold on to them.</a:t>
            </a:r>
            <a:endParaRPr>
              <a:solidFill>
                <a:schemeClr val="dk1"/>
              </a:solidFill>
            </a:endParaRPr>
          </a:p>
          <a:p>
            <a:pPr indent="0" lvl="0" marL="0" rtl="0" algn="l">
              <a:spcBef>
                <a:spcPts val="0"/>
              </a:spcBef>
              <a:spcAft>
                <a:spcPts val="0"/>
              </a:spcAft>
              <a:buSzPts val="1100"/>
              <a:buNone/>
            </a:pPr>
            <a:r>
              <a:t/>
            </a:r>
            <a:endParaRPr>
              <a:solidFill>
                <a:schemeClr val="dk1"/>
              </a:solidFill>
            </a:endParaRPr>
          </a:p>
        </p:txBody>
      </p:sp>
      <p:sp>
        <p:nvSpPr>
          <p:cNvPr id="534" name="Google Shape;534;g37a0d5b8ea5_1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7a0d5b8ea5_1_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g37a0d5b8ea5_1_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7a0d5b8ea5_1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 </a:t>
            </a:r>
            <a:endParaRPr/>
          </a:p>
          <a:p>
            <a:pPr indent="0" lvl="0" marL="0" rtl="0" algn="l">
              <a:lnSpc>
                <a:spcPct val="100000"/>
              </a:lnSpc>
              <a:spcBef>
                <a:spcPts val="0"/>
              </a:spcBef>
              <a:spcAft>
                <a:spcPts val="0"/>
              </a:spcAft>
              <a:buSzPts val="1100"/>
              <a:buNone/>
            </a:pPr>
            <a:r>
              <a:t/>
            </a:r>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Please take care of yourself and make it a non-negotiable priority</a:t>
            </a:r>
            <a:r>
              <a:rPr lang="en-US" sz="900">
                <a:solidFill>
                  <a:schemeClr val="dk1"/>
                </a:solidFill>
                <a:latin typeface="Roboto"/>
                <a:ea typeface="Roboto"/>
                <a:cs typeface="Roboto"/>
                <a:sym typeface="Roboto"/>
              </a:rPr>
              <a:t> - lack of sleep + lack of proper eating + workload + stress = everything catches up very quickly and it is not nice</a:t>
            </a:r>
            <a:br>
              <a:rPr lang="en-US" sz="900">
                <a:solidFill>
                  <a:schemeClr val="dk1"/>
                </a:solidFill>
                <a:latin typeface="Roboto"/>
                <a:ea typeface="Roboto"/>
                <a:cs typeface="Roboto"/>
                <a:sym typeface="Roboto"/>
              </a:rPr>
            </a:br>
            <a:r>
              <a:rPr lang="en-US" sz="900">
                <a:solidFill>
                  <a:schemeClr val="dk1"/>
                </a:solidFill>
                <a:latin typeface="Roboto"/>
                <a:ea typeface="Roboto"/>
                <a:cs typeface="Roboto"/>
                <a:sym typeface="Roboto"/>
              </a:rPr>
              <a:t>Remember that, at the end of the day, nothing exists if your health doesn’t (e.g. doesn’t matter the amount of hours if you are unwell on the day of your exam)</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Reach out for help</a:t>
            </a:r>
            <a:r>
              <a:rPr lang="en-US" sz="900">
                <a:solidFill>
                  <a:schemeClr val="dk1"/>
                </a:solidFill>
                <a:latin typeface="Roboto"/>
                <a:ea typeface="Roboto"/>
                <a:cs typeface="Roboto"/>
                <a:sym typeface="Roboto"/>
              </a:rPr>
              <a:t> - so many people will be in the same boat; reach out to a friend, a senior, your personal tutor, faculty member, family, GP, MSA; whoever you are comfortable with; sometimes just talking to someone helps, other times they can offer valuable insight and advice and sometimes they can put things into perspective</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Do NOT lose perspective</a:t>
            </a:r>
            <a:r>
              <a:rPr lang="en-US" sz="900">
                <a:solidFill>
                  <a:schemeClr val="dk1"/>
                </a:solidFill>
                <a:latin typeface="Roboto"/>
                <a:ea typeface="Roboto"/>
                <a:cs typeface="Roboto"/>
                <a:sym typeface="Roboto"/>
              </a:rPr>
              <a:t> - it is easy to fall into the trap of thinking you are not doing enough because it seems that everyone else somehow has a lot more hours in the day; take a moment to reflect how far YOU have come, not relative to anyone else</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Remember that circumstances mean that comparison is never fair and balanced</a:t>
            </a:r>
            <a:r>
              <a:rPr lang="en-US" sz="900">
                <a:solidFill>
                  <a:schemeClr val="dk1"/>
                </a:solidFill>
                <a:latin typeface="Roboto"/>
                <a:ea typeface="Roboto"/>
                <a:cs typeface="Roboto"/>
                <a:sym typeface="Roboto"/>
              </a:rPr>
              <a:t> (e.g. it is a given that someone who works 3 jobs and has a full time caring role might not have the time, energy and/or capacity to be able to engage in as many societies as someone who does not have to do either) (This is a more extreme example to get the point across, but always remember that!)</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Celebrate small wins</a:t>
            </a:r>
            <a:r>
              <a:rPr lang="en-US" sz="900">
                <a:solidFill>
                  <a:schemeClr val="dk1"/>
                </a:solidFill>
                <a:latin typeface="Roboto"/>
                <a:ea typeface="Roboto"/>
                <a:cs typeface="Roboto"/>
                <a:sym typeface="Roboto"/>
              </a:rPr>
              <a:t> - sometimes it is the little things that you have to actively found the joy in to keep sane. Decided on your SPM research question? Well done. Cooked for yourself after a long while? Proud of you. Caught up with friends even when you felt like isolating? Pat yourself on the back</a:t>
            </a:r>
            <a:endParaRPr sz="90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
        <p:nvSpPr>
          <p:cNvPr id="553" name="Google Shape;553;g37a0d5b8ea5_1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7a0d5b8ea5_1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a:t>
            </a:r>
            <a:endParaRPr/>
          </a:p>
          <a:p>
            <a:pPr indent="0" lvl="0" marL="0" rtl="0" algn="l">
              <a:lnSpc>
                <a:spcPct val="100000"/>
              </a:lnSpc>
              <a:spcBef>
                <a:spcPts val="0"/>
              </a:spcBef>
              <a:spcAft>
                <a:spcPts val="0"/>
              </a:spcAft>
              <a:buSzPts val="1100"/>
              <a:buNone/>
            </a:pPr>
            <a:r>
              <a:t/>
            </a:r>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Please take care of yourself and make it a non-negotiable priority</a:t>
            </a:r>
            <a:r>
              <a:rPr lang="en-US" sz="900">
                <a:solidFill>
                  <a:schemeClr val="dk1"/>
                </a:solidFill>
                <a:latin typeface="Roboto"/>
                <a:ea typeface="Roboto"/>
                <a:cs typeface="Roboto"/>
                <a:sym typeface="Roboto"/>
              </a:rPr>
              <a:t> - lack of sleep + lack of proper eating + workload + stress = everything catches up very quickly and it is not nice</a:t>
            </a:r>
            <a:br>
              <a:rPr lang="en-US" sz="900">
                <a:solidFill>
                  <a:schemeClr val="dk1"/>
                </a:solidFill>
                <a:latin typeface="Roboto"/>
                <a:ea typeface="Roboto"/>
                <a:cs typeface="Roboto"/>
                <a:sym typeface="Roboto"/>
              </a:rPr>
            </a:br>
            <a:r>
              <a:rPr lang="en-US" sz="900">
                <a:solidFill>
                  <a:schemeClr val="dk1"/>
                </a:solidFill>
                <a:latin typeface="Roboto"/>
                <a:ea typeface="Roboto"/>
                <a:cs typeface="Roboto"/>
                <a:sym typeface="Roboto"/>
              </a:rPr>
              <a:t>Remember that, at the end of the day, nothing exists if your health doesn’t (e.g. doesn’t matter the amount of hours if you are unwell on the day of your exam)</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Reach out for help</a:t>
            </a:r>
            <a:r>
              <a:rPr lang="en-US" sz="900">
                <a:solidFill>
                  <a:schemeClr val="dk1"/>
                </a:solidFill>
                <a:latin typeface="Roboto"/>
                <a:ea typeface="Roboto"/>
                <a:cs typeface="Roboto"/>
                <a:sym typeface="Roboto"/>
              </a:rPr>
              <a:t> - so many people will be in the same boat; reach out to a friend, a senior, your personal tutor, faculty member, family, GP, MSA; whoever you are comfortable with; sometimes just talking to someone helps, other times they can offer valuable insight and advice and sometimes they can put things into perspective</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Do NOT lose perspective</a:t>
            </a:r>
            <a:r>
              <a:rPr lang="en-US" sz="900">
                <a:solidFill>
                  <a:schemeClr val="dk1"/>
                </a:solidFill>
                <a:latin typeface="Roboto"/>
                <a:ea typeface="Roboto"/>
                <a:cs typeface="Roboto"/>
                <a:sym typeface="Roboto"/>
              </a:rPr>
              <a:t> - it is easy to fall into the trap of thinking you are not doing enough because it seems that everyone else somehow has a lot more hours in the day; take a moment to reflect how far YOU have come, not relative to anyone else</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Remember that circumstances mean that comparison is never fair and balanced</a:t>
            </a:r>
            <a:r>
              <a:rPr lang="en-US" sz="900">
                <a:solidFill>
                  <a:schemeClr val="dk1"/>
                </a:solidFill>
                <a:latin typeface="Roboto"/>
                <a:ea typeface="Roboto"/>
                <a:cs typeface="Roboto"/>
                <a:sym typeface="Roboto"/>
              </a:rPr>
              <a:t> (e.g. it is a given that someone who works 3 jobs and has a full time caring role might not have the time, energy and/or capacity to be able to engage in as many societies as someone who does not have to do either) (This is a more extreme example to get the point across, but always remember that!)</a:t>
            </a:r>
            <a:endParaRPr sz="900">
              <a:solidFill>
                <a:schemeClr val="dk1"/>
              </a:solidFill>
              <a:latin typeface="Roboto"/>
              <a:ea typeface="Roboto"/>
              <a:cs typeface="Roboto"/>
              <a:sym typeface="Roboto"/>
            </a:endParaRPr>
          </a:p>
          <a:p>
            <a:pPr indent="-285750" lvl="0" marL="457200" rtl="0" algn="l">
              <a:spcBef>
                <a:spcPts val="0"/>
              </a:spcBef>
              <a:spcAft>
                <a:spcPts val="0"/>
              </a:spcAft>
              <a:buClr>
                <a:schemeClr val="dk1"/>
              </a:buClr>
              <a:buSzPts val="900"/>
              <a:buFont typeface="Roboto"/>
              <a:buChar char="●"/>
            </a:pPr>
            <a:r>
              <a:rPr b="1" lang="en-US" sz="900">
                <a:solidFill>
                  <a:schemeClr val="dk1"/>
                </a:solidFill>
                <a:latin typeface="Roboto"/>
                <a:ea typeface="Roboto"/>
                <a:cs typeface="Roboto"/>
                <a:sym typeface="Roboto"/>
              </a:rPr>
              <a:t>Celebrate small wins</a:t>
            </a:r>
            <a:r>
              <a:rPr lang="en-US" sz="900">
                <a:solidFill>
                  <a:schemeClr val="dk1"/>
                </a:solidFill>
                <a:latin typeface="Roboto"/>
                <a:ea typeface="Roboto"/>
                <a:cs typeface="Roboto"/>
                <a:sym typeface="Roboto"/>
              </a:rPr>
              <a:t> - sometimes it is the little things that you have to actively found the joy in to keep sane. Decided on your SPM research question? Well done. Cooked for yourself after a long while? Proud of you. Caught up with friends even when you felt like isolating? Pat yourself on the back</a:t>
            </a:r>
            <a:endParaRPr sz="90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400"/>
          </a:p>
          <a:p>
            <a:pPr indent="-330200" lvl="0" marL="457200" rtl="0" algn="l">
              <a:spcBef>
                <a:spcPts val="0"/>
              </a:spcBef>
              <a:spcAft>
                <a:spcPts val="0"/>
              </a:spcAft>
              <a:buClr>
                <a:schemeClr val="dk1"/>
              </a:buClr>
              <a:buSzPts val="1600"/>
              <a:buFont typeface="Roboto"/>
              <a:buChar char="●"/>
            </a:pPr>
            <a:r>
              <a:rPr b="1" lang="en-US" sz="900">
                <a:solidFill>
                  <a:schemeClr val="dk1"/>
                </a:solidFill>
                <a:latin typeface="Roboto"/>
                <a:ea typeface="Roboto"/>
                <a:cs typeface="Roboto"/>
                <a:sym typeface="Roboto"/>
              </a:rPr>
              <a:t>Remember that at the end of the day you are becoming a doctor</a:t>
            </a:r>
            <a:r>
              <a:rPr lang="en-US" sz="900">
                <a:solidFill>
                  <a:schemeClr val="dk1"/>
                </a:solidFill>
                <a:latin typeface="Roboto"/>
                <a:ea typeface="Roboto"/>
                <a:cs typeface="Roboto"/>
                <a:sym typeface="Roboto"/>
              </a:rPr>
              <a:t> - I have never seen a </a:t>
            </a:r>
            <a:r>
              <a:rPr lang="en-US" sz="1000">
                <a:solidFill>
                  <a:schemeClr val="dk1"/>
                </a:solidFill>
                <a:latin typeface="Roboto"/>
                <a:ea typeface="Roboto"/>
                <a:cs typeface="Roboto"/>
                <a:sym typeface="Roboto"/>
              </a:rPr>
              <a:t>patient ask a doctor how many publications they had; what patients do remember is how you made them feel, if you listened to them, if you took them seriously, if you helped &lt;3</a:t>
            </a:r>
            <a:endParaRPr sz="1000"/>
          </a:p>
          <a:p>
            <a:pPr indent="0" lvl="0" marL="0" rtl="0" algn="l">
              <a:lnSpc>
                <a:spcPct val="100000"/>
              </a:lnSpc>
              <a:spcBef>
                <a:spcPts val="0"/>
              </a:spcBef>
              <a:spcAft>
                <a:spcPts val="0"/>
              </a:spcAft>
              <a:buSzPts val="1100"/>
              <a:buNone/>
            </a:pPr>
            <a:r>
              <a:t/>
            </a:r>
            <a:endParaRPr sz="500"/>
          </a:p>
        </p:txBody>
      </p:sp>
      <p:sp>
        <p:nvSpPr>
          <p:cNvPr id="564" name="Google Shape;564;g37a0d5b8ea5_1_6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a0d5b8ea5_1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Yathavi</a:t>
            </a:r>
            <a:endParaRPr/>
          </a:p>
        </p:txBody>
      </p:sp>
      <p:sp>
        <p:nvSpPr>
          <p:cNvPr id="237" name="Google Shape;237;g37a0d5b8ea5_1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7a0d5b8ea5_1_7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37a0d5b8ea5_1_7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7a0d5b8ea5_1_8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g37a0d5b8ea5_1_8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7a0d5b8ea5_1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g37a0d5b8ea5_1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7a0d5b8ea5_1_7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7a0d5b8ea5_1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79eee2d6a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79eee2d6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a0d5b8ea5_1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7a0d5b8ea5_1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Yathavi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a0d5b8ea5_1_2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7a0d5b8ea5_1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a0d5b8ea5_1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Lots more bedside teaching for most blocks in 3rd year</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4th years can teach you stuff, help out with clinical skills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br>
              <a:rPr lang="en-US">
                <a:solidFill>
                  <a:schemeClr val="dk1"/>
                </a:solidFill>
              </a:rPr>
            </a:br>
            <a:r>
              <a:rPr lang="en-US">
                <a:solidFill>
                  <a:schemeClr val="dk1"/>
                </a:solidFill>
              </a:rPr>
              <a:t>-T&amp;A placement is good opportunity to practise reading CXRs, ABGs, ECGs and examinations (abdo, cardio, resp)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-Logging into kaizen on your phone beforehand saves time as doctors and nurses are often busy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-EPR login - good to look up more about patient’s history, review imaging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get to see a surgery! KCH Have two guaranteed surgical hours. great opportunity to get your scrubbing in sign up (major purpose for this session) so get it done then!</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some surgeries especially trauma will have a lot of components, e.g.orthopaedic srugeons and vascular surgeons etc… so it might be hard to see.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91" name="Google Shape;291;g37a0d5b8ea5_1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a0d5b8ea5_1_4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Maria</a:t>
            </a:r>
            <a:endParaRPr/>
          </a:p>
          <a:p>
            <a:pPr indent="0" lvl="0" marL="0" rtl="0" algn="l">
              <a:spcBef>
                <a:spcPts val="0"/>
              </a:spcBef>
              <a:spcAft>
                <a:spcPts val="0"/>
              </a:spcAft>
              <a:buSzPts val="1100"/>
              <a:buNone/>
            </a:pPr>
            <a:r>
              <a:t/>
            </a:r>
            <a:endParaRPr/>
          </a:p>
        </p:txBody>
      </p:sp>
      <p:sp>
        <p:nvSpPr>
          <p:cNvPr id="306" name="Google Shape;306;g37a0d5b8ea5_1_4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a0d5b8ea5_1_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Maheen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basically all your neuro + ENT + opthalmology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based on lesion site, you get different signs = very logical, detective work</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exams are really fun to do, esp when you can elicit signs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KCH bedside teaching, again really useful (2-3 ppl with a consultant)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KCH ophthalmology teaching day = rotate around 6 station learning key skills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pt’s have their pupils dilated for eye appts most of the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may not have time to do full U or L limbe examinations so it’s always helpful to practice eliciting reflexes as this can be tricky to get right. You don’t want to get to OSCEs not having got many reflexes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that’s how i think of it, like look feel move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There’s quite a few things you need to check in a neuro exam so it’s helpful to always have a very clear structure that you can stick to. When presenting back, used the same structure as for the exam. Consultants love it if you’re systematic and you’re less likely to miss mentioning important info. Also good practice for OSCEs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318" name="Google Shape;318;g37a0d5b8ea5_1_4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a0d5b8ea5_1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Maheen</a:t>
            </a:r>
            <a:endParaRPr/>
          </a:p>
          <a:p>
            <a:pPr indent="0" lvl="0" marL="0" rtl="0" algn="l">
              <a:spcBef>
                <a:spcPts val="0"/>
              </a:spcBef>
              <a:spcAft>
                <a:spcPts val="0"/>
              </a:spcAft>
              <a:buSzPts val="1100"/>
              <a:buNone/>
            </a:pPr>
            <a:r>
              <a:t/>
            </a:r>
            <a:endParaRPr/>
          </a:p>
        </p:txBody>
      </p:sp>
      <p:sp>
        <p:nvSpPr>
          <p:cNvPr id="333" name="Google Shape;333;g37a0d5b8ea5_1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g480b017b58350828_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480b017b58350828_42"/>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7" name="Google Shape;47;g480b017b58350828_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480b017b58350828_45"/>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0" name="Google Shape;50;g480b017b58350828_45"/>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51" name="Google Shape;51;g480b017b58350828_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37a0d5b8ea5_1_1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g37a0d5b8ea5_1_1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1" name="Google Shape;61;g37a0d5b8ea5_1_1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g37a0d5b8ea5_1_1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g37a0d5b8ea5_1_1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g37a0d5b8ea5_1_1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g37a0d5b8ea5_1_1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g37a0d5b8ea5_1_127"/>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9" name="Google Shape;69;g37a0d5b8ea5_1_12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70" name="Google Shape;70;g37a0d5b8ea5_1_12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g37a0d5b8ea5_1_12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2" name="Google Shape;72;g37a0d5b8ea5_1_12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g37a0d5b8ea5_1_13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5" name="Google Shape;75;g37a0d5b8ea5_1_13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6" name="Google Shape;76;g37a0d5b8ea5_1_13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g37a0d5b8ea5_1_13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8" name="Google Shape;78;g37a0d5b8ea5_1_13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g37a0d5b8ea5_1_139"/>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1" name="Google Shape;81;g37a0d5b8ea5_1_139"/>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82" name="Google Shape;82;g37a0d5b8ea5_1_13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g37a0d5b8ea5_1_13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g37a0d5b8ea5_1_13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g37a0d5b8ea5_1_14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g37a0d5b8ea5_1_145"/>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8" name="Google Shape;88;g37a0d5b8ea5_1_145"/>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9" name="Google Shape;89;g37a0d5b8ea5_1_14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0" name="Google Shape;90;g37a0d5b8ea5_1_14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1" name="Google Shape;91;g37a0d5b8ea5_1_14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g37a0d5b8ea5_1_152"/>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4" name="Google Shape;94;g37a0d5b8ea5_1_152"/>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95" name="Google Shape;95;g37a0d5b8ea5_1_152"/>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96" name="Google Shape;96;g37a0d5b8ea5_1_15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g37a0d5b8ea5_1_15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g37a0d5b8ea5_1_15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g37a0d5b8ea5_1_159"/>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g37a0d5b8ea5_1_159"/>
          <p:cNvSpPr/>
          <p:nvPr>
            <p:ph idx="2" type="pic"/>
          </p:nvPr>
        </p:nvSpPr>
        <p:spPr>
          <a:xfrm>
            <a:off x="896144" y="306388"/>
            <a:ext cx="2743200" cy="2057400"/>
          </a:xfrm>
          <a:prstGeom prst="rect">
            <a:avLst/>
          </a:prstGeom>
          <a:noFill/>
          <a:ln>
            <a:noFill/>
          </a:ln>
        </p:spPr>
      </p:sp>
      <p:sp>
        <p:nvSpPr>
          <p:cNvPr id="102" name="Google Shape;102;g37a0d5b8ea5_1_159"/>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g37a0d5b8ea5_1_15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g37a0d5b8ea5_1_15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g37a0d5b8ea5_1_15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1" name="Shape 11"/>
        <p:cNvGrpSpPr/>
        <p:nvPr/>
      </p:nvGrpSpPr>
      <p:grpSpPr>
        <a:xfrm>
          <a:off x="0" y="0"/>
          <a:ext cx="0" cy="0"/>
          <a:chOff x="0" y="0"/>
          <a:chExt cx="0" cy="0"/>
        </a:xfrm>
      </p:grpSpPr>
      <p:sp>
        <p:nvSpPr>
          <p:cNvPr id="12" name="Google Shape;12;g480b017b58350828_8"/>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480b017b58350828_8"/>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4" name="Google Shape;14;g480b017b58350828_8"/>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5" name="Google Shape;15;g480b017b58350828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g37a0d5b8ea5_1_16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g37a0d5b8ea5_1_166"/>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09" name="Google Shape;109;g37a0d5b8ea5_1_16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0" name="Google Shape;110;g37a0d5b8ea5_1_16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g37a0d5b8ea5_1_16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2" name="Shape 112"/>
        <p:cNvGrpSpPr/>
        <p:nvPr/>
      </p:nvGrpSpPr>
      <p:grpSpPr>
        <a:xfrm>
          <a:off x="0" y="0"/>
          <a:ext cx="0" cy="0"/>
          <a:chOff x="0" y="0"/>
          <a:chExt cx="0" cy="0"/>
        </a:xfrm>
      </p:grpSpPr>
      <p:sp>
        <p:nvSpPr>
          <p:cNvPr id="113" name="Google Shape;113;g37a0d5b8ea5_1_172"/>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4" name="Google Shape;114;g37a0d5b8ea5_1_172"/>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5" name="Google Shape;115;g37a0d5b8ea5_1_17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6" name="Google Shape;116;g37a0d5b8ea5_1_17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g37a0d5b8ea5_1_17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g37a0d5b8ea5_1_81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g37a0d5b8ea5_1_81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27" name="Google Shape;127;g37a0d5b8ea5_1_8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g37a0d5b8ea5_1_8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g37a0d5b8ea5_1_8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g37a0d5b8ea5_1_8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g37a0d5b8ea5_1_8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g37a0d5b8ea5_1_8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g37a0d5b8ea5_1_8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g37a0d5b8ea5_1_8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g37a0d5b8ea5_1_8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8" name="Google Shape;138;g37a0d5b8ea5_1_8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39" name="Google Shape;139;g37a0d5b8ea5_1_8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g37a0d5b8ea5_1_8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g37a0d5b8ea5_1_8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g37a0d5b8ea5_1_8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4" name="Google Shape;144;g37a0d5b8ea5_1_83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5" name="Google Shape;145;g37a0d5b8ea5_1_83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g37a0d5b8ea5_1_8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g37a0d5b8ea5_1_8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g37a0d5b8ea5_1_8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9" name="Shape 149"/>
        <p:cNvGrpSpPr/>
        <p:nvPr/>
      </p:nvGrpSpPr>
      <p:grpSpPr>
        <a:xfrm>
          <a:off x="0" y="0"/>
          <a:ext cx="0" cy="0"/>
          <a:chOff x="0" y="0"/>
          <a:chExt cx="0" cy="0"/>
        </a:xfrm>
      </p:grpSpPr>
      <p:sp>
        <p:nvSpPr>
          <p:cNvPr id="150" name="Google Shape;150;g37a0d5b8ea5_1_83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g37a0d5b8ea5_1_83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2" name="Google Shape;152;g37a0d5b8ea5_1_837"/>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g37a0d5b8ea5_1_83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4" name="Google Shape;154;g37a0d5b8ea5_1_837"/>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5" name="Google Shape;155;g37a0d5b8ea5_1_8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g37a0d5b8ea5_1_8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g37a0d5b8ea5_1_8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g37a0d5b8ea5_1_8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g37a0d5b8ea5_1_8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g37a0d5b8ea5_1_8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g37a0d5b8ea5_1_8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g37a0d5b8ea5_1_8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5" name="Google Shape;165;g37a0d5b8ea5_1_8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6" name="Google Shape;166;g37a0d5b8ea5_1_8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7" name="Shape 167"/>
        <p:cNvGrpSpPr/>
        <p:nvPr/>
      </p:nvGrpSpPr>
      <p:grpSpPr>
        <a:xfrm>
          <a:off x="0" y="0"/>
          <a:ext cx="0" cy="0"/>
          <a:chOff x="0" y="0"/>
          <a:chExt cx="0" cy="0"/>
        </a:xfrm>
      </p:grpSpPr>
      <p:sp>
        <p:nvSpPr>
          <p:cNvPr id="168" name="Google Shape;168;g37a0d5b8ea5_1_85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9" name="Google Shape;169;g37a0d5b8ea5_1_85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0" name="Google Shape;170;g37a0d5b8ea5_1_85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1" name="Google Shape;171;g37a0d5b8ea5_1_8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g37a0d5b8ea5_1_8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g37a0d5b8ea5_1_8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g480b017b58350828_13"/>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8" name="Google Shape;18;g480b017b58350828_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g37a0d5b8ea5_1_86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6" name="Google Shape;176;g37a0d5b8ea5_1_862"/>
          <p:cNvSpPr/>
          <p:nvPr>
            <p:ph idx="2" type="pic"/>
          </p:nvPr>
        </p:nvSpPr>
        <p:spPr>
          <a:xfrm>
            <a:off x="3887391" y="740569"/>
            <a:ext cx="4629300" cy="3655200"/>
          </a:xfrm>
          <a:prstGeom prst="rect">
            <a:avLst/>
          </a:prstGeom>
          <a:noFill/>
          <a:ln>
            <a:noFill/>
          </a:ln>
        </p:spPr>
      </p:sp>
      <p:sp>
        <p:nvSpPr>
          <p:cNvPr id="177" name="Google Shape;177;g37a0d5b8ea5_1_86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8" name="Google Shape;178;g37a0d5b8ea5_1_8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g37a0d5b8ea5_1_8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g37a0d5b8ea5_1_8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1" name="Shape 181"/>
        <p:cNvGrpSpPr/>
        <p:nvPr/>
      </p:nvGrpSpPr>
      <p:grpSpPr>
        <a:xfrm>
          <a:off x="0" y="0"/>
          <a:ext cx="0" cy="0"/>
          <a:chOff x="0" y="0"/>
          <a:chExt cx="0" cy="0"/>
        </a:xfrm>
      </p:grpSpPr>
      <p:sp>
        <p:nvSpPr>
          <p:cNvPr id="182" name="Google Shape;182;g37a0d5b8ea5_1_8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3" name="Google Shape;183;g37a0d5b8ea5_1_86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g37a0d5b8ea5_1_8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g37a0d5b8ea5_1_8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g37a0d5b8ea5_1_8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7" name="Shape 187"/>
        <p:cNvGrpSpPr/>
        <p:nvPr/>
      </p:nvGrpSpPr>
      <p:grpSpPr>
        <a:xfrm>
          <a:off x="0" y="0"/>
          <a:ext cx="0" cy="0"/>
          <a:chOff x="0" y="0"/>
          <a:chExt cx="0" cy="0"/>
        </a:xfrm>
      </p:grpSpPr>
      <p:sp>
        <p:nvSpPr>
          <p:cNvPr id="188" name="Google Shape;188;g37a0d5b8ea5_1_87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9" name="Google Shape;189;g37a0d5b8ea5_1_87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0" name="Google Shape;190;g37a0d5b8ea5_1_8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1" name="Google Shape;191;g37a0d5b8ea5_1_8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g37a0d5b8ea5_1_8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480b017b58350828_1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1" name="Google Shape;21;g480b017b58350828_16"/>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g480b017b58350828_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g480b017b58350828_2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5" name="Google Shape;25;g480b017b58350828_20"/>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g480b017b58350828_20"/>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g480b017b58350828_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g480b017b58350828_25"/>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0" name="Google Shape;30;g480b017b58350828_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g480b017b58350828_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3" name="Google Shape;33;g480b017b58350828_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g480b017b58350828_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5" name="Shape 35"/>
        <p:cNvGrpSpPr/>
        <p:nvPr/>
      </p:nvGrpSpPr>
      <p:grpSpPr>
        <a:xfrm>
          <a:off x="0" y="0"/>
          <a:ext cx="0" cy="0"/>
          <a:chOff x="0" y="0"/>
          <a:chExt cx="0" cy="0"/>
        </a:xfrm>
      </p:grpSpPr>
      <p:sp>
        <p:nvSpPr>
          <p:cNvPr id="36" name="Google Shape;36;g480b017b58350828_32"/>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37" name="Google Shape;37;g480b017b58350828_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g480b017b58350828_35"/>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g480b017b58350828_35"/>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41" name="Google Shape;41;g480b017b58350828_35"/>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2" name="Google Shape;42;g480b017b58350828_35"/>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g480b017b58350828_3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4" name="Google Shape;44;g480b017b58350828_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2" Type="http://schemas.openxmlformats.org/officeDocument/2006/relationships/theme" Target="../theme/theme4.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g480b017b58350828_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g480b017b58350828_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g480b017b58350828_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2" name="Shape 52"/>
        <p:cNvGrpSpPr/>
        <p:nvPr/>
      </p:nvGrpSpPr>
      <p:grpSpPr>
        <a:xfrm>
          <a:off x="0" y="0"/>
          <a:ext cx="0" cy="0"/>
          <a:chOff x="0" y="0"/>
          <a:chExt cx="0" cy="0"/>
        </a:xfrm>
      </p:grpSpPr>
      <p:sp>
        <p:nvSpPr>
          <p:cNvPr id="53" name="Google Shape;53;g37a0d5b8ea5_1_11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4" name="Google Shape;54;g37a0d5b8ea5_1_112"/>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5" name="Google Shape;55;g37a0d5b8ea5_1_11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6" name="Google Shape;56;g37a0d5b8ea5_1_11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7" name="Google Shape;57;g37a0d5b8ea5_1_11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AF6"/>
        </a:solidFill>
      </p:bgPr>
    </p:bg>
    <p:spTree>
      <p:nvGrpSpPr>
        <p:cNvPr id="118" name="Shape 118"/>
        <p:cNvGrpSpPr/>
        <p:nvPr/>
      </p:nvGrpSpPr>
      <p:grpSpPr>
        <a:xfrm>
          <a:off x="0" y="0"/>
          <a:ext cx="0" cy="0"/>
          <a:chOff x="0" y="0"/>
          <a:chExt cx="0" cy="0"/>
        </a:xfrm>
      </p:grpSpPr>
      <p:sp>
        <p:nvSpPr>
          <p:cNvPr id="119" name="Google Shape;119;g37a0d5b8ea5_1_80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0" name="Google Shape;120;g37a0d5b8ea5_1_80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1" name="Google Shape;121;g37a0d5b8ea5_1_80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2" name="Google Shape;122;g37a0d5b8ea5_1_80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3" name="Google Shape;123;g37a0d5b8ea5_1_80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900" u="none" cap="none" strike="noStrike">
                <a:solidFill>
                  <a:srgbClr val="888888"/>
                </a:solidFill>
                <a:latin typeface="Calibri"/>
                <a:ea typeface="Calibri"/>
                <a:cs typeface="Calibri"/>
                <a:sym typeface="Calibri"/>
              </a:defRPr>
            </a:lvl1pPr>
            <a:lvl2pPr indent="0" lvl="1" marL="0" marR="0" algn="r">
              <a:spcBef>
                <a:spcPts val="0"/>
              </a:spcBef>
              <a:buNone/>
              <a:defRPr b="0" i="0" sz="900" u="none" cap="none" strike="noStrike">
                <a:solidFill>
                  <a:srgbClr val="888888"/>
                </a:solidFill>
                <a:latin typeface="Calibri"/>
                <a:ea typeface="Calibri"/>
                <a:cs typeface="Calibri"/>
                <a:sym typeface="Calibri"/>
              </a:defRPr>
            </a:lvl2pPr>
            <a:lvl3pPr indent="0" lvl="2" marL="0" marR="0" algn="r">
              <a:spcBef>
                <a:spcPts val="0"/>
              </a:spcBef>
              <a:buNone/>
              <a:defRPr b="0" i="0" sz="900" u="none" cap="none" strike="noStrike">
                <a:solidFill>
                  <a:srgbClr val="888888"/>
                </a:solidFill>
                <a:latin typeface="Calibri"/>
                <a:ea typeface="Calibri"/>
                <a:cs typeface="Calibri"/>
                <a:sym typeface="Calibri"/>
              </a:defRPr>
            </a:lvl3pPr>
            <a:lvl4pPr indent="0" lvl="3" marL="0" marR="0" algn="r">
              <a:spcBef>
                <a:spcPts val="0"/>
              </a:spcBef>
              <a:buNone/>
              <a:defRPr b="0" i="0" sz="900" u="none" cap="none" strike="noStrike">
                <a:solidFill>
                  <a:srgbClr val="888888"/>
                </a:solidFill>
                <a:latin typeface="Calibri"/>
                <a:ea typeface="Calibri"/>
                <a:cs typeface="Calibri"/>
                <a:sym typeface="Calibri"/>
              </a:defRPr>
            </a:lvl4pPr>
            <a:lvl5pPr indent="0" lvl="4" marL="0" marR="0" algn="r">
              <a:spcBef>
                <a:spcPts val="0"/>
              </a:spcBef>
              <a:buNone/>
              <a:defRPr b="0" i="0" sz="900" u="none" cap="none" strike="noStrike">
                <a:solidFill>
                  <a:srgbClr val="888888"/>
                </a:solidFill>
                <a:latin typeface="Calibri"/>
                <a:ea typeface="Calibri"/>
                <a:cs typeface="Calibri"/>
                <a:sym typeface="Calibri"/>
              </a:defRPr>
            </a:lvl5pPr>
            <a:lvl6pPr indent="0" lvl="5" marL="0" marR="0" algn="r">
              <a:spcBef>
                <a:spcPts val="0"/>
              </a:spcBef>
              <a:buNone/>
              <a:defRPr b="0" i="0" sz="900" u="none" cap="none" strike="noStrike">
                <a:solidFill>
                  <a:srgbClr val="888888"/>
                </a:solidFill>
                <a:latin typeface="Calibri"/>
                <a:ea typeface="Calibri"/>
                <a:cs typeface="Calibri"/>
                <a:sym typeface="Calibri"/>
              </a:defRPr>
            </a:lvl6pPr>
            <a:lvl7pPr indent="0" lvl="6" marL="0" marR="0" algn="r">
              <a:spcBef>
                <a:spcPts val="0"/>
              </a:spcBef>
              <a:buNone/>
              <a:defRPr b="0" i="0" sz="900" u="none" cap="none" strike="noStrike">
                <a:solidFill>
                  <a:srgbClr val="888888"/>
                </a:solidFill>
                <a:latin typeface="Calibri"/>
                <a:ea typeface="Calibri"/>
                <a:cs typeface="Calibri"/>
                <a:sym typeface="Calibri"/>
              </a:defRPr>
            </a:lvl7pPr>
            <a:lvl8pPr indent="0" lvl="7" marL="0" marR="0" algn="r">
              <a:spcBef>
                <a:spcPts val="0"/>
              </a:spcBef>
              <a:buNone/>
              <a:defRPr b="0" i="0" sz="900" u="none" cap="none" strike="noStrike">
                <a:solidFill>
                  <a:srgbClr val="888888"/>
                </a:solidFill>
                <a:latin typeface="Calibri"/>
                <a:ea typeface="Calibri"/>
                <a:cs typeface="Calibri"/>
                <a:sym typeface="Calibri"/>
              </a:defRPr>
            </a:lvl8pPr>
            <a:lvl9pPr indent="0" lvl="8" marL="0" marR="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hyperlink" Target="mailto:mbbsspm@kcl.ac.uk" TargetMode="External"/><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hyperlink" Target="mailto:mbbsstage3@kcl.ac.uk" TargetMode="External"/><Relationship Id="rId4" Type="http://schemas.openxmlformats.org/officeDocument/2006/relationships/hyperlink" Target="mailto:msa@kcl.ac.uk" TargetMode="External"/><Relationship Id="rId5" Type="http://schemas.openxmlformats.org/officeDocument/2006/relationships/hyperlink" Target="mailto:ibrahim.toufiq@kcl.ac.uk" TargetMode="External"/><Relationship Id="rId6" Type="http://schemas.openxmlformats.org/officeDocument/2006/relationships/hyperlink" Target="https://forms.gle/D9X9tQDHa86TBN2e9" TargetMode="External"/><Relationship Id="rId7" Type="http://schemas.openxmlformats.org/officeDocument/2006/relationships/image" Target="../media/image14.png"/><Relationship Id="rId8"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216A"/>
        </a:solidFill>
      </p:bgPr>
    </p:bg>
    <p:spTree>
      <p:nvGrpSpPr>
        <p:cNvPr id="196" name="Shape 196"/>
        <p:cNvGrpSpPr/>
        <p:nvPr/>
      </p:nvGrpSpPr>
      <p:grpSpPr>
        <a:xfrm>
          <a:off x="0" y="0"/>
          <a:ext cx="0" cy="0"/>
          <a:chOff x="0" y="0"/>
          <a:chExt cx="0" cy="0"/>
        </a:xfrm>
      </p:grpSpPr>
      <p:sp>
        <p:nvSpPr>
          <p:cNvPr id="197" name="Google Shape;197;g37942269b2f_0_0"/>
          <p:cNvSpPr/>
          <p:nvPr/>
        </p:nvSpPr>
        <p:spPr>
          <a:xfrm>
            <a:off x="-302569" y="-359831"/>
            <a:ext cx="1283100" cy="1283100"/>
          </a:xfrm>
          <a:prstGeom prst="ellipse">
            <a:avLst/>
          </a:prstGeom>
          <a:noFill/>
          <a:ln cap="flat" cmpd="sng" w="28575">
            <a:solidFill>
              <a:srgbClr val="E74C51"/>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198" name="Google Shape;198;g37942269b2f_0_0"/>
          <p:cNvSpPr/>
          <p:nvPr/>
        </p:nvSpPr>
        <p:spPr>
          <a:xfrm>
            <a:off x="-52894" y="1918781"/>
            <a:ext cx="9207900" cy="1668900"/>
          </a:xfrm>
          <a:prstGeom prst="rect">
            <a:avLst/>
          </a:prstGeom>
          <a:solidFill>
            <a:srgbClr val="E1AFB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199" name="Google Shape;199;g37942269b2f_0_0"/>
          <p:cNvSpPr txBox="1"/>
          <p:nvPr/>
        </p:nvSpPr>
        <p:spPr>
          <a:xfrm>
            <a:off x="215900" y="2213700"/>
            <a:ext cx="8801100" cy="6927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4500" u="sng">
                <a:solidFill>
                  <a:srgbClr val="434343"/>
                </a:solidFill>
                <a:latin typeface="Roboto"/>
                <a:ea typeface="Roboto"/>
                <a:cs typeface="Roboto"/>
                <a:sym typeface="Roboto"/>
              </a:rPr>
              <a:t>What I Wish I Knew for Year 3</a:t>
            </a:r>
            <a:endParaRPr b="1" sz="2200">
              <a:solidFill>
                <a:srgbClr val="434343"/>
              </a:solidFill>
              <a:latin typeface="Roboto"/>
              <a:ea typeface="Roboto"/>
              <a:cs typeface="Roboto"/>
              <a:sym typeface="Roboto"/>
            </a:endParaRPr>
          </a:p>
        </p:txBody>
      </p:sp>
      <p:sp>
        <p:nvSpPr>
          <p:cNvPr id="200" name="Google Shape;200;g37942269b2f_0_0"/>
          <p:cNvSpPr/>
          <p:nvPr/>
        </p:nvSpPr>
        <p:spPr>
          <a:xfrm>
            <a:off x="7698825" y="4045500"/>
            <a:ext cx="875400" cy="875400"/>
          </a:xfrm>
          <a:prstGeom prst="ellipse">
            <a:avLst/>
          </a:prstGeom>
          <a:solidFill>
            <a:schemeClr val="accent4"/>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201" name="Google Shape;201;g37942269b2f_0_0"/>
          <p:cNvSpPr/>
          <p:nvPr/>
        </p:nvSpPr>
        <p:spPr>
          <a:xfrm>
            <a:off x="7859850" y="4118906"/>
            <a:ext cx="1539900" cy="1539900"/>
          </a:xfrm>
          <a:prstGeom prst="ellipse">
            <a:avLst/>
          </a:prstGeom>
          <a:noFill/>
          <a:ln cap="flat" cmpd="sng" w="28575">
            <a:solidFill>
              <a:srgbClr val="E74C51"/>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202" name="Google Shape;202;g37942269b2f_0_0"/>
          <p:cNvSpPr/>
          <p:nvPr/>
        </p:nvSpPr>
        <p:spPr>
          <a:xfrm>
            <a:off x="104906" y="316819"/>
            <a:ext cx="875400" cy="875400"/>
          </a:xfrm>
          <a:prstGeom prst="ellipse">
            <a:avLst/>
          </a:prstGeom>
          <a:solidFill>
            <a:schemeClr val="accent4"/>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203" name="Google Shape;203;g37942269b2f_0_0"/>
          <p:cNvSpPr txBox="1"/>
          <p:nvPr/>
        </p:nvSpPr>
        <p:spPr>
          <a:xfrm>
            <a:off x="549000" y="2975109"/>
            <a:ext cx="8098200" cy="2772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i="1" lang="en-US" sz="1800">
                <a:solidFill>
                  <a:srgbClr val="434343"/>
                </a:solidFill>
                <a:latin typeface="Roboto"/>
                <a:ea typeface="Roboto"/>
                <a:cs typeface="Roboto"/>
                <a:sym typeface="Roboto"/>
              </a:rPr>
              <a:t>Ally Fattal, Maheen Siddiqui, Maria Mir, Yathavi Charavanamuttu</a:t>
            </a:r>
            <a:endParaRPr i="1" sz="100">
              <a:solidFill>
                <a:srgbClr val="434343"/>
              </a:solidFill>
              <a:latin typeface="Roboto"/>
              <a:ea typeface="Roboto"/>
              <a:cs typeface="Roboto"/>
              <a:sym typeface="Roboto"/>
            </a:endParaRPr>
          </a:p>
        </p:txBody>
      </p:sp>
      <p:pic>
        <p:nvPicPr>
          <p:cNvPr descr="Logo, company name&#10;&#10;Description automatically generated" id="204" name="Google Shape;204;g37942269b2f_0_0"/>
          <p:cNvPicPr preferRelativeResize="0"/>
          <p:nvPr/>
        </p:nvPicPr>
        <p:blipFill rotWithShape="1">
          <a:blip r:embed="rId3">
            <a:alphaModFix/>
          </a:blip>
          <a:srcRect b="0" l="0" r="0" t="0"/>
          <a:stretch/>
        </p:blipFill>
        <p:spPr>
          <a:xfrm>
            <a:off x="2707631" y="442575"/>
            <a:ext cx="3728738" cy="108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7a0d5b8ea5_1_493"/>
          <p:cNvSpPr txBox="1"/>
          <p:nvPr/>
        </p:nvSpPr>
        <p:spPr>
          <a:xfrm>
            <a:off x="352985" y="301834"/>
            <a:ext cx="7298100" cy="58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3800">
                <a:solidFill>
                  <a:schemeClr val="lt1"/>
                </a:solidFill>
                <a:latin typeface="Roboto"/>
                <a:ea typeface="Roboto"/>
                <a:cs typeface="Roboto"/>
                <a:sym typeface="Roboto"/>
              </a:rPr>
              <a:t>Vascular</a:t>
            </a:r>
            <a:endParaRPr i="0" sz="100" u="none" cap="none" strike="noStrike">
              <a:solidFill>
                <a:schemeClr val="lt1"/>
              </a:solidFill>
              <a:latin typeface="Roboto"/>
              <a:ea typeface="Roboto"/>
              <a:cs typeface="Roboto"/>
              <a:sym typeface="Roboto"/>
            </a:endParaRPr>
          </a:p>
        </p:txBody>
      </p:sp>
      <p:sp>
        <p:nvSpPr>
          <p:cNvPr id="349" name="Google Shape;349;g37a0d5b8ea5_1_493"/>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50" name="Google Shape;350;g37a0d5b8ea5_1_493"/>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grpSp>
        <p:nvGrpSpPr>
          <p:cNvPr id="351" name="Google Shape;351;g37a0d5b8ea5_1_493"/>
          <p:cNvGrpSpPr/>
          <p:nvPr/>
        </p:nvGrpSpPr>
        <p:grpSpPr>
          <a:xfrm>
            <a:off x="295007" y="1390390"/>
            <a:ext cx="4841777" cy="2990288"/>
            <a:chOff x="-387588" y="-168429"/>
            <a:chExt cx="24627555" cy="1859748"/>
          </a:xfrm>
        </p:grpSpPr>
        <p:sp>
          <p:nvSpPr>
            <p:cNvPr id="352" name="Google Shape;352;g37a0d5b8ea5_1_493"/>
            <p:cNvSpPr txBox="1"/>
            <p:nvPr/>
          </p:nvSpPr>
          <p:spPr>
            <a:xfrm>
              <a:off x="-92734" y="111818"/>
              <a:ext cx="24332700" cy="1579500"/>
            </a:xfrm>
            <a:prstGeom prst="rect">
              <a:avLst/>
            </a:prstGeom>
            <a:noFill/>
            <a:ln>
              <a:noFill/>
            </a:ln>
          </p:spPr>
          <p:txBody>
            <a:bodyPr anchorCtr="0" anchor="t" bIns="0" lIns="0" spcFirstLastPara="1" rIns="0" wrap="square" tIns="0">
              <a:spAutoFit/>
            </a:bodyPr>
            <a:lstStyle/>
            <a:p>
              <a:pPr indent="-196850" lvl="0" marL="228600" rtl="0" algn="l">
                <a:lnSpc>
                  <a:spcPct val="115000"/>
                </a:lnSpc>
                <a:spcBef>
                  <a:spcPts val="30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ECG interpretation can be challenging at first, but with a structured approach and some practice, it will be a walk through the park :) - Familiarise yourself with common</a:t>
              </a:r>
              <a:endParaRPr sz="1300">
                <a:solidFill>
                  <a:schemeClr val="dk1"/>
                </a:solidFill>
                <a:latin typeface="Roboto"/>
                <a:ea typeface="Roboto"/>
                <a:cs typeface="Roboto"/>
                <a:sym typeface="Roboto"/>
              </a:endParaRPr>
            </a:p>
            <a:p>
              <a:pPr indent="-196850" lvl="0" marL="22860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Online case scenarios on KEATs</a:t>
              </a:r>
              <a:endParaRPr sz="1300">
                <a:solidFill>
                  <a:schemeClr val="dk1"/>
                </a:solidFill>
                <a:latin typeface="Roboto"/>
                <a:ea typeface="Roboto"/>
                <a:cs typeface="Roboto"/>
                <a:sym typeface="Roboto"/>
              </a:endParaRPr>
            </a:p>
            <a:p>
              <a:pPr indent="-196850" lvl="0" marL="22860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Guidelines are your best friend, know first line treatments (PT’s)</a:t>
              </a:r>
              <a:endParaRPr sz="1300">
                <a:solidFill>
                  <a:schemeClr val="dk1"/>
                </a:solidFill>
                <a:latin typeface="Roboto"/>
                <a:ea typeface="Roboto"/>
                <a:cs typeface="Roboto"/>
                <a:sym typeface="Roboto"/>
              </a:endParaRPr>
            </a:p>
            <a:p>
              <a:pPr indent="-196850" lvl="0" marL="228600" rtl="0" algn="l">
                <a:lnSpc>
                  <a:spcPct val="115000"/>
                </a:lnSpc>
                <a:spcBef>
                  <a:spcPts val="30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This is your time to master (cardiac and resp) examinations</a:t>
              </a:r>
              <a:endParaRPr sz="1300">
                <a:solidFill>
                  <a:schemeClr val="dk1"/>
                </a:solidFill>
                <a:latin typeface="Roboto"/>
                <a:ea typeface="Roboto"/>
                <a:cs typeface="Roboto"/>
                <a:sym typeface="Roboto"/>
              </a:endParaRPr>
            </a:p>
            <a:p>
              <a:pPr indent="-196850" lvl="0" marL="22860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Great opportunity to listen to heart murmurs, measure observations and practise other clinical skills</a:t>
              </a:r>
              <a:endParaRPr sz="1300">
                <a:solidFill>
                  <a:schemeClr val="dk1"/>
                </a:solidFill>
                <a:latin typeface="Roboto"/>
                <a:ea typeface="Roboto"/>
                <a:cs typeface="Roboto"/>
                <a:sym typeface="Roboto"/>
              </a:endParaRPr>
            </a:p>
            <a:p>
              <a:pPr indent="-196850" lvl="0" marL="22860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Take this time to practice clinical skills as much as possible</a:t>
              </a:r>
              <a:endParaRPr sz="1300">
                <a:solidFill>
                  <a:schemeClr val="dk1"/>
                </a:solidFill>
                <a:latin typeface="Roboto"/>
                <a:ea typeface="Roboto"/>
                <a:cs typeface="Roboto"/>
                <a:sym typeface="Roboto"/>
              </a:endParaRPr>
            </a:p>
            <a:p>
              <a:pPr indent="-196850" lvl="0" marL="22860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Really immerse yourself in Cardiology!</a:t>
              </a:r>
              <a:endParaRPr sz="1300">
                <a:solidFill>
                  <a:schemeClr val="dk1"/>
                </a:solidFill>
                <a:latin typeface="Roboto"/>
                <a:ea typeface="Roboto"/>
                <a:cs typeface="Roboto"/>
                <a:sym typeface="Roboto"/>
              </a:endParaRPr>
            </a:p>
          </p:txBody>
        </p:sp>
        <p:sp>
          <p:nvSpPr>
            <p:cNvPr id="353" name="Google Shape;353;g37a0d5b8ea5_1_493"/>
            <p:cNvSpPr txBox="1"/>
            <p:nvPr/>
          </p:nvSpPr>
          <p:spPr>
            <a:xfrm>
              <a:off x="-387588" y="-168429"/>
              <a:ext cx="21640800" cy="20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i="0" lang="en-US" sz="2100" u="none" cap="none" strike="noStrike">
                  <a:solidFill>
                    <a:srgbClr val="262626"/>
                  </a:solidFill>
                  <a:latin typeface="Roboto"/>
                  <a:ea typeface="Roboto"/>
                  <a:cs typeface="Roboto"/>
                  <a:sym typeface="Roboto"/>
                </a:rPr>
                <a:t>GENERAL ADVICE</a:t>
              </a:r>
              <a:endParaRPr i="0" sz="1300" u="none" cap="none" strike="noStrike">
                <a:solidFill>
                  <a:srgbClr val="262626"/>
                </a:solidFill>
                <a:latin typeface="Roboto"/>
                <a:ea typeface="Roboto"/>
                <a:cs typeface="Roboto"/>
                <a:sym typeface="Roboto"/>
              </a:endParaRPr>
            </a:p>
          </p:txBody>
        </p:sp>
      </p:grpSp>
      <p:sp>
        <p:nvSpPr>
          <p:cNvPr id="354" name="Google Shape;354;g37a0d5b8ea5_1_493"/>
          <p:cNvSpPr txBox="1"/>
          <p:nvPr/>
        </p:nvSpPr>
        <p:spPr>
          <a:xfrm>
            <a:off x="5585178" y="1905699"/>
            <a:ext cx="3199800" cy="125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100"/>
              <a:buFont typeface="Arial"/>
              <a:buNone/>
            </a:pPr>
            <a:r>
              <a:rPr b="1" i="0" lang="en-US" sz="3100" u="none" cap="none" strike="noStrike">
                <a:solidFill>
                  <a:srgbClr val="262626"/>
                </a:solidFill>
                <a:latin typeface="Roboto"/>
                <a:ea typeface="Roboto"/>
                <a:cs typeface="Roboto"/>
                <a:sym typeface="Roboto"/>
              </a:rPr>
              <a:t>CONTENT:</a:t>
            </a:r>
            <a:endParaRPr b="1" i="0" sz="3100" u="none" cap="none" strike="noStrike">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CARDIOLOGY</a:t>
            </a:r>
            <a:endParaRPr sz="1800">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VASCULAR</a:t>
            </a:r>
            <a:endParaRPr sz="1800">
              <a:solidFill>
                <a:srgbClr val="262626"/>
              </a:solidFill>
              <a:latin typeface="Roboto"/>
              <a:ea typeface="Roboto"/>
              <a:cs typeface="Roboto"/>
              <a:sym typeface="Roboto"/>
            </a:endParaRPr>
          </a:p>
        </p:txBody>
      </p:sp>
      <p:cxnSp>
        <p:nvCxnSpPr>
          <p:cNvPr id="355" name="Google Shape;355;g37a0d5b8ea5_1_493"/>
          <p:cNvCxnSpPr/>
          <p:nvPr/>
        </p:nvCxnSpPr>
        <p:spPr>
          <a:xfrm>
            <a:off x="5360975" y="1306449"/>
            <a:ext cx="0" cy="3205200"/>
          </a:xfrm>
          <a:prstGeom prst="straightConnector1">
            <a:avLst/>
          </a:prstGeom>
          <a:noFill/>
          <a:ln cap="rnd" cmpd="sng" w="19050">
            <a:solidFill>
              <a:srgbClr val="F46530"/>
            </a:solidFill>
            <a:prstDash val="dash"/>
            <a:round/>
            <a:headEnd len="sm" w="sm" type="none"/>
            <a:tailEnd len="sm" w="sm" type="none"/>
          </a:ln>
        </p:spPr>
      </p:cxnSp>
      <p:sp>
        <p:nvSpPr>
          <p:cNvPr id="356" name="Google Shape;356;g37a0d5b8ea5_1_493"/>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7" name="Google Shape;357;g37a0d5b8ea5_1_493"/>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58" name="Google Shape;358;g37a0d5b8ea5_1_493"/>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7a0d5b8ea5_1_507"/>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Some Vascular Topics</a:t>
            </a:r>
            <a:endParaRPr i="0" sz="500" u="none" cap="none" strike="noStrike">
              <a:solidFill>
                <a:schemeClr val="lt1"/>
              </a:solidFill>
              <a:latin typeface="Roboto"/>
              <a:ea typeface="Roboto"/>
              <a:cs typeface="Roboto"/>
              <a:sym typeface="Roboto"/>
            </a:endParaRPr>
          </a:p>
        </p:txBody>
      </p:sp>
      <p:sp>
        <p:nvSpPr>
          <p:cNvPr id="364" name="Google Shape;364;g37a0d5b8ea5_1_507"/>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65" name="Google Shape;365;g37a0d5b8ea5_1_507"/>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366" name="Google Shape;366;g37a0d5b8ea5_1_507"/>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67" name="Google Shape;367;g37a0d5b8ea5_1_507"/>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68" name="Google Shape;368;g37a0d5b8ea5_1_507"/>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369" name="Google Shape;369;g37a0d5b8ea5_1_507"/>
          <p:cNvSpPr txBox="1"/>
          <p:nvPr/>
        </p:nvSpPr>
        <p:spPr>
          <a:xfrm>
            <a:off x="385122" y="1284466"/>
            <a:ext cx="7985400" cy="3344100"/>
          </a:xfrm>
          <a:prstGeom prst="rect">
            <a:avLst/>
          </a:prstGeom>
          <a:noFill/>
          <a:ln>
            <a:noFill/>
          </a:ln>
        </p:spPr>
        <p:txBody>
          <a:bodyPr anchorCtr="0" anchor="t" bIns="91425" lIns="91425" spcFirstLastPara="1" rIns="91425" wrap="square" tIns="91425">
            <a:spAutoFit/>
          </a:bodyPr>
          <a:lstStyle/>
          <a:p>
            <a:pPr indent="-215900" lvl="0" marL="228600" rtl="0" algn="l">
              <a:spcBef>
                <a:spcPts val="30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Antiplatelets and anticoagulants pharmacology</a:t>
            </a:r>
            <a:endParaRPr sz="16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Atherosclerosis and risk factors</a:t>
            </a:r>
            <a:endParaRPr sz="16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Hypertension</a:t>
            </a:r>
            <a:endParaRPr sz="16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Lipids and drugs</a:t>
            </a:r>
            <a:endParaRPr sz="16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Angina (stable and unstable), MI (NSTEMI and STEMI)</a:t>
            </a:r>
            <a:endParaRPr sz="16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Heart failure</a:t>
            </a:r>
            <a:endParaRPr sz="16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600">
                <a:solidFill>
                  <a:schemeClr val="dk1"/>
                </a:solidFill>
                <a:latin typeface="Roboto"/>
                <a:ea typeface="Roboto"/>
                <a:cs typeface="Roboto"/>
                <a:sym typeface="Roboto"/>
              </a:rPr>
              <a:t>Valvular (</a:t>
            </a:r>
            <a:r>
              <a:rPr lang="en-US" sz="1500">
                <a:solidFill>
                  <a:schemeClr val="dk1"/>
                </a:solidFill>
                <a:latin typeface="Roboto"/>
                <a:ea typeface="Roboto"/>
                <a:cs typeface="Roboto"/>
                <a:sym typeface="Roboto"/>
              </a:rPr>
              <a:t>aortic stenosis, mitral regurgitation, aortic regurgitation, mitral stenosis are main ones)</a:t>
            </a:r>
            <a:endParaRPr sz="1500">
              <a:solidFill>
                <a:schemeClr val="dk1"/>
              </a:solidFill>
              <a:latin typeface="Roboto"/>
              <a:ea typeface="Roboto"/>
              <a:cs typeface="Roboto"/>
              <a:sym typeface="Roboto"/>
            </a:endParaRPr>
          </a:p>
          <a:p>
            <a:pPr indent="-209550" lvl="0" marL="228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Heart drugs pharmacology (diuretics, beta blockers, ACE inhibitors, ARBs)</a:t>
            </a:r>
            <a:endParaRPr sz="1500">
              <a:solidFill>
                <a:schemeClr val="dk1"/>
              </a:solidFill>
              <a:latin typeface="Roboto"/>
              <a:ea typeface="Roboto"/>
              <a:cs typeface="Roboto"/>
              <a:sym typeface="Roboto"/>
            </a:endParaRPr>
          </a:p>
          <a:p>
            <a:pPr indent="-209550" lvl="0" marL="228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Bradyarrhythmias and how to manage (heart blocks)</a:t>
            </a:r>
            <a:endParaRPr sz="1500">
              <a:solidFill>
                <a:schemeClr val="dk1"/>
              </a:solidFill>
              <a:latin typeface="Roboto"/>
              <a:ea typeface="Roboto"/>
              <a:cs typeface="Roboto"/>
              <a:sym typeface="Roboto"/>
            </a:endParaRPr>
          </a:p>
          <a:p>
            <a:pPr indent="-209550" lvl="0" marL="228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Tachyarrythmias (atrial fibrillation, atrial flutter)</a:t>
            </a:r>
            <a:endParaRPr sz="1500">
              <a:solidFill>
                <a:schemeClr val="dk1"/>
              </a:solidFill>
              <a:latin typeface="Roboto"/>
              <a:ea typeface="Roboto"/>
              <a:cs typeface="Roboto"/>
              <a:sym typeface="Roboto"/>
            </a:endParaRPr>
          </a:p>
          <a:p>
            <a:pPr indent="-209550" lvl="0" marL="2286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Abdominal aortic aneurysm VS aortic dissection</a:t>
            </a:r>
            <a:endParaRPr sz="1500">
              <a:solidFill>
                <a:schemeClr val="dk1"/>
              </a:solidFill>
              <a:latin typeface="Roboto"/>
              <a:ea typeface="Roboto"/>
              <a:cs typeface="Roboto"/>
              <a:sym typeface="Roboto"/>
            </a:endParaRPr>
          </a:p>
          <a:p>
            <a:pPr indent="-209550" lvl="0" marL="2286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Infective endocarditis, pericarditis</a:t>
            </a:r>
            <a:endParaRPr b="1" sz="15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7a0d5b8ea5_1_521"/>
          <p:cNvSpPr txBox="1"/>
          <p:nvPr/>
        </p:nvSpPr>
        <p:spPr>
          <a:xfrm>
            <a:off x="352985" y="301834"/>
            <a:ext cx="7298100" cy="58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3800">
                <a:solidFill>
                  <a:schemeClr val="lt1"/>
                </a:solidFill>
                <a:latin typeface="Roboto"/>
                <a:ea typeface="Roboto"/>
                <a:cs typeface="Roboto"/>
                <a:sym typeface="Roboto"/>
              </a:rPr>
              <a:t>Cancer and Clinical Genetics</a:t>
            </a:r>
            <a:endParaRPr i="0" sz="100" u="none" cap="none" strike="noStrike">
              <a:solidFill>
                <a:schemeClr val="lt1"/>
              </a:solidFill>
              <a:latin typeface="Roboto"/>
              <a:ea typeface="Roboto"/>
              <a:cs typeface="Roboto"/>
              <a:sym typeface="Roboto"/>
            </a:endParaRPr>
          </a:p>
        </p:txBody>
      </p:sp>
      <p:sp>
        <p:nvSpPr>
          <p:cNvPr id="375" name="Google Shape;375;g37a0d5b8ea5_1_521"/>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76" name="Google Shape;376;g37a0d5b8ea5_1_521"/>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grpSp>
        <p:nvGrpSpPr>
          <p:cNvPr id="377" name="Google Shape;377;g37a0d5b8ea5_1_521"/>
          <p:cNvGrpSpPr/>
          <p:nvPr/>
        </p:nvGrpSpPr>
        <p:grpSpPr>
          <a:xfrm>
            <a:off x="295007" y="1390390"/>
            <a:ext cx="4841777" cy="2759233"/>
            <a:chOff x="-387588" y="-168429"/>
            <a:chExt cx="24627555" cy="1716048"/>
          </a:xfrm>
        </p:grpSpPr>
        <p:sp>
          <p:nvSpPr>
            <p:cNvPr id="378" name="Google Shape;378;g37a0d5b8ea5_1_521"/>
            <p:cNvSpPr txBox="1"/>
            <p:nvPr/>
          </p:nvSpPr>
          <p:spPr>
            <a:xfrm>
              <a:off x="-92734" y="111818"/>
              <a:ext cx="24332700" cy="1435800"/>
            </a:xfrm>
            <a:prstGeom prst="rect">
              <a:avLst/>
            </a:prstGeom>
            <a:noFill/>
            <a:ln>
              <a:noFill/>
            </a:ln>
          </p:spPr>
          <p:txBody>
            <a:bodyPr anchorCtr="0" anchor="t" bIns="0" lIns="0" spcFirstLastPara="1" rIns="0" wrap="square" tIns="0">
              <a:spAutoFit/>
            </a:bodyPr>
            <a:lstStyle/>
            <a:p>
              <a:pPr indent="-323850" lvl="0" marL="4572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One of the most ‘academic’ blocks</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Be prepared for a range of specialties: from respiratory to urology!</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Garamond"/>
                <a:buChar char="●"/>
              </a:pPr>
              <a:r>
                <a:rPr lang="en-US" sz="1500">
                  <a:solidFill>
                    <a:schemeClr val="dk1"/>
                  </a:solidFill>
                  <a:latin typeface="Roboto"/>
                  <a:ea typeface="Roboto"/>
                  <a:cs typeface="Roboto"/>
                  <a:sym typeface="Roboto"/>
                </a:rPr>
                <a:t>You will </a:t>
              </a:r>
              <a:r>
                <a:rPr b="1" lang="en-US" sz="1500">
                  <a:solidFill>
                    <a:schemeClr val="dk1"/>
                  </a:solidFill>
                  <a:latin typeface="Roboto"/>
                  <a:ea typeface="Roboto"/>
                  <a:cs typeface="Roboto"/>
                  <a:sym typeface="Roboto"/>
                </a:rPr>
                <a:t>not</a:t>
              </a:r>
              <a:r>
                <a:rPr lang="en-US" sz="1500">
                  <a:solidFill>
                    <a:schemeClr val="dk1"/>
                  </a:solidFill>
                  <a:latin typeface="Roboto"/>
                  <a:ea typeface="Roboto"/>
                  <a:cs typeface="Roboto"/>
                  <a:sym typeface="Roboto"/>
                </a:rPr>
                <a:t> know everything (especially in haem)</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Watch the lectures - are useful for a baseline understanding</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Spend 10-15 mins preparing the day before/on the way to placement (read up on the key cancers)</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Garamond"/>
                <a:buChar char="●"/>
              </a:pPr>
              <a:r>
                <a:rPr b="1" lang="en-US" sz="1500">
                  <a:solidFill>
                    <a:schemeClr val="dk1"/>
                  </a:solidFill>
                  <a:latin typeface="Roboto"/>
                  <a:ea typeface="Roboto"/>
                  <a:cs typeface="Roboto"/>
                  <a:sym typeface="Roboto"/>
                </a:rPr>
                <a:t>Breast Clinic!</a:t>
              </a:r>
              <a:r>
                <a:rPr lang="en-US" sz="1500">
                  <a:solidFill>
                    <a:schemeClr val="dk1"/>
                  </a:solidFill>
                  <a:latin typeface="Roboto"/>
                  <a:ea typeface="Roboto"/>
                  <a:cs typeface="Roboto"/>
                  <a:sym typeface="Roboto"/>
                </a:rPr>
                <a:t> - get there early, know how to do the examination - it is a hard sign off to get elsewhere!</a:t>
              </a:r>
              <a:endParaRPr sz="1700">
                <a:solidFill>
                  <a:schemeClr val="dk1"/>
                </a:solidFill>
                <a:latin typeface="Roboto"/>
                <a:ea typeface="Roboto"/>
                <a:cs typeface="Roboto"/>
                <a:sym typeface="Roboto"/>
              </a:endParaRPr>
            </a:p>
          </p:txBody>
        </p:sp>
        <p:sp>
          <p:nvSpPr>
            <p:cNvPr id="379" name="Google Shape;379;g37a0d5b8ea5_1_521"/>
            <p:cNvSpPr txBox="1"/>
            <p:nvPr/>
          </p:nvSpPr>
          <p:spPr>
            <a:xfrm>
              <a:off x="-387588" y="-168429"/>
              <a:ext cx="21640800" cy="20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i="0" lang="en-US" sz="2100" u="none" cap="none" strike="noStrike">
                  <a:solidFill>
                    <a:srgbClr val="262626"/>
                  </a:solidFill>
                  <a:latin typeface="Roboto"/>
                  <a:ea typeface="Roboto"/>
                  <a:cs typeface="Roboto"/>
                  <a:sym typeface="Roboto"/>
                </a:rPr>
                <a:t>GENERAL ADVICE</a:t>
              </a:r>
              <a:endParaRPr i="0" sz="1300" u="none" cap="none" strike="noStrike">
                <a:solidFill>
                  <a:srgbClr val="262626"/>
                </a:solidFill>
                <a:latin typeface="Roboto"/>
                <a:ea typeface="Roboto"/>
                <a:cs typeface="Roboto"/>
                <a:sym typeface="Roboto"/>
              </a:endParaRPr>
            </a:p>
          </p:txBody>
        </p:sp>
      </p:grpSp>
      <p:sp>
        <p:nvSpPr>
          <p:cNvPr id="380" name="Google Shape;380;g37a0d5b8ea5_1_521"/>
          <p:cNvSpPr txBox="1"/>
          <p:nvPr/>
        </p:nvSpPr>
        <p:spPr>
          <a:xfrm>
            <a:off x="5585178" y="1905699"/>
            <a:ext cx="3199800" cy="125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100"/>
              <a:buFont typeface="Arial"/>
              <a:buNone/>
            </a:pPr>
            <a:r>
              <a:rPr b="1" i="0" lang="en-US" sz="3100" u="none" cap="none" strike="noStrike">
                <a:solidFill>
                  <a:srgbClr val="262626"/>
                </a:solidFill>
                <a:latin typeface="Roboto"/>
                <a:ea typeface="Roboto"/>
                <a:cs typeface="Roboto"/>
                <a:sym typeface="Roboto"/>
              </a:rPr>
              <a:t>CONTENT:</a:t>
            </a:r>
            <a:endParaRPr b="1" i="0" sz="3100" u="none" cap="none" strike="noStrike">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ONCOLOGY</a:t>
            </a:r>
            <a:endParaRPr sz="1800">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HAEMATOLOGY</a:t>
            </a:r>
            <a:endParaRPr sz="1800">
              <a:solidFill>
                <a:srgbClr val="262626"/>
              </a:solidFill>
              <a:latin typeface="Roboto"/>
              <a:ea typeface="Roboto"/>
              <a:cs typeface="Roboto"/>
              <a:sym typeface="Roboto"/>
            </a:endParaRPr>
          </a:p>
        </p:txBody>
      </p:sp>
      <p:cxnSp>
        <p:nvCxnSpPr>
          <p:cNvPr id="381" name="Google Shape;381;g37a0d5b8ea5_1_521"/>
          <p:cNvCxnSpPr/>
          <p:nvPr/>
        </p:nvCxnSpPr>
        <p:spPr>
          <a:xfrm>
            <a:off x="5360975" y="1306449"/>
            <a:ext cx="0" cy="3205200"/>
          </a:xfrm>
          <a:prstGeom prst="straightConnector1">
            <a:avLst/>
          </a:prstGeom>
          <a:noFill/>
          <a:ln cap="rnd" cmpd="sng" w="19050">
            <a:solidFill>
              <a:srgbClr val="F46530"/>
            </a:solidFill>
            <a:prstDash val="dash"/>
            <a:round/>
            <a:headEnd len="sm" w="sm" type="none"/>
            <a:tailEnd len="sm" w="sm" type="none"/>
          </a:ln>
        </p:spPr>
      </p:cxnSp>
      <p:sp>
        <p:nvSpPr>
          <p:cNvPr id="382" name="Google Shape;382;g37a0d5b8ea5_1_52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83" name="Google Shape;383;g37a0d5b8ea5_1_52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84" name="Google Shape;384;g37a0d5b8ea5_1_52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7a0d5b8ea5_1_535"/>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Some CCG Topics</a:t>
            </a:r>
            <a:endParaRPr i="0" sz="500" u="none" cap="none" strike="noStrike">
              <a:solidFill>
                <a:schemeClr val="lt1"/>
              </a:solidFill>
              <a:latin typeface="Roboto"/>
              <a:ea typeface="Roboto"/>
              <a:cs typeface="Roboto"/>
              <a:sym typeface="Roboto"/>
            </a:endParaRPr>
          </a:p>
        </p:txBody>
      </p:sp>
      <p:sp>
        <p:nvSpPr>
          <p:cNvPr id="390" name="Google Shape;390;g37a0d5b8ea5_1_535"/>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91" name="Google Shape;391;g37a0d5b8ea5_1_535"/>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392" name="Google Shape;392;g37a0d5b8ea5_1_535"/>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93" name="Google Shape;393;g37a0d5b8ea5_1_535"/>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94" name="Google Shape;394;g37a0d5b8ea5_1_535"/>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395" name="Google Shape;395;g37a0d5b8ea5_1_535"/>
          <p:cNvSpPr txBox="1"/>
          <p:nvPr/>
        </p:nvSpPr>
        <p:spPr>
          <a:xfrm>
            <a:off x="385122" y="1284466"/>
            <a:ext cx="7985400" cy="3324600"/>
          </a:xfrm>
          <a:prstGeom prst="rect">
            <a:avLst/>
          </a:prstGeom>
          <a:noFill/>
          <a:ln>
            <a:noFill/>
          </a:ln>
        </p:spPr>
        <p:txBody>
          <a:bodyPr anchorCtr="0" anchor="t" bIns="91425" lIns="91425" spcFirstLastPara="1" rIns="91425" wrap="square" tIns="91425">
            <a:spAutoFit/>
          </a:bodyPr>
          <a:lstStyle/>
          <a:p>
            <a:pPr indent="-336550" lvl="0" marL="4572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Cancer screening (breast, cervical, bowel)</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Breast cancer</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Lung cancer</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GI cancer (oesophageal, pancreatic, gastric, colorectal)</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Different types of treatment</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Haematological malignancies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Urological cancers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Head and neck cancers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Palliative care; WHO pain ladder for analgaesia</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Tumour markers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Acute oncology - hypercalcaemia, hyponatraemia, AKI, large bowel obstruction, biliary obstruction, ascites, pleural effusion, SVCO, SOL</a:t>
            </a:r>
            <a:endParaRPr sz="16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7a0d5b8ea5_1_545"/>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Mental Health</a:t>
            </a:r>
            <a:endParaRPr i="0" sz="500" u="none" cap="none" strike="noStrike">
              <a:solidFill>
                <a:schemeClr val="lt1"/>
              </a:solidFill>
              <a:latin typeface="Roboto"/>
              <a:ea typeface="Roboto"/>
              <a:cs typeface="Roboto"/>
              <a:sym typeface="Roboto"/>
            </a:endParaRPr>
          </a:p>
        </p:txBody>
      </p:sp>
      <p:sp>
        <p:nvSpPr>
          <p:cNvPr id="401" name="Google Shape;401;g37a0d5b8ea5_1_545"/>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02" name="Google Shape;402;g37a0d5b8ea5_1_545"/>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03" name="Google Shape;403;g37a0d5b8ea5_1_545"/>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04" name="Google Shape;404;g37a0d5b8ea5_1_545"/>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05" name="Google Shape;405;g37a0d5b8ea5_1_545"/>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06" name="Google Shape;406;g37a0d5b8ea5_1_545"/>
          <p:cNvSpPr txBox="1"/>
          <p:nvPr/>
        </p:nvSpPr>
        <p:spPr>
          <a:xfrm>
            <a:off x="146525" y="1313050"/>
            <a:ext cx="8607600" cy="3224700"/>
          </a:xfrm>
          <a:prstGeom prst="rect">
            <a:avLst/>
          </a:prstGeom>
          <a:noFill/>
          <a:ln>
            <a:noFill/>
          </a:ln>
        </p:spPr>
        <p:txBody>
          <a:bodyPr anchorCtr="0" anchor="t" bIns="91425" lIns="91425" spcFirstLastPara="1" rIns="91425" wrap="square" tIns="91425">
            <a:spAutoFit/>
          </a:bodyPr>
          <a:lstStyle/>
          <a:p>
            <a:pPr indent="-323850" lvl="0" marL="4572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Once every fortnight, you have placement and the other week you have teaching</a:t>
            </a:r>
            <a:endParaRPr sz="1500">
              <a:solidFill>
                <a:schemeClr val="dk1"/>
              </a:solidFill>
              <a:latin typeface="Roboto"/>
              <a:ea typeface="Roboto"/>
              <a:cs typeface="Roboto"/>
              <a:sym typeface="Roboto"/>
            </a:endParaRPr>
          </a:p>
          <a:p>
            <a:pPr indent="-323850" lvl="0" marL="457200" rtl="0" algn="l">
              <a:spcBef>
                <a:spcPts val="300"/>
              </a:spcBef>
              <a:spcAft>
                <a:spcPts val="0"/>
              </a:spcAft>
              <a:buClr>
                <a:schemeClr val="dk1"/>
              </a:buClr>
              <a:buSzPts val="1500"/>
              <a:buFont typeface="Roboto"/>
              <a:buChar char="●"/>
            </a:pPr>
            <a:r>
              <a:rPr b="1" lang="en-US" sz="1500">
                <a:solidFill>
                  <a:schemeClr val="dk1"/>
                </a:solidFill>
                <a:latin typeface="Roboto"/>
                <a:ea typeface="Roboto"/>
                <a:cs typeface="Roboto"/>
                <a:sym typeface="Roboto"/>
              </a:rPr>
              <a:t>Placements </a:t>
            </a:r>
            <a:r>
              <a:rPr lang="en-US" sz="1500">
                <a:solidFill>
                  <a:schemeClr val="dk1"/>
                </a:solidFill>
                <a:latin typeface="Roboto"/>
                <a:ea typeface="Roboto"/>
                <a:cs typeface="Roboto"/>
                <a:sym typeface="Roboto"/>
              </a:rPr>
              <a:t>- One term will be in community mental health and one in hospital mental health</a:t>
            </a:r>
            <a:endParaRPr sz="1500">
              <a:solidFill>
                <a:schemeClr val="dk1"/>
              </a:solidFill>
              <a:latin typeface="Roboto"/>
              <a:ea typeface="Roboto"/>
              <a:cs typeface="Roboto"/>
              <a:sym typeface="Roboto"/>
            </a:endParaRPr>
          </a:p>
          <a:p>
            <a:pPr indent="-323850" lvl="2" marL="1371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Community Mental Health is more relaxed - you see patients, who are relatively stable and managed in the community - it is more calls, medication review consultations etc</a:t>
            </a:r>
            <a:endParaRPr sz="1500">
              <a:solidFill>
                <a:schemeClr val="dk1"/>
              </a:solidFill>
              <a:latin typeface="Roboto"/>
              <a:ea typeface="Roboto"/>
              <a:cs typeface="Roboto"/>
              <a:sym typeface="Roboto"/>
            </a:endParaRPr>
          </a:p>
          <a:p>
            <a:pPr indent="-323850" lvl="2" marL="1371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Hospital mental health is in a more acute setting, so you will see patients who are more unwell</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b="1" lang="en-US" sz="1500">
                <a:solidFill>
                  <a:schemeClr val="dk1"/>
                </a:solidFill>
                <a:latin typeface="Roboto"/>
                <a:ea typeface="Roboto"/>
                <a:cs typeface="Roboto"/>
                <a:sym typeface="Roboto"/>
              </a:rPr>
              <a:t>Teaching </a:t>
            </a:r>
            <a:r>
              <a:rPr lang="en-US" sz="1500">
                <a:solidFill>
                  <a:schemeClr val="dk1"/>
                </a:solidFill>
                <a:latin typeface="Roboto"/>
                <a:ea typeface="Roboto"/>
                <a:cs typeface="Roboto"/>
                <a:sym typeface="Roboto"/>
              </a:rPr>
              <a:t>- you have small group teaching and Balint</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Small group teaching - teaching on psychiatry topics</a:t>
            </a:r>
            <a:endParaRPr sz="1500">
              <a:solidFill>
                <a:schemeClr val="dk1"/>
              </a:solidFill>
              <a:latin typeface="Roboto"/>
              <a:ea typeface="Roboto"/>
              <a:cs typeface="Roboto"/>
              <a:sym typeface="Roboto"/>
            </a:endParaRPr>
          </a:p>
          <a:p>
            <a:pPr indent="-323850" lvl="2" marL="1371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good resource for exam revision/OSCE prep, can ask any questions and cover topics you are struggling with, let your firm head know if you are having issues at your placement</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Balint (compulsory, reflection sessions to talk about cases that you found interesting</a:t>
            </a:r>
            <a:endParaRPr sz="15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7a0d5b8ea5_1_932"/>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Mental Health - Advice</a:t>
            </a:r>
            <a:endParaRPr i="0" sz="500" u="none" cap="none" strike="noStrike">
              <a:solidFill>
                <a:schemeClr val="lt1"/>
              </a:solidFill>
              <a:latin typeface="Roboto"/>
              <a:ea typeface="Roboto"/>
              <a:cs typeface="Roboto"/>
              <a:sym typeface="Roboto"/>
            </a:endParaRPr>
          </a:p>
        </p:txBody>
      </p:sp>
      <p:sp>
        <p:nvSpPr>
          <p:cNvPr id="412" name="Google Shape;412;g37a0d5b8ea5_1_932"/>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13" name="Google Shape;413;g37a0d5b8ea5_1_932"/>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14" name="Google Shape;414;g37a0d5b8ea5_1_932"/>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15" name="Google Shape;415;g37a0d5b8ea5_1_932"/>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16" name="Google Shape;416;g37a0d5b8ea5_1_932"/>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17" name="Google Shape;417;g37a0d5b8ea5_1_932"/>
          <p:cNvSpPr txBox="1"/>
          <p:nvPr/>
        </p:nvSpPr>
        <p:spPr>
          <a:xfrm>
            <a:off x="307800" y="1224061"/>
            <a:ext cx="8528400" cy="3417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dk1"/>
                </a:solidFill>
                <a:latin typeface="Roboto"/>
                <a:ea typeface="Roboto"/>
                <a:cs typeface="Roboto"/>
                <a:sym typeface="Roboto"/>
              </a:rPr>
              <a:t>The big question - is it unsafe or scary?</a:t>
            </a:r>
            <a:endParaRPr sz="1500">
              <a:solidFill>
                <a:schemeClr val="dk1"/>
              </a:solidFill>
              <a:latin typeface="Roboto"/>
              <a:ea typeface="Roboto"/>
              <a:cs typeface="Roboto"/>
              <a:sym typeface="Roboto"/>
            </a:endParaRPr>
          </a:p>
          <a:p>
            <a:pPr indent="-323850" lvl="0" marL="4572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Everyone has different experiences - some students have experienced something scary and others haven’t. For the most part, most students did not experience anything scary</a:t>
            </a:r>
            <a:endParaRPr sz="1500">
              <a:solidFill>
                <a:schemeClr val="dk1"/>
              </a:solidFill>
              <a:latin typeface="Roboto"/>
              <a:ea typeface="Roboto"/>
              <a:cs typeface="Roboto"/>
              <a:sym typeface="Roboto"/>
            </a:endParaRPr>
          </a:p>
          <a:p>
            <a:pPr indent="-323850" lvl="0" marL="4572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Just make sure you are aware and taking precautions to be safe, and the rest should not be too scary</a:t>
            </a:r>
            <a:endParaRPr sz="1500">
              <a:solidFill>
                <a:schemeClr val="dk1"/>
              </a:solidFill>
              <a:latin typeface="Roboto"/>
              <a:ea typeface="Roboto"/>
              <a:cs typeface="Roboto"/>
              <a:sym typeface="Roboto"/>
            </a:endParaRPr>
          </a:p>
          <a:p>
            <a:pPr indent="-323850" lvl="1" marL="9144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Going in, just remember to advocate for yourself and speak to the team early on to ensure you are clear on everything (e.g. where alarms are, what to do when feeling unsafe etc) </a:t>
            </a:r>
            <a:endParaRPr sz="1500">
              <a:solidFill>
                <a:schemeClr val="dk1"/>
              </a:solidFill>
              <a:latin typeface="Roboto"/>
              <a:ea typeface="Roboto"/>
              <a:cs typeface="Roboto"/>
              <a:sym typeface="Roboto"/>
            </a:endParaRPr>
          </a:p>
          <a:p>
            <a:pPr indent="-323850" lvl="1" marL="9144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Stick together with your placement partner and remain vigilant</a:t>
            </a:r>
            <a:endParaRPr sz="1500">
              <a:solidFill>
                <a:schemeClr val="dk1"/>
              </a:solidFill>
              <a:latin typeface="Roboto"/>
              <a:ea typeface="Roboto"/>
              <a:cs typeface="Roboto"/>
              <a:sym typeface="Roboto"/>
            </a:endParaRPr>
          </a:p>
          <a:p>
            <a:pPr indent="-323850" lvl="1" marL="9144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Follow your gut instinct</a:t>
            </a:r>
            <a:endParaRPr sz="1500">
              <a:solidFill>
                <a:schemeClr val="dk1"/>
              </a:solidFill>
              <a:latin typeface="Roboto"/>
              <a:ea typeface="Roboto"/>
              <a:cs typeface="Roboto"/>
              <a:sym typeface="Roboto"/>
            </a:endParaRPr>
          </a:p>
          <a:p>
            <a:pPr indent="-323850" lvl="1" marL="914400" rtl="0" algn="l">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Know that you can set boundaries and ask for help - e.g. if your partner has not come to placement and you do not feel comfortable going in, tell the team - one of the doctors can come in with you or you can be allocated another task</a:t>
            </a:r>
            <a:endParaRPr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7a0d5b8ea5_1_565"/>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Mental Health - Advice</a:t>
            </a:r>
            <a:endParaRPr i="0" sz="500" u="none" cap="none" strike="noStrike">
              <a:solidFill>
                <a:schemeClr val="lt1"/>
              </a:solidFill>
              <a:latin typeface="Roboto"/>
              <a:ea typeface="Roboto"/>
              <a:cs typeface="Roboto"/>
              <a:sym typeface="Roboto"/>
            </a:endParaRPr>
          </a:p>
        </p:txBody>
      </p:sp>
      <p:sp>
        <p:nvSpPr>
          <p:cNvPr id="423" name="Google Shape;423;g37a0d5b8ea5_1_565"/>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24" name="Google Shape;424;g37a0d5b8ea5_1_565"/>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25" name="Google Shape;425;g37a0d5b8ea5_1_565"/>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26" name="Google Shape;426;g37a0d5b8ea5_1_565"/>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27" name="Google Shape;427;g37a0d5b8ea5_1_565"/>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28" name="Google Shape;428;g37a0d5b8ea5_1_565"/>
          <p:cNvSpPr txBox="1"/>
          <p:nvPr/>
        </p:nvSpPr>
        <p:spPr>
          <a:xfrm>
            <a:off x="129350" y="1161000"/>
            <a:ext cx="9014700" cy="3494100"/>
          </a:xfrm>
          <a:prstGeom prst="rect">
            <a:avLst/>
          </a:prstGeom>
          <a:noFill/>
          <a:ln>
            <a:noFill/>
          </a:ln>
        </p:spPr>
        <p:txBody>
          <a:bodyPr anchorCtr="0" anchor="t" bIns="91425" lIns="91425" spcFirstLastPara="1" rIns="91425" wrap="square" tIns="91425">
            <a:spAutoFit/>
          </a:bodyPr>
          <a:lstStyle/>
          <a:p>
            <a:pPr indent="-317500" lvl="0" marL="457200" rtl="0" algn="l">
              <a:spcBef>
                <a:spcPts val="300"/>
              </a:spcBef>
              <a:spcAft>
                <a:spcPts val="0"/>
              </a:spcAft>
              <a:buClr>
                <a:schemeClr val="dk1"/>
              </a:buClr>
              <a:buSzPts val="1400"/>
              <a:buFont typeface="Roboto"/>
              <a:buChar char="●"/>
            </a:pPr>
            <a:r>
              <a:rPr lang="en-US">
                <a:solidFill>
                  <a:schemeClr val="dk1"/>
                </a:solidFill>
                <a:latin typeface="Roboto"/>
                <a:ea typeface="Roboto"/>
                <a:cs typeface="Roboto"/>
                <a:sym typeface="Roboto"/>
              </a:rPr>
              <a:t>Placement</a:t>
            </a:r>
            <a:endParaRPr>
              <a:solidFill>
                <a:schemeClr val="dk1"/>
              </a:solidFill>
              <a:latin typeface="Roboto"/>
              <a:ea typeface="Roboto"/>
              <a:cs typeface="Roboto"/>
              <a:sym typeface="Roboto"/>
            </a:endParaRPr>
          </a:p>
          <a:p>
            <a:pPr indent="-317500" lvl="1" marL="914400" rtl="0" algn="l">
              <a:spcBef>
                <a:spcPts val="300"/>
              </a:spcBef>
              <a:spcAft>
                <a:spcPts val="0"/>
              </a:spcAft>
              <a:buClr>
                <a:schemeClr val="dk1"/>
              </a:buClr>
              <a:buSzPts val="1400"/>
              <a:buFont typeface="Roboto"/>
              <a:buChar char="○"/>
            </a:pPr>
            <a:r>
              <a:rPr lang="en-US">
                <a:solidFill>
                  <a:schemeClr val="dk1"/>
                </a:solidFill>
                <a:latin typeface="Roboto"/>
                <a:ea typeface="Roboto"/>
                <a:cs typeface="Roboto"/>
                <a:sym typeface="Roboto"/>
              </a:rPr>
              <a:t>Brush up on</a:t>
            </a:r>
            <a:r>
              <a:rPr lang="en-US">
                <a:solidFill>
                  <a:schemeClr val="dk1"/>
                </a:solidFill>
                <a:latin typeface="Roboto"/>
                <a:ea typeface="Roboto"/>
                <a:cs typeface="Roboto"/>
                <a:sym typeface="Roboto"/>
              </a:rPr>
              <a:t> common presentations and common exam questions - you will also get to reinforce a lot of this learning on placement</a:t>
            </a:r>
            <a:endParaRPr>
              <a:solidFill>
                <a:schemeClr val="dk1"/>
              </a:solidFill>
              <a:latin typeface="Roboto"/>
              <a:ea typeface="Roboto"/>
              <a:cs typeface="Roboto"/>
              <a:sym typeface="Roboto"/>
            </a:endParaRPr>
          </a:p>
          <a:p>
            <a:pPr indent="-317500" lvl="1" marL="914400" rtl="0" algn="l">
              <a:spcBef>
                <a:spcPts val="300"/>
              </a:spcBef>
              <a:spcAft>
                <a:spcPts val="0"/>
              </a:spcAft>
              <a:buClr>
                <a:schemeClr val="dk1"/>
              </a:buClr>
              <a:buSzPts val="1400"/>
              <a:buFont typeface="Roboto"/>
              <a:buChar char="○"/>
            </a:pPr>
            <a:r>
              <a:rPr lang="en-US" u="sng">
                <a:solidFill>
                  <a:schemeClr val="dk1"/>
                </a:solidFill>
                <a:latin typeface="Roboto"/>
                <a:ea typeface="Roboto"/>
                <a:cs typeface="Roboto"/>
                <a:sym typeface="Roboto"/>
              </a:rPr>
              <a:t>Risk assess always!!!</a:t>
            </a:r>
            <a:endParaRPr u="sng">
              <a:solidFill>
                <a:schemeClr val="dk1"/>
              </a:solidFill>
              <a:latin typeface="Roboto"/>
              <a:ea typeface="Roboto"/>
              <a:cs typeface="Roboto"/>
              <a:sym typeface="Roboto"/>
            </a:endParaRPr>
          </a:p>
          <a:p>
            <a:pPr indent="-317500" lvl="1" marL="914400" rtl="0" algn="l">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Learn how to take and present MSEs</a:t>
            </a:r>
            <a:endParaRPr>
              <a:solidFill>
                <a:schemeClr val="dk1"/>
              </a:solidFill>
              <a:latin typeface="Roboto"/>
              <a:ea typeface="Roboto"/>
              <a:cs typeface="Roboto"/>
              <a:sym typeface="Roboto"/>
            </a:endParaRPr>
          </a:p>
          <a:p>
            <a:pPr indent="-317500" lvl="1" marL="914400" rtl="0" algn="l">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If you do not have much going on during community placement, use the time to revise and do psychiatry (or other) questions (if term 1) or OSCE prep (if term 2) with your placement partner</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Teaching</a:t>
            </a:r>
            <a:endParaRPr>
              <a:solidFill>
                <a:schemeClr val="dk1"/>
              </a:solidFill>
              <a:latin typeface="Roboto"/>
              <a:ea typeface="Roboto"/>
              <a:cs typeface="Roboto"/>
              <a:sym typeface="Roboto"/>
            </a:endParaRPr>
          </a:p>
          <a:p>
            <a:pPr indent="-317500" lvl="1" marL="914400" rtl="0" algn="l">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Make the most of small group teaching - it is very useful! You can ask your firm head to teach a certain topic that you are not as confident with. If they do any practice scenarios, make sure you volunteer and get involved - this is the place to learn!</a:t>
            </a:r>
            <a:endParaRPr>
              <a:solidFill>
                <a:schemeClr val="dk1"/>
              </a:solidFill>
              <a:latin typeface="Roboto"/>
              <a:ea typeface="Roboto"/>
              <a:cs typeface="Roboto"/>
              <a:sym typeface="Roboto"/>
            </a:endParaRPr>
          </a:p>
          <a:p>
            <a:pPr indent="-317500" lvl="1" marL="914400" rtl="0" algn="l">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Balint does not have to be awkward or very formal - if you engage and talk like you would have a conversation with friends, time passes by so much quicker. And (of course keeping in mind the conversation, your group and your balint leads), sometimes you can make jokes and keep it lighthearted. (Apparently some people would also bring snacks as a group)</a:t>
            </a:r>
            <a:endParaRPr>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7a0d5b8ea5_1_921"/>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Mental Health - Advice</a:t>
            </a:r>
            <a:endParaRPr i="0" sz="500" u="none" cap="none" strike="noStrike">
              <a:solidFill>
                <a:schemeClr val="lt1"/>
              </a:solidFill>
              <a:latin typeface="Roboto"/>
              <a:ea typeface="Roboto"/>
              <a:cs typeface="Roboto"/>
              <a:sym typeface="Roboto"/>
            </a:endParaRPr>
          </a:p>
        </p:txBody>
      </p:sp>
      <p:sp>
        <p:nvSpPr>
          <p:cNvPr id="434" name="Google Shape;434;g37a0d5b8ea5_1_921"/>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35" name="Google Shape;435;g37a0d5b8ea5_1_921"/>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36" name="Google Shape;436;g37a0d5b8ea5_1_92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37" name="Google Shape;437;g37a0d5b8ea5_1_92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38" name="Google Shape;438;g37a0d5b8ea5_1_92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39" name="Google Shape;439;g37a0d5b8ea5_1_921"/>
          <p:cNvSpPr txBox="1"/>
          <p:nvPr/>
        </p:nvSpPr>
        <p:spPr>
          <a:xfrm>
            <a:off x="257106" y="1196067"/>
            <a:ext cx="8629800" cy="3417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Exams</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Psychiatry is a high yield topic in exams, and is relatively easy to grasp - so is a win-win situation to study and understand</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Medically unexplained symptoms (Hypochondriasis, Malingering, Conversion) come up very frequently in exams</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Keep in mind the key adverse effects of medications and the symptoms to look out for!</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Do not forget practicing psychiatry related scenarios (including for comms stations!) for your OSCE</a:t>
            </a:r>
            <a:endParaRPr sz="1500">
              <a:solidFill>
                <a:schemeClr val="dk1"/>
              </a:solidFill>
              <a:latin typeface="Roboto"/>
              <a:ea typeface="Roboto"/>
              <a:cs typeface="Roboto"/>
              <a:sym typeface="Roboto"/>
            </a:endParaRPr>
          </a:p>
          <a:p>
            <a:pPr indent="-323850" lvl="0" marL="4572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Resources:</a:t>
            </a:r>
            <a:endParaRPr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b="1" lang="en-US" sz="1500">
                <a:solidFill>
                  <a:schemeClr val="dk1"/>
                </a:solidFill>
                <a:latin typeface="Roboto"/>
                <a:ea typeface="Roboto"/>
                <a:cs typeface="Roboto"/>
                <a:sym typeface="Roboto"/>
              </a:rPr>
              <a:t>Handbook on KEATS - Bringing Psychiatry Alive: An interactive guide for medical students</a:t>
            </a:r>
            <a:endParaRPr b="1" sz="1500">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Oxford Handbook of Clinical Specialties and the accompanying MCQ book were great for Psychiatry and loads of other blocks inc. Trauma and Accidents and Human Development</a:t>
            </a:r>
            <a:endParaRPr sz="15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7a0d5b8ea5_1_576"/>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Some </a:t>
            </a:r>
            <a:r>
              <a:rPr b="1" lang="en-US" sz="4300">
                <a:solidFill>
                  <a:schemeClr val="lt1"/>
                </a:solidFill>
                <a:latin typeface="Roboto"/>
                <a:ea typeface="Roboto"/>
                <a:cs typeface="Roboto"/>
                <a:sym typeface="Roboto"/>
              </a:rPr>
              <a:t>Mental Health Topics</a:t>
            </a:r>
            <a:endParaRPr i="0" sz="500" u="none" cap="none" strike="noStrike">
              <a:solidFill>
                <a:schemeClr val="lt1"/>
              </a:solidFill>
              <a:latin typeface="Roboto"/>
              <a:ea typeface="Roboto"/>
              <a:cs typeface="Roboto"/>
              <a:sym typeface="Roboto"/>
            </a:endParaRPr>
          </a:p>
        </p:txBody>
      </p:sp>
      <p:sp>
        <p:nvSpPr>
          <p:cNvPr id="445" name="Google Shape;445;g37a0d5b8ea5_1_576"/>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46" name="Google Shape;446;g37a0d5b8ea5_1_576"/>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47" name="Google Shape;447;g37a0d5b8ea5_1_576"/>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48" name="Google Shape;448;g37a0d5b8ea5_1_576"/>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49" name="Google Shape;449;g37a0d5b8ea5_1_576"/>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graphicFrame>
        <p:nvGraphicFramePr>
          <p:cNvPr id="450" name="Google Shape;450;g37a0d5b8ea5_1_576"/>
          <p:cNvGraphicFramePr/>
          <p:nvPr/>
        </p:nvGraphicFramePr>
        <p:xfrm>
          <a:off x="352969" y="1177929"/>
          <a:ext cx="3000000" cy="3000000"/>
        </p:xfrm>
        <a:graphic>
          <a:graphicData uri="http://schemas.openxmlformats.org/drawingml/2006/table">
            <a:tbl>
              <a:tblPr>
                <a:noFill/>
                <a:tableStyleId>{B2AED5DB-7A90-4CA6-9EC9-CEBEAE69BFC1}</a:tableStyleId>
              </a:tblPr>
              <a:tblGrid>
                <a:gridCol w="828875"/>
                <a:gridCol w="828875"/>
                <a:gridCol w="828875"/>
                <a:gridCol w="828875"/>
                <a:gridCol w="828875"/>
                <a:gridCol w="828875"/>
                <a:gridCol w="828875"/>
                <a:gridCol w="828875"/>
              </a:tblGrid>
              <a:tr h="37595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Affective Disorders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Anxiety disorders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Psychosis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Personality disorders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Medically unexplained Symptoms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Eating disorders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Medications</a:t>
                      </a:r>
                      <a:endParaRPr sz="700" u="none" cap="none" strike="noStrike">
                        <a:latin typeface="Garamond"/>
                        <a:ea typeface="Garamond"/>
                        <a:cs typeface="Garamond"/>
                        <a:sym typeface="Garamond"/>
                      </a:endParaRPr>
                    </a:p>
                  </a:txBody>
                  <a:tcPr marT="45725" marB="45725" marR="45725" marL="45725">
                    <a:solidFill>
                      <a:srgbClr val="FFCB65"/>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Garamond"/>
                          <a:ea typeface="Garamond"/>
                          <a:cs typeface="Garamond"/>
                          <a:sym typeface="Garamond"/>
                        </a:rPr>
                        <a:t>Miscellaneous</a:t>
                      </a:r>
                      <a:endParaRPr sz="700" u="none" cap="none" strike="noStrike">
                        <a:latin typeface="Garamond"/>
                        <a:ea typeface="Garamond"/>
                        <a:cs typeface="Garamond"/>
                        <a:sym typeface="Garamond"/>
                      </a:endParaRPr>
                    </a:p>
                  </a:txBody>
                  <a:tcPr marT="45725" marB="45725" marR="45725" marL="45725">
                    <a:solidFill>
                      <a:srgbClr val="FFCB65"/>
                    </a:solidFill>
                  </a:tcPr>
                </a:tc>
              </a:tr>
              <a:tr h="6959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Low mood</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PTSD</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Schizophrenia</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Cluster A - odd or eccentric</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Munchausen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Bulimia</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Antidepressants</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Mental Health Act and sections 2, 3, 4, 5(2), 6, 12, 17</a:t>
                      </a:r>
                      <a:endParaRPr sz="700" u="none" cap="none" strike="noStrike"/>
                    </a:p>
                  </a:txBody>
                  <a:tcPr marT="45725" marB="45725" marR="45725" marL="45725">
                    <a:solidFill>
                      <a:schemeClr val="lt1"/>
                    </a:solidFill>
                  </a:tcPr>
                </a:tc>
              </a:tr>
              <a:tr h="51550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Depression</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OCD</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Delusional disorder</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Cluster B - Dramatic or emotional</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Malingering</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Anorexia</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Antipsychotics</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Risk Assessment</a:t>
                      </a:r>
                      <a:endParaRPr sz="700" u="none" cap="none" strike="noStrike"/>
                    </a:p>
                  </a:txBody>
                  <a:tcPr marT="45725" marB="45725" marR="45725" marL="45725">
                    <a:solidFill>
                      <a:schemeClr val="lt1"/>
                    </a:solidFill>
                  </a:tcPr>
                </a:tc>
              </a:tr>
              <a:tr h="87635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Bipolar</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Generalised Anxiety Disorder</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Cluster C - anxious or avoidant</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Conversion</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Binge - eating</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Extra-pyramidal side effects</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Psychiatric emergencies</a:t>
                      </a:r>
                      <a:endParaRPr sz="700" u="none" cap="none" strike="noStrike"/>
                    </a:p>
                  </a:txBody>
                  <a:tcPr marT="45725" marB="45725" marR="45725" marL="45725">
                    <a:solidFill>
                      <a:schemeClr val="lt1"/>
                    </a:solidFill>
                  </a:tcPr>
                </a:tc>
              </a:tr>
              <a:tr h="51550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Social Anxiety Disorder</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Somatisation</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Serotonin syndrome</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Risk assessment</a:t>
                      </a:r>
                      <a:endParaRPr sz="700" u="none" cap="none" strike="noStrike"/>
                    </a:p>
                  </a:txBody>
                  <a:tcPr marT="45725" marB="45725" marR="45725" marL="45725">
                    <a:solidFill>
                      <a:schemeClr val="lt1"/>
                    </a:solidFill>
                  </a:tcPr>
                </a:tc>
              </a:tr>
              <a:tr h="51550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Panic disorder</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Hypochondrial</a:t>
                      </a:r>
                      <a:endParaRPr sz="700" u="none" cap="none" strike="noStrike">
                        <a:latin typeface="Garamond"/>
                        <a:ea typeface="Garamond"/>
                        <a:cs typeface="Garamond"/>
                        <a:sym typeface="Garamond"/>
                      </a:endParaRPr>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45725" marB="45725" marR="45725" marL="4572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t>Capacity</a:t>
                      </a:r>
                      <a:endParaRPr sz="700" u="none" cap="none" strike="noStrike"/>
                    </a:p>
                  </a:txBody>
                  <a:tcPr marT="45725" marB="45725" marR="45725" marL="45725">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7a0d5b8ea5_1_555"/>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Scholarly Project</a:t>
            </a:r>
            <a:endParaRPr i="0" sz="500" u="none" cap="none" strike="noStrike">
              <a:solidFill>
                <a:schemeClr val="lt1"/>
              </a:solidFill>
              <a:latin typeface="Roboto"/>
              <a:ea typeface="Roboto"/>
              <a:cs typeface="Roboto"/>
              <a:sym typeface="Roboto"/>
            </a:endParaRPr>
          </a:p>
        </p:txBody>
      </p:sp>
      <p:sp>
        <p:nvSpPr>
          <p:cNvPr id="456" name="Google Shape;456;g37a0d5b8ea5_1_555"/>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57" name="Google Shape;457;g37a0d5b8ea5_1_555"/>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58" name="Google Shape;458;g37a0d5b8ea5_1_555"/>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59" name="Google Shape;459;g37a0d5b8ea5_1_555"/>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60" name="Google Shape;460;g37a0d5b8ea5_1_555"/>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61" name="Google Shape;461;g37a0d5b8ea5_1_555"/>
          <p:cNvSpPr txBox="1"/>
          <p:nvPr/>
        </p:nvSpPr>
        <p:spPr>
          <a:xfrm>
            <a:off x="385125" y="1284475"/>
            <a:ext cx="8246100" cy="31584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a:solidFill>
                  <a:schemeClr val="dk1"/>
                </a:solidFill>
                <a:latin typeface="Roboto"/>
                <a:ea typeface="Roboto"/>
                <a:cs typeface="Roboto"/>
                <a:sym typeface="Roboto"/>
              </a:rPr>
              <a:t>Every Tuesday/Friday during term 1</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Communicate regularly with your supervisor and collaborate with your partners</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If struggling to get a response from supervisor, find their nhs email / contact the scholarly project team: </a:t>
            </a:r>
            <a:r>
              <a:rPr lang="en-US" u="sng">
                <a:solidFill>
                  <a:schemeClr val="dk1"/>
                </a:solidFill>
                <a:latin typeface="Roboto"/>
                <a:ea typeface="Roboto"/>
                <a:cs typeface="Roboto"/>
                <a:sym typeface="Roboto"/>
                <a:hlinkClick r:id="rId4">
                  <a:extLst>
                    <a:ext uri="{A12FA001-AC4F-418D-AE19-62706E023703}">
                      <ahyp:hlinkClr val="tx"/>
                    </a:ext>
                  </a:extLst>
                </a:hlinkClick>
              </a:rPr>
              <a:t>mbbsspm@kcl.ac.uk</a:t>
            </a:r>
            <a:r>
              <a:rPr lang="en-US">
                <a:solidFill>
                  <a:schemeClr val="dk1"/>
                </a:solidFill>
                <a:latin typeface="Roboto"/>
                <a:ea typeface="Roboto"/>
                <a:cs typeface="Roboto"/>
                <a:sym typeface="Roboto"/>
              </a:rPr>
              <a:t> early!</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Understand how you’ll be assessed</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Try and get your first full draft done before Christmas </a:t>
            </a:r>
            <a:endParaRPr>
              <a:solidFill>
                <a:schemeClr val="dk1"/>
              </a:solidFill>
              <a:latin typeface="Roboto"/>
              <a:ea typeface="Roboto"/>
              <a:cs typeface="Roboto"/>
              <a:sym typeface="Roboto"/>
            </a:endParaRPr>
          </a:p>
          <a:p>
            <a:pPr indent="-323850" lvl="0" marL="457200" rtl="0" algn="l">
              <a:lnSpc>
                <a:spcPct val="140000"/>
              </a:lnSpc>
              <a:spcBef>
                <a:spcPts val="0"/>
              </a:spcBef>
              <a:spcAft>
                <a:spcPts val="0"/>
              </a:spcAft>
              <a:buClr>
                <a:schemeClr val="dk1"/>
              </a:buClr>
              <a:buSzPts val="1500"/>
              <a:buFont typeface="Roboto"/>
              <a:buChar char="●"/>
            </a:pPr>
            <a:r>
              <a:rPr b="1" lang="en-US" sz="1500" u="sng">
                <a:solidFill>
                  <a:schemeClr val="dk1"/>
                </a:solidFill>
                <a:latin typeface="Roboto"/>
                <a:ea typeface="Roboto"/>
                <a:cs typeface="Roboto"/>
                <a:sym typeface="Roboto"/>
              </a:rPr>
              <a:t>Scholarly project deadline and PT6 revision is a pressure point. Give yourself plenty of time!</a:t>
            </a:r>
            <a:r>
              <a:rPr lang="en-US" sz="1500" u="sng">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Don’t put pressure on yourself for a publication!</a:t>
            </a:r>
            <a:endParaRPr>
              <a:solidFill>
                <a:schemeClr val="dk1"/>
              </a:solidFill>
              <a:latin typeface="Roboto"/>
              <a:ea typeface="Roboto"/>
              <a:cs typeface="Roboto"/>
              <a:sym typeface="Roboto"/>
            </a:endParaRPr>
          </a:p>
          <a:p>
            <a:pPr indent="-317500" lvl="0" marL="457200" rtl="0" algn="l">
              <a:lnSpc>
                <a:spcPct val="140000"/>
              </a:lnSpc>
              <a:spcBef>
                <a:spcPts val="0"/>
              </a:spcBef>
              <a:spcAft>
                <a:spcPts val="0"/>
              </a:spcAft>
              <a:buClr>
                <a:schemeClr val="dk1"/>
              </a:buClr>
              <a:buSzPts val="1400"/>
              <a:buFont typeface="Roboto"/>
              <a:buChar char="●"/>
            </a:pPr>
            <a:r>
              <a:rPr lang="en-US">
                <a:solidFill>
                  <a:schemeClr val="dk1"/>
                </a:solidFill>
                <a:latin typeface="Roboto"/>
                <a:ea typeface="Roboto"/>
                <a:cs typeface="Roboto"/>
                <a:sym typeface="Roboto"/>
              </a:rPr>
              <a:t>Give yourself mini deadlines and stick to them</a:t>
            </a:r>
            <a:endParaRPr sz="1700">
              <a:solidFill>
                <a:schemeClr val="dk1"/>
              </a:solidFill>
              <a:latin typeface="Roboto"/>
              <a:ea typeface="Roboto"/>
              <a:cs typeface="Roboto"/>
              <a:sym typeface="Roboto"/>
            </a:endParaRPr>
          </a:p>
        </p:txBody>
      </p:sp>
      <p:pic>
        <p:nvPicPr>
          <p:cNvPr id="462" name="Google Shape;462;g37a0d5b8ea5_1_555"/>
          <p:cNvPicPr preferRelativeResize="0"/>
          <p:nvPr/>
        </p:nvPicPr>
        <p:blipFill rotWithShape="1">
          <a:blip r:embed="rId5">
            <a:alphaModFix/>
          </a:blip>
          <a:srcRect b="0" l="0" r="0" t="0"/>
          <a:stretch/>
        </p:blipFill>
        <p:spPr>
          <a:xfrm>
            <a:off x="7404125" y="206575"/>
            <a:ext cx="1488300" cy="1293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79eee2d6a6_4_95"/>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10" name="Google Shape;210;g379eee2d6a6_4_95"/>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211" name="Google Shape;211;g379eee2d6a6_4_95"/>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212" name="Google Shape;212;g379eee2d6a6_4_95"/>
          <p:cNvSpPr txBox="1"/>
          <p:nvPr/>
        </p:nvSpPr>
        <p:spPr>
          <a:xfrm>
            <a:off x="459526" y="316089"/>
            <a:ext cx="7622100" cy="69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What We Will Be Covering</a:t>
            </a:r>
            <a:endParaRPr i="0" sz="700" u="none" cap="none" strike="noStrike">
              <a:solidFill>
                <a:srgbClr val="000000"/>
              </a:solidFill>
              <a:latin typeface="Roboto"/>
              <a:ea typeface="Roboto"/>
              <a:cs typeface="Roboto"/>
              <a:sym typeface="Roboto"/>
            </a:endParaRPr>
          </a:p>
        </p:txBody>
      </p:sp>
      <p:cxnSp>
        <p:nvCxnSpPr>
          <p:cNvPr id="213" name="Google Shape;213;g379eee2d6a6_4_95"/>
          <p:cNvCxnSpPr/>
          <p:nvPr/>
        </p:nvCxnSpPr>
        <p:spPr>
          <a:xfrm>
            <a:off x="539270" y="2165004"/>
            <a:ext cx="3366600" cy="0"/>
          </a:xfrm>
          <a:prstGeom prst="straightConnector1">
            <a:avLst/>
          </a:prstGeom>
          <a:noFill/>
          <a:ln cap="rnd" cmpd="sng" w="19050">
            <a:solidFill>
              <a:srgbClr val="F46530"/>
            </a:solidFill>
            <a:prstDash val="dash"/>
            <a:round/>
            <a:headEnd len="sm" w="sm" type="none"/>
            <a:tailEnd len="sm" w="sm" type="none"/>
          </a:ln>
        </p:spPr>
      </p:cxnSp>
      <p:cxnSp>
        <p:nvCxnSpPr>
          <p:cNvPr id="214" name="Google Shape;214;g379eee2d6a6_4_95"/>
          <p:cNvCxnSpPr/>
          <p:nvPr/>
        </p:nvCxnSpPr>
        <p:spPr>
          <a:xfrm>
            <a:off x="539270" y="2648878"/>
            <a:ext cx="3366600" cy="0"/>
          </a:xfrm>
          <a:prstGeom prst="straightConnector1">
            <a:avLst/>
          </a:prstGeom>
          <a:noFill/>
          <a:ln cap="rnd" cmpd="sng" w="19050">
            <a:solidFill>
              <a:srgbClr val="F46530"/>
            </a:solidFill>
            <a:prstDash val="dash"/>
            <a:round/>
            <a:headEnd len="sm" w="sm" type="none"/>
            <a:tailEnd len="sm" w="sm" type="none"/>
          </a:ln>
        </p:spPr>
      </p:cxnSp>
      <p:cxnSp>
        <p:nvCxnSpPr>
          <p:cNvPr id="215" name="Google Shape;215;g379eee2d6a6_4_95"/>
          <p:cNvCxnSpPr/>
          <p:nvPr/>
        </p:nvCxnSpPr>
        <p:spPr>
          <a:xfrm>
            <a:off x="539270" y="3132752"/>
            <a:ext cx="3366600" cy="0"/>
          </a:xfrm>
          <a:prstGeom prst="straightConnector1">
            <a:avLst/>
          </a:prstGeom>
          <a:noFill/>
          <a:ln cap="rnd" cmpd="sng" w="19050">
            <a:solidFill>
              <a:srgbClr val="F46530"/>
            </a:solidFill>
            <a:prstDash val="dash"/>
            <a:round/>
            <a:headEnd len="sm" w="sm" type="none"/>
            <a:tailEnd len="sm" w="sm" type="none"/>
          </a:ln>
        </p:spPr>
      </p:cxnSp>
      <p:cxnSp>
        <p:nvCxnSpPr>
          <p:cNvPr id="216" name="Google Shape;216;g379eee2d6a6_4_95"/>
          <p:cNvCxnSpPr/>
          <p:nvPr/>
        </p:nvCxnSpPr>
        <p:spPr>
          <a:xfrm>
            <a:off x="539270" y="3616626"/>
            <a:ext cx="3366600" cy="0"/>
          </a:xfrm>
          <a:prstGeom prst="straightConnector1">
            <a:avLst/>
          </a:prstGeom>
          <a:noFill/>
          <a:ln cap="rnd" cmpd="sng" w="19050">
            <a:solidFill>
              <a:srgbClr val="F46530"/>
            </a:solidFill>
            <a:prstDash val="dash"/>
            <a:round/>
            <a:headEnd len="sm" w="sm" type="none"/>
            <a:tailEnd len="sm" w="sm" type="none"/>
          </a:ln>
        </p:spPr>
      </p:cxnSp>
      <p:cxnSp>
        <p:nvCxnSpPr>
          <p:cNvPr id="217" name="Google Shape;217;g379eee2d6a6_4_95"/>
          <p:cNvCxnSpPr/>
          <p:nvPr/>
        </p:nvCxnSpPr>
        <p:spPr>
          <a:xfrm>
            <a:off x="539270" y="4100500"/>
            <a:ext cx="3366600" cy="0"/>
          </a:xfrm>
          <a:prstGeom prst="straightConnector1">
            <a:avLst/>
          </a:prstGeom>
          <a:noFill/>
          <a:ln cap="rnd" cmpd="sng" w="19050">
            <a:solidFill>
              <a:srgbClr val="F46530"/>
            </a:solidFill>
            <a:prstDash val="dash"/>
            <a:round/>
            <a:headEnd len="sm" w="sm" type="none"/>
            <a:tailEnd len="sm" w="sm" type="none"/>
          </a:ln>
        </p:spPr>
      </p:cxnSp>
      <p:cxnSp>
        <p:nvCxnSpPr>
          <p:cNvPr id="218" name="Google Shape;218;g379eee2d6a6_4_95"/>
          <p:cNvCxnSpPr/>
          <p:nvPr/>
        </p:nvCxnSpPr>
        <p:spPr>
          <a:xfrm>
            <a:off x="539270" y="1681130"/>
            <a:ext cx="3366600" cy="0"/>
          </a:xfrm>
          <a:prstGeom prst="straightConnector1">
            <a:avLst/>
          </a:prstGeom>
          <a:noFill/>
          <a:ln cap="rnd" cmpd="sng" w="19050">
            <a:solidFill>
              <a:srgbClr val="F46530"/>
            </a:solidFill>
            <a:prstDash val="dash"/>
            <a:round/>
            <a:headEnd len="sm" w="sm" type="none"/>
            <a:tailEnd len="sm" w="sm" type="none"/>
          </a:ln>
        </p:spPr>
      </p:cxnSp>
      <p:sp>
        <p:nvSpPr>
          <p:cNvPr id="219" name="Google Shape;219;g379eee2d6a6_4_95"/>
          <p:cNvSpPr txBox="1"/>
          <p:nvPr/>
        </p:nvSpPr>
        <p:spPr>
          <a:xfrm>
            <a:off x="736512" y="1789642"/>
            <a:ext cx="26724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Third year timeline</a:t>
            </a:r>
            <a:endParaRPr i="0" sz="2000" u="none" cap="none" strike="noStrike">
              <a:solidFill>
                <a:srgbClr val="000000"/>
              </a:solidFill>
              <a:latin typeface="Roboto"/>
              <a:ea typeface="Roboto"/>
              <a:cs typeface="Roboto"/>
              <a:sym typeface="Roboto"/>
            </a:endParaRPr>
          </a:p>
        </p:txBody>
      </p:sp>
      <p:sp>
        <p:nvSpPr>
          <p:cNvPr id="220" name="Google Shape;220;g379eee2d6a6_4_95"/>
          <p:cNvSpPr txBox="1"/>
          <p:nvPr/>
        </p:nvSpPr>
        <p:spPr>
          <a:xfrm>
            <a:off x="736512" y="2267726"/>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Stage 2 Year 3 Blocks</a:t>
            </a:r>
            <a:endParaRPr i="0" sz="2000" u="none" cap="none" strike="noStrike">
              <a:solidFill>
                <a:srgbClr val="000000"/>
              </a:solidFill>
              <a:latin typeface="Roboto"/>
              <a:ea typeface="Roboto"/>
              <a:cs typeface="Roboto"/>
              <a:sym typeface="Roboto"/>
            </a:endParaRPr>
          </a:p>
        </p:txBody>
      </p:sp>
      <p:sp>
        <p:nvSpPr>
          <p:cNvPr id="221" name="Google Shape;221;g379eee2d6a6_4_95"/>
          <p:cNvSpPr txBox="1"/>
          <p:nvPr/>
        </p:nvSpPr>
        <p:spPr>
          <a:xfrm>
            <a:off x="736512" y="3239632"/>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Scholarly Project</a:t>
            </a:r>
            <a:endParaRPr i="0" sz="2000" u="none" cap="none" strike="noStrike">
              <a:solidFill>
                <a:srgbClr val="000000"/>
              </a:solidFill>
              <a:latin typeface="Roboto"/>
              <a:ea typeface="Roboto"/>
              <a:cs typeface="Roboto"/>
              <a:sym typeface="Roboto"/>
            </a:endParaRPr>
          </a:p>
        </p:txBody>
      </p:sp>
      <p:sp>
        <p:nvSpPr>
          <p:cNvPr id="222" name="Google Shape;222;g379eee2d6a6_4_95"/>
          <p:cNvSpPr txBox="1"/>
          <p:nvPr/>
        </p:nvSpPr>
        <p:spPr>
          <a:xfrm>
            <a:off x="736512" y="2754223"/>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Mental Health</a:t>
            </a:r>
            <a:endParaRPr i="0" sz="2000" u="none" cap="none" strike="noStrike">
              <a:solidFill>
                <a:srgbClr val="000000"/>
              </a:solidFill>
              <a:latin typeface="Roboto"/>
              <a:ea typeface="Roboto"/>
              <a:cs typeface="Roboto"/>
              <a:sym typeface="Roboto"/>
            </a:endParaRPr>
          </a:p>
        </p:txBody>
      </p:sp>
      <p:sp>
        <p:nvSpPr>
          <p:cNvPr id="223" name="Google Shape;223;g379eee2d6a6_4_95"/>
          <p:cNvSpPr txBox="1"/>
          <p:nvPr/>
        </p:nvSpPr>
        <p:spPr>
          <a:xfrm>
            <a:off x="736512" y="3746159"/>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Doctor as Teacher</a:t>
            </a:r>
            <a:endParaRPr i="0" sz="2000" u="none" cap="none" strike="noStrike">
              <a:solidFill>
                <a:srgbClr val="000000"/>
              </a:solidFill>
              <a:latin typeface="Roboto"/>
              <a:ea typeface="Roboto"/>
              <a:cs typeface="Roboto"/>
              <a:sym typeface="Roboto"/>
            </a:endParaRPr>
          </a:p>
        </p:txBody>
      </p:sp>
      <p:sp>
        <p:nvSpPr>
          <p:cNvPr id="224" name="Google Shape;224;g379eee2d6a6_4_95"/>
          <p:cNvSpPr txBox="1"/>
          <p:nvPr/>
        </p:nvSpPr>
        <p:spPr>
          <a:xfrm>
            <a:off x="736512" y="1335618"/>
            <a:ext cx="33840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A week in third year</a:t>
            </a:r>
            <a:endParaRPr i="0" sz="2000" u="none" cap="none" strike="noStrike">
              <a:solidFill>
                <a:srgbClr val="FFFFFF"/>
              </a:solidFill>
              <a:latin typeface="Roboto"/>
              <a:ea typeface="Roboto"/>
              <a:cs typeface="Roboto"/>
              <a:sym typeface="Roboto"/>
            </a:endParaRPr>
          </a:p>
        </p:txBody>
      </p:sp>
      <p:cxnSp>
        <p:nvCxnSpPr>
          <p:cNvPr id="225" name="Google Shape;225;g379eee2d6a6_4_95"/>
          <p:cNvCxnSpPr/>
          <p:nvPr/>
        </p:nvCxnSpPr>
        <p:spPr>
          <a:xfrm>
            <a:off x="4826397" y="2149772"/>
            <a:ext cx="3366600" cy="0"/>
          </a:xfrm>
          <a:prstGeom prst="straightConnector1">
            <a:avLst/>
          </a:prstGeom>
          <a:noFill/>
          <a:ln cap="rnd" cmpd="sng" w="19050">
            <a:solidFill>
              <a:srgbClr val="F46530"/>
            </a:solidFill>
            <a:prstDash val="dash"/>
            <a:round/>
            <a:headEnd len="sm" w="sm" type="none"/>
            <a:tailEnd len="sm" w="sm" type="none"/>
          </a:ln>
        </p:spPr>
      </p:cxnSp>
      <p:cxnSp>
        <p:nvCxnSpPr>
          <p:cNvPr id="226" name="Google Shape;226;g379eee2d6a6_4_95"/>
          <p:cNvCxnSpPr/>
          <p:nvPr/>
        </p:nvCxnSpPr>
        <p:spPr>
          <a:xfrm>
            <a:off x="4826397" y="2633646"/>
            <a:ext cx="3366600" cy="0"/>
          </a:xfrm>
          <a:prstGeom prst="straightConnector1">
            <a:avLst/>
          </a:prstGeom>
          <a:noFill/>
          <a:ln cap="rnd" cmpd="sng" w="19050">
            <a:solidFill>
              <a:srgbClr val="F46530"/>
            </a:solidFill>
            <a:prstDash val="dash"/>
            <a:round/>
            <a:headEnd len="sm" w="sm" type="none"/>
            <a:tailEnd len="sm" w="sm" type="none"/>
          </a:ln>
        </p:spPr>
      </p:cxnSp>
      <p:cxnSp>
        <p:nvCxnSpPr>
          <p:cNvPr id="227" name="Google Shape;227;g379eee2d6a6_4_95"/>
          <p:cNvCxnSpPr/>
          <p:nvPr/>
        </p:nvCxnSpPr>
        <p:spPr>
          <a:xfrm>
            <a:off x="4826397" y="3117520"/>
            <a:ext cx="3366600" cy="0"/>
          </a:xfrm>
          <a:prstGeom prst="straightConnector1">
            <a:avLst/>
          </a:prstGeom>
          <a:noFill/>
          <a:ln cap="rnd" cmpd="sng" w="19050">
            <a:solidFill>
              <a:srgbClr val="F46530"/>
            </a:solidFill>
            <a:prstDash val="dash"/>
            <a:round/>
            <a:headEnd len="sm" w="sm" type="none"/>
            <a:tailEnd len="sm" w="sm" type="none"/>
          </a:ln>
        </p:spPr>
      </p:cxnSp>
      <p:cxnSp>
        <p:nvCxnSpPr>
          <p:cNvPr id="228" name="Google Shape;228;g379eee2d6a6_4_95"/>
          <p:cNvCxnSpPr/>
          <p:nvPr/>
        </p:nvCxnSpPr>
        <p:spPr>
          <a:xfrm>
            <a:off x="4826397" y="3601393"/>
            <a:ext cx="3366600" cy="0"/>
          </a:xfrm>
          <a:prstGeom prst="straightConnector1">
            <a:avLst/>
          </a:prstGeom>
          <a:noFill/>
          <a:ln cap="rnd" cmpd="sng" w="19050">
            <a:solidFill>
              <a:srgbClr val="F46530"/>
            </a:solidFill>
            <a:prstDash val="dash"/>
            <a:round/>
            <a:headEnd len="sm" w="sm" type="none"/>
            <a:tailEnd len="sm" w="sm" type="none"/>
          </a:ln>
        </p:spPr>
      </p:cxnSp>
      <p:cxnSp>
        <p:nvCxnSpPr>
          <p:cNvPr id="229" name="Google Shape;229;g379eee2d6a6_4_95"/>
          <p:cNvCxnSpPr/>
          <p:nvPr/>
        </p:nvCxnSpPr>
        <p:spPr>
          <a:xfrm>
            <a:off x="4826397" y="1665897"/>
            <a:ext cx="3366600" cy="0"/>
          </a:xfrm>
          <a:prstGeom prst="straightConnector1">
            <a:avLst/>
          </a:prstGeom>
          <a:noFill/>
          <a:ln cap="rnd" cmpd="sng" w="19050">
            <a:solidFill>
              <a:srgbClr val="F46530"/>
            </a:solidFill>
            <a:prstDash val="dash"/>
            <a:round/>
            <a:headEnd len="sm" w="sm" type="none"/>
            <a:tailEnd len="sm" w="sm" type="none"/>
          </a:ln>
        </p:spPr>
      </p:cxnSp>
      <p:sp>
        <p:nvSpPr>
          <p:cNvPr id="230" name="Google Shape;230;g379eee2d6a6_4_95"/>
          <p:cNvSpPr txBox="1"/>
          <p:nvPr/>
        </p:nvSpPr>
        <p:spPr>
          <a:xfrm>
            <a:off x="5023639" y="1774409"/>
            <a:ext cx="26724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i="0" lang="en-US" sz="2000" u="none" cap="none" strike="noStrike">
                <a:solidFill>
                  <a:srgbClr val="FFFFFF"/>
                </a:solidFill>
                <a:latin typeface="Roboto"/>
                <a:ea typeface="Roboto"/>
                <a:cs typeface="Roboto"/>
                <a:sym typeface="Roboto"/>
              </a:rPr>
              <a:t>OSCEs</a:t>
            </a:r>
            <a:endParaRPr i="0" sz="2000" u="none" cap="none" strike="noStrike">
              <a:solidFill>
                <a:srgbClr val="000000"/>
              </a:solidFill>
              <a:latin typeface="Roboto"/>
              <a:ea typeface="Roboto"/>
              <a:cs typeface="Roboto"/>
              <a:sym typeface="Roboto"/>
            </a:endParaRPr>
          </a:p>
        </p:txBody>
      </p:sp>
      <p:sp>
        <p:nvSpPr>
          <p:cNvPr id="231" name="Google Shape;231;g379eee2d6a6_4_95"/>
          <p:cNvSpPr txBox="1"/>
          <p:nvPr/>
        </p:nvSpPr>
        <p:spPr>
          <a:xfrm>
            <a:off x="5023639" y="2252494"/>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Intercalation</a:t>
            </a:r>
            <a:endParaRPr i="0" sz="2000" u="none" cap="none" strike="noStrike">
              <a:solidFill>
                <a:srgbClr val="000000"/>
              </a:solidFill>
              <a:latin typeface="Roboto"/>
              <a:ea typeface="Roboto"/>
              <a:cs typeface="Roboto"/>
              <a:sym typeface="Roboto"/>
            </a:endParaRPr>
          </a:p>
        </p:txBody>
      </p:sp>
      <p:sp>
        <p:nvSpPr>
          <p:cNvPr id="232" name="Google Shape;232;g379eee2d6a6_4_95"/>
          <p:cNvSpPr txBox="1"/>
          <p:nvPr/>
        </p:nvSpPr>
        <p:spPr>
          <a:xfrm>
            <a:off x="5023652" y="3186300"/>
            <a:ext cx="37719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i="0" lang="en-US" sz="2000" u="none" cap="none" strike="noStrike">
                <a:solidFill>
                  <a:srgbClr val="FFFFFF"/>
                </a:solidFill>
                <a:latin typeface="Roboto"/>
                <a:ea typeface="Roboto"/>
                <a:cs typeface="Roboto"/>
                <a:sym typeface="Roboto"/>
              </a:rPr>
              <a:t>Resources and Opportunities</a:t>
            </a:r>
            <a:endParaRPr i="0" sz="2000" u="none" cap="none" strike="noStrike">
              <a:solidFill>
                <a:srgbClr val="000000"/>
              </a:solidFill>
              <a:latin typeface="Roboto"/>
              <a:ea typeface="Roboto"/>
              <a:cs typeface="Roboto"/>
              <a:sym typeface="Roboto"/>
            </a:endParaRPr>
          </a:p>
        </p:txBody>
      </p:sp>
      <p:sp>
        <p:nvSpPr>
          <p:cNvPr id="233" name="Google Shape;233;g379eee2d6a6_4_95"/>
          <p:cNvSpPr txBox="1"/>
          <p:nvPr/>
        </p:nvSpPr>
        <p:spPr>
          <a:xfrm>
            <a:off x="5023639" y="2738990"/>
            <a:ext cx="30327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i="0" lang="en-US" sz="2000" u="none" cap="none" strike="noStrike">
                <a:solidFill>
                  <a:srgbClr val="FFFFFF"/>
                </a:solidFill>
                <a:latin typeface="Roboto"/>
                <a:ea typeface="Roboto"/>
                <a:cs typeface="Roboto"/>
                <a:sym typeface="Roboto"/>
              </a:rPr>
              <a:t>Wellbeing</a:t>
            </a:r>
            <a:endParaRPr i="0" sz="2000" u="none" cap="none" strike="noStrike">
              <a:solidFill>
                <a:srgbClr val="000000"/>
              </a:solidFill>
              <a:latin typeface="Roboto"/>
              <a:ea typeface="Roboto"/>
              <a:cs typeface="Roboto"/>
              <a:sym typeface="Roboto"/>
            </a:endParaRPr>
          </a:p>
        </p:txBody>
      </p:sp>
      <p:sp>
        <p:nvSpPr>
          <p:cNvPr id="234" name="Google Shape;234;g379eee2d6a6_4_95"/>
          <p:cNvSpPr txBox="1"/>
          <p:nvPr/>
        </p:nvSpPr>
        <p:spPr>
          <a:xfrm>
            <a:off x="5023639" y="1282286"/>
            <a:ext cx="3384000" cy="3078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000"/>
              <a:buFont typeface="Arial"/>
              <a:buNone/>
            </a:pPr>
            <a:r>
              <a:rPr lang="en-US" sz="2000">
                <a:solidFill>
                  <a:srgbClr val="FFFFFF"/>
                </a:solidFill>
                <a:latin typeface="Roboto"/>
                <a:ea typeface="Roboto"/>
                <a:cs typeface="Roboto"/>
                <a:sym typeface="Roboto"/>
              </a:rPr>
              <a:t>Progress Test Tips</a:t>
            </a:r>
            <a:endParaRPr i="0" sz="2000" u="none" cap="none" strike="noStrike">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7a0d5b8ea5_1_589"/>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Doctor as Teacher</a:t>
            </a:r>
            <a:endParaRPr i="0" sz="500" u="none" cap="none" strike="noStrike">
              <a:solidFill>
                <a:schemeClr val="lt1"/>
              </a:solidFill>
              <a:latin typeface="Roboto"/>
              <a:ea typeface="Roboto"/>
              <a:cs typeface="Roboto"/>
              <a:sym typeface="Roboto"/>
            </a:endParaRPr>
          </a:p>
        </p:txBody>
      </p:sp>
      <p:sp>
        <p:nvSpPr>
          <p:cNvPr id="468" name="Google Shape;468;g37a0d5b8ea5_1_589"/>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69" name="Google Shape;469;g37a0d5b8ea5_1_589"/>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70" name="Google Shape;470;g37a0d5b8ea5_1_589"/>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71" name="Google Shape;471;g37a0d5b8ea5_1_589"/>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72" name="Google Shape;472;g37a0d5b8ea5_1_589"/>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73" name="Google Shape;473;g37a0d5b8ea5_1_589"/>
          <p:cNvSpPr txBox="1"/>
          <p:nvPr/>
        </p:nvSpPr>
        <p:spPr>
          <a:xfrm>
            <a:off x="164625" y="1231550"/>
            <a:ext cx="8756700" cy="3417000"/>
          </a:xfrm>
          <a:prstGeom prst="rect">
            <a:avLst/>
          </a:prstGeom>
          <a:noFill/>
          <a:ln>
            <a:noFill/>
          </a:ln>
        </p:spPr>
        <p:txBody>
          <a:bodyPr anchorCtr="0" anchor="t" bIns="91425" lIns="91425" spcFirstLastPara="1" rIns="91425" wrap="square" tIns="91425">
            <a:spAutoFit/>
          </a:bodyPr>
          <a:lstStyle/>
          <a:p>
            <a:pPr indent="-323850" lvl="0" marL="4572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Weekly online teaching in term 2 - start with small group activity/discussion in the morning and then lecture to discuss the theory underpinning it in the afternoon</a:t>
            </a:r>
            <a:endParaRPr sz="1500">
              <a:solidFill>
                <a:schemeClr val="dk1"/>
              </a:solidFill>
              <a:latin typeface="Roboto"/>
              <a:ea typeface="Roboto"/>
              <a:cs typeface="Roboto"/>
              <a:sym typeface="Roboto"/>
            </a:endParaRPr>
          </a:p>
          <a:p>
            <a:pPr indent="-323850" lvl="0" marL="4572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For coursework/assessment, you do a 10 minute microteach (teach any medical-related topic to a small group of 5-6 students online, applying the theory you have learnt throughout the module)</a:t>
            </a:r>
            <a:endParaRPr sz="1500">
              <a:solidFill>
                <a:schemeClr val="dk1"/>
              </a:solidFill>
              <a:latin typeface="Roboto"/>
              <a:ea typeface="Roboto"/>
              <a:cs typeface="Roboto"/>
              <a:sym typeface="Roboto"/>
            </a:endParaRPr>
          </a:p>
          <a:p>
            <a:pPr indent="-323850" lvl="0" marL="4572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You then write an essay reflecting on this teaching and what you have learnt (you have to choose 3 of the 6 topics you will cover in the module to reflect on)</a:t>
            </a:r>
            <a:endParaRPr sz="1500">
              <a:solidFill>
                <a:schemeClr val="dk1"/>
              </a:solidFill>
              <a:latin typeface="Roboto"/>
              <a:ea typeface="Roboto"/>
              <a:cs typeface="Roboto"/>
              <a:sym typeface="Roboto"/>
            </a:endParaRPr>
          </a:p>
          <a:p>
            <a:pPr indent="-323850" lvl="0" marL="4572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Advice</a:t>
            </a:r>
            <a:endParaRPr sz="1500">
              <a:solidFill>
                <a:schemeClr val="dk1"/>
              </a:solidFill>
              <a:latin typeface="Roboto"/>
              <a:ea typeface="Roboto"/>
              <a:cs typeface="Roboto"/>
              <a:sym typeface="Roboto"/>
            </a:endParaRPr>
          </a:p>
          <a:p>
            <a:pPr indent="-323850" lvl="1" marL="9144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It is a very relaxed module, so enjoy it! </a:t>
            </a:r>
            <a:endParaRPr sz="1500">
              <a:solidFill>
                <a:schemeClr val="dk1"/>
              </a:solidFill>
              <a:latin typeface="Roboto"/>
              <a:ea typeface="Roboto"/>
              <a:cs typeface="Roboto"/>
              <a:sym typeface="Roboto"/>
            </a:endParaRPr>
          </a:p>
          <a:p>
            <a:pPr indent="-323850" lvl="1" marL="9144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Try to keep up with the lectures weekly; they are not too intense</a:t>
            </a:r>
            <a:endParaRPr sz="1500">
              <a:solidFill>
                <a:schemeClr val="dk1"/>
              </a:solidFill>
              <a:latin typeface="Roboto"/>
              <a:ea typeface="Roboto"/>
              <a:cs typeface="Roboto"/>
              <a:sym typeface="Roboto"/>
            </a:endParaRPr>
          </a:p>
          <a:p>
            <a:pPr indent="-323850" lvl="1" marL="914400" rtl="0" algn="l">
              <a:lnSpc>
                <a:spcPct val="130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Make sure you ask your peers from your microteach to write down the feedback and to send it to you via email (you will need this for the essay)</a:t>
            </a:r>
            <a:endParaRPr sz="1500">
              <a:solidFill>
                <a:schemeClr val="dk1"/>
              </a:solidFill>
              <a:latin typeface="Roboto"/>
              <a:ea typeface="Roboto"/>
              <a:cs typeface="Roboto"/>
              <a:sym typeface="Roboto"/>
            </a:endParaRPr>
          </a:p>
        </p:txBody>
      </p:sp>
      <p:pic>
        <p:nvPicPr>
          <p:cNvPr id="474" name="Google Shape;474;g37a0d5b8ea5_1_589"/>
          <p:cNvPicPr preferRelativeResize="0"/>
          <p:nvPr/>
        </p:nvPicPr>
        <p:blipFill rotWithShape="1">
          <a:blip r:embed="rId4">
            <a:alphaModFix/>
          </a:blip>
          <a:srcRect b="0" l="0" r="0" t="0"/>
          <a:stretch/>
        </p:blipFill>
        <p:spPr>
          <a:xfrm>
            <a:off x="7520870" y="141400"/>
            <a:ext cx="1319480" cy="1090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7a0d5b8ea5_1_601"/>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Progress Test Strategies</a:t>
            </a:r>
            <a:endParaRPr i="0" sz="500" u="none" cap="none" strike="noStrike">
              <a:solidFill>
                <a:schemeClr val="lt1"/>
              </a:solidFill>
              <a:latin typeface="Roboto"/>
              <a:ea typeface="Roboto"/>
              <a:cs typeface="Roboto"/>
              <a:sym typeface="Roboto"/>
            </a:endParaRPr>
          </a:p>
        </p:txBody>
      </p:sp>
      <p:sp>
        <p:nvSpPr>
          <p:cNvPr id="480" name="Google Shape;480;g37a0d5b8ea5_1_601"/>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81" name="Google Shape;481;g37a0d5b8ea5_1_601"/>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82" name="Google Shape;482;g37a0d5b8ea5_1_60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83" name="Google Shape;483;g37a0d5b8ea5_1_60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84" name="Google Shape;484;g37a0d5b8ea5_1_60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85" name="Google Shape;485;g37a0d5b8ea5_1_601"/>
          <p:cNvSpPr txBox="1"/>
          <p:nvPr/>
        </p:nvSpPr>
        <p:spPr>
          <a:xfrm>
            <a:off x="385125" y="1284475"/>
            <a:ext cx="8246100" cy="3140100"/>
          </a:xfrm>
          <a:prstGeom prst="rect">
            <a:avLst/>
          </a:prstGeom>
          <a:noFill/>
          <a:ln>
            <a:noFill/>
          </a:ln>
        </p:spPr>
        <p:txBody>
          <a:bodyPr anchorCtr="0" anchor="t" bIns="91425" lIns="91425" spcFirstLastPara="1" rIns="91425" wrap="square" tIns="91425">
            <a:spAutoFit/>
          </a:bodyPr>
          <a:lstStyle/>
          <a:p>
            <a:pPr indent="-330200" lvl="0" marL="4572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Everyone studies differently (and starts at different times)!</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Keep it simple and sustainable</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Make sure you have completed all topics by January</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Our strategy:</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PassMedicine, all topics - press go and hope for the best</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Use NICE guidelines as your textbook</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BMJ Best Practice for more detail</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AI to explain [but always double check against NICE!]</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Other strategies:</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Split into blocks, rotate (spaced repetition etc.,)</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Study by the UKMLA list (make notes, then test with questions)</a:t>
            </a:r>
            <a:endParaRPr sz="1600">
              <a:solidFill>
                <a:schemeClr val="dk1"/>
              </a:solidFill>
              <a:latin typeface="Roboto"/>
              <a:ea typeface="Roboto"/>
              <a:cs typeface="Roboto"/>
              <a:sym typeface="Roboto"/>
            </a:endParaRPr>
          </a:p>
          <a:p>
            <a:pPr indent="-330200" lvl="1" marL="914400" rtl="0" algn="l">
              <a:lnSpc>
                <a:spcPct val="100000"/>
              </a:lnSpc>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YouTube videos, textbooks (Davidson’s/Oxford Clinical Cases)</a:t>
            </a:r>
            <a:endParaRPr sz="18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7a0d5b8ea5_1_612"/>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OSCEs</a:t>
            </a:r>
            <a:endParaRPr i="0" sz="500" u="none" cap="none" strike="noStrike">
              <a:solidFill>
                <a:schemeClr val="lt1"/>
              </a:solidFill>
              <a:latin typeface="Roboto"/>
              <a:ea typeface="Roboto"/>
              <a:cs typeface="Roboto"/>
              <a:sym typeface="Roboto"/>
            </a:endParaRPr>
          </a:p>
        </p:txBody>
      </p:sp>
      <p:sp>
        <p:nvSpPr>
          <p:cNvPr id="491" name="Google Shape;491;g37a0d5b8ea5_1_612"/>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492" name="Google Shape;492;g37a0d5b8ea5_1_612"/>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493" name="Google Shape;493;g37a0d5b8ea5_1_612"/>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94" name="Google Shape;494;g37a0d5b8ea5_1_612"/>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495" name="Google Shape;495;g37a0d5b8ea5_1_612"/>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496" name="Google Shape;496;g37a0d5b8ea5_1_612"/>
          <p:cNvSpPr txBox="1"/>
          <p:nvPr/>
        </p:nvSpPr>
        <p:spPr>
          <a:xfrm>
            <a:off x="385125" y="1284475"/>
            <a:ext cx="8246100" cy="2955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2 days - 2 different sites</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8 stations each day (16)</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practice with your friends </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get Geeky Medics OSCe subscription (can split with people)</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learn the examinations as per KEATS</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be prepared for the ‘assessment stations’</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US" sz="1600">
                <a:solidFill>
                  <a:schemeClr val="dk1"/>
                </a:solidFill>
                <a:latin typeface="Roboto"/>
                <a:ea typeface="Roboto"/>
                <a:cs typeface="Roboto"/>
                <a:sym typeface="Roboto"/>
              </a:rPr>
              <a:t>honestly - not a now problem. survive term 1 first - worry about this in March (Feb if you’re eager)</a:t>
            </a:r>
            <a:endParaRPr sz="1600">
              <a:solidFill>
                <a:schemeClr val="dk1"/>
              </a:solidFill>
              <a:latin typeface="Roboto"/>
              <a:ea typeface="Roboto"/>
              <a:cs typeface="Roboto"/>
              <a:sym typeface="Roboto"/>
            </a:endParaRPr>
          </a:p>
          <a:p>
            <a:pPr indent="0" lvl="0" marL="0" rtl="0" algn="l">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40000"/>
              </a:lnSpc>
              <a:spcBef>
                <a:spcPts val="0"/>
              </a:spcBef>
              <a:spcAft>
                <a:spcPts val="0"/>
              </a:spcAft>
              <a:buNone/>
            </a:pPr>
            <a:r>
              <a:rPr lang="en-US" sz="1500">
                <a:solidFill>
                  <a:schemeClr val="dk1"/>
                </a:solidFill>
                <a:latin typeface="Roboto"/>
                <a:ea typeface="Roboto"/>
                <a:cs typeface="Roboto"/>
                <a:sym typeface="Roboto"/>
              </a:rPr>
              <a:t>The MSA Education Team will run OSCE teaching sessions and a mOSCE nearer to the time! Keep an eye out for these !! </a:t>
            </a:r>
            <a:endParaRPr sz="16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37a0d5b8ea5_1_622"/>
          <p:cNvSpPr txBox="1"/>
          <p:nvPr>
            <p:ph type="title"/>
          </p:nvPr>
        </p:nvSpPr>
        <p:spPr>
          <a:xfrm>
            <a:off x="789200" y="1428767"/>
            <a:ext cx="7333200" cy="2146800"/>
          </a:xfrm>
          <a:prstGeom prst="rect">
            <a:avLst/>
          </a:prstGeom>
          <a:noFill/>
          <a:ln>
            <a:noFill/>
          </a:ln>
        </p:spPr>
        <p:txBody>
          <a:bodyPr anchorCtr="0" anchor="ctr" bIns="22850" lIns="45725" spcFirstLastPara="1" rIns="45725" wrap="square" tIns="22850">
            <a:normAutofit/>
          </a:bodyPr>
          <a:lstStyle/>
          <a:p>
            <a:pPr indent="0" lvl="0" marL="0" rtl="0" algn="ctr">
              <a:lnSpc>
                <a:spcPct val="100000"/>
              </a:lnSpc>
              <a:spcBef>
                <a:spcPts val="0"/>
              </a:spcBef>
              <a:spcAft>
                <a:spcPts val="0"/>
              </a:spcAft>
              <a:buSzPts val="1000"/>
              <a:buNone/>
            </a:pPr>
            <a:r>
              <a:rPr b="1" lang="en-US" sz="7200">
                <a:solidFill>
                  <a:srgbClr val="FFFFFF"/>
                </a:solidFill>
                <a:latin typeface="Roboto"/>
                <a:ea typeface="Roboto"/>
                <a:cs typeface="Roboto"/>
                <a:sym typeface="Roboto"/>
              </a:rPr>
              <a:t>INTERCALATION</a:t>
            </a:r>
            <a:endParaRPr b="1" sz="7200">
              <a:solidFill>
                <a:srgbClr val="FFFFFF"/>
              </a:solidFill>
              <a:latin typeface="Roboto"/>
              <a:ea typeface="Roboto"/>
              <a:cs typeface="Roboto"/>
              <a:sym typeface="Roboto"/>
            </a:endParaRPr>
          </a:p>
        </p:txBody>
      </p:sp>
      <p:sp>
        <p:nvSpPr>
          <p:cNvPr id="502" name="Google Shape;502;g37a0d5b8ea5_1_622"/>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03" name="Google Shape;503;g37a0d5b8ea5_1_622"/>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04" name="Google Shape;504;g37a0d5b8ea5_1_622"/>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37a0d5b8ea5_1_631"/>
          <p:cNvSpPr txBox="1"/>
          <p:nvPr/>
        </p:nvSpPr>
        <p:spPr>
          <a:xfrm>
            <a:off x="352985" y="301834"/>
            <a:ext cx="7298100" cy="58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3800">
                <a:solidFill>
                  <a:schemeClr val="lt1"/>
                </a:solidFill>
                <a:latin typeface="Roboto"/>
                <a:ea typeface="Roboto"/>
                <a:cs typeface="Roboto"/>
                <a:sym typeface="Roboto"/>
              </a:rPr>
              <a:t>Pros vs Cons</a:t>
            </a:r>
            <a:endParaRPr i="0" sz="100" u="none" cap="none" strike="noStrike">
              <a:solidFill>
                <a:schemeClr val="lt1"/>
              </a:solidFill>
              <a:latin typeface="Roboto"/>
              <a:ea typeface="Roboto"/>
              <a:cs typeface="Roboto"/>
              <a:sym typeface="Roboto"/>
            </a:endParaRPr>
          </a:p>
        </p:txBody>
      </p:sp>
      <p:sp>
        <p:nvSpPr>
          <p:cNvPr id="510" name="Google Shape;510;g37a0d5b8ea5_1_631"/>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511" name="Google Shape;511;g37a0d5b8ea5_1_631"/>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grpSp>
        <p:nvGrpSpPr>
          <p:cNvPr id="512" name="Google Shape;512;g37a0d5b8ea5_1_631"/>
          <p:cNvGrpSpPr/>
          <p:nvPr/>
        </p:nvGrpSpPr>
        <p:grpSpPr>
          <a:xfrm>
            <a:off x="272350" y="1240240"/>
            <a:ext cx="4265912" cy="3336730"/>
            <a:chOff x="-502828" y="-261812"/>
            <a:chExt cx="21698436" cy="2075210"/>
          </a:xfrm>
        </p:grpSpPr>
        <p:sp>
          <p:nvSpPr>
            <p:cNvPr id="513" name="Google Shape;513;g37a0d5b8ea5_1_631"/>
            <p:cNvSpPr txBox="1"/>
            <p:nvPr/>
          </p:nvSpPr>
          <p:spPr>
            <a:xfrm>
              <a:off x="-502828" y="-28302"/>
              <a:ext cx="21074400" cy="1841700"/>
            </a:xfrm>
            <a:prstGeom prst="rect">
              <a:avLst/>
            </a:prstGeom>
            <a:noFill/>
            <a:ln>
              <a:noFill/>
            </a:ln>
          </p:spPr>
          <p:txBody>
            <a:bodyPr anchorCtr="0" anchor="t" bIns="0" lIns="0" spcFirstLastPara="1" rIns="0" wrap="square" tIns="0">
              <a:spAutoFit/>
            </a:bodyPr>
            <a:lstStyle/>
            <a:p>
              <a:pPr indent="-311150" lvl="0" marL="457200" rtl="0" algn="l">
                <a:lnSpc>
                  <a:spcPct val="115000"/>
                </a:lnSpc>
                <a:spcBef>
                  <a:spcPts val="1200"/>
                </a:spcBef>
                <a:spcAft>
                  <a:spcPts val="0"/>
                </a:spcAft>
                <a:buClr>
                  <a:schemeClr val="dk1"/>
                </a:buClr>
                <a:buSzPts val="1300"/>
                <a:buChar char="●"/>
              </a:pPr>
              <a:r>
                <a:rPr lang="en-US" sz="1300">
                  <a:solidFill>
                    <a:schemeClr val="dk1"/>
                  </a:solidFill>
                </a:rPr>
                <a:t>You will learn A LOT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Time to really commit to developing skills you previously didn’t have time for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You will be taught (depends where)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Time to really focus and build your portfolio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Explore a world outside of medicine / a change in rhythm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Grow as a person and as an academic</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Greater understanding of what you want to do in the future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Network (even more if you intercalate elsewhere) &amp; make new friends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Develop new learning skills </a:t>
              </a:r>
              <a:endParaRPr sz="1500">
                <a:solidFill>
                  <a:schemeClr val="dk1"/>
                </a:solidFill>
                <a:latin typeface="Roboto"/>
                <a:ea typeface="Roboto"/>
                <a:cs typeface="Roboto"/>
                <a:sym typeface="Roboto"/>
              </a:endParaRPr>
            </a:p>
          </p:txBody>
        </p:sp>
        <p:sp>
          <p:nvSpPr>
            <p:cNvPr id="514" name="Google Shape;514;g37a0d5b8ea5_1_631"/>
            <p:cNvSpPr txBox="1"/>
            <p:nvPr/>
          </p:nvSpPr>
          <p:spPr>
            <a:xfrm>
              <a:off x="-445193" y="-261812"/>
              <a:ext cx="21640800" cy="20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lang="en-US" sz="2100">
                  <a:solidFill>
                    <a:srgbClr val="262626"/>
                  </a:solidFill>
                  <a:latin typeface="Roboto"/>
                  <a:ea typeface="Roboto"/>
                  <a:cs typeface="Roboto"/>
                  <a:sym typeface="Roboto"/>
                </a:rPr>
                <a:t>Pros</a:t>
              </a:r>
              <a:endParaRPr i="0" sz="1300" u="none" cap="none" strike="noStrike">
                <a:solidFill>
                  <a:srgbClr val="262626"/>
                </a:solidFill>
                <a:latin typeface="Roboto"/>
                <a:ea typeface="Roboto"/>
                <a:cs typeface="Roboto"/>
                <a:sym typeface="Roboto"/>
              </a:endParaRPr>
            </a:p>
          </p:txBody>
        </p:sp>
      </p:grpSp>
      <p:cxnSp>
        <p:nvCxnSpPr>
          <p:cNvPr id="515" name="Google Shape;515;g37a0d5b8ea5_1_631"/>
          <p:cNvCxnSpPr/>
          <p:nvPr/>
        </p:nvCxnSpPr>
        <p:spPr>
          <a:xfrm>
            <a:off x="4573800" y="1306449"/>
            <a:ext cx="0" cy="3205200"/>
          </a:xfrm>
          <a:prstGeom prst="straightConnector1">
            <a:avLst/>
          </a:prstGeom>
          <a:noFill/>
          <a:ln cap="rnd" cmpd="sng" w="19050">
            <a:solidFill>
              <a:srgbClr val="F46530"/>
            </a:solidFill>
            <a:prstDash val="dash"/>
            <a:round/>
            <a:headEnd len="sm" w="sm" type="none"/>
            <a:tailEnd len="sm" w="sm" type="none"/>
          </a:ln>
        </p:spPr>
      </p:cxnSp>
      <p:sp>
        <p:nvSpPr>
          <p:cNvPr id="516" name="Google Shape;516;g37a0d5b8ea5_1_63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17" name="Google Shape;517;g37a0d5b8ea5_1_63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18" name="Google Shape;518;g37a0d5b8ea5_1_63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19" name="Google Shape;519;g37a0d5b8ea5_1_631"/>
          <p:cNvSpPr txBox="1"/>
          <p:nvPr/>
        </p:nvSpPr>
        <p:spPr>
          <a:xfrm>
            <a:off x="4775107" y="1378265"/>
            <a:ext cx="4254600" cy="32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lang="en-US" sz="2100">
                <a:solidFill>
                  <a:srgbClr val="262626"/>
                </a:solidFill>
                <a:latin typeface="Roboto"/>
                <a:ea typeface="Roboto"/>
                <a:cs typeface="Roboto"/>
                <a:sym typeface="Roboto"/>
              </a:rPr>
              <a:t>Cons</a:t>
            </a:r>
            <a:endParaRPr i="0" sz="1300" u="none" cap="none" strike="noStrike">
              <a:solidFill>
                <a:srgbClr val="262626"/>
              </a:solidFill>
              <a:latin typeface="Roboto"/>
              <a:ea typeface="Roboto"/>
              <a:cs typeface="Roboto"/>
              <a:sym typeface="Roboto"/>
            </a:endParaRPr>
          </a:p>
        </p:txBody>
      </p:sp>
      <p:sp>
        <p:nvSpPr>
          <p:cNvPr id="520" name="Google Shape;520;g37a0d5b8ea5_1_631"/>
          <p:cNvSpPr txBox="1"/>
          <p:nvPr/>
        </p:nvSpPr>
        <p:spPr>
          <a:xfrm>
            <a:off x="4775100" y="1729025"/>
            <a:ext cx="4143300" cy="2501400"/>
          </a:xfrm>
          <a:prstGeom prst="rect">
            <a:avLst/>
          </a:prstGeom>
          <a:noFill/>
          <a:ln>
            <a:noFill/>
          </a:ln>
        </p:spPr>
        <p:txBody>
          <a:bodyPr anchorCtr="0" anchor="t" bIns="0" lIns="0" spcFirstLastPara="1" rIns="0" wrap="square" tIns="0">
            <a:spAutoFit/>
          </a:bodyPr>
          <a:lstStyle/>
          <a:p>
            <a:pPr indent="-311150" lvl="0" marL="457200" rtl="0" algn="l">
              <a:lnSpc>
                <a:spcPct val="115000"/>
              </a:lnSpc>
              <a:spcBef>
                <a:spcPts val="1200"/>
              </a:spcBef>
              <a:spcAft>
                <a:spcPts val="0"/>
              </a:spcAft>
              <a:buClr>
                <a:schemeClr val="dk1"/>
              </a:buClr>
              <a:buSzPts val="1300"/>
              <a:buChar char="●"/>
            </a:pPr>
            <a:r>
              <a:rPr lang="en-US" sz="1300">
                <a:solidFill>
                  <a:schemeClr val="dk1"/>
                </a:solidFill>
              </a:rPr>
              <a:t>An extra year of tuition fee and maintenance costs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Your course might be different to what you thought (especially if you don’t do your research well)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Might have to learn things by yourself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Lots of change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Can be very intense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Group work - painful or amazing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Can be mentally challenging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When you’re coming back, joining a new year group</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a:solidFill>
                  <a:schemeClr val="dk1"/>
                </a:solidFill>
              </a:rPr>
              <a:t>Overlap between masters and fourth year </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37a0d5b8ea5_1_648"/>
          <p:cNvSpPr txBox="1"/>
          <p:nvPr/>
        </p:nvSpPr>
        <p:spPr>
          <a:xfrm>
            <a:off x="289350" y="390019"/>
            <a:ext cx="8628900" cy="400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2600">
                <a:solidFill>
                  <a:schemeClr val="lt1"/>
                </a:solidFill>
                <a:latin typeface="Roboto"/>
                <a:ea typeface="Roboto"/>
                <a:cs typeface="Roboto"/>
                <a:sym typeface="Roboto"/>
              </a:rPr>
              <a:t>How to pick the right course? (and decide to intercalate?)</a:t>
            </a:r>
            <a:endParaRPr b="1" sz="2600">
              <a:solidFill>
                <a:schemeClr val="lt1"/>
              </a:solidFill>
              <a:latin typeface="Roboto"/>
              <a:ea typeface="Roboto"/>
              <a:cs typeface="Roboto"/>
              <a:sym typeface="Roboto"/>
            </a:endParaRPr>
          </a:p>
        </p:txBody>
      </p:sp>
      <p:sp>
        <p:nvSpPr>
          <p:cNvPr id="526" name="Google Shape;526;g37a0d5b8ea5_1_648"/>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527" name="Google Shape;527;g37a0d5b8ea5_1_648"/>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528" name="Google Shape;528;g37a0d5b8ea5_1_648"/>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29" name="Google Shape;529;g37a0d5b8ea5_1_648"/>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30" name="Google Shape;530;g37a0d5b8ea5_1_648"/>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31" name="Google Shape;531;g37a0d5b8ea5_1_648"/>
          <p:cNvSpPr txBox="1"/>
          <p:nvPr/>
        </p:nvSpPr>
        <p:spPr>
          <a:xfrm>
            <a:off x="289350" y="1393344"/>
            <a:ext cx="8565300" cy="3151500"/>
          </a:xfrm>
          <a:prstGeom prst="rect">
            <a:avLst/>
          </a:prstGeom>
          <a:noFill/>
          <a:ln>
            <a:noFill/>
          </a:ln>
        </p:spPr>
        <p:txBody>
          <a:bodyPr anchorCtr="0" anchor="t" bIns="0" lIns="0" spcFirstLastPara="1" rIns="0" wrap="square" tIns="0">
            <a:spAutoFit/>
          </a:bodyPr>
          <a:lstStyle/>
          <a:p>
            <a:pPr indent="-323850" lvl="0" marL="457200" rtl="0" algn="l">
              <a:lnSpc>
                <a:spcPct val="115000"/>
              </a:lnSpc>
              <a:spcBef>
                <a:spcPts val="1200"/>
              </a:spcBef>
              <a:spcAft>
                <a:spcPts val="0"/>
              </a:spcAft>
              <a:buClr>
                <a:schemeClr val="dk1"/>
              </a:buClr>
              <a:buSzPts val="1500"/>
              <a:buChar char="●"/>
            </a:pPr>
            <a:r>
              <a:rPr b="1" lang="en-US" sz="1500">
                <a:solidFill>
                  <a:schemeClr val="dk1"/>
                </a:solidFill>
                <a:latin typeface="Roboto"/>
                <a:ea typeface="Roboto"/>
                <a:cs typeface="Roboto"/>
                <a:sym typeface="Roboto"/>
              </a:rPr>
              <a:t>really think about what is important to you</a:t>
            </a:r>
            <a:r>
              <a:rPr lang="en-US" sz="1500">
                <a:solidFill>
                  <a:schemeClr val="dk1"/>
                </a:solidFill>
                <a:latin typeface="Roboto"/>
                <a:ea typeface="Roboto"/>
                <a:cs typeface="Roboto"/>
                <a:sym typeface="Roboto"/>
              </a:rPr>
              <a:t> &amp; what your deal breakers are (there will be things you don’t enjoy but what would really break it for you) </a:t>
            </a:r>
            <a:endParaRPr sz="1500">
              <a:solidFill>
                <a:schemeClr val="dk1"/>
              </a:solidFill>
              <a:latin typeface="Roboto"/>
              <a:ea typeface="Roboto"/>
              <a:cs typeface="Roboto"/>
              <a:sym typeface="Roboto"/>
            </a:endParaRPr>
          </a:p>
          <a:p>
            <a:pPr indent="-323850" lvl="0" marL="4572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For example:</a:t>
            </a:r>
            <a:endParaRPr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Char char="○"/>
            </a:pPr>
            <a:r>
              <a:rPr b="1" lang="en-US" sz="1500">
                <a:solidFill>
                  <a:schemeClr val="dk1"/>
                </a:solidFill>
                <a:latin typeface="Roboto"/>
                <a:ea typeface="Roboto"/>
                <a:cs typeface="Roboto"/>
                <a:sym typeface="Roboto"/>
              </a:rPr>
              <a:t>What do I want to learn? (- </a:t>
            </a:r>
            <a:r>
              <a:rPr lang="en-US" sz="1500">
                <a:solidFill>
                  <a:schemeClr val="dk1"/>
                </a:solidFill>
                <a:latin typeface="Roboto"/>
                <a:ea typeface="Roboto"/>
                <a:cs typeface="Roboto"/>
                <a:sym typeface="Roboto"/>
              </a:rPr>
              <a:t>Has there been something I’ve wanted to learn more about but just haven’t had the time or opportunity?)</a:t>
            </a:r>
            <a:endParaRPr b="1"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Does teaching matter to me?</a:t>
            </a:r>
            <a:endParaRPr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Does socialising and meeting new people matter to me?</a:t>
            </a:r>
            <a:endParaRPr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Do I want to stay at king’s or go somewhere else?</a:t>
            </a:r>
            <a:endParaRPr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If i did not specialise in this field in the future, would i still develop skills i can use elsewhere?</a:t>
            </a:r>
            <a:endParaRPr sz="1500">
              <a:solidFill>
                <a:schemeClr val="dk1"/>
              </a:solidFill>
              <a:latin typeface="Roboto"/>
              <a:ea typeface="Roboto"/>
              <a:cs typeface="Roboto"/>
              <a:sym typeface="Roboto"/>
            </a:endParaRPr>
          </a:p>
          <a:p>
            <a:pPr indent="-323850" lvl="1" marL="9144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is it important for you to graduate with a merit or distinction? (what if you don’t - would you still do it all over again?)</a:t>
            </a:r>
            <a:endParaRPr sz="1500">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37a0d5b8ea5_1_663"/>
          <p:cNvSpPr txBox="1"/>
          <p:nvPr/>
        </p:nvSpPr>
        <p:spPr>
          <a:xfrm>
            <a:off x="289350" y="390019"/>
            <a:ext cx="8628900" cy="400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2600">
                <a:solidFill>
                  <a:schemeClr val="lt1"/>
                </a:solidFill>
                <a:latin typeface="Roboto"/>
                <a:ea typeface="Roboto"/>
                <a:cs typeface="Roboto"/>
                <a:sym typeface="Roboto"/>
              </a:rPr>
              <a:t>How to pick the right course? (and decide to intercalate?)</a:t>
            </a:r>
            <a:endParaRPr b="1" sz="2600">
              <a:solidFill>
                <a:schemeClr val="lt1"/>
              </a:solidFill>
              <a:latin typeface="Roboto"/>
              <a:ea typeface="Roboto"/>
              <a:cs typeface="Roboto"/>
              <a:sym typeface="Roboto"/>
            </a:endParaRPr>
          </a:p>
        </p:txBody>
      </p:sp>
      <p:sp>
        <p:nvSpPr>
          <p:cNvPr id="537" name="Google Shape;537;g37a0d5b8ea5_1_663"/>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538" name="Google Shape;538;g37a0d5b8ea5_1_663"/>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539" name="Google Shape;539;g37a0d5b8ea5_1_663"/>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40" name="Google Shape;540;g37a0d5b8ea5_1_663"/>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41" name="Google Shape;541;g37a0d5b8ea5_1_663"/>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42" name="Google Shape;542;g37a0d5b8ea5_1_663"/>
          <p:cNvSpPr txBox="1"/>
          <p:nvPr/>
        </p:nvSpPr>
        <p:spPr>
          <a:xfrm>
            <a:off x="289350" y="1393344"/>
            <a:ext cx="8565300" cy="2994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1200"/>
              </a:spcBef>
              <a:spcAft>
                <a:spcPts val="0"/>
              </a:spcAft>
              <a:buNone/>
            </a:pPr>
            <a:r>
              <a:rPr b="1" lang="en-US" sz="3200">
                <a:solidFill>
                  <a:schemeClr val="dk1"/>
                </a:solidFill>
                <a:latin typeface="Roboto"/>
                <a:ea typeface="Roboto"/>
                <a:cs typeface="Roboto"/>
                <a:sym typeface="Roboto"/>
              </a:rPr>
              <a:t>Do your RESEARCH WELL!!!!</a:t>
            </a:r>
            <a:endParaRPr b="1" sz="3200">
              <a:solidFill>
                <a:schemeClr val="dk1"/>
              </a:solidFill>
              <a:latin typeface="Roboto"/>
              <a:ea typeface="Roboto"/>
              <a:cs typeface="Roboto"/>
              <a:sym typeface="Roboto"/>
            </a:endParaRPr>
          </a:p>
          <a:p>
            <a:pPr indent="-323850" lvl="0" marL="457200" rtl="0" algn="l">
              <a:lnSpc>
                <a:spcPct val="115000"/>
              </a:lnSpc>
              <a:spcBef>
                <a:spcPts val="12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Find people who have done the course and talk to at least two people (find the bad and the good)</a:t>
            </a:r>
            <a:endParaRPr sz="1500">
              <a:solidFill>
                <a:schemeClr val="dk1"/>
              </a:solidFill>
              <a:latin typeface="Roboto"/>
              <a:ea typeface="Roboto"/>
              <a:cs typeface="Roboto"/>
              <a:sym typeface="Roboto"/>
            </a:endParaRPr>
          </a:p>
          <a:p>
            <a:pPr indent="-323850" lvl="0" marL="4572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Consider how long the course has been running for</a:t>
            </a:r>
            <a:endParaRPr sz="1500">
              <a:solidFill>
                <a:schemeClr val="dk1"/>
              </a:solidFill>
              <a:latin typeface="Roboto"/>
              <a:ea typeface="Roboto"/>
              <a:cs typeface="Roboto"/>
              <a:sym typeface="Roboto"/>
            </a:endParaRPr>
          </a:p>
          <a:p>
            <a:pPr indent="-323850" lvl="0" marL="4572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Look at the modules offered and what they entail (the module description might be completely different to the module title)</a:t>
            </a:r>
            <a:endParaRPr sz="1500">
              <a:solidFill>
                <a:schemeClr val="dk1"/>
              </a:solidFill>
              <a:latin typeface="Roboto"/>
              <a:ea typeface="Roboto"/>
              <a:cs typeface="Roboto"/>
              <a:sym typeface="Roboto"/>
            </a:endParaRPr>
          </a:p>
          <a:p>
            <a:pPr indent="-323850" lvl="0" marL="457200" rtl="0" algn="l">
              <a:lnSpc>
                <a:spcPct val="115000"/>
              </a:lnSpc>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Ask your mentors (ideally at diff stages of their career) what they think (don’t just ask one person)</a:t>
            </a:r>
            <a:endParaRPr sz="15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t/>
            </a:r>
            <a:endParaRPr b="1" sz="1700">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37a0d5b8ea5_1_673"/>
          <p:cNvSpPr txBox="1"/>
          <p:nvPr>
            <p:ph type="title"/>
          </p:nvPr>
        </p:nvSpPr>
        <p:spPr>
          <a:xfrm>
            <a:off x="789200" y="1428767"/>
            <a:ext cx="7333200" cy="2146800"/>
          </a:xfrm>
          <a:prstGeom prst="rect">
            <a:avLst/>
          </a:prstGeom>
          <a:noFill/>
          <a:ln>
            <a:noFill/>
          </a:ln>
        </p:spPr>
        <p:txBody>
          <a:bodyPr anchorCtr="0" anchor="ctr" bIns="22850" lIns="45725" spcFirstLastPara="1" rIns="45725" wrap="square" tIns="22850">
            <a:normAutofit fontScale="90000"/>
          </a:bodyPr>
          <a:lstStyle/>
          <a:p>
            <a:pPr indent="0" lvl="0" marL="0" rtl="0" algn="ctr">
              <a:lnSpc>
                <a:spcPct val="100000"/>
              </a:lnSpc>
              <a:spcBef>
                <a:spcPts val="0"/>
              </a:spcBef>
              <a:spcAft>
                <a:spcPts val="0"/>
              </a:spcAft>
              <a:buSzPts val="900"/>
              <a:buNone/>
            </a:pPr>
            <a:r>
              <a:rPr b="1" lang="en-US" sz="7200">
                <a:solidFill>
                  <a:srgbClr val="FFFFFF"/>
                </a:solidFill>
                <a:latin typeface="Roboto"/>
                <a:ea typeface="Roboto"/>
                <a:cs typeface="Roboto"/>
                <a:sym typeface="Roboto"/>
              </a:rPr>
              <a:t>The Other (Equally as Important) Stuff</a:t>
            </a:r>
            <a:endParaRPr b="1" sz="7200">
              <a:solidFill>
                <a:srgbClr val="FFFFFF"/>
              </a:solidFill>
              <a:latin typeface="Roboto"/>
              <a:ea typeface="Roboto"/>
              <a:cs typeface="Roboto"/>
              <a:sym typeface="Roboto"/>
            </a:endParaRPr>
          </a:p>
        </p:txBody>
      </p:sp>
      <p:sp>
        <p:nvSpPr>
          <p:cNvPr id="548" name="Google Shape;548;g37a0d5b8ea5_1_673"/>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49" name="Google Shape;549;g37a0d5b8ea5_1_673"/>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50" name="Google Shape;550;g37a0d5b8ea5_1_673"/>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37a0d5b8ea5_1_690"/>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Wellbeing</a:t>
            </a:r>
            <a:endParaRPr i="0" sz="500" u="none" cap="none" strike="noStrike">
              <a:solidFill>
                <a:schemeClr val="lt1"/>
              </a:solidFill>
              <a:latin typeface="Roboto"/>
              <a:ea typeface="Roboto"/>
              <a:cs typeface="Roboto"/>
              <a:sym typeface="Roboto"/>
            </a:endParaRPr>
          </a:p>
        </p:txBody>
      </p:sp>
      <p:sp>
        <p:nvSpPr>
          <p:cNvPr id="556" name="Google Shape;556;g37a0d5b8ea5_1_690"/>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557" name="Google Shape;557;g37a0d5b8ea5_1_690"/>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558" name="Google Shape;558;g37a0d5b8ea5_1_690"/>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59" name="Google Shape;559;g37a0d5b8ea5_1_690"/>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60" name="Google Shape;560;g37a0d5b8ea5_1_690"/>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61" name="Google Shape;561;g37a0d5b8ea5_1_690"/>
          <p:cNvSpPr txBox="1"/>
          <p:nvPr/>
        </p:nvSpPr>
        <p:spPr>
          <a:xfrm>
            <a:off x="217550" y="1266836"/>
            <a:ext cx="8625600" cy="3386400"/>
          </a:xfrm>
          <a:prstGeom prst="rect">
            <a:avLst/>
          </a:prstGeom>
          <a:noFill/>
          <a:ln>
            <a:noFill/>
          </a:ln>
        </p:spPr>
        <p:txBody>
          <a:bodyPr anchorCtr="0" anchor="t" bIns="91425" lIns="91425" spcFirstLastPara="1" rIns="91425" wrap="square" tIns="91425">
            <a:spAutoFit/>
          </a:bodyPr>
          <a:lstStyle/>
          <a:p>
            <a:pPr indent="-330200" lvl="0" marL="457200" rtl="0" algn="l">
              <a:lnSpc>
                <a:spcPct val="100000"/>
              </a:lnSpc>
              <a:spcBef>
                <a:spcPts val="0"/>
              </a:spcBef>
              <a:spcAft>
                <a:spcPts val="0"/>
              </a:spcAft>
              <a:buClr>
                <a:schemeClr val="dk1"/>
              </a:buClr>
              <a:buSzPts val="1600"/>
              <a:buFont typeface="Roboto"/>
              <a:buChar char="●"/>
            </a:pPr>
            <a:r>
              <a:rPr b="1" lang="en-US" sz="1600">
                <a:solidFill>
                  <a:schemeClr val="dk1"/>
                </a:solidFill>
                <a:latin typeface="Roboto"/>
                <a:ea typeface="Roboto"/>
                <a:cs typeface="Roboto"/>
                <a:sym typeface="Roboto"/>
              </a:rPr>
              <a:t>Please take care of yourself and make it a non-negotiable priority</a:t>
            </a:r>
            <a:r>
              <a:rPr lang="en-US" sz="1600">
                <a:solidFill>
                  <a:schemeClr val="dk1"/>
                </a:solidFill>
                <a:latin typeface="Roboto"/>
                <a:ea typeface="Roboto"/>
                <a:cs typeface="Roboto"/>
                <a:sym typeface="Roboto"/>
              </a:rPr>
              <a:t> </a:t>
            </a:r>
            <a:r>
              <a:rPr lang="en-US" sz="1600">
                <a:solidFill>
                  <a:schemeClr val="dk1"/>
                </a:solidFill>
                <a:latin typeface="Roboto"/>
                <a:ea typeface="Roboto"/>
                <a:cs typeface="Roboto"/>
                <a:sym typeface="Roboto"/>
              </a:rPr>
              <a:t>- </a:t>
            </a:r>
            <a:r>
              <a:rPr lang="en-US" sz="1600">
                <a:solidFill>
                  <a:schemeClr val="dk1"/>
                </a:solidFill>
                <a:latin typeface="Roboto"/>
                <a:ea typeface="Roboto"/>
                <a:cs typeface="Roboto"/>
                <a:sym typeface="Roboto"/>
              </a:rPr>
              <a:t>lack of sleep + lack of proper eating + workload + stress = everything catches up very quickly and it is not nice</a:t>
            </a:r>
            <a:br>
              <a:rPr lang="en-US" sz="1600">
                <a:solidFill>
                  <a:schemeClr val="dk1"/>
                </a:solidFill>
                <a:latin typeface="Roboto"/>
                <a:ea typeface="Roboto"/>
                <a:cs typeface="Roboto"/>
                <a:sym typeface="Roboto"/>
              </a:rPr>
            </a:br>
            <a:r>
              <a:rPr lang="en-US" sz="1600">
                <a:solidFill>
                  <a:schemeClr val="dk1"/>
                </a:solidFill>
                <a:latin typeface="Roboto"/>
                <a:ea typeface="Roboto"/>
                <a:cs typeface="Roboto"/>
                <a:sym typeface="Roboto"/>
              </a:rPr>
              <a:t>Remember that, at the end of the day, nothing exists if your health doesn’t (e.g. doesn’t matter the amount of hours if you are unwell on the day of your exam)</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b="1" lang="en-US" sz="1600">
                <a:solidFill>
                  <a:schemeClr val="dk1"/>
                </a:solidFill>
                <a:latin typeface="Roboto"/>
                <a:ea typeface="Roboto"/>
                <a:cs typeface="Roboto"/>
                <a:sym typeface="Roboto"/>
              </a:rPr>
              <a:t>Reach out for help</a:t>
            </a:r>
            <a:r>
              <a:rPr lang="en-US" sz="1600">
                <a:solidFill>
                  <a:schemeClr val="dk1"/>
                </a:solidFill>
                <a:latin typeface="Roboto"/>
                <a:ea typeface="Roboto"/>
                <a:cs typeface="Roboto"/>
                <a:sym typeface="Roboto"/>
              </a:rPr>
              <a:t> - so many people will be in the same boat; reach out to a friend, a senior, your personal tutor, faculty member, family, GP, MSA; whoever you are comfortable with; sometimes just talking to someone helps, other times they can offer valuable insight and advice and sometimes they can put things into perspective</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b="1" lang="en-US" sz="1600">
                <a:solidFill>
                  <a:schemeClr val="dk1"/>
                </a:solidFill>
                <a:latin typeface="Roboto"/>
                <a:ea typeface="Roboto"/>
                <a:cs typeface="Roboto"/>
                <a:sym typeface="Roboto"/>
              </a:rPr>
              <a:t>Do NOT lose perspective, you are doing good</a:t>
            </a:r>
            <a:r>
              <a:rPr lang="en-US" sz="1600">
                <a:solidFill>
                  <a:schemeClr val="dk1"/>
                </a:solidFill>
                <a:latin typeface="Roboto"/>
                <a:ea typeface="Roboto"/>
                <a:cs typeface="Roboto"/>
                <a:sym typeface="Roboto"/>
              </a:rPr>
              <a:t> - it is easy to fall into the trap of thinking you are not doing enough because it seems that everyone else somehow has a lot more hours in the day; take a moment to reflect how far YOU have come, not relative to anyone else</a:t>
            </a:r>
            <a:endParaRPr sz="1600">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7a0d5b8ea5_1_680"/>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Wellbeing</a:t>
            </a:r>
            <a:endParaRPr i="0" sz="500" u="none" cap="none" strike="noStrike">
              <a:solidFill>
                <a:schemeClr val="lt1"/>
              </a:solidFill>
              <a:latin typeface="Roboto"/>
              <a:ea typeface="Roboto"/>
              <a:cs typeface="Roboto"/>
              <a:sym typeface="Roboto"/>
            </a:endParaRPr>
          </a:p>
        </p:txBody>
      </p:sp>
      <p:sp>
        <p:nvSpPr>
          <p:cNvPr id="567" name="Google Shape;567;g37a0d5b8ea5_1_680"/>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568" name="Google Shape;568;g37a0d5b8ea5_1_680"/>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569" name="Google Shape;569;g37a0d5b8ea5_1_680"/>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70" name="Google Shape;570;g37a0d5b8ea5_1_680"/>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71" name="Google Shape;571;g37a0d5b8ea5_1_680"/>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72" name="Google Shape;572;g37a0d5b8ea5_1_680"/>
          <p:cNvSpPr txBox="1"/>
          <p:nvPr/>
        </p:nvSpPr>
        <p:spPr>
          <a:xfrm>
            <a:off x="217550" y="1125725"/>
            <a:ext cx="8625600" cy="3524700"/>
          </a:xfrm>
          <a:prstGeom prst="rect">
            <a:avLst/>
          </a:prstGeom>
          <a:noFill/>
          <a:ln>
            <a:noFill/>
          </a:ln>
        </p:spPr>
        <p:txBody>
          <a:bodyPr anchorCtr="0" anchor="t" bIns="91425" lIns="91425" spcFirstLastPara="1" rIns="91425" wrap="square" tIns="91425">
            <a:spAutoFit/>
          </a:bodyPr>
          <a:lstStyle/>
          <a:p>
            <a:pPr indent="-330200" lvl="0" marL="457200" rtl="0" algn="l">
              <a:lnSpc>
                <a:spcPct val="100000"/>
              </a:lnSpc>
              <a:spcBef>
                <a:spcPts val="0"/>
              </a:spcBef>
              <a:spcAft>
                <a:spcPts val="0"/>
              </a:spcAft>
              <a:buClr>
                <a:schemeClr val="dk1"/>
              </a:buClr>
              <a:buSzPts val="1600"/>
              <a:buFont typeface="Roboto"/>
              <a:buChar char="●"/>
            </a:pPr>
            <a:r>
              <a:rPr b="1" lang="en-US" sz="1500">
                <a:solidFill>
                  <a:schemeClr val="dk1"/>
                </a:solidFill>
                <a:latin typeface="Roboto"/>
                <a:ea typeface="Roboto"/>
                <a:cs typeface="Roboto"/>
                <a:sym typeface="Roboto"/>
              </a:rPr>
              <a:t>Remember that circumstances mean that comparison is never fair and balanced</a:t>
            </a:r>
            <a:r>
              <a:rPr b="1" lang="en-US" sz="2200">
                <a:solidFill>
                  <a:schemeClr val="dk1"/>
                </a:solidFill>
                <a:latin typeface="Roboto"/>
                <a:ea typeface="Roboto"/>
                <a:cs typeface="Roboto"/>
                <a:sym typeface="Roboto"/>
              </a:rPr>
              <a:t> </a:t>
            </a:r>
            <a:r>
              <a:rPr lang="en-US" sz="1500">
                <a:solidFill>
                  <a:schemeClr val="dk1"/>
                </a:solidFill>
                <a:latin typeface="Roboto"/>
                <a:ea typeface="Roboto"/>
                <a:cs typeface="Roboto"/>
                <a:sym typeface="Roboto"/>
              </a:rPr>
              <a:t>(e.g. it is a given that someone who works 3 jobs and has a full time caring role might not have the time, energy and/or capacity to be able to engage in as many societies as someone who does not have to do either) (This is a more extreme example to get the point across, but always remember that!)</a:t>
            </a:r>
            <a:endParaRPr sz="2200">
              <a:solidFill>
                <a:schemeClr val="dk1"/>
              </a:solidFill>
              <a:latin typeface="Roboto"/>
              <a:ea typeface="Roboto"/>
              <a:cs typeface="Roboto"/>
              <a:sym typeface="Roboto"/>
            </a:endParaRPr>
          </a:p>
          <a:p>
            <a:pPr indent="-323850" lvl="0" marL="457200" rtl="0" algn="l">
              <a:lnSpc>
                <a:spcPct val="100000"/>
              </a:lnSpc>
              <a:spcBef>
                <a:spcPts val="0"/>
              </a:spcBef>
              <a:spcAft>
                <a:spcPts val="0"/>
              </a:spcAft>
              <a:buClr>
                <a:schemeClr val="dk1"/>
              </a:buClr>
              <a:buSzPts val="1500"/>
              <a:buFont typeface="Roboto"/>
              <a:buChar char="●"/>
            </a:pPr>
            <a:r>
              <a:rPr b="1" lang="en-US" sz="1500">
                <a:solidFill>
                  <a:schemeClr val="dk1"/>
                </a:solidFill>
                <a:latin typeface="Roboto"/>
                <a:ea typeface="Roboto"/>
                <a:cs typeface="Roboto"/>
                <a:sym typeface="Roboto"/>
              </a:rPr>
              <a:t>Celebrate small wins</a:t>
            </a:r>
            <a:r>
              <a:rPr lang="en-US" sz="1500">
                <a:solidFill>
                  <a:schemeClr val="dk1"/>
                </a:solidFill>
                <a:latin typeface="Roboto"/>
                <a:ea typeface="Roboto"/>
                <a:cs typeface="Roboto"/>
                <a:sym typeface="Roboto"/>
              </a:rPr>
              <a:t> - sometimes it is the little things that you have to actively found the joy in to keep sane. Decided on your SPM research question? Well done! Cooked for yourself after a long while? Proud of you! Caught up with friends even when you felt like isolating? Pat </a:t>
            </a:r>
            <a:r>
              <a:rPr lang="en-US" sz="1500">
                <a:solidFill>
                  <a:schemeClr val="dk1"/>
                </a:solidFill>
                <a:latin typeface="Roboto"/>
                <a:ea typeface="Roboto"/>
                <a:cs typeface="Roboto"/>
                <a:sym typeface="Roboto"/>
              </a:rPr>
              <a:t>yourself</a:t>
            </a:r>
            <a:r>
              <a:rPr lang="en-US" sz="1500">
                <a:solidFill>
                  <a:schemeClr val="dk1"/>
                </a:solidFill>
                <a:latin typeface="Roboto"/>
                <a:ea typeface="Roboto"/>
                <a:cs typeface="Roboto"/>
                <a:sym typeface="Roboto"/>
              </a:rPr>
              <a:t> on the back!</a:t>
            </a:r>
            <a:endParaRPr sz="1500">
              <a:solidFill>
                <a:schemeClr val="dk1"/>
              </a:solidFill>
              <a:latin typeface="Roboto"/>
              <a:ea typeface="Roboto"/>
              <a:cs typeface="Roboto"/>
              <a:sym typeface="Roboto"/>
            </a:endParaRPr>
          </a:p>
          <a:p>
            <a:pPr indent="-323850" lvl="0" marL="457200" rtl="0" algn="l">
              <a:lnSpc>
                <a:spcPct val="100000"/>
              </a:lnSpc>
              <a:spcBef>
                <a:spcPts val="0"/>
              </a:spcBef>
              <a:spcAft>
                <a:spcPts val="0"/>
              </a:spcAft>
              <a:buClr>
                <a:schemeClr val="dk1"/>
              </a:buClr>
              <a:buSzPts val="1500"/>
              <a:buFont typeface="Roboto"/>
              <a:buChar char="●"/>
            </a:pPr>
            <a:r>
              <a:rPr b="1" lang="en-US" sz="1500">
                <a:solidFill>
                  <a:schemeClr val="dk1"/>
                </a:solidFill>
                <a:latin typeface="Roboto"/>
                <a:ea typeface="Roboto"/>
                <a:cs typeface="Roboto"/>
                <a:sym typeface="Roboto"/>
              </a:rPr>
              <a:t>Remember that at the end of the day you are becoming a doctor</a:t>
            </a:r>
            <a:r>
              <a:rPr lang="en-US" sz="1500">
                <a:solidFill>
                  <a:schemeClr val="dk1"/>
                </a:solidFill>
                <a:latin typeface="Roboto"/>
                <a:ea typeface="Roboto"/>
                <a:cs typeface="Roboto"/>
                <a:sym typeface="Roboto"/>
              </a:rPr>
              <a:t> - I have never seen a patient ask a doctor how many publications they had; what patients do remember is how you made them feel, if you listened to them, if you took them seriously, if you helped &lt;3 Absolutely put in all the effort to do the best you can (whatever that means for you), but throughout all of that, do not lose sight of the bigger picture </a:t>
            </a:r>
            <a:endParaRPr sz="15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cxnSp>
        <p:nvCxnSpPr>
          <p:cNvPr id="239" name="Google Shape;239;g37a0d5b8ea5_1_89"/>
          <p:cNvCxnSpPr/>
          <p:nvPr/>
        </p:nvCxnSpPr>
        <p:spPr>
          <a:xfrm>
            <a:off x="4173650" y="906550"/>
            <a:ext cx="4245600" cy="0"/>
          </a:xfrm>
          <a:prstGeom prst="straightConnector1">
            <a:avLst/>
          </a:prstGeom>
          <a:noFill/>
          <a:ln cap="rnd" cmpd="sng" w="19050">
            <a:solidFill>
              <a:srgbClr val="F46530"/>
            </a:solidFill>
            <a:prstDash val="dash"/>
            <a:round/>
            <a:headEnd len="sm" w="sm" type="none"/>
            <a:tailEnd len="sm" w="sm" type="none"/>
          </a:ln>
        </p:spPr>
      </p:cxnSp>
      <p:sp>
        <p:nvSpPr>
          <p:cNvPr id="240" name="Google Shape;240;g37a0d5b8ea5_1_89"/>
          <p:cNvSpPr txBox="1"/>
          <p:nvPr/>
        </p:nvSpPr>
        <p:spPr>
          <a:xfrm>
            <a:off x="4173643" y="436850"/>
            <a:ext cx="8346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900"/>
              <a:buFont typeface="Arial"/>
              <a:buNone/>
            </a:pPr>
            <a:r>
              <a:rPr b="1" i="0" lang="en-US" sz="2200" u="none" cap="none" strike="noStrike">
                <a:solidFill>
                  <a:srgbClr val="FFFFFF"/>
                </a:solidFill>
                <a:latin typeface="Roboto"/>
                <a:ea typeface="Roboto"/>
                <a:cs typeface="Roboto"/>
                <a:sym typeface="Roboto"/>
              </a:rPr>
              <a:t>MON</a:t>
            </a:r>
            <a:endParaRPr b="1" i="0" sz="1700" u="none" cap="none" strike="noStrike">
              <a:solidFill>
                <a:srgbClr val="000000"/>
              </a:solidFill>
              <a:latin typeface="Roboto"/>
              <a:ea typeface="Roboto"/>
              <a:cs typeface="Roboto"/>
              <a:sym typeface="Roboto"/>
            </a:endParaRPr>
          </a:p>
        </p:txBody>
      </p:sp>
      <p:sp>
        <p:nvSpPr>
          <p:cNvPr id="241" name="Google Shape;241;g37a0d5b8ea5_1_89"/>
          <p:cNvSpPr txBox="1"/>
          <p:nvPr/>
        </p:nvSpPr>
        <p:spPr>
          <a:xfrm>
            <a:off x="5285738" y="476849"/>
            <a:ext cx="2264400" cy="292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lang="en-US" sz="1900">
                <a:solidFill>
                  <a:srgbClr val="FFFFFF"/>
                </a:solidFill>
                <a:latin typeface="Roboto"/>
                <a:ea typeface="Roboto"/>
                <a:cs typeface="Roboto"/>
                <a:sym typeface="Roboto"/>
              </a:rPr>
              <a:t>Hospital Placement</a:t>
            </a:r>
            <a:endParaRPr i="0" sz="1100" u="none" cap="none" strike="noStrike">
              <a:solidFill>
                <a:srgbClr val="000000"/>
              </a:solidFill>
              <a:latin typeface="Roboto"/>
              <a:ea typeface="Roboto"/>
              <a:cs typeface="Roboto"/>
              <a:sym typeface="Roboto"/>
            </a:endParaRPr>
          </a:p>
        </p:txBody>
      </p:sp>
      <p:cxnSp>
        <p:nvCxnSpPr>
          <p:cNvPr id="242" name="Google Shape;242;g37a0d5b8ea5_1_89"/>
          <p:cNvCxnSpPr/>
          <p:nvPr/>
        </p:nvCxnSpPr>
        <p:spPr>
          <a:xfrm>
            <a:off x="4173650" y="1761900"/>
            <a:ext cx="4245600" cy="0"/>
          </a:xfrm>
          <a:prstGeom prst="straightConnector1">
            <a:avLst/>
          </a:prstGeom>
          <a:noFill/>
          <a:ln cap="rnd" cmpd="sng" w="19050">
            <a:solidFill>
              <a:srgbClr val="F46530"/>
            </a:solidFill>
            <a:prstDash val="dash"/>
            <a:round/>
            <a:headEnd len="sm" w="sm" type="none"/>
            <a:tailEnd len="sm" w="sm" type="none"/>
          </a:ln>
        </p:spPr>
      </p:cxnSp>
      <p:cxnSp>
        <p:nvCxnSpPr>
          <p:cNvPr id="243" name="Google Shape;243;g37a0d5b8ea5_1_89"/>
          <p:cNvCxnSpPr/>
          <p:nvPr/>
        </p:nvCxnSpPr>
        <p:spPr>
          <a:xfrm>
            <a:off x="4173650" y="2617250"/>
            <a:ext cx="4245600" cy="0"/>
          </a:xfrm>
          <a:prstGeom prst="straightConnector1">
            <a:avLst/>
          </a:prstGeom>
          <a:noFill/>
          <a:ln cap="rnd" cmpd="sng" w="19050">
            <a:solidFill>
              <a:srgbClr val="F46530"/>
            </a:solidFill>
            <a:prstDash val="dash"/>
            <a:round/>
            <a:headEnd len="sm" w="sm" type="none"/>
            <a:tailEnd len="sm" w="sm" type="none"/>
          </a:ln>
        </p:spPr>
      </p:cxnSp>
      <p:cxnSp>
        <p:nvCxnSpPr>
          <p:cNvPr id="244" name="Google Shape;244;g37a0d5b8ea5_1_89"/>
          <p:cNvCxnSpPr/>
          <p:nvPr/>
        </p:nvCxnSpPr>
        <p:spPr>
          <a:xfrm>
            <a:off x="4173650" y="3559313"/>
            <a:ext cx="4245600" cy="0"/>
          </a:xfrm>
          <a:prstGeom prst="straightConnector1">
            <a:avLst/>
          </a:prstGeom>
          <a:noFill/>
          <a:ln cap="rnd" cmpd="sng" w="19050">
            <a:solidFill>
              <a:srgbClr val="F46530"/>
            </a:solidFill>
            <a:prstDash val="dash"/>
            <a:round/>
            <a:headEnd len="sm" w="sm" type="none"/>
            <a:tailEnd len="sm" w="sm" type="none"/>
          </a:ln>
        </p:spPr>
      </p:cxnSp>
      <p:cxnSp>
        <p:nvCxnSpPr>
          <p:cNvPr id="245" name="Google Shape;245;g37a0d5b8ea5_1_89"/>
          <p:cNvCxnSpPr/>
          <p:nvPr/>
        </p:nvCxnSpPr>
        <p:spPr>
          <a:xfrm>
            <a:off x="4175647" y="4375575"/>
            <a:ext cx="4244400" cy="0"/>
          </a:xfrm>
          <a:prstGeom prst="straightConnector1">
            <a:avLst/>
          </a:prstGeom>
          <a:noFill/>
          <a:ln cap="rnd" cmpd="sng" w="19050">
            <a:solidFill>
              <a:srgbClr val="F46530"/>
            </a:solidFill>
            <a:prstDash val="dash"/>
            <a:round/>
            <a:headEnd len="sm" w="sm" type="none"/>
            <a:tailEnd len="sm" w="sm" type="none"/>
          </a:ln>
        </p:spPr>
      </p:cxnSp>
      <p:sp>
        <p:nvSpPr>
          <p:cNvPr id="246" name="Google Shape;246;g37a0d5b8ea5_1_89"/>
          <p:cNvSpPr txBox="1"/>
          <p:nvPr/>
        </p:nvSpPr>
        <p:spPr>
          <a:xfrm>
            <a:off x="476213" y="1809904"/>
            <a:ext cx="3167400" cy="1523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500"/>
              <a:buFont typeface="Arial"/>
              <a:buNone/>
            </a:pPr>
            <a:r>
              <a:rPr lang="en-US" sz="4500">
                <a:solidFill>
                  <a:srgbClr val="FFFFFF"/>
                </a:solidFill>
                <a:latin typeface="Roboto"/>
                <a:ea typeface="Roboto"/>
                <a:cs typeface="Roboto"/>
                <a:sym typeface="Roboto"/>
              </a:rPr>
              <a:t>A Week in Third Year</a:t>
            </a:r>
            <a:endParaRPr i="1" sz="100" u="none" cap="none" strike="noStrike">
              <a:solidFill>
                <a:srgbClr val="000000"/>
              </a:solidFill>
              <a:latin typeface="Roboto"/>
              <a:ea typeface="Roboto"/>
              <a:cs typeface="Roboto"/>
              <a:sym typeface="Roboto"/>
            </a:endParaRPr>
          </a:p>
        </p:txBody>
      </p:sp>
      <p:sp>
        <p:nvSpPr>
          <p:cNvPr id="247" name="Google Shape;247;g37a0d5b8ea5_1_89"/>
          <p:cNvSpPr txBox="1"/>
          <p:nvPr/>
        </p:nvSpPr>
        <p:spPr>
          <a:xfrm>
            <a:off x="4173643" y="1224777"/>
            <a:ext cx="8346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900"/>
              <a:buFont typeface="Arial"/>
              <a:buNone/>
            </a:pPr>
            <a:r>
              <a:rPr b="1" i="0" lang="en-US" sz="2200" u="none" cap="none" strike="noStrike">
                <a:solidFill>
                  <a:srgbClr val="FFFFFF"/>
                </a:solidFill>
                <a:latin typeface="Roboto"/>
                <a:ea typeface="Roboto"/>
                <a:cs typeface="Roboto"/>
                <a:sym typeface="Roboto"/>
              </a:rPr>
              <a:t>TUES</a:t>
            </a:r>
            <a:endParaRPr b="1" i="0" sz="1700" u="none" cap="none" strike="noStrike">
              <a:solidFill>
                <a:srgbClr val="000000"/>
              </a:solidFill>
              <a:latin typeface="Roboto"/>
              <a:ea typeface="Roboto"/>
              <a:cs typeface="Roboto"/>
              <a:sym typeface="Roboto"/>
            </a:endParaRPr>
          </a:p>
        </p:txBody>
      </p:sp>
      <p:sp>
        <p:nvSpPr>
          <p:cNvPr id="248" name="Google Shape;248;g37a0d5b8ea5_1_89"/>
          <p:cNvSpPr txBox="1"/>
          <p:nvPr/>
        </p:nvSpPr>
        <p:spPr>
          <a:xfrm>
            <a:off x="4173643" y="2043343"/>
            <a:ext cx="8346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900"/>
              <a:buFont typeface="Arial"/>
              <a:buNone/>
            </a:pPr>
            <a:r>
              <a:rPr b="1" i="0" lang="en-US" sz="2200" u="none" cap="none" strike="noStrike">
                <a:solidFill>
                  <a:srgbClr val="FFFFFF"/>
                </a:solidFill>
                <a:latin typeface="Roboto"/>
                <a:ea typeface="Roboto"/>
                <a:cs typeface="Roboto"/>
                <a:sym typeface="Roboto"/>
              </a:rPr>
              <a:t>WED</a:t>
            </a:r>
            <a:endParaRPr b="1" i="0" sz="1700" u="none" cap="none" strike="noStrike">
              <a:solidFill>
                <a:srgbClr val="000000"/>
              </a:solidFill>
              <a:latin typeface="Roboto"/>
              <a:ea typeface="Roboto"/>
              <a:cs typeface="Roboto"/>
              <a:sym typeface="Roboto"/>
            </a:endParaRPr>
          </a:p>
        </p:txBody>
      </p:sp>
      <p:sp>
        <p:nvSpPr>
          <p:cNvPr id="249" name="Google Shape;249;g37a0d5b8ea5_1_89"/>
          <p:cNvSpPr txBox="1"/>
          <p:nvPr/>
        </p:nvSpPr>
        <p:spPr>
          <a:xfrm>
            <a:off x="4068702" y="2889473"/>
            <a:ext cx="10446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900"/>
              <a:buFont typeface="Arial"/>
              <a:buNone/>
            </a:pPr>
            <a:r>
              <a:rPr b="1" i="0" lang="en-US" sz="2200" u="none" cap="none" strike="noStrike">
                <a:solidFill>
                  <a:srgbClr val="FFFFFF"/>
                </a:solidFill>
                <a:latin typeface="Roboto"/>
                <a:ea typeface="Roboto"/>
                <a:cs typeface="Roboto"/>
                <a:sym typeface="Roboto"/>
              </a:rPr>
              <a:t>THUR</a:t>
            </a:r>
            <a:endParaRPr b="1" i="0" sz="1700" u="none" cap="none" strike="noStrike">
              <a:solidFill>
                <a:srgbClr val="000000"/>
              </a:solidFill>
              <a:latin typeface="Roboto"/>
              <a:ea typeface="Roboto"/>
              <a:cs typeface="Roboto"/>
              <a:sym typeface="Roboto"/>
            </a:endParaRPr>
          </a:p>
        </p:txBody>
      </p:sp>
      <p:sp>
        <p:nvSpPr>
          <p:cNvPr id="250" name="Google Shape;250;g37a0d5b8ea5_1_89"/>
          <p:cNvSpPr txBox="1"/>
          <p:nvPr/>
        </p:nvSpPr>
        <p:spPr>
          <a:xfrm>
            <a:off x="4173643" y="3756425"/>
            <a:ext cx="834600" cy="338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900"/>
              <a:buFont typeface="Arial"/>
              <a:buNone/>
            </a:pPr>
            <a:r>
              <a:rPr b="1" i="0" lang="en-US" sz="2200" u="none" cap="none" strike="noStrike">
                <a:solidFill>
                  <a:srgbClr val="FFFFFF"/>
                </a:solidFill>
                <a:latin typeface="Roboto"/>
                <a:ea typeface="Roboto"/>
                <a:cs typeface="Roboto"/>
                <a:sym typeface="Roboto"/>
              </a:rPr>
              <a:t>FRI</a:t>
            </a:r>
            <a:endParaRPr b="1" i="0" sz="1700" u="none" cap="none" strike="noStrike">
              <a:solidFill>
                <a:srgbClr val="000000"/>
              </a:solidFill>
              <a:latin typeface="Roboto"/>
              <a:ea typeface="Roboto"/>
              <a:cs typeface="Roboto"/>
              <a:sym typeface="Roboto"/>
            </a:endParaRPr>
          </a:p>
        </p:txBody>
      </p:sp>
      <p:cxnSp>
        <p:nvCxnSpPr>
          <p:cNvPr id="251" name="Google Shape;251;g37a0d5b8ea5_1_89"/>
          <p:cNvCxnSpPr/>
          <p:nvPr/>
        </p:nvCxnSpPr>
        <p:spPr>
          <a:xfrm flipH="1">
            <a:off x="5087613" y="239587"/>
            <a:ext cx="3300" cy="4262400"/>
          </a:xfrm>
          <a:prstGeom prst="straightConnector1">
            <a:avLst/>
          </a:prstGeom>
          <a:noFill/>
          <a:ln cap="rnd" cmpd="sng" w="19050">
            <a:solidFill>
              <a:srgbClr val="F46530"/>
            </a:solidFill>
            <a:prstDash val="dash"/>
            <a:round/>
            <a:headEnd len="sm" w="sm" type="none"/>
            <a:tailEnd len="sm" w="sm" type="none"/>
          </a:ln>
        </p:spPr>
      </p:cxnSp>
      <p:sp>
        <p:nvSpPr>
          <p:cNvPr id="252" name="Google Shape;252;g37a0d5b8ea5_1_89"/>
          <p:cNvSpPr txBox="1"/>
          <p:nvPr/>
        </p:nvSpPr>
        <p:spPr>
          <a:xfrm>
            <a:off x="5285738" y="1017133"/>
            <a:ext cx="35049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lang="en-US" sz="1900">
                <a:solidFill>
                  <a:srgbClr val="FFFFFF"/>
                </a:solidFill>
                <a:latin typeface="Roboto"/>
                <a:ea typeface="Roboto"/>
                <a:cs typeface="Roboto"/>
                <a:sym typeface="Roboto"/>
              </a:rPr>
              <a:t>Mental health (alternates w Balint) or Scholarly project</a:t>
            </a:r>
            <a:endParaRPr sz="1700">
              <a:solidFill>
                <a:schemeClr val="lt1"/>
              </a:solidFill>
              <a:latin typeface="Roboto"/>
              <a:ea typeface="Roboto"/>
              <a:cs typeface="Roboto"/>
              <a:sym typeface="Roboto"/>
            </a:endParaRPr>
          </a:p>
        </p:txBody>
      </p:sp>
      <p:sp>
        <p:nvSpPr>
          <p:cNvPr id="253" name="Google Shape;253;g37a0d5b8ea5_1_89"/>
          <p:cNvSpPr txBox="1"/>
          <p:nvPr/>
        </p:nvSpPr>
        <p:spPr>
          <a:xfrm>
            <a:off x="5285738" y="2083348"/>
            <a:ext cx="3504900" cy="292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lang="en-US" sz="1900">
                <a:solidFill>
                  <a:srgbClr val="FFFFFF"/>
                </a:solidFill>
                <a:latin typeface="Roboto"/>
                <a:ea typeface="Roboto"/>
                <a:cs typeface="Roboto"/>
                <a:sym typeface="Roboto"/>
              </a:rPr>
              <a:t>Doctor as Teacher (DaT)</a:t>
            </a:r>
            <a:endParaRPr i="0" sz="900" u="none" cap="none" strike="noStrike">
              <a:solidFill>
                <a:srgbClr val="000000"/>
              </a:solidFill>
              <a:latin typeface="Roboto"/>
              <a:ea typeface="Roboto"/>
              <a:cs typeface="Roboto"/>
              <a:sym typeface="Roboto"/>
            </a:endParaRPr>
          </a:p>
        </p:txBody>
      </p:sp>
      <p:sp>
        <p:nvSpPr>
          <p:cNvPr id="254" name="Google Shape;254;g37a0d5b8ea5_1_89"/>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5" name="Google Shape;255;g37a0d5b8ea5_1_89"/>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256" name="Google Shape;256;g37a0d5b8ea5_1_89"/>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257" name="Google Shape;257;g37a0d5b8ea5_1_89"/>
          <p:cNvSpPr txBox="1"/>
          <p:nvPr/>
        </p:nvSpPr>
        <p:spPr>
          <a:xfrm>
            <a:off x="5285738" y="2957499"/>
            <a:ext cx="2264400" cy="292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lang="en-US" sz="1900">
                <a:solidFill>
                  <a:srgbClr val="FFFFFF"/>
                </a:solidFill>
                <a:latin typeface="Roboto"/>
                <a:ea typeface="Roboto"/>
                <a:cs typeface="Roboto"/>
                <a:sym typeface="Roboto"/>
              </a:rPr>
              <a:t>Hospital Placement</a:t>
            </a:r>
            <a:endParaRPr i="0" sz="1100" u="none" cap="none" strike="noStrike">
              <a:solidFill>
                <a:srgbClr val="000000"/>
              </a:solidFill>
              <a:latin typeface="Roboto"/>
              <a:ea typeface="Roboto"/>
              <a:cs typeface="Roboto"/>
              <a:sym typeface="Roboto"/>
            </a:endParaRPr>
          </a:p>
        </p:txBody>
      </p:sp>
      <p:sp>
        <p:nvSpPr>
          <p:cNvPr id="258" name="Google Shape;258;g37a0d5b8ea5_1_89"/>
          <p:cNvSpPr txBox="1"/>
          <p:nvPr/>
        </p:nvSpPr>
        <p:spPr>
          <a:xfrm>
            <a:off x="5285738" y="3647508"/>
            <a:ext cx="35049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lang="en-US" sz="1900">
                <a:solidFill>
                  <a:srgbClr val="FFFFFF"/>
                </a:solidFill>
                <a:latin typeface="Roboto"/>
                <a:ea typeface="Roboto"/>
                <a:cs typeface="Roboto"/>
                <a:sym typeface="Roboto"/>
              </a:rPr>
              <a:t>Mental health (alternates w Balint) or Scholarly project</a:t>
            </a:r>
            <a:endParaRPr sz="1700">
              <a:solidFill>
                <a:schemeClr val="lt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37a0d5b8ea5_1_700"/>
          <p:cNvSpPr txBox="1"/>
          <p:nvPr>
            <p:ph type="title"/>
          </p:nvPr>
        </p:nvSpPr>
        <p:spPr>
          <a:xfrm>
            <a:off x="789200" y="1428767"/>
            <a:ext cx="7333200" cy="2146800"/>
          </a:xfrm>
          <a:prstGeom prst="rect">
            <a:avLst/>
          </a:prstGeom>
          <a:noFill/>
          <a:ln>
            <a:noFill/>
          </a:ln>
        </p:spPr>
        <p:txBody>
          <a:bodyPr anchorCtr="0" anchor="ctr" bIns="22850" lIns="45725" spcFirstLastPara="1" rIns="45725" wrap="square" tIns="22850">
            <a:noAutofit/>
          </a:bodyPr>
          <a:lstStyle/>
          <a:p>
            <a:pPr indent="0" lvl="0" marL="0" rtl="0" algn="ctr">
              <a:lnSpc>
                <a:spcPct val="100000"/>
              </a:lnSpc>
              <a:spcBef>
                <a:spcPts val="0"/>
              </a:spcBef>
              <a:spcAft>
                <a:spcPts val="0"/>
              </a:spcAft>
              <a:buSzPts val="900"/>
              <a:buNone/>
            </a:pPr>
            <a:r>
              <a:rPr b="1" lang="en-US" sz="5680">
                <a:solidFill>
                  <a:srgbClr val="FFFFFF"/>
                </a:solidFill>
                <a:latin typeface="Roboto"/>
                <a:ea typeface="Roboto"/>
                <a:cs typeface="Roboto"/>
                <a:sym typeface="Roboto"/>
              </a:rPr>
              <a:t>And if you remember nothing else, just hold on until post-January</a:t>
            </a:r>
            <a:endParaRPr b="1" sz="5680">
              <a:solidFill>
                <a:srgbClr val="FFFFFF"/>
              </a:solidFill>
              <a:latin typeface="Roboto"/>
              <a:ea typeface="Roboto"/>
              <a:cs typeface="Roboto"/>
              <a:sym typeface="Roboto"/>
            </a:endParaRPr>
          </a:p>
        </p:txBody>
      </p:sp>
      <p:sp>
        <p:nvSpPr>
          <p:cNvPr id="578" name="Google Shape;578;g37a0d5b8ea5_1_700"/>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79" name="Google Shape;579;g37a0d5b8ea5_1_700"/>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80" name="Google Shape;580;g37a0d5b8ea5_1_700"/>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g37a0d5b8ea5_1_881"/>
          <p:cNvSpPr txBox="1"/>
          <p:nvPr/>
        </p:nvSpPr>
        <p:spPr>
          <a:xfrm>
            <a:off x="-311625" y="310600"/>
            <a:ext cx="9648600" cy="631200"/>
          </a:xfrm>
          <a:prstGeom prst="rect">
            <a:avLst/>
          </a:prstGeom>
          <a:solidFill>
            <a:srgbClr val="C9DAF8"/>
          </a:solid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500"/>
              <a:buFont typeface="Arial"/>
              <a:buNone/>
            </a:pPr>
            <a:r>
              <a:rPr lang="en-US" sz="4100">
                <a:solidFill>
                  <a:schemeClr val="dk1"/>
                </a:solidFill>
                <a:latin typeface="Roboto"/>
                <a:ea typeface="Roboto"/>
                <a:cs typeface="Roboto"/>
                <a:sym typeface="Roboto"/>
              </a:rPr>
              <a:t>MSA Stuff</a:t>
            </a:r>
            <a:endParaRPr i="1" sz="100" u="none" cap="none" strike="noStrike">
              <a:solidFill>
                <a:schemeClr val="dk1"/>
              </a:solidFill>
              <a:latin typeface="Roboto"/>
              <a:ea typeface="Roboto"/>
              <a:cs typeface="Roboto"/>
              <a:sym typeface="Roboto"/>
            </a:endParaRPr>
          </a:p>
        </p:txBody>
      </p:sp>
      <p:sp>
        <p:nvSpPr>
          <p:cNvPr id="586" name="Google Shape;586;g37a0d5b8ea5_1_88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87" name="Google Shape;587;g37a0d5b8ea5_1_88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88" name="Google Shape;588;g37a0d5b8ea5_1_88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
        <p:nvSpPr>
          <p:cNvPr id="589" name="Google Shape;589;g37a0d5b8ea5_1_881"/>
          <p:cNvSpPr txBox="1"/>
          <p:nvPr/>
        </p:nvSpPr>
        <p:spPr>
          <a:xfrm>
            <a:off x="917225" y="1140600"/>
            <a:ext cx="7068000" cy="32709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800">
                <a:solidFill>
                  <a:schemeClr val="lt1"/>
                </a:solidFill>
                <a:latin typeface="Roboto"/>
                <a:ea typeface="Roboto"/>
                <a:cs typeface="Roboto"/>
                <a:sym typeface="Roboto"/>
              </a:rPr>
              <a:t>1st term</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MSA To Intercalate or Not talk</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GKTeach Sessions</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US" sz="1800">
                <a:solidFill>
                  <a:schemeClr val="lt1"/>
                </a:solidFill>
                <a:latin typeface="Roboto"/>
                <a:ea typeface="Roboto"/>
                <a:cs typeface="Roboto"/>
                <a:sym typeface="Roboto"/>
              </a:rPr>
              <a:t>2</a:t>
            </a:r>
            <a:r>
              <a:rPr baseline="30000" lang="en-US" sz="1800">
                <a:solidFill>
                  <a:schemeClr val="lt1"/>
                </a:solidFill>
                <a:latin typeface="Roboto"/>
                <a:ea typeface="Roboto"/>
                <a:cs typeface="Roboto"/>
                <a:sym typeface="Roboto"/>
              </a:rPr>
              <a:t>nd</a:t>
            </a:r>
            <a:r>
              <a:rPr lang="en-US" sz="1800">
                <a:solidFill>
                  <a:schemeClr val="lt1"/>
                </a:solidFill>
                <a:latin typeface="Roboto"/>
                <a:ea typeface="Roboto"/>
                <a:cs typeface="Roboto"/>
                <a:sym typeface="Roboto"/>
              </a:rPr>
              <a:t> term: </a:t>
            </a:r>
            <a:endParaRPr sz="1800">
              <a:solidFill>
                <a:schemeClr val="lt1"/>
              </a:solidFill>
              <a:latin typeface="Roboto"/>
              <a:ea typeface="Roboto"/>
              <a:cs typeface="Roboto"/>
              <a:sym typeface="Roboto"/>
            </a:endParaRPr>
          </a:p>
          <a:p>
            <a:pPr indent="-342900" lvl="0" marL="457200" rtl="0" algn="l">
              <a:spcBef>
                <a:spcPts val="30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Halfway Ball!!!!!!! </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To Stay or To Go talk for stage 3 placements and allocations</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US" sz="1800">
                <a:solidFill>
                  <a:schemeClr val="lt1"/>
                </a:solidFill>
                <a:latin typeface="Roboto"/>
                <a:ea typeface="Roboto"/>
                <a:cs typeface="Roboto"/>
                <a:sym typeface="Roboto"/>
              </a:rPr>
              <a:t>Overall</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PALS NOW OPEN</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A lot more! (Keep an eye out on our Instagram @gktmsa)</a:t>
            </a:r>
            <a:endParaRPr sz="1800">
              <a:solidFill>
                <a:schemeClr val="lt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37a0d5b8ea5_1_906"/>
          <p:cNvSpPr/>
          <p:nvPr/>
        </p:nvSpPr>
        <p:spPr>
          <a:xfrm>
            <a:off x="4715475" y="2034350"/>
            <a:ext cx="4286400" cy="1605300"/>
          </a:xfrm>
          <a:prstGeom prst="wedgeRectCallout">
            <a:avLst>
              <a:gd fmla="val 48762" name="adj1"/>
              <a:gd fmla="val 8075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95" name="Google Shape;595;g37a0d5b8ea5_1_906"/>
          <p:cNvSpPr txBox="1"/>
          <p:nvPr/>
        </p:nvSpPr>
        <p:spPr>
          <a:xfrm>
            <a:off x="282221" y="310600"/>
            <a:ext cx="8543100" cy="69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500"/>
              <a:buFont typeface="Arial"/>
              <a:buNone/>
            </a:pPr>
            <a:r>
              <a:rPr b="1" lang="en-US" sz="4500">
                <a:solidFill>
                  <a:srgbClr val="FFFFFF"/>
                </a:solidFill>
                <a:latin typeface="Roboto"/>
                <a:ea typeface="Roboto"/>
                <a:cs typeface="Roboto"/>
                <a:sym typeface="Roboto"/>
              </a:rPr>
              <a:t>PALS NOW OPEN!</a:t>
            </a:r>
            <a:endParaRPr b="1" i="1" sz="100" u="none" cap="none" strike="noStrike">
              <a:solidFill>
                <a:srgbClr val="000000"/>
              </a:solidFill>
              <a:latin typeface="Roboto"/>
              <a:ea typeface="Roboto"/>
              <a:cs typeface="Roboto"/>
              <a:sym typeface="Roboto"/>
            </a:endParaRPr>
          </a:p>
        </p:txBody>
      </p:sp>
      <p:sp>
        <p:nvSpPr>
          <p:cNvPr id="596" name="Google Shape;596;g37a0d5b8ea5_1_906"/>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97" name="Google Shape;597;g37a0d5b8ea5_1_906"/>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598" name="Google Shape;598;g37a0d5b8ea5_1_906"/>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pic>
        <p:nvPicPr>
          <p:cNvPr id="599" name="Google Shape;599;g37a0d5b8ea5_1_906"/>
          <p:cNvPicPr preferRelativeResize="0"/>
          <p:nvPr/>
        </p:nvPicPr>
        <p:blipFill>
          <a:blip r:embed="rId4">
            <a:alphaModFix/>
          </a:blip>
          <a:stretch>
            <a:fillRect/>
          </a:stretch>
        </p:blipFill>
        <p:spPr>
          <a:xfrm>
            <a:off x="1364075" y="1459475"/>
            <a:ext cx="2051475" cy="2051475"/>
          </a:xfrm>
          <a:prstGeom prst="rect">
            <a:avLst/>
          </a:prstGeom>
          <a:noFill/>
          <a:ln>
            <a:noFill/>
          </a:ln>
        </p:spPr>
      </p:pic>
      <p:sp>
        <p:nvSpPr>
          <p:cNvPr id="600" name="Google Shape;600;g37a0d5b8ea5_1_906"/>
          <p:cNvSpPr txBox="1"/>
          <p:nvPr/>
        </p:nvSpPr>
        <p:spPr>
          <a:xfrm>
            <a:off x="281110" y="3748338"/>
            <a:ext cx="4009800" cy="643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500"/>
              <a:buFont typeface="Arial"/>
              <a:buNone/>
            </a:pPr>
            <a:r>
              <a:rPr lang="en-US" sz="1900">
                <a:solidFill>
                  <a:srgbClr val="FFFFFF"/>
                </a:solidFill>
                <a:latin typeface="Roboto"/>
                <a:ea typeface="Roboto"/>
                <a:cs typeface="Roboto"/>
                <a:sym typeface="Roboto"/>
              </a:rPr>
              <a:t>Sign up to be taught by year 4/interacalating students</a:t>
            </a:r>
            <a:endParaRPr i="1" sz="100" u="none" cap="none" strike="noStrike">
              <a:solidFill>
                <a:srgbClr val="000000"/>
              </a:solidFill>
              <a:latin typeface="Roboto"/>
              <a:ea typeface="Roboto"/>
              <a:cs typeface="Roboto"/>
              <a:sym typeface="Roboto"/>
            </a:endParaRPr>
          </a:p>
        </p:txBody>
      </p:sp>
      <p:sp>
        <p:nvSpPr>
          <p:cNvPr id="601" name="Google Shape;601;g37a0d5b8ea5_1_906"/>
          <p:cNvSpPr txBox="1"/>
          <p:nvPr/>
        </p:nvSpPr>
        <p:spPr>
          <a:xfrm>
            <a:off x="4853785" y="2311325"/>
            <a:ext cx="4009800" cy="109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500"/>
              <a:buFont typeface="Arial"/>
              <a:buNone/>
            </a:pPr>
            <a:r>
              <a:rPr lang="en-US" sz="2100">
                <a:solidFill>
                  <a:srgbClr val="E74C51"/>
                </a:solidFill>
                <a:latin typeface="Roboto"/>
                <a:ea typeface="Roboto"/>
                <a:cs typeface="Roboto"/>
                <a:sym typeface="Roboto"/>
              </a:rPr>
              <a:t>Sign ups to be a facilitator to teach year 2 students open next week</a:t>
            </a:r>
            <a:endParaRPr i="1" sz="300" u="none" cap="none" strike="noStrike">
              <a:solidFill>
                <a:srgbClr val="E74C5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2B6E">
            <a:alpha val="44310"/>
          </a:srgbClr>
        </a:solidFill>
      </p:bgPr>
    </p:bg>
    <p:spTree>
      <p:nvGrpSpPr>
        <p:cNvPr id="605" name="Shape 605"/>
        <p:cNvGrpSpPr/>
        <p:nvPr/>
      </p:nvGrpSpPr>
      <p:grpSpPr>
        <a:xfrm>
          <a:off x="0" y="0"/>
          <a:ext cx="0" cy="0"/>
          <a:chOff x="0" y="0"/>
          <a:chExt cx="0" cy="0"/>
        </a:xfrm>
      </p:grpSpPr>
      <p:sp>
        <p:nvSpPr>
          <p:cNvPr id="606" name="Google Shape;606;g37a0d5b8ea5_1_79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Garamond"/>
              <a:buNone/>
            </a:pPr>
            <a:r>
              <a:rPr b="1" lang="en-US">
                <a:latin typeface="Garamond"/>
                <a:ea typeface="Garamond"/>
                <a:cs typeface="Garamond"/>
                <a:sym typeface="Garamond"/>
              </a:rPr>
              <a:t>Any questions? Feedback form </a:t>
            </a:r>
            <a:endParaRPr/>
          </a:p>
        </p:txBody>
      </p:sp>
      <p:sp>
        <p:nvSpPr>
          <p:cNvPr id="607" name="Google Shape;607;g37a0d5b8ea5_1_79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sz="1400" u="sng">
              <a:latin typeface="Garamond"/>
              <a:ea typeface="Garamond"/>
              <a:cs typeface="Garamond"/>
              <a:sym typeface="Garamond"/>
            </a:endParaRPr>
          </a:p>
          <a:p>
            <a:pPr indent="0" lvl="0" marL="0" rtl="0" algn="l">
              <a:lnSpc>
                <a:spcPct val="90000"/>
              </a:lnSpc>
              <a:spcBef>
                <a:spcPts val="800"/>
              </a:spcBef>
              <a:spcAft>
                <a:spcPts val="0"/>
              </a:spcAft>
              <a:buClr>
                <a:schemeClr val="dk1"/>
              </a:buClr>
              <a:buSzPts val="2100"/>
              <a:buNone/>
            </a:pPr>
            <a:r>
              <a:t/>
            </a:r>
            <a:endParaRPr sz="1400" u="sng">
              <a:latin typeface="Garamond"/>
              <a:ea typeface="Garamond"/>
              <a:cs typeface="Garamond"/>
              <a:sym typeface="Garamond"/>
            </a:endParaRPr>
          </a:p>
          <a:p>
            <a:pPr indent="0" lvl="0" marL="0" rtl="0" algn="l">
              <a:lnSpc>
                <a:spcPct val="90000"/>
              </a:lnSpc>
              <a:spcBef>
                <a:spcPts val="800"/>
              </a:spcBef>
              <a:spcAft>
                <a:spcPts val="0"/>
              </a:spcAft>
              <a:buClr>
                <a:schemeClr val="dk1"/>
              </a:buClr>
              <a:buSzPts val="5000"/>
              <a:buNone/>
            </a:pPr>
            <a:r>
              <a:t/>
            </a:r>
            <a:endParaRPr sz="1400" u="sng">
              <a:latin typeface="Garamond"/>
              <a:ea typeface="Garamond"/>
              <a:cs typeface="Garamond"/>
              <a:sym typeface="Garamond"/>
            </a:endParaRPr>
          </a:p>
        </p:txBody>
      </p:sp>
      <p:sp>
        <p:nvSpPr>
          <p:cNvPr id="608" name="Google Shape;608;g37a0d5b8ea5_1_797"/>
          <p:cNvSpPr txBox="1"/>
          <p:nvPr/>
        </p:nvSpPr>
        <p:spPr>
          <a:xfrm>
            <a:off x="693615" y="1196730"/>
            <a:ext cx="2901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Garamond"/>
                <a:ea typeface="Garamond"/>
                <a:cs typeface="Garamond"/>
                <a:sym typeface="Garamond"/>
              </a:rPr>
              <a:t>Wishing you all the best in Year </a:t>
            </a:r>
            <a:r>
              <a:rPr lang="en-US">
                <a:solidFill>
                  <a:schemeClr val="dk1"/>
                </a:solidFill>
                <a:latin typeface="Garamond"/>
                <a:ea typeface="Garamond"/>
                <a:cs typeface="Garamond"/>
                <a:sym typeface="Garamond"/>
              </a:rPr>
              <a:t>3</a:t>
            </a:r>
            <a:r>
              <a:rPr lang="en-US" sz="1400">
                <a:solidFill>
                  <a:schemeClr val="dk1"/>
                </a:solidFill>
                <a:latin typeface="Garamond"/>
                <a:ea typeface="Garamond"/>
                <a:cs typeface="Garamond"/>
                <a:sym typeface="Garamond"/>
              </a:rPr>
              <a:t>!</a:t>
            </a:r>
            <a:endParaRPr sz="1400">
              <a:solidFill>
                <a:schemeClr val="dk1"/>
              </a:solidFill>
              <a:latin typeface="Garamond"/>
              <a:ea typeface="Garamond"/>
              <a:cs typeface="Garamond"/>
              <a:sym typeface="Garamond"/>
            </a:endParaRPr>
          </a:p>
        </p:txBody>
      </p:sp>
      <p:sp>
        <p:nvSpPr>
          <p:cNvPr id="609" name="Google Shape;609;g37a0d5b8ea5_1_797"/>
          <p:cNvSpPr txBox="1"/>
          <p:nvPr/>
        </p:nvSpPr>
        <p:spPr>
          <a:xfrm>
            <a:off x="3516917" y="1538663"/>
            <a:ext cx="4263900" cy="2439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Garamond"/>
                <a:ea typeface="Garamond"/>
                <a:cs typeface="Garamond"/>
                <a:sym typeface="Garamond"/>
              </a:rPr>
              <a:t>Useful contacts:</a:t>
            </a:r>
            <a:endParaRPr sz="1100"/>
          </a:p>
          <a:p>
            <a:pPr indent="0" lvl="0" marL="0" marR="0" rtl="0" algn="l">
              <a:spcBef>
                <a:spcPts val="0"/>
              </a:spcBef>
              <a:spcAft>
                <a:spcPts val="0"/>
              </a:spcAft>
              <a:buNone/>
            </a:pPr>
            <a:r>
              <a:rPr lang="en-US" sz="1400" u="sng">
                <a:solidFill>
                  <a:schemeClr val="dk1"/>
                </a:solidFill>
                <a:latin typeface="Garamond"/>
                <a:ea typeface="Garamond"/>
                <a:cs typeface="Garamond"/>
                <a:sym typeface="Garamond"/>
                <a:hlinkClick r:id="rId3">
                  <a:extLst>
                    <a:ext uri="{A12FA001-AC4F-418D-AE19-62706E023703}">
                      <ahyp:hlinkClr val="tx"/>
                    </a:ext>
                  </a:extLst>
                </a:hlinkClick>
              </a:rPr>
              <a:t>mbbsstage3@kcl.ac.uk</a:t>
            </a:r>
            <a:endParaRPr sz="1100"/>
          </a:p>
          <a:p>
            <a:pPr indent="0" lvl="0" marL="0" marR="0" rtl="0" algn="l">
              <a:spcBef>
                <a:spcPts val="0"/>
              </a:spcBef>
              <a:spcAft>
                <a:spcPts val="0"/>
              </a:spcAft>
              <a:buNone/>
            </a:pPr>
            <a:r>
              <a:rPr lang="en-US" sz="1400" u="sng">
                <a:solidFill>
                  <a:schemeClr val="dk1"/>
                </a:solidFill>
                <a:latin typeface="Garamond"/>
                <a:ea typeface="Garamond"/>
                <a:cs typeface="Garamond"/>
                <a:sym typeface="Garamond"/>
                <a:hlinkClick r:id="rId4">
                  <a:extLst>
                    <a:ext uri="{A12FA001-AC4F-418D-AE19-62706E023703}">
                      <ahyp:hlinkClr val="tx"/>
                    </a:ext>
                  </a:extLst>
                </a:hlinkClick>
              </a:rPr>
              <a:t>msa@kcl.ac.uk</a:t>
            </a:r>
            <a:endParaRPr sz="1400" u="sng">
              <a:solidFill>
                <a:schemeClr val="dk1"/>
              </a:solidFill>
              <a:latin typeface="Garamond"/>
              <a:ea typeface="Garamond"/>
              <a:cs typeface="Garamond"/>
              <a:sym typeface="Garamond"/>
            </a:endParaRPr>
          </a:p>
          <a:p>
            <a:pPr indent="0" lvl="0" marL="0" marR="0" rtl="0" algn="l">
              <a:spcBef>
                <a:spcPts val="0"/>
              </a:spcBef>
              <a:spcAft>
                <a:spcPts val="0"/>
              </a:spcAft>
              <a:buNone/>
            </a:pPr>
            <a:r>
              <a:rPr lang="en-US" sz="1400" u="sng">
                <a:solidFill>
                  <a:schemeClr val="dk1"/>
                </a:solidFill>
                <a:latin typeface="Garamond"/>
                <a:ea typeface="Garamond"/>
                <a:cs typeface="Garamond"/>
                <a:sym typeface="Garamond"/>
                <a:hlinkClick r:id="rId5">
                  <a:extLst>
                    <a:ext uri="{A12FA001-AC4F-418D-AE19-62706E023703}">
                      <ahyp:hlinkClr val="tx"/>
                    </a:ext>
                  </a:extLst>
                </a:hlinkClick>
              </a:rPr>
              <a:t>ibrahim.toufiq@kcl.ac.uk</a:t>
            </a:r>
            <a:r>
              <a:rPr lang="en-US" sz="1400">
                <a:solidFill>
                  <a:schemeClr val="dk1"/>
                </a:solidFill>
                <a:latin typeface="Garamond"/>
                <a:ea typeface="Garamond"/>
                <a:cs typeface="Garamond"/>
                <a:sym typeface="Garamond"/>
              </a:rPr>
              <a:t> (MSA VP Education 25/26)</a:t>
            </a:r>
            <a:endParaRPr sz="14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1400" u="sng">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1400" u="sng">
              <a:solidFill>
                <a:schemeClr val="dk1"/>
              </a:solidFill>
              <a:latin typeface="Garamond"/>
              <a:ea typeface="Garamond"/>
              <a:cs typeface="Garamond"/>
              <a:sym typeface="Garamond"/>
            </a:endParaRPr>
          </a:p>
          <a:p>
            <a:pPr indent="0" lvl="0" marL="0" marR="0" rtl="0" algn="l">
              <a:spcBef>
                <a:spcPts val="0"/>
              </a:spcBef>
              <a:spcAft>
                <a:spcPts val="0"/>
              </a:spcAft>
              <a:buNone/>
            </a:pPr>
            <a:r>
              <a:rPr lang="en-US" sz="1400">
                <a:solidFill>
                  <a:schemeClr val="dk1"/>
                </a:solidFill>
                <a:latin typeface="Garamond"/>
                <a:ea typeface="Garamond"/>
                <a:cs typeface="Garamond"/>
                <a:sym typeface="Garamond"/>
              </a:rPr>
              <a:t>Follow GKT MSA on Instagram, Facebook &amp; Twitter!</a:t>
            </a:r>
            <a:endParaRPr sz="1100"/>
          </a:p>
          <a:p>
            <a:pPr indent="0" lvl="0" marL="0" marR="0" rtl="0" algn="l">
              <a:spcBef>
                <a:spcPts val="0"/>
              </a:spcBef>
              <a:spcAft>
                <a:spcPts val="0"/>
              </a:spcAft>
              <a:buNone/>
            </a:pPr>
            <a:r>
              <a:t/>
            </a:r>
            <a:endParaRPr sz="14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1400">
                <a:solidFill>
                  <a:schemeClr val="dk1"/>
                </a:solidFill>
                <a:latin typeface="Garamond"/>
                <a:ea typeface="Garamond"/>
                <a:cs typeface="Garamond"/>
                <a:sym typeface="Garamond"/>
              </a:rPr>
              <a:t>Feedback:</a:t>
            </a:r>
            <a:endParaRPr sz="1100"/>
          </a:p>
          <a:p>
            <a:pPr indent="0" lvl="0" marL="0" marR="0" rtl="0" algn="l">
              <a:spcBef>
                <a:spcPts val="0"/>
              </a:spcBef>
              <a:spcAft>
                <a:spcPts val="0"/>
              </a:spcAft>
              <a:buNone/>
            </a:pPr>
            <a:r>
              <a:rPr lang="en-US" u="sng">
                <a:solidFill>
                  <a:schemeClr val="hlink"/>
                </a:solidFill>
                <a:latin typeface="Calibri"/>
                <a:ea typeface="Calibri"/>
                <a:cs typeface="Calibri"/>
                <a:sym typeface="Calibri"/>
                <a:hlinkClick r:id="rId6"/>
              </a:rPr>
              <a:t>https://forms.gle/D9X9tQDHa86TBN2e9</a:t>
            </a:r>
            <a:r>
              <a:rPr lang="en-US">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610" name="Google Shape;610;g37a0d5b8ea5_1_797" title="GKT MSA Black.png"/>
          <p:cNvPicPr preferRelativeResize="0"/>
          <p:nvPr/>
        </p:nvPicPr>
        <p:blipFill>
          <a:blip r:embed="rId7">
            <a:alphaModFix/>
          </a:blip>
          <a:stretch>
            <a:fillRect/>
          </a:stretch>
        </p:blipFill>
        <p:spPr>
          <a:xfrm>
            <a:off x="7012141" y="120563"/>
            <a:ext cx="2011730" cy="596250"/>
          </a:xfrm>
          <a:prstGeom prst="rect">
            <a:avLst/>
          </a:prstGeom>
          <a:noFill/>
          <a:ln>
            <a:noFill/>
          </a:ln>
        </p:spPr>
      </p:pic>
      <p:pic>
        <p:nvPicPr>
          <p:cNvPr id="611" name="Google Shape;611;g37a0d5b8ea5_1_797"/>
          <p:cNvPicPr preferRelativeResize="0"/>
          <p:nvPr/>
        </p:nvPicPr>
        <p:blipFill>
          <a:blip r:embed="rId8">
            <a:alphaModFix/>
          </a:blip>
          <a:stretch>
            <a:fillRect/>
          </a:stretch>
        </p:blipFill>
        <p:spPr>
          <a:xfrm>
            <a:off x="693625" y="1550275"/>
            <a:ext cx="2600749" cy="2600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1"/>
        </a:solidFill>
      </p:bgPr>
    </p:bg>
    <p:spTree>
      <p:nvGrpSpPr>
        <p:cNvPr id="615" name="Shape 615"/>
        <p:cNvGrpSpPr/>
        <p:nvPr/>
      </p:nvGrpSpPr>
      <p:grpSpPr>
        <a:xfrm>
          <a:off x="0" y="0"/>
          <a:ext cx="0" cy="0"/>
          <a:chOff x="0" y="0"/>
          <a:chExt cx="0" cy="0"/>
        </a:xfrm>
      </p:grpSpPr>
      <p:sp>
        <p:nvSpPr>
          <p:cNvPr id="616" name="Google Shape;616;g379eee2d6a6_0_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STRUCTURE</a:t>
            </a:r>
            <a:endParaRPr/>
          </a:p>
        </p:txBody>
      </p:sp>
      <p:sp>
        <p:nvSpPr>
          <p:cNvPr id="617" name="Google Shape;617;g379eee2d6a6_0_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arenR"/>
            </a:pPr>
            <a:r>
              <a:rPr lang="en-US"/>
              <a:t>week in life of </a:t>
            </a:r>
            <a:r>
              <a:rPr lang="en-US"/>
              <a:t>third year - </a:t>
            </a:r>
            <a:r>
              <a:rPr b="1" lang="en-US"/>
              <a:t>ally</a:t>
            </a:r>
            <a:endParaRPr b="1"/>
          </a:p>
          <a:p>
            <a:pPr indent="-325755" lvl="0" marL="457200" rtl="0" algn="l">
              <a:spcBef>
                <a:spcPts val="0"/>
              </a:spcBef>
              <a:spcAft>
                <a:spcPts val="0"/>
              </a:spcAft>
              <a:buClr>
                <a:srgbClr val="B52E2A"/>
              </a:buClr>
              <a:buSzPct val="100000"/>
              <a:buAutoNum type="arabicParenR"/>
            </a:pPr>
            <a:r>
              <a:rPr lang="en-US">
                <a:solidFill>
                  <a:srgbClr val="B52E2A"/>
                </a:solidFill>
              </a:rPr>
              <a:t>third year timeline - </a:t>
            </a:r>
            <a:r>
              <a:rPr b="1" lang="en-US">
                <a:solidFill>
                  <a:srgbClr val="B52E2A"/>
                </a:solidFill>
              </a:rPr>
              <a:t>yathavi</a:t>
            </a:r>
            <a:endParaRPr b="1">
              <a:solidFill>
                <a:srgbClr val="B52E2A"/>
              </a:solidFill>
            </a:endParaRPr>
          </a:p>
          <a:p>
            <a:pPr indent="-325755" lvl="0" marL="457200" rtl="0" algn="l">
              <a:spcBef>
                <a:spcPts val="0"/>
              </a:spcBef>
              <a:spcAft>
                <a:spcPts val="0"/>
              </a:spcAft>
              <a:buSzPct val="100000"/>
              <a:buAutoNum type="arabicParenR"/>
            </a:pPr>
            <a:r>
              <a:rPr lang="en-US"/>
              <a:t>each of the blocks </a:t>
            </a:r>
            <a:endParaRPr/>
          </a:p>
          <a:p>
            <a:pPr indent="-304165" lvl="1" marL="914400" rtl="0" algn="l">
              <a:spcBef>
                <a:spcPts val="0"/>
              </a:spcBef>
              <a:spcAft>
                <a:spcPts val="0"/>
              </a:spcAft>
              <a:buSzPct val="100000"/>
              <a:buAutoNum type="alphaLcParenR"/>
            </a:pPr>
            <a:r>
              <a:rPr lang="en-US"/>
              <a:t>t+a - </a:t>
            </a:r>
            <a:r>
              <a:rPr b="1" lang="en-US"/>
              <a:t>maria</a:t>
            </a:r>
            <a:endParaRPr b="1"/>
          </a:p>
          <a:p>
            <a:pPr indent="-304165" lvl="1" marL="914400" rtl="0" algn="l">
              <a:spcBef>
                <a:spcPts val="0"/>
              </a:spcBef>
              <a:spcAft>
                <a:spcPts val="0"/>
              </a:spcAft>
              <a:buSzPct val="100000"/>
              <a:buAutoNum type="alphaLcParenR"/>
            </a:pPr>
            <a:r>
              <a:rPr lang="en-US"/>
              <a:t>cms - </a:t>
            </a:r>
            <a:r>
              <a:rPr b="1" lang="en-US"/>
              <a:t>maheen</a:t>
            </a:r>
            <a:endParaRPr b="1"/>
          </a:p>
          <a:p>
            <a:pPr indent="-304165" lvl="1" marL="914400" rtl="0" algn="l">
              <a:spcBef>
                <a:spcPts val="0"/>
              </a:spcBef>
              <a:spcAft>
                <a:spcPts val="0"/>
              </a:spcAft>
              <a:buSzPct val="100000"/>
              <a:buAutoNum type="alphaLcParenR"/>
            </a:pPr>
            <a:r>
              <a:rPr lang="en-US"/>
              <a:t>vascular - </a:t>
            </a:r>
            <a:r>
              <a:rPr b="1" lang="en-US"/>
              <a:t> ally</a:t>
            </a:r>
            <a:endParaRPr b="1"/>
          </a:p>
          <a:p>
            <a:pPr indent="-304165" lvl="1" marL="914400" rtl="0" algn="l">
              <a:spcBef>
                <a:spcPts val="0"/>
              </a:spcBef>
              <a:spcAft>
                <a:spcPts val="0"/>
              </a:spcAft>
              <a:buClr>
                <a:srgbClr val="B52E2A"/>
              </a:buClr>
              <a:buSzPct val="100000"/>
              <a:buAutoNum type="alphaLcParenR"/>
            </a:pPr>
            <a:r>
              <a:rPr lang="en-US">
                <a:solidFill>
                  <a:srgbClr val="B52E2A"/>
                </a:solidFill>
              </a:rPr>
              <a:t>ccg - </a:t>
            </a:r>
            <a:r>
              <a:rPr b="1" lang="en-US">
                <a:solidFill>
                  <a:srgbClr val="B52E2A"/>
                </a:solidFill>
              </a:rPr>
              <a:t>yathavi</a:t>
            </a:r>
            <a:endParaRPr b="1">
              <a:solidFill>
                <a:srgbClr val="B52E2A"/>
              </a:solidFill>
            </a:endParaRPr>
          </a:p>
          <a:p>
            <a:pPr indent="-304165" lvl="1" marL="914400" rtl="0" algn="l">
              <a:spcBef>
                <a:spcPts val="0"/>
              </a:spcBef>
              <a:spcAft>
                <a:spcPts val="0"/>
              </a:spcAft>
              <a:buSzPct val="100000"/>
              <a:buAutoNum type="alphaLcParenR"/>
            </a:pPr>
            <a:r>
              <a:rPr lang="en-US"/>
              <a:t>mh - </a:t>
            </a:r>
            <a:r>
              <a:rPr b="1" lang="en-US"/>
              <a:t>ally + maheen</a:t>
            </a:r>
            <a:endParaRPr b="1"/>
          </a:p>
          <a:p>
            <a:pPr indent="-325755" lvl="0" marL="457200" rtl="0" algn="l">
              <a:spcBef>
                <a:spcPts val="0"/>
              </a:spcBef>
              <a:spcAft>
                <a:spcPts val="0"/>
              </a:spcAft>
              <a:buSzPct val="100000"/>
              <a:buAutoNum type="arabicParenR"/>
            </a:pPr>
            <a:r>
              <a:rPr lang="en-US"/>
              <a:t>scholarly project - </a:t>
            </a:r>
            <a:r>
              <a:rPr b="1" lang="en-US"/>
              <a:t>maria + ally</a:t>
            </a:r>
            <a:endParaRPr b="1"/>
          </a:p>
          <a:p>
            <a:pPr indent="-325755" lvl="0" marL="457200" rtl="0" algn="l">
              <a:spcBef>
                <a:spcPts val="0"/>
              </a:spcBef>
              <a:spcAft>
                <a:spcPts val="0"/>
              </a:spcAft>
              <a:buSzPct val="100000"/>
              <a:buAutoNum type="arabicParenR"/>
            </a:pPr>
            <a:r>
              <a:rPr lang="en-US"/>
              <a:t>doctor as teacher - </a:t>
            </a:r>
            <a:r>
              <a:rPr b="1" lang="en-US"/>
              <a:t>maheen </a:t>
            </a:r>
            <a:endParaRPr b="1"/>
          </a:p>
          <a:p>
            <a:pPr indent="-325755" lvl="0" marL="457200" rtl="0" algn="l">
              <a:spcBef>
                <a:spcPts val="0"/>
              </a:spcBef>
              <a:spcAft>
                <a:spcPts val="0"/>
              </a:spcAft>
              <a:buSzPct val="100000"/>
              <a:buAutoNum type="arabicParenR"/>
            </a:pPr>
            <a:r>
              <a:rPr lang="en-US"/>
              <a:t>progress test tips + actually doing your degree - </a:t>
            </a:r>
            <a:r>
              <a:rPr b="1" lang="en-US">
                <a:solidFill>
                  <a:srgbClr val="B52E2A"/>
                </a:solidFill>
              </a:rPr>
              <a:t>yathavi</a:t>
            </a:r>
            <a:r>
              <a:rPr b="1" lang="en-US"/>
              <a:t> + maheen</a:t>
            </a:r>
            <a:endParaRPr b="1"/>
          </a:p>
          <a:p>
            <a:pPr indent="-325755" lvl="0" marL="457200" rtl="0" algn="l">
              <a:spcBef>
                <a:spcPts val="0"/>
              </a:spcBef>
              <a:spcAft>
                <a:spcPts val="0"/>
              </a:spcAft>
              <a:buSzPct val="100000"/>
              <a:buAutoNum type="arabicParenR"/>
            </a:pPr>
            <a:r>
              <a:rPr lang="en-US"/>
              <a:t>osce tips - </a:t>
            </a:r>
            <a:r>
              <a:rPr b="1" lang="en-US">
                <a:solidFill>
                  <a:srgbClr val="B52E2A"/>
                </a:solidFill>
              </a:rPr>
              <a:t>yathavi </a:t>
            </a:r>
            <a:r>
              <a:rPr b="1" lang="en-US"/>
              <a:t>+ maria</a:t>
            </a:r>
            <a:endParaRPr b="1"/>
          </a:p>
          <a:p>
            <a:pPr indent="-325755" lvl="0" marL="457200" rtl="0" algn="l">
              <a:spcBef>
                <a:spcPts val="0"/>
              </a:spcBef>
              <a:spcAft>
                <a:spcPts val="0"/>
              </a:spcAft>
              <a:buSzPct val="100000"/>
              <a:buAutoNum type="arabicParenR"/>
            </a:pPr>
            <a:r>
              <a:rPr lang="en-US"/>
              <a:t>intercalation - </a:t>
            </a:r>
            <a:r>
              <a:rPr b="1" lang="en-US"/>
              <a:t>maria + ally</a:t>
            </a:r>
            <a:endParaRPr b="1"/>
          </a:p>
          <a:p>
            <a:pPr indent="-325755" lvl="0" marL="457200" rtl="0" algn="l">
              <a:spcBef>
                <a:spcPts val="0"/>
              </a:spcBef>
              <a:spcAft>
                <a:spcPts val="0"/>
              </a:spcAft>
              <a:buSzPct val="100000"/>
              <a:buAutoNum type="arabicParenR"/>
            </a:pPr>
            <a:r>
              <a:rPr lang="en-US"/>
              <a:t>please look after yourself/extra MSA bits - </a:t>
            </a:r>
            <a:r>
              <a:rPr b="1" lang="en-US"/>
              <a:t>maheen</a:t>
            </a:r>
            <a:endParaRPr b="1"/>
          </a:p>
          <a:p>
            <a:pPr indent="-325755" lvl="0" marL="457200" rtl="0" algn="l">
              <a:spcBef>
                <a:spcPts val="0"/>
              </a:spcBef>
              <a:spcAft>
                <a:spcPts val="0"/>
              </a:spcAft>
              <a:buSzPct val="100000"/>
              <a:buAutoNum type="arabicParenR"/>
            </a:pPr>
            <a:r>
              <a:rPr lang="en-US"/>
              <a:t>the end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7a0d5b8ea5_1_180"/>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64" name="Google Shape;264;g37a0d5b8ea5_1_180"/>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265" name="Google Shape;265;g37a0d5b8ea5_1_180"/>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pic>
        <p:nvPicPr>
          <p:cNvPr id="266" name="Google Shape;266;g37a0d5b8ea5_1_180"/>
          <p:cNvPicPr preferRelativeResize="0"/>
          <p:nvPr/>
        </p:nvPicPr>
        <p:blipFill rotWithShape="1">
          <a:blip r:embed="rId4">
            <a:alphaModFix/>
          </a:blip>
          <a:srcRect b="0" l="0" r="0" t="0"/>
          <a:stretch/>
        </p:blipFill>
        <p:spPr>
          <a:xfrm>
            <a:off x="1025538" y="285638"/>
            <a:ext cx="7193625" cy="4098500"/>
          </a:xfrm>
          <a:prstGeom prst="rect">
            <a:avLst/>
          </a:prstGeom>
          <a:noFill/>
          <a:ln>
            <a:noFill/>
          </a:ln>
        </p:spPr>
      </p:pic>
      <p:sp>
        <p:nvSpPr>
          <p:cNvPr id="267" name="Google Shape;267;g37a0d5b8ea5_1_180"/>
          <p:cNvSpPr txBox="1"/>
          <p:nvPr/>
        </p:nvSpPr>
        <p:spPr>
          <a:xfrm>
            <a:off x="4166050" y="1903163"/>
            <a:ext cx="697200" cy="384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chemeClr val="accent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chemeClr val="accent2"/>
                </a:solidFill>
                <a:latin typeface="Open Sans"/>
                <a:ea typeface="Open Sans"/>
                <a:cs typeface="Open Sans"/>
                <a:sym typeface="Open Sans"/>
              </a:rPr>
              <a:t>SP Submission: early  January </a:t>
            </a:r>
            <a:endParaRPr b="1" i="0" sz="600" u="none" cap="none" strike="noStrike">
              <a:solidFill>
                <a:schemeClr val="accent2"/>
              </a:solidFill>
              <a:latin typeface="Open Sans"/>
              <a:ea typeface="Open Sans"/>
              <a:cs typeface="Open Sans"/>
              <a:sym typeface="Open Sans"/>
            </a:endParaRPr>
          </a:p>
        </p:txBody>
      </p:sp>
      <p:sp>
        <p:nvSpPr>
          <p:cNvPr id="268" name="Google Shape;268;g37a0d5b8ea5_1_180"/>
          <p:cNvSpPr txBox="1"/>
          <p:nvPr/>
        </p:nvSpPr>
        <p:spPr>
          <a:xfrm>
            <a:off x="5660613" y="2757913"/>
            <a:ext cx="1230300" cy="277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chemeClr val="accent2"/>
                </a:solidFill>
                <a:latin typeface="Open Sans"/>
                <a:ea typeface="Open Sans"/>
                <a:cs typeface="Open Sans"/>
                <a:sym typeface="Open Sans"/>
              </a:rPr>
              <a:t>DaT essay submission: </a:t>
            </a:r>
            <a:endParaRPr b="1" i="0" sz="600" u="none" cap="none" strike="noStrike">
              <a:solidFill>
                <a:schemeClr val="accent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chemeClr val="accent2"/>
                </a:solidFill>
                <a:latin typeface="Open Sans"/>
                <a:ea typeface="Open Sans"/>
                <a:cs typeface="Open Sans"/>
                <a:sym typeface="Open Sans"/>
              </a:rPr>
              <a:t>Wednesday 06 March  </a:t>
            </a:r>
            <a:endParaRPr b="1" i="0" sz="600" u="none" cap="none" strike="noStrike">
              <a:solidFill>
                <a:schemeClr val="accent2"/>
              </a:solidFill>
              <a:latin typeface="Open Sans"/>
              <a:ea typeface="Open Sans"/>
              <a:cs typeface="Open Sans"/>
              <a:sym typeface="Open Sans"/>
            </a:endParaRPr>
          </a:p>
        </p:txBody>
      </p:sp>
      <p:sp>
        <p:nvSpPr>
          <p:cNvPr id="269" name="Google Shape;269;g37a0d5b8ea5_1_180"/>
          <p:cNvSpPr txBox="1"/>
          <p:nvPr/>
        </p:nvSpPr>
        <p:spPr>
          <a:xfrm>
            <a:off x="7240388" y="2795863"/>
            <a:ext cx="9228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70" name="Google Shape;270;g37a0d5b8ea5_1_180"/>
          <p:cNvSpPr txBox="1"/>
          <p:nvPr/>
        </p:nvSpPr>
        <p:spPr>
          <a:xfrm>
            <a:off x="7240388" y="2615938"/>
            <a:ext cx="9228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71" name="Google Shape;271;g37a0d5b8ea5_1_180"/>
          <p:cNvSpPr txBox="1"/>
          <p:nvPr/>
        </p:nvSpPr>
        <p:spPr>
          <a:xfrm>
            <a:off x="7556275" y="2511738"/>
            <a:ext cx="7482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72" name="Google Shape;272;g37a0d5b8ea5_1_180"/>
          <p:cNvSpPr txBox="1"/>
          <p:nvPr/>
        </p:nvSpPr>
        <p:spPr>
          <a:xfrm>
            <a:off x="7448638" y="2601825"/>
            <a:ext cx="9600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73" name="Google Shape;273;g37a0d5b8ea5_1_180"/>
          <p:cNvSpPr txBox="1"/>
          <p:nvPr/>
        </p:nvSpPr>
        <p:spPr>
          <a:xfrm>
            <a:off x="3986838" y="3979988"/>
            <a:ext cx="1550400" cy="2463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Extracurricular activities</a:t>
            </a:r>
            <a:endParaRPr b="1" i="0" sz="1000" u="none" cap="none" strike="noStrike">
              <a:solidFill>
                <a:schemeClr val="lt1"/>
              </a:solidFill>
              <a:latin typeface="Calibri"/>
              <a:ea typeface="Calibri"/>
              <a:cs typeface="Calibri"/>
              <a:sym typeface="Calibri"/>
            </a:endParaRPr>
          </a:p>
        </p:txBody>
      </p:sp>
      <p:sp>
        <p:nvSpPr>
          <p:cNvPr id="274" name="Google Shape;274;g37a0d5b8ea5_1_180"/>
          <p:cNvSpPr txBox="1"/>
          <p:nvPr/>
        </p:nvSpPr>
        <p:spPr>
          <a:xfrm>
            <a:off x="7373988" y="2365488"/>
            <a:ext cx="960000" cy="3693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C43C1E"/>
                </a:solidFill>
                <a:latin typeface="Open Sans"/>
                <a:ea typeface="Open Sans"/>
                <a:cs typeface="Open Sans"/>
                <a:sym typeface="Open Sans"/>
              </a:rPr>
              <a:t>DaT Portfolio Submission:</a:t>
            </a:r>
            <a:endParaRPr b="1" i="0" sz="600" u="none" cap="none" strike="noStrike">
              <a:solidFill>
                <a:srgbClr val="C43C1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C43C1E"/>
                </a:solidFill>
                <a:latin typeface="Open Sans"/>
                <a:ea typeface="Open Sans"/>
                <a:cs typeface="Open Sans"/>
                <a:sym typeface="Open Sans"/>
              </a:rPr>
              <a:t>Early  May</a:t>
            </a:r>
            <a:endParaRPr b="1" i="0" sz="600" u="none" cap="none" strike="noStrike">
              <a:solidFill>
                <a:srgbClr val="C43C1E"/>
              </a:solidFill>
              <a:latin typeface="Open Sans"/>
              <a:ea typeface="Open Sans"/>
              <a:cs typeface="Open Sans"/>
              <a:sym typeface="Open Sans"/>
            </a:endParaRPr>
          </a:p>
        </p:txBody>
      </p:sp>
      <p:sp>
        <p:nvSpPr>
          <p:cNvPr id="275" name="Google Shape;275;g37a0d5b8ea5_1_180"/>
          <p:cNvSpPr txBox="1"/>
          <p:nvPr/>
        </p:nvSpPr>
        <p:spPr>
          <a:xfrm>
            <a:off x="7327613" y="3359750"/>
            <a:ext cx="7482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C43C1E"/>
                </a:solidFill>
                <a:latin typeface="Calibri"/>
                <a:ea typeface="Calibri"/>
                <a:cs typeface="Calibri"/>
                <a:sym typeface="Calibri"/>
              </a:rPr>
              <a:t>20-22   May OSCE </a:t>
            </a:r>
            <a:endParaRPr b="1" i="0" sz="700" u="none" cap="none" strike="noStrike">
              <a:solidFill>
                <a:srgbClr val="C43C1E"/>
              </a:solidFill>
              <a:latin typeface="Calibri"/>
              <a:ea typeface="Calibri"/>
              <a:cs typeface="Calibri"/>
              <a:sym typeface="Calibri"/>
            </a:endParaRPr>
          </a:p>
        </p:txBody>
      </p:sp>
      <p:sp>
        <p:nvSpPr>
          <p:cNvPr id="276" name="Google Shape;276;g37a0d5b8ea5_1_180"/>
          <p:cNvSpPr txBox="1"/>
          <p:nvPr/>
        </p:nvSpPr>
        <p:spPr>
          <a:xfrm>
            <a:off x="2034425" y="2226138"/>
            <a:ext cx="1370100" cy="215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Open Sans"/>
                <a:ea typeface="Open Sans"/>
                <a:cs typeface="Open Sans"/>
                <a:sym typeface="Open Sans"/>
              </a:rPr>
              <a:t>Scholarly Project</a:t>
            </a:r>
            <a:endParaRPr b="1" i="0" sz="800" u="none" cap="none" strike="noStrike">
              <a:solidFill>
                <a:schemeClr val="lt1"/>
              </a:solidFill>
              <a:latin typeface="Open Sans"/>
              <a:ea typeface="Open Sans"/>
              <a:cs typeface="Open Sans"/>
              <a:sym typeface="Open Sans"/>
            </a:endParaRPr>
          </a:p>
        </p:txBody>
      </p:sp>
      <p:sp>
        <p:nvSpPr>
          <p:cNvPr id="277" name="Google Shape;277;g37a0d5b8ea5_1_180"/>
          <p:cNvSpPr txBox="1"/>
          <p:nvPr/>
        </p:nvSpPr>
        <p:spPr>
          <a:xfrm>
            <a:off x="3739900" y="2615950"/>
            <a:ext cx="1764900" cy="39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Source Code Pro"/>
                <a:ea typeface="Source Code Pro"/>
                <a:cs typeface="Source Code Pro"/>
                <a:sym typeface="Source Code Pro"/>
              </a:rPr>
              <a:t>DAT Teaching on Wednesdays</a:t>
            </a:r>
            <a:endParaRPr b="1" i="0" sz="900" u="none" cap="none" strike="noStrike">
              <a:solidFill>
                <a:schemeClr val="lt1"/>
              </a:solidFill>
              <a:latin typeface="Source Code Pro"/>
              <a:ea typeface="Source Code Pro"/>
              <a:cs typeface="Source Code Pro"/>
              <a:sym typeface="Source Code Pro"/>
            </a:endParaRPr>
          </a:p>
        </p:txBody>
      </p:sp>
      <p:sp>
        <p:nvSpPr>
          <p:cNvPr id="278" name="Google Shape;278;g37a0d5b8ea5_1_180"/>
          <p:cNvSpPr/>
          <p:nvPr/>
        </p:nvSpPr>
        <p:spPr>
          <a:xfrm>
            <a:off x="1711750" y="2724550"/>
            <a:ext cx="1455300" cy="24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7a0d5b8ea5_1_287"/>
          <p:cNvSpPr txBox="1"/>
          <p:nvPr>
            <p:ph type="title"/>
          </p:nvPr>
        </p:nvSpPr>
        <p:spPr>
          <a:xfrm>
            <a:off x="789200" y="1428767"/>
            <a:ext cx="7333200" cy="2146800"/>
          </a:xfrm>
          <a:prstGeom prst="rect">
            <a:avLst/>
          </a:prstGeom>
          <a:noFill/>
          <a:ln>
            <a:noFill/>
          </a:ln>
        </p:spPr>
        <p:txBody>
          <a:bodyPr anchorCtr="0" anchor="ctr" bIns="22850" lIns="45725" spcFirstLastPara="1" rIns="45725" wrap="square" tIns="22850">
            <a:normAutofit fontScale="90000"/>
          </a:bodyPr>
          <a:lstStyle/>
          <a:p>
            <a:pPr indent="0" lvl="0" marL="0" rtl="0" algn="ctr">
              <a:lnSpc>
                <a:spcPct val="100000"/>
              </a:lnSpc>
              <a:spcBef>
                <a:spcPts val="0"/>
              </a:spcBef>
              <a:spcAft>
                <a:spcPts val="0"/>
              </a:spcAft>
              <a:buSzPts val="900"/>
              <a:buNone/>
            </a:pPr>
            <a:r>
              <a:rPr b="1" lang="en-US" sz="7200">
                <a:solidFill>
                  <a:srgbClr val="FFFFFF"/>
                </a:solidFill>
                <a:latin typeface="Roboto"/>
                <a:ea typeface="Roboto"/>
                <a:cs typeface="Roboto"/>
                <a:sym typeface="Roboto"/>
              </a:rPr>
              <a:t>STAGE 2 YEAR 3 BLOCKS</a:t>
            </a:r>
            <a:endParaRPr b="1" sz="7200">
              <a:solidFill>
                <a:srgbClr val="FFFFFF"/>
              </a:solidFill>
              <a:latin typeface="Roboto"/>
              <a:ea typeface="Roboto"/>
              <a:cs typeface="Roboto"/>
              <a:sym typeface="Roboto"/>
            </a:endParaRPr>
          </a:p>
        </p:txBody>
      </p:sp>
      <p:sp>
        <p:nvSpPr>
          <p:cNvPr id="284" name="Google Shape;284;g37a0d5b8ea5_1_287"/>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5" name="Google Shape;285;g37a0d5b8ea5_1_287"/>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286" name="Google Shape;286;g37a0d5b8ea5_1_287"/>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pic>
        <p:nvPicPr>
          <p:cNvPr id="287" name="Google Shape;287;g37a0d5b8ea5_1_287"/>
          <p:cNvPicPr preferRelativeResize="0"/>
          <p:nvPr/>
        </p:nvPicPr>
        <p:blipFill rotWithShape="1">
          <a:blip r:embed="rId4">
            <a:alphaModFix/>
          </a:blip>
          <a:srcRect b="54862" l="16282" r="50896" t="30728"/>
          <a:stretch/>
        </p:blipFill>
        <p:spPr>
          <a:xfrm>
            <a:off x="6476850" y="2561750"/>
            <a:ext cx="1146426" cy="719177"/>
          </a:xfrm>
          <a:prstGeom prst="rect">
            <a:avLst/>
          </a:prstGeom>
          <a:noFill/>
          <a:ln>
            <a:noFill/>
          </a:ln>
        </p:spPr>
      </p:pic>
      <p:pic>
        <p:nvPicPr>
          <p:cNvPr id="288" name="Google Shape;288;g37a0d5b8ea5_1_287"/>
          <p:cNvPicPr preferRelativeResize="0"/>
          <p:nvPr/>
        </p:nvPicPr>
        <p:blipFill rotWithShape="1">
          <a:blip r:embed="rId4">
            <a:alphaModFix/>
          </a:blip>
          <a:srcRect b="49592" l="65057" r="4055" t="36927"/>
          <a:stretch/>
        </p:blipFill>
        <p:spPr>
          <a:xfrm>
            <a:off x="1308613" y="2563844"/>
            <a:ext cx="1146426" cy="7149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a0d5b8ea5_1_362"/>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Trauma and Accidents</a:t>
            </a:r>
            <a:endParaRPr i="0" sz="500" u="none" cap="none" strike="noStrike">
              <a:solidFill>
                <a:schemeClr val="lt1"/>
              </a:solidFill>
              <a:latin typeface="Roboto"/>
              <a:ea typeface="Roboto"/>
              <a:cs typeface="Roboto"/>
              <a:sym typeface="Roboto"/>
            </a:endParaRPr>
          </a:p>
        </p:txBody>
      </p:sp>
      <p:sp>
        <p:nvSpPr>
          <p:cNvPr id="294" name="Google Shape;294;g37a0d5b8ea5_1_362"/>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295" name="Google Shape;295;g37a0d5b8ea5_1_362"/>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grpSp>
        <p:nvGrpSpPr>
          <p:cNvPr id="296" name="Google Shape;296;g37a0d5b8ea5_1_362"/>
          <p:cNvGrpSpPr/>
          <p:nvPr/>
        </p:nvGrpSpPr>
        <p:grpSpPr>
          <a:xfrm>
            <a:off x="295007" y="1390390"/>
            <a:ext cx="4723063" cy="2959429"/>
            <a:chOff x="-387588" y="-168429"/>
            <a:chExt cx="24023719" cy="1840556"/>
          </a:xfrm>
        </p:grpSpPr>
        <p:sp>
          <p:nvSpPr>
            <p:cNvPr id="297" name="Google Shape;297;g37a0d5b8ea5_1_362"/>
            <p:cNvSpPr txBox="1"/>
            <p:nvPr/>
          </p:nvSpPr>
          <p:spPr>
            <a:xfrm>
              <a:off x="-92670" y="111826"/>
              <a:ext cx="23728800" cy="1560300"/>
            </a:xfrm>
            <a:prstGeom prst="rect">
              <a:avLst/>
            </a:prstGeom>
            <a:noFill/>
            <a:ln>
              <a:noFill/>
            </a:ln>
          </p:spPr>
          <p:txBody>
            <a:bodyPr anchorCtr="0" anchor="t" bIns="0" lIns="0" spcFirstLastPara="1" rIns="0" wrap="square" tIns="0">
              <a:spAutoFit/>
            </a:bodyPr>
            <a:lstStyle/>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A lot of overlap with CMS.</a:t>
              </a:r>
              <a:endParaRPr sz="1700">
                <a:solidFill>
                  <a:schemeClr val="dk1"/>
                </a:solidFill>
                <a:latin typeface="Roboto"/>
                <a:ea typeface="Roboto"/>
                <a:cs typeface="Roboto"/>
                <a:sym typeface="Roboto"/>
              </a:endParaRPr>
            </a:p>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Learn A-E assessment, how to calculate GCS.</a:t>
              </a:r>
              <a:endParaRPr sz="1700">
                <a:solidFill>
                  <a:schemeClr val="dk1"/>
                </a:solidFill>
                <a:latin typeface="Roboto"/>
                <a:ea typeface="Roboto"/>
                <a:cs typeface="Roboto"/>
                <a:sym typeface="Roboto"/>
              </a:endParaRPr>
            </a:p>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ATLS and BLS teaching</a:t>
              </a:r>
              <a:endParaRPr sz="1700">
                <a:solidFill>
                  <a:schemeClr val="dk1"/>
                </a:solidFill>
                <a:latin typeface="Roboto"/>
                <a:ea typeface="Roboto"/>
                <a:cs typeface="Roboto"/>
                <a:sym typeface="Roboto"/>
              </a:endParaRPr>
            </a:p>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Review how to interpret CXRs, AXRs, Pelvic XR, CTs, ABGs and ECGs - try presenting</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Revise examinations before going into placement</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Log in to Kaizen Portfolio beforehand </a:t>
              </a:r>
              <a:endParaRPr sz="1700">
                <a:solidFill>
                  <a:schemeClr val="dk1"/>
                </a:solidFill>
                <a:latin typeface="Roboto"/>
                <a:ea typeface="Roboto"/>
                <a:cs typeface="Roboto"/>
                <a:sym typeface="Roboto"/>
              </a:endParaRPr>
            </a:p>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Get to see surgeries!</a:t>
              </a:r>
              <a:endParaRPr sz="1500">
                <a:solidFill>
                  <a:schemeClr val="dk1"/>
                </a:solidFill>
                <a:latin typeface="Roboto"/>
                <a:ea typeface="Roboto"/>
                <a:cs typeface="Roboto"/>
                <a:sym typeface="Roboto"/>
              </a:endParaRPr>
            </a:p>
          </p:txBody>
        </p:sp>
        <p:sp>
          <p:nvSpPr>
            <p:cNvPr id="298" name="Google Shape;298;g37a0d5b8ea5_1_362"/>
            <p:cNvSpPr txBox="1"/>
            <p:nvPr/>
          </p:nvSpPr>
          <p:spPr>
            <a:xfrm>
              <a:off x="-387588" y="-168429"/>
              <a:ext cx="21640800" cy="20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i="0" lang="en-US" sz="2100" u="none" cap="none" strike="noStrike">
                  <a:solidFill>
                    <a:srgbClr val="262626"/>
                  </a:solidFill>
                  <a:latin typeface="Roboto"/>
                  <a:ea typeface="Roboto"/>
                  <a:cs typeface="Roboto"/>
                  <a:sym typeface="Roboto"/>
                </a:rPr>
                <a:t>GENERAL ADVICE</a:t>
              </a:r>
              <a:endParaRPr i="0" sz="1300" u="none" cap="none" strike="noStrike">
                <a:solidFill>
                  <a:srgbClr val="262626"/>
                </a:solidFill>
                <a:latin typeface="Roboto"/>
                <a:ea typeface="Roboto"/>
                <a:cs typeface="Roboto"/>
                <a:sym typeface="Roboto"/>
              </a:endParaRPr>
            </a:p>
          </p:txBody>
        </p:sp>
      </p:grpSp>
      <p:sp>
        <p:nvSpPr>
          <p:cNvPr id="299" name="Google Shape;299;g37a0d5b8ea5_1_362"/>
          <p:cNvSpPr txBox="1"/>
          <p:nvPr/>
        </p:nvSpPr>
        <p:spPr>
          <a:xfrm>
            <a:off x="5585178" y="1905699"/>
            <a:ext cx="3199800" cy="125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100"/>
              <a:buFont typeface="Arial"/>
              <a:buNone/>
            </a:pPr>
            <a:r>
              <a:rPr b="1" i="0" lang="en-US" sz="3100" u="none" cap="none" strike="noStrike">
                <a:solidFill>
                  <a:srgbClr val="262626"/>
                </a:solidFill>
                <a:latin typeface="Roboto"/>
                <a:ea typeface="Roboto"/>
                <a:cs typeface="Roboto"/>
                <a:sym typeface="Roboto"/>
              </a:rPr>
              <a:t>CONTENT:</a:t>
            </a:r>
            <a:endParaRPr b="1" i="0" sz="3100" u="none" cap="none" strike="noStrike">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ORTHOPAEDICS</a:t>
            </a:r>
            <a:endParaRPr sz="1800">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ACUTE AND EMERGENCY</a:t>
            </a:r>
            <a:endParaRPr sz="1800">
              <a:solidFill>
                <a:srgbClr val="262626"/>
              </a:solidFill>
              <a:latin typeface="Roboto"/>
              <a:ea typeface="Roboto"/>
              <a:cs typeface="Roboto"/>
              <a:sym typeface="Roboto"/>
            </a:endParaRPr>
          </a:p>
        </p:txBody>
      </p:sp>
      <p:cxnSp>
        <p:nvCxnSpPr>
          <p:cNvPr id="300" name="Google Shape;300;g37a0d5b8ea5_1_362"/>
          <p:cNvCxnSpPr/>
          <p:nvPr/>
        </p:nvCxnSpPr>
        <p:spPr>
          <a:xfrm>
            <a:off x="5360975" y="1306449"/>
            <a:ext cx="0" cy="3205200"/>
          </a:xfrm>
          <a:prstGeom prst="straightConnector1">
            <a:avLst/>
          </a:prstGeom>
          <a:noFill/>
          <a:ln cap="rnd" cmpd="sng" w="19050">
            <a:solidFill>
              <a:srgbClr val="F46530"/>
            </a:solidFill>
            <a:prstDash val="dash"/>
            <a:round/>
            <a:headEnd len="sm" w="sm" type="none"/>
            <a:tailEnd len="sm" w="sm" type="none"/>
          </a:ln>
        </p:spPr>
      </p:cxnSp>
      <p:sp>
        <p:nvSpPr>
          <p:cNvPr id="301" name="Google Shape;301;g37a0d5b8ea5_1_362"/>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2" name="Google Shape;302;g37a0d5b8ea5_1_362"/>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03" name="Google Shape;303;g37a0d5b8ea5_1_362"/>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7a0d5b8ea5_1_461"/>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Some T&amp;A Topics</a:t>
            </a:r>
            <a:endParaRPr i="0" sz="500" u="none" cap="none" strike="noStrike">
              <a:solidFill>
                <a:schemeClr val="lt1"/>
              </a:solidFill>
              <a:latin typeface="Roboto"/>
              <a:ea typeface="Roboto"/>
              <a:cs typeface="Roboto"/>
              <a:sym typeface="Roboto"/>
            </a:endParaRPr>
          </a:p>
        </p:txBody>
      </p:sp>
      <p:sp>
        <p:nvSpPr>
          <p:cNvPr id="309" name="Google Shape;309;g37a0d5b8ea5_1_461"/>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10" name="Google Shape;310;g37a0d5b8ea5_1_461"/>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311" name="Google Shape;311;g37a0d5b8ea5_1_461"/>
          <p:cNvSpPr txBox="1"/>
          <p:nvPr/>
        </p:nvSpPr>
        <p:spPr>
          <a:xfrm>
            <a:off x="352975" y="1383800"/>
            <a:ext cx="7845000" cy="3140100"/>
          </a:xfrm>
          <a:prstGeom prst="rect">
            <a:avLst/>
          </a:prstGeom>
          <a:noFill/>
          <a:ln>
            <a:noFill/>
          </a:ln>
        </p:spPr>
        <p:txBody>
          <a:bodyPr anchorCtr="0" anchor="t" bIns="0" lIns="0" spcFirstLastPara="1" rIns="0" wrap="square" tIns="0">
            <a:spAutoFit/>
          </a:bodyPr>
          <a:lstStyle/>
          <a:p>
            <a:pPr indent="-222250" lvl="0" marL="228600" rtl="0" algn="l">
              <a:spcBef>
                <a:spcPts val="30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Spinal injuries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Head injuries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Toxicology and substance misuse (alcohol, paracetamol, TCAs, cocaine, aspirin, benzodiazepines)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Eye emergencies (linked to CMS)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ENT emergencies (linked to CMS) + sinusitis, pharyngitis, tonsillitis, peritonsillar abscess, epiglottitis, angioedema and airway obstruction</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Upper and lower limb fractures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Urological emergencies - acute urinary retention, renal/ureteric colic, testicular torsion, haematuria</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MSK injuries - shoulder dislocation, hip fracture, septic arthritis</a:t>
            </a:r>
            <a:endParaRPr sz="1700">
              <a:solidFill>
                <a:schemeClr val="dk1"/>
              </a:solidFill>
              <a:latin typeface="Roboto"/>
              <a:ea typeface="Roboto"/>
              <a:cs typeface="Roboto"/>
              <a:sym typeface="Roboto"/>
            </a:endParaRPr>
          </a:p>
          <a:p>
            <a:pPr indent="-222250" lvl="0" marL="2286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X-ray interpretation</a:t>
            </a:r>
            <a:endParaRPr sz="1700">
              <a:solidFill>
                <a:schemeClr val="dk1"/>
              </a:solidFill>
              <a:latin typeface="Roboto"/>
              <a:ea typeface="Roboto"/>
              <a:cs typeface="Roboto"/>
              <a:sym typeface="Roboto"/>
            </a:endParaRPr>
          </a:p>
        </p:txBody>
      </p:sp>
      <p:sp>
        <p:nvSpPr>
          <p:cNvPr id="312" name="Google Shape;312;g37a0d5b8ea5_1_461"/>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3" name="Google Shape;313;g37a0d5b8ea5_1_461"/>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14" name="Google Shape;314;g37a0d5b8ea5_1_461"/>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pic>
        <p:nvPicPr>
          <p:cNvPr id="315" name="Google Shape;315;g37a0d5b8ea5_1_461"/>
          <p:cNvPicPr preferRelativeResize="0"/>
          <p:nvPr/>
        </p:nvPicPr>
        <p:blipFill rotWithShape="1">
          <a:blip r:embed="rId4">
            <a:alphaModFix/>
          </a:blip>
          <a:srcRect b="0" l="0" r="0" t="0"/>
          <a:stretch/>
        </p:blipFill>
        <p:spPr>
          <a:xfrm>
            <a:off x="6933897" y="206577"/>
            <a:ext cx="1981500" cy="146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7a0d5b8ea5_1_443"/>
          <p:cNvSpPr txBox="1"/>
          <p:nvPr/>
        </p:nvSpPr>
        <p:spPr>
          <a:xfrm>
            <a:off x="352985" y="301834"/>
            <a:ext cx="7298100" cy="58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3800">
                <a:solidFill>
                  <a:schemeClr val="lt1"/>
                </a:solidFill>
                <a:latin typeface="Roboto"/>
                <a:ea typeface="Roboto"/>
                <a:cs typeface="Roboto"/>
                <a:sym typeface="Roboto"/>
              </a:rPr>
              <a:t>Cognition, Movement and Senses</a:t>
            </a:r>
            <a:endParaRPr i="0" sz="100" u="none" cap="none" strike="noStrike">
              <a:solidFill>
                <a:schemeClr val="lt1"/>
              </a:solidFill>
              <a:latin typeface="Roboto"/>
              <a:ea typeface="Roboto"/>
              <a:cs typeface="Roboto"/>
              <a:sym typeface="Roboto"/>
            </a:endParaRPr>
          </a:p>
        </p:txBody>
      </p:sp>
      <p:sp>
        <p:nvSpPr>
          <p:cNvPr id="321" name="Google Shape;321;g37a0d5b8ea5_1_443"/>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22" name="Google Shape;322;g37a0d5b8ea5_1_443"/>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grpSp>
        <p:nvGrpSpPr>
          <p:cNvPr id="323" name="Google Shape;323;g37a0d5b8ea5_1_443"/>
          <p:cNvGrpSpPr/>
          <p:nvPr/>
        </p:nvGrpSpPr>
        <p:grpSpPr>
          <a:xfrm>
            <a:off x="224441" y="1317324"/>
            <a:ext cx="4912325" cy="3262489"/>
            <a:chOff x="-387588" y="-137706"/>
            <a:chExt cx="23881014" cy="2029037"/>
          </a:xfrm>
        </p:grpSpPr>
        <p:sp>
          <p:nvSpPr>
            <p:cNvPr id="324" name="Google Shape;324;g37a0d5b8ea5_1_443"/>
            <p:cNvSpPr txBox="1"/>
            <p:nvPr/>
          </p:nvSpPr>
          <p:spPr>
            <a:xfrm>
              <a:off x="-235374" y="94031"/>
              <a:ext cx="23728800" cy="1797300"/>
            </a:xfrm>
            <a:prstGeom prst="rect">
              <a:avLst/>
            </a:prstGeom>
            <a:noFill/>
            <a:ln>
              <a:noFill/>
            </a:ln>
          </p:spPr>
          <p:txBody>
            <a:bodyPr anchorCtr="0" anchor="t" bIns="0" lIns="0" spcFirstLastPara="1" rIns="0" wrap="square" tIns="0">
              <a:spAutoFit/>
            </a:bodyPr>
            <a:lstStyle/>
            <a:p>
              <a:pPr indent="-209550" lvl="0" marL="228600" rtl="0" algn="l">
                <a:lnSpc>
                  <a:spcPct val="115000"/>
                </a:lnSpc>
                <a:spcBef>
                  <a:spcPts val="30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Brush up on your understanding of where and what the effects of a lesion are </a:t>
              </a:r>
              <a:r>
                <a:rPr lang="en-US" sz="1500">
                  <a:solidFill>
                    <a:schemeClr val="dk1"/>
                  </a:solidFill>
                  <a:latin typeface="Roboto"/>
                  <a:ea typeface="Roboto"/>
                  <a:cs typeface="Roboto"/>
                  <a:sym typeface="Roboto"/>
                </a:rPr>
                <a:t>(e.g. upper vs lower motor neuron), as well as your neurological exams</a:t>
              </a:r>
              <a:endParaRPr sz="1500">
                <a:solidFill>
                  <a:schemeClr val="dk1"/>
                </a:solidFill>
                <a:latin typeface="Roboto"/>
                <a:ea typeface="Roboto"/>
                <a:cs typeface="Roboto"/>
                <a:sym typeface="Roboto"/>
              </a:endParaRPr>
            </a:p>
            <a:p>
              <a:pPr indent="-209550" lvl="0" marL="228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Ask to take history from and/or examine patients, try to identify the pathology and find a doctor to present back to</a:t>
              </a:r>
              <a:endParaRPr sz="700">
                <a:solidFill>
                  <a:schemeClr val="dk1"/>
                </a:solidFill>
                <a:latin typeface="Roboto"/>
                <a:ea typeface="Roboto"/>
                <a:cs typeface="Roboto"/>
                <a:sym typeface="Roboto"/>
              </a:endParaRPr>
            </a:p>
            <a:p>
              <a:pPr indent="-209550" lvl="0" marL="228600" rtl="0" algn="l">
                <a:spcBef>
                  <a:spcPts val="0"/>
                </a:spcBef>
                <a:spcAft>
                  <a:spcPts val="0"/>
                </a:spcAft>
                <a:buClr>
                  <a:schemeClr val="dk1"/>
                </a:buClr>
                <a:buSzPts val="1500"/>
                <a:buFont typeface="Roboto"/>
                <a:buChar char="•"/>
              </a:pPr>
              <a:r>
                <a:rPr lang="en-US" sz="1500">
                  <a:solidFill>
                    <a:schemeClr val="dk1"/>
                  </a:solidFill>
                  <a:latin typeface="Roboto"/>
                  <a:ea typeface="Roboto"/>
                  <a:cs typeface="Roboto"/>
                  <a:sym typeface="Roboto"/>
                </a:rPr>
                <a:t>Bedside teaching is really useful (depending on your placement site, you might get this; if not, you can always reach out to the hospital block lead and request for it)</a:t>
              </a:r>
              <a:endParaRPr sz="1500">
                <a:solidFill>
                  <a:schemeClr val="dk1"/>
                </a:solidFill>
                <a:latin typeface="Roboto"/>
                <a:ea typeface="Roboto"/>
                <a:cs typeface="Roboto"/>
                <a:sym typeface="Roboto"/>
              </a:endParaRPr>
            </a:p>
            <a:p>
              <a:pPr indent="-215900" lvl="0" marL="228600" rtl="0" algn="l">
                <a:spcBef>
                  <a:spcPts val="0"/>
                </a:spcBef>
                <a:spcAft>
                  <a:spcPts val="0"/>
                </a:spcAft>
                <a:buClr>
                  <a:schemeClr val="dk1"/>
                </a:buClr>
                <a:buSzPts val="1600"/>
                <a:buFont typeface="Roboto"/>
                <a:buChar char="•"/>
              </a:pPr>
              <a:r>
                <a:rPr lang="en-US" sz="1500">
                  <a:solidFill>
                    <a:schemeClr val="dk1"/>
                  </a:solidFill>
                  <a:latin typeface="Roboto"/>
                  <a:ea typeface="Roboto"/>
                  <a:cs typeface="Roboto"/>
                  <a:sym typeface="Roboto"/>
                </a:rPr>
                <a:t>Practice using the ophthalmoscope and otoscope when patients attend their eye and ear appointments</a:t>
              </a:r>
              <a:endParaRPr sz="1700">
                <a:solidFill>
                  <a:schemeClr val="dk1"/>
                </a:solidFill>
                <a:latin typeface="Roboto"/>
                <a:ea typeface="Roboto"/>
                <a:cs typeface="Roboto"/>
                <a:sym typeface="Roboto"/>
              </a:endParaRPr>
            </a:p>
          </p:txBody>
        </p:sp>
        <p:sp>
          <p:nvSpPr>
            <p:cNvPr id="325" name="Google Shape;325;g37a0d5b8ea5_1_443"/>
            <p:cNvSpPr txBox="1"/>
            <p:nvPr/>
          </p:nvSpPr>
          <p:spPr>
            <a:xfrm>
              <a:off x="-387588" y="-137706"/>
              <a:ext cx="21640800" cy="20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200"/>
                <a:buFont typeface="Arial"/>
                <a:buNone/>
              </a:pPr>
              <a:r>
                <a:rPr b="1" i="0" lang="en-US" sz="2100" u="none" cap="none" strike="noStrike">
                  <a:solidFill>
                    <a:srgbClr val="262626"/>
                  </a:solidFill>
                  <a:latin typeface="Roboto"/>
                  <a:ea typeface="Roboto"/>
                  <a:cs typeface="Roboto"/>
                  <a:sym typeface="Roboto"/>
                </a:rPr>
                <a:t>GENERAL ADVICE</a:t>
              </a:r>
              <a:endParaRPr i="0" sz="1300" u="none" cap="none" strike="noStrike">
                <a:solidFill>
                  <a:srgbClr val="262626"/>
                </a:solidFill>
                <a:latin typeface="Roboto"/>
                <a:ea typeface="Roboto"/>
                <a:cs typeface="Roboto"/>
                <a:sym typeface="Roboto"/>
              </a:endParaRPr>
            </a:p>
          </p:txBody>
        </p:sp>
      </p:grpSp>
      <p:sp>
        <p:nvSpPr>
          <p:cNvPr id="326" name="Google Shape;326;g37a0d5b8ea5_1_443"/>
          <p:cNvSpPr txBox="1"/>
          <p:nvPr/>
        </p:nvSpPr>
        <p:spPr>
          <a:xfrm>
            <a:off x="5585178" y="1905699"/>
            <a:ext cx="3199800" cy="161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100"/>
              <a:buFont typeface="Arial"/>
              <a:buNone/>
            </a:pPr>
            <a:r>
              <a:rPr b="1" i="0" lang="en-US" sz="3100" u="none" cap="none" strike="noStrike">
                <a:solidFill>
                  <a:srgbClr val="262626"/>
                </a:solidFill>
                <a:latin typeface="Roboto"/>
                <a:ea typeface="Roboto"/>
                <a:cs typeface="Roboto"/>
                <a:sym typeface="Roboto"/>
              </a:rPr>
              <a:t>CONTENT:</a:t>
            </a:r>
            <a:endParaRPr b="1" i="0" sz="3100" u="none" cap="none" strike="noStrike">
              <a:solidFill>
                <a:srgbClr val="262626"/>
              </a:solidFill>
              <a:latin typeface="Roboto"/>
              <a:ea typeface="Roboto"/>
              <a:cs typeface="Roboto"/>
              <a:sym typeface="Roboto"/>
            </a:endParaRPr>
          </a:p>
          <a:p>
            <a:pPr indent="0" lvl="0" marL="0" marR="0" rtl="0" algn="ctr">
              <a:lnSpc>
                <a:spcPct val="130000"/>
              </a:lnSpc>
              <a:spcBef>
                <a:spcPts val="0"/>
              </a:spcBef>
              <a:spcAft>
                <a:spcPts val="0"/>
              </a:spcAft>
              <a:buClr>
                <a:srgbClr val="000000"/>
              </a:buClr>
              <a:buSzPts val="1800"/>
              <a:buFont typeface="Arial"/>
              <a:buNone/>
            </a:pPr>
            <a:r>
              <a:rPr lang="en-US" sz="1800">
                <a:solidFill>
                  <a:srgbClr val="262626"/>
                </a:solidFill>
                <a:latin typeface="Roboto"/>
                <a:ea typeface="Roboto"/>
                <a:cs typeface="Roboto"/>
                <a:sym typeface="Roboto"/>
              </a:rPr>
              <a:t>NEUROLOGY</a:t>
            </a:r>
            <a:br>
              <a:rPr lang="en-US" sz="1800">
                <a:solidFill>
                  <a:srgbClr val="262626"/>
                </a:solidFill>
                <a:latin typeface="Roboto"/>
                <a:ea typeface="Roboto"/>
                <a:cs typeface="Roboto"/>
                <a:sym typeface="Roboto"/>
              </a:rPr>
            </a:br>
            <a:r>
              <a:rPr lang="en-US" sz="1800">
                <a:solidFill>
                  <a:srgbClr val="262626"/>
                </a:solidFill>
                <a:latin typeface="Roboto"/>
                <a:ea typeface="Roboto"/>
                <a:cs typeface="Roboto"/>
                <a:sym typeface="Roboto"/>
              </a:rPr>
              <a:t>ENT</a:t>
            </a:r>
            <a:br>
              <a:rPr lang="en-US" sz="1800">
                <a:solidFill>
                  <a:srgbClr val="262626"/>
                </a:solidFill>
                <a:latin typeface="Roboto"/>
                <a:ea typeface="Roboto"/>
                <a:cs typeface="Roboto"/>
                <a:sym typeface="Roboto"/>
              </a:rPr>
            </a:br>
            <a:r>
              <a:rPr lang="en-US" sz="1800">
                <a:solidFill>
                  <a:srgbClr val="262626"/>
                </a:solidFill>
                <a:latin typeface="Roboto"/>
                <a:ea typeface="Roboto"/>
                <a:cs typeface="Roboto"/>
                <a:sym typeface="Roboto"/>
              </a:rPr>
              <a:t>OPHTHALMOLOGY</a:t>
            </a:r>
            <a:endParaRPr sz="1800">
              <a:solidFill>
                <a:srgbClr val="262626"/>
              </a:solidFill>
              <a:latin typeface="Roboto"/>
              <a:ea typeface="Roboto"/>
              <a:cs typeface="Roboto"/>
              <a:sym typeface="Roboto"/>
            </a:endParaRPr>
          </a:p>
        </p:txBody>
      </p:sp>
      <p:cxnSp>
        <p:nvCxnSpPr>
          <p:cNvPr id="327" name="Google Shape;327;g37a0d5b8ea5_1_443"/>
          <p:cNvCxnSpPr/>
          <p:nvPr/>
        </p:nvCxnSpPr>
        <p:spPr>
          <a:xfrm>
            <a:off x="5360975" y="1306449"/>
            <a:ext cx="0" cy="3205200"/>
          </a:xfrm>
          <a:prstGeom prst="straightConnector1">
            <a:avLst/>
          </a:prstGeom>
          <a:noFill/>
          <a:ln cap="rnd" cmpd="sng" w="19050">
            <a:solidFill>
              <a:srgbClr val="F46530"/>
            </a:solidFill>
            <a:prstDash val="dash"/>
            <a:round/>
            <a:headEnd len="sm" w="sm" type="none"/>
            <a:tailEnd len="sm" w="sm" type="none"/>
          </a:ln>
        </p:spPr>
      </p:cxnSp>
      <p:sp>
        <p:nvSpPr>
          <p:cNvPr id="328" name="Google Shape;328;g37a0d5b8ea5_1_443"/>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9" name="Google Shape;329;g37a0d5b8ea5_1_443"/>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30" name="Google Shape;330;g37a0d5b8ea5_1_443"/>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7a0d5b8ea5_1_477"/>
          <p:cNvSpPr txBox="1"/>
          <p:nvPr/>
        </p:nvSpPr>
        <p:spPr>
          <a:xfrm>
            <a:off x="352985" y="206584"/>
            <a:ext cx="7298100" cy="66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1" lang="en-US" sz="4300">
                <a:solidFill>
                  <a:schemeClr val="lt1"/>
                </a:solidFill>
                <a:latin typeface="Roboto"/>
                <a:ea typeface="Roboto"/>
                <a:cs typeface="Roboto"/>
                <a:sym typeface="Roboto"/>
              </a:rPr>
              <a:t>Some CMS Topics</a:t>
            </a:r>
            <a:endParaRPr i="0" sz="500" u="none" cap="none" strike="noStrike">
              <a:solidFill>
                <a:schemeClr val="lt1"/>
              </a:solidFill>
              <a:latin typeface="Roboto"/>
              <a:ea typeface="Roboto"/>
              <a:cs typeface="Roboto"/>
              <a:sym typeface="Roboto"/>
            </a:endParaRPr>
          </a:p>
        </p:txBody>
      </p:sp>
      <p:sp>
        <p:nvSpPr>
          <p:cNvPr id="336" name="Google Shape;336;g37a0d5b8ea5_1_477"/>
          <p:cNvSpPr/>
          <p:nvPr/>
        </p:nvSpPr>
        <p:spPr>
          <a:xfrm>
            <a:off x="0" y="1141117"/>
            <a:ext cx="9147600" cy="3494700"/>
          </a:xfrm>
          <a:prstGeom prst="rect">
            <a:avLst/>
          </a:prstGeom>
          <a:solidFill>
            <a:srgbClr val="BDD3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262626"/>
              </a:solidFill>
              <a:latin typeface="Arial"/>
              <a:ea typeface="Arial"/>
              <a:cs typeface="Arial"/>
              <a:sym typeface="Arial"/>
            </a:endParaRPr>
          </a:p>
        </p:txBody>
      </p:sp>
      <p:cxnSp>
        <p:nvCxnSpPr>
          <p:cNvPr id="337" name="Google Shape;337;g37a0d5b8ea5_1_477"/>
          <p:cNvCxnSpPr/>
          <p:nvPr/>
        </p:nvCxnSpPr>
        <p:spPr>
          <a:xfrm>
            <a:off x="-67050" y="1132552"/>
            <a:ext cx="9278100" cy="0"/>
          </a:xfrm>
          <a:prstGeom prst="straightConnector1">
            <a:avLst/>
          </a:prstGeom>
          <a:noFill/>
          <a:ln cap="flat" cmpd="sng" w="28575">
            <a:solidFill>
              <a:srgbClr val="F46530"/>
            </a:solidFill>
            <a:prstDash val="solid"/>
            <a:round/>
            <a:headEnd len="sm" w="sm" type="none"/>
            <a:tailEnd len="sm" w="sm" type="none"/>
          </a:ln>
        </p:spPr>
      </p:cxnSp>
      <p:sp>
        <p:nvSpPr>
          <p:cNvPr id="338" name="Google Shape;338;g37a0d5b8ea5_1_477"/>
          <p:cNvSpPr/>
          <p:nvPr/>
        </p:nvSpPr>
        <p:spPr>
          <a:xfrm flipH="1" rot="10800000">
            <a:off x="0" y="4629259"/>
            <a:ext cx="9147600" cy="265500"/>
          </a:xfrm>
          <a:prstGeom prst="rect">
            <a:avLst/>
          </a:prstGeom>
          <a:solidFill>
            <a:srgbClr val="ECAFAE"/>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39" name="Google Shape;339;g37a0d5b8ea5_1_477"/>
          <p:cNvSpPr/>
          <p:nvPr/>
        </p:nvSpPr>
        <p:spPr>
          <a:xfrm>
            <a:off x="0" y="4718269"/>
            <a:ext cx="9144000" cy="425100"/>
          </a:xfrm>
          <a:prstGeom prst="rect">
            <a:avLst/>
          </a:prstGeom>
          <a:solidFill>
            <a:srgbClr val="B52E2A"/>
          </a:solidFill>
          <a:ln>
            <a:noFill/>
          </a:ln>
        </p:spPr>
        <p:txBody>
          <a:bodyPr anchorCtr="1" anchor="ctr" bIns="34300" lIns="68575" spcFirstLastPara="1" rIns="68575" wrap="square" tIns="343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letter on a black background&#10;&#10;Description automatically generated" id="340" name="Google Shape;340;g37a0d5b8ea5_1_477"/>
          <p:cNvPicPr preferRelativeResize="0"/>
          <p:nvPr/>
        </p:nvPicPr>
        <p:blipFill rotWithShape="1">
          <a:blip r:embed="rId3">
            <a:alphaModFix/>
          </a:blip>
          <a:srcRect b="0" l="0" r="0" t="0"/>
          <a:stretch/>
        </p:blipFill>
        <p:spPr>
          <a:xfrm>
            <a:off x="7985250" y="4781504"/>
            <a:ext cx="1044453" cy="309751"/>
          </a:xfrm>
          <a:prstGeom prst="rect">
            <a:avLst/>
          </a:prstGeom>
          <a:noFill/>
          <a:ln>
            <a:noFill/>
          </a:ln>
        </p:spPr>
      </p:pic>
      <p:pic>
        <p:nvPicPr>
          <p:cNvPr id="341" name="Google Shape;341;g37a0d5b8ea5_1_477"/>
          <p:cNvPicPr preferRelativeResize="0"/>
          <p:nvPr/>
        </p:nvPicPr>
        <p:blipFill rotWithShape="1">
          <a:blip r:embed="rId4">
            <a:alphaModFix/>
          </a:blip>
          <a:srcRect b="0" l="0" r="0" t="0"/>
          <a:stretch/>
        </p:blipFill>
        <p:spPr>
          <a:xfrm>
            <a:off x="7321547" y="206572"/>
            <a:ext cx="1708150" cy="1278974"/>
          </a:xfrm>
          <a:prstGeom prst="rect">
            <a:avLst/>
          </a:prstGeom>
          <a:noFill/>
          <a:ln>
            <a:noFill/>
          </a:ln>
        </p:spPr>
      </p:pic>
      <p:pic>
        <p:nvPicPr>
          <p:cNvPr id="342" name="Google Shape;342;g37a0d5b8ea5_1_477"/>
          <p:cNvPicPr preferRelativeResize="0"/>
          <p:nvPr/>
        </p:nvPicPr>
        <p:blipFill>
          <a:blip r:embed="rId5">
            <a:alphaModFix/>
          </a:blip>
          <a:stretch>
            <a:fillRect/>
          </a:stretch>
        </p:blipFill>
        <p:spPr>
          <a:xfrm>
            <a:off x="185725" y="1025875"/>
            <a:ext cx="6968574" cy="3725222"/>
          </a:xfrm>
          <a:prstGeom prst="rect">
            <a:avLst/>
          </a:prstGeom>
          <a:noFill/>
          <a:ln>
            <a:noFill/>
          </a:ln>
        </p:spPr>
      </p:pic>
      <p:pic>
        <p:nvPicPr>
          <p:cNvPr id="343" name="Google Shape;343;g37a0d5b8ea5_1_477"/>
          <p:cNvPicPr preferRelativeResize="0"/>
          <p:nvPr/>
        </p:nvPicPr>
        <p:blipFill rotWithShape="1">
          <a:blip r:embed="rId6">
            <a:alphaModFix/>
          </a:blip>
          <a:srcRect b="0" l="0" r="0" t="0"/>
          <a:stretch/>
        </p:blipFill>
        <p:spPr>
          <a:xfrm>
            <a:off x="7321548" y="1714500"/>
            <a:ext cx="1708150" cy="8762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