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306" r:id="rId3"/>
    <p:sldId id="269" r:id="rId4"/>
    <p:sldId id="257" r:id="rId5"/>
    <p:sldId id="258" r:id="rId6"/>
    <p:sldId id="260" r:id="rId7"/>
    <p:sldId id="265" r:id="rId8"/>
    <p:sldId id="261" r:id="rId9"/>
    <p:sldId id="263" r:id="rId10"/>
    <p:sldId id="262" r:id="rId11"/>
    <p:sldId id="270" r:id="rId12"/>
    <p:sldId id="298" r:id="rId13"/>
    <p:sldId id="299" r:id="rId14"/>
    <p:sldId id="264" r:id="rId15"/>
    <p:sldId id="266" r:id="rId16"/>
    <p:sldId id="267" r:id="rId17"/>
    <p:sldId id="268" r:id="rId18"/>
    <p:sldId id="271" r:id="rId19"/>
    <p:sldId id="273" r:id="rId20"/>
    <p:sldId id="272" r:id="rId21"/>
    <p:sldId id="274" r:id="rId22"/>
    <p:sldId id="275" r:id="rId23"/>
    <p:sldId id="276" r:id="rId24"/>
    <p:sldId id="277" r:id="rId25"/>
    <p:sldId id="278" r:id="rId26"/>
    <p:sldId id="279" r:id="rId27"/>
    <p:sldId id="280" r:id="rId28"/>
    <p:sldId id="282" r:id="rId29"/>
    <p:sldId id="281" r:id="rId30"/>
    <p:sldId id="283" r:id="rId31"/>
    <p:sldId id="285" r:id="rId32"/>
    <p:sldId id="300" r:id="rId33"/>
    <p:sldId id="301" r:id="rId34"/>
    <p:sldId id="307"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302" r:id="rId48"/>
    <p:sldId id="303" r:id="rId49"/>
    <p:sldId id="304" r:id="rId50"/>
    <p:sldId id="305" r:id="rId5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010C8B-B630-AADC-64D0-E465B4124907}" v="62" dt="2025-11-14T00:44:52.017"/>
    <p1510:client id="{E475751A-F49F-C4A5-0419-D94CFA932785}" v="2" dt="2025-11-13T18:18:11.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11/14/2025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0173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11/14/2025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8034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11/14/2025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5108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11/14/2025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356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11/14/2025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593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11/14/2025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485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11/14/2025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228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11/14/2025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08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11/14/2025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2309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11/14/2025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06007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11/14/2025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1433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11/14/2025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74701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1" r:id="rId6"/>
    <p:sldLayoutId id="2147483697" r:id="rId7"/>
    <p:sldLayoutId id="2147483698" r:id="rId8"/>
    <p:sldLayoutId id="2147483699" r:id="rId9"/>
    <p:sldLayoutId id="2147483700" r:id="rId10"/>
    <p:sldLayoutId id="214748370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44413" y="1901282"/>
            <a:ext cx="4361693" cy="1527049"/>
          </a:xfrm>
        </p:spPr>
        <p:txBody>
          <a:bodyPr vert="horz" lIns="91440" tIns="45720" rIns="91440" bIns="45720" rtlCol="0" anchor="b">
            <a:normAutofit/>
          </a:bodyPr>
          <a:lstStyle/>
          <a:p>
            <a:pPr algn="l"/>
            <a:r>
              <a:rPr lang="en-US" sz="2800" b="1" kern="1200" dirty="0">
                <a:latin typeface="+mj-lt"/>
                <a:ea typeface="+mj-ea"/>
                <a:cs typeface="+mj-cs"/>
              </a:rPr>
              <a:t>Nervous system , ANS pharmacology and </a:t>
            </a:r>
            <a:r>
              <a:rPr lang="en-US" sz="2800" dirty="0"/>
              <a:t>Intracellular</a:t>
            </a:r>
            <a:r>
              <a:rPr lang="en-US" sz="2800" b="1" kern="1200" dirty="0">
                <a:latin typeface="+mj-lt"/>
                <a:ea typeface="+mj-ea"/>
                <a:cs typeface="+mj-cs"/>
              </a:rPr>
              <a:t> </a:t>
            </a:r>
            <a:r>
              <a:rPr lang="en-US" sz="2800" b="1" kern="1200" dirty="0" err="1">
                <a:latin typeface="+mj-lt"/>
                <a:ea typeface="+mj-ea"/>
                <a:cs typeface="+mj-cs"/>
              </a:rPr>
              <a:t>signalling</a:t>
            </a:r>
          </a:p>
        </p:txBody>
      </p:sp>
      <p:pic>
        <p:nvPicPr>
          <p:cNvPr id="5" name="Picture 4" descr="Neuron system in 3D rendering">
            <a:extLst>
              <a:ext uri="{FF2B5EF4-FFF2-40B4-BE49-F238E27FC236}">
                <a16:creationId xmlns:a16="http://schemas.microsoft.com/office/drawing/2014/main" id="{1C0454D9-EDFD-702A-6D74-BD823206D9E6}"/>
              </a:ext>
            </a:extLst>
          </p:cNvPr>
          <p:cNvPicPr>
            <a:picLocks noChangeAspect="1"/>
          </p:cNvPicPr>
          <p:nvPr/>
        </p:nvPicPr>
        <p:blipFill>
          <a:blip r:embed="rId2"/>
          <a:srcRect l="26476" r="10452" b="4"/>
          <a:stretch>
            <a:fillRect/>
          </a:stretch>
        </p:blipFill>
        <p:spPr>
          <a:xfrm>
            <a:off x="1" y="10"/>
            <a:ext cx="6373368" cy="6857990"/>
          </a:xfrm>
          <a:prstGeom prst="rect">
            <a:avLst/>
          </a:prstGeom>
        </p:spPr>
      </p:pic>
      <p:sp>
        <p:nvSpPr>
          <p:cNvPr id="3" name="Subtitle 2"/>
          <p:cNvSpPr>
            <a:spLocks noGrp="1"/>
          </p:cNvSpPr>
          <p:nvPr>
            <p:ph type="subTitle" idx="1"/>
          </p:nvPr>
        </p:nvSpPr>
        <p:spPr>
          <a:xfrm>
            <a:off x="6944413" y="3308220"/>
            <a:ext cx="4361693" cy="4096514"/>
          </a:xfrm>
        </p:spPr>
        <p:txBody>
          <a:bodyPr vert="horz" lIns="91440" tIns="45720" rIns="91440" bIns="45720" rtlCol="0" anchor="t">
            <a:normAutofit/>
          </a:bodyPr>
          <a:lstStyle/>
          <a:p>
            <a:pPr indent="-228600" algn="l">
              <a:buFont typeface="Arial" panose="020B0604020202020204" pitchFamily="34" charset="0"/>
              <a:buChar char="•"/>
            </a:pPr>
            <a:endParaRPr lang="en-US"/>
          </a:p>
          <a:p>
            <a:pPr algn="l"/>
            <a:r>
              <a:rPr lang="en-US" dirty="0"/>
              <a:t>(Self-proclaimed) Professor </a:t>
            </a:r>
            <a:r>
              <a:rPr lang="en-US" dirty="0" err="1"/>
              <a:t>Sarjak</a:t>
            </a:r>
            <a:r>
              <a:rPr lang="en-US" dirty="0"/>
              <a:t> Gautam</a:t>
            </a:r>
          </a:p>
          <a:p>
            <a:pPr algn="l"/>
            <a:endParaRPr lang="en-US" dirty="0"/>
          </a:p>
          <a:p>
            <a:pPr algn="l"/>
            <a:endParaRPr lang="en-US" dirty="0"/>
          </a:p>
          <a:p>
            <a:pPr algn="l"/>
            <a:endParaRPr lang="en-US" dirty="0"/>
          </a:p>
          <a:p>
            <a:pPr algn="l"/>
            <a:endParaRPr lang="en-US" dirty="0"/>
          </a:p>
          <a:p>
            <a:pPr algn="l"/>
            <a:endParaRPr lang="en-US" dirty="0"/>
          </a:p>
          <a:p>
            <a:pPr indent="-228600" algn="l">
              <a:buFont typeface="Arial" panose="020B0604020202020204" pitchFamily="34" charset="0"/>
              <a:buChar char="•"/>
            </a:pPr>
            <a:endParaRPr lang="en-US"/>
          </a:p>
          <a:p>
            <a:pPr indent="-228600" algn="l">
              <a:buFont typeface="Arial" panose="020B0604020202020204" pitchFamily="34" charset="0"/>
              <a:buChar char="•"/>
            </a:pPr>
            <a:endParaRPr lang="en-US"/>
          </a:p>
        </p:txBody>
      </p:sp>
      <p:pic>
        <p:nvPicPr>
          <p:cNvPr id="7" name="Picture 6" descr="A child holding a toy&#10;&#10;AI-generated content may be incorrect.">
            <a:extLst>
              <a:ext uri="{FF2B5EF4-FFF2-40B4-BE49-F238E27FC236}">
                <a16:creationId xmlns:a16="http://schemas.microsoft.com/office/drawing/2014/main" id="{4224F704-1777-03CC-D495-A3069EE2D351}"/>
              </a:ext>
            </a:extLst>
          </p:cNvPr>
          <p:cNvPicPr>
            <a:picLocks noChangeAspect="1"/>
          </p:cNvPicPr>
          <p:nvPr/>
        </p:nvPicPr>
        <p:blipFill>
          <a:blip r:embed="rId3"/>
          <a:stretch>
            <a:fillRect/>
          </a:stretch>
        </p:blipFill>
        <p:spPr>
          <a:xfrm>
            <a:off x="7448123" y="4766468"/>
            <a:ext cx="1677254" cy="1672167"/>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48DEF362-0635-235A-A535-BF37E9933875}"/>
              </a:ext>
            </a:extLst>
          </p:cNvPr>
          <p:cNvPicPr>
            <a:picLocks noChangeAspect="1"/>
          </p:cNvPicPr>
          <p:nvPr/>
        </p:nvPicPr>
        <p:blipFill>
          <a:blip r:embed="rId4"/>
          <a:stretch>
            <a:fillRect/>
          </a:stretch>
        </p:blipFill>
        <p:spPr>
          <a:xfrm>
            <a:off x="8174112" y="319516"/>
            <a:ext cx="3783201" cy="115769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6C8141-1255-2BE6-291D-3547A59938E4}"/>
              </a:ext>
            </a:extLst>
          </p:cNvPr>
          <p:cNvSpPr>
            <a:spLocks noGrp="1"/>
          </p:cNvSpPr>
          <p:nvPr>
            <p:ph type="title"/>
          </p:nvPr>
        </p:nvSpPr>
        <p:spPr>
          <a:xfrm>
            <a:off x="614679" y="548640"/>
            <a:ext cx="4779572" cy="2067705"/>
          </a:xfrm>
        </p:spPr>
        <p:txBody>
          <a:bodyPr anchor="t">
            <a:normAutofit/>
          </a:bodyPr>
          <a:lstStyle/>
          <a:p>
            <a:r>
              <a:rPr lang="en-GB"/>
              <a:t>Ras MAPK pathway – beware of different names!!</a:t>
            </a:r>
          </a:p>
        </p:txBody>
      </p:sp>
      <p:pic>
        <p:nvPicPr>
          <p:cNvPr id="4" name="Picture 3" descr="A diagram of a cell line&#10;&#10;AI-generated content may be incorrect.">
            <a:extLst>
              <a:ext uri="{FF2B5EF4-FFF2-40B4-BE49-F238E27FC236}">
                <a16:creationId xmlns:a16="http://schemas.microsoft.com/office/drawing/2014/main" id="{196E727C-34A8-5CAE-2E98-DFC9FE942091}"/>
              </a:ext>
            </a:extLst>
          </p:cNvPr>
          <p:cNvPicPr>
            <a:picLocks noChangeAspect="1"/>
          </p:cNvPicPr>
          <p:nvPr/>
        </p:nvPicPr>
        <p:blipFill>
          <a:blip r:embed="rId2"/>
          <a:stretch>
            <a:fillRect/>
          </a:stretch>
        </p:blipFill>
        <p:spPr>
          <a:xfrm>
            <a:off x="731520" y="3119521"/>
            <a:ext cx="4673754" cy="3189836"/>
          </a:xfrm>
          <a:prstGeom prst="rect">
            <a:avLst/>
          </a:prstGeom>
        </p:spPr>
      </p:pic>
      <p:sp>
        <p:nvSpPr>
          <p:cNvPr id="3" name="Content Placeholder 2">
            <a:extLst>
              <a:ext uri="{FF2B5EF4-FFF2-40B4-BE49-F238E27FC236}">
                <a16:creationId xmlns:a16="http://schemas.microsoft.com/office/drawing/2014/main" id="{E325C77C-E82B-189B-96FE-EE3D8F9268FE}"/>
              </a:ext>
            </a:extLst>
          </p:cNvPr>
          <p:cNvSpPr>
            <a:spLocks noGrp="1"/>
          </p:cNvSpPr>
          <p:nvPr>
            <p:ph idx="1"/>
          </p:nvPr>
        </p:nvSpPr>
        <p:spPr>
          <a:xfrm>
            <a:off x="6030551" y="548638"/>
            <a:ext cx="5546770" cy="5760721"/>
          </a:xfrm>
        </p:spPr>
        <p:txBody>
          <a:bodyPr vert="horz" lIns="91440" tIns="45720" rIns="91440" bIns="45720" rtlCol="0" anchor="t">
            <a:normAutofit fontScale="92500" lnSpcReduction="20000"/>
          </a:bodyPr>
          <a:lstStyle/>
          <a:p>
            <a:pPr>
              <a:lnSpc>
                <a:spcPct val="110000"/>
              </a:lnSpc>
              <a:buAutoNum type="arabicPeriod"/>
            </a:pPr>
            <a:endParaRPr lang="en-GB" sz="1400">
              <a:latin typeface="Arial"/>
              <a:cs typeface="Arial"/>
            </a:endParaRPr>
          </a:p>
          <a:p>
            <a:pPr marL="0" indent="0">
              <a:lnSpc>
                <a:spcPct val="110000"/>
              </a:lnSpc>
              <a:buNone/>
            </a:pPr>
            <a:r>
              <a:rPr lang="en-GB" sz="1400" dirty="0">
                <a:latin typeface="Neue Haas Grotesk Text Pro"/>
                <a:cs typeface="Arial"/>
              </a:rPr>
              <a:t>You will cover this pathway again when doing NAM (mechanism of action of insulin), but different names will be used.</a:t>
            </a:r>
          </a:p>
          <a:p>
            <a:pPr marL="0" indent="0">
              <a:lnSpc>
                <a:spcPct val="110000"/>
              </a:lnSpc>
              <a:buNone/>
            </a:pPr>
            <a:r>
              <a:rPr lang="en-GB" sz="1400" dirty="0">
                <a:latin typeface="Neue Haas Grotesk Text Pro"/>
                <a:cs typeface="Arial"/>
              </a:rPr>
              <a:t>Basically, MAPKKK, MAPKK etc are generic names. Raf, MEK etc are specific types.</a:t>
            </a:r>
          </a:p>
          <a:p>
            <a:pPr>
              <a:lnSpc>
                <a:spcPct val="110000"/>
              </a:lnSpc>
              <a:buAutoNum type="arabicPeriod"/>
            </a:pPr>
            <a:endParaRPr lang="en-GB" sz="1400">
              <a:latin typeface="Neue Haas Grotesk Text Pro"/>
              <a:cs typeface="Arial"/>
            </a:endParaRPr>
          </a:p>
          <a:p>
            <a:pPr marL="228600" lvl="1" indent="0">
              <a:lnSpc>
                <a:spcPct val="110000"/>
              </a:lnSpc>
              <a:buNone/>
            </a:pPr>
            <a:r>
              <a:rPr lang="en-GB" sz="1400" dirty="0">
                <a:latin typeface="Neue Haas Grotesk Text Pro"/>
                <a:cs typeface="Arial"/>
              </a:rPr>
              <a:t>When hormone binds, there is autophosphorylation of tyrosine residues on the receptor. That explains the name </a:t>
            </a:r>
            <a:r>
              <a:rPr lang="en-GB" sz="1400" b="1" dirty="0">
                <a:latin typeface="Neue Haas Grotesk Text Pro"/>
                <a:cs typeface="Arial"/>
              </a:rPr>
              <a:t>receptor tyrosine kinase.</a:t>
            </a:r>
            <a:endParaRPr lang="en-GB" sz="1400" b="1" dirty="0">
              <a:latin typeface="Neue Haas Grotesk Text Pro"/>
            </a:endParaRPr>
          </a:p>
          <a:p>
            <a:pPr marL="228600" lvl="1" indent="0">
              <a:lnSpc>
                <a:spcPct val="110000"/>
              </a:lnSpc>
              <a:buNone/>
            </a:pPr>
            <a:endParaRPr lang="en-GB" sz="1400">
              <a:latin typeface="Neue Haas Grotesk Text Pro"/>
              <a:cs typeface="Arial"/>
            </a:endParaRPr>
          </a:p>
          <a:p>
            <a:pPr marL="228600" lvl="1" indent="0">
              <a:lnSpc>
                <a:spcPct val="110000"/>
              </a:lnSpc>
              <a:buNone/>
            </a:pPr>
            <a:r>
              <a:rPr lang="en-GB" sz="1400" dirty="0">
                <a:latin typeface="Neue Haas Grotesk Text Pro"/>
                <a:cs typeface="Arial"/>
              </a:rPr>
              <a:t>SH2 domain of Grb2 binds to the </a:t>
            </a:r>
            <a:r>
              <a:rPr lang="en-GB" sz="1400" dirty="0" err="1">
                <a:latin typeface="Neue Haas Grotesk Text Pro"/>
                <a:cs typeface="Arial"/>
              </a:rPr>
              <a:t>phosphotyrosine</a:t>
            </a:r>
            <a:endParaRPr lang="en-GB" sz="1400" dirty="0">
              <a:latin typeface="Neue Haas Grotesk Text Pro"/>
              <a:cs typeface="Arial"/>
            </a:endParaRPr>
          </a:p>
          <a:p>
            <a:pPr marL="228600" lvl="1" indent="0">
              <a:lnSpc>
                <a:spcPct val="110000"/>
              </a:lnSpc>
              <a:buNone/>
            </a:pPr>
            <a:endParaRPr lang="en-GB" sz="1400" dirty="0">
              <a:ea typeface="+mn-lt"/>
              <a:cs typeface="Arial"/>
            </a:endParaRPr>
          </a:p>
          <a:p>
            <a:pPr marL="228600" lvl="1" indent="0">
              <a:lnSpc>
                <a:spcPct val="110000"/>
              </a:lnSpc>
              <a:buNone/>
            </a:pPr>
            <a:r>
              <a:rPr lang="en-GB" sz="1400" dirty="0">
                <a:ea typeface="+mn-lt"/>
                <a:cs typeface="Arial"/>
              </a:rPr>
              <a:t>SoS (</a:t>
            </a:r>
            <a:r>
              <a:rPr lang="en-GB" sz="1400" b="1" i="1" dirty="0">
                <a:ea typeface="+mn-lt"/>
                <a:cs typeface="Arial"/>
              </a:rPr>
              <a:t>son of </a:t>
            </a:r>
            <a:r>
              <a:rPr lang="en-GB" sz="1400" b="1" i="1" dirty="0" err="1">
                <a:ea typeface="+mn-lt"/>
                <a:cs typeface="Arial"/>
              </a:rPr>
              <a:t>sevenless</a:t>
            </a:r>
            <a:r>
              <a:rPr lang="en-GB" sz="1400" dirty="0">
                <a:ea typeface="+mn-lt"/>
                <a:cs typeface="Arial"/>
              </a:rPr>
              <a:t>) is bound to Grb2</a:t>
            </a:r>
          </a:p>
          <a:p>
            <a:pPr marL="228600" lvl="1" indent="0">
              <a:lnSpc>
                <a:spcPct val="110000"/>
              </a:lnSpc>
              <a:buNone/>
            </a:pPr>
            <a:endParaRPr lang="en-GB" sz="1400">
              <a:ea typeface="+mn-lt"/>
              <a:cs typeface="Arial"/>
            </a:endParaRPr>
          </a:p>
          <a:p>
            <a:pPr marL="228600" lvl="1" indent="0">
              <a:lnSpc>
                <a:spcPct val="110000"/>
              </a:lnSpc>
              <a:buNone/>
            </a:pPr>
            <a:r>
              <a:rPr lang="en-GB" sz="1400" dirty="0">
                <a:ea typeface="+mn-lt"/>
                <a:cs typeface="+mn-lt"/>
              </a:rPr>
              <a:t>This complex removes GDP from Ras, and allows GTP to bind to Ras</a:t>
            </a:r>
          </a:p>
          <a:p>
            <a:pPr marL="228600" lvl="1" indent="0">
              <a:lnSpc>
                <a:spcPct val="110000"/>
              </a:lnSpc>
              <a:buNone/>
            </a:pPr>
            <a:endParaRPr lang="en-GB" sz="1400">
              <a:ea typeface="+mn-lt"/>
              <a:cs typeface="+mn-lt"/>
            </a:endParaRPr>
          </a:p>
          <a:p>
            <a:pPr marL="228600" lvl="1" indent="0">
              <a:lnSpc>
                <a:spcPct val="110000"/>
              </a:lnSpc>
              <a:buNone/>
            </a:pPr>
            <a:r>
              <a:rPr lang="en-GB" sz="1400" dirty="0">
                <a:ea typeface="+mn-lt"/>
                <a:cs typeface="+mn-lt"/>
              </a:rPr>
              <a:t>This phosphorylates  Raf (MAPKKK)</a:t>
            </a:r>
            <a:br>
              <a:rPr lang="en-GB" sz="1400" dirty="0">
                <a:ea typeface="+mn-lt"/>
                <a:cs typeface="+mn-lt"/>
              </a:rPr>
            </a:br>
            <a:endParaRPr lang="en-GB" sz="1400">
              <a:ea typeface="+mn-lt"/>
              <a:cs typeface="+mn-lt"/>
            </a:endParaRPr>
          </a:p>
          <a:p>
            <a:pPr marL="228600" lvl="1" indent="0">
              <a:lnSpc>
                <a:spcPct val="110000"/>
              </a:lnSpc>
              <a:buNone/>
            </a:pPr>
            <a:r>
              <a:rPr lang="en-GB" sz="1400" dirty="0">
                <a:ea typeface="+mn-lt"/>
                <a:cs typeface="+mn-lt"/>
              </a:rPr>
              <a:t>This phosphorylates MEK (MAPKK)</a:t>
            </a:r>
            <a:br>
              <a:rPr lang="en-GB" sz="1400" dirty="0">
                <a:ea typeface="+mn-lt"/>
                <a:cs typeface="+mn-lt"/>
              </a:rPr>
            </a:br>
            <a:endParaRPr lang="en-GB" sz="1400">
              <a:ea typeface="+mn-lt"/>
              <a:cs typeface="+mn-lt"/>
            </a:endParaRPr>
          </a:p>
          <a:p>
            <a:pPr marL="228600" lvl="1" indent="0">
              <a:lnSpc>
                <a:spcPct val="110000"/>
              </a:lnSpc>
              <a:buNone/>
            </a:pPr>
            <a:r>
              <a:rPr lang="en-GB" sz="1400" dirty="0">
                <a:ea typeface="+mn-lt"/>
                <a:cs typeface="+mn-lt"/>
              </a:rPr>
              <a:t>This phosphorylates MAPK</a:t>
            </a:r>
            <a:br>
              <a:rPr lang="en-GB" sz="1400" dirty="0">
                <a:ea typeface="+mn-lt"/>
                <a:cs typeface="+mn-lt"/>
              </a:rPr>
            </a:br>
            <a:endParaRPr lang="en-GB" sz="1400">
              <a:ea typeface="+mn-lt"/>
              <a:cs typeface="+mn-lt"/>
            </a:endParaRPr>
          </a:p>
          <a:p>
            <a:pPr marL="228600" lvl="1" indent="0">
              <a:lnSpc>
                <a:spcPct val="110000"/>
              </a:lnSpc>
              <a:buNone/>
            </a:pPr>
            <a:r>
              <a:rPr lang="en-GB" sz="1400" dirty="0">
                <a:ea typeface="+mn-lt"/>
                <a:cs typeface="+mn-lt"/>
              </a:rPr>
              <a:t>This activates transcription factors </a:t>
            </a:r>
            <a:endParaRPr lang="en-GB" sz="1400" dirty="0"/>
          </a:p>
          <a:p>
            <a:pPr marL="228600" lvl="1" indent="0">
              <a:lnSpc>
                <a:spcPct val="110000"/>
              </a:lnSpc>
              <a:buNone/>
            </a:pPr>
            <a:endParaRPr lang="en-GB" sz="1400">
              <a:latin typeface="Neue Haas Grotesk Text Pro"/>
              <a:cs typeface="Arial"/>
            </a:endParaRPr>
          </a:p>
          <a:p>
            <a:pPr marL="228600" lvl="1" indent="0">
              <a:lnSpc>
                <a:spcPct val="110000"/>
              </a:lnSpc>
              <a:buNone/>
            </a:pPr>
            <a:endParaRPr lang="en-GB" sz="1400">
              <a:cs typeface="Arial"/>
            </a:endParaRPr>
          </a:p>
          <a:p>
            <a:pPr lvl="1">
              <a:lnSpc>
                <a:spcPct val="110000"/>
              </a:lnSpc>
            </a:pPr>
            <a:endParaRPr lang="en-GB" sz="1400">
              <a:latin typeface="Arial"/>
              <a:cs typeface="Arial"/>
            </a:endParaRPr>
          </a:p>
        </p:txBody>
      </p:sp>
      <p:pic>
        <p:nvPicPr>
          <p:cNvPr id="6" name="Picture 5" descr="A black background with a black square&#10;&#10;AI-generated content may be incorrect.">
            <a:extLst>
              <a:ext uri="{FF2B5EF4-FFF2-40B4-BE49-F238E27FC236}">
                <a16:creationId xmlns:a16="http://schemas.microsoft.com/office/drawing/2014/main" id="{31D2A392-5D3D-5C42-9545-ABE3945F6B44}"/>
              </a:ext>
            </a:extLst>
          </p:cNvPr>
          <p:cNvPicPr>
            <a:picLocks noChangeAspect="1"/>
          </p:cNvPicPr>
          <p:nvPr/>
        </p:nvPicPr>
        <p:blipFill>
          <a:blip r:embed="rId3"/>
          <a:stretch>
            <a:fillRect/>
          </a:stretch>
        </p:blipFill>
        <p:spPr>
          <a:xfrm>
            <a:off x="10395535" y="99955"/>
            <a:ext cx="1690930" cy="499015"/>
          </a:xfrm>
          <a:prstGeom prst="rect">
            <a:avLst/>
          </a:prstGeom>
        </p:spPr>
      </p:pic>
    </p:spTree>
    <p:extLst>
      <p:ext uri="{BB962C8B-B14F-4D97-AF65-F5344CB8AC3E}">
        <p14:creationId xmlns:p14="http://schemas.microsoft.com/office/powerpoint/2010/main" val="4037953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187F7A-920C-B377-65E8-1CF4CBCE3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0628F-B66E-277C-F644-2318E175AD32}"/>
              </a:ext>
            </a:extLst>
          </p:cNvPr>
          <p:cNvSpPr>
            <a:spLocks noGrp="1"/>
          </p:cNvSpPr>
          <p:nvPr>
            <p:ph type="title"/>
          </p:nvPr>
        </p:nvSpPr>
        <p:spPr>
          <a:xfrm>
            <a:off x="609599" y="5293849"/>
            <a:ext cx="7202558" cy="1178688"/>
          </a:xfrm>
        </p:spPr>
        <p:txBody>
          <a:bodyPr vert="horz" lIns="91440" tIns="45720" rIns="91440" bIns="45720" rtlCol="0" anchor="ctr">
            <a:normAutofit/>
          </a:bodyPr>
          <a:lstStyle/>
          <a:p>
            <a:r>
              <a:rPr lang="en-US" sz="4000"/>
              <a:t>MCQs!!</a:t>
            </a:r>
          </a:p>
        </p:txBody>
      </p:sp>
      <p:pic>
        <p:nvPicPr>
          <p:cNvPr id="4" name="Content Placeholder 3" descr="A hand holding a pencil&#10;&#10;AI-generated content may be incorrect.">
            <a:extLst>
              <a:ext uri="{FF2B5EF4-FFF2-40B4-BE49-F238E27FC236}">
                <a16:creationId xmlns:a16="http://schemas.microsoft.com/office/drawing/2014/main" id="{29B03963-C51B-BA3D-47B1-10143BF42DE5}"/>
              </a:ext>
            </a:extLst>
          </p:cNvPr>
          <p:cNvPicPr>
            <a:picLocks noGrp="1" noChangeAspect="1"/>
          </p:cNvPicPr>
          <p:nvPr>
            <p:ph idx="1"/>
          </p:nvPr>
        </p:nvPicPr>
        <p:blipFill>
          <a:blip r:embed="rId2"/>
          <a:srcRect b="9019"/>
          <a:stretch>
            <a:fillRect/>
          </a:stretch>
        </p:blipFill>
        <p:spPr>
          <a:xfrm>
            <a:off x="20" y="10"/>
            <a:ext cx="12191980" cy="4908375"/>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95E59864-ABFF-B3C7-5986-BEF4D606DEB4}"/>
              </a:ext>
            </a:extLst>
          </p:cNvPr>
          <p:cNvPicPr>
            <a:picLocks noChangeAspect="1"/>
          </p:cNvPicPr>
          <p:nvPr/>
        </p:nvPicPr>
        <p:blipFill>
          <a:blip r:embed="rId3"/>
          <a:stretch>
            <a:fillRect/>
          </a:stretch>
        </p:blipFill>
        <p:spPr>
          <a:xfrm>
            <a:off x="10287777" y="6219046"/>
            <a:ext cx="1690930" cy="499015"/>
          </a:xfrm>
          <a:prstGeom prst="rect">
            <a:avLst/>
          </a:prstGeom>
        </p:spPr>
      </p:pic>
    </p:spTree>
    <p:extLst>
      <p:ext uri="{BB962C8B-B14F-4D97-AF65-F5344CB8AC3E}">
        <p14:creationId xmlns:p14="http://schemas.microsoft.com/office/powerpoint/2010/main" val="138756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questionnaire&#10;&#10;AI-generated content may be incorrect.">
            <a:extLst>
              <a:ext uri="{FF2B5EF4-FFF2-40B4-BE49-F238E27FC236}">
                <a16:creationId xmlns:a16="http://schemas.microsoft.com/office/drawing/2014/main" id="{93E2F2D5-8108-EE8E-8686-864BCF2EF6EC}"/>
              </a:ext>
            </a:extLst>
          </p:cNvPr>
          <p:cNvPicPr>
            <a:picLocks noGrp="1" noChangeAspect="1"/>
          </p:cNvPicPr>
          <p:nvPr>
            <p:ph idx="1"/>
          </p:nvPr>
        </p:nvPicPr>
        <p:blipFill>
          <a:blip r:embed="rId2"/>
          <a:srcRect r="19937" b="-1"/>
          <a:stretch>
            <a:fillRect/>
          </a:stretch>
        </p:blipFill>
        <p:spPr>
          <a:xfrm>
            <a:off x="3047355" y="354524"/>
            <a:ext cx="5903562" cy="5943495"/>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C746981F-196F-3AD8-1196-5DC9CBDF12F8}"/>
              </a:ext>
            </a:extLst>
          </p:cNvPr>
          <p:cNvPicPr>
            <a:picLocks noChangeAspect="1"/>
          </p:cNvPicPr>
          <p:nvPr/>
        </p:nvPicPr>
        <p:blipFill>
          <a:blip r:embed="rId3"/>
          <a:stretch>
            <a:fillRect/>
          </a:stretch>
        </p:blipFill>
        <p:spPr>
          <a:xfrm>
            <a:off x="10395535" y="99955"/>
            <a:ext cx="1690930" cy="499015"/>
          </a:xfrm>
          <a:prstGeom prst="rect">
            <a:avLst/>
          </a:prstGeom>
        </p:spPr>
      </p:pic>
    </p:spTree>
    <p:extLst>
      <p:ext uri="{BB962C8B-B14F-4D97-AF65-F5344CB8AC3E}">
        <p14:creationId xmlns:p14="http://schemas.microsoft.com/office/powerpoint/2010/main" val="4173830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48EA17-F2CF-2F98-FC06-DBB6A2AEC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1" name="Rectangle 10">
            <a:extLst>
              <a:ext uri="{FF2B5EF4-FFF2-40B4-BE49-F238E27FC236}">
                <a16:creationId xmlns:a16="http://schemas.microsoft.com/office/drawing/2014/main" id="{4D3D4267-6754-E656-C65D-257297D4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Content Placeholder 3" descr="A screenshot of a test&#10;&#10;AI-generated content may be incorrect.">
            <a:extLst>
              <a:ext uri="{FF2B5EF4-FFF2-40B4-BE49-F238E27FC236}">
                <a16:creationId xmlns:a16="http://schemas.microsoft.com/office/drawing/2014/main" id="{9A0F795A-F38D-FEE2-F464-D960C0D73D03}"/>
              </a:ext>
            </a:extLst>
          </p:cNvPr>
          <p:cNvPicPr>
            <a:picLocks noGrp="1" noChangeAspect="1"/>
          </p:cNvPicPr>
          <p:nvPr>
            <p:ph idx="1"/>
          </p:nvPr>
        </p:nvPicPr>
        <p:blipFill>
          <a:blip r:embed="rId2"/>
          <a:srcRect b="9857"/>
          <a:stretch>
            <a:fillRect/>
          </a:stretch>
        </p:blipFill>
        <p:spPr>
          <a:xfrm>
            <a:off x="-1" y="544068"/>
            <a:ext cx="12191999" cy="5769864"/>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2EF86FEA-51D5-EA5E-667E-6730F91FD775}"/>
              </a:ext>
            </a:extLst>
          </p:cNvPr>
          <p:cNvPicPr>
            <a:picLocks noChangeAspect="1"/>
          </p:cNvPicPr>
          <p:nvPr/>
        </p:nvPicPr>
        <p:blipFill>
          <a:blip r:embed="rId3"/>
          <a:stretch>
            <a:fillRect/>
          </a:stretch>
        </p:blipFill>
        <p:spPr>
          <a:xfrm>
            <a:off x="10382620" y="6172734"/>
            <a:ext cx="1690930" cy="499015"/>
          </a:xfrm>
          <a:prstGeom prst="rect">
            <a:avLst/>
          </a:prstGeom>
        </p:spPr>
      </p:pic>
    </p:spTree>
    <p:extLst>
      <p:ext uri="{BB962C8B-B14F-4D97-AF65-F5344CB8AC3E}">
        <p14:creationId xmlns:p14="http://schemas.microsoft.com/office/powerpoint/2010/main" val="3240943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AFEA0-9E8C-2CE2-8D82-6A6B1E7F8FEE}"/>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sz="3100"/>
              <a:t>Now onto pharmacology...</a:t>
            </a:r>
          </a:p>
        </p:txBody>
      </p:sp>
      <p:pic>
        <p:nvPicPr>
          <p:cNvPr id="15" name="Content Placeholder 14" descr="A person lying in a bathtub full of pills&#10;&#10;AI-generated content may be incorrect.">
            <a:extLst>
              <a:ext uri="{FF2B5EF4-FFF2-40B4-BE49-F238E27FC236}">
                <a16:creationId xmlns:a16="http://schemas.microsoft.com/office/drawing/2014/main" id="{27B2D7D8-1FE2-6E00-14CE-B4C750083E7A}"/>
              </a:ext>
            </a:extLst>
          </p:cNvPr>
          <p:cNvPicPr>
            <a:picLocks noGrp="1" noChangeAspect="1"/>
          </p:cNvPicPr>
          <p:nvPr>
            <p:ph idx="1"/>
          </p:nvPr>
        </p:nvPicPr>
        <p:blipFill>
          <a:blip r:embed="rId2"/>
          <a:stretch>
            <a:fillRect/>
          </a:stretch>
        </p:blipFill>
        <p:spPr>
          <a:xfrm>
            <a:off x="1139841" y="574131"/>
            <a:ext cx="6225961" cy="5709738"/>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56C285D6-72A7-3635-EFB7-4E33E05FCE56}"/>
              </a:ext>
            </a:extLst>
          </p:cNvPr>
          <p:cNvPicPr>
            <a:picLocks noChangeAspect="1"/>
          </p:cNvPicPr>
          <p:nvPr/>
        </p:nvPicPr>
        <p:blipFill>
          <a:blip r:embed="rId3"/>
          <a:stretch>
            <a:fillRect/>
          </a:stretch>
        </p:blipFill>
        <p:spPr>
          <a:xfrm>
            <a:off x="10395535" y="99955"/>
            <a:ext cx="1690930" cy="499015"/>
          </a:xfrm>
          <a:prstGeom prst="rect">
            <a:avLst/>
          </a:prstGeom>
        </p:spPr>
      </p:pic>
    </p:spTree>
    <p:extLst>
      <p:ext uri="{BB962C8B-B14F-4D97-AF65-F5344CB8AC3E}">
        <p14:creationId xmlns:p14="http://schemas.microsoft.com/office/powerpoint/2010/main" val="3393610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DA9942F-A18C-9E9D-BF08-9291C54E1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E700F-7478-AAB1-F8FB-78A5C29B9C19}"/>
              </a:ext>
            </a:extLst>
          </p:cNvPr>
          <p:cNvSpPr>
            <a:spLocks noGrp="1"/>
          </p:cNvSpPr>
          <p:nvPr>
            <p:ph type="title"/>
          </p:nvPr>
        </p:nvSpPr>
        <p:spPr>
          <a:xfrm>
            <a:off x="2809809" y="353681"/>
            <a:ext cx="6572382" cy="974310"/>
          </a:xfrm>
        </p:spPr>
        <p:txBody>
          <a:bodyPr vert="horz" lIns="91440" tIns="45720" rIns="91440" bIns="45720" rtlCol="0" anchor="b">
            <a:normAutofit/>
          </a:bodyPr>
          <a:lstStyle/>
          <a:p>
            <a:pPr algn="ctr"/>
            <a:r>
              <a:rPr lang="en-US" sz="4000"/>
              <a:t>A little question for you</a:t>
            </a:r>
          </a:p>
        </p:txBody>
      </p:sp>
      <p:sp>
        <p:nvSpPr>
          <p:cNvPr id="8" name="TextBox 7">
            <a:extLst>
              <a:ext uri="{FF2B5EF4-FFF2-40B4-BE49-F238E27FC236}">
                <a16:creationId xmlns:a16="http://schemas.microsoft.com/office/drawing/2014/main" id="{8E546CC9-D0EC-1CAF-6991-BBAF1B9B012C}"/>
              </a:ext>
            </a:extLst>
          </p:cNvPr>
          <p:cNvSpPr txBox="1"/>
          <p:nvPr/>
        </p:nvSpPr>
        <p:spPr>
          <a:xfrm>
            <a:off x="2809809" y="5853241"/>
            <a:ext cx="6572382" cy="55808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120000"/>
              </a:lnSpc>
              <a:spcBef>
                <a:spcPts val="1000"/>
              </a:spcBef>
            </a:pPr>
            <a:r>
              <a:rPr lang="en-US" sz="2000"/>
              <a:t>How can a drug be specific but not selective?</a:t>
            </a:r>
          </a:p>
        </p:txBody>
      </p:sp>
      <p:pic>
        <p:nvPicPr>
          <p:cNvPr id="4" name="Content Placeholder 3" descr="Thinking Cat GIFs | Tenor">
            <a:extLst>
              <a:ext uri="{FF2B5EF4-FFF2-40B4-BE49-F238E27FC236}">
                <a16:creationId xmlns:a16="http://schemas.microsoft.com/office/drawing/2014/main" id="{C62A553D-0B68-FB20-1230-1D8F6085997A}"/>
              </a:ext>
            </a:extLst>
          </p:cNvPr>
          <p:cNvPicPr>
            <a:picLocks noGrp="1" noChangeAspect="1"/>
          </p:cNvPicPr>
          <p:nvPr>
            <p:ph idx="1"/>
          </p:nvPr>
        </p:nvPicPr>
        <p:blipFill>
          <a:blip r:embed="rId2"/>
          <a:stretch>
            <a:fillRect/>
          </a:stretch>
        </p:blipFill>
        <p:spPr>
          <a:xfrm>
            <a:off x="2833324" y="1429352"/>
            <a:ext cx="6525352" cy="4330461"/>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C3A23E18-6F6B-3CAA-EB38-73DB89E0C6EF}"/>
              </a:ext>
            </a:extLst>
          </p:cNvPr>
          <p:cNvPicPr>
            <a:picLocks noChangeAspect="1"/>
          </p:cNvPicPr>
          <p:nvPr/>
        </p:nvPicPr>
        <p:blipFill>
          <a:blip r:embed="rId3"/>
          <a:stretch>
            <a:fillRect/>
          </a:stretch>
        </p:blipFill>
        <p:spPr>
          <a:xfrm>
            <a:off x="10395535" y="99955"/>
            <a:ext cx="1690930" cy="499015"/>
          </a:xfrm>
          <a:prstGeom prst="rect">
            <a:avLst/>
          </a:prstGeom>
        </p:spPr>
      </p:pic>
    </p:spTree>
    <p:extLst>
      <p:ext uri="{BB962C8B-B14F-4D97-AF65-F5344CB8AC3E}">
        <p14:creationId xmlns:p14="http://schemas.microsoft.com/office/powerpoint/2010/main" val="124554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AD21E-2608-AD50-FCD9-BB6E7200F170}"/>
              </a:ext>
            </a:extLst>
          </p:cNvPr>
          <p:cNvSpPr>
            <a:spLocks noGrp="1"/>
          </p:cNvSpPr>
          <p:nvPr>
            <p:ph type="title"/>
          </p:nvPr>
        </p:nvSpPr>
        <p:spPr>
          <a:xfrm>
            <a:off x="321734" y="4837132"/>
            <a:ext cx="4705097" cy="1615684"/>
          </a:xfrm>
        </p:spPr>
        <p:txBody>
          <a:bodyPr>
            <a:normAutofit/>
          </a:bodyPr>
          <a:lstStyle/>
          <a:p>
            <a:r>
              <a:rPr lang="en-GB" dirty="0"/>
              <a:t>That’s how</a:t>
            </a:r>
          </a:p>
        </p:txBody>
      </p:sp>
      <p:pic>
        <p:nvPicPr>
          <p:cNvPr id="4" name="Content Placeholder 3" descr="A screenshot of a cell phone&#10;&#10;AI-generated content may be incorrect.">
            <a:extLst>
              <a:ext uri="{FF2B5EF4-FFF2-40B4-BE49-F238E27FC236}">
                <a16:creationId xmlns:a16="http://schemas.microsoft.com/office/drawing/2014/main" id="{1C92B05F-116B-11B9-1B7C-9B23E7114867}"/>
              </a:ext>
            </a:extLst>
          </p:cNvPr>
          <p:cNvPicPr>
            <a:picLocks noChangeAspect="1"/>
          </p:cNvPicPr>
          <p:nvPr/>
        </p:nvPicPr>
        <p:blipFill>
          <a:blip r:embed="rId2"/>
          <a:srcRect b="2266"/>
          <a:stretch>
            <a:fillRect/>
          </a:stretch>
        </p:blipFill>
        <p:spPr>
          <a:xfrm>
            <a:off x="20" y="10"/>
            <a:ext cx="12191980" cy="4557776"/>
          </a:xfrm>
          <a:prstGeom prst="rect">
            <a:avLst/>
          </a:prstGeom>
        </p:spPr>
      </p:pic>
      <p:sp>
        <p:nvSpPr>
          <p:cNvPr id="8" name="Content Placeholder 7">
            <a:extLst>
              <a:ext uri="{FF2B5EF4-FFF2-40B4-BE49-F238E27FC236}">
                <a16:creationId xmlns:a16="http://schemas.microsoft.com/office/drawing/2014/main" id="{99130422-5C17-5F4F-BEA5-335694E02CAA}"/>
              </a:ext>
            </a:extLst>
          </p:cNvPr>
          <p:cNvSpPr>
            <a:spLocks noGrp="1"/>
          </p:cNvSpPr>
          <p:nvPr>
            <p:ph idx="1"/>
          </p:nvPr>
        </p:nvSpPr>
        <p:spPr>
          <a:xfrm>
            <a:off x="6019333" y="4837132"/>
            <a:ext cx="5753567" cy="1615684"/>
          </a:xfrm>
        </p:spPr>
        <p:txBody>
          <a:bodyPr>
            <a:normAutofit/>
          </a:bodyPr>
          <a:lstStyle/>
          <a:p>
            <a:endParaRPr lang="en-US" sz="1800"/>
          </a:p>
        </p:txBody>
      </p:sp>
      <p:pic>
        <p:nvPicPr>
          <p:cNvPr id="5" name="Picture 4" descr="A black background with a black square&#10;&#10;AI-generated content may be incorrect.">
            <a:extLst>
              <a:ext uri="{FF2B5EF4-FFF2-40B4-BE49-F238E27FC236}">
                <a16:creationId xmlns:a16="http://schemas.microsoft.com/office/drawing/2014/main" id="{C6D7A7A8-B8E4-207A-31A5-10DC0266B91B}"/>
              </a:ext>
            </a:extLst>
          </p:cNvPr>
          <p:cNvPicPr>
            <a:picLocks noChangeAspect="1"/>
          </p:cNvPicPr>
          <p:nvPr/>
        </p:nvPicPr>
        <p:blipFill>
          <a:blip r:embed="rId3"/>
          <a:stretch>
            <a:fillRect/>
          </a:stretch>
        </p:blipFill>
        <p:spPr>
          <a:xfrm>
            <a:off x="143171" y="6203652"/>
            <a:ext cx="1690930" cy="499015"/>
          </a:xfrm>
          <a:prstGeom prst="rect">
            <a:avLst/>
          </a:prstGeom>
        </p:spPr>
      </p:pic>
    </p:spTree>
    <p:extLst>
      <p:ext uri="{BB962C8B-B14F-4D97-AF65-F5344CB8AC3E}">
        <p14:creationId xmlns:p14="http://schemas.microsoft.com/office/powerpoint/2010/main" val="428601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88A5-8EB5-520E-E2FB-2B163318284E}"/>
              </a:ext>
            </a:extLst>
          </p:cNvPr>
          <p:cNvSpPr>
            <a:spLocks noGrp="1"/>
          </p:cNvSpPr>
          <p:nvPr>
            <p:ph type="title"/>
          </p:nvPr>
        </p:nvSpPr>
        <p:spPr>
          <a:xfrm>
            <a:off x="20245" y="322421"/>
            <a:ext cx="7738395" cy="2250895"/>
          </a:xfrm>
        </p:spPr>
        <p:txBody>
          <a:bodyPr anchor="t">
            <a:normAutofit/>
          </a:bodyPr>
          <a:lstStyle/>
          <a:p>
            <a:r>
              <a:rPr lang="en-GB" sz="3100" err="1"/>
              <a:t>Alr</a:t>
            </a:r>
            <a:r>
              <a:rPr lang="en-GB" sz="3100"/>
              <a:t> now I'm </a:t>
            </a:r>
            <a:r>
              <a:rPr lang="en-GB" sz="3100" err="1"/>
              <a:t>gonna</a:t>
            </a:r>
            <a:r>
              <a:rPr lang="en-GB" sz="3100"/>
              <a:t> pick on people. Let's start from the hypothesis to drug candidate...</a:t>
            </a:r>
          </a:p>
        </p:txBody>
      </p:sp>
      <p:pic>
        <p:nvPicPr>
          <p:cNvPr id="4" name="Content Placeholder 3" descr="A diagram of a drug model&#10;&#10;AI-generated content may be incorrect.">
            <a:extLst>
              <a:ext uri="{FF2B5EF4-FFF2-40B4-BE49-F238E27FC236}">
                <a16:creationId xmlns:a16="http://schemas.microsoft.com/office/drawing/2014/main" id="{1C8DDE45-D9B3-0C54-A8E3-128A2368C3E3}"/>
              </a:ext>
            </a:extLst>
          </p:cNvPr>
          <p:cNvPicPr>
            <a:picLocks noChangeAspect="1"/>
          </p:cNvPicPr>
          <p:nvPr/>
        </p:nvPicPr>
        <p:blipFill>
          <a:blip r:embed="rId2"/>
          <a:srcRect l="591" r="10043"/>
          <a:stretch>
            <a:fillRect/>
          </a:stretch>
        </p:blipFill>
        <p:spPr>
          <a:xfrm>
            <a:off x="11926" y="2014038"/>
            <a:ext cx="7869432" cy="4843962"/>
          </a:xfrm>
          <a:prstGeom prst="rect">
            <a:avLst/>
          </a:prstGeom>
        </p:spPr>
      </p:pic>
      <p:pic>
        <p:nvPicPr>
          <p:cNvPr id="5" name="Picture 4" descr="A cartoon face with hands&#10;&#10;AI-generated content may be incorrect.">
            <a:extLst>
              <a:ext uri="{FF2B5EF4-FFF2-40B4-BE49-F238E27FC236}">
                <a16:creationId xmlns:a16="http://schemas.microsoft.com/office/drawing/2014/main" id="{8FEB0AE5-E194-801D-B122-C8831EA5D478}"/>
              </a:ext>
            </a:extLst>
          </p:cNvPr>
          <p:cNvPicPr>
            <a:picLocks noChangeAspect="1"/>
          </p:cNvPicPr>
          <p:nvPr/>
        </p:nvPicPr>
        <p:blipFill>
          <a:blip r:embed="rId3"/>
          <a:srcRect t="29026" r="-2" b="17215"/>
          <a:stretch>
            <a:fillRect/>
          </a:stretch>
        </p:blipFill>
        <p:spPr>
          <a:xfrm>
            <a:off x="7758473" y="1880"/>
            <a:ext cx="4159683" cy="256987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BE0BAF97-CE3B-1C35-9B9A-50923FF1A85D}"/>
              </a:ext>
            </a:extLst>
          </p:cNvPr>
          <p:cNvPicPr>
            <a:picLocks noChangeAspect="1"/>
          </p:cNvPicPr>
          <p:nvPr/>
        </p:nvPicPr>
        <p:blipFill>
          <a:blip r:embed="rId4"/>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18361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EDD3B-316D-E225-7012-F47F64B6336E}"/>
              </a:ext>
            </a:extLst>
          </p:cNvPr>
          <p:cNvSpPr>
            <a:spLocks noGrp="1"/>
          </p:cNvSpPr>
          <p:nvPr>
            <p:ph type="title"/>
          </p:nvPr>
        </p:nvSpPr>
        <p:spPr/>
        <p:txBody>
          <a:bodyPr/>
          <a:lstStyle/>
          <a:p>
            <a:r>
              <a:rPr lang="en-GB" dirty="0"/>
              <a:t>Someone tell me the difference between toxicology testing and safety pharmacology</a:t>
            </a:r>
          </a:p>
        </p:txBody>
      </p:sp>
      <p:sp>
        <p:nvSpPr>
          <p:cNvPr id="3" name="Content Placeholder 2">
            <a:extLst>
              <a:ext uri="{FF2B5EF4-FFF2-40B4-BE49-F238E27FC236}">
                <a16:creationId xmlns:a16="http://schemas.microsoft.com/office/drawing/2014/main" id="{AAFBEA91-E4A2-0261-B686-2C73E368788A}"/>
              </a:ext>
            </a:extLst>
          </p:cNvPr>
          <p:cNvSpPr>
            <a:spLocks noGrp="1"/>
          </p:cNvSpPr>
          <p:nvPr>
            <p:ph idx="1"/>
          </p:nvPr>
        </p:nvSpPr>
        <p:spPr/>
        <p:txBody>
          <a:bodyPr vert="horz" lIns="91440" tIns="45720" rIns="91440" bIns="45720" rtlCol="0" anchor="t">
            <a:normAutofit/>
          </a:bodyPr>
          <a:lstStyle/>
          <a:p>
            <a:endParaRPr lang="en-GB" dirty="0">
              <a:ea typeface="+mn-lt"/>
              <a:cs typeface="+mn-lt"/>
            </a:endParaRPr>
          </a:p>
          <a:p>
            <a:endParaRPr lang="en-GB" dirty="0">
              <a:ea typeface="+mn-lt"/>
              <a:cs typeface="+mn-lt"/>
            </a:endParaRPr>
          </a:p>
          <a:p>
            <a:r>
              <a:rPr lang="en-GB" dirty="0">
                <a:ea typeface="+mn-lt"/>
                <a:cs typeface="+mn-lt"/>
              </a:rPr>
              <a:t>Toxicology testing – using higher and higher doses over chronic periods (weeks, months) – to identify tissues/organs at highest risk</a:t>
            </a:r>
            <a:endParaRPr lang="en-GB"/>
          </a:p>
          <a:p>
            <a:endParaRPr lang="en-GB" dirty="0">
              <a:ea typeface="+mn-lt"/>
              <a:cs typeface="+mn-lt"/>
            </a:endParaRPr>
          </a:p>
          <a:p>
            <a:r>
              <a:rPr lang="en-GB" dirty="0">
                <a:ea typeface="+mn-lt"/>
                <a:cs typeface="+mn-lt"/>
              </a:rPr>
              <a:t>Safety pharmacology – using therapeutic dose range to identify any acute effects on ‘core battery’- CV, CNS, respiratory</a:t>
            </a:r>
          </a:p>
        </p:txBody>
      </p:sp>
      <p:pic>
        <p:nvPicPr>
          <p:cNvPr id="5" name="Picture 4" descr="A black background with a black square&#10;&#10;AI-generated content may be incorrect.">
            <a:extLst>
              <a:ext uri="{FF2B5EF4-FFF2-40B4-BE49-F238E27FC236}">
                <a16:creationId xmlns:a16="http://schemas.microsoft.com/office/drawing/2014/main" id="{00FAFE4B-20A4-AC7F-4408-92FD906CA4FD}"/>
              </a:ext>
            </a:extLst>
          </p:cNvPr>
          <p:cNvPicPr>
            <a:picLocks noChangeAspect="1"/>
          </p:cNvPicPr>
          <p:nvPr/>
        </p:nvPicPr>
        <p:blipFill>
          <a:blip r:embed="rId2"/>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1344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865200-7153-B509-CE27-08E98D692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087D0E-F7C0-BFCE-36BD-6A7A9E808FDC}"/>
              </a:ext>
            </a:extLst>
          </p:cNvPr>
          <p:cNvSpPr>
            <a:spLocks noGrp="1"/>
          </p:cNvSpPr>
          <p:nvPr>
            <p:ph type="title"/>
          </p:nvPr>
        </p:nvSpPr>
        <p:spPr>
          <a:xfrm>
            <a:off x="2775307" y="386256"/>
            <a:ext cx="6467963" cy="937259"/>
          </a:xfrm>
        </p:spPr>
        <p:txBody>
          <a:bodyPr vert="horz" lIns="91440" tIns="45720" rIns="91440" bIns="45720" rtlCol="0" anchor="b">
            <a:normAutofit/>
          </a:bodyPr>
          <a:lstStyle/>
          <a:p>
            <a:pPr algn="ctr"/>
            <a:r>
              <a:rPr lang="en-US" sz="2800"/>
              <a:t>Now onto clinical trials (let's speedrun this please)</a:t>
            </a:r>
          </a:p>
        </p:txBody>
      </p:sp>
      <p:pic>
        <p:nvPicPr>
          <p:cNvPr id="7" name="Picture 6" descr="A white paper with black text&#10;&#10;AI-generated content may be incorrect.">
            <a:extLst>
              <a:ext uri="{FF2B5EF4-FFF2-40B4-BE49-F238E27FC236}">
                <a16:creationId xmlns:a16="http://schemas.microsoft.com/office/drawing/2014/main" id="{900BBC46-1EAE-E0F9-7302-B19D419455C1}"/>
              </a:ext>
            </a:extLst>
          </p:cNvPr>
          <p:cNvPicPr>
            <a:picLocks noChangeAspect="1"/>
          </p:cNvPicPr>
          <p:nvPr/>
        </p:nvPicPr>
        <p:blipFill>
          <a:blip r:embed="rId2"/>
          <a:stretch>
            <a:fillRect/>
          </a:stretch>
        </p:blipFill>
        <p:spPr>
          <a:xfrm>
            <a:off x="5537559" y="4190966"/>
            <a:ext cx="5009453" cy="2689997"/>
          </a:xfrm>
          <a:prstGeom prst="rect">
            <a:avLst/>
          </a:prstGeom>
        </p:spPr>
      </p:pic>
      <p:pic>
        <p:nvPicPr>
          <p:cNvPr id="4" name="Content Placeholder 3" descr="A close-up of a medical report&#10;&#10;AI-generated content may be incorrect.">
            <a:extLst>
              <a:ext uri="{FF2B5EF4-FFF2-40B4-BE49-F238E27FC236}">
                <a16:creationId xmlns:a16="http://schemas.microsoft.com/office/drawing/2014/main" id="{51477CC5-BD46-07A0-A06C-21EDD8E3BA3F}"/>
              </a:ext>
            </a:extLst>
          </p:cNvPr>
          <p:cNvPicPr>
            <a:picLocks noGrp="1" noChangeAspect="1"/>
          </p:cNvPicPr>
          <p:nvPr>
            <p:ph idx="1"/>
          </p:nvPr>
        </p:nvPicPr>
        <p:blipFill>
          <a:blip r:embed="rId3"/>
          <a:stretch>
            <a:fillRect/>
          </a:stretch>
        </p:blipFill>
        <p:spPr>
          <a:xfrm>
            <a:off x="4695" y="1351786"/>
            <a:ext cx="5297605" cy="2671693"/>
          </a:xfrm>
          <a:prstGeom prst="rect">
            <a:avLst/>
          </a:prstGeom>
        </p:spPr>
      </p:pic>
      <p:pic>
        <p:nvPicPr>
          <p:cNvPr id="5" name="Picture 4" descr="A close-up of a medical report&#10;&#10;AI-generated content may be incorrect.">
            <a:extLst>
              <a:ext uri="{FF2B5EF4-FFF2-40B4-BE49-F238E27FC236}">
                <a16:creationId xmlns:a16="http://schemas.microsoft.com/office/drawing/2014/main" id="{2168EC10-FEC4-5B9D-D71D-0DB17EA8D5CD}"/>
              </a:ext>
            </a:extLst>
          </p:cNvPr>
          <p:cNvPicPr>
            <a:picLocks noChangeAspect="1"/>
          </p:cNvPicPr>
          <p:nvPr/>
        </p:nvPicPr>
        <p:blipFill>
          <a:blip r:embed="rId4"/>
          <a:stretch>
            <a:fillRect/>
          </a:stretch>
        </p:blipFill>
        <p:spPr>
          <a:xfrm>
            <a:off x="5299433" y="1375742"/>
            <a:ext cx="4842764" cy="2823615"/>
          </a:xfrm>
          <a:prstGeom prst="rect">
            <a:avLst/>
          </a:prstGeom>
        </p:spPr>
      </p:pic>
      <p:pic>
        <p:nvPicPr>
          <p:cNvPr id="6" name="Picture 5" descr="A close-up of a medical information&#10;&#10;AI-generated content may be incorrect.">
            <a:extLst>
              <a:ext uri="{FF2B5EF4-FFF2-40B4-BE49-F238E27FC236}">
                <a16:creationId xmlns:a16="http://schemas.microsoft.com/office/drawing/2014/main" id="{FFEB36A7-48BF-5390-D8DF-69DA73CB0C17}"/>
              </a:ext>
            </a:extLst>
          </p:cNvPr>
          <p:cNvPicPr>
            <a:picLocks noChangeAspect="1"/>
          </p:cNvPicPr>
          <p:nvPr/>
        </p:nvPicPr>
        <p:blipFill>
          <a:blip r:embed="rId5"/>
          <a:stretch>
            <a:fillRect/>
          </a:stretch>
        </p:blipFill>
        <p:spPr>
          <a:xfrm>
            <a:off x="-7209" y="4018928"/>
            <a:ext cx="5035669" cy="2889408"/>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8C0AFC93-3A25-F175-6026-5FDBA734674B}"/>
              </a:ext>
            </a:extLst>
          </p:cNvPr>
          <p:cNvPicPr>
            <a:picLocks noChangeAspect="1"/>
          </p:cNvPicPr>
          <p:nvPr/>
        </p:nvPicPr>
        <p:blipFill>
          <a:blip r:embed="rId6"/>
          <a:stretch>
            <a:fillRect/>
          </a:stretch>
        </p:blipFill>
        <p:spPr>
          <a:xfrm>
            <a:off x="10333437" y="143137"/>
            <a:ext cx="1690930" cy="499015"/>
          </a:xfrm>
          <a:prstGeom prst="rect">
            <a:avLst/>
          </a:prstGeom>
        </p:spPr>
      </p:pic>
    </p:spTree>
    <p:extLst>
      <p:ext uri="{BB962C8B-B14F-4D97-AF65-F5344CB8AC3E}">
        <p14:creationId xmlns:p14="http://schemas.microsoft.com/office/powerpoint/2010/main" val="3670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4207E-6693-17CD-D525-84ED7340C852}"/>
              </a:ext>
            </a:extLst>
          </p:cNvPr>
          <p:cNvSpPr>
            <a:spLocks noGrp="1"/>
          </p:cNvSpPr>
          <p:nvPr>
            <p:ph type="title"/>
          </p:nvPr>
        </p:nvSpPr>
        <p:spPr>
          <a:xfrm>
            <a:off x="7123007" y="603501"/>
            <a:ext cx="4361693" cy="1527049"/>
          </a:xfrm>
        </p:spPr>
        <p:txBody>
          <a:bodyPr anchor="b">
            <a:normAutofit/>
          </a:bodyPr>
          <a:lstStyle/>
          <a:p>
            <a:r>
              <a:rPr lang="en-GB" dirty="0"/>
              <a:t>What to expect from this session</a:t>
            </a:r>
          </a:p>
        </p:txBody>
      </p:sp>
      <p:pic>
        <p:nvPicPr>
          <p:cNvPr id="7" name="Picture 6" descr="Complete puzzle with one piece lit up">
            <a:extLst>
              <a:ext uri="{FF2B5EF4-FFF2-40B4-BE49-F238E27FC236}">
                <a16:creationId xmlns:a16="http://schemas.microsoft.com/office/drawing/2014/main" id="{79EF842D-D245-FD80-2721-314700F9CB6F}"/>
              </a:ext>
            </a:extLst>
          </p:cNvPr>
          <p:cNvPicPr>
            <a:picLocks noChangeAspect="1"/>
          </p:cNvPicPr>
          <p:nvPr/>
        </p:nvPicPr>
        <p:blipFill>
          <a:blip r:embed="rId2"/>
          <a:srcRect l="14638" r="15662"/>
          <a:stretch>
            <a:fillRect/>
          </a:stretch>
        </p:blipFill>
        <p:spPr>
          <a:xfrm>
            <a:off x="1" y="10"/>
            <a:ext cx="6373368" cy="6857990"/>
          </a:xfrm>
          <a:prstGeom prst="rect">
            <a:avLst/>
          </a:prstGeom>
        </p:spPr>
      </p:pic>
      <p:sp>
        <p:nvSpPr>
          <p:cNvPr id="3" name="Content Placeholder 2">
            <a:extLst>
              <a:ext uri="{FF2B5EF4-FFF2-40B4-BE49-F238E27FC236}">
                <a16:creationId xmlns:a16="http://schemas.microsoft.com/office/drawing/2014/main" id="{5B300D81-2A99-808E-933D-4F35D5E46FA8}"/>
              </a:ext>
            </a:extLst>
          </p:cNvPr>
          <p:cNvSpPr>
            <a:spLocks noGrp="1"/>
          </p:cNvSpPr>
          <p:nvPr>
            <p:ph idx="1"/>
          </p:nvPr>
        </p:nvSpPr>
        <p:spPr>
          <a:xfrm>
            <a:off x="7123007" y="2212846"/>
            <a:ext cx="4361693" cy="4096514"/>
          </a:xfrm>
        </p:spPr>
        <p:txBody>
          <a:bodyPr vert="horz" lIns="91440" tIns="45720" rIns="91440" bIns="45720" rtlCol="0">
            <a:normAutofit/>
          </a:bodyPr>
          <a:lstStyle/>
          <a:p>
            <a:r>
              <a:rPr lang="en-GB" sz="1700"/>
              <a:t>There are lots of topics within the scope of what I will be covering today, ofc I cannot cover them all so I will be focusing on the very key concepts</a:t>
            </a:r>
            <a:endParaRPr lang="en-US" sz="1700"/>
          </a:p>
          <a:p>
            <a:endParaRPr lang="en-GB" sz="1700"/>
          </a:p>
          <a:p>
            <a:r>
              <a:rPr lang="en-GB" sz="1700"/>
              <a:t>I'll make this very interactive. I will ask questions throughout.</a:t>
            </a:r>
          </a:p>
          <a:p>
            <a:endParaRPr lang="en-GB" sz="1700"/>
          </a:p>
          <a:p>
            <a:r>
              <a:rPr lang="en-GB" sz="1700"/>
              <a:t>We will do a couple of MCQs from the student-made question bank as well.</a:t>
            </a:r>
          </a:p>
        </p:txBody>
      </p:sp>
      <p:pic>
        <p:nvPicPr>
          <p:cNvPr id="9" name="Picture 8" descr="A black background with a black square&#10;&#10;AI-generated content may be incorrect.">
            <a:extLst>
              <a:ext uri="{FF2B5EF4-FFF2-40B4-BE49-F238E27FC236}">
                <a16:creationId xmlns:a16="http://schemas.microsoft.com/office/drawing/2014/main" id="{67B37099-416D-F34F-D387-AAF747FC4CAC}"/>
              </a:ext>
            </a:extLst>
          </p:cNvPr>
          <p:cNvPicPr>
            <a:picLocks noChangeAspect="1"/>
          </p:cNvPicPr>
          <p:nvPr/>
        </p:nvPicPr>
        <p:blipFill>
          <a:blip r:embed="rId3"/>
          <a:stretch>
            <a:fillRect/>
          </a:stretch>
        </p:blipFill>
        <p:spPr>
          <a:xfrm>
            <a:off x="10408450" y="6279904"/>
            <a:ext cx="1690930" cy="499015"/>
          </a:xfrm>
          <a:prstGeom prst="rect">
            <a:avLst/>
          </a:prstGeom>
        </p:spPr>
      </p:pic>
    </p:spTree>
    <p:extLst>
      <p:ext uri="{BB962C8B-B14F-4D97-AF65-F5344CB8AC3E}">
        <p14:creationId xmlns:p14="http://schemas.microsoft.com/office/powerpoint/2010/main" val="603637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B98AA-D562-5C4B-A02F-CC55BA8F4C05}"/>
              </a:ext>
            </a:extLst>
          </p:cNvPr>
          <p:cNvSpPr>
            <a:spLocks noGrp="1"/>
          </p:cNvSpPr>
          <p:nvPr>
            <p:ph type="title"/>
          </p:nvPr>
        </p:nvSpPr>
        <p:spPr/>
        <p:txBody>
          <a:bodyPr>
            <a:normAutofit fontScale="90000"/>
          </a:bodyPr>
          <a:lstStyle/>
          <a:p>
            <a:r>
              <a:rPr lang="en-GB" dirty="0"/>
              <a:t>Question: what is the shape of a conc. response curve and why do we usually apply logarithm </a:t>
            </a:r>
          </a:p>
        </p:txBody>
      </p:sp>
      <p:pic>
        <p:nvPicPr>
          <p:cNvPr id="4" name="Content Placeholder 3" descr="A graph of a drug&#10;&#10;AI-generated content may be incorrect.">
            <a:extLst>
              <a:ext uri="{FF2B5EF4-FFF2-40B4-BE49-F238E27FC236}">
                <a16:creationId xmlns:a16="http://schemas.microsoft.com/office/drawing/2014/main" id="{85BDE8B8-D703-17BB-7F23-EB2DE1ACCB1A}"/>
              </a:ext>
            </a:extLst>
          </p:cNvPr>
          <p:cNvPicPr>
            <a:picLocks noGrp="1" noChangeAspect="1"/>
          </p:cNvPicPr>
          <p:nvPr>
            <p:ph idx="1"/>
          </p:nvPr>
        </p:nvPicPr>
        <p:blipFill>
          <a:blip r:embed="rId2"/>
          <a:stretch>
            <a:fillRect/>
          </a:stretch>
        </p:blipFill>
        <p:spPr>
          <a:xfrm>
            <a:off x="362811" y="1610072"/>
            <a:ext cx="10653579" cy="4205142"/>
          </a:xfrm>
          <a:prstGeom prst="rect">
            <a:avLst/>
          </a:prstGeom>
        </p:spPr>
      </p:pic>
      <p:sp>
        <p:nvSpPr>
          <p:cNvPr id="5" name="TextBox 4">
            <a:extLst>
              <a:ext uri="{FF2B5EF4-FFF2-40B4-BE49-F238E27FC236}">
                <a16:creationId xmlns:a16="http://schemas.microsoft.com/office/drawing/2014/main" id="{8C627918-77C0-E35B-C179-F823D121DA8C}"/>
              </a:ext>
            </a:extLst>
          </p:cNvPr>
          <p:cNvSpPr txBox="1"/>
          <p:nvPr/>
        </p:nvSpPr>
        <p:spPr>
          <a:xfrm>
            <a:off x="612274" y="5500034"/>
            <a:ext cx="106519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r>
              <a:rPr lang="en-GB" dirty="0"/>
              <a:t>Applying logarithm is useful because of the sigmoid shape –  can tell the concentration at which increasing the dose doesn't really do much</a:t>
            </a:r>
            <a:endParaRPr lang="en-GB"/>
          </a:p>
        </p:txBody>
      </p:sp>
      <p:pic>
        <p:nvPicPr>
          <p:cNvPr id="6" name="Picture 5" descr="A black background with a black square&#10;&#10;AI-generated content may be incorrect.">
            <a:extLst>
              <a:ext uri="{FF2B5EF4-FFF2-40B4-BE49-F238E27FC236}">
                <a16:creationId xmlns:a16="http://schemas.microsoft.com/office/drawing/2014/main" id="{66B14132-3440-0F23-2978-727C79F3DE23}"/>
              </a:ext>
            </a:extLst>
          </p:cNvPr>
          <p:cNvPicPr>
            <a:picLocks noChangeAspect="1"/>
          </p:cNvPicPr>
          <p:nvPr/>
        </p:nvPicPr>
        <p:blipFill>
          <a:blip r:embed="rId3"/>
          <a:stretch>
            <a:fillRect/>
          </a:stretch>
        </p:blipFill>
        <p:spPr>
          <a:xfrm>
            <a:off x="10310346" y="181621"/>
            <a:ext cx="1690930" cy="499015"/>
          </a:xfrm>
          <a:prstGeom prst="rect">
            <a:avLst/>
          </a:prstGeom>
        </p:spPr>
      </p:pic>
    </p:spTree>
    <p:extLst>
      <p:ext uri="{BB962C8B-B14F-4D97-AF65-F5344CB8AC3E}">
        <p14:creationId xmlns:p14="http://schemas.microsoft.com/office/powerpoint/2010/main" val="10456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E397-7C26-D03E-E574-5BC604936885}"/>
              </a:ext>
            </a:extLst>
          </p:cNvPr>
          <p:cNvSpPr>
            <a:spLocks noGrp="1"/>
          </p:cNvSpPr>
          <p:nvPr>
            <p:ph type="title"/>
          </p:nvPr>
        </p:nvSpPr>
        <p:spPr>
          <a:xfrm>
            <a:off x="529305" y="548640"/>
            <a:ext cx="10665484" cy="1882351"/>
          </a:xfrm>
        </p:spPr>
        <p:txBody>
          <a:bodyPr>
            <a:normAutofit fontScale="90000"/>
          </a:bodyPr>
          <a:lstStyle/>
          <a:p>
            <a:r>
              <a:rPr lang="en-GB" dirty="0"/>
              <a:t>For anyone who didn't do A-level maths or equivalent, a logarithm basically just tells you the missing power, it's like the inverse function of an exponent</a:t>
            </a:r>
          </a:p>
        </p:txBody>
      </p:sp>
      <p:sp>
        <p:nvSpPr>
          <p:cNvPr id="3" name="Content Placeholder 2">
            <a:extLst>
              <a:ext uri="{FF2B5EF4-FFF2-40B4-BE49-F238E27FC236}">
                <a16:creationId xmlns:a16="http://schemas.microsoft.com/office/drawing/2014/main" id="{FC6079A8-5D49-34E7-7895-F53D0A3B8142}"/>
              </a:ext>
            </a:extLst>
          </p:cNvPr>
          <p:cNvSpPr>
            <a:spLocks noGrp="1"/>
          </p:cNvSpPr>
          <p:nvPr>
            <p:ph idx="1"/>
          </p:nvPr>
        </p:nvSpPr>
        <p:spPr>
          <a:xfrm>
            <a:off x="503790" y="2080470"/>
            <a:ext cx="10653579" cy="4044189"/>
          </a:xfrm>
        </p:spPr>
        <p:txBody>
          <a:bodyPr vert="horz" lIns="91440" tIns="45720" rIns="91440" bIns="45720" rtlCol="0" anchor="t">
            <a:normAutofit/>
          </a:bodyPr>
          <a:lstStyle/>
          <a:p>
            <a:pPr marL="0" indent="0">
              <a:buNone/>
            </a:pPr>
            <a:endParaRPr lang="en-GB" dirty="0"/>
          </a:p>
          <a:p>
            <a:r>
              <a:rPr lang="en-GB" dirty="0"/>
              <a:t>Usually we use "base 10" which means we are finding missing powers of ten</a:t>
            </a:r>
            <a:endParaRPr lang="en-US" dirty="0"/>
          </a:p>
          <a:p>
            <a:endParaRPr lang="en-GB" dirty="0"/>
          </a:p>
          <a:p>
            <a:r>
              <a:rPr lang="en-GB" dirty="0"/>
              <a:t>Ln means log base e which means we are finding missing powers of a special number e</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796E0B3F-F0D5-87C3-E5B1-C32C45721B50}"/>
              </a:ext>
            </a:extLst>
          </p:cNvPr>
          <p:cNvPicPr>
            <a:picLocks noChangeAspect="1"/>
          </p:cNvPicPr>
          <p:nvPr/>
        </p:nvPicPr>
        <p:blipFill>
          <a:blip r:embed="rId2"/>
          <a:stretch>
            <a:fillRect/>
          </a:stretch>
        </p:blipFill>
        <p:spPr>
          <a:xfrm>
            <a:off x="866775" y="4252522"/>
            <a:ext cx="4362450" cy="240030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066845B3-7DC1-D7BE-1808-D5301ACA64A0}"/>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623132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BD04-2DC3-0BEE-9A2E-1BEAE257F014}"/>
              </a:ext>
            </a:extLst>
          </p:cNvPr>
          <p:cNvSpPr>
            <a:spLocks noGrp="1"/>
          </p:cNvSpPr>
          <p:nvPr>
            <p:ph type="title"/>
          </p:nvPr>
        </p:nvSpPr>
        <p:spPr/>
        <p:txBody>
          <a:bodyPr/>
          <a:lstStyle/>
          <a:p>
            <a:r>
              <a:rPr lang="en-GB" dirty="0"/>
              <a:t>Formula for </a:t>
            </a:r>
            <a:r>
              <a:rPr lang="en-GB" dirty="0" err="1"/>
              <a:t>Kd</a:t>
            </a:r>
            <a:r>
              <a:rPr lang="en-GB" dirty="0"/>
              <a:t> and why it is that way round (someone tell me the formula)</a:t>
            </a:r>
          </a:p>
        </p:txBody>
      </p:sp>
      <p:sp>
        <p:nvSpPr>
          <p:cNvPr id="3" name="Content Placeholder 2">
            <a:extLst>
              <a:ext uri="{FF2B5EF4-FFF2-40B4-BE49-F238E27FC236}">
                <a16:creationId xmlns:a16="http://schemas.microsoft.com/office/drawing/2014/main" id="{5FFD4E11-6C6D-3863-A20E-91ACCC11E388}"/>
              </a:ext>
            </a:extLst>
          </p:cNvPr>
          <p:cNvSpPr>
            <a:spLocks noGrp="1"/>
          </p:cNvSpPr>
          <p:nvPr>
            <p:ph idx="1"/>
          </p:nvPr>
        </p:nvSpPr>
        <p:spPr/>
        <p:txBody>
          <a:bodyPr vert="horz" lIns="91440" tIns="45720" rIns="91440" bIns="45720" rtlCol="0" anchor="t">
            <a:normAutofit fontScale="92500" lnSpcReduction="10000"/>
          </a:bodyPr>
          <a:lstStyle/>
          <a:p>
            <a:r>
              <a:rPr lang="en-GB" dirty="0" err="1"/>
              <a:t>Kd</a:t>
            </a:r>
            <a:r>
              <a:rPr lang="en-GB" dirty="0"/>
              <a:t> stands for DISSOCIATION CONSTANT so we are looking at how quickly it dissociates.</a:t>
            </a:r>
          </a:p>
          <a:p>
            <a:endParaRPr lang="en-GB" dirty="0"/>
          </a:p>
          <a:p>
            <a:r>
              <a:rPr lang="en-GB" dirty="0"/>
              <a:t>Because we would otherwise expect it to be [DR] / [D][R] (at least I did)</a:t>
            </a:r>
          </a:p>
          <a:p>
            <a:endParaRPr lang="en-GB" dirty="0"/>
          </a:p>
          <a:p>
            <a:r>
              <a:rPr lang="en-GB" dirty="0"/>
              <a:t>Apparently (according to my good friend ChatGPT) there is another constant called association constant which is that way round</a:t>
            </a:r>
          </a:p>
          <a:p>
            <a:endParaRPr lang="en-GB" dirty="0"/>
          </a:p>
          <a:p>
            <a:r>
              <a:rPr lang="en-GB" dirty="0"/>
              <a:t>So, ofc, a high </a:t>
            </a:r>
            <a:r>
              <a:rPr lang="en-GB" dirty="0" err="1"/>
              <a:t>Kd</a:t>
            </a:r>
            <a:r>
              <a:rPr lang="en-GB" dirty="0"/>
              <a:t> means the drugs dissociates from the receptor quickly and so has LOW affinity</a:t>
            </a:r>
          </a:p>
          <a:p>
            <a:r>
              <a:rPr lang="en-GB" dirty="0"/>
              <a:t>A low </a:t>
            </a:r>
            <a:r>
              <a:rPr lang="en-GB" dirty="0" err="1"/>
              <a:t>Kd</a:t>
            </a:r>
            <a:r>
              <a:rPr lang="en-GB" dirty="0"/>
              <a:t> means the drug dissociates from the receptor slowly (it sticks on for longer) and so has HIGH affinity</a:t>
            </a:r>
          </a:p>
        </p:txBody>
      </p:sp>
      <p:pic>
        <p:nvPicPr>
          <p:cNvPr id="5" name="Picture 4" descr="A black background with a black square&#10;&#10;AI-generated content may be incorrect.">
            <a:extLst>
              <a:ext uri="{FF2B5EF4-FFF2-40B4-BE49-F238E27FC236}">
                <a16:creationId xmlns:a16="http://schemas.microsoft.com/office/drawing/2014/main" id="{03BB865E-29C8-7A12-43CB-284032999F0E}"/>
              </a:ext>
            </a:extLst>
          </p:cNvPr>
          <p:cNvPicPr>
            <a:picLocks noChangeAspect="1"/>
          </p:cNvPicPr>
          <p:nvPr/>
        </p:nvPicPr>
        <p:blipFill>
          <a:blip r:embed="rId2"/>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114416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3280-D7C8-D426-6CB1-ADEE81189D9C}"/>
              </a:ext>
            </a:extLst>
          </p:cNvPr>
          <p:cNvSpPr>
            <a:spLocks noGrp="1"/>
          </p:cNvSpPr>
          <p:nvPr>
            <p:ph type="title"/>
          </p:nvPr>
        </p:nvSpPr>
        <p:spPr/>
        <p:txBody>
          <a:bodyPr/>
          <a:lstStyle/>
          <a:p>
            <a:r>
              <a:rPr lang="en-GB" dirty="0"/>
              <a:t>Affinity and efficacy – could just skip this </a:t>
            </a:r>
          </a:p>
        </p:txBody>
      </p:sp>
      <p:pic>
        <p:nvPicPr>
          <p:cNvPr id="4" name="Content Placeholder 3" descr="A screenshot of a paper with writing&#10;&#10;AI-generated content may be incorrect.">
            <a:extLst>
              <a:ext uri="{FF2B5EF4-FFF2-40B4-BE49-F238E27FC236}">
                <a16:creationId xmlns:a16="http://schemas.microsoft.com/office/drawing/2014/main" id="{8FA367CF-CD2A-983B-DF5F-E9FE5B8365EC}"/>
              </a:ext>
            </a:extLst>
          </p:cNvPr>
          <p:cNvPicPr>
            <a:picLocks noGrp="1" noChangeAspect="1"/>
          </p:cNvPicPr>
          <p:nvPr>
            <p:ph idx="1"/>
          </p:nvPr>
        </p:nvPicPr>
        <p:blipFill>
          <a:blip r:embed="rId2"/>
          <a:stretch>
            <a:fillRect/>
          </a:stretch>
        </p:blipFill>
        <p:spPr>
          <a:xfrm>
            <a:off x="3138683" y="1715532"/>
            <a:ext cx="5601506"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0CBFD481-0DF8-A243-2072-D02FFE3731EF}"/>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74256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2D32B-D7C5-E672-254C-C4A761B9899B}"/>
              </a:ext>
            </a:extLst>
          </p:cNvPr>
          <p:cNvSpPr>
            <a:spLocks noGrp="1"/>
          </p:cNvSpPr>
          <p:nvPr>
            <p:ph type="title"/>
          </p:nvPr>
        </p:nvSpPr>
        <p:spPr>
          <a:xfrm>
            <a:off x="612648" y="1114923"/>
            <a:ext cx="4621553" cy="1360728"/>
          </a:xfrm>
        </p:spPr>
        <p:txBody>
          <a:bodyPr anchor="b">
            <a:normAutofit/>
          </a:bodyPr>
          <a:lstStyle/>
          <a:p>
            <a:r>
              <a:rPr lang="en-GB" dirty="0"/>
              <a:t>Partial vs full agonists </a:t>
            </a:r>
          </a:p>
        </p:txBody>
      </p:sp>
      <p:sp>
        <p:nvSpPr>
          <p:cNvPr id="3" name="Content Placeholder 2">
            <a:extLst>
              <a:ext uri="{FF2B5EF4-FFF2-40B4-BE49-F238E27FC236}">
                <a16:creationId xmlns:a16="http://schemas.microsoft.com/office/drawing/2014/main" id="{645E8AC1-664D-813D-907B-1686542AD388}"/>
              </a:ext>
            </a:extLst>
          </p:cNvPr>
          <p:cNvSpPr>
            <a:spLocks noGrp="1"/>
          </p:cNvSpPr>
          <p:nvPr>
            <p:ph idx="1"/>
          </p:nvPr>
        </p:nvSpPr>
        <p:spPr>
          <a:xfrm>
            <a:off x="612648" y="2584058"/>
            <a:ext cx="4621553" cy="3159018"/>
          </a:xfrm>
        </p:spPr>
        <p:txBody>
          <a:bodyPr vert="horz" lIns="91440" tIns="45720" rIns="91440" bIns="45720" rtlCol="0">
            <a:normAutofit/>
          </a:bodyPr>
          <a:lstStyle/>
          <a:p>
            <a:r>
              <a:rPr lang="en-GB" sz="1800"/>
              <a:t>It's in the name really, a full agonist will produce maximum effect, even if only a fraction of the receptors are occupied</a:t>
            </a:r>
            <a:endParaRPr lang="en-US" sz="1800"/>
          </a:p>
          <a:p>
            <a:r>
              <a:rPr lang="en-GB" sz="1800"/>
              <a:t>A partial agonist cannot produce maximum effect even if every receptor is activated</a:t>
            </a:r>
          </a:p>
          <a:p>
            <a:r>
              <a:rPr lang="en-GB" sz="1800" dirty="0"/>
              <a:t>If we keep this in mind, the graphs are quite intuitive</a:t>
            </a:r>
          </a:p>
          <a:p>
            <a:endParaRPr lang="en-GB" sz="1800"/>
          </a:p>
        </p:txBody>
      </p:sp>
      <p:pic>
        <p:nvPicPr>
          <p:cNvPr id="5" name="Picture 4">
            <a:extLst>
              <a:ext uri="{FF2B5EF4-FFF2-40B4-BE49-F238E27FC236}">
                <a16:creationId xmlns:a16="http://schemas.microsoft.com/office/drawing/2014/main" id="{017E0485-38ED-FC09-2AA4-B1A861856350}"/>
              </a:ext>
            </a:extLst>
          </p:cNvPr>
          <p:cNvPicPr>
            <a:picLocks noChangeAspect="1"/>
          </p:cNvPicPr>
          <p:nvPr/>
        </p:nvPicPr>
        <p:blipFill>
          <a:blip r:embed="rId2"/>
          <a:stretch>
            <a:fillRect/>
          </a:stretch>
        </p:blipFill>
        <p:spPr>
          <a:xfrm>
            <a:off x="5980518" y="1114923"/>
            <a:ext cx="5259265" cy="462815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A794935F-F730-A962-FEEA-D587A2CFA2EE}"/>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52046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97D3-98D0-FE87-4ED5-4CD447D29344}"/>
              </a:ext>
            </a:extLst>
          </p:cNvPr>
          <p:cNvSpPr>
            <a:spLocks noGrp="1"/>
          </p:cNvSpPr>
          <p:nvPr>
            <p:ph type="title"/>
          </p:nvPr>
        </p:nvSpPr>
        <p:spPr/>
        <p:txBody>
          <a:bodyPr/>
          <a:lstStyle/>
          <a:p>
            <a:r>
              <a:rPr lang="en-GB" dirty="0"/>
              <a:t>Key question for you guys</a:t>
            </a:r>
          </a:p>
        </p:txBody>
      </p:sp>
      <p:sp>
        <p:nvSpPr>
          <p:cNvPr id="3" name="Content Placeholder 2">
            <a:extLst>
              <a:ext uri="{FF2B5EF4-FFF2-40B4-BE49-F238E27FC236}">
                <a16:creationId xmlns:a16="http://schemas.microsoft.com/office/drawing/2014/main" id="{34F6E51C-245E-E20E-4850-88656D087018}"/>
              </a:ext>
            </a:extLst>
          </p:cNvPr>
          <p:cNvSpPr>
            <a:spLocks noGrp="1"/>
          </p:cNvSpPr>
          <p:nvPr>
            <p:ph idx="1"/>
          </p:nvPr>
        </p:nvSpPr>
        <p:spPr>
          <a:xfrm>
            <a:off x="370192" y="1115168"/>
            <a:ext cx="10653579" cy="4593828"/>
          </a:xfrm>
        </p:spPr>
        <p:txBody>
          <a:bodyPr vert="horz" lIns="91440" tIns="45720" rIns="91440" bIns="45720" rtlCol="0" anchor="t">
            <a:normAutofit/>
          </a:bodyPr>
          <a:lstStyle/>
          <a:p>
            <a:r>
              <a:rPr lang="en-GB" dirty="0"/>
              <a:t>Ok so you probably remember from chemistry principles that if the concentration of drug = </a:t>
            </a:r>
            <a:r>
              <a:rPr lang="en-GB" dirty="0" err="1"/>
              <a:t>Kd</a:t>
            </a:r>
            <a:r>
              <a:rPr lang="en-GB" dirty="0"/>
              <a:t> then the 50% of the receptors are occupied</a:t>
            </a:r>
          </a:p>
          <a:p>
            <a:endParaRPr lang="en-GB" dirty="0"/>
          </a:p>
          <a:p>
            <a:endParaRPr lang="en-GB" dirty="0"/>
          </a:p>
          <a:p>
            <a:endParaRPr lang="en-GB" dirty="0"/>
          </a:p>
          <a:p>
            <a:endParaRPr lang="en-GB" dirty="0"/>
          </a:p>
          <a:p>
            <a:endParaRPr lang="en-GB" dirty="0"/>
          </a:p>
          <a:p>
            <a:r>
              <a:rPr lang="en-GB" dirty="0"/>
              <a:t>Why is </a:t>
            </a:r>
            <a:r>
              <a:rPr lang="en-GB" dirty="0" err="1"/>
              <a:t>Kd</a:t>
            </a:r>
            <a:r>
              <a:rPr lang="en-GB" dirty="0"/>
              <a:t> not the same as EC50?</a:t>
            </a:r>
          </a:p>
          <a:p>
            <a:endParaRPr lang="en-GB" dirty="0"/>
          </a:p>
          <a:p>
            <a:endParaRPr lang="en-GB" dirty="0"/>
          </a:p>
          <a:p>
            <a:endParaRPr lang="en-GB" dirty="0"/>
          </a:p>
          <a:p>
            <a:endParaRPr lang="en-GB" dirty="0"/>
          </a:p>
        </p:txBody>
      </p:sp>
      <p:pic>
        <p:nvPicPr>
          <p:cNvPr id="4" name="Picture 3" descr="A whiteboard with green writing&#10;&#10;AI-generated content may be incorrect.">
            <a:extLst>
              <a:ext uri="{FF2B5EF4-FFF2-40B4-BE49-F238E27FC236}">
                <a16:creationId xmlns:a16="http://schemas.microsoft.com/office/drawing/2014/main" id="{881D4ED9-EA78-C97A-3AE5-1758B3E5B949}"/>
              </a:ext>
            </a:extLst>
          </p:cNvPr>
          <p:cNvPicPr>
            <a:picLocks noChangeAspect="1"/>
          </p:cNvPicPr>
          <p:nvPr/>
        </p:nvPicPr>
        <p:blipFill>
          <a:blip r:embed="rId2"/>
          <a:stretch>
            <a:fillRect/>
          </a:stretch>
        </p:blipFill>
        <p:spPr>
          <a:xfrm>
            <a:off x="616054" y="1962726"/>
            <a:ext cx="3570802" cy="2228274"/>
          </a:xfrm>
          <a:prstGeom prst="rect">
            <a:avLst/>
          </a:prstGeom>
        </p:spPr>
      </p:pic>
      <p:pic>
        <p:nvPicPr>
          <p:cNvPr id="5" name="Picture 4" descr="A white text on a white background&#10;&#10;AI-generated content may be incorrect.">
            <a:extLst>
              <a:ext uri="{FF2B5EF4-FFF2-40B4-BE49-F238E27FC236}">
                <a16:creationId xmlns:a16="http://schemas.microsoft.com/office/drawing/2014/main" id="{231E58CF-C355-1201-B88B-50C54FB3FA4A}"/>
              </a:ext>
            </a:extLst>
          </p:cNvPr>
          <p:cNvPicPr>
            <a:picLocks noChangeAspect="1"/>
          </p:cNvPicPr>
          <p:nvPr/>
        </p:nvPicPr>
        <p:blipFill>
          <a:blip r:embed="rId3"/>
          <a:stretch>
            <a:fillRect/>
          </a:stretch>
        </p:blipFill>
        <p:spPr>
          <a:xfrm>
            <a:off x="485631" y="4851834"/>
            <a:ext cx="8068830" cy="2003425"/>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687E612A-2BEB-CDF6-C549-6B8AA2C36D2A}"/>
              </a:ext>
            </a:extLst>
          </p:cNvPr>
          <p:cNvPicPr>
            <a:picLocks noChangeAspect="1"/>
          </p:cNvPicPr>
          <p:nvPr/>
        </p:nvPicPr>
        <p:blipFill>
          <a:blip r:embed="rId4"/>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0123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3F81-3B70-A14B-860D-0F86636E1DDB}"/>
              </a:ext>
            </a:extLst>
          </p:cNvPr>
          <p:cNvSpPr>
            <a:spLocks noGrp="1"/>
          </p:cNvSpPr>
          <p:nvPr>
            <p:ph type="title"/>
          </p:nvPr>
        </p:nvSpPr>
        <p:spPr/>
        <p:txBody>
          <a:bodyPr/>
          <a:lstStyle/>
          <a:p>
            <a:r>
              <a:rPr lang="en-GB" dirty="0"/>
              <a:t>Graphs of antagonists – quite intuitive</a:t>
            </a:r>
          </a:p>
        </p:txBody>
      </p:sp>
      <p:sp>
        <p:nvSpPr>
          <p:cNvPr id="3" name="Content Placeholder 2">
            <a:extLst>
              <a:ext uri="{FF2B5EF4-FFF2-40B4-BE49-F238E27FC236}">
                <a16:creationId xmlns:a16="http://schemas.microsoft.com/office/drawing/2014/main" id="{B60E71BC-143D-1E37-BDEF-337C279FE6B8}"/>
              </a:ext>
            </a:extLst>
          </p:cNvPr>
          <p:cNvSpPr>
            <a:spLocks noGrp="1"/>
          </p:cNvSpPr>
          <p:nvPr>
            <p:ph idx="1"/>
          </p:nvPr>
        </p:nvSpPr>
        <p:spPr/>
        <p:txBody>
          <a:bodyPr vert="horz" lIns="91440" tIns="45720" rIns="91440" bIns="45720" rtlCol="0" anchor="t">
            <a:normAutofit/>
          </a:bodyPr>
          <a:lstStyle/>
          <a:p>
            <a:r>
              <a:rPr lang="en-GB" dirty="0"/>
              <a:t>Reversible competitive antagonists produce parallel shift to the right – you need more of the drug to produce the same effect because there's competition (but at least the receptors are completely out of the game), you can still reach max effect if you just saturate</a:t>
            </a:r>
          </a:p>
          <a:p>
            <a:r>
              <a:rPr lang="en-GB" dirty="0"/>
              <a:t>Irreversible competitive antagonists produce non-parallel shift and the graph doesn't reach the same height – makes sense because there are fewer functional receptors</a:t>
            </a:r>
          </a:p>
          <a:p>
            <a:endParaRPr lang="en-GB" dirty="0"/>
          </a:p>
          <a:p>
            <a:endParaRPr lang="en-GB" dirty="0"/>
          </a:p>
        </p:txBody>
      </p:sp>
      <p:pic>
        <p:nvPicPr>
          <p:cNvPr id="4" name="Picture 3" descr="A graph of response and response&#10;&#10;AI-generated content may be incorrect.">
            <a:extLst>
              <a:ext uri="{FF2B5EF4-FFF2-40B4-BE49-F238E27FC236}">
                <a16:creationId xmlns:a16="http://schemas.microsoft.com/office/drawing/2014/main" id="{8E35CF3E-7CE9-385C-7330-7F9DB8F52BFC}"/>
              </a:ext>
            </a:extLst>
          </p:cNvPr>
          <p:cNvPicPr>
            <a:picLocks noChangeAspect="1"/>
          </p:cNvPicPr>
          <p:nvPr/>
        </p:nvPicPr>
        <p:blipFill>
          <a:blip r:embed="rId2"/>
          <a:stretch>
            <a:fillRect/>
          </a:stretch>
        </p:blipFill>
        <p:spPr>
          <a:xfrm>
            <a:off x="608920" y="4037920"/>
            <a:ext cx="2450647" cy="2657475"/>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E2BB3108-B7E5-299A-D3CA-B9902E744A7C}"/>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90363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67A1-9DA3-3A33-F908-B66A43AEE3FD}"/>
              </a:ext>
            </a:extLst>
          </p:cNvPr>
          <p:cNvSpPr>
            <a:spLocks noGrp="1"/>
          </p:cNvSpPr>
          <p:nvPr>
            <p:ph type="title"/>
          </p:nvPr>
        </p:nvSpPr>
        <p:spPr/>
        <p:txBody>
          <a:bodyPr/>
          <a:lstStyle/>
          <a:p>
            <a:r>
              <a:rPr lang="en-GB" dirty="0"/>
              <a:t>pA2 and it's relationship to affinity – someone define it and tell me</a:t>
            </a:r>
          </a:p>
        </p:txBody>
      </p:sp>
      <p:pic>
        <p:nvPicPr>
          <p:cNvPr id="4" name="Content Placeholder 3" descr="A close-up of a note&#10;&#10;AI-generated content may be incorrect.">
            <a:extLst>
              <a:ext uri="{FF2B5EF4-FFF2-40B4-BE49-F238E27FC236}">
                <a16:creationId xmlns:a16="http://schemas.microsoft.com/office/drawing/2014/main" id="{6255B4C1-F052-8422-6382-462BBA4010A3}"/>
              </a:ext>
            </a:extLst>
          </p:cNvPr>
          <p:cNvPicPr>
            <a:picLocks noGrp="1" noChangeAspect="1"/>
          </p:cNvPicPr>
          <p:nvPr>
            <p:ph idx="1"/>
          </p:nvPr>
        </p:nvPicPr>
        <p:blipFill>
          <a:blip r:embed="rId2"/>
          <a:stretch>
            <a:fillRect/>
          </a:stretch>
        </p:blipFill>
        <p:spPr>
          <a:xfrm>
            <a:off x="610199" y="2348293"/>
            <a:ext cx="8067675" cy="1695450"/>
          </a:xfrm>
          <a:prstGeom prst="rect">
            <a:avLst/>
          </a:prstGeom>
        </p:spPr>
      </p:pic>
      <p:sp>
        <p:nvSpPr>
          <p:cNvPr id="6" name="TextBox 5">
            <a:extLst>
              <a:ext uri="{FF2B5EF4-FFF2-40B4-BE49-F238E27FC236}">
                <a16:creationId xmlns:a16="http://schemas.microsoft.com/office/drawing/2014/main" id="{70E0C5A7-F0D2-2B5C-175C-1C160FEA9A83}"/>
              </a:ext>
            </a:extLst>
          </p:cNvPr>
          <p:cNvSpPr txBox="1"/>
          <p:nvPr/>
        </p:nvSpPr>
        <p:spPr>
          <a:xfrm>
            <a:off x="573499" y="4657933"/>
            <a:ext cx="968550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endParaRPr lang="en-GB" dirty="0"/>
          </a:p>
          <a:p>
            <a:r>
              <a:rPr lang="en-GB" dirty="0"/>
              <a:t>This is quite intuitive – logarithms find the missing power. If you are doing negative logarithm then the higher the pA2 the lower the A2. </a:t>
            </a:r>
            <a:endParaRPr lang="en-US"/>
          </a:p>
          <a:p>
            <a:endParaRPr lang="en-GB" dirty="0"/>
          </a:p>
          <a:p>
            <a:r>
              <a:rPr lang="en-GB" dirty="0"/>
              <a:t>-log(0.1) = 1</a:t>
            </a:r>
          </a:p>
          <a:p>
            <a:r>
              <a:rPr lang="en-GB" dirty="0"/>
              <a:t>-log(0.01) = 2</a:t>
            </a:r>
          </a:p>
        </p:txBody>
      </p:sp>
      <p:sp>
        <p:nvSpPr>
          <p:cNvPr id="7" name="TextBox 6">
            <a:extLst>
              <a:ext uri="{FF2B5EF4-FFF2-40B4-BE49-F238E27FC236}">
                <a16:creationId xmlns:a16="http://schemas.microsoft.com/office/drawing/2014/main" id="{64996DA7-53F1-276B-5BEB-4DA9E6D36B47}"/>
              </a:ext>
            </a:extLst>
          </p:cNvPr>
          <p:cNvSpPr txBox="1"/>
          <p:nvPr/>
        </p:nvSpPr>
        <p:spPr>
          <a:xfrm>
            <a:off x="587590" y="4383104"/>
            <a:ext cx="103860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The higher the pA2, the lower the affinity of the antagonist</a:t>
            </a:r>
          </a:p>
        </p:txBody>
      </p:sp>
      <p:pic>
        <p:nvPicPr>
          <p:cNvPr id="5" name="Picture 4" descr="A black background with a black square&#10;&#10;AI-generated content may be incorrect.">
            <a:extLst>
              <a:ext uri="{FF2B5EF4-FFF2-40B4-BE49-F238E27FC236}">
                <a16:creationId xmlns:a16="http://schemas.microsoft.com/office/drawing/2014/main" id="{833CF6EE-DD3C-47EA-1A53-550983EA52BF}"/>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5566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DA16-839F-BAC6-91C0-B8B87F550B25}"/>
              </a:ext>
            </a:extLst>
          </p:cNvPr>
          <p:cNvSpPr>
            <a:spLocks noGrp="1"/>
          </p:cNvSpPr>
          <p:nvPr>
            <p:ph type="title"/>
          </p:nvPr>
        </p:nvSpPr>
        <p:spPr/>
        <p:txBody>
          <a:bodyPr/>
          <a:lstStyle/>
          <a:p>
            <a:r>
              <a:rPr lang="en-GB" dirty="0"/>
              <a:t>The most important concept in PK - what does ADME stand for?</a:t>
            </a:r>
          </a:p>
        </p:txBody>
      </p:sp>
      <p:pic>
        <p:nvPicPr>
          <p:cNvPr id="4" name="Content Placeholder 3">
            <a:extLst>
              <a:ext uri="{FF2B5EF4-FFF2-40B4-BE49-F238E27FC236}">
                <a16:creationId xmlns:a16="http://schemas.microsoft.com/office/drawing/2014/main" id="{2013C3F0-104F-26B2-1DE0-5ABFF0648949}"/>
              </a:ext>
            </a:extLst>
          </p:cNvPr>
          <p:cNvPicPr>
            <a:picLocks noGrp="1" noChangeAspect="1"/>
          </p:cNvPicPr>
          <p:nvPr>
            <p:ph idx="1"/>
          </p:nvPr>
        </p:nvPicPr>
        <p:blipFill>
          <a:blip r:embed="rId2"/>
          <a:stretch>
            <a:fillRect/>
          </a:stretch>
        </p:blipFill>
        <p:spPr>
          <a:xfrm>
            <a:off x="1871459" y="1715532"/>
            <a:ext cx="8135955"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57E43BA0-C970-D75E-8A7A-ABB388635B23}"/>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4119594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E37E9F-0D7B-3A32-831F-F60BBD6B9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1CDB0-1937-342E-12AA-99336306092E}"/>
              </a:ext>
            </a:extLst>
          </p:cNvPr>
          <p:cNvSpPr>
            <a:spLocks noGrp="1"/>
          </p:cNvSpPr>
          <p:nvPr>
            <p:ph type="title"/>
          </p:nvPr>
        </p:nvSpPr>
        <p:spPr>
          <a:xfrm>
            <a:off x="1179576" y="1069848"/>
            <a:ext cx="4916424" cy="1353312"/>
          </a:xfrm>
        </p:spPr>
        <p:txBody>
          <a:bodyPr anchor="b">
            <a:normAutofit/>
          </a:bodyPr>
          <a:lstStyle/>
          <a:p>
            <a:r>
              <a:rPr lang="en-GB" dirty="0"/>
              <a:t>Now let's use this principle</a:t>
            </a:r>
          </a:p>
        </p:txBody>
      </p:sp>
      <p:sp>
        <p:nvSpPr>
          <p:cNvPr id="3" name="Content Placeholder 2">
            <a:extLst>
              <a:ext uri="{FF2B5EF4-FFF2-40B4-BE49-F238E27FC236}">
                <a16:creationId xmlns:a16="http://schemas.microsoft.com/office/drawing/2014/main" id="{E14FA0E9-F6D3-ACF2-9419-2C82D353EB4A}"/>
              </a:ext>
            </a:extLst>
          </p:cNvPr>
          <p:cNvSpPr>
            <a:spLocks noGrp="1"/>
          </p:cNvSpPr>
          <p:nvPr>
            <p:ph idx="1"/>
          </p:nvPr>
        </p:nvSpPr>
        <p:spPr>
          <a:xfrm>
            <a:off x="156510" y="2556469"/>
            <a:ext cx="5943968" cy="4020661"/>
          </a:xfrm>
        </p:spPr>
        <p:txBody>
          <a:bodyPr vert="horz" lIns="91440" tIns="45720" rIns="91440" bIns="45720" rtlCol="0" anchor="t">
            <a:normAutofit fontScale="85000" lnSpcReduction="20000"/>
          </a:bodyPr>
          <a:lstStyle/>
          <a:p>
            <a:r>
              <a:rPr lang="en-GB" sz="1800" dirty="0"/>
              <a:t>Which part of ADME do permeability, volume of distribution and clearance correspond to? </a:t>
            </a:r>
            <a:endParaRPr lang="en-US" dirty="0"/>
          </a:p>
          <a:p>
            <a:endParaRPr lang="en-GB" sz="1800" dirty="0"/>
          </a:p>
          <a:p>
            <a:r>
              <a:rPr lang="en-GB" sz="1800" dirty="0"/>
              <a:t>What about half life?</a:t>
            </a:r>
            <a:endParaRPr lang="en-GB" dirty="0"/>
          </a:p>
          <a:p>
            <a:endParaRPr lang="en-GB" sz="1800" dirty="0"/>
          </a:p>
          <a:p>
            <a:r>
              <a:rPr lang="en-GB" sz="1800" dirty="0"/>
              <a:t>Volume of distribution is a bit of an interesting but very useful measurement. Here is the definition in case you are not completely familiar:</a:t>
            </a:r>
          </a:p>
          <a:p>
            <a:pPr marL="0" indent="0">
              <a:buNone/>
            </a:pPr>
            <a:r>
              <a:rPr lang="en-GB" sz="1800" dirty="0">
                <a:ea typeface="+mn-lt"/>
                <a:cs typeface="+mn-lt"/>
              </a:rPr>
              <a:t>Volume of distribution is defined as the apparent volume of fluid into which a drug would need to be distributed to achieve a concentration equal to the concentration in the plasma.</a:t>
            </a:r>
            <a:br>
              <a:rPr lang="en-GB" sz="1800" dirty="0">
                <a:ea typeface="+mn-lt"/>
                <a:cs typeface="+mn-lt"/>
              </a:rPr>
            </a:br>
            <a:br>
              <a:rPr lang="en-GB" sz="1800" dirty="0">
                <a:ea typeface="+mn-lt"/>
                <a:cs typeface="+mn-lt"/>
              </a:rPr>
            </a:br>
            <a:r>
              <a:rPr lang="en-GB" sz="1800">
                <a:ea typeface="+mn-lt"/>
                <a:cs typeface="+mn-lt"/>
              </a:rPr>
              <a:t>So a higher value means the drug is more likely to be </a:t>
            </a:r>
            <a:r>
              <a:rPr lang="en-GB" sz="1800" dirty="0">
                <a:ea typeface="+mn-lt"/>
                <a:cs typeface="+mn-lt"/>
              </a:rPr>
              <a:t>found in the tissues of the body</a:t>
            </a:r>
          </a:p>
          <a:p>
            <a:endParaRPr lang="en-GB" sz="1800" dirty="0"/>
          </a:p>
          <a:p>
            <a:endParaRPr lang="en-GB" sz="1800" dirty="0"/>
          </a:p>
        </p:txBody>
      </p:sp>
      <p:pic>
        <p:nvPicPr>
          <p:cNvPr id="4" name="Picture 3" descr="A diagram of a person with different colored text&#10;&#10;AI-generated content may be incorrect.">
            <a:extLst>
              <a:ext uri="{FF2B5EF4-FFF2-40B4-BE49-F238E27FC236}">
                <a16:creationId xmlns:a16="http://schemas.microsoft.com/office/drawing/2014/main" id="{C5EDF0B2-DA82-FCD4-99FA-D4B887A472A1}"/>
              </a:ext>
            </a:extLst>
          </p:cNvPr>
          <p:cNvPicPr>
            <a:picLocks noChangeAspect="1"/>
          </p:cNvPicPr>
          <p:nvPr/>
        </p:nvPicPr>
        <p:blipFill>
          <a:blip r:embed="rId2"/>
          <a:stretch>
            <a:fillRect/>
          </a:stretch>
        </p:blipFill>
        <p:spPr>
          <a:xfrm>
            <a:off x="6497080" y="244315"/>
            <a:ext cx="5415889" cy="3007839"/>
          </a:xfrm>
          <a:prstGeom prst="rect">
            <a:avLst/>
          </a:prstGeom>
        </p:spPr>
      </p:pic>
      <p:pic>
        <p:nvPicPr>
          <p:cNvPr id="5" name="Picture 4" descr="A diagram of a person&#10;&#10;AI-generated content may be incorrect.">
            <a:extLst>
              <a:ext uri="{FF2B5EF4-FFF2-40B4-BE49-F238E27FC236}">
                <a16:creationId xmlns:a16="http://schemas.microsoft.com/office/drawing/2014/main" id="{99389718-D4CD-C685-4D1C-5DE1DA50D62A}"/>
              </a:ext>
            </a:extLst>
          </p:cNvPr>
          <p:cNvPicPr>
            <a:picLocks noChangeAspect="1"/>
          </p:cNvPicPr>
          <p:nvPr/>
        </p:nvPicPr>
        <p:blipFill>
          <a:blip r:embed="rId3"/>
          <a:stretch>
            <a:fillRect/>
          </a:stretch>
        </p:blipFill>
        <p:spPr>
          <a:xfrm>
            <a:off x="6081443" y="3423636"/>
            <a:ext cx="5946979" cy="3148088"/>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6435ECFA-C114-5FD0-5A10-AA965D85E544}"/>
              </a:ext>
            </a:extLst>
          </p:cNvPr>
          <p:cNvPicPr>
            <a:picLocks noChangeAspect="1"/>
          </p:cNvPicPr>
          <p:nvPr/>
        </p:nvPicPr>
        <p:blipFill>
          <a:blip r:embed="rId4"/>
          <a:stretch>
            <a:fillRect/>
          </a:stretch>
        </p:blipFill>
        <p:spPr>
          <a:xfrm>
            <a:off x="158043" y="243789"/>
            <a:ext cx="1690930" cy="499015"/>
          </a:xfrm>
          <a:prstGeom prst="rect">
            <a:avLst/>
          </a:prstGeom>
        </p:spPr>
      </p:pic>
    </p:spTree>
    <p:extLst>
      <p:ext uri="{BB962C8B-B14F-4D97-AF65-F5344CB8AC3E}">
        <p14:creationId xmlns:p14="http://schemas.microsoft.com/office/powerpoint/2010/main" val="17948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DAD4CF5-5E36-3855-C2EF-3847DA72B378}"/>
              </a:ext>
            </a:extLst>
          </p:cNvPr>
          <p:cNvSpPr>
            <a:spLocks noGrp="1"/>
          </p:cNvSpPr>
          <p:nvPr>
            <p:ph type="title"/>
          </p:nvPr>
        </p:nvSpPr>
        <p:spPr>
          <a:xfrm>
            <a:off x="612648" y="548640"/>
            <a:ext cx="4803224" cy="1298446"/>
          </a:xfrm>
        </p:spPr>
        <p:txBody>
          <a:bodyPr>
            <a:normAutofit/>
          </a:bodyPr>
          <a:lstStyle/>
          <a:p>
            <a:r>
              <a:rPr lang="en-GB" sz="2800"/>
              <a:t>Some advice for learning these topics (with some general advice)</a:t>
            </a:r>
          </a:p>
        </p:txBody>
      </p:sp>
      <p:sp>
        <p:nvSpPr>
          <p:cNvPr id="3" name="Content Placeholder 2">
            <a:extLst>
              <a:ext uri="{FF2B5EF4-FFF2-40B4-BE49-F238E27FC236}">
                <a16:creationId xmlns:a16="http://schemas.microsoft.com/office/drawing/2014/main" id="{D82EEF5C-ABAF-9B03-1E01-14A4FF327219}"/>
              </a:ext>
            </a:extLst>
          </p:cNvPr>
          <p:cNvSpPr>
            <a:spLocks noGrp="1"/>
          </p:cNvSpPr>
          <p:nvPr>
            <p:ph idx="1"/>
          </p:nvPr>
        </p:nvSpPr>
        <p:spPr>
          <a:xfrm>
            <a:off x="5101156" y="199387"/>
            <a:ext cx="6728134" cy="6543888"/>
          </a:xfrm>
        </p:spPr>
        <p:txBody>
          <a:bodyPr vert="horz" lIns="91440" tIns="45720" rIns="91440" bIns="45720" rtlCol="0" anchor="t">
            <a:normAutofit lnSpcReduction="10000"/>
          </a:bodyPr>
          <a:lstStyle/>
          <a:p>
            <a:pPr>
              <a:lnSpc>
                <a:spcPct val="110000"/>
              </a:lnSpc>
            </a:pPr>
            <a:r>
              <a:rPr lang="en-GB" sz="1400" dirty="0"/>
              <a:t>Medicine is very logical so always keep the bigger picture in mind.  </a:t>
            </a:r>
          </a:p>
          <a:p>
            <a:pPr>
              <a:lnSpc>
                <a:spcPct val="110000"/>
              </a:lnSpc>
            </a:pPr>
            <a:endParaRPr lang="en-GB" sz="1400" dirty="0"/>
          </a:p>
          <a:p>
            <a:pPr>
              <a:lnSpc>
                <a:spcPct val="110000"/>
              </a:lnSpc>
            </a:pPr>
            <a:r>
              <a:rPr lang="en-GB" sz="1400" dirty="0"/>
              <a:t>In general, images are a lot easier to remember than a string of words</a:t>
            </a:r>
          </a:p>
          <a:p>
            <a:pPr>
              <a:lnSpc>
                <a:spcPct val="110000"/>
              </a:lnSpc>
            </a:pPr>
            <a:endParaRPr lang="en-GB" sz="1400" dirty="0"/>
          </a:p>
          <a:p>
            <a:pPr>
              <a:lnSpc>
                <a:spcPct val="110000"/>
              </a:lnSpc>
            </a:pPr>
            <a:r>
              <a:rPr lang="en-GB" sz="1400" dirty="0"/>
              <a:t>With cell signalling, think of it like a story of events. Keeping the diagrams in your mind is really helpful for this, you can </a:t>
            </a:r>
            <a:r>
              <a:rPr lang="en-GB" sz="1400" dirty="0" err="1"/>
              <a:t>sorta</a:t>
            </a:r>
            <a:r>
              <a:rPr lang="en-GB" sz="1400" dirty="0"/>
              <a:t> make it like a little animation. Try draw the pathway from memory a few times  and then you will not forget it. </a:t>
            </a:r>
          </a:p>
          <a:p>
            <a:pPr marL="0" indent="0">
              <a:lnSpc>
                <a:spcPct val="110000"/>
              </a:lnSpc>
              <a:buNone/>
            </a:pPr>
            <a:endParaRPr lang="en-GB" sz="1400"/>
          </a:p>
          <a:p>
            <a:pPr>
              <a:lnSpc>
                <a:spcPct val="110000"/>
              </a:lnSpc>
            </a:pPr>
            <a:r>
              <a:rPr lang="en-GB" sz="1400" dirty="0"/>
              <a:t>If you really boil it down, the very key concept of the first two intro to pharmacology lectures is the way in which a drug interacts with a receptor and the ways in which we can analyse this and modulate this. Ofc, there are lots of graphs associated with this but if you apply the concepts you learnt in Chemistry (and a little bit of maths) then you will be fine</a:t>
            </a:r>
          </a:p>
          <a:p>
            <a:pPr>
              <a:lnSpc>
                <a:spcPct val="110000"/>
              </a:lnSpc>
            </a:pPr>
            <a:endParaRPr lang="en-GB" sz="1400" dirty="0"/>
          </a:p>
          <a:p>
            <a:pPr>
              <a:lnSpc>
                <a:spcPct val="110000"/>
              </a:lnSpc>
            </a:pPr>
            <a:r>
              <a:rPr lang="en-GB" sz="1400" dirty="0"/>
              <a:t>With pharmacokinetics, always keep ADME in mind as well as the definitions. Again, think of it like a story of events in terms of what happens to the drug from the moment you swallow to the moment it gets excreted in the urine or faeces via bile. Everything makes sense if you keep thinking about that.</a:t>
            </a:r>
          </a:p>
          <a:p>
            <a:pPr>
              <a:lnSpc>
                <a:spcPct val="110000"/>
              </a:lnSpc>
            </a:pPr>
            <a:endParaRPr lang="en-GB" sz="1400" dirty="0"/>
          </a:p>
          <a:p>
            <a:pPr>
              <a:lnSpc>
                <a:spcPct val="110000"/>
              </a:lnSpc>
            </a:pPr>
            <a:r>
              <a:rPr lang="en-GB" sz="1400" dirty="0"/>
              <a:t>With nerve anatomy, there's a lot of words on Rocky's </a:t>
            </a:r>
            <a:r>
              <a:rPr lang="en-GB" sz="1400" dirty="0" err="1"/>
              <a:t>powerpoints</a:t>
            </a:r>
            <a:r>
              <a:rPr lang="en-GB" sz="1400" dirty="0"/>
              <a:t> about the path of nerve fibres, try draw it on top of an anatomy image and it'll feel a lot easier to remember. </a:t>
            </a:r>
          </a:p>
          <a:p>
            <a:pPr>
              <a:lnSpc>
                <a:spcPct val="110000"/>
              </a:lnSpc>
            </a:pPr>
            <a:endParaRPr lang="en-GB" sz="1400" dirty="0"/>
          </a:p>
          <a:p>
            <a:pPr marL="0" indent="0">
              <a:lnSpc>
                <a:spcPct val="110000"/>
              </a:lnSpc>
              <a:buNone/>
            </a:pPr>
            <a:endParaRPr lang="en-GB" sz="1400" dirty="0"/>
          </a:p>
          <a:p>
            <a:pPr>
              <a:lnSpc>
                <a:spcPct val="110000"/>
              </a:lnSpc>
            </a:pPr>
            <a:endParaRPr lang="en-GB" sz="1400" dirty="0"/>
          </a:p>
          <a:p>
            <a:pPr>
              <a:lnSpc>
                <a:spcPct val="110000"/>
              </a:lnSpc>
            </a:pPr>
            <a:endParaRPr lang="en-GB" sz="1400" dirty="0"/>
          </a:p>
          <a:p>
            <a:pPr>
              <a:lnSpc>
                <a:spcPct val="110000"/>
              </a:lnSpc>
            </a:pPr>
            <a:endParaRPr lang="en-GB" sz="1400"/>
          </a:p>
          <a:p>
            <a:pPr>
              <a:lnSpc>
                <a:spcPct val="110000"/>
              </a:lnSpc>
            </a:pPr>
            <a:endParaRPr lang="en-GB" sz="1400"/>
          </a:p>
          <a:p>
            <a:pPr>
              <a:lnSpc>
                <a:spcPct val="110000"/>
              </a:lnSpc>
            </a:pPr>
            <a:endParaRPr lang="en-GB" sz="1400"/>
          </a:p>
        </p:txBody>
      </p:sp>
      <p:pic>
        <p:nvPicPr>
          <p:cNvPr id="8" name="Picture 7" descr="A cartoon character holding a staff&#10;&#10;AI-generated content may be incorrect.">
            <a:extLst>
              <a:ext uri="{FF2B5EF4-FFF2-40B4-BE49-F238E27FC236}">
                <a16:creationId xmlns:a16="http://schemas.microsoft.com/office/drawing/2014/main" id="{8319DAA0-15D6-B20C-A5E8-BD6DA1E18A79}"/>
              </a:ext>
            </a:extLst>
          </p:cNvPr>
          <p:cNvPicPr>
            <a:picLocks noChangeAspect="1"/>
          </p:cNvPicPr>
          <p:nvPr/>
        </p:nvPicPr>
        <p:blipFill>
          <a:blip r:embed="rId2"/>
          <a:stretch>
            <a:fillRect/>
          </a:stretch>
        </p:blipFill>
        <p:spPr>
          <a:xfrm>
            <a:off x="797719" y="2200275"/>
            <a:ext cx="3810000" cy="3790950"/>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65F7E79B-23CF-4715-C9D6-F2F2FB7F13C4}"/>
              </a:ext>
            </a:extLst>
          </p:cNvPr>
          <p:cNvPicPr>
            <a:picLocks noChangeAspect="1"/>
          </p:cNvPicPr>
          <p:nvPr/>
        </p:nvPicPr>
        <p:blipFill>
          <a:blip r:embed="rId3"/>
          <a:stretch>
            <a:fillRect/>
          </a:stretch>
        </p:blipFill>
        <p:spPr>
          <a:xfrm>
            <a:off x="166654" y="6234701"/>
            <a:ext cx="1690930" cy="499015"/>
          </a:xfrm>
          <a:prstGeom prst="rect">
            <a:avLst/>
          </a:prstGeom>
        </p:spPr>
      </p:pic>
    </p:spTree>
    <p:extLst>
      <p:ext uri="{BB962C8B-B14F-4D97-AF65-F5344CB8AC3E}">
        <p14:creationId xmlns:p14="http://schemas.microsoft.com/office/powerpoint/2010/main" val="729959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7190-B4E0-6BE7-BB4A-7125E4DD493C}"/>
              </a:ext>
            </a:extLst>
          </p:cNvPr>
          <p:cNvSpPr>
            <a:spLocks noGrp="1"/>
          </p:cNvSpPr>
          <p:nvPr>
            <p:ph type="title"/>
          </p:nvPr>
        </p:nvSpPr>
        <p:spPr/>
        <p:txBody>
          <a:bodyPr/>
          <a:lstStyle/>
          <a:p>
            <a:r>
              <a:rPr lang="en-GB" dirty="0"/>
              <a:t>Two ways of calculating volume of distribution (sort of) explained</a:t>
            </a:r>
          </a:p>
        </p:txBody>
      </p:sp>
      <p:pic>
        <p:nvPicPr>
          <p:cNvPr id="4" name="Content Placeholder 3" descr="A close-up of a math problem&#10;&#10;AI-generated content may be incorrect.">
            <a:extLst>
              <a:ext uri="{FF2B5EF4-FFF2-40B4-BE49-F238E27FC236}">
                <a16:creationId xmlns:a16="http://schemas.microsoft.com/office/drawing/2014/main" id="{C2F537B4-DA44-86B8-0EAF-0A7F23AA68AE}"/>
              </a:ext>
            </a:extLst>
          </p:cNvPr>
          <p:cNvPicPr>
            <a:picLocks noGrp="1" noChangeAspect="1"/>
          </p:cNvPicPr>
          <p:nvPr>
            <p:ph idx="1"/>
          </p:nvPr>
        </p:nvPicPr>
        <p:blipFill>
          <a:blip r:embed="rId2"/>
          <a:stretch>
            <a:fillRect/>
          </a:stretch>
        </p:blipFill>
        <p:spPr>
          <a:xfrm>
            <a:off x="617562" y="1865623"/>
            <a:ext cx="5240477" cy="1719010"/>
          </a:xfrm>
          <a:prstGeom prst="rect">
            <a:avLst/>
          </a:prstGeom>
        </p:spPr>
      </p:pic>
      <p:sp>
        <p:nvSpPr>
          <p:cNvPr id="5" name="TextBox 4">
            <a:extLst>
              <a:ext uri="{FF2B5EF4-FFF2-40B4-BE49-F238E27FC236}">
                <a16:creationId xmlns:a16="http://schemas.microsoft.com/office/drawing/2014/main" id="{00A1DBF5-42A8-D07C-99BF-13AE38BD7FA0}"/>
              </a:ext>
            </a:extLst>
          </p:cNvPr>
          <p:cNvSpPr txBox="1"/>
          <p:nvPr/>
        </p:nvSpPr>
        <p:spPr>
          <a:xfrm>
            <a:off x="412900" y="3954323"/>
            <a:ext cx="1068778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GB" dirty="0"/>
              <a:t>This pretty much just stems from its definition. The IV dose tell you how much of the drug is in the system. The concentration at time 0 tells you the concentration in the blood at that moment in time</a:t>
            </a:r>
          </a:p>
          <a:p>
            <a:pPr marL="342900" indent="-342900">
              <a:buAutoNum type="arabicParenR"/>
            </a:pPr>
            <a:endParaRPr lang="en-GB" dirty="0"/>
          </a:p>
          <a:p>
            <a:pPr marL="342900" indent="-342900">
              <a:buAutoNum type="arabicParenR"/>
            </a:pPr>
            <a:r>
              <a:rPr lang="en-GB" dirty="0"/>
              <a:t>Since clearance is volume of the blood is being cleared per unit time, dividing this by the elimination rate constant (which has units time^-1) gives you a value with units of volume. </a:t>
            </a:r>
          </a:p>
          <a:p>
            <a:pPr marL="342900" indent="-342900">
              <a:buAutoNum type="arabicParenR"/>
            </a:pPr>
            <a:endParaRPr lang="en-GB" dirty="0"/>
          </a:p>
          <a:p>
            <a:r>
              <a:rPr lang="en-GB" dirty="0"/>
              <a:t>      </a:t>
            </a:r>
          </a:p>
        </p:txBody>
      </p:sp>
      <p:pic>
        <p:nvPicPr>
          <p:cNvPr id="6" name="Picture 5" descr="A black background with a black square&#10;&#10;AI-generated content may be incorrect.">
            <a:extLst>
              <a:ext uri="{FF2B5EF4-FFF2-40B4-BE49-F238E27FC236}">
                <a16:creationId xmlns:a16="http://schemas.microsoft.com/office/drawing/2014/main" id="{7E70FF69-5D1D-72D3-8E9A-36305B140FF9}"/>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44944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E307-9875-20A9-DC13-953127005095}"/>
              </a:ext>
            </a:extLst>
          </p:cNvPr>
          <p:cNvSpPr>
            <a:spLocks noGrp="1"/>
          </p:cNvSpPr>
          <p:nvPr>
            <p:ph type="title"/>
          </p:nvPr>
        </p:nvSpPr>
        <p:spPr/>
        <p:txBody>
          <a:bodyPr/>
          <a:lstStyle/>
          <a:p>
            <a:r>
              <a:rPr lang="en-GB" dirty="0"/>
              <a:t>Here are all the key equations</a:t>
            </a:r>
          </a:p>
        </p:txBody>
      </p:sp>
      <p:pic>
        <p:nvPicPr>
          <p:cNvPr id="4" name="Content Placeholder 3" descr="A math equations on a white background&#10;&#10;AI-generated content may be incorrect.">
            <a:extLst>
              <a:ext uri="{FF2B5EF4-FFF2-40B4-BE49-F238E27FC236}">
                <a16:creationId xmlns:a16="http://schemas.microsoft.com/office/drawing/2014/main" id="{D2223D18-67F6-9824-5416-F4632A5E54CF}"/>
              </a:ext>
            </a:extLst>
          </p:cNvPr>
          <p:cNvPicPr>
            <a:picLocks noGrp="1" noChangeAspect="1"/>
          </p:cNvPicPr>
          <p:nvPr>
            <p:ph idx="1"/>
          </p:nvPr>
        </p:nvPicPr>
        <p:blipFill>
          <a:blip r:embed="rId2"/>
          <a:stretch>
            <a:fillRect/>
          </a:stretch>
        </p:blipFill>
        <p:spPr>
          <a:xfrm>
            <a:off x="722117" y="1562140"/>
            <a:ext cx="6648450" cy="3733800"/>
          </a:xfrm>
          <a:prstGeom prst="rect">
            <a:avLst/>
          </a:prstGeom>
        </p:spPr>
      </p:pic>
      <p:sp>
        <p:nvSpPr>
          <p:cNvPr id="5" name="TextBox 4">
            <a:extLst>
              <a:ext uri="{FF2B5EF4-FFF2-40B4-BE49-F238E27FC236}">
                <a16:creationId xmlns:a16="http://schemas.microsoft.com/office/drawing/2014/main" id="{424C7D43-034C-E1F4-2690-4AF8330FC6DD}"/>
              </a:ext>
            </a:extLst>
          </p:cNvPr>
          <p:cNvSpPr txBox="1"/>
          <p:nvPr/>
        </p:nvSpPr>
        <p:spPr>
          <a:xfrm>
            <a:off x="999002" y="5633718"/>
            <a:ext cx="113514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If you did A-level maths, the half life equation is derived from a differential equation, 0.693 is an approximation of ln(2) </a:t>
            </a:r>
          </a:p>
        </p:txBody>
      </p:sp>
      <p:pic>
        <p:nvPicPr>
          <p:cNvPr id="6" name="Picture 5" descr="A black background with a black square&#10;&#10;AI-generated content may be incorrect.">
            <a:extLst>
              <a:ext uri="{FF2B5EF4-FFF2-40B4-BE49-F238E27FC236}">
                <a16:creationId xmlns:a16="http://schemas.microsoft.com/office/drawing/2014/main" id="{B1BCE0DA-EE15-AFC1-0F23-7F7C0F9E6BE3}"/>
              </a:ext>
            </a:extLst>
          </p:cNvPr>
          <p:cNvPicPr>
            <a:picLocks noChangeAspect="1"/>
          </p:cNvPicPr>
          <p:nvPr/>
        </p:nvPicPr>
        <p:blipFill>
          <a:blip r:embed="rId3"/>
          <a:stretch>
            <a:fillRect/>
          </a:stretch>
        </p:blipFill>
        <p:spPr>
          <a:xfrm>
            <a:off x="10302649" y="189318"/>
            <a:ext cx="1690930" cy="499015"/>
          </a:xfrm>
          <a:prstGeom prst="rect">
            <a:avLst/>
          </a:prstGeom>
        </p:spPr>
      </p:pic>
    </p:spTree>
    <p:extLst>
      <p:ext uri="{BB962C8B-B14F-4D97-AF65-F5344CB8AC3E}">
        <p14:creationId xmlns:p14="http://schemas.microsoft.com/office/powerpoint/2010/main" val="267084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859BCD-A158-A861-3487-6EF70AC5BA4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81E5E2-3D82-6C6B-7367-A43E26346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DF87F-59A7-40CB-A513-12821C281268}"/>
              </a:ext>
            </a:extLst>
          </p:cNvPr>
          <p:cNvSpPr>
            <a:spLocks noGrp="1"/>
          </p:cNvSpPr>
          <p:nvPr>
            <p:ph type="title"/>
          </p:nvPr>
        </p:nvSpPr>
        <p:spPr>
          <a:xfrm>
            <a:off x="609599" y="5293849"/>
            <a:ext cx="7202558" cy="1178688"/>
          </a:xfrm>
        </p:spPr>
        <p:txBody>
          <a:bodyPr vert="horz" lIns="91440" tIns="45720" rIns="91440" bIns="45720" rtlCol="0" anchor="ctr">
            <a:normAutofit/>
          </a:bodyPr>
          <a:lstStyle/>
          <a:p>
            <a:r>
              <a:rPr lang="en-US" sz="4000"/>
              <a:t>MCQs!!</a:t>
            </a:r>
          </a:p>
        </p:txBody>
      </p:sp>
      <p:pic>
        <p:nvPicPr>
          <p:cNvPr id="4" name="Content Placeholder 3" descr="A hand holding a pencil&#10;&#10;AI-generated content may be incorrect.">
            <a:extLst>
              <a:ext uri="{FF2B5EF4-FFF2-40B4-BE49-F238E27FC236}">
                <a16:creationId xmlns:a16="http://schemas.microsoft.com/office/drawing/2014/main" id="{C596957C-17A2-C60F-B621-D018C1CF69B4}"/>
              </a:ext>
            </a:extLst>
          </p:cNvPr>
          <p:cNvPicPr>
            <a:picLocks noGrp="1" noChangeAspect="1"/>
          </p:cNvPicPr>
          <p:nvPr>
            <p:ph idx="1"/>
          </p:nvPr>
        </p:nvPicPr>
        <p:blipFill>
          <a:blip r:embed="rId2"/>
          <a:srcRect b="9019"/>
          <a:stretch>
            <a:fillRect/>
          </a:stretch>
        </p:blipFill>
        <p:spPr>
          <a:xfrm>
            <a:off x="20" y="10"/>
            <a:ext cx="12191980" cy="4908375"/>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14579DC1-E253-7D19-E6AC-6E4C3C696E5E}"/>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441242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aper with text on it&#10;&#10;AI-generated content may be incorrect.">
            <a:extLst>
              <a:ext uri="{FF2B5EF4-FFF2-40B4-BE49-F238E27FC236}">
                <a16:creationId xmlns:a16="http://schemas.microsoft.com/office/drawing/2014/main" id="{3C609CA6-0C6C-61CA-7F1B-8B064B60D71C}"/>
              </a:ext>
            </a:extLst>
          </p:cNvPr>
          <p:cNvPicPr>
            <a:picLocks noGrp="1" noChangeAspect="1"/>
          </p:cNvPicPr>
          <p:nvPr>
            <p:ph idx="1"/>
          </p:nvPr>
        </p:nvPicPr>
        <p:blipFill>
          <a:blip r:embed="rId2"/>
          <a:srcRect r="2479"/>
          <a:stretch>
            <a:fillRect/>
          </a:stretch>
        </p:blipFill>
        <p:spPr>
          <a:xfrm>
            <a:off x="3086100" y="419100"/>
            <a:ext cx="6019800" cy="6033902"/>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E7BEAF6E-0D77-04A0-A5E1-F89F8BCB3F15}"/>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822492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A95DDBC-3E93-4083-EB8D-7C552FBB3621}"/>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endParaRPr lang="en-US"/>
          </a:p>
        </p:txBody>
      </p:sp>
      <p:pic>
        <p:nvPicPr>
          <p:cNvPr id="4" name="Content Placeholder 3" descr="A screenshot of a test&#10;&#10;AI-generated content may be incorrect.">
            <a:extLst>
              <a:ext uri="{FF2B5EF4-FFF2-40B4-BE49-F238E27FC236}">
                <a16:creationId xmlns:a16="http://schemas.microsoft.com/office/drawing/2014/main" id="{7091FA45-18CA-9332-2C9A-045C63BA068E}"/>
              </a:ext>
            </a:extLst>
          </p:cNvPr>
          <p:cNvPicPr>
            <a:picLocks noGrp="1" noChangeAspect="1"/>
          </p:cNvPicPr>
          <p:nvPr>
            <p:ph idx="1"/>
          </p:nvPr>
        </p:nvPicPr>
        <p:blipFill>
          <a:blip r:embed="rId2"/>
          <a:stretch>
            <a:fillRect/>
          </a:stretch>
        </p:blipFill>
        <p:spPr>
          <a:xfrm>
            <a:off x="3884295" y="1782115"/>
            <a:ext cx="4423410" cy="4572000"/>
          </a:xfrm>
          <a:prstGeom prst="rect">
            <a:avLst/>
          </a:prstGeom>
        </p:spPr>
      </p:pic>
    </p:spTree>
    <p:extLst>
      <p:ext uri="{BB962C8B-B14F-4D97-AF65-F5344CB8AC3E}">
        <p14:creationId xmlns:p14="http://schemas.microsoft.com/office/powerpoint/2010/main" val="1646277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Nervous Man Images – Browse 317,210 Stock Photos, Vectors, and Video |  Adobe Stock">
            <a:extLst>
              <a:ext uri="{FF2B5EF4-FFF2-40B4-BE49-F238E27FC236}">
                <a16:creationId xmlns:a16="http://schemas.microsoft.com/office/drawing/2014/main" id="{426302DB-CBBE-8FFC-ED7F-A8D852419EEC}"/>
              </a:ext>
            </a:extLst>
          </p:cNvPr>
          <p:cNvPicPr>
            <a:picLocks noGrp="1" noChangeAspect="1"/>
          </p:cNvPicPr>
          <p:nvPr>
            <p:ph idx="1"/>
          </p:nvPr>
        </p:nvPicPr>
        <p:blipFill>
          <a:blip r:embed="rId2"/>
          <a:srcRect t="9701" b="6030"/>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E48EE-C3F6-AC2E-8F85-640B216DB45F}"/>
              </a:ext>
            </a:extLst>
          </p:cNvPr>
          <p:cNvSpPr>
            <a:spLocks noGrp="1"/>
          </p:cNvSpPr>
          <p:nvPr>
            <p:ph type="title"/>
          </p:nvPr>
        </p:nvSpPr>
        <p:spPr>
          <a:xfrm>
            <a:off x="441035" y="1424475"/>
            <a:ext cx="3424383" cy="2543448"/>
          </a:xfrm>
        </p:spPr>
        <p:txBody>
          <a:bodyPr vert="horz" lIns="91440" tIns="45720" rIns="91440" bIns="45720" rtlCol="0" anchor="t">
            <a:normAutofit/>
          </a:bodyPr>
          <a:lstStyle/>
          <a:p>
            <a:r>
              <a:rPr lang="en-US" sz="3200"/>
              <a:t>Now onto nerves... </a:t>
            </a:r>
          </a:p>
        </p:txBody>
      </p:sp>
      <p:pic>
        <p:nvPicPr>
          <p:cNvPr id="5" name="Picture 4" descr="A black background with a black square&#10;&#10;AI-generated content may be incorrect.">
            <a:extLst>
              <a:ext uri="{FF2B5EF4-FFF2-40B4-BE49-F238E27FC236}">
                <a16:creationId xmlns:a16="http://schemas.microsoft.com/office/drawing/2014/main" id="{BE37C735-91C5-8AC6-B55A-F06ADF397B71}"/>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92233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FB3F2-DBF5-B6ED-C9D6-D1CF5470D65B}"/>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sz="3300"/>
              <a:t>I have a feeling you know this already but this is really key so I've put it here</a:t>
            </a:r>
          </a:p>
        </p:txBody>
      </p:sp>
      <p:pic>
        <p:nvPicPr>
          <p:cNvPr id="4" name="Content Placeholder 3" descr="A screenshot of a blue and white page&#10;&#10;AI-generated content may be incorrect.">
            <a:extLst>
              <a:ext uri="{FF2B5EF4-FFF2-40B4-BE49-F238E27FC236}">
                <a16:creationId xmlns:a16="http://schemas.microsoft.com/office/drawing/2014/main" id="{DE734284-9F0B-815A-4CF7-087AFD3AE30F}"/>
              </a:ext>
            </a:extLst>
          </p:cNvPr>
          <p:cNvPicPr>
            <a:picLocks noGrp="1" noChangeAspect="1"/>
          </p:cNvPicPr>
          <p:nvPr>
            <p:ph idx="1"/>
          </p:nvPr>
        </p:nvPicPr>
        <p:blipFill>
          <a:blip r:embed="rId2"/>
          <a:stretch>
            <a:fillRect/>
          </a:stretch>
        </p:blipFill>
        <p:spPr>
          <a:xfrm>
            <a:off x="396814" y="623755"/>
            <a:ext cx="8114786" cy="590440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A8D276B5-EAA6-B7D0-3ADC-85656FEF678C}"/>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400295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CD14-4344-761F-9BB3-ACD4964157B8}"/>
              </a:ext>
            </a:extLst>
          </p:cNvPr>
          <p:cNvSpPr>
            <a:spLocks noGrp="1"/>
          </p:cNvSpPr>
          <p:nvPr>
            <p:ph type="title"/>
          </p:nvPr>
        </p:nvSpPr>
        <p:spPr/>
        <p:txBody>
          <a:bodyPr>
            <a:normAutofit fontScale="90000"/>
          </a:bodyPr>
          <a:lstStyle/>
          <a:p>
            <a:r>
              <a:rPr lang="en-GB" dirty="0"/>
              <a:t>Someone tell me what is grey and white matter as well as the terminology for both in the brain and spinal cord</a:t>
            </a:r>
          </a:p>
        </p:txBody>
      </p:sp>
      <p:pic>
        <p:nvPicPr>
          <p:cNvPr id="4" name="Content Placeholder 3" descr="A screenshot of a computer screen&#10;&#10;AI-generated content may be incorrect.">
            <a:extLst>
              <a:ext uri="{FF2B5EF4-FFF2-40B4-BE49-F238E27FC236}">
                <a16:creationId xmlns:a16="http://schemas.microsoft.com/office/drawing/2014/main" id="{A2A22CFA-C44F-40E4-B700-EB4F9EA4E852}"/>
              </a:ext>
            </a:extLst>
          </p:cNvPr>
          <p:cNvPicPr>
            <a:picLocks noGrp="1" noChangeAspect="1"/>
          </p:cNvPicPr>
          <p:nvPr>
            <p:ph idx="1"/>
          </p:nvPr>
        </p:nvPicPr>
        <p:blipFill>
          <a:blip r:embed="rId2"/>
          <a:stretch>
            <a:fillRect/>
          </a:stretch>
        </p:blipFill>
        <p:spPr>
          <a:xfrm>
            <a:off x="315561" y="2096533"/>
            <a:ext cx="5467435" cy="4757113"/>
          </a:xfrm>
          <a:prstGeom prst="rect">
            <a:avLst/>
          </a:prstGeom>
        </p:spPr>
      </p:pic>
      <p:sp>
        <p:nvSpPr>
          <p:cNvPr id="5" name="TextBox 4">
            <a:extLst>
              <a:ext uri="{FF2B5EF4-FFF2-40B4-BE49-F238E27FC236}">
                <a16:creationId xmlns:a16="http://schemas.microsoft.com/office/drawing/2014/main" id="{FF155D04-376C-6B16-9511-C3909B7F59F7}"/>
              </a:ext>
            </a:extLst>
          </p:cNvPr>
          <p:cNvSpPr txBox="1"/>
          <p:nvPr/>
        </p:nvSpPr>
        <p:spPr>
          <a:xfrm>
            <a:off x="6288801" y="2210906"/>
            <a:ext cx="52570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Grey matter is mostly cell bodies, white matter is mostly axons</a:t>
            </a:r>
          </a:p>
        </p:txBody>
      </p:sp>
      <p:pic>
        <p:nvPicPr>
          <p:cNvPr id="6" name="Picture 5" descr="A black background with a black square&#10;&#10;AI-generated content may be incorrect.">
            <a:extLst>
              <a:ext uri="{FF2B5EF4-FFF2-40B4-BE49-F238E27FC236}">
                <a16:creationId xmlns:a16="http://schemas.microsoft.com/office/drawing/2014/main" id="{CAF424CD-9CA3-C2D4-9AF0-5BFA77A56FAC}"/>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3941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47D4-5D44-B655-56FA-8D09128CE08D}"/>
              </a:ext>
            </a:extLst>
          </p:cNvPr>
          <p:cNvSpPr>
            <a:spLocks noGrp="1"/>
          </p:cNvSpPr>
          <p:nvPr>
            <p:ph type="title"/>
          </p:nvPr>
        </p:nvSpPr>
        <p:spPr/>
        <p:txBody>
          <a:bodyPr/>
          <a:lstStyle/>
          <a:p>
            <a:r>
              <a:rPr lang="en-GB" dirty="0"/>
              <a:t>Some info about nerves themselves</a:t>
            </a:r>
          </a:p>
        </p:txBody>
      </p:sp>
      <p:sp>
        <p:nvSpPr>
          <p:cNvPr id="3" name="Content Placeholder 2">
            <a:extLst>
              <a:ext uri="{FF2B5EF4-FFF2-40B4-BE49-F238E27FC236}">
                <a16:creationId xmlns:a16="http://schemas.microsoft.com/office/drawing/2014/main" id="{305AF261-9564-6A70-FF80-9B709DD57B41}"/>
              </a:ext>
            </a:extLst>
          </p:cNvPr>
          <p:cNvSpPr>
            <a:spLocks noGrp="1"/>
          </p:cNvSpPr>
          <p:nvPr>
            <p:ph idx="1"/>
          </p:nvPr>
        </p:nvSpPr>
        <p:spPr/>
        <p:txBody>
          <a:bodyPr vert="horz" lIns="91440" tIns="45720" rIns="91440" bIns="45720" rtlCol="0" anchor="t">
            <a:normAutofit/>
          </a:bodyPr>
          <a:lstStyle/>
          <a:p>
            <a:r>
              <a:rPr lang="en-GB" dirty="0"/>
              <a:t>There's two types:</a:t>
            </a:r>
          </a:p>
          <a:p>
            <a:r>
              <a:rPr lang="en-GB" dirty="0"/>
              <a:t>Cranial nerves – there's some very </a:t>
            </a:r>
            <a:r>
              <a:rPr lang="en-GB" b="1" i="1" dirty="0"/>
              <a:t>interesting</a:t>
            </a:r>
            <a:r>
              <a:rPr lang="en-GB" dirty="0"/>
              <a:t> mnemonics for these. There's twelve. These originate from the brain</a:t>
            </a:r>
          </a:p>
          <a:p>
            <a:r>
              <a:rPr lang="en-GB" dirty="0"/>
              <a:t>Spinal nerves – these come out of the intervertebral foramina (foramen = hole). These originate from the spinal cord.</a:t>
            </a:r>
          </a:p>
          <a:p>
            <a:endParaRPr lang="en-GB" dirty="0"/>
          </a:p>
        </p:txBody>
      </p:sp>
      <p:pic>
        <p:nvPicPr>
          <p:cNvPr id="4" name="Picture 3" descr="A drawing of a bone&#10;&#10;AI-generated content may be incorrect.">
            <a:extLst>
              <a:ext uri="{FF2B5EF4-FFF2-40B4-BE49-F238E27FC236}">
                <a16:creationId xmlns:a16="http://schemas.microsoft.com/office/drawing/2014/main" id="{C81699DA-D77F-F9AF-DF88-B7EE2268BBBB}"/>
              </a:ext>
            </a:extLst>
          </p:cNvPr>
          <p:cNvPicPr>
            <a:picLocks noChangeAspect="1"/>
          </p:cNvPicPr>
          <p:nvPr/>
        </p:nvPicPr>
        <p:blipFill>
          <a:blip r:embed="rId2"/>
          <a:stretch>
            <a:fillRect/>
          </a:stretch>
        </p:blipFill>
        <p:spPr>
          <a:xfrm>
            <a:off x="1151002" y="3991170"/>
            <a:ext cx="2857500" cy="2828925"/>
          </a:xfrm>
          <a:prstGeom prst="rect">
            <a:avLst/>
          </a:prstGeom>
        </p:spPr>
      </p:pic>
      <p:pic>
        <p:nvPicPr>
          <p:cNvPr id="5" name="Picture 4" descr="A diagram of the brain&#10;&#10;AI-generated content may be incorrect.">
            <a:extLst>
              <a:ext uri="{FF2B5EF4-FFF2-40B4-BE49-F238E27FC236}">
                <a16:creationId xmlns:a16="http://schemas.microsoft.com/office/drawing/2014/main" id="{584D9C87-0423-11A3-FDF4-CCD45452D0C5}"/>
              </a:ext>
            </a:extLst>
          </p:cNvPr>
          <p:cNvPicPr>
            <a:picLocks noChangeAspect="1"/>
          </p:cNvPicPr>
          <p:nvPr/>
        </p:nvPicPr>
        <p:blipFill>
          <a:blip r:embed="rId3"/>
          <a:stretch>
            <a:fillRect/>
          </a:stretch>
        </p:blipFill>
        <p:spPr>
          <a:xfrm>
            <a:off x="5271697" y="4221605"/>
            <a:ext cx="2647950" cy="2362200"/>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5469C54F-9E2B-352E-EFFF-F83995BC7F6D}"/>
              </a:ext>
            </a:extLst>
          </p:cNvPr>
          <p:cNvPicPr>
            <a:picLocks noChangeAspect="1"/>
          </p:cNvPicPr>
          <p:nvPr/>
        </p:nvPicPr>
        <p:blipFill>
          <a:blip r:embed="rId4"/>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888929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CC1D-4219-FEE5-6D4F-30887F3AE746}"/>
              </a:ext>
            </a:extLst>
          </p:cNvPr>
          <p:cNvSpPr>
            <a:spLocks noGrp="1"/>
          </p:cNvSpPr>
          <p:nvPr>
            <p:ph type="title"/>
          </p:nvPr>
        </p:nvSpPr>
        <p:spPr/>
        <p:txBody>
          <a:bodyPr/>
          <a:lstStyle/>
          <a:p>
            <a:r>
              <a:rPr lang="en-GB" dirty="0"/>
              <a:t>Ventral and dorsal horn - which is sensory, which is motor?</a:t>
            </a:r>
          </a:p>
        </p:txBody>
      </p:sp>
      <p:sp>
        <p:nvSpPr>
          <p:cNvPr id="3" name="Content Placeholder 2">
            <a:extLst>
              <a:ext uri="{FF2B5EF4-FFF2-40B4-BE49-F238E27FC236}">
                <a16:creationId xmlns:a16="http://schemas.microsoft.com/office/drawing/2014/main" id="{939F21F4-A3A3-D87C-D77C-7EB7D12CC55B}"/>
              </a:ext>
            </a:extLst>
          </p:cNvPr>
          <p:cNvSpPr>
            <a:spLocks noGrp="1"/>
          </p:cNvSpPr>
          <p:nvPr>
            <p:ph idx="1"/>
          </p:nvPr>
        </p:nvSpPr>
        <p:spPr/>
        <p:txBody>
          <a:bodyPr vert="horz" lIns="91440" tIns="45720" rIns="91440" bIns="45720" rtlCol="0" anchor="t">
            <a:normAutofit/>
          </a:bodyPr>
          <a:lstStyle/>
          <a:p>
            <a:r>
              <a:rPr lang="en-GB" dirty="0"/>
              <a:t>Ventral is motor – Vroom</a:t>
            </a:r>
            <a:endParaRPr lang="en-US" dirty="0"/>
          </a:p>
          <a:p>
            <a:r>
              <a:rPr lang="en-GB" dirty="0"/>
              <a:t>Dorsal is sensory – other one so it's sensory</a:t>
            </a:r>
          </a:p>
          <a:p>
            <a:endParaRPr lang="en-GB" dirty="0"/>
          </a:p>
          <a:p>
            <a:endParaRPr lang="en-GB" dirty="0"/>
          </a:p>
        </p:txBody>
      </p:sp>
      <p:pic>
        <p:nvPicPr>
          <p:cNvPr id="5" name="Picture 4" descr="A black background with a black square&#10;&#10;AI-generated content may be incorrect.">
            <a:extLst>
              <a:ext uri="{FF2B5EF4-FFF2-40B4-BE49-F238E27FC236}">
                <a16:creationId xmlns:a16="http://schemas.microsoft.com/office/drawing/2014/main" id="{80E4344D-A6BC-98E5-6C30-448369BF575B}"/>
              </a:ext>
            </a:extLst>
          </p:cNvPr>
          <p:cNvPicPr>
            <a:picLocks noChangeAspect="1"/>
          </p:cNvPicPr>
          <p:nvPr/>
        </p:nvPicPr>
        <p:blipFill>
          <a:blip r:embed="rId2"/>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405514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DC341-9684-A820-4C6F-E20CB0540032}"/>
              </a:ext>
            </a:extLst>
          </p:cNvPr>
          <p:cNvSpPr>
            <a:spLocks noGrp="1"/>
          </p:cNvSpPr>
          <p:nvPr>
            <p:ph type="title"/>
          </p:nvPr>
        </p:nvSpPr>
        <p:spPr>
          <a:xfrm>
            <a:off x="7123007" y="603501"/>
            <a:ext cx="4361693" cy="1527049"/>
          </a:xfrm>
        </p:spPr>
        <p:txBody>
          <a:bodyPr anchor="b">
            <a:normAutofit fontScale="90000"/>
          </a:bodyPr>
          <a:lstStyle/>
          <a:p>
            <a:r>
              <a:rPr lang="en-GB" dirty="0"/>
              <a:t>Intracellular signalling – really important!!</a:t>
            </a:r>
          </a:p>
        </p:txBody>
      </p:sp>
      <p:pic>
        <p:nvPicPr>
          <p:cNvPr id="5" name="Picture 4" descr="Microscopic view of cells">
            <a:extLst>
              <a:ext uri="{FF2B5EF4-FFF2-40B4-BE49-F238E27FC236}">
                <a16:creationId xmlns:a16="http://schemas.microsoft.com/office/drawing/2014/main" id="{95DB0C13-E5E9-93C3-4A2C-7798FEE88E7D}"/>
              </a:ext>
            </a:extLst>
          </p:cNvPr>
          <p:cNvPicPr>
            <a:picLocks noChangeAspect="1"/>
          </p:cNvPicPr>
          <p:nvPr/>
        </p:nvPicPr>
        <p:blipFill>
          <a:blip r:embed="rId2"/>
          <a:srcRect l="28346" r="9712" b="-3"/>
          <a:stretch>
            <a:fillRect/>
          </a:stretch>
        </p:blipFill>
        <p:spPr>
          <a:xfrm>
            <a:off x="1" y="10"/>
            <a:ext cx="6373368" cy="6857990"/>
          </a:xfrm>
          <a:prstGeom prst="rect">
            <a:avLst/>
          </a:prstGeom>
        </p:spPr>
      </p:pic>
      <p:sp>
        <p:nvSpPr>
          <p:cNvPr id="3" name="Content Placeholder 2">
            <a:extLst>
              <a:ext uri="{FF2B5EF4-FFF2-40B4-BE49-F238E27FC236}">
                <a16:creationId xmlns:a16="http://schemas.microsoft.com/office/drawing/2014/main" id="{B5B991FE-24F2-1F6D-5B84-4AF14C44DB54}"/>
              </a:ext>
            </a:extLst>
          </p:cNvPr>
          <p:cNvSpPr>
            <a:spLocks noGrp="1"/>
          </p:cNvSpPr>
          <p:nvPr>
            <p:ph idx="1"/>
          </p:nvPr>
        </p:nvSpPr>
        <p:spPr>
          <a:xfrm>
            <a:off x="7123007" y="2212846"/>
            <a:ext cx="4361693" cy="4096514"/>
          </a:xfrm>
        </p:spPr>
        <p:txBody>
          <a:bodyPr vert="horz" lIns="91440" tIns="45720" rIns="91440" bIns="45720" rtlCol="0" anchor="t">
            <a:normAutofit/>
          </a:bodyPr>
          <a:lstStyle/>
          <a:p>
            <a:r>
              <a:rPr lang="en-GB" sz="1800" dirty="0"/>
              <a:t>This underpins so much of what you learn in physiology – it comes up EVERYWHERE</a:t>
            </a:r>
          </a:p>
          <a:p>
            <a:endParaRPr lang="en-GB" sz="1800" dirty="0"/>
          </a:p>
          <a:p>
            <a:endParaRPr lang="en-GB" sz="1800" dirty="0"/>
          </a:p>
        </p:txBody>
      </p:sp>
      <p:pic>
        <p:nvPicPr>
          <p:cNvPr id="6" name="Picture 5" descr="A black background with a black square&#10;&#10;AI-generated content may be incorrect.">
            <a:extLst>
              <a:ext uri="{FF2B5EF4-FFF2-40B4-BE49-F238E27FC236}">
                <a16:creationId xmlns:a16="http://schemas.microsoft.com/office/drawing/2014/main" id="{CFFA1EB3-5EB6-07B4-EA0F-30C8A203AD09}"/>
              </a:ext>
            </a:extLst>
          </p:cNvPr>
          <p:cNvPicPr>
            <a:picLocks noChangeAspect="1"/>
          </p:cNvPicPr>
          <p:nvPr/>
        </p:nvPicPr>
        <p:blipFill>
          <a:blip r:embed="rId3"/>
          <a:stretch>
            <a:fillRect/>
          </a:stretch>
        </p:blipFill>
        <p:spPr>
          <a:xfrm>
            <a:off x="10324501" y="6170125"/>
            <a:ext cx="1690930" cy="499015"/>
          </a:xfrm>
          <a:prstGeom prst="rect">
            <a:avLst/>
          </a:prstGeom>
        </p:spPr>
      </p:pic>
    </p:spTree>
    <p:extLst>
      <p:ext uri="{BB962C8B-B14F-4D97-AF65-F5344CB8AC3E}">
        <p14:creationId xmlns:p14="http://schemas.microsoft.com/office/powerpoint/2010/main" val="1134091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84D5-5C92-ACE3-CE84-D7E22E68AD33}"/>
              </a:ext>
            </a:extLst>
          </p:cNvPr>
          <p:cNvSpPr>
            <a:spLocks noGrp="1"/>
          </p:cNvSpPr>
          <p:nvPr>
            <p:ph type="title"/>
          </p:nvPr>
        </p:nvSpPr>
        <p:spPr/>
        <p:txBody>
          <a:bodyPr/>
          <a:lstStyle/>
          <a:p>
            <a:r>
              <a:rPr lang="en-GB" dirty="0"/>
              <a:t>Enlargements, conus medullaris, cauda equina</a:t>
            </a:r>
          </a:p>
        </p:txBody>
      </p:sp>
      <p:sp>
        <p:nvSpPr>
          <p:cNvPr id="3" name="Content Placeholder 2">
            <a:extLst>
              <a:ext uri="{FF2B5EF4-FFF2-40B4-BE49-F238E27FC236}">
                <a16:creationId xmlns:a16="http://schemas.microsoft.com/office/drawing/2014/main" id="{C2A63DBB-3D7F-7A3D-E283-255268E822D7}"/>
              </a:ext>
            </a:extLst>
          </p:cNvPr>
          <p:cNvSpPr>
            <a:spLocks noGrp="1"/>
          </p:cNvSpPr>
          <p:nvPr>
            <p:ph idx="1"/>
          </p:nvPr>
        </p:nvSpPr>
        <p:spPr/>
        <p:txBody>
          <a:bodyPr vert="horz" lIns="91440" tIns="45720" rIns="91440" bIns="45720" rtlCol="0" anchor="t">
            <a:normAutofit/>
          </a:bodyPr>
          <a:lstStyle/>
          <a:p>
            <a:r>
              <a:rPr lang="en-GB" dirty="0"/>
              <a:t>The enlargements correspond to the limbs – ofc lots of nerves going to the limbs</a:t>
            </a:r>
          </a:p>
          <a:p>
            <a:r>
              <a:rPr lang="en-GB" dirty="0"/>
              <a:t>Conus medullaris is where the spinal cord</a:t>
            </a:r>
            <a:r>
              <a:rPr lang="en-GB" b="1" dirty="0"/>
              <a:t> ends</a:t>
            </a:r>
          </a:p>
          <a:p>
            <a:r>
              <a:rPr lang="en-GB" dirty="0"/>
              <a:t>Cauda equina (horse tail) is basically just a bundle of nerves. It looks like a horse's tail because the nerves are all going down to pelvis / legs</a:t>
            </a:r>
          </a:p>
          <a:p>
            <a:endParaRPr lang="en-GB" dirty="0"/>
          </a:p>
        </p:txBody>
      </p:sp>
      <p:pic>
        <p:nvPicPr>
          <p:cNvPr id="4" name="Picture 3" descr="A diagram of the spine&#10;&#10;AI-generated content may be incorrect.">
            <a:extLst>
              <a:ext uri="{FF2B5EF4-FFF2-40B4-BE49-F238E27FC236}">
                <a16:creationId xmlns:a16="http://schemas.microsoft.com/office/drawing/2014/main" id="{8D37CAA1-1A8E-C005-1F4B-568F374A5A0B}"/>
              </a:ext>
            </a:extLst>
          </p:cNvPr>
          <p:cNvPicPr>
            <a:picLocks noChangeAspect="1"/>
          </p:cNvPicPr>
          <p:nvPr/>
        </p:nvPicPr>
        <p:blipFill>
          <a:blip r:embed="rId2"/>
          <a:stretch>
            <a:fillRect/>
          </a:stretch>
        </p:blipFill>
        <p:spPr>
          <a:xfrm>
            <a:off x="609600" y="3450431"/>
            <a:ext cx="1971676" cy="3409951"/>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5672E0A0-63DD-0225-8D30-4E6B3E4DC8AB}"/>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4092912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AEBB-DF09-F280-900F-602EA954EEEB}"/>
              </a:ext>
            </a:extLst>
          </p:cNvPr>
          <p:cNvSpPr>
            <a:spLocks noGrp="1"/>
          </p:cNvSpPr>
          <p:nvPr>
            <p:ph type="title"/>
          </p:nvPr>
        </p:nvSpPr>
        <p:spPr/>
        <p:txBody>
          <a:bodyPr/>
          <a:lstStyle/>
          <a:p>
            <a:r>
              <a:rPr lang="en-GB" dirty="0"/>
              <a:t>Dermatomes and myotomes</a:t>
            </a:r>
          </a:p>
        </p:txBody>
      </p:sp>
      <p:sp>
        <p:nvSpPr>
          <p:cNvPr id="3" name="Content Placeholder 2">
            <a:extLst>
              <a:ext uri="{FF2B5EF4-FFF2-40B4-BE49-F238E27FC236}">
                <a16:creationId xmlns:a16="http://schemas.microsoft.com/office/drawing/2014/main" id="{6AF0B058-1DEB-9EAC-93D2-4CE00991D85E}"/>
              </a:ext>
            </a:extLst>
          </p:cNvPr>
          <p:cNvSpPr>
            <a:spLocks noGrp="1"/>
          </p:cNvSpPr>
          <p:nvPr>
            <p:ph idx="1"/>
          </p:nvPr>
        </p:nvSpPr>
        <p:spPr/>
        <p:txBody>
          <a:bodyPr vert="horz" lIns="91440" tIns="45720" rIns="91440" bIns="45720" rtlCol="0" anchor="t">
            <a:normAutofit/>
          </a:bodyPr>
          <a:lstStyle/>
          <a:p>
            <a:r>
              <a:rPr lang="en-GB" dirty="0"/>
              <a:t>As you can imagine, this is really important for assessing nerve function e.g. after a major accident</a:t>
            </a:r>
          </a:p>
          <a:p>
            <a:endParaRPr lang="en-GB" dirty="0"/>
          </a:p>
        </p:txBody>
      </p:sp>
      <p:pic>
        <p:nvPicPr>
          <p:cNvPr id="4" name="Picture 3" descr="A diagram of the muscles of the spine&#10;&#10;AI-generated content may be incorrect.">
            <a:extLst>
              <a:ext uri="{FF2B5EF4-FFF2-40B4-BE49-F238E27FC236}">
                <a16:creationId xmlns:a16="http://schemas.microsoft.com/office/drawing/2014/main" id="{82C42F26-58CD-38A4-876E-FA118D3577CD}"/>
              </a:ext>
            </a:extLst>
          </p:cNvPr>
          <p:cNvPicPr>
            <a:picLocks noChangeAspect="1"/>
          </p:cNvPicPr>
          <p:nvPr/>
        </p:nvPicPr>
        <p:blipFill>
          <a:blip r:embed="rId2"/>
          <a:stretch>
            <a:fillRect/>
          </a:stretch>
        </p:blipFill>
        <p:spPr>
          <a:xfrm>
            <a:off x="157162" y="2711423"/>
            <a:ext cx="7243216" cy="4008464"/>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57C6A3DA-D17F-C4A6-80CD-E94F1B3ECD82}"/>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288168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296C-D838-F9F5-94A0-4A0A16F2EC59}"/>
              </a:ext>
            </a:extLst>
          </p:cNvPr>
          <p:cNvSpPr>
            <a:spLocks noGrp="1"/>
          </p:cNvSpPr>
          <p:nvPr>
            <p:ph type="title"/>
          </p:nvPr>
        </p:nvSpPr>
        <p:spPr/>
        <p:txBody>
          <a:bodyPr/>
          <a:lstStyle/>
          <a:p>
            <a:r>
              <a:rPr lang="en-GB" dirty="0"/>
              <a:t>Each spinal nerve splits into a dorsal and ventral ramus</a:t>
            </a:r>
          </a:p>
        </p:txBody>
      </p:sp>
      <p:pic>
        <p:nvPicPr>
          <p:cNvPr id="4" name="Content Placeholder 3" descr="A diagram of the muscles of the human body&#10;&#10;AI-generated content may be incorrect.">
            <a:extLst>
              <a:ext uri="{FF2B5EF4-FFF2-40B4-BE49-F238E27FC236}">
                <a16:creationId xmlns:a16="http://schemas.microsoft.com/office/drawing/2014/main" id="{6D3E43AD-1211-17AB-7814-F842B17A4B77}"/>
              </a:ext>
            </a:extLst>
          </p:cNvPr>
          <p:cNvPicPr>
            <a:picLocks noGrp="1" noChangeAspect="1"/>
          </p:cNvPicPr>
          <p:nvPr>
            <p:ph idx="1"/>
          </p:nvPr>
        </p:nvPicPr>
        <p:blipFill>
          <a:blip r:embed="rId2"/>
          <a:stretch>
            <a:fillRect/>
          </a:stretch>
        </p:blipFill>
        <p:spPr>
          <a:xfrm>
            <a:off x="1634849" y="1715532"/>
            <a:ext cx="8609174"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92EE0BC4-DA6D-7E5D-2F4F-B7DC46C5F3B0}"/>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1505919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F0E7-17B1-82F7-CD3B-2F77C6BA1DA2}"/>
              </a:ext>
            </a:extLst>
          </p:cNvPr>
          <p:cNvSpPr>
            <a:spLocks noGrp="1"/>
          </p:cNvSpPr>
          <p:nvPr>
            <p:ph type="title"/>
          </p:nvPr>
        </p:nvSpPr>
        <p:spPr/>
        <p:txBody>
          <a:bodyPr>
            <a:normAutofit fontScale="90000"/>
          </a:bodyPr>
          <a:lstStyle/>
          <a:p>
            <a:r>
              <a:rPr lang="en-GB" dirty="0"/>
              <a:t>Cranial nerves – there's a very terrible but very memorable mnemonic out there (you didn't hear it from me)</a:t>
            </a:r>
          </a:p>
        </p:txBody>
      </p:sp>
      <p:pic>
        <p:nvPicPr>
          <p:cNvPr id="4" name="Content Placeholder 3" descr="A screenshot of a computer&#10;&#10;AI-generated content may be incorrect.">
            <a:extLst>
              <a:ext uri="{FF2B5EF4-FFF2-40B4-BE49-F238E27FC236}">
                <a16:creationId xmlns:a16="http://schemas.microsoft.com/office/drawing/2014/main" id="{3337240A-F5FC-3EEE-2F4D-369B990EDEB6}"/>
              </a:ext>
            </a:extLst>
          </p:cNvPr>
          <p:cNvPicPr>
            <a:picLocks noGrp="1" noChangeAspect="1"/>
          </p:cNvPicPr>
          <p:nvPr>
            <p:ph idx="1"/>
          </p:nvPr>
        </p:nvPicPr>
        <p:blipFill>
          <a:blip r:embed="rId2"/>
          <a:stretch>
            <a:fillRect/>
          </a:stretch>
        </p:blipFill>
        <p:spPr>
          <a:xfrm>
            <a:off x="391430" y="1997313"/>
            <a:ext cx="8365513"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47F01A2B-588A-5E75-F7DF-6835394235F7}"/>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458008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DDAA-5618-3262-62A9-EDF28CB45187}"/>
              </a:ext>
            </a:extLst>
          </p:cNvPr>
          <p:cNvSpPr>
            <a:spLocks noGrp="1"/>
          </p:cNvSpPr>
          <p:nvPr>
            <p:ph type="title"/>
          </p:nvPr>
        </p:nvSpPr>
        <p:spPr/>
        <p:txBody>
          <a:bodyPr/>
          <a:lstStyle/>
          <a:p>
            <a:r>
              <a:rPr lang="en-GB" dirty="0"/>
              <a:t>Types of nerve fibres – this kinda makes sense if you just keep voluntary vs involuntary in mind</a:t>
            </a:r>
          </a:p>
        </p:txBody>
      </p:sp>
      <p:pic>
        <p:nvPicPr>
          <p:cNvPr id="4" name="Content Placeholder 3" descr="A blue background with white text&#10;&#10;AI-generated content may be incorrect.">
            <a:extLst>
              <a:ext uri="{FF2B5EF4-FFF2-40B4-BE49-F238E27FC236}">
                <a16:creationId xmlns:a16="http://schemas.microsoft.com/office/drawing/2014/main" id="{B58F8178-1BD8-1438-226F-E45F4C59E5FE}"/>
              </a:ext>
            </a:extLst>
          </p:cNvPr>
          <p:cNvPicPr>
            <a:picLocks noGrp="1" noChangeAspect="1"/>
          </p:cNvPicPr>
          <p:nvPr>
            <p:ph idx="1"/>
          </p:nvPr>
        </p:nvPicPr>
        <p:blipFill>
          <a:blip r:embed="rId2"/>
          <a:stretch>
            <a:fillRect/>
          </a:stretch>
        </p:blipFill>
        <p:spPr>
          <a:xfrm>
            <a:off x="797157" y="1846161"/>
            <a:ext cx="8390445"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DD3CA6AF-0C01-1D49-6C1F-17D5A03E76AE}"/>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281349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860E-1AE0-C32D-3526-5C24AA08854A}"/>
              </a:ext>
            </a:extLst>
          </p:cNvPr>
          <p:cNvSpPr>
            <a:spLocks noGrp="1"/>
          </p:cNvSpPr>
          <p:nvPr>
            <p:ph type="title"/>
          </p:nvPr>
        </p:nvSpPr>
        <p:spPr/>
        <p:txBody>
          <a:bodyPr/>
          <a:lstStyle/>
          <a:p>
            <a:r>
              <a:rPr lang="en-GB" dirty="0"/>
              <a:t>Preganglionic and postganglionic nerves</a:t>
            </a:r>
          </a:p>
        </p:txBody>
      </p:sp>
      <p:pic>
        <p:nvPicPr>
          <p:cNvPr id="4" name="Content Placeholder 3" descr="A screenshot of a computer&#10;&#10;AI-generated content may be incorrect.">
            <a:extLst>
              <a:ext uri="{FF2B5EF4-FFF2-40B4-BE49-F238E27FC236}">
                <a16:creationId xmlns:a16="http://schemas.microsoft.com/office/drawing/2014/main" id="{B5C27733-C80A-03AB-F614-113FAB98005D}"/>
              </a:ext>
            </a:extLst>
          </p:cNvPr>
          <p:cNvPicPr>
            <a:picLocks noGrp="1" noChangeAspect="1"/>
          </p:cNvPicPr>
          <p:nvPr>
            <p:ph idx="1"/>
          </p:nvPr>
        </p:nvPicPr>
        <p:blipFill>
          <a:blip r:embed="rId2"/>
          <a:stretch>
            <a:fillRect/>
          </a:stretch>
        </p:blipFill>
        <p:spPr>
          <a:xfrm>
            <a:off x="2062917" y="1715532"/>
            <a:ext cx="7753039" cy="4593828"/>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EBD0C69A-4F20-C4C7-C822-3B151B237D68}"/>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321727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2D43-02FF-B7C8-5FAB-CD9EA94BD9DA}"/>
              </a:ext>
            </a:extLst>
          </p:cNvPr>
          <p:cNvSpPr>
            <a:spLocks noGrp="1"/>
          </p:cNvSpPr>
          <p:nvPr>
            <p:ph type="title"/>
          </p:nvPr>
        </p:nvSpPr>
        <p:spPr/>
        <p:txBody>
          <a:bodyPr>
            <a:normAutofit fontScale="90000"/>
          </a:bodyPr>
          <a:lstStyle/>
          <a:p>
            <a:r>
              <a:rPr lang="en-GB" dirty="0"/>
              <a:t>For the ganglia for sympathetic, remember how it says on the PPT that sometimes fibres go straight through sympathetic chain without synapsing</a:t>
            </a:r>
          </a:p>
        </p:txBody>
      </p:sp>
      <p:pic>
        <p:nvPicPr>
          <p:cNvPr id="4" name="Content Placeholder 3" descr="A blue background with white text&#10;&#10;AI-generated content may be incorrect.">
            <a:extLst>
              <a:ext uri="{FF2B5EF4-FFF2-40B4-BE49-F238E27FC236}">
                <a16:creationId xmlns:a16="http://schemas.microsoft.com/office/drawing/2014/main" id="{169420F8-3588-E450-0263-5F2498B0D3A9}"/>
              </a:ext>
            </a:extLst>
          </p:cNvPr>
          <p:cNvPicPr>
            <a:picLocks noGrp="1" noChangeAspect="1"/>
          </p:cNvPicPr>
          <p:nvPr>
            <p:ph idx="1"/>
          </p:nvPr>
        </p:nvPicPr>
        <p:blipFill>
          <a:blip r:embed="rId2"/>
          <a:stretch>
            <a:fillRect/>
          </a:stretch>
        </p:blipFill>
        <p:spPr>
          <a:xfrm>
            <a:off x="609645" y="2025095"/>
            <a:ext cx="6048707" cy="3855641"/>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E6CC750F-6BC7-39C6-CE99-25C73652D72D}"/>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467773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45702-C898-6157-EB14-F85662F8A93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D5D863-6BEB-B5D0-65E2-5B159D96E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2D4D7-C4FA-A3BD-3FAD-42086AE9B4AC}"/>
              </a:ext>
            </a:extLst>
          </p:cNvPr>
          <p:cNvSpPr>
            <a:spLocks noGrp="1"/>
          </p:cNvSpPr>
          <p:nvPr>
            <p:ph type="title"/>
          </p:nvPr>
        </p:nvSpPr>
        <p:spPr>
          <a:xfrm>
            <a:off x="609599" y="5293849"/>
            <a:ext cx="7202558" cy="1178688"/>
          </a:xfrm>
        </p:spPr>
        <p:txBody>
          <a:bodyPr vert="horz" lIns="91440" tIns="45720" rIns="91440" bIns="45720" rtlCol="0" anchor="ctr">
            <a:normAutofit/>
          </a:bodyPr>
          <a:lstStyle/>
          <a:p>
            <a:r>
              <a:rPr lang="en-US" sz="4000"/>
              <a:t>MCQs!!</a:t>
            </a:r>
          </a:p>
        </p:txBody>
      </p:sp>
      <p:pic>
        <p:nvPicPr>
          <p:cNvPr id="4" name="Content Placeholder 3" descr="A hand holding a pencil&#10;&#10;AI-generated content may be incorrect.">
            <a:extLst>
              <a:ext uri="{FF2B5EF4-FFF2-40B4-BE49-F238E27FC236}">
                <a16:creationId xmlns:a16="http://schemas.microsoft.com/office/drawing/2014/main" id="{5070469D-01A9-46B4-7774-BB02459E3321}"/>
              </a:ext>
            </a:extLst>
          </p:cNvPr>
          <p:cNvPicPr>
            <a:picLocks noGrp="1" noChangeAspect="1"/>
          </p:cNvPicPr>
          <p:nvPr>
            <p:ph idx="1"/>
          </p:nvPr>
        </p:nvPicPr>
        <p:blipFill>
          <a:blip r:embed="rId2"/>
          <a:srcRect b="9019"/>
          <a:stretch>
            <a:fillRect/>
          </a:stretch>
        </p:blipFill>
        <p:spPr>
          <a:xfrm>
            <a:off x="20" y="10"/>
            <a:ext cx="12191980" cy="4908375"/>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6FC482C3-40C0-CE3A-2040-8C0083193815}"/>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3090872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725FBB1-F664-99B2-6925-7F6AD419149D}"/>
              </a:ext>
            </a:extLst>
          </p:cNvPr>
          <p:cNvSpPr>
            <a:spLocks noGrp="1"/>
          </p:cNvSpPr>
          <p:nvPr>
            <p:ph idx="1"/>
          </p:nvPr>
        </p:nvSpPr>
        <p:spPr/>
        <p:txBody>
          <a:bodyPr/>
          <a:lstStyle/>
          <a:p>
            <a:endParaRPr lang="en-GB"/>
          </a:p>
        </p:txBody>
      </p:sp>
      <p:pic>
        <p:nvPicPr>
          <p:cNvPr id="7" name="Content Placeholder 6" descr="A paper with text on it&#10;&#10;AI-generated content may be incorrect.">
            <a:extLst>
              <a:ext uri="{FF2B5EF4-FFF2-40B4-BE49-F238E27FC236}">
                <a16:creationId xmlns:a16="http://schemas.microsoft.com/office/drawing/2014/main" id="{9CA69830-2CE1-DD4F-BA5A-41C3D309740E}"/>
              </a:ext>
            </a:extLst>
          </p:cNvPr>
          <p:cNvPicPr>
            <a:picLocks noGrp="1" noChangeAspect="1"/>
          </p:cNvPicPr>
          <p:nvPr>
            <p:ph idx="4294967295"/>
          </p:nvPr>
        </p:nvPicPr>
        <p:blipFill>
          <a:blip r:embed="rId2"/>
          <a:stretch>
            <a:fillRect/>
          </a:stretch>
        </p:blipFill>
        <p:spPr>
          <a:xfrm>
            <a:off x="3830421" y="659670"/>
            <a:ext cx="4991533" cy="5845047"/>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212A947B-2E7F-E0AD-5324-25E19AF06AC8}"/>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4265036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white paper with black text&#10;&#10;AI-generated content may be incorrect.">
            <a:extLst>
              <a:ext uri="{FF2B5EF4-FFF2-40B4-BE49-F238E27FC236}">
                <a16:creationId xmlns:a16="http://schemas.microsoft.com/office/drawing/2014/main" id="{693D4EFA-DD37-641B-9042-0A57981A845F}"/>
              </a:ext>
            </a:extLst>
          </p:cNvPr>
          <p:cNvPicPr>
            <a:picLocks noGrp="1" noChangeAspect="1"/>
          </p:cNvPicPr>
          <p:nvPr>
            <p:ph idx="1"/>
          </p:nvPr>
        </p:nvPicPr>
        <p:blipFill>
          <a:blip r:embed="rId2"/>
          <a:srcRect r="-2" b="9286"/>
          <a:stretch>
            <a:fillRect/>
          </a:stretch>
        </p:blipFill>
        <p:spPr>
          <a:xfrm>
            <a:off x="3086100" y="419100"/>
            <a:ext cx="6019800" cy="6033902"/>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12BC79EE-C682-8BC1-5FC3-52506090E4CF}"/>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82975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C0D5-1A59-DCA2-2279-CE9CB92BD220}"/>
              </a:ext>
            </a:extLst>
          </p:cNvPr>
          <p:cNvSpPr>
            <a:spLocks noGrp="1"/>
          </p:cNvSpPr>
          <p:nvPr>
            <p:ph type="title"/>
          </p:nvPr>
        </p:nvSpPr>
        <p:spPr/>
        <p:txBody>
          <a:bodyPr/>
          <a:lstStyle/>
          <a:p>
            <a:r>
              <a:rPr lang="en-GB" dirty="0"/>
              <a:t>What happens when a molecule binds to a GPCR?</a:t>
            </a:r>
          </a:p>
        </p:txBody>
      </p:sp>
      <p:sp>
        <p:nvSpPr>
          <p:cNvPr id="3" name="Content Placeholder 2">
            <a:extLst>
              <a:ext uri="{FF2B5EF4-FFF2-40B4-BE49-F238E27FC236}">
                <a16:creationId xmlns:a16="http://schemas.microsoft.com/office/drawing/2014/main" id="{51CBBDB5-F707-67BA-4A5D-ECE5DFD0250E}"/>
              </a:ext>
            </a:extLst>
          </p:cNvPr>
          <p:cNvSpPr>
            <a:spLocks noGrp="1"/>
          </p:cNvSpPr>
          <p:nvPr>
            <p:ph idx="1"/>
          </p:nvPr>
        </p:nvSpPr>
        <p:spPr/>
        <p:txBody>
          <a:bodyPr vert="horz" lIns="91440" tIns="45720" rIns="91440" bIns="45720" rtlCol="0" anchor="t">
            <a:normAutofit/>
          </a:bodyPr>
          <a:lstStyle/>
          <a:p>
            <a:r>
              <a:rPr lang="en-GB" sz="1800" dirty="0"/>
              <a:t>Before we start, somebody give me a generic overview of what happens when a molecule such as adrenaline binds to a GPCR...</a:t>
            </a:r>
          </a:p>
          <a:p>
            <a:pPr lvl="2">
              <a:buFont typeface="Wingdings" panose="020B0604020202020204" pitchFamily="34" charset="0"/>
              <a:buChar char="§"/>
            </a:pPr>
            <a:endParaRPr lang="en-GB" sz="1400" dirty="0">
              <a:ea typeface="+mn-lt"/>
              <a:cs typeface="+mn-lt"/>
            </a:endParaRPr>
          </a:p>
        </p:txBody>
      </p:sp>
      <p:pic>
        <p:nvPicPr>
          <p:cNvPr id="4" name="Picture 3" descr="A person taking a selfie&#10;&#10;AI-generated content may be incorrect.">
            <a:extLst>
              <a:ext uri="{FF2B5EF4-FFF2-40B4-BE49-F238E27FC236}">
                <a16:creationId xmlns:a16="http://schemas.microsoft.com/office/drawing/2014/main" id="{0C0EE1D6-3236-6C2D-BF5F-0C76D9B668CC}"/>
              </a:ext>
            </a:extLst>
          </p:cNvPr>
          <p:cNvPicPr>
            <a:picLocks noChangeAspect="1"/>
          </p:cNvPicPr>
          <p:nvPr/>
        </p:nvPicPr>
        <p:blipFill>
          <a:blip r:embed="rId2"/>
          <a:stretch>
            <a:fillRect/>
          </a:stretch>
        </p:blipFill>
        <p:spPr>
          <a:xfrm>
            <a:off x="197644" y="5161757"/>
            <a:ext cx="1358900" cy="1696508"/>
          </a:xfrm>
          <a:prstGeom prst="rect">
            <a:avLst/>
          </a:prstGeom>
        </p:spPr>
      </p:pic>
      <p:sp>
        <p:nvSpPr>
          <p:cNvPr id="5" name="TextBox 4">
            <a:extLst>
              <a:ext uri="{FF2B5EF4-FFF2-40B4-BE49-F238E27FC236}">
                <a16:creationId xmlns:a16="http://schemas.microsoft.com/office/drawing/2014/main" id="{7A656E69-5411-FE6B-BF57-B0B611C8A6EB}"/>
              </a:ext>
            </a:extLst>
          </p:cNvPr>
          <p:cNvSpPr txBox="1"/>
          <p:nvPr/>
        </p:nvSpPr>
        <p:spPr>
          <a:xfrm>
            <a:off x="1699016" y="5677850"/>
            <a:ext cx="26927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"If in doubt, just say conformational change"</a:t>
            </a:r>
          </a:p>
          <a:p>
            <a:r>
              <a:rPr lang="en-GB" sz="1600" dirty="0"/>
              <a:t>  -Stuart Knight, 2024</a:t>
            </a:r>
          </a:p>
        </p:txBody>
      </p:sp>
      <p:pic>
        <p:nvPicPr>
          <p:cNvPr id="8" name="Picture 7" descr="A diagram of a protein receptor&#10;&#10;AI-generated content may be incorrect.">
            <a:extLst>
              <a:ext uri="{FF2B5EF4-FFF2-40B4-BE49-F238E27FC236}">
                <a16:creationId xmlns:a16="http://schemas.microsoft.com/office/drawing/2014/main" id="{130C9ED3-BDBF-30D4-8091-42B98FFC5394}"/>
              </a:ext>
            </a:extLst>
          </p:cNvPr>
          <p:cNvPicPr>
            <a:picLocks noChangeAspect="1"/>
          </p:cNvPicPr>
          <p:nvPr/>
        </p:nvPicPr>
        <p:blipFill>
          <a:blip r:embed="rId3"/>
          <a:stretch>
            <a:fillRect/>
          </a:stretch>
        </p:blipFill>
        <p:spPr>
          <a:xfrm>
            <a:off x="4652963" y="4669897"/>
            <a:ext cx="3415242" cy="2196042"/>
          </a:xfrm>
          <a:prstGeom prst="rect">
            <a:avLst/>
          </a:prstGeom>
        </p:spPr>
      </p:pic>
      <p:pic>
        <p:nvPicPr>
          <p:cNvPr id="9" name="Picture 8" descr="A diagram of a nucleotide binding process&#10;&#10;AI-generated content may be incorrect.">
            <a:extLst>
              <a:ext uri="{FF2B5EF4-FFF2-40B4-BE49-F238E27FC236}">
                <a16:creationId xmlns:a16="http://schemas.microsoft.com/office/drawing/2014/main" id="{1C59EAC2-7D25-A445-4058-D81AAAA57E70}"/>
              </a:ext>
            </a:extLst>
          </p:cNvPr>
          <p:cNvPicPr>
            <a:picLocks noChangeAspect="1"/>
          </p:cNvPicPr>
          <p:nvPr/>
        </p:nvPicPr>
        <p:blipFill>
          <a:blip r:embed="rId4"/>
          <a:stretch>
            <a:fillRect/>
          </a:stretch>
        </p:blipFill>
        <p:spPr>
          <a:xfrm>
            <a:off x="8860897" y="5073120"/>
            <a:ext cx="3328459" cy="1188509"/>
          </a:xfrm>
          <a:prstGeom prst="rect">
            <a:avLst/>
          </a:prstGeom>
        </p:spPr>
      </p:pic>
      <p:sp>
        <p:nvSpPr>
          <p:cNvPr id="11" name="TextBox 10">
            <a:extLst>
              <a:ext uri="{FF2B5EF4-FFF2-40B4-BE49-F238E27FC236}">
                <a16:creationId xmlns:a16="http://schemas.microsoft.com/office/drawing/2014/main" id="{41BC2AFA-D560-0A29-8749-3032FE676629}"/>
              </a:ext>
            </a:extLst>
          </p:cNvPr>
          <p:cNvSpPr txBox="1"/>
          <p:nvPr/>
        </p:nvSpPr>
        <p:spPr>
          <a:xfrm>
            <a:off x="616776" y="2420142"/>
            <a:ext cx="10658306" cy="2588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00150" lvl="2" indent="-285750">
              <a:lnSpc>
                <a:spcPct val="120000"/>
              </a:lnSpc>
              <a:spcBef>
                <a:spcPts val="500"/>
              </a:spcBef>
              <a:buFont typeface="Wingdings,Sans-Serif"/>
              <a:buChar char="§"/>
            </a:pPr>
            <a:r>
              <a:rPr lang="en-GB" b="1" i="1" dirty="0"/>
              <a:t>Conformational change </a:t>
            </a:r>
            <a:r>
              <a:rPr lang="en-GB" dirty="0"/>
              <a:t>(Stuart loves that phrase doesn't he)</a:t>
            </a:r>
            <a:endParaRPr lang="en-US"/>
          </a:p>
          <a:p>
            <a:pPr marL="1200150" lvl="2" indent="-285750">
              <a:lnSpc>
                <a:spcPct val="120000"/>
              </a:lnSpc>
              <a:spcBef>
                <a:spcPts val="500"/>
              </a:spcBef>
              <a:buFont typeface="Wingdings,Sans-Serif"/>
              <a:buChar char="§"/>
            </a:pPr>
            <a:r>
              <a:rPr lang="en-GB" dirty="0"/>
              <a:t>Now the GPCR interacts with the G protein in such a way that Gα's affinity for GDP for GDP decreases</a:t>
            </a:r>
            <a:endParaRPr lang="en-US" dirty="0"/>
          </a:p>
          <a:p>
            <a:pPr marL="1200150" lvl="2" indent="-285750">
              <a:lnSpc>
                <a:spcPct val="120000"/>
              </a:lnSpc>
              <a:spcBef>
                <a:spcPts val="500"/>
              </a:spcBef>
              <a:buFont typeface="Wingdings,Sans-Serif"/>
              <a:buChar char="§"/>
            </a:pPr>
            <a:r>
              <a:rPr lang="en-GB" dirty="0"/>
              <a:t>So now the GDP molecule detaches from the G</a:t>
            </a:r>
            <a:r>
              <a:rPr lang="en-GB" dirty="0">
                <a:ea typeface="+mn-lt"/>
                <a:cs typeface="+mn-lt"/>
              </a:rPr>
              <a:t>α</a:t>
            </a:r>
            <a:r>
              <a:rPr lang="en-GB" dirty="0"/>
              <a:t> subunit and a GTP molecule replaces it</a:t>
            </a:r>
            <a:endParaRPr lang="en-US" dirty="0"/>
          </a:p>
          <a:p>
            <a:pPr marL="1200150" lvl="2" indent="-285750">
              <a:lnSpc>
                <a:spcPct val="120000"/>
              </a:lnSpc>
              <a:spcBef>
                <a:spcPts val="500"/>
              </a:spcBef>
              <a:buFont typeface="Wingdings,Sans-Serif"/>
              <a:buChar char="§"/>
            </a:pPr>
            <a:r>
              <a:rPr lang="en-GB" dirty="0"/>
              <a:t>When GTP is bound to Gα,</a:t>
            </a:r>
            <a:r>
              <a:rPr lang="en-GB" b="1" i="1" dirty="0"/>
              <a:t> </a:t>
            </a:r>
            <a:r>
              <a:rPr lang="en-GB" dirty="0"/>
              <a:t> the heterotrimeric protein becomes unstable and Gα </a:t>
            </a:r>
            <a:r>
              <a:rPr lang="en-GB" dirty="0">
                <a:ea typeface="+mn-lt"/>
                <a:cs typeface="+mn-lt"/>
              </a:rPr>
              <a:t>dissociates. Gα is now </a:t>
            </a:r>
            <a:r>
              <a:rPr lang="en-GB" b="1" dirty="0">
                <a:ea typeface="+mn-lt"/>
                <a:cs typeface="+mn-lt"/>
              </a:rPr>
              <a:t>active.</a:t>
            </a:r>
            <a:endParaRPr lang="en-GB" dirty="0">
              <a:ea typeface="+mn-lt"/>
              <a:cs typeface="+mn-lt"/>
            </a:endParaRPr>
          </a:p>
        </p:txBody>
      </p:sp>
      <p:pic>
        <p:nvPicPr>
          <p:cNvPr id="7" name="Picture 6" descr="A black background with a black square&#10;&#10;AI-generated content may be incorrect.">
            <a:extLst>
              <a:ext uri="{FF2B5EF4-FFF2-40B4-BE49-F238E27FC236}">
                <a16:creationId xmlns:a16="http://schemas.microsoft.com/office/drawing/2014/main" id="{E7D20A76-3E1E-0058-4A9A-F601740B286E}"/>
              </a:ext>
            </a:extLst>
          </p:cNvPr>
          <p:cNvPicPr>
            <a:picLocks noChangeAspect="1"/>
          </p:cNvPicPr>
          <p:nvPr/>
        </p:nvPicPr>
        <p:blipFill>
          <a:blip r:embed="rId5"/>
          <a:stretch>
            <a:fillRect/>
          </a:stretch>
        </p:blipFill>
        <p:spPr>
          <a:xfrm>
            <a:off x="10395535" y="125786"/>
            <a:ext cx="1690930" cy="499015"/>
          </a:xfrm>
          <a:prstGeom prst="rect">
            <a:avLst/>
          </a:prstGeom>
        </p:spPr>
      </p:pic>
    </p:spTree>
    <p:extLst>
      <p:ext uri="{BB962C8B-B14F-4D97-AF65-F5344CB8AC3E}">
        <p14:creationId xmlns:p14="http://schemas.microsoft.com/office/powerpoint/2010/main" val="28300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B5BE5F-B22E-4CE3-427C-B4B6D9E6B2A2}"/>
              </a:ext>
            </a:extLst>
          </p:cNvPr>
          <p:cNvSpPr>
            <a:spLocks noGrp="1"/>
          </p:cNvSpPr>
          <p:nvPr>
            <p:ph type="title"/>
          </p:nvPr>
        </p:nvSpPr>
        <p:spPr>
          <a:xfrm>
            <a:off x="7820371" y="1950130"/>
            <a:ext cx="3406543" cy="2779731"/>
          </a:xfrm>
        </p:spPr>
        <p:txBody>
          <a:bodyPr vert="horz" lIns="91440" tIns="45720" rIns="91440" bIns="45720" rtlCol="0" anchor="b">
            <a:normAutofit/>
          </a:bodyPr>
          <a:lstStyle/>
          <a:p>
            <a:pPr algn="ctr"/>
            <a:br>
              <a:rPr lang="en-US" b="0" dirty="0">
                <a:ea typeface="+mj-lt"/>
                <a:cs typeface="+mj-lt"/>
              </a:rPr>
            </a:br>
            <a:br>
              <a:rPr lang="en-US" b="0" dirty="0">
                <a:ea typeface="+mj-lt"/>
                <a:cs typeface="+mj-lt"/>
              </a:rPr>
            </a:br>
            <a:br>
              <a:rPr lang="en-US" dirty="0"/>
            </a:br>
            <a:endParaRPr lang="en-US"/>
          </a:p>
        </p:txBody>
      </p:sp>
      <p:pic>
        <p:nvPicPr>
          <p:cNvPr id="4" name="Content Placeholder 3" descr="A qr code on a blue background&#10;&#10;AI-generated content may be incorrect.">
            <a:extLst>
              <a:ext uri="{FF2B5EF4-FFF2-40B4-BE49-F238E27FC236}">
                <a16:creationId xmlns:a16="http://schemas.microsoft.com/office/drawing/2014/main" id="{41B2BBD0-3441-5CE3-F9BD-A6294B6C64AB}"/>
              </a:ext>
            </a:extLst>
          </p:cNvPr>
          <p:cNvPicPr>
            <a:picLocks noGrp="1" noChangeAspect="1"/>
          </p:cNvPicPr>
          <p:nvPr>
            <p:ph idx="1"/>
          </p:nvPr>
        </p:nvPicPr>
        <p:blipFill>
          <a:blip r:embed="rId2"/>
          <a:stretch>
            <a:fillRect/>
          </a:stretch>
        </p:blipFill>
        <p:spPr>
          <a:xfrm>
            <a:off x="1075071" y="574131"/>
            <a:ext cx="5709738" cy="5709738"/>
          </a:xfrm>
          <a:prstGeom prst="rect">
            <a:avLst/>
          </a:prstGeom>
        </p:spPr>
      </p:pic>
      <p:sp>
        <p:nvSpPr>
          <p:cNvPr id="5" name="TextBox 4">
            <a:extLst>
              <a:ext uri="{FF2B5EF4-FFF2-40B4-BE49-F238E27FC236}">
                <a16:creationId xmlns:a16="http://schemas.microsoft.com/office/drawing/2014/main" id="{750B9B2B-D95D-70D5-4BE9-FFBE8DC17010}"/>
              </a:ext>
            </a:extLst>
          </p:cNvPr>
          <p:cNvSpPr txBox="1"/>
          <p:nvPr/>
        </p:nvSpPr>
        <p:spPr>
          <a:xfrm>
            <a:off x="7426270" y="574729"/>
            <a:ext cx="4203916"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Thank you!</a:t>
            </a:r>
            <a:br>
              <a:rPr lang="en-US" sz="3200" dirty="0"/>
            </a:br>
            <a:br>
              <a:rPr lang="en-US" sz="3200" dirty="0"/>
            </a:br>
            <a:r>
              <a:rPr lang="en-US" sz="3200"/>
              <a:t>Any questions?</a:t>
            </a:r>
            <a:br>
              <a:rPr lang="en-US" sz="3200" dirty="0"/>
            </a:br>
            <a:r>
              <a:rPr lang="en-US" sz="2800" i="1"/>
              <a:t>sarjak.gautam@kcl.ac.uk</a:t>
            </a:r>
            <a:endParaRPr lang="en-GB" sz="2400" dirty="0"/>
          </a:p>
          <a:p>
            <a:pPr algn="ctr"/>
            <a:br>
              <a:rPr lang="en-US" sz="2800" i="1" dirty="0"/>
            </a:br>
            <a:r>
              <a:rPr lang="en-US" sz="3200" dirty="0"/>
              <a:t> </a:t>
            </a:r>
            <a:endParaRPr lang="en-GB" sz="2400"/>
          </a:p>
          <a:p>
            <a:pPr algn="ctr"/>
            <a:r>
              <a:rPr lang="en-US" sz="2400" dirty="0"/>
              <a:t>Please take a moment to fill out the feedback form - the slides will be shared afterwards!</a:t>
            </a:r>
            <a:endParaRPr lang="en-GB" sz="2400"/>
          </a:p>
          <a:p>
            <a:endParaRPr lang="en-GB" dirty="0"/>
          </a:p>
        </p:txBody>
      </p:sp>
      <p:pic>
        <p:nvPicPr>
          <p:cNvPr id="6" name="Picture 5" descr="A black background with a black square&#10;&#10;AI-generated content may be incorrect.">
            <a:extLst>
              <a:ext uri="{FF2B5EF4-FFF2-40B4-BE49-F238E27FC236}">
                <a16:creationId xmlns:a16="http://schemas.microsoft.com/office/drawing/2014/main" id="{1B93AE52-04A8-D9B2-8AF4-BE37A7A26709}"/>
              </a:ext>
            </a:extLst>
          </p:cNvPr>
          <p:cNvPicPr>
            <a:picLocks noChangeAspect="1"/>
          </p:cNvPicPr>
          <p:nvPr/>
        </p:nvPicPr>
        <p:blipFill>
          <a:blip r:embed="rId3"/>
          <a:stretch>
            <a:fillRect/>
          </a:stretch>
        </p:blipFill>
        <p:spPr>
          <a:xfrm>
            <a:off x="10318043" y="6131379"/>
            <a:ext cx="1690930" cy="499015"/>
          </a:xfrm>
          <a:prstGeom prst="rect">
            <a:avLst/>
          </a:prstGeom>
        </p:spPr>
      </p:pic>
    </p:spTree>
    <p:extLst>
      <p:ext uri="{BB962C8B-B14F-4D97-AF65-F5344CB8AC3E}">
        <p14:creationId xmlns:p14="http://schemas.microsoft.com/office/powerpoint/2010/main" val="2229845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6698-2615-73C2-13FD-988BBCA9D8D9}"/>
              </a:ext>
            </a:extLst>
          </p:cNvPr>
          <p:cNvSpPr>
            <a:spLocks noGrp="1"/>
          </p:cNvSpPr>
          <p:nvPr>
            <p:ph type="title"/>
          </p:nvPr>
        </p:nvSpPr>
        <p:spPr/>
        <p:txBody>
          <a:bodyPr/>
          <a:lstStyle/>
          <a:p>
            <a:r>
              <a:rPr lang="en-GB" dirty="0" err="1"/>
              <a:t>Gs</a:t>
            </a:r>
            <a:r>
              <a:rPr lang="en-GB" dirty="0"/>
              <a:t> pathway</a:t>
            </a:r>
          </a:p>
        </p:txBody>
      </p:sp>
      <p:sp>
        <p:nvSpPr>
          <p:cNvPr id="3" name="Content Placeholder 2">
            <a:extLst>
              <a:ext uri="{FF2B5EF4-FFF2-40B4-BE49-F238E27FC236}">
                <a16:creationId xmlns:a16="http://schemas.microsoft.com/office/drawing/2014/main" id="{E40FD37D-F67B-21A2-FED3-71A821577618}"/>
              </a:ext>
            </a:extLst>
          </p:cNvPr>
          <p:cNvSpPr>
            <a:spLocks noGrp="1"/>
          </p:cNvSpPr>
          <p:nvPr>
            <p:ph idx="1"/>
          </p:nvPr>
        </p:nvSpPr>
        <p:spPr/>
        <p:txBody>
          <a:bodyPr vert="horz" lIns="91440" tIns="45720" rIns="91440" bIns="45720" rtlCol="0" anchor="t">
            <a:normAutofit/>
          </a:bodyPr>
          <a:lstStyle/>
          <a:p>
            <a:r>
              <a:rPr lang="en-GB" sz="2000" dirty="0"/>
              <a:t>In this case, the </a:t>
            </a:r>
            <a:r>
              <a:rPr lang="en-GB" dirty="0"/>
              <a:t>G</a:t>
            </a:r>
            <a:r>
              <a:rPr lang="en-GB" dirty="0">
                <a:ea typeface="+mn-lt"/>
                <a:cs typeface="+mn-lt"/>
              </a:rPr>
              <a:t>α subunit activates adenylate cyclase, which catalyses the conversion of ATP to cAMP</a:t>
            </a:r>
          </a:p>
          <a:p>
            <a:r>
              <a:rPr lang="en-GB" dirty="0"/>
              <a:t>Two molecules of cAMP bind to the regulatory subunits of cAMP dependant PKA (one to each regulatory subunit), freeing the catalytic subunits</a:t>
            </a:r>
          </a:p>
          <a:p>
            <a:r>
              <a:rPr lang="en-GB" dirty="0"/>
              <a:t>Now PKA goes and phosphorylates things</a:t>
            </a:r>
          </a:p>
          <a:p>
            <a:r>
              <a:rPr lang="en-GB" dirty="0"/>
              <a:t>PKA phosphorylates a wide variety of proteins, there was an example in your lecture involving glycogen breakdown but you'll cover this in NAM so I won't go into it now</a:t>
            </a:r>
          </a:p>
          <a:p>
            <a:endParaRPr lang="en-GB" dirty="0"/>
          </a:p>
          <a:p>
            <a:r>
              <a:rPr lang="en-GB" b="1" dirty="0"/>
              <a:t>OK fine, but how do we stop this from being permanently activated?</a:t>
            </a:r>
            <a:endParaRPr lang="en-GB" dirty="0"/>
          </a:p>
          <a:p>
            <a:pPr marL="0" indent="0">
              <a:buNone/>
            </a:pPr>
            <a:endParaRPr lang="en-GB" dirty="0"/>
          </a:p>
        </p:txBody>
      </p:sp>
      <p:sp>
        <p:nvSpPr>
          <p:cNvPr id="4" name="TextBox 3">
            <a:extLst>
              <a:ext uri="{FF2B5EF4-FFF2-40B4-BE49-F238E27FC236}">
                <a16:creationId xmlns:a16="http://schemas.microsoft.com/office/drawing/2014/main" id="{F7BA67E4-452E-F150-30A1-842878A0E8B2}"/>
              </a:ext>
            </a:extLst>
          </p:cNvPr>
          <p:cNvSpPr txBox="1"/>
          <p:nvPr/>
        </p:nvSpPr>
        <p:spPr>
          <a:xfrm>
            <a:off x="1654085" y="5633718"/>
            <a:ext cx="7779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The G</a:t>
            </a:r>
            <a:r>
              <a:rPr lang="en-GB" dirty="0">
                <a:ea typeface="+mn-lt"/>
                <a:cs typeface="+mn-lt"/>
              </a:rPr>
              <a:t>α</a:t>
            </a:r>
            <a:r>
              <a:rPr lang="en-GB" dirty="0"/>
              <a:t> itself has GTPase activity – so GTP gets hydrolysed to GDP and the complex reassociates</a:t>
            </a:r>
          </a:p>
        </p:txBody>
      </p:sp>
      <p:pic>
        <p:nvPicPr>
          <p:cNvPr id="6" name="Picture 5" descr="A black background with a black square&#10;&#10;AI-generated content may be incorrect.">
            <a:extLst>
              <a:ext uri="{FF2B5EF4-FFF2-40B4-BE49-F238E27FC236}">
                <a16:creationId xmlns:a16="http://schemas.microsoft.com/office/drawing/2014/main" id="{EB1E4E82-49AB-A8F0-BFD3-9292E1F0D5B7}"/>
              </a:ext>
            </a:extLst>
          </p:cNvPr>
          <p:cNvPicPr>
            <a:picLocks noChangeAspect="1"/>
          </p:cNvPicPr>
          <p:nvPr/>
        </p:nvPicPr>
        <p:blipFill>
          <a:blip r:embed="rId2"/>
          <a:stretch>
            <a:fillRect/>
          </a:stretch>
        </p:blipFill>
        <p:spPr>
          <a:xfrm>
            <a:off x="10318565" y="161531"/>
            <a:ext cx="1690930" cy="499015"/>
          </a:xfrm>
          <a:prstGeom prst="rect">
            <a:avLst/>
          </a:prstGeom>
        </p:spPr>
      </p:pic>
    </p:spTree>
    <p:extLst>
      <p:ext uri="{BB962C8B-B14F-4D97-AF65-F5344CB8AC3E}">
        <p14:creationId xmlns:p14="http://schemas.microsoft.com/office/powerpoint/2010/main" val="318687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A92A98-187D-1D81-86FD-8D40CC69B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4C9D36-5F75-3078-8E9C-582B0BA42FE7}"/>
              </a:ext>
            </a:extLst>
          </p:cNvPr>
          <p:cNvSpPr>
            <a:spLocks noGrp="1"/>
          </p:cNvSpPr>
          <p:nvPr>
            <p:ph type="title"/>
          </p:nvPr>
        </p:nvSpPr>
        <p:spPr>
          <a:xfrm>
            <a:off x="492940" y="473829"/>
            <a:ext cx="11294162" cy="1170252"/>
          </a:xfrm>
        </p:spPr>
        <p:txBody>
          <a:bodyPr vert="horz" lIns="91440" tIns="45720" rIns="91440" bIns="45720" rtlCol="0" anchor="b">
            <a:normAutofit/>
          </a:bodyPr>
          <a:lstStyle/>
          <a:p>
            <a:r>
              <a:rPr lang="en-US" sz="4000" dirty="0"/>
              <a:t>Some diagrams </a:t>
            </a:r>
          </a:p>
        </p:txBody>
      </p:sp>
      <p:pic>
        <p:nvPicPr>
          <p:cNvPr id="4" name="Content Placeholder 3" descr="Diagram of a sequence of sequence of sequence of sequence of sequence of sequence of sequence of sequence of sequence of sequence of sequence of sequence of sequence of sequence of sequence of sequence of sequence of sequence of&#10;&#10;AI-generated content may be incorrect.">
            <a:extLst>
              <a:ext uri="{FF2B5EF4-FFF2-40B4-BE49-F238E27FC236}">
                <a16:creationId xmlns:a16="http://schemas.microsoft.com/office/drawing/2014/main" id="{7FF6AD47-DCFB-3171-E8DC-F1673546EA60}"/>
              </a:ext>
            </a:extLst>
          </p:cNvPr>
          <p:cNvPicPr>
            <a:picLocks noGrp="1" noChangeAspect="1"/>
          </p:cNvPicPr>
          <p:nvPr>
            <p:ph idx="1"/>
          </p:nvPr>
        </p:nvPicPr>
        <p:blipFill>
          <a:blip r:embed="rId2"/>
          <a:stretch>
            <a:fillRect/>
          </a:stretch>
        </p:blipFill>
        <p:spPr>
          <a:xfrm>
            <a:off x="585616" y="1778654"/>
            <a:ext cx="5466875" cy="3840480"/>
          </a:xfrm>
          <a:prstGeom prst="rect">
            <a:avLst/>
          </a:prstGeom>
        </p:spPr>
      </p:pic>
      <p:pic>
        <p:nvPicPr>
          <p:cNvPr id="5" name="Picture 4" descr="A diagram of a camp&#10;&#10;AI-generated content may be incorrect.">
            <a:extLst>
              <a:ext uri="{FF2B5EF4-FFF2-40B4-BE49-F238E27FC236}">
                <a16:creationId xmlns:a16="http://schemas.microsoft.com/office/drawing/2014/main" id="{77AC436D-F05B-51BB-F573-1671422145ED}"/>
              </a:ext>
            </a:extLst>
          </p:cNvPr>
          <p:cNvPicPr>
            <a:picLocks noChangeAspect="1"/>
          </p:cNvPicPr>
          <p:nvPr/>
        </p:nvPicPr>
        <p:blipFill>
          <a:blip r:embed="rId3"/>
          <a:stretch>
            <a:fillRect/>
          </a:stretch>
        </p:blipFill>
        <p:spPr>
          <a:xfrm>
            <a:off x="6210925" y="2746821"/>
            <a:ext cx="5559552" cy="1904145"/>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E17B68D-1A46-A01F-7507-7D19BDAB9F7F}"/>
              </a:ext>
            </a:extLst>
          </p:cNvPr>
          <p:cNvPicPr>
            <a:picLocks noChangeAspect="1"/>
          </p:cNvPicPr>
          <p:nvPr/>
        </p:nvPicPr>
        <p:blipFill>
          <a:blip r:embed="rId4"/>
          <a:stretch>
            <a:fillRect/>
          </a:stretch>
        </p:blipFill>
        <p:spPr>
          <a:xfrm>
            <a:off x="10395535" y="87040"/>
            <a:ext cx="1690930" cy="499015"/>
          </a:xfrm>
          <a:prstGeom prst="rect">
            <a:avLst/>
          </a:prstGeom>
        </p:spPr>
      </p:pic>
    </p:spTree>
    <p:extLst>
      <p:ext uri="{BB962C8B-B14F-4D97-AF65-F5344CB8AC3E}">
        <p14:creationId xmlns:p14="http://schemas.microsoft.com/office/powerpoint/2010/main" val="284517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3F1AC-D2B9-DEE8-85D6-93B5103921D3}"/>
              </a:ext>
            </a:extLst>
          </p:cNvPr>
          <p:cNvSpPr>
            <a:spLocks noGrp="1"/>
          </p:cNvSpPr>
          <p:nvPr>
            <p:ph type="title"/>
          </p:nvPr>
        </p:nvSpPr>
        <p:spPr>
          <a:xfrm>
            <a:off x="612648" y="603504"/>
            <a:ext cx="3553412" cy="1527048"/>
          </a:xfrm>
        </p:spPr>
        <p:txBody>
          <a:bodyPr anchor="b">
            <a:normAutofit/>
          </a:bodyPr>
          <a:lstStyle/>
          <a:p>
            <a:r>
              <a:rPr lang="en-GB" dirty="0"/>
              <a:t>Gi</a:t>
            </a:r>
          </a:p>
        </p:txBody>
      </p:sp>
      <p:sp>
        <p:nvSpPr>
          <p:cNvPr id="3" name="Content Placeholder 2">
            <a:extLst>
              <a:ext uri="{FF2B5EF4-FFF2-40B4-BE49-F238E27FC236}">
                <a16:creationId xmlns:a16="http://schemas.microsoft.com/office/drawing/2014/main" id="{203D1A41-82BA-F4B9-A8AE-F54CAB134FA1}"/>
              </a:ext>
            </a:extLst>
          </p:cNvPr>
          <p:cNvSpPr>
            <a:spLocks noGrp="1"/>
          </p:cNvSpPr>
          <p:nvPr>
            <p:ph idx="1"/>
          </p:nvPr>
        </p:nvSpPr>
        <p:spPr>
          <a:xfrm>
            <a:off x="612648" y="2212848"/>
            <a:ext cx="3553412" cy="4122420"/>
          </a:xfrm>
        </p:spPr>
        <p:txBody>
          <a:bodyPr vert="horz" lIns="91440" tIns="45720" rIns="91440" bIns="45720" rtlCol="0" anchor="t">
            <a:normAutofit/>
          </a:bodyPr>
          <a:lstStyle/>
          <a:p>
            <a:r>
              <a:rPr lang="en-GB" sz="1800" dirty="0"/>
              <a:t>This one is </a:t>
            </a:r>
            <a:r>
              <a:rPr lang="en-GB" sz="1800" dirty="0" err="1"/>
              <a:t>kinda</a:t>
            </a:r>
            <a:r>
              <a:rPr lang="en-GB" sz="1800" dirty="0"/>
              <a:t> simple</a:t>
            </a:r>
          </a:p>
          <a:p>
            <a:r>
              <a:rPr lang="en-GB" sz="1800" dirty="0"/>
              <a:t>The G</a:t>
            </a:r>
            <a:r>
              <a:rPr lang="en-GB" sz="1800" dirty="0">
                <a:ea typeface="+mn-lt"/>
                <a:cs typeface="+mn-lt"/>
              </a:rPr>
              <a:t>α</a:t>
            </a:r>
            <a:r>
              <a:rPr lang="en-GB" sz="1800" dirty="0" err="1">
                <a:ea typeface="+mn-lt"/>
                <a:cs typeface="+mn-lt"/>
              </a:rPr>
              <a:t>i</a:t>
            </a:r>
            <a:r>
              <a:rPr lang="en-GB" sz="1800" dirty="0"/>
              <a:t> subunit inhibits adenylate cyclase</a:t>
            </a:r>
          </a:p>
          <a:p>
            <a:r>
              <a:rPr lang="en-GB" sz="1800" dirty="0"/>
              <a:t>So basically less cAMP and therefore less active PKA</a:t>
            </a:r>
          </a:p>
        </p:txBody>
      </p:sp>
      <p:pic>
        <p:nvPicPr>
          <p:cNvPr id="5" name="Picture 4" descr="Camping tents hit by the sun rays">
            <a:extLst>
              <a:ext uri="{FF2B5EF4-FFF2-40B4-BE49-F238E27FC236}">
                <a16:creationId xmlns:a16="http://schemas.microsoft.com/office/drawing/2014/main" id="{F51D6F7E-2F05-A1AB-BFA2-739622FCBBED}"/>
              </a:ext>
            </a:extLst>
          </p:cNvPr>
          <p:cNvPicPr>
            <a:picLocks noChangeAspect="1"/>
          </p:cNvPicPr>
          <p:nvPr/>
        </p:nvPicPr>
        <p:blipFill>
          <a:blip r:embed="rId2"/>
          <a:srcRect l="19816" r="7881" b="-3"/>
          <a:stretch>
            <a:fillRect/>
          </a:stretch>
        </p:blipFill>
        <p:spPr>
          <a:xfrm>
            <a:off x="4752550" y="10"/>
            <a:ext cx="7439450" cy="685799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9D4A3512-3063-29D0-B551-A8D0A9542A23}"/>
              </a:ext>
            </a:extLst>
          </p:cNvPr>
          <p:cNvPicPr>
            <a:picLocks noChangeAspect="1"/>
          </p:cNvPicPr>
          <p:nvPr/>
        </p:nvPicPr>
        <p:blipFill>
          <a:blip r:embed="rId3"/>
          <a:stretch>
            <a:fillRect/>
          </a:stretch>
        </p:blipFill>
        <p:spPr>
          <a:xfrm>
            <a:off x="127908" y="6170125"/>
            <a:ext cx="1690930" cy="499015"/>
          </a:xfrm>
          <a:prstGeom prst="rect">
            <a:avLst/>
          </a:prstGeom>
        </p:spPr>
      </p:pic>
    </p:spTree>
    <p:extLst>
      <p:ext uri="{BB962C8B-B14F-4D97-AF65-F5344CB8AC3E}">
        <p14:creationId xmlns:p14="http://schemas.microsoft.com/office/powerpoint/2010/main" val="112230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D8F49-6020-C52D-6119-952A5071C2EE}"/>
              </a:ext>
            </a:extLst>
          </p:cNvPr>
          <p:cNvSpPr>
            <a:spLocks noGrp="1"/>
          </p:cNvSpPr>
          <p:nvPr>
            <p:ph type="title"/>
          </p:nvPr>
        </p:nvSpPr>
        <p:spPr>
          <a:xfrm>
            <a:off x="612648" y="1114923"/>
            <a:ext cx="4621553" cy="1360728"/>
          </a:xfrm>
        </p:spPr>
        <p:txBody>
          <a:bodyPr anchor="b">
            <a:normAutofit/>
          </a:bodyPr>
          <a:lstStyle/>
          <a:p>
            <a:r>
              <a:rPr lang="en-GB" dirty="0" err="1"/>
              <a:t>Gq</a:t>
            </a:r>
            <a:r>
              <a:rPr lang="en-GB" dirty="0"/>
              <a:t> pathway</a:t>
            </a:r>
          </a:p>
        </p:txBody>
      </p:sp>
      <p:sp>
        <p:nvSpPr>
          <p:cNvPr id="3" name="Content Placeholder 2">
            <a:extLst>
              <a:ext uri="{FF2B5EF4-FFF2-40B4-BE49-F238E27FC236}">
                <a16:creationId xmlns:a16="http://schemas.microsoft.com/office/drawing/2014/main" id="{D301F44B-5202-4798-BAC5-40FAD2191985}"/>
              </a:ext>
            </a:extLst>
          </p:cNvPr>
          <p:cNvSpPr>
            <a:spLocks noGrp="1"/>
          </p:cNvSpPr>
          <p:nvPr>
            <p:ph idx="1"/>
          </p:nvPr>
        </p:nvSpPr>
        <p:spPr>
          <a:xfrm>
            <a:off x="612648" y="2584058"/>
            <a:ext cx="4621553" cy="3159018"/>
          </a:xfrm>
        </p:spPr>
        <p:txBody>
          <a:bodyPr vert="horz" lIns="91440" tIns="45720" rIns="91440" bIns="45720" rtlCol="0" anchor="t">
            <a:normAutofit/>
          </a:bodyPr>
          <a:lstStyle/>
          <a:p>
            <a:r>
              <a:rPr lang="en-GB" sz="1800" dirty="0"/>
              <a:t>The G</a:t>
            </a:r>
            <a:r>
              <a:rPr lang="en-GB" sz="1800" dirty="0">
                <a:ea typeface="+mn-lt"/>
                <a:cs typeface="+mn-lt"/>
              </a:rPr>
              <a:t>αq subunit activates phospholipase C</a:t>
            </a:r>
          </a:p>
          <a:p>
            <a:r>
              <a:rPr lang="en-GB" sz="1800" dirty="0">
                <a:ea typeface="+mn-lt"/>
                <a:cs typeface="+mn-lt"/>
              </a:rPr>
              <a:t>Phospholipase C catalyses the conversion of PIP2 to IP3 and DAG</a:t>
            </a:r>
          </a:p>
          <a:p>
            <a:r>
              <a:rPr lang="en-GB" sz="1800" dirty="0">
                <a:ea typeface="+mn-lt"/>
                <a:cs typeface="+mn-lt"/>
              </a:rPr>
              <a:t>IP3 opens calcium channels in the ER, increasing intracellular calcium</a:t>
            </a:r>
          </a:p>
          <a:p>
            <a:r>
              <a:rPr lang="en-GB" sz="1800" dirty="0">
                <a:ea typeface="+mn-lt"/>
                <a:cs typeface="+mn-lt"/>
              </a:rPr>
              <a:t>DAG (along with calcium) activates PKC</a:t>
            </a:r>
          </a:p>
        </p:txBody>
      </p:sp>
      <p:pic>
        <p:nvPicPr>
          <p:cNvPr id="4" name="Picture 3" descr="A diagram of a cell cycle&#10;&#10;AI-generated content may be incorrect.">
            <a:extLst>
              <a:ext uri="{FF2B5EF4-FFF2-40B4-BE49-F238E27FC236}">
                <a16:creationId xmlns:a16="http://schemas.microsoft.com/office/drawing/2014/main" id="{3F945096-D796-AAE3-97B1-8FFBDF086454}"/>
              </a:ext>
            </a:extLst>
          </p:cNvPr>
          <p:cNvPicPr>
            <a:picLocks noChangeAspect="1"/>
          </p:cNvPicPr>
          <p:nvPr/>
        </p:nvPicPr>
        <p:blipFill>
          <a:blip r:embed="rId2"/>
          <a:stretch>
            <a:fillRect/>
          </a:stretch>
        </p:blipFill>
        <p:spPr>
          <a:xfrm>
            <a:off x="5691261" y="1473343"/>
            <a:ext cx="5837780" cy="3911312"/>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2893A2E2-77D8-33B0-EC97-E03525CEB339}"/>
              </a:ext>
            </a:extLst>
          </p:cNvPr>
          <p:cNvPicPr>
            <a:picLocks noChangeAspect="1"/>
          </p:cNvPicPr>
          <p:nvPr/>
        </p:nvPicPr>
        <p:blipFill>
          <a:blip r:embed="rId3"/>
          <a:stretch>
            <a:fillRect/>
          </a:stretch>
        </p:blipFill>
        <p:spPr>
          <a:xfrm>
            <a:off x="10395535" y="99955"/>
            <a:ext cx="1690930" cy="499015"/>
          </a:xfrm>
          <a:prstGeom prst="rect">
            <a:avLst/>
          </a:prstGeom>
        </p:spPr>
      </p:pic>
    </p:spTree>
    <p:extLst>
      <p:ext uri="{BB962C8B-B14F-4D97-AF65-F5344CB8AC3E}">
        <p14:creationId xmlns:p14="http://schemas.microsoft.com/office/powerpoint/2010/main" val="2163488088"/>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VanillaVTI</vt:lpstr>
      <vt:lpstr>Nervous system , ANS pharmacology and Intracellular signalling</vt:lpstr>
      <vt:lpstr>What to expect from this session</vt:lpstr>
      <vt:lpstr>Some advice for learning these topics (with some general advice)</vt:lpstr>
      <vt:lpstr>Intracellular signalling – really important!!</vt:lpstr>
      <vt:lpstr>What happens when a molecule binds to a GPCR?</vt:lpstr>
      <vt:lpstr>Gs pathway</vt:lpstr>
      <vt:lpstr>Some diagrams </vt:lpstr>
      <vt:lpstr>Gi</vt:lpstr>
      <vt:lpstr>Gq pathway</vt:lpstr>
      <vt:lpstr>Ras MAPK pathway – beware of different names!!</vt:lpstr>
      <vt:lpstr>MCQs!!</vt:lpstr>
      <vt:lpstr>PowerPoint Presentation</vt:lpstr>
      <vt:lpstr>PowerPoint Presentation</vt:lpstr>
      <vt:lpstr>Now onto pharmacology...</vt:lpstr>
      <vt:lpstr>A little question for you</vt:lpstr>
      <vt:lpstr>That’s how</vt:lpstr>
      <vt:lpstr>Alr now I'm gonna pick on people. Let's start from the hypothesis to drug candidate...</vt:lpstr>
      <vt:lpstr>Someone tell me the difference between toxicology testing and safety pharmacology</vt:lpstr>
      <vt:lpstr>Now onto clinical trials (let's speedrun this please)</vt:lpstr>
      <vt:lpstr>Question: what is the shape of a conc. response curve and why do we usually apply logarithm </vt:lpstr>
      <vt:lpstr>For anyone who didn't do A-level maths or equivalent, a logarithm basically just tells you the missing power, it's like the inverse function of an exponent</vt:lpstr>
      <vt:lpstr>Formula for Kd and why it is that way round (someone tell me the formula)</vt:lpstr>
      <vt:lpstr>Affinity and efficacy – could just skip this </vt:lpstr>
      <vt:lpstr>Partial vs full agonists </vt:lpstr>
      <vt:lpstr>Key question for you guys</vt:lpstr>
      <vt:lpstr>Graphs of antagonists – quite intuitive</vt:lpstr>
      <vt:lpstr>pA2 and it's relationship to affinity – someone define it and tell me</vt:lpstr>
      <vt:lpstr>The most important concept in PK - what does ADME stand for?</vt:lpstr>
      <vt:lpstr>Now let's use this principle</vt:lpstr>
      <vt:lpstr>Two ways of calculating volume of distribution (sort of) explained</vt:lpstr>
      <vt:lpstr>Here are all the key equations</vt:lpstr>
      <vt:lpstr>MCQs!!</vt:lpstr>
      <vt:lpstr>PowerPoint Presentation</vt:lpstr>
      <vt:lpstr>PowerPoint Presentation</vt:lpstr>
      <vt:lpstr>Now onto nerves... </vt:lpstr>
      <vt:lpstr>I have a feeling you know this already but this is really key so I've put it here</vt:lpstr>
      <vt:lpstr>Someone tell me what is grey and white matter as well as the terminology for both in the brain and spinal cord</vt:lpstr>
      <vt:lpstr>Some info about nerves themselves</vt:lpstr>
      <vt:lpstr>Ventral and dorsal horn - which is sensory, which is motor?</vt:lpstr>
      <vt:lpstr>Enlargements, conus medullaris, cauda equina</vt:lpstr>
      <vt:lpstr>Dermatomes and myotomes</vt:lpstr>
      <vt:lpstr>Each spinal nerve splits into a dorsal and ventral ramus</vt:lpstr>
      <vt:lpstr>Cranial nerves – there's a very terrible but very memorable mnemonic out there (you didn't hear it from me)</vt:lpstr>
      <vt:lpstr>Types of nerve fibres – this kinda makes sense if you just keep voluntary vs involuntary in mind</vt:lpstr>
      <vt:lpstr>Preganglionic and postganglionic nerves</vt:lpstr>
      <vt:lpstr>For the ganglia for sympathetic, remember how it says on the PPT that sometimes fibres go straight through sympathetic chain without synapsing</vt:lpstr>
      <vt:lpstr>MCQs!!</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1608</cp:revision>
  <dcterms:created xsi:type="dcterms:W3CDTF">2025-11-07T17:48:18Z</dcterms:created>
  <dcterms:modified xsi:type="dcterms:W3CDTF">2025-11-14T17:03:59Z</dcterms:modified>
</cp:coreProperties>
</file>