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8" r:id="rId3"/>
    <p:sldId id="292" r:id="rId4"/>
    <p:sldId id="293" r:id="rId5"/>
    <p:sldId id="289" r:id="rId6"/>
    <p:sldId id="291" r:id="rId7"/>
    <p:sldId id="340" r:id="rId8"/>
    <p:sldId id="314" r:id="rId9"/>
    <p:sldId id="259" r:id="rId10"/>
    <p:sldId id="294" r:id="rId11"/>
    <p:sldId id="295" r:id="rId12"/>
    <p:sldId id="296" r:id="rId13"/>
    <p:sldId id="319" r:id="rId14"/>
    <p:sldId id="297" r:id="rId15"/>
    <p:sldId id="342" r:id="rId16"/>
    <p:sldId id="267" r:id="rId17"/>
    <p:sldId id="299" r:id="rId18"/>
    <p:sldId id="320" r:id="rId19"/>
    <p:sldId id="300" r:id="rId20"/>
    <p:sldId id="301" r:id="rId21"/>
    <p:sldId id="333" r:id="rId22"/>
    <p:sldId id="334" r:id="rId23"/>
    <p:sldId id="303" r:id="rId24"/>
    <p:sldId id="304" r:id="rId25"/>
    <p:sldId id="305" r:id="rId26"/>
    <p:sldId id="306" r:id="rId27"/>
    <p:sldId id="322" r:id="rId28"/>
    <p:sldId id="310" r:id="rId29"/>
    <p:sldId id="313" r:id="rId30"/>
    <p:sldId id="323" r:id="rId31"/>
    <p:sldId id="335" r:id="rId32"/>
    <p:sldId id="325" r:id="rId33"/>
    <p:sldId id="326" r:id="rId34"/>
    <p:sldId id="327" r:id="rId35"/>
    <p:sldId id="328" r:id="rId36"/>
    <p:sldId id="329" r:id="rId37"/>
    <p:sldId id="330" r:id="rId38"/>
    <p:sldId id="309" r:id="rId39"/>
    <p:sldId id="312" r:id="rId40"/>
    <p:sldId id="341" r:id="rId41"/>
    <p:sldId id="344" r:id="rId42"/>
    <p:sldId id="336" r:id="rId43"/>
    <p:sldId id="345" r:id="rId44"/>
    <p:sldId id="346" r:id="rId45"/>
    <p:sldId id="260" r:id="rId46"/>
    <p:sldId id="261" r:id="rId47"/>
    <p:sldId id="337" r:id="rId48"/>
    <p:sldId id="343" r:id="rId49"/>
    <p:sldId id="338" r:id="rId50"/>
    <p:sldId id="349" r:id="rId51"/>
    <p:sldId id="339" r:id="rId52"/>
    <p:sldId id="350" r:id="rId53"/>
    <p:sldId id="351" r:id="rId54"/>
    <p:sldId id="347" r:id="rId55"/>
    <p:sldId id="348" r:id="rId56"/>
    <p:sldId id="263" r:id="rId57"/>
  </p:sldIdLst>
  <p:sldSz cx="18288000" cy="10287000"/>
  <p:notesSz cx="6858000" cy="9144000"/>
  <p:embeddedFontLst>
    <p:embeddedFont>
      <p:font typeface="Cardo" panose="020B0604020202020204" charset="-79"/>
      <p:regular r:id="rId59"/>
      <p:bold r:id="rId60"/>
      <p:italic r:id="rId61"/>
    </p:embeddedFont>
    <p:embeddedFont>
      <p:font typeface="Garamond" panose="02020404030301010803" pitchFamily="18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7E7F9-8BCE-4286-94E1-99F20BA0E1CA}" v="7" dt="2026-04-10T16:34:05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33" autoAdjust="0"/>
  </p:normalViewPr>
  <p:slideViewPr>
    <p:cSldViewPr snapToGrid="0">
      <p:cViewPr>
        <p:scale>
          <a:sx n="28" d="100"/>
          <a:sy n="28" d="100"/>
        </p:scale>
        <p:origin x="12" y="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font" Target="fonts/font5.fntdata" Id="rId63" /><Relationship Type="http://schemas.openxmlformats.org/officeDocument/2006/relationships/theme" Target="theme/theme1.xml" Id="rId68" /><Relationship Type="http://schemas.openxmlformats.org/officeDocument/2006/relationships/slide" Target="slides/slide6.xml" Id="rId7" /><Relationship Type="http://schemas.microsoft.com/office/2015/10/relationships/revisionInfo" Target="revisionInfo.xml" Id="rId71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28.xml" Id="rId29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52.xml" Id="rId53" /><Relationship Type="http://schemas.openxmlformats.org/officeDocument/2006/relationships/notesMaster" Target="notesMasters/notesMaster1.xml" Id="rId58" /><Relationship Type="http://schemas.openxmlformats.org/officeDocument/2006/relationships/presProps" Target="presProps.xml" Id="rId66" /><Relationship Type="http://schemas.openxmlformats.org/officeDocument/2006/relationships/slide" Target="slides/slide4.xml" Id="rId5" /><Relationship Type="http://schemas.openxmlformats.org/officeDocument/2006/relationships/font" Target="fonts/font3.fntdata" Id="rId61" /><Relationship Type="http://schemas.openxmlformats.org/officeDocument/2006/relationships/slide" Target="slides/slide18.xml" Id="rId1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slide" Target="slides/slide47.xml" Id="rId48" /><Relationship Type="http://schemas.openxmlformats.org/officeDocument/2006/relationships/slide" Target="slides/slide55.xml" Id="rId56" /><Relationship Type="http://schemas.openxmlformats.org/officeDocument/2006/relationships/font" Target="fonts/font6.fntdata" Id="rId64" /><Relationship Type="http://schemas.openxmlformats.org/officeDocument/2006/relationships/tableStyles" Target="tableStyles.xml" Id="rId69" /><Relationship Type="http://schemas.openxmlformats.org/officeDocument/2006/relationships/slide" Target="slides/slide7.xml" Id="rId8" /><Relationship Type="http://schemas.openxmlformats.org/officeDocument/2006/relationships/slide" Target="slides/slide50.xml" Id="rId51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font" Target="fonts/font1.fntdata" Id="rId59" /><Relationship Type="http://schemas.openxmlformats.org/officeDocument/2006/relationships/viewProps" Target="viewProps.xml" Id="rId67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slide" Target="slides/slide53.xml" Id="rId54" /><Relationship Type="http://schemas.openxmlformats.org/officeDocument/2006/relationships/font" Target="fonts/font4.fntdata" Id="rId6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48.xml" Id="rId49" /><Relationship Type="http://schemas.openxmlformats.org/officeDocument/2006/relationships/slide" Target="slides/slide56.xml" Id="rId57" /><Relationship Type="http://schemas.openxmlformats.org/officeDocument/2006/relationships/slide" Target="slides/slide9.xml" Id="rId10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51.xml" Id="rId52" /><Relationship Type="http://schemas.openxmlformats.org/officeDocument/2006/relationships/font" Target="fonts/font2.fntdata" Id="rId60" /><Relationship Type="http://schemas.openxmlformats.org/officeDocument/2006/relationships/font" Target="fonts/font7.fntdata" Id="rId65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38.xml" Id="rId39" /><Relationship Type="http://schemas.openxmlformats.org/officeDocument/2006/relationships/slide" Target="slides/slide33.xml" Id="rId34" /><Relationship Type="http://schemas.openxmlformats.org/officeDocument/2006/relationships/slide" Target="slides/slide49.xml" Id="rId50" /><Relationship Type="http://schemas.openxmlformats.org/officeDocument/2006/relationships/slide" Target="slides/slide54.xml" Id="rId55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23:48:1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1824 423 24575,'0'-1'0,"1"1"0,-1-2 0,0 1 0,2 1 0,-2-2 0,1 2 0,-1-1 0,2 1 0,-2-2 0,1 2 0,1 0 0,-2-1 0,1 1 0,1-2 0,-2 2 0,1 0 0,1 0 0,-2-1 0,1 1 0,1 0 0,-2 0 0,1 0 0,1 0 0,-1 0 0,-1 0 0,2 0 0,-1 0 0,-1 0 0,2 0 0,-1 0 0,1 1 0,-2-1 0,1 0 0,1 0 0,-2 2 0,1-2 0,-1 0 0,2 1 0,-1-1 0,-1 2 0,2-2 0,-2 1 0,1-1 0,-1 2 0,2-2 0,-2 1 0,1-1 0,-1 2 0,0-1 0,2-1 0,-2 2 0,0-1 0,0-1 0,1 2 0,-1 1 0,5 7 0,-2 1 0,0-1 0,-2 1 0,4 16 0,7 139 0,-12 205 0,-5-169 0,5 1273 0,-4-1399 0,-4 1 0,-19 83 0,3-11 0,17-118 0,4-62 0,3-25 0,3 1 0,1 1 0,2-2 0,5 2 0,1 0 0,1 0 0,4 2 0,2-1 0,2 2 0,29-49 0,-19 41 0,4 1 0,2 1 0,2 1 0,3 4 0,2-1 0,2 4 0,2 2 0,66-49 0,134-63 0,-29 21 0,-167 102 0,-35 27 0,-1-1 0,1-1 0,-2-1 0,0 0 0,-2 0 0,1-1 0,-1-1 0,-1-1 0,18-24 0,-28 36 0,-1 0 0,-1 2 0,2-2 0,-1 0 0,-1 0 0,2 0 0,-2 0 0,1 0 0,-1 0 0,0 0 0,0 0 0,0 0 0,0 1 0,0-1 0,-1 0 0,1 0 0,-2 0 0,2 0 0,-1 0 0,1 0 0,-2 2 0,1-2 0,-1 0 0,1 0 0,-1 1 0,1-1 0,-1 2 0,-1-2 0,2 1 0,-1-1 0,-1 2 0,2-1 0,-2 1 0,-2-2 0,-10-6 0,0 0 0,0 1 0,0 1 0,-27-10 0,41 17 0,-202-64 0,-1 8 0,-328-46 0,-163 51 0,-4 56 0,66 1 0,761-6 0,-50-2 0,1 4 0,1 2 0,98 22 0,-88-4 0,-3 5 0,0 5 0,158 80 0,227 170 0,-116-31 0,46 28 0,-264-200 0,153 62 0,-164-82 0,229 139 0,-266-140 0,-53-38 0,-29-16 0,-10-8 0,-68-83 0,4-2 0,-86-154 0,125 200 0,-324-590 0,161 282 0,131 246 0,-7-9 0,5-3 0,-70-188 0,125 289-49,-180-524-1267,158 466-5510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0:19:07.504"/>
    </inkml:context>
    <inkml:brush xml:id="br0">
      <inkml:brushProperty name="width" value="0.2" units="cm"/>
      <inkml:brushProperty name="height" value="0.4" units="cm"/>
      <inkml:brushProperty name="color" value="#FFFD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4,'252'-3,"275"8,-212 32,-195-17,150 2,-135-22,-17-1,1 5,166 26,-165-10,196 5,127-26,-175-2,-137 1,-16-1,-1 6,2 3,125 26,-155-16,163 8,91-22,-170-4,-137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0:19:10.084"/>
    </inkml:context>
    <inkml:brush xml:id="br0">
      <inkml:brushProperty name="width" value="0.2" units="cm"/>
      <inkml:brushProperty name="height" value="0.4" units="cm"/>
      <inkml:brushProperty name="color" value="#FFFD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1,'527'23,"299"-5,-530-21,1483 3,-1746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0:19:11.768"/>
    </inkml:context>
    <inkml:brush xml:id="br0">
      <inkml:brushProperty name="width" value="0.2" units="cm"/>
      <inkml:brushProperty name="height" value="0.4" units="cm"/>
      <inkml:brushProperty name="color" value="#FFFD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0 116,'0'-2,"2"1,-2 1,0-2,1 1,-1-1,2 1,-2-1,0 1,1 1,1-2,-2 1,1-1,1 2,-2-1,1-1,1 2,-1-1,-1 1,2-2,-1 2,1 0,-1-1,1 1,-1 0,-1-2,2 2,2 0,44-7,-42 5,447-4,-259 9,3290-3,-3208-19,5-2,-260 21,25 1,1-1,-1-3,82-16,-28 4,-70 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3:47:5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1390 203 24575,'0'1570'0,"-4"-1508"0,-2-1 0,-20 88 0,-7 58 0,33-201 0,-1 1 0,1-1 0,1 0 0,-1 0 0,0 0 0,2 0 0,2 11 0,-4-17 0,0 1 0,0-1 0,0 0 0,2 2 0,-2-2 0,0 0 0,0 0 0,0 1 0,0-1 0,1 0 0,-1 0 0,0 2 0,0-2 0,0 0 0,2 0 0,-2 1 0,0-1 0,0 0 0,1 0 0,-1 0 0,0 0 0,2 0 0,-2 2 0,0-2 0,0 0 0,1 0 0,-1 0 0,0 0 0,2 0 0,-2 0 0,0 0 0,1 0 0,-1 0 0,2 0 0,-1-2 0,1 1 0,-1-1 0,2 1 0,-1-1 0,-1 1 0,1-1 0,-1 1 0,1-1 0,-2 1 0,1-1 0,1-1 0,1-1 0,91-143 0,7 4 0,134-145 0,-146 182 0,97-124 0,87-103 0,-215 258 0,-43 53 0,0 1 0,2 1 0,29-28 0,-40 44 0,0-2 0,2 0 0,-2 0 0,-2-2 0,2 2 0,-1-1 0,-1-1 0,1 1 0,-1-1 0,-1 1 0,0-2 0,0 1 0,3-10 0,-6 15 0,2-1 0,-2-1 0,0 2 0,0-1 0,-2-1 0,2 2 0,0-1 0,-1-1 0,-1 2 0,2-1 0,-1 1 0,-1-2 0,1 2 0,-2-1 0,1 1 0,1 0 0,-2 0 0,0-2 0,1 2 0,-1 0 0,0 0 0,0 2 0,0-2 0,0 0 0,0 1 0,-1-1 0,1 2 0,0-1 0,-2-1 0,-2 0 0,-10-3 0,1-1 0,-2 2 0,1-1 0,-1 3 0,0 0 0,-28-3 0,-116 6 0,106 0 0,-160 2 0,-276 7 0,402-3 0,3 6 0,-102 25 0,-166 62 0,85-21 0,201-61 0,0-4 0,-2-4 0,1-3 0,-82-1 0,368-8 0,150 3 0,-298 3 0,-1 4 0,1 2 0,94 27 0,-80-10 0,-1 4 0,0 3 0,-3 4 0,-1 4 0,-2 2 0,87 68 0,-32-16 0,211 118 0,-322-203 0,-1 4 0,0-1 0,-1 1 0,-1 1 0,17 18 0,51 45 0,135 54 0,-96-62 0,-22-4 0,-88-54 0,-64-46 0,-108-67 0,81 55 0,2-5 0,2-2 0,-118-110 0,176 145 0,-70-71 0,5-4 0,-82-120 0,68 77 0,-35-55 0,118 167 0,1-1 0,2 1 0,0-2 0,2 1 0,-1-2 0,4 1 0,-4-34 0,4 27 0,-1 2 0,-2-1 0,-1 1 0,-16-41 0,8 36-170,2-2-1,1 1 0,2-2 1,2 0-1,2 0 0,1 0 1,-2-59-1,7 38-6655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3:48:09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2067 0 24575,'0'5'0,"-2"-1"0,2-1 0,-1 2 0,-1-1 0,2-1 0,-1 2 0,-2-2 0,-2 7 0,-8 20 0,-58 309 0,55-235 0,-5-2 0,-45 133 0,-38 100 0,31-86 0,13-47 0,31-100 0,-55 135 0,3-16 0,45-115 0,11-29 0,-17 85 0,40-155 0,1 1 0,-1-1 0,2 1 0,-1 1 0,1-2 0,0 1 0,0-1 0,3 14 0,-2-21 0,-1 0 0,2 2 0,-1-2 0,-1 0 0,2 0 0,-2 0 0,1 0 0,1 0 0,-2 0 0,1 0 0,-1 0 0,2 0 0,-1-2 0,-1 2 0,2 0 0,-2 0 0,1 0 0,-1-1 0,2 1 0,-2 0 0,1-2 0,-1 2 0,2 0 0,-2-1 0,1 1 0,-1-2 0,2 2 0,-2-1 0,1-1 0,4-1 0,17-15 0,2 0 0,-1-3 0,-2 0 0,21-25 0,-14 13 0,41-35 0,3-4 0,-60 57 0,0 2 0,2 1 0,-1-2 0,1 2 0,1 2 0,0-1 0,0 1 0,21-10 0,-5 5 0,-1-1 0,0-2 0,0 0 0,29-26 0,100-100 0,-66 57 0,94-109 0,-100 101 0,-70 80 0,1 2 0,0-1 0,0 2 0,0 0 0,1 2 0,2 1 0,-1 0 0,43-12 0,-35 10 0,1 1 0,-2-2 0,1-2 0,28-17 0,8-8 0,-50 31 0,-2 2 0,0-1 0,1-1 0,-2-1 0,1 0 0,-2 0 0,1-1 0,-1-1 0,11-11 0,-21 20 0,2 1 0,-1-1 0,1-1 0,-1 2 0,-1-1 0,2 1 0,-1-2 0,-1 1 0,2 1 0,-2-2 0,0 1 0,1 1 0,-1-2 0,0 1 0,0-1 0,0 2 0,0-1 0,0-1 0,0 2 0,0-2 0,0 1 0,-1 1 0,1-2 0,-2 1 0,2 1 0,-1-2 0,1 1 0,-2 1 0,1-2 0,1 1 0,-2 1 0,1-1 0,-1 1 0,1-1 0,-1 1 0,1-1 0,-1 1 0,1-1 0,-1 1 0,-1 1 0,2-2 0,-4 1 0,-7-5 0,0 1 0,0 1 0,0 1 0,0 0 0,-1 0 0,-13 0 0,-95-11 0,-304-53 0,373 52 0,-56-26 0,66 25 0,0 1 0,-62-15 0,-94 9 0,153 19 0,2-1 0,-1-3 0,1-1 0,-1-2 0,-41-15 0,-434-159 0,421 145 0,62 22 0,-1 1 0,-1 3 0,-1 1 0,-49-8 0,-28 11 0,-164 10 0,119 2 0,142-5 0,-1 2 0,-1 1 0,2 1 0,-26 4 0,43-5 0,1-2 0,-1 0 0,1 0 0,-1 0 0,1 1 0,-1-1 0,1 2 0,-1-2 0,2 0 0,-1 1 0,-1 1 0,1-2 0,-1 1 0,1-1 0,1 2 0,-2-1 0,1 1 0,1-2 0,-2 1 0,1 1 0,1-1 0,-2 1 0,2-1 0,-1 1 0,1-1 0,0 1 0,-2-1 0,2 1 0,0-1 0,0 1 0,0-1 0,0 1 0,0-1 0,0 1 0,0-1 0,0 1 0,0-1 0,0 1 0,0-1 0,2 1 0,-2-1 0,0 1 0,1-1 0,-1 1 0,2-2 0,-2 1 0,3 4 0,4 5 0,1 2 0,1-1 0,0-1 0,15 14 0,-12-13 0,39 38 0,3-1 0,1-1 0,70 40 0,-68-45 0,-3 3 0,0 1 0,70 82 0,-71-71 0,1-3 0,111 85 0,-156-133 0,100 69 0,124 111 0,-193-153 0,4-1 0,-1-4 0,2-1 0,56 26 0,23 13 0,29 10 0,-111-58 0,0 2 0,-1 2 0,64 46 0,-65-34 0,4-1 0,-1-3 0,2-1 0,0-2 0,3-2 0,68 25 0,-89-38 0,1 1 0,-1 1 0,0 2 0,-1 1 0,-1 1 0,-1 0 0,30 31 0,-15-16 0,54 38 0,-84-65 0,11 7 0,-1-1 0,1-1 0,-1-1 0,28 10 0,-44-19 0,0-1 0,1 2 0,-1-1 0,0-1 0,2 0 0,-2 0 0,0 2 0,1-2 0,-1-2 0,2 2 0,-2 0 0,0-1 0,1 1 0,5-3 0,-7 1 0,1 1 0,-2-1 0,1 1 0,1-1 0,-2-1 0,1 2 0,-1-1 0,2-1 0,-1 2 0,-2-2 0,1 1 0,1-1 0,-1 0 0,1 2 0,-2-2 0,1 0 0,-1 1 0,2-1 0,-2 0 0,0 0 0,0 0 0,0-3 0,1-12 0,-1-1 0,0-1 0,-1 2 0,-2-1 0,0 1 0,-2-2 0,1 2 0,-1 0 0,-16-33 0,-6-3 0,-61-90 0,-4-4 0,-116-269 0,55 115 0,39 83 0,-54-210 0,153 384 0,-21-84 0,28 93 0,-2-1 0,-1 1 0,-23-48 0,17 52-170,2 1-1,2-2 0,1-2 1,0 2-1,3-1 0,1-1 1,-4-40-1,9 18-6655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23:48:20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1468 525 24575,'-8'162'0,"-44"251"0,5-82 0,-103 962 0,134-1161 0,4 0 0,10 185 0,2-307 0,2 1 0,-1 1 0,1-2 0,1 1 0,-2-2 0,8 16 0,-9-23 0,2-2 0,-2 1 0,1 1 0,1-1 0,-2 1 0,1-1 0,1 1 0,-2-1 0,1-1 0,1 2 0,-1-1 0,1-1 0,-1 2 0,1-1 0,-2-1 0,1 2 0,1-2 0,-1 0 0,1 1 0,2-1 0,-1 0 0,0 0 0,-1 0 0,1 0 0,0 0 0,0-1 0,0 1 0,-2-2 0,2 1 0,0 1 0,0-2 0,-1 1 0,1-1 0,-2 1 0,2-1 0,-1 1 0,4-4 0,51-46 0,93-106 0,-32 29 0,29-22 0,207-199 0,-264 268 0,3 4 0,119-71 0,-160 115 0,52-32 0,94-76 0,-186 131 0,-2-1 0,1 1 0,-1-2 0,-1 0 0,0 0 0,0 0 0,-1-2 0,11-26 0,-16 34 0,0 0 0,-1 0 0,-1 0 0,2 0 0,-3-2 0,2 2 0,-1 0 0,-1 0 0,0-1 0,0 1 0,0 0 0,0-2 0,-1 2 0,1 0 0,-2-1 0,1 1 0,-2 0 0,1 0 0,-1 0 0,0 0 0,0 0 0,0 0 0,-4-6 0,-1 4 0,1 1 0,-1 1 0,1 0 0,-2-2 0,0 4 0,1-2 0,-1 1 0,0 1 0,-18-7 0,-6-1 0,-60-10 0,-27 2 0,-187-8 0,-133 22 0,359 6 0,-156 1 0,-252-4 0,341-3 0,-185-34 0,241 20 0,2-2 0,-172-71 0,181 54 0,57 15 0,28 18 0,20 9 0,41 22 0,-1 2 0,-1 5 0,69 43 0,-46-26 0,539 332 0,-434-249 0,203 186 0,316 272 0,-626-529 0,55 46 0,235 133 0,-371-239 0,0 1 0,0-1 0,0 1 0,0-1 0,0 1 0,0-2 0,0 1 0,0-1 0,0 0 0,0 2 0,0-2 0,6 0 0,-8 0 0,1-2 0,-2 2 0,1 0 0,1-1 0,-1 1 0,1 0 0,-2-2 0,1 2 0,1-1 0,-1 1 0,-1-2 0,2 2 0,-1-1 0,-1-1 0,2 2 0,-2-1 0,1-1 0,-1 2 0,2-1 0,-2-1 0,1-1 0,1-4 0,-1 1 0,1-2 0,-1 1 0,1-1 0,-2 1 0,0-1 0,0 1 0,-2 1 0,-1-14 0,-16-88 0,-56-174 0,-63-103 0,87 251 0,7 14 0,-16-48 0,-142-280 0,-166-346 0,301 632 0,35 89 0,-64-112 0,83 161 0,-4 2 0,1-1 0,-1 2 0,-1 0 0,-1 2 0,-1 1 0,-1 0 0,-34-24 0,-139-57 134,40 21-1633,112 52-5327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00:16:33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1 958 24575,'0'-1'0,"0"-1"0,2 1 0,-2-1 0,0 1 0,1-1 0,-1 1 0,2-1 0,-1 1 0,-1-1 0,2 1 0,-1 1 0,-1-2 0,2 1 0,-1-1 0,1 2 0,-1-1 0,1-1 0,-1 2 0,1-1 0,-1 1 0,1-2 0,-1 2 0,1 0 0,-1-1 0,1 1 0,-1 0 0,1 0 0,-1-2 0,1 2 0,-1 0 0,1 0 0,-1 0 0,2 2 0,0-2 0,62 6 0,-64-6 0,44 7 0,0-1 0,2-1 0,59-4 0,-88-2 0,-1-1 0,1-1 0,0 0 0,-2-1 0,1-1 0,-1-1 0,1 0 0,-1-1 0,1-1 0,-2 1 0,27-22 0,30-32 0,118-133 0,-163 164 0,20-21 0,-4-1 0,44-71 0,-81 109 0,2-1 0,-2 0 0,0-1 0,-2 1 0,-1-2 0,2 1 0,-1-23 0,-1 15 0,2 0 0,10-33 0,18-20-1365,-15 44-5461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00:16:36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0 24575,'-11'0'0,"2"1"0,0-1 0,0 2 0,0-1 0,0 2 0,0 0 0,0 0 0,0 0 0,0 0 0,2 2 0,-2-1 0,1 1 0,1 1 0,-1-2 0,1 2 0,-1 0 0,2 2 0,-1-2 0,1 1 0,0 1 0,-8 11 0,8-7 0,-1 0 0,2 0 0,-1 0 0,2 0 0,-1 2 0,2-2 0,0 1 0,0 1 0,2-2 0,-1 1 0,2 1 0,0-1 0,0 1 0,5 23 0,-4-29 0,2-2 0,0 1 0,0 1 0,0-1 0,0-1 0,2 0 0,-2 2 0,1-2 0,2 0 0,-1 0 0,-1-2 0,2 2 0,0-1 0,0 1 0,0-2 0,0-1 0,0 2 0,12 4 0,-9-5 0,-1 1 0,1-2 0,0 1 0,1-1 0,-1-1 0,0 1 0,2-2 0,-2 1 0,0-2 0,1 1 0,-1-1 0,2-1 0,-2 1 0,12-3 0,-18 1 0,0 2 0,0-1 0,0-1 0,-2 2 0,2-1 0,0-1 0,0 1 0,-1-1 0,1 1 0,0-1 0,-2-1 0,1 2 0,1-1 0,-2-1 0,1 2 0,1-2 0,-2 0 0,1 1 0,-1-1 0,1 0 0,-1 0 0,-1 2 0,3-8 0,-1 0 0,-1-2 0,1 1 0,-2 1 0,0-2 0,-2-14 0,1-11 0,2 34 1,-1 1 0,0-1 0,2 1 0,-2-1 0,0 1 0,1-1 0,1-1 1,-2 2-1,1-1 0,-1 2 0,2-1 0,-1-1 0,1 1 0,-1-1 0,1 1 0,-2 1 0,1-2 0,1 1 0,-1 1 0,1-2 0,-1 2 0,2-1 0,-1 1 0,-1-2 0,1 2 0,-1 0 0,1-1 0,-1 1 0,4 0 0,68-6-134,-40 4-1130,2-4-5563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00:16:39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24575,'17'18'0,"-1"2"0,-1-1 0,0 2 0,-1-1 0,-2 2 0,0 1 0,16 44 0,-8-13 0,-4 2 0,13 70 0,-34-186 0,7-66 0,-1 22 0,-2 59 0,-1 27 0,1 0 0,1 0 0,1 0 0,4-30 0,-4 45 0,1-1 0,-2 1 0,1 0 0,1-2 0,-1 2 0,1 0 0,-1-1 0,2 1 0,-1 0 0,1 0 0,-2 0 0,2 0 0,0 0 0,-1 1 0,1-1 0,0 0 0,0 2 0,0-2 0,1 1 0,-1 1 0,0-1 0,0 1 0,2-1 0,-2 1 0,1-1 0,-1 2 0,5-1 0,1-1 0,0 1 0,-2 1 0,2 0 0,0 0 0,0 0 0,0 1 0,-1-1 0,1 3 0,0-1 0,-2-1 0,2 2 0,-1 0 0,-1 2 0,1-2 0,1 1 0,-2 1 0,-1-1 0,2 1 0,-1 1 0,-1 0 0,0 0 0,0 0 0,0 0 0,0 1 0,-1-1 0,-1 2 0,1-1 0,-1 1 0,1-1 0,-2 1 0,0 1 0,0-2 0,0 2 0,-2-1 0,1 1 0,-1 0 0,1 0 0,-2-2 0,1 2 0,-1 0 0,-1 0 0,-2 14 0,0-11-54,0 0-1,-2 0 0,1 0 1,-1 0-1,-1-2 1,0 2-1,0-1 0,0-1 1,-1 1-1,-2-2 1,1 0-1,-1 0 0,0 0 1,0 0-1,0-2 0,-1 1 1,-1-1-1,1-1 1,-1 0-1,-1 0 0,2-1 1,-2 1-1,0-3 1,-23 6-1,1-2-6771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0T00:16:41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 24575,'2'1'0,"-1"-1"0,1 2 0,-1-2 0,2 1 0,-1 1 0,-1-2 0,1 1 0,-1 1 0,1-1 0,-2-1 0,1 2 0,1-1 0,-1 1 0,1-1 0,-2 1 0,1-1 0,1 1 0,-2-1 0,1 2 0,-1-1 0,0-1 0,2 1 0,-2-1 0,0 1 0,1 1 0,-1-2 0,0 4 0,8 58 0,-8-56 0,3 68 0,-3-42 0,1 0 0,2 0 0,2 0 0,14 59 0,-11-118 0,-5-23 0,-6-89 0,6-99 0,-3 234 0,0-2 0,0 2 0,1 0 0,-1-1 0,2 1 0,-2 0 0,1-2 0,1 2 0,-1 0 0,1 0 0,-1 0 0,1 0 0,1 0 0,-2 0 0,2 0 0,-1 0 0,1 2 0,0-2 0,-2 0 0,2 1 0,0 1 0,0-2 0,0 1 0,0 1 0,0-1 0,2 1 0,-2-1 0,0 1 0,0 1 0,1-2 0,-1 2 0,0-1 0,2 1 0,-2 0 0,0 0 0,1 0 0,-1 0 0,2 0 0,-2 1 0,6 1 0,0-1 0,0 1 0,0 1 0,0 0 0,0 0 0,-2 0 0,2 1 0,0-1 0,-1 2 0,-1 1 0,1-2 0,-1 2 0,1 0 0,-1 0 0,10 12 0,-13-13 0,-1-1 0,0-1 0,-1 2 0,1-1 0,0 1 0,-2-1 0,1 1 0,-1 1 0,1-2 0,-1 1 0,1-1 0,-1 2 0,-1-1 0,0-1 0,0 2 0,0-1 0,0 1 0,0-2 0,-1 1 0,1 1 0,-2-2 0,-2 10 0,1-10 0,0 2 0,0-1 0,-2-1 0,2 2 0,-1-1 0,-1-1 0,1-1 0,-1 2 0,-1-1 0,2-1 0,-1 0 0,-1 0 0,0 0 0,2 0 0,-2 0 0,0-1 0,0-1 0,-8 2 0,-65 11-1365,44-13-5461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0:19:02.645"/>
    </inkml:context>
    <inkml:brush xml:id="br0">
      <inkml:brushProperty name="width" value="0.2" units="cm"/>
      <inkml:brushProperty name="height" value="0.4" units="cm"/>
      <inkml:brushProperty name="color" value="#FFFD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1 150,'741'0,"-681"-3,80-13,23-2,-73 15,0 0,149-24,155-44,-335 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0:19:03.832"/>
    </inkml:context>
    <inkml:brush xml:id="br0">
      <inkml:brushProperty name="width" value="0.2" units="cm"/>
      <inkml:brushProperty name="height" value="0.4" units="cm"/>
      <inkml:brushProperty name="color" value="#FFFD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0,'6'6,"2"-1,-2-2,1 1,1-1,-1 2,1-4,1 2,-2 0,1-1,1-1,-2 1,13-1,16 5,727 96,-416-67,1022 59,-113-98,-1211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20T00:19:05.880"/>
    </inkml:context>
    <inkml:brush xml:id="br0">
      <inkml:brushProperty name="width" value="0.2" units="cm"/>
      <inkml:brushProperty name="height" value="0.4" units="cm"/>
      <inkml:brushProperty name="color" value="#FFFD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1 232,'0'-3,"2"-1,-2 1,1 0,1 0,-2 0,1 0,1 0,-1 0,2 0,-1 0,-1 1,2-1,-1 0,1 2,-2-2,2 1,0-1,-1 2,1-1,0 1,0-1,0 1,0-1,0 1,0 1,4-3,17-5,0 2,39-6,-33 8,69-11,2 6,-2 3,127 9,-65 1,-103-4,916-22,-484 10,-137 7,-298-1,2-1,68-19,32-5,-118 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Beta oxidation pathway produces acetyl-CoA and fatty acyl-CoA 2C shorter</a:t>
            </a:r>
          </a:p>
          <a:p>
            <a:r>
              <a:rPr lang="en-GB" dirty="0"/>
              <a:t>DEHYDROGENATION</a:t>
            </a:r>
          </a:p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Remove 2H from acyl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coA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via acyl-CoA dehydrogenase</a:t>
            </a:r>
          </a:p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Enoyl CoA+ FADH</a:t>
            </a:r>
          </a:p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9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HYDRATION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8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DEHYDROGENATION</a:t>
            </a:r>
          </a:p>
          <a:p>
            <a:r>
              <a:rPr lang="en-GB" dirty="0"/>
              <a:t>Converts hydroxy group to keto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69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THIOLYSIS</a:t>
            </a:r>
          </a:p>
          <a:p>
            <a:r>
              <a:rPr lang="en-GB" dirty="0"/>
              <a:t>Cleaved</a:t>
            </a:r>
            <a:r>
              <a:rPr lang="en-GB" dirty="0">
                <a:sym typeface="Wingdings" panose="05000000000000000000" pitchFamily="2" charset="2"/>
              </a:rPr>
              <a:t> minus 2 C</a:t>
            </a:r>
          </a:p>
          <a:p>
            <a:r>
              <a:rPr lang="en-GB" dirty="0">
                <a:sym typeface="Wingdings" panose="05000000000000000000" pitchFamily="2" charset="2"/>
              </a:rPr>
              <a:t>Re-enters cycle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4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112C0D41-3E47-ADF7-CB6C-684B9AC61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>
            <a:extLst>
              <a:ext uri="{FF2B5EF4-FFF2-40B4-BE49-F238E27FC236}">
                <a16:creationId xmlns:a16="http://schemas.microsoft.com/office/drawing/2014/main" id="{0A3D1B8A-0A6D-80CB-20B5-B078A8591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-Liver produces ketone bodies</a:t>
            </a:r>
          </a:p>
          <a:p>
            <a:r>
              <a:rPr lang="en-GB" dirty="0"/>
              <a:t>-Brain can’t use fatty acids as can’t get past blood-brain barrier SO has to use ketone bodies</a:t>
            </a:r>
          </a:p>
          <a:p>
            <a:r>
              <a:rPr lang="en-GB" dirty="0"/>
              <a:t>Fatty acid oxidation in hepatocytes</a:t>
            </a:r>
            <a:r>
              <a:rPr lang="en-GB" dirty="0">
                <a:sym typeface="Wingdings" panose="05000000000000000000" pitchFamily="2" charset="2"/>
              </a:rPr>
              <a:t> excess levels of this exceeds level of TCA cycle excess acetyl CoA converted into ketone bodies in liver</a:t>
            </a:r>
            <a:endParaRPr lang="en-GB" dirty="0"/>
          </a:p>
          <a:p>
            <a:r>
              <a:rPr lang="en-GB" dirty="0"/>
              <a:t>-RBC don’t have mitochondria so can’t undergo beta oxidation- has to use glucose only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09A5D2E2-0032-59C0-AE05-6375828157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547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C725E839-1715-C1AF-D41A-89F8790A3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58FA39B5-BA31-175F-FA4C-AA0A2DCBA4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-Occurs in cytosol as glucose can’t enter mitochondria</a:t>
            </a:r>
            <a:r>
              <a:rPr lang="en-GB" dirty="0">
                <a:sym typeface="Wingdings" panose="05000000000000000000" pitchFamily="2" charset="2"/>
              </a:rPr>
              <a:t> needs to be converted into pyruvate</a:t>
            </a:r>
          </a:p>
          <a:p>
            <a:r>
              <a:rPr lang="en-GB" dirty="0">
                <a:sym typeface="Wingdings" panose="05000000000000000000" pitchFamily="2" charset="2"/>
              </a:rPr>
              <a:t>-ATP synthesis and production of high energy co-factors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A73F02A0-B2D5-2D3E-ED06-C9FB5A6875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0463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-Glucokinase has higher km</a:t>
            </a:r>
            <a:r>
              <a:rPr lang="en-GB" dirty="0">
                <a:sym typeface="Wingdings" panose="05000000000000000000" pitchFamily="2" charset="2"/>
              </a:rPr>
              <a:t> lower affinity for glucose SO liver will only use when the glucose concentration is high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2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ym typeface="Wingdings" panose="05000000000000000000" pitchFamily="2" charset="2"/>
              </a:rPr>
              <a:t>-</a:t>
            </a:r>
            <a:r>
              <a:rPr lang="en-GB" dirty="0" err="1">
                <a:sym typeface="Wingdings" panose="05000000000000000000" pitchFamily="2" charset="2"/>
              </a:rPr>
              <a:t>Glycogenin</a:t>
            </a:r>
            <a:r>
              <a:rPr lang="en-GB" dirty="0">
                <a:sym typeface="Wingdings" panose="05000000000000000000" pitchFamily="2" charset="2"/>
              </a:rPr>
              <a:t> adds glucose residues from UDP-glucose to itself forms short glycogen primer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ym typeface="Wingdings" panose="05000000000000000000" pitchFamily="2" charset="2"/>
              </a:rPr>
              <a:t>Forms 1-4 glycosidic straight chain bonds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Add 1-6 bonds to add branches</a:t>
            </a:r>
            <a:r>
              <a:rPr lang="en-GB" dirty="0">
                <a:sym typeface="Wingdings" panose="05000000000000000000" pitchFamily="2" charset="2"/>
              </a:rPr>
              <a:t> more surface area so more efficient hydrolysis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9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Glycogen synthase inactivated by phosphorylation</a:t>
            </a:r>
          </a:p>
          <a:p>
            <a:r>
              <a:rPr lang="en-GB" dirty="0"/>
              <a:t>Protein kinase phosphorylates </a:t>
            </a:r>
          </a:p>
          <a:p>
            <a:r>
              <a:rPr lang="en-GB" dirty="0"/>
              <a:t>Protein phosphatase dephosphorylates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581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Secretion of glucagon stimulated by low blood glucose, high concentration of amino acids and adrenaline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Phosphorylation</a:t>
            </a:r>
          </a:p>
          <a:p>
            <a:pPr marL="228600" indent="-228600">
              <a:buAutoNum type="arabicPeriod"/>
            </a:pPr>
            <a:r>
              <a:rPr lang="en-GB" dirty="0"/>
              <a:t>Debranching</a:t>
            </a:r>
          </a:p>
          <a:p>
            <a:pPr marL="228600" indent="-228600">
              <a:buAutoNum type="arabicPeriod"/>
            </a:pPr>
            <a:r>
              <a:rPr lang="en-GB" dirty="0"/>
              <a:t>Glucose-1-phosphate</a:t>
            </a:r>
            <a:r>
              <a:rPr lang="en-GB" dirty="0">
                <a:sym typeface="Wingdings" panose="05000000000000000000" pitchFamily="2" charset="2"/>
              </a:rPr>
              <a:t> glucose-6-phosphate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Glucose-6-phosphate free glucose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7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-Occurs in cytosol as glucose can’t enter mitochondria</a:t>
            </a:r>
            <a:r>
              <a:rPr lang="en-GB" dirty="0">
                <a:sym typeface="Wingdings" panose="05000000000000000000" pitchFamily="2" charset="2"/>
              </a:rPr>
              <a:t> needs to be converted into pyruvate</a:t>
            </a:r>
          </a:p>
          <a:p>
            <a:r>
              <a:rPr lang="en-GB" dirty="0">
                <a:sym typeface="Wingdings" panose="05000000000000000000" pitchFamily="2" charset="2"/>
              </a:rPr>
              <a:t>-ATP synthesis and production of high energy co-factors</a:t>
            </a:r>
          </a:p>
          <a:p>
            <a:r>
              <a:rPr lang="en-GB" dirty="0">
                <a:sym typeface="Wingdings" panose="05000000000000000000" pitchFamily="2" charset="2"/>
              </a:rPr>
              <a:t>Breakdown of stored glycogen from liver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Active form of glycogen phosphorylase is phosphorylated so synthesis and degradation don’t occur at the same time</a:t>
            </a:r>
          </a:p>
          <a:p>
            <a:r>
              <a:rPr lang="en-GB" dirty="0"/>
              <a:t>Addition of insulin activates phosphatase</a:t>
            </a:r>
            <a:r>
              <a:rPr lang="en-GB" dirty="0">
                <a:sym typeface="Wingdings" panose="05000000000000000000" pitchFamily="2" charset="2"/>
              </a:rPr>
              <a:t> activates glycogen synthetase</a:t>
            </a:r>
            <a:endParaRPr lang="en-GB" dirty="0"/>
          </a:p>
          <a:p>
            <a:r>
              <a:rPr lang="en-GB" dirty="0"/>
              <a:t>Addition of adrenaline and glucagon activates protein kinase</a:t>
            </a:r>
          </a:p>
          <a:p>
            <a:r>
              <a:rPr lang="en-GB" dirty="0"/>
              <a:t>	-Adrenaline from in muscle</a:t>
            </a:r>
          </a:p>
          <a:p>
            <a:r>
              <a:rPr lang="en-GB" dirty="0"/>
              <a:t>	- Glucagon in 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15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Effect of adrenaline in muscle and liver: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Activates adenylate cyclase- converts ATP cAMP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cAMP acts as second messenger activates PKA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PKA phosphorylates + activates glycogen phosphorylase kinase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Glycogen phosphorylase kinase phosphorylates + activates glycogen phosphorylase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07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AA required as building blocks for proteins, synthesis of neurotransmitters, creatine, carnitine, haem…etc</a:t>
            </a:r>
          </a:p>
          <a:p>
            <a:pPr marL="0" indent="0">
              <a:buNone/>
            </a:pPr>
            <a:r>
              <a:rPr lang="en-GB" dirty="0"/>
              <a:t>Act as source of blood glucose in fasting and starvation</a:t>
            </a:r>
          </a:p>
          <a:p>
            <a:pPr marL="0" indent="0">
              <a:buNone/>
            </a:pPr>
            <a:r>
              <a:rPr lang="en-GB" dirty="0"/>
              <a:t>Excess AA broken down and nitrogen excreted as urea in urine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Remove amino group and add to keto acid version of AA you want</a:t>
            </a:r>
          </a:p>
          <a:p>
            <a:pPr marL="228600" indent="-228600">
              <a:buAutoNum type="arabicPeriod"/>
            </a:pPr>
            <a:r>
              <a:rPr lang="en-GB" dirty="0"/>
              <a:t>Amino acid and keto acid pairing (e.g. glutamate and alpha-</a:t>
            </a:r>
            <a:r>
              <a:rPr lang="en-GB" dirty="0" err="1"/>
              <a:t>ketoglutaratae</a:t>
            </a:r>
            <a:r>
              <a:rPr lang="en-GB" dirty="0"/>
              <a:t>)</a:t>
            </a:r>
          </a:p>
          <a:p>
            <a:pPr marL="228600" indent="-228600">
              <a:buAutoNum type="arabicPeriod"/>
            </a:pPr>
            <a:r>
              <a:rPr lang="en-GB" dirty="0"/>
              <a:t>Aminotransferase enzyme catalyses transamination- specific to amino and keto acids involved</a:t>
            </a:r>
          </a:p>
          <a:p>
            <a:pPr marL="228600" indent="-228600">
              <a:buAutoNum type="arabicPeriod"/>
            </a:pPr>
            <a:r>
              <a:rPr lang="en-GB" dirty="0"/>
              <a:t>Transfer of amino group (e.g. amino group from glutamate transferred to alpha-ketoglutarate)</a:t>
            </a:r>
          </a:p>
          <a:p>
            <a:pPr marL="228600" indent="-228600">
              <a:buAutoNum type="arabicPeriod"/>
            </a:pPr>
            <a:r>
              <a:rPr lang="en-GB" dirty="0"/>
              <a:t>Formation of new amino and keto acid (e.g. alpha-ketoglutarate and alanine/aspartate)</a:t>
            </a:r>
          </a:p>
          <a:p>
            <a:r>
              <a:rPr lang="en-GB" dirty="0"/>
              <a:t>After losing amino groups, amino acids will become oxo acids</a:t>
            </a:r>
            <a:r>
              <a:rPr lang="en-GB" dirty="0">
                <a:sym typeface="Wingdings" panose="05000000000000000000" pitchFamily="2" charset="2"/>
              </a:rPr>
              <a:t> can enter TCA pathway to provide ATP</a:t>
            </a:r>
          </a:p>
          <a:p>
            <a:r>
              <a:rPr lang="en-GB" dirty="0">
                <a:sym typeface="Wingdings" panose="05000000000000000000" pitchFamily="2" charset="2"/>
              </a:rPr>
              <a:t>Only glutamate will produce ammonia in deamination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Alanine + </a:t>
            </a:r>
            <a:r>
              <a:rPr lang="en-GB" dirty="0" err="1">
                <a:sym typeface="Wingdings" panose="05000000000000000000" pitchFamily="2" charset="2"/>
              </a:rPr>
              <a:t>alphaketoglutarate</a:t>
            </a:r>
            <a:r>
              <a:rPr lang="en-GB" dirty="0">
                <a:sym typeface="Wingdings" panose="05000000000000000000" pitchFamily="2" charset="2"/>
              </a:rPr>
              <a:t>  pyruvate + glutamate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4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96E886C3-A3F2-3A91-EC57-AE8F9A96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>
            <a:extLst>
              <a:ext uri="{FF2B5EF4-FFF2-40B4-BE49-F238E27FC236}">
                <a16:creationId xmlns:a16="http://schemas.microsoft.com/office/drawing/2014/main" id="{B9A7B717-32C6-000F-6BD5-3BD2BA8D1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Most AA become oxo acids after losing their amino groups</a:t>
            </a:r>
            <a:r>
              <a:rPr lang="en-GB" dirty="0">
                <a:sym typeface="Wingdings" panose="05000000000000000000" pitchFamily="2" charset="2"/>
              </a:rPr>
              <a:t> can be metabolised in TCA cycle to provide source of ATP</a:t>
            </a:r>
            <a:endParaRPr lang="en-GB" dirty="0"/>
          </a:p>
          <a:p>
            <a:r>
              <a:rPr lang="en-GB" dirty="0"/>
              <a:t>Ketogenic amino acids can be converted to ketone bodies via ketogenesis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A7F88EE8-E5C9-4BFE-D4BE-7B23F70C71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5124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Glutamine important as:</a:t>
            </a:r>
          </a:p>
          <a:p>
            <a:r>
              <a:rPr lang="en-GB" dirty="0"/>
              <a:t>-amino groups transported as glutamine</a:t>
            </a:r>
          </a:p>
          <a:p>
            <a:r>
              <a:rPr lang="en-GB" dirty="0"/>
              <a:t>-can transport 2 amino groups from muscle to liver safely</a:t>
            </a:r>
          </a:p>
          <a:p>
            <a:r>
              <a:rPr lang="en-GB" dirty="0"/>
              <a:t>One alpha amino group to AA, other on side chain as amide</a:t>
            </a:r>
          </a:p>
          <a:p>
            <a:r>
              <a:rPr lang="en-GB" dirty="0"/>
              <a:t>-carrier of ammonia in blood</a:t>
            </a:r>
          </a:p>
          <a:p>
            <a:r>
              <a:rPr lang="en-GB" dirty="0"/>
              <a:t>Contains two amino (NH2)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2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Stars are where amino groups come from</a:t>
            </a:r>
          </a:p>
          <a:p>
            <a:r>
              <a:rPr lang="en-GB" dirty="0"/>
              <a:t>NH4 from breakdown of alanine, glutamine, glutamate</a:t>
            </a:r>
          </a:p>
          <a:p>
            <a:endParaRPr lang="en-GB" dirty="0"/>
          </a:p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CP converted to citrulline by combining with ornithine</a:t>
            </a:r>
          </a:p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Citrulline transported from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mitochodnria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cytosol</a:t>
            </a:r>
          </a:p>
          <a:p>
            <a:pPr lvl="0"/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Citulline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arginiosuccinate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combining with aspartate</a:t>
            </a:r>
          </a:p>
          <a:p>
            <a:pPr lvl="0"/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Arginiosuccinate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arginine</a:t>
            </a:r>
          </a:p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Arginine hydrated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UREA and ornithine</a:t>
            </a:r>
          </a:p>
          <a:p>
            <a:pPr lvl="0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Ornithine recycled back into cycle</a:t>
            </a:r>
          </a:p>
          <a:p>
            <a:pPr marL="15875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9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Glucose synthesised from non-carbohydrate sources in liver</a:t>
            </a:r>
          </a:p>
          <a:p>
            <a:r>
              <a:rPr lang="en-GB" dirty="0"/>
              <a:t>Can’t produce glucose from fatty acids as pyruvate</a:t>
            </a:r>
            <a:r>
              <a:rPr lang="en-GB" dirty="0">
                <a:sym typeface="Wingdings" panose="05000000000000000000" pitchFamily="2" charset="2"/>
              </a:rPr>
              <a:t> acetyl </a:t>
            </a:r>
            <a:r>
              <a:rPr lang="en-GB" dirty="0" err="1">
                <a:sym typeface="Wingdings" panose="05000000000000000000" pitchFamily="2" charset="2"/>
              </a:rPr>
              <a:t>coA</a:t>
            </a:r>
            <a:r>
              <a:rPr lang="en-GB" dirty="0">
                <a:sym typeface="Wingdings" panose="05000000000000000000" pitchFamily="2" charset="2"/>
              </a:rPr>
              <a:t> irreversible</a:t>
            </a:r>
            <a:endParaRPr lang="en-GB" dirty="0"/>
          </a:p>
          <a:p>
            <a:r>
              <a:rPr lang="en-GB" dirty="0"/>
              <a:t>-Glucose-6-phosphatase, fructose-1,6-bisphosphate phosphoenolpyruvate </a:t>
            </a:r>
            <a:r>
              <a:rPr lang="en-GB" dirty="0" err="1"/>
              <a:t>carboxykinase</a:t>
            </a:r>
            <a:r>
              <a:rPr lang="en-GB" dirty="0"/>
              <a:t> when insulin : glucagon ration is low= fasting state</a:t>
            </a:r>
          </a:p>
          <a:p>
            <a:r>
              <a:rPr lang="en-GB" dirty="0"/>
              <a:t>-Pyruvate carboxylase activated by acetyl CoA</a:t>
            </a:r>
          </a:p>
          <a:p>
            <a:endParaRPr lang="en-GB" dirty="0"/>
          </a:p>
          <a:p>
            <a:r>
              <a:rPr lang="en-GB" dirty="0"/>
              <a:t>Need to bypass irreversible reactions</a:t>
            </a:r>
          </a:p>
          <a:p>
            <a:r>
              <a:rPr lang="en-GB" dirty="0"/>
              <a:t>-Hexokinase replaced with glucose-6-phosphatase</a:t>
            </a:r>
          </a:p>
          <a:p>
            <a:r>
              <a:rPr lang="en-GB" dirty="0"/>
              <a:t>-Phosphofructokinase replaced with fructose-1,6-bisphosphatase </a:t>
            </a:r>
          </a:p>
          <a:p>
            <a:endParaRPr lang="en-GB" dirty="0"/>
          </a:p>
          <a:p>
            <a:r>
              <a:rPr lang="en-GB" dirty="0"/>
              <a:t>Occurs in cytosol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6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Stimulation of glucose uptake- insulin binds to insulin receptors on surface of cells</a:t>
            </a:r>
            <a:endParaRPr lang="en-GB" dirty="0">
              <a:sym typeface="Wingdings" panose="05000000000000000000" pitchFamily="2" charset="2"/>
            </a:endParaRP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Activates Akt/PKB GLUT4 translocation promoted 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Increased glucose entry into cells due to more GLUT4 transporters</a:t>
            </a:r>
          </a:p>
          <a:p>
            <a:pPr marL="228600" indent="-228600">
              <a:buAutoNum type="arabicPeriod"/>
            </a:pPr>
            <a:endParaRPr lang="en-GB" dirty="0">
              <a:sym typeface="Wingdings" panose="05000000000000000000" pitchFamily="2" charset="2"/>
            </a:endParaRP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AT THE SAME TIME Akt phosphorylates GSK (glycogen synthase kinase) inactivates it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Therefore can’t phosphorylate GS (glycogen synthase) produces glycogen from glucose</a:t>
            </a:r>
          </a:p>
          <a:p>
            <a:pPr marL="228600" indent="-228600">
              <a:buAutoNum type="arabicPeriod"/>
            </a:pPr>
            <a:endParaRPr lang="en-GB" dirty="0">
              <a:sym typeface="Wingdings" panose="05000000000000000000" pitchFamily="2" charset="2"/>
            </a:endParaRP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80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Activates </a:t>
            </a:r>
            <a:r>
              <a:rPr lang="en-GB" dirty="0" err="1"/>
              <a:t>AkT</a:t>
            </a:r>
            <a:r>
              <a:rPr lang="en-GB" dirty="0"/>
              <a:t>/PKB</a:t>
            </a:r>
            <a:r>
              <a:rPr lang="en-GB" dirty="0">
                <a:sym typeface="Wingdings" panose="05000000000000000000" pitchFamily="2" charset="2"/>
              </a:rPr>
              <a:t> phosphorylates phosphodiesterase degrades cAMP lower levels of cAMP reduces activation of PKA decreased phosphorylation of HSL (enzyme crucial in lipolysis) inactive HSL decreased breakdown of TAG into fatty acids and glycerol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31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Insulin receptor activation</a:t>
            </a:r>
          </a:p>
          <a:p>
            <a:pPr marL="228600" indent="-228600">
              <a:buAutoNum type="arabicPeriod"/>
            </a:pPr>
            <a:r>
              <a:rPr lang="en-GB" dirty="0"/>
              <a:t>Phosphorylated insulin receptor recruits and phosphorylates SHC proteins</a:t>
            </a:r>
            <a:r>
              <a:rPr lang="en-GB" dirty="0">
                <a:sym typeface="Wingdings" panose="05000000000000000000" pitchFamily="2" charset="2"/>
              </a:rPr>
              <a:t> exchange GDP for GTP on GTPase Ras which activates it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Activated Ras initiates MAPK signalling cascade- Raf activates MEK kinase which activates MAPK</a:t>
            </a:r>
          </a:p>
          <a:p>
            <a:pPr marL="228600" indent="-228600">
              <a:buAutoNum type="arabicPeriod"/>
            </a:pPr>
            <a:r>
              <a:rPr lang="en-GB" dirty="0"/>
              <a:t>Transcription factor is phosphorylated</a:t>
            </a:r>
            <a:r>
              <a:rPr lang="en-GB" dirty="0">
                <a:sym typeface="Wingdings" panose="05000000000000000000" pitchFamily="2" charset="2"/>
              </a:rPr>
              <a:t> promotes transcription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3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-1 and 3 irreversible *IMPORTANT*</a:t>
            </a:r>
          </a:p>
          <a:p>
            <a:r>
              <a:rPr lang="en-GB" dirty="0"/>
              <a:t>Hexokinase in all tissue apart from liver</a:t>
            </a:r>
          </a:p>
          <a:p>
            <a:r>
              <a:rPr lang="en-GB" dirty="0"/>
              <a:t>Glucokinase in liver as liver produces glucose to maintain levels so doesn’t want to compete with brain for glucose 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60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Long term reserve is fat at triacylglycerols</a:t>
            </a:r>
          </a:p>
          <a:p>
            <a:endParaRPr lang="en-GB" dirty="0"/>
          </a:p>
          <a:p>
            <a:r>
              <a:rPr lang="en-GB" dirty="0"/>
              <a:t>1. Carboxylation of acetyl-CoA</a:t>
            </a:r>
            <a:r>
              <a:rPr lang="en-GB" dirty="0">
                <a:sym typeface="Wingdings" panose="05000000000000000000" pitchFamily="2" charset="2"/>
              </a:rPr>
              <a:t> malonyl-CoA catalysed by acetyl CoA carboxylase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472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Fatty acids esterified into TAG</a:t>
            </a:r>
          </a:p>
          <a:p>
            <a:r>
              <a:rPr lang="en-GB" dirty="0"/>
              <a:t>Glycerol phosphate + 3 FAs combine to form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47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4CEC3FCB-702E-7C74-E7FC-55EDF512C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1687CBCB-2265-CF40-BA72-2F12472E2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Haemochromatosis (inherited) caused by mutations in genes that regulate hepcidin or </a:t>
            </a:r>
            <a:r>
              <a:rPr lang="en-GB" dirty="0" err="1"/>
              <a:t>ferroportin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Anaemia caused by decreased intake, impaired absorption, increased demand, GI bleeding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Iron ESSENTIAL for haemoglobin synthesis</a:t>
            </a:r>
            <a:endParaRPr dirty="0"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A0023694-A242-1BBF-F4C2-B7F3C7CF92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2358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CD417D87-C100-A812-E50C-CD9A4627C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B7333A60-5EEB-F3F8-B1E0-F12B612FBC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Zinc transporters transport zinc ions from extracellular region/ lumen into cytoplasm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Menkes X-linked recessive pattern, mutations in ATP7A which regular copper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Wilson disease- mutation in ATP7B which is copper transport protein in liver</a:t>
            </a:r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5578252A-4287-0E47-DA66-3941D68C35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4230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32ACE8ED-A834-1E93-B8BF-9A5E0884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6FA1C384-5459-3218-E144-AE40C1451E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B1- Beri </a:t>
            </a:r>
            <a:r>
              <a:rPr lang="en-GB" dirty="0" err="1"/>
              <a:t>beri</a:t>
            </a:r>
            <a:r>
              <a:rPr lang="en-GB" dirty="0"/>
              <a:t>, Wernicke encephalopathy, Korsakoff psychosis</a:t>
            </a:r>
          </a:p>
          <a:p>
            <a:r>
              <a:rPr lang="en-GB" dirty="0"/>
              <a:t>B12- neurological defects</a:t>
            </a:r>
          </a:p>
          <a:p>
            <a:endParaRPr lang="en-GB" dirty="0"/>
          </a:p>
          <a:p>
            <a:r>
              <a:rPr lang="en-GB" dirty="0"/>
              <a:t>Vitamin K used for clotting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DEC8A723-DD6F-4309-4E78-27D92CAB62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735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97F44FBB-A14E-953D-E341-3748EB9B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16C42F0D-A68E-E654-9922-8F07BD021C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Alcoholic suffer from B vitamin deficiencies </a:t>
            </a:r>
          </a:p>
          <a:p>
            <a:r>
              <a:rPr lang="en-GB" dirty="0"/>
              <a:t>Pts with TB will be given B6 supplements </a:t>
            </a:r>
          </a:p>
          <a:p>
            <a:r>
              <a:rPr lang="en-GB" dirty="0"/>
              <a:t>Pyridoxal phosphate in active form</a:t>
            </a:r>
          </a:p>
          <a:p>
            <a:endParaRPr lang="en-GB" dirty="0"/>
          </a:p>
          <a:p>
            <a:r>
              <a:rPr lang="en-GB" dirty="0"/>
              <a:t>Vitamin K used for clotting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0E2A683B-7952-33E7-C20F-6F504CAB3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7558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464F82F8-A844-5D2D-F625-278CC3562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27142011-659D-5DE3-E632-FC825322E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Megaloblastosis</a:t>
            </a:r>
            <a:r>
              <a:rPr lang="en-GB" dirty="0"/>
              <a:t>= impaired DNA synthesis in bone marrow, large immature RBC precursors</a:t>
            </a:r>
          </a:p>
          <a:p>
            <a:r>
              <a:rPr lang="en-GB" dirty="0"/>
              <a:t>B12- neurological defects</a:t>
            </a:r>
          </a:p>
          <a:p>
            <a:r>
              <a:rPr lang="en-GB" dirty="0"/>
              <a:t>Neural tube defects</a:t>
            </a:r>
            <a:r>
              <a:rPr lang="en-GB" dirty="0">
                <a:sym typeface="Wingdings" panose="05000000000000000000" pitchFamily="2" charset="2"/>
              </a:rPr>
              <a:t> pregnant women prescribed folate</a:t>
            </a:r>
            <a:endParaRPr lang="en-GB" dirty="0"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85443272-91CF-C36A-BAC0-143B7FD359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5593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B</a:t>
            </a:r>
            <a:endParaRPr dirty="0"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D26965E2-4B97-49C7-7708-5B3DE7255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1BB351D3-C1A7-B399-66D6-9DC1E79E7D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B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065EA045-A0AA-B95F-4DBD-9EDD657905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141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Pyruvate</a:t>
            </a:r>
            <a:r>
              <a:rPr lang="en-GB" dirty="0">
                <a:sym typeface="Wingdings" panose="05000000000000000000" pitchFamily="2" charset="2"/>
              </a:rPr>
              <a:t> Lactate by lactate dehydrogenase</a:t>
            </a:r>
          </a:p>
          <a:p>
            <a:r>
              <a:rPr lang="en-GB" dirty="0">
                <a:sym typeface="Wingdings" panose="05000000000000000000" pitchFamily="2" charset="2"/>
              </a:rPr>
              <a:t> -Regenerates NAD- from NADH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80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54D721B5-D7AE-E497-9D20-D9227EAD0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8C2B6322-3B4E-3D19-9427-D10DFB7C0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B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9EB91826-91DD-1819-C4C2-E41760D10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1821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7640D6A0-F9E2-D387-DE57-33F7D86DB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D0A9117C-C754-2871-6F5A-AE8A331A1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A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6B0675A3-1B36-650B-B3C7-0152E51078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345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83BADC83-80B8-895D-23F3-7E57C9817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29778358-F2D0-7316-A4B2-ECF3A73FAE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C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FA51C159-DFC6-270D-C773-4764ACD751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0055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4DD02738-6642-546E-6A09-82752A78E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AE291107-69C1-BFF0-B132-DA6773512A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A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5AE3E50B-7224-841B-3C49-665042A67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439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6C26B334-EC5F-556E-6AA5-AF4FF340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8723C8FC-9D19-20CC-A297-46F0E9A711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B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F90FF1C4-556C-F8E0-9EAD-4D0FF8A1B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0866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556C0BB3-4302-02EB-7FAE-8493719E9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C31D8001-79E2-7845-92F0-40B3CC821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B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C8FD0677-2E42-D276-8857-364F4788C0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8408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116E3FF4-407E-3544-52D5-F0F623DA7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7FF2F2CB-17BA-253B-6D2E-3A829FA0E2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D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BB5A10C2-B565-E6DE-D406-D4DB61ED71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57757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5AB3D994-4780-4266-946B-21EDC13A8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>
            <a:extLst>
              <a:ext uri="{FF2B5EF4-FFF2-40B4-BE49-F238E27FC236}">
                <a16:creationId xmlns:a16="http://schemas.microsoft.com/office/drawing/2014/main" id="{2777CD25-2FF8-4376-C776-79C28733E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C</a:t>
            </a:r>
            <a:endParaRPr dirty="0"/>
          </a:p>
        </p:txBody>
      </p:sp>
      <p:sp>
        <p:nvSpPr>
          <p:cNvPr id="140" name="Google Shape;140;p6:notes">
            <a:extLst>
              <a:ext uri="{FF2B5EF4-FFF2-40B4-BE49-F238E27FC236}">
                <a16:creationId xmlns:a16="http://schemas.microsoft.com/office/drawing/2014/main" id="{C3348828-E781-CE48-7DC6-6F492B0A95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6692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PFK plays major role in glucose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7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Occurs in mitochondrial matrix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Occurs in all tissues with mitochondria (not RBC or white muscle fibres)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Produces ATP, CO2 and H2O</a:t>
            </a:r>
            <a:endParaRPr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-Citrate synthase, isocitrate dehydrogenase and alpha keto-dehydrogenase are irreversible</a:t>
            </a:r>
          </a:p>
          <a:p>
            <a:r>
              <a:rPr lang="en-GB" dirty="0"/>
              <a:t>Produce 3 NADH, 1 FADH2 and 1 GTP (equivalent to ATP) and lose 2 molecules of CO2 = completely oxidized acetyl CoA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0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Cyanide, rotenone and carbon monoxide inhibit complexes and electrons moving through </a:t>
            </a:r>
          </a:p>
          <a:p>
            <a:r>
              <a:rPr lang="en-GB" dirty="0"/>
              <a:t>Uncouples enable protons to enter back into the matrix, bypassing ATP synthase</a:t>
            </a:r>
          </a:p>
        </p:txBody>
      </p:sp>
    </p:spTree>
    <p:extLst>
      <p:ext uri="{BB962C8B-B14F-4D97-AF65-F5344CB8AC3E}">
        <p14:creationId xmlns:p14="http://schemas.microsoft.com/office/powerpoint/2010/main" val="423251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Fat stored as triglycerides</a:t>
            </a:r>
          </a:p>
          <a:p>
            <a:r>
              <a:rPr lang="en-GB" dirty="0"/>
              <a:t>Use lipase to break it down</a:t>
            </a:r>
          </a:p>
          <a:p>
            <a:r>
              <a:rPr lang="en-GB" dirty="0"/>
              <a:t>Lipases activated by adrenaline and glucagon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First fatty acids linked to Coenzyme A</a:t>
            </a:r>
            <a:r>
              <a:rPr lang="en-GB" dirty="0">
                <a:sym typeface="Wingdings" panose="05000000000000000000" pitchFamily="2" charset="2"/>
              </a:rPr>
              <a:t> fatty acyl-CoA (catalysed by acyl-CoA synthetase)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Converted into fatty acyl-carnitine (catalysed by carnitine acyltransferase I)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Fatty acyl-carnitine transported to inner mitochondrial membrane via translocase enzyme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Carnitine converted back to fatty acyl-CoA (catalysed by carnitine acyltransferase II)</a:t>
            </a:r>
          </a:p>
          <a:p>
            <a:pPr marL="228600" indent="-228600"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Free carnitine transported back into intermembrane 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AC2F-8C01-4006-8A98-C286DC7109E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4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 title="GKT MSA Blac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8974" y="9174851"/>
            <a:ext cx="2938977" cy="8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3.png"/><Relationship Id="rId18" Type="http://schemas.openxmlformats.org/officeDocument/2006/relationships/customXml" Target="../ink/ink10.xml"/><Relationship Id="rId3" Type="http://schemas.openxmlformats.org/officeDocument/2006/relationships/image" Target="../media/image22.png"/><Relationship Id="rId21" Type="http://schemas.openxmlformats.org/officeDocument/2006/relationships/image" Target="../media/image27.png"/><Relationship Id="rId7" Type="http://schemas.openxmlformats.org/officeDocument/2006/relationships/image" Target="NULL"/><Relationship Id="rId12" Type="http://schemas.openxmlformats.org/officeDocument/2006/relationships/customXml" Target="../ink/ink7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customXml" Target="../ink/ink6.xml"/><Relationship Id="rId19" Type="http://schemas.openxmlformats.org/officeDocument/2006/relationships/image" Target="../media/image26.png"/><Relationship Id="rId4" Type="http://schemas.openxmlformats.org/officeDocument/2006/relationships/customXml" Target="../ink/ink3.xml"/><Relationship Id="rId9" Type="http://schemas.openxmlformats.org/officeDocument/2006/relationships/image" Target="NULL"/><Relationship Id="rId14" Type="http://schemas.openxmlformats.org/officeDocument/2006/relationships/customXml" Target="../ink/ink8.xml"/><Relationship Id="rId22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5" Type="http://schemas.openxmlformats.org/officeDocument/2006/relationships/image" Target="../media/image52.png"/><Relationship Id="rId4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10" Type="http://schemas.openxmlformats.org/officeDocument/2006/relationships/image" Target="../media/image63.jp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89425" y="0"/>
            <a:ext cx="8146052" cy="10300624"/>
          </a:xfrm>
          <a:custGeom>
            <a:avLst/>
            <a:gdLst/>
            <a:ahLst/>
            <a:cxnLst/>
            <a:rect l="l" t="t" r="r" b="b"/>
            <a:pathLst>
              <a:path w="11805873" h="11805873" extrusionOk="0">
                <a:moveTo>
                  <a:pt x="0" y="0"/>
                </a:moveTo>
                <a:lnTo>
                  <a:pt x="11805874" y="0"/>
                </a:lnTo>
                <a:lnTo>
                  <a:pt x="11805874" y="11805874"/>
                </a:lnTo>
                <a:lnTo>
                  <a:pt x="0" y="11805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6" name="Google Shape;86;p13"/>
          <p:cNvSpPr/>
          <p:nvPr/>
        </p:nvSpPr>
        <p:spPr>
          <a:xfrm>
            <a:off x="5529760" y="4531486"/>
            <a:ext cx="1207210" cy="1234997"/>
          </a:xfrm>
          <a:custGeom>
            <a:avLst/>
            <a:gdLst/>
            <a:ahLst/>
            <a:cxnLst/>
            <a:rect l="l" t="t" r="r" b="b"/>
            <a:pathLst>
              <a:path w="1207210" h="1234997" extrusionOk="0">
                <a:moveTo>
                  <a:pt x="0" y="0"/>
                </a:moveTo>
                <a:lnTo>
                  <a:pt x="1207210" y="0"/>
                </a:lnTo>
                <a:lnTo>
                  <a:pt x="1207210" y="1234998"/>
                </a:lnTo>
                <a:lnTo>
                  <a:pt x="0" y="1234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7" name="Google Shape;87;p13"/>
          <p:cNvSpPr/>
          <p:nvPr/>
        </p:nvSpPr>
        <p:spPr>
          <a:xfrm>
            <a:off x="9807891" y="8193345"/>
            <a:ext cx="1940180" cy="1515766"/>
          </a:xfrm>
          <a:custGeom>
            <a:avLst/>
            <a:gdLst/>
            <a:ahLst/>
            <a:cxnLst/>
            <a:rect l="l" t="t" r="r" b="b"/>
            <a:pathLst>
              <a:path w="1940180" h="1515766" extrusionOk="0">
                <a:moveTo>
                  <a:pt x="0" y="0"/>
                </a:moveTo>
                <a:lnTo>
                  <a:pt x="1940180" y="0"/>
                </a:lnTo>
                <a:lnTo>
                  <a:pt x="1940180" y="1515766"/>
                </a:lnTo>
                <a:lnTo>
                  <a:pt x="0" y="151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8" name="Google Shape;88;p13"/>
          <p:cNvSpPr/>
          <p:nvPr/>
        </p:nvSpPr>
        <p:spPr>
          <a:xfrm>
            <a:off x="12423774" y="659325"/>
            <a:ext cx="2280918" cy="1647838"/>
          </a:xfrm>
          <a:custGeom>
            <a:avLst/>
            <a:gdLst/>
            <a:ahLst/>
            <a:cxnLst/>
            <a:rect l="l" t="t" r="r" b="b"/>
            <a:pathLst>
              <a:path w="2375956" h="1767118" extrusionOk="0">
                <a:moveTo>
                  <a:pt x="0" y="0"/>
                </a:moveTo>
                <a:lnTo>
                  <a:pt x="2375957" y="0"/>
                </a:lnTo>
                <a:lnTo>
                  <a:pt x="2375957" y="1767118"/>
                </a:lnTo>
                <a:lnTo>
                  <a:pt x="0" y="1767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9" name="Google Shape;89;p13"/>
          <p:cNvSpPr/>
          <p:nvPr/>
        </p:nvSpPr>
        <p:spPr>
          <a:xfrm>
            <a:off x="15672748" y="236763"/>
            <a:ext cx="2008197" cy="2147805"/>
          </a:xfrm>
          <a:custGeom>
            <a:avLst/>
            <a:gdLst/>
            <a:ahLst/>
            <a:cxnLst/>
            <a:rect l="l" t="t" r="r" b="b"/>
            <a:pathLst>
              <a:path w="2008197" h="2147805" extrusionOk="0">
                <a:moveTo>
                  <a:pt x="0" y="0"/>
                </a:moveTo>
                <a:lnTo>
                  <a:pt x="2008197" y="0"/>
                </a:lnTo>
                <a:lnTo>
                  <a:pt x="2008197" y="2147805"/>
                </a:lnTo>
                <a:lnTo>
                  <a:pt x="0" y="2147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0" name="Google Shape;90;p13"/>
          <p:cNvSpPr/>
          <p:nvPr/>
        </p:nvSpPr>
        <p:spPr>
          <a:xfrm>
            <a:off x="9203579" y="194302"/>
            <a:ext cx="2280252" cy="2232747"/>
          </a:xfrm>
          <a:custGeom>
            <a:avLst/>
            <a:gdLst/>
            <a:ahLst/>
            <a:cxnLst/>
            <a:rect l="l" t="t" r="r" b="b"/>
            <a:pathLst>
              <a:path w="2280252" h="2232747" extrusionOk="0">
                <a:moveTo>
                  <a:pt x="0" y="0"/>
                </a:moveTo>
                <a:lnTo>
                  <a:pt x="2280253" y="0"/>
                </a:lnTo>
                <a:lnTo>
                  <a:pt x="2280253" y="2232747"/>
                </a:lnTo>
                <a:lnTo>
                  <a:pt x="0" y="2232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1" name="Google Shape;91;p13"/>
          <p:cNvSpPr/>
          <p:nvPr/>
        </p:nvSpPr>
        <p:spPr>
          <a:xfrm>
            <a:off x="13142945" y="7965000"/>
            <a:ext cx="1184381" cy="1871306"/>
          </a:xfrm>
          <a:custGeom>
            <a:avLst/>
            <a:gdLst/>
            <a:ahLst/>
            <a:cxnLst/>
            <a:rect l="l" t="t" r="r" b="b"/>
            <a:pathLst>
              <a:path w="1184381" h="1871306" extrusionOk="0">
                <a:moveTo>
                  <a:pt x="0" y="0"/>
                </a:moveTo>
                <a:lnTo>
                  <a:pt x="1184380" y="0"/>
                </a:lnTo>
                <a:lnTo>
                  <a:pt x="1184380" y="1871306"/>
                </a:lnTo>
                <a:lnTo>
                  <a:pt x="0" y="1871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2" name="Google Shape;92;p13"/>
          <p:cNvSpPr/>
          <p:nvPr/>
        </p:nvSpPr>
        <p:spPr>
          <a:xfrm>
            <a:off x="7135591" y="0"/>
            <a:ext cx="1128034" cy="3059075"/>
          </a:xfrm>
          <a:custGeom>
            <a:avLst/>
            <a:gdLst/>
            <a:ahLst/>
            <a:cxnLst/>
            <a:rect l="l" t="t" r="r" b="b"/>
            <a:pathLst>
              <a:path w="1128034" h="3059075" extrusionOk="0">
                <a:moveTo>
                  <a:pt x="0" y="0"/>
                </a:moveTo>
                <a:lnTo>
                  <a:pt x="1128034" y="0"/>
                </a:lnTo>
                <a:lnTo>
                  <a:pt x="1128034" y="3059075"/>
                </a:lnTo>
                <a:lnTo>
                  <a:pt x="0" y="3059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3" name="Google Shape;93;p13"/>
          <p:cNvSpPr/>
          <p:nvPr/>
        </p:nvSpPr>
        <p:spPr>
          <a:xfrm>
            <a:off x="1028700" y="6827277"/>
            <a:ext cx="5927580" cy="1757932"/>
          </a:xfrm>
          <a:custGeom>
            <a:avLst/>
            <a:gdLst/>
            <a:ahLst/>
            <a:cxnLst/>
            <a:rect l="l" t="t" r="r" b="b"/>
            <a:pathLst>
              <a:path w="5927580" h="1757932" extrusionOk="0">
                <a:moveTo>
                  <a:pt x="0" y="0"/>
                </a:moveTo>
                <a:lnTo>
                  <a:pt x="5927580" y="0"/>
                </a:lnTo>
                <a:lnTo>
                  <a:pt x="5927580" y="1757931"/>
                </a:lnTo>
                <a:lnTo>
                  <a:pt x="0" y="1757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4" name="Google Shape;94;p13"/>
          <p:cNvSpPr txBox="1"/>
          <p:nvPr/>
        </p:nvSpPr>
        <p:spPr>
          <a:xfrm>
            <a:off x="797244" y="2222799"/>
            <a:ext cx="6159036" cy="195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68"/>
              <a:buFont typeface="Arial"/>
              <a:buNone/>
            </a:pPr>
            <a:r>
              <a:rPr lang="en-US" sz="11468" b="0" i="0" u="none" strike="noStrike" cap="non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GKTeach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8564643" y="3630499"/>
            <a:ext cx="9324300" cy="152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99"/>
              <a:buFont typeface="Arial"/>
              <a:buNone/>
            </a:pPr>
            <a:r>
              <a:rPr lang="en-US" sz="7099" b="1" i="0" u="none" strike="noStrike" cap="none" dirty="0">
                <a:solidFill>
                  <a:srgbClr val="392503"/>
                </a:solidFill>
                <a:latin typeface="Garamond"/>
                <a:ea typeface="Garamond"/>
                <a:cs typeface="Garamond"/>
                <a:sym typeface="Garamond"/>
              </a:rPr>
              <a:t>NAM</a:t>
            </a:r>
            <a:endParaRPr sz="15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436528" y="4591564"/>
            <a:ext cx="3696792" cy="117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24"/>
              <a:buFont typeface="Arial"/>
              <a:buNone/>
            </a:pPr>
            <a:r>
              <a:rPr lang="en-US" sz="6924" b="0" i="0" u="none" strike="noStrike" cap="none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STAGE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692150" y="4830089"/>
            <a:ext cx="498060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i="1" dirty="0">
                <a:solidFill>
                  <a:srgbClr val="392503"/>
                </a:solidFill>
                <a:latin typeface="Garamond"/>
                <a:ea typeface="Garamond"/>
                <a:cs typeface="Garamond"/>
                <a:sym typeface="Garamond"/>
              </a:rPr>
              <a:t>FBS recap</a:t>
            </a:r>
            <a:endParaRPr sz="5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1964933" y="5379817"/>
            <a:ext cx="2435100" cy="60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0" i="1" u="none" strike="noStrike" cap="none" dirty="0">
                <a:solidFill>
                  <a:srgbClr val="392503"/>
                </a:solidFill>
                <a:latin typeface="Garamond"/>
                <a:ea typeface="Garamond"/>
                <a:cs typeface="Garamond"/>
                <a:sym typeface="Garamond"/>
              </a:rPr>
              <a:t>YEAR 1 MBBS</a:t>
            </a:r>
            <a:endParaRPr sz="1400" b="0" i="1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844525" y="8637600"/>
            <a:ext cx="3443400" cy="1649400"/>
          </a:xfrm>
          <a:prstGeom prst="rect">
            <a:avLst/>
          </a:prstGeom>
          <a:solidFill>
            <a:srgbClr val="FFD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1282159" y="6459189"/>
            <a:ext cx="3800700" cy="66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None/>
            </a:pPr>
            <a:r>
              <a:rPr lang="en-US" sz="3099" b="1" i="0" u="none" strike="noStrike" cap="none" dirty="0">
                <a:solidFill>
                  <a:srgbClr val="392503"/>
                </a:solidFill>
                <a:latin typeface="Garamond"/>
                <a:ea typeface="Garamond"/>
                <a:cs typeface="Garamond"/>
                <a:sym typeface="Garamond"/>
              </a:rPr>
              <a:t>Amy Zhang (Yr 3)</a:t>
            </a:r>
          </a:p>
        </p:txBody>
      </p:sp>
      <p:sp>
        <p:nvSpPr>
          <p:cNvPr id="101" name="Google Shape;101;p13"/>
          <p:cNvSpPr txBox="1"/>
          <p:nvPr/>
        </p:nvSpPr>
        <p:spPr>
          <a:xfrm>
            <a:off x="12196650" y="5927160"/>
            <a:ext cx="1971600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dirty="0">
                <a:solidFill>
                  <a:srgbClr val="392503"/>
                </a:solidFill>
                <a:latin typeface="Garamond"/>
                <a:ea typeface="Garamond"/>
                <a:cs typeface="Garamond"/>
                <a:sym typeface="Garamond"/>
              </a:rPr>
              <a:t>10/04/26</a:t>
            </a:r>
            <a:endParaRPr sz="14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5722200" y="8015575"/>
            <a:ext cx="1688050" cy="1649510"/>
          </a:xfrm>
          <a:custGeom>
            <a:avLst/>
            <a:gdLst/>
            <a:ahLst/>
            <a:cxnLst/>
            <a:rect l="l" t="t" r="r" b="b"/>
            <a:pathLst>
              <a:path w="1541598" h="1541598" extrusionOk="0">
                <a:moveTo>
                  <a:pt x="0" y="0"/>
                </a:moveTo>
                <a:lnTo>
                  <a:pt x="1541597" y="0"/>
                </a:lnTo>
                <a:lnTo>
                  <a:pt x="1541597" y="1541598"/>
                </a:lnTo>
                <a:lnTo>
                  <a:pt x="0" y="1541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B60CA3C-19D5-1099-982E-62C405E4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78" y="965200"/>
            <a:ext cx="14333052" cy="80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ycle&#10;&#10;Description automatically generated">
            <a:extLst>
              <a:ext uri="{FF2B5EF4-FFF2-40B4-BE49-F238E27FC236}">
                <a16:creationId xmlns:a16="http://schemas.microsoft.com/office/drawing/2014/main" id="{B7D33E49-4A63-93E6-7890-569F09C9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42"/>
          <a:stretch/>
        </p:blipFill>
        <p:spPr>
          <a:xfrm>
            <a:off x="923685" y="762000"/>
            <a:ext cx="16440630" cy="8689041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D9EF1-627E-6C6C-4973-FD6A35D20EDA}"/>
              </a:ext>
            </a:extLst>
          </p:cNvPr>
          <p:cNvSpPr txBox="1"/>
          <p:nvPr/>
        </p:nvSpPr>
        <p:spPr>
          <a:xfrm>
            <a:off x="11222184" y="4175796"/>
            <a:ext cx="1842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Aconitase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0696A-E0C4-FB21-716C-3F81671E87BE}"/>
              </a:ext>
            </a:extLst>
          </p:cNvPr>
          <p:cNvSpPr txBox="1"/>
          <p:nvPr/>
        </p:nvSpPr>
        <p:spPr>
          <a:xfrm>
            <a:off x="10958948" y="6111205"/>
            <a:ext cx="2798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Isocitrate dehydrogenase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C338A-08A4-D83C-CCC3-402997C04248}"/>
              </a:ext>
            </a:extLst>
          </p:cNvPr>
          <p:cNvSpPr txBox="1"/>
          <p:nvPr/>
        </p:nvSpPr>
        <p:spPr>
          <a:xfrm>
            <a:off x="10210799" y="7658843"/>
            <a:ext cx="2272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Alpha keto-dehydrogenase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DDEF79-228A-5392-403D-61A0EE6FBBC1}"/>
              </a:ext>
            </a:extLst>
          </p:cNvPr>
          <p:cNvGrpSpPr/>
          <p:nvPr/>
        </p:nvGrpSpPr>
        <p:grpSpPr>
          <a:xfrm>
            <a:off x="9572564" y="8697693"/>
            <a:ext cx="609660" cy="681480"/>
            <a:chOff x="6381709" y="5798462"/>
            <a:chExt cx="40644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FB0109-CA90-4C1D-B93A-3F24C41838D7}"/>
                    </a:ext>
                  </a:extLst>
                </p14:cNvPr>
                <p14:cNvContentPartPr/>
                <p14:nvPr/>
              </p14:nvContentPartPr>
              <p14:xfrm>
                <a:off x="6381709" y="6022742"/>
                <a:ext cx="279360" cy="23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FB0109-CA90-4C1D-B93A-3F24C41838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3069" y="6014102"/>
                  <a:ext cx="297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EAD369-9421-0C0D-1BE9-6E5EB35C9493}"/>
                    </a:ext>
                  </a:extLst>
                </p14:cNvPr>
                <p14:cNvContentPartPr/>
                <p14:nvPr/>
              </p14:nvContentPartPr>
              <p14:xfrm>
                <a:off x="6382069" y="5837342"/>
                <a:ext cx="117720" cy="111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EAD369-9421-0C0D-1BE9-6E5EB35C94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73429" y="5828342"/>
                  <a:ext cx="135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15111F-7C12-A116-10A3-07CE9816BF1E}"/>
                    </a:ext>
                  </a:extLst>
                </p14:cNvPr>
                <p14:cNvContentPartPr/>
                <p14:nvPr/>
              </p14:nvContentPartPr>
              <p14:xfrm>
                <a:off x="6548029" y="5835542"/>
                <a:ext cx="121320" cy="12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15111F-7C12-A116-10A3-07CE9816BF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39389" y="5826902"/>
                  <a:ext cx="13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A0AC2D-BC9C-632D-5E50-4FA62BB213C5}"/>
                    </a:ext>
                  </a:extLst>
                </p14:cNvPr>
                <p14:cNvContentPartPr/>
                <p14:nvPr/>
              </p14:nvContentPartPr>
              <p14:xfrm>
                <a:off x="6704989" y="5798462"/>
                <a:ext cx="83160" cy="12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A0AC2D-BC9C-632D-5E50-4FA62BB213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96349" y="5789822"/>
                  <a:ext cx="100800" cy="145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6AC91B2-F5F3-BA6F-88DD-CDDDF3B020FA}"/>
              </a:ext>
            </a:extLst>
          </p:cNvPr>
          <p:cNvSpPr txBox="1"/>
          <p:nvPr/>
        </p:nvSpPr>
        <p:spPr>
          <a:xfrm>
            <a:off x="8609673" y="9447130"/>
            <a:ext cx="192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Succinyl CoA synthetase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823A02-A591-EDC9-451B-CA60D5CF36A4}"/>
              </a:ext>
            </a:extLst>
          </p:cNvPr>
          <p:cNvSpPr txBox="1"/>
          <p:nvPr/>
        </p:nvSpPr>
        <p:spPr>
          <a:xfrm>
            <a:off x="7019542" y="7658843"/>
            <a:ext cx="2272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Succinate dehydrogenase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CBFD8-5C92-603A-0320-F5F74F6B62D9}"/>
              </a:ext>
            </a:extLst>
          </p:cNvPr>
          <p:cNvSpPr txBox="1"/>
          <p:nvPr/>
        </p:nvSpPr>
        <p:spPr>
          <a:xfrm>
            <a:off x="6407727" y="6434369"/>
            <a:ext cx="1842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Fumarase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C77742-40FE-790F-BB16-DFC43B17A0BF}"/>
              </a:ext>
            </a:extLst>
          </p:cNvPr>
          <p:cNvSpPr txBox="1"/>
          <p:nvPr/>
        </p:nvSpPr>
        <p:spPr>
          <a:xfrm>
            <a:off x="6504712" y="4406629"/>
            <a:ext cx="2104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Malate dehydrogenase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D6DAB0E-9082-D018-D876-C5DB148B2AE1}"/>
                  </a:ext>
                </a:extLst>
              </p14:cNvPr>
              <p14:cNvContentPartPr/>
              <p14:nvPr/>
            </p14:nvContentPartPr>
            <p14:xfrm>
              <a:off x="9171344" y="2813853"/>
              <a:ext cx="711720" cy="54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D6DAB0E-9082-D018-D876-C5DB148B2A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35344" y="2742330"/>
                <a:ext cx="783360" cy="196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3CBE004-0971-ABED-F0B2-FA22D96913D5}"/>
                  </a:ext>
                </a:extLst>
              </p14:cNvPr>
              <p14:cNvContentPartPr/>
              <p14:nvPr/>
            </p14:nvContentPartPr>
            <p14:xfrm>
              <a:off x="8949404" y="3338193"/>
              <a:ext cx="1413720" cy="9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3CBE004-0971-ABED-F0B2-FA22D96913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13404" y="3266453"/>
                <a:ext cx="1485360" cy="242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1C36B7B-F8F0-7826-C016-FA9386218099}"/>
                  </a:ext>
                </a:extLst>
              </p14:cNvPr>
              <p14:cNvContentPartPr/>
              <p14:nvPr/>
            </p14:nvContentPartPr>
            <p14:xfrm>
              <a:off x="11041364" y="6289293"/>
              <a:ext cx="1151280" cy="837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1C36B7B-F8F0-7826-C016-FA93862180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05341" y="6217138"/>
                <a:ext cx="1222965" cy="227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E33B0F-B3A0-ACC2-E424-E2E445E7E35E}"/>
                  </a:ext>
                </a:extLst>
              </p14:cNvPr>
              <p14:cNvContentPartPr/>
              <p14:nvPr/>
            </p14:nvContentPartPr>
            <p14:xfrm>
              <a:off x="11124524" y="6661893"/>
              <a:ext cx="1758240" cy="85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E33B0F-B3A0-ACC2-E424-E2E445E7E3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88524" y="6589893"/>
                <a:ext cx="1829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0ADFA46-E4C6-DC87-C73C-33F56D9E4D8A}"/>
                  </a:ext>
                </a:extLst>
              </p14:cNvPr>
              <p14:cNvContentPartPr/>
              <p14:nvPr/>
            </p14:nvContentPartPr>
            <p14:xfrm>
              <a:off x="10390124" y="7924413"/>
              <a:ext cx="1246860" cy="156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0ADFA46-E4C6-DC87-C73C-33F56D9E4D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54108" y="7849842"/>
                <a:ext cx="1318531" cy="16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E77F22-1C36-5B19-EE3F-7152BF00A2CA}"/>
                  </a:ext>
                </a:extLst>
              </p14:cNvPr>
              <p14:cNvContentPartPr/>
              <p14:nvPr/>
            </p14:nvContentPartPr>
            <p14:xfrm>
              <a:off x="10293464" y="8270553"/>
              <a:ext cx="1868940" cy="42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E77F22-1C36-5B19-EE3F-7152BF00A2C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57461" y="8198553"/>
                <a:ext cx="1940587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4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art of a number of cells&#10;&#10;Description automatically generated with medium confidence">
            <a:extLst>
              <a:ext uri="{FF2B5EF4-FFF2-40B4-BE49-F238E27FC236}">
                <a16:creationId xmlns:a16="http://schemas.microsoft.com/office/drawing/2014/main" id="{9D75255B-44A6-DA69-FB9E-802E4C384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236" y="965200"/>
            <a:ext cx="10995528" cy="83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7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ansport chain&#10;&#10;Description automatically generated">
            <a:extLst>
              <a:ext uri="{FF2B5EF4-FFF2-40B4-BE49-F238E27FC236}">
                <a16:creationId xmlns:a16="http://schemas.microsoft.com/office/drawing/2014/main" id="{68A6F939-4E14-CBB6-14E3-765C5CC4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06" y="965201"/>
            <a:ext cx="13877023" cy="81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echanism&#10;&#10;Description automatically generated">
            <a:extLst>
              <a:ext uri="{FF2B5EF4-FFF2-40B4-BE49-F238E27FC236}">
                <a16:creationId xmlns:a16="http://schemas.microsoft.com/office/drawing/2014/main" id="{0AA87C31-8AAD-3BCB-4FD6-766A461AC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06" y="965200"/>
            <a:ext cx="14284788" cy="83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7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ell membrane&#10;&#10;Description automatically generated">
            <a:extLst>
              <a:ext uri="{FF2B5EF4-FFF2-40B4-BE49-F238E27FC236}">
                <a16:creationId xmlns:a16="http://schemas.microsoft.com/office/drawing/2014/main" id="{1D21D97C-8975-79C6-2839-A94D7A49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98" y="583096"/>
            <a:ext cx="13439004" cy="79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90F9-91A6-EC51-723F-0DD62B26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metabolism</a:t>
            </a:r>
          </a:p>
        </p:txBody>
      </p:sp>
      <p:pic>
        <p:nvPicPr>
          <p:cNvPr id="4" name="Content Placeholder 3" descr="A diagram of a carnitine&#10;&#10;Description automatically generated">
            <a:extLst>
              <a:ext uri="{FF2B5EF4-FFF2-40B4-BE49-F238E27FC236}">
                <a16:creationId xmlns:a16="http://schemas.microsoft.com/office/drawing/2014/main" id="{D2B74A92-0B5E-137F-E03D-ABBD2CBD1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3506" y="2399572"/>
            <a:ext cx="12484776" cy="71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56207B9E-7108-6A09-7FED-9778AFF02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9"/>
          <a:stretch/>
        </p:blipFill>
        <p:spPr bwMode="auto">
          <a:xfrm>
            <a:off x="4248125" y="965200"/>
            <a:ext cx="9791750" cy="835660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991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DDEDF-0E79-EDDC-4C05-DBDBEFC8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768" y="610235"/>
            <a:ext cx="12514539" cy="90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2BCC96B7-1147-4A3B-D953-2AF1575F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91" y="965200"/>
            <a:ext cx="12199418" cy="83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15"/>
          <p:cNvSpPr txBox="1"/>
          <p:nvPr/>
        </p:nvSpPr>
        <p:spPr>
          <a:xfrm>
            <a:off x="4206029" y="614592"/>
            <a:ext cx="10467913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Anaerobic metabolism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2768540" y="3162611"/>
            <a:ext cx="13671627" cy="473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b="1" dirty="0"/>
              <a:t>Glycolysis</a:t>
            </a:r>
            <a:r>
              <a:rPr lang="en-GB" sz="4800" dirty="0"/>
              <a:t>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GB" sz="4800" dirty="0"/>
              <a:t>Converts 6C glucose into 2 3C pyruvate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Net yield of 2 ATP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GB" sz="4800" dirty="0"/>
              <a:t>Use 2 ATP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GB" sz="4800" dirty="0"/>
              <a:t>Make 4 ATP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Produces NADH</a:t>
            </a:r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C3F33AF5-7A91-2572-F26C-C1A5968C0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48" y="965200"/>
            <a:ext cx="14470305" cy="83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F85D1A36-BAB1-D098-C480-70EFEFB6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D073D968-419F-07C4-85BB-A8106DBD196D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69E6BC8B-0B7A-9B8C-D46B-8C8489278F83}"/>
              </a:ext>
            </a:extLst>
          </p:cNvPr>
          <p:cNvSpPr txBox="1"/>
          <p:nvPr/>
        </p:nvSpPr>
        <p:spPr>
          <a:xfrm>
            <a:off x="4481801" y="614592"/>
            <a:ext cx="10192142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dirty="0">
                <a:solidFill>
                  <a:srgbClr val="392503"/>
                </a:solidFill>
              </a:rPr>
              <a:t>Ketone body formation   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>
            <a:extLst>
              <a:ext uri="{FF2B5EF4-FFF2-40B4-BE49-F238E27FC236}">
                <a16:creationId xmlns:a16="http://schemas.microsoft.com/office/drawing/2014/main" id="{620C64B0-DA84-3F9B-0DC6-E64F35BE8BCB}"/>
              </a:ext>
            </a:extLst>
          </p:cNvPr>
          <p:cNvSpPr txBox="1"/>
          <p:nvPr/>
        </p:nvSpPr>
        <p:spPr>
          <a:xfrm>
            <a:off x="2421171" y="2326098"/>
            <a:ext cx="13793030" cy="639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/>
              <a:t>Ketogenesis occurs in :</a:t>
            </a:r>
          </a:p>
          <a:p>
            <a:pPr lvl="3"/>
            <a:r>
              <a:rPr lang="en-GB" sz="4400" dirty="0"/>
              <a:t>	-Starvation</a:t>
            </a:r>
          </a:p>
          <a:p>
            <a:pPr lvl="1"/>
            <a:r>
              <a:rPr lang="en-GB" sz="4400" dirty="0"/>
              <a:t>	-Type 1 diabetes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/>
              <a:t>Acetyl CoA</a:t>
            </a:r>
            <a:r>
              <a:rPr lang="en-GB" sz="4400" dirty="0">
                <a:sym typeface="Wingdings" panose="05000000000000000000" pitchFamily="2" charset="2"/>
              </a:rPr>
              <a:t> </a:t>
            </a:r>
            <a:r>
              <a:rPr lang="en-GB" sz="4400" b="1" dirty="0"/>
              <a:t>Acetoacetate and Beta-hydroxybutyrate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/>
              <a:t>Tissues that can’t use ketone bodies</a:t>
            </a:r>
          </a:p>
          <a:p>
            <a:pPr lvl="1"/>
            <a:r>
              <a:rPr lang="en-GB" sz="4400" dirty="0"/>
              <a:t>	-Liver </a:t>
            </a:r>
          </a:p>
          <a:p>
            <a:pPr lvl="1"/>
            <a:r>
              <a:rPr lang="en-GB" sz="4400" dirty="0"/>
              <a:t>	-Red blood cells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/>
              <a:t>Important in the brain</a:t>
            </a:r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770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62303F1C-786A-E981-E56A-CDF45F0AD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1D827FA8-0CAC-A06E-694A-53AB7A9F8CA9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15">
            <a:extLst>
              <a:ext uri="{FF2B5EF4-FFF2-40B4-BE49-F238E27FC236}">
                <a16:creationId xmlns:a16="http://schemas.microsoft.com/office/drawing/2014/main" id="{3D0E46FA-41AC-2D88-BA91-EC731F44791E}"/>
              </a:ext>
            </a:extLst>
          </p:cNvPr>
          <p:cNvSpPr txBox="1"/>
          <p:nvPr/>
        </p:nvSpPr>
        <p:spPr>
          <a:xfrm>
            <a:off x="4206029" y="614592"/>
            <a:ext cx="10467913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Glycogen synthesis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A133ADF1-0C89-71F0-652E-16EB3BDF718E}"/>
              </a:ext>
            </a:extLst>
          </p:cNvPr>
          <p:cNvSpPr txBox="1"/>
          <p:nvPr/>
        </p:nvSpPr>
        <p:spPr>
          <a:xfrm>
            <a:off x="2073800" y="3884694"/>
            <a:ext cx="13671627" cy="473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Blood glucose high</a:t>
            </a:r>
            <a:r>
              <a:rPr lang="en-GB" sz="4800" dirty="0">
                <a:sym typeface="Wingdings" panose="05000000000000000000" pitchFamily="2" charset="2"/>
              </a:rPr>
              <a:t> liver synthesises glycogen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anose="05000000000000000000" pitchFamily="2" charset="2"/>
              </a:rPr>
              <a:t>Blood glucose low liver degrades glycogen</a:t>
            </a:r>
          </a:p>
          <a:p>
            <a:endParaRPr lang="en-GB" sz="4800" dirty="0">
              <a:sym typeface="Wingdings" panose="05000000000000000000" pitchFamily="2" charset="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anose="05000000000000000000" pitchFamily="2" charset="2"/>
              </a:rPr>
              <a:t>Glycogen in muscle degraded to glucose-6-phosphate glycolysis for muscle contraction</a:t>
            </a:r>
            <a:endParaRPr lang="en-GB" sz="4800" dirty="0"/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7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glucose&#10;&#10;Description automatically generated">
            <a:extLst>
              <a:ext uri="{FF2B5EF4-FFF2-40B4-BE49-F238E27FC236}">
                <a16:creationId xmlns:a16="http://schemas.microsoft.com/office/drawing/2014/main" id="{AD9E9616-F53C-A290-DF95-1E25A053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877"/>
          <a:stretch/>
        </p:blipFill>
        <p:spPr>
          <a:xfrm>
            <a:off x="923685" y="762000"/>
            <a:ext cx="16440630" cy="8689041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1493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glycogen&#10;&#10;Description automatically generated">
            <a:extLst>
              <a:ext uri="{FF2B5EF4-FFF2-40B4-BE49-F238E27FC236}">
                <a16:creationId xmlns:a16="http://schemas.microsoft.com/office/drawing/2014/main" id="{D4FE14A4-14FE-197B-D6FE-F568E82B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422"/>
          <a:stretch/>
        </p:blipFill>
        <p:spPr>
          <a:xfrm>
            <a:off x="923685" y="762000"/>
            <a:ext cx="16440630" cy="8689041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8171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1415-E28A-10B9-5C93-EBBDD4AB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of glycogen synthase</a:t>
            </a:r>
          </a:p>
        </p:txBody>
      </p:sp>
      <p:pic>
        <p:nvPicPr>
          <p:cNvPr id="4" name="Content Placeholder 3" descr="A diagram of a protein synthesis&#10;&#10;Description automatically generated with medium confidence">
            <a:extLst>
              <a:ext uri="{FF2B5EF4-FFF2-40B4-BE49-F238E27FC236}">
                <a16:creationId xmlns:a16="http://schemas.microsoft.com/office/drawing/2014/main" id="{70C07606-9FE7-A214-6BAC-95F3B17CB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5952" y="2318300"/>
            <a:ext cx="13187435" cy="72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2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4DED-574C-24EA-D7F2-25D5E44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22" y="685800"/>
            <a:ext cx="16364460" cy="2052921"/>
          </a:xfrm>
        </p:spPr>
        <p:txBody>
          <a:bodyPr spcFirstLastPara="1" vert="horz" wrap="square" lIns="137160" tIns="68580" rIns="137160" bIns="68580" rtlCol="0" anchor="ctr" anchorCtr="0">
            <a:normAutofit/>
          </a:bodyPr>
          <a:lstStyle/>
          <a:p>
            <a:pPr algn="ctr"/>
            <a:r>
              <a:rPr lang="en-US" sz="9900"/>
              <a:t>Glycogen breakdown</a:t>
            </a:r>
          </a:p>
        </p:txBody>
      </p:sp>
      <p:pic>
        <p:nvPicPr>
          <p:cNvPr id="4" name="Content Placeholder 3" descr="A diagram of a molecule&#10;&#10;Description automatically generated">
            <a:extLst>
              <a:ext uri="{FF2B5EF4-FFF2-40B4-BE49-F238E27FC236}">
                <a16:creationId xmlns:a16="http://schemas.microsoft.com/office/drawing/2014/main" id="{5C182130-0705-58D4-2753-FC2617104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3424521"/>
            <a:ext cx="9199988" cy="5220993"/>
          </a:xfrm>
          <a:prstGeom prst="rect">
            <a:avLst/>
          </a:prstGeom>
        </p:spPr>
      </p:pic>
      <p:pic>
        <p:nvPicPr>
          <p:cNvPr id="5" name="Picture 4" descr="A diagram of glucose&#10;&#10;Description automatically generated">
            <a:extLst>
              <a:ext uri="{FF2B5EF4-FFF2-40B4-BE49-F238E27FC236}">
                <a16:creationId xmlns:a16="http://schemas.microsoft.com/office/drawing/2014/main" id="{6AD8BB65-3542-9EE9-4863-DAE0AF7E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552" y="4398620"/>
            <a:ext cx="8850839" cy="48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3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rotein&#10;&#10;Description automatically generated">
            <a:extLst>
              <a:ext uri="{FF2B5EF4-FFF2-40B4-BE49-F238E27FC236}">
                <a16:creationId xmlns:a16="http://schemas.microsoft.com/office/drawing/2014/main" id="{B4A27A23-DF44-4DE6-1B65-D81D5065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33607"/>
          <a:stretch/>
        </p:blipFill>
        <p:spPr>
          <a:xfrm>
            <a:off x="1347788" y="1575430"/>
            <a:ext cx="16511722" cy="6334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50EB0-9BF1-5E76-9F79-C8214A1C5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403" y="4409072"/>
            <a:ext cx="2457793" cy="666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68132-BAA9-05A3-2E37-82E430A25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402" y="7956272"/>
            <a:ext cx="2457793" cy="666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C58C1F-32B6-8458-6165-39D547E12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816" y="1322982"/>
            <a:ext cx="1095528" cy="504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0D6B0D-32F8-63F9-7E64-31A94992F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816" y="4616270"/>
            <a:ext cx="1095528" cy="504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230DB-6E14-825B-3F5B-9D8F9A7B2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815" y="1322982"/>
            <a:ext cx="676369" cy="352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61BADE-0511-44BE-337A-5075B528A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815" y="4768691"/>
            <a:ext cx="676369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5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1129D0AE-1B35-3EE7-B131-368A5DEBE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476936"/>
            <a:ext cx="14122400" cy="96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63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F5D4-F1AD-FB74-6FFE-952945BA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Glycogen storage diseases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38631-23CB-BEA3-95D6-B4EC0BBE7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471" y="3064289"/>
            <a:ext cx="14489547" cy="5444298"/>
          </a:xfrm>
        </p:spPr>
      </p:pic>
    </p:spTree>
    <p:extLst>
      <p:ext uri="{BB962C8B-B14F-4D97-AF65-F5344CB8AC3E}">
        <p14:creationId xmlns:p14="http://schemas.microsoft.com/office/powerpoint/2010/main" val="100894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A diagram of a reaction&#10;&#10;Description automatically generated">
            <a:extLst>
              <a:ext uri="{FF2B5EF4-FFF2-40B4-BE49-F238E27FC236}">
                <a16:creationId xmlns:a16="http://schemas.microsoft.com/office/drawing/2014/main" id="{CCF569F5-1D0E-598F-03DC-C704D8517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10" y="1050131"/>
            <a:ext cx="13091000" cy="76255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147041-6205-43CD-524F-2EABACDEB242}"/>
                  </a:ext>
                </a:extLst>
              </p14:cNvPr>
              <p14:cNvContentPartPr/>
              <p14:nvPr/>
            </p14:nvContentPartPr>
            <p14:xfrm>
              <a:off x="1146200" y="2616380"/>
              <a:ext cx="1198800" cy="11550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147041-6205-43CD-524F-2EABACDEB2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200" y="2607379"/>
                <a:ext cx="1216440" cy="1172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E40CA6-8A36-AEB5-1C4B-449428FBCCDB}"/>
                  </a:ext>
                </a:extLst>
              </p14:cNvPr>
              <p14:cNvContentPartPr/>
              <p14:nvPr/>
            </p14:nvContentPartPr>
            <p14:xfrm>
              <a:off x="1121900" y="6642620"/>
              <a:ext cx="1091340" cy="12295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E40CA6-8A36-AEB5-1C4B-449428FBCC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2899" y="6633619"/>
                <a:ext cx="1108983" cy="12472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244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4410-F549-1334-C511-0CAA51EA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Amino acid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06B9-AE71-391F-C98F-056CF1798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E0E95442-CDDA-DC14-7898-342E9C71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2191523"/>
            <a:ext cx="12472988" cy="70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61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0406DCE6-2049-8615-99DE-BBF8AA99C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9EBCD3E5-C9C9-3BA3-F165-665AC33A2D88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FA8C60B0-2658-7AF9-C122-3305AEA0BC24}"/>
              </a:ext>
            </a:extLst>
          </p:cNvPr>
          <p:cNvSpPr txBox="1"/>
          <p:nvPr/>
        </p:nvSpPr>
        <p:spPr>
          <a:xfrm>
            <a:off x="4481801" y="614592"/>
            <a:ext cx="10192142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dirty="0">
                <a:solidFill>
                  <a:srgbClr val="392503"/>
                </a:solidFill>
              </a:rPr>
              <a:t>Key amino acids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>
            <a:extLst>
              <a:ext uri="{FF2B5EF4-FFF2-40B4-BE49-F238E27FC236}">
                <a16:creationId xmlns:a16="http://schemas.microsoft.com/office/drawing/2014/main" id="{D15505B6-D4F5-E801-282E-D8578163F802}"/>
              </a:ext>
            </a:extLst>
          </p:cNvPr>
          <p:cNvSpPr txBox="1"/>
          <p:nvPr/>
        </p:nvSpPr>
        <p:spPr>
          <a:xfrm>
            <a:off x="2073800" y="2622810"/>
            <a:ext cx="13793030" cy="5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Glucogenic AA can be converted to glucose by liver in starvation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/>
              <a:t>Leucine</a:t>
            </a:r>
            <a:r>
              <a:rPr lang="en-GB" sz="4400" dirty="0"/>
              <a:t> and </a:t>
            </a:r>
            <a:r>
              <a:rPr lang="en-GB" sz="4400" b="1" dirty="0"/>
              <a:t>lysine</a:t>
            </a:r>
            <a:r>
              <a:rPr lang="en-GB" sz="4400" dirty="0"/>
              <a:t> only degraded to </a:t>
            </a:r>
            <a:r>
              <a:rPr lang="en-GB" sz="4400" b="1" dirty="0"/>
              <a:t>acetyl CoA </a:t>
            </a:r>
            <a:r>
              <a:rPr lang="en-GB" sz="4400" dirty="0"/>
              <a:t>(ketogenic)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/>
              <a:t>Phenylalanine</a:t>
            </a:r>
            <a:r>
              <a:rPr lang="en-GB" sz="4400" dirty="0"/>
              <a:t>, </a:t>
            </a:r>
            <a:r>
              <a:rPr lang="en-GB" sz="4400" b="1" dirty="0"/>
              <a:t>tyrosine</a:t>
            </a:r>
            <a:r>
              <a:rPr lang="en-GB" sz="4400" dirty="0"/>
              <a:t>, </a:t>
            </a:r>
            <a:r>
              <a:rPr lang="en-GB" sz="4400" b="1" dirty="0"/>
              <a:t>tryptophan</a:t>
            </a:r>
            <a:r>
              <a:rPr lang="en-GB" sz="4400" dirty="0"/>
              <a:t> and </a:t>
            </a:r>
            <a:r>
              <a:rPr lang="en-GB" sz="4400" b="1" dirty="0"/>
              <a:t>isoleucine</a:t>
            </a:r>
            <a:r>
              <a:rPr lang="en-GB" sz="4400" dirty="0"/>
              <a:t> can be converted into both </a:t>
            </a:r>
            <a:r>
              <a:rPr lang="en-GB" sz="4400" b="1" dirty="0"/>
              <a:t>glucose</a:t>
            </a:r>
            <a:r>
              <a:rPr lang="en-GB" sz="4400" dirty="0"/>
              <a:t> and </a:t>
            </a:r>
            <a:r>
              <a:rPr lang="en-GB" sz="4400" b="1" dirty="0"/>
              <a:t>ketone</a:t>
            </a:r>
            <a:r>
              <a:rPr lang="en-GB" sz="4400" dirty="0"/>
              <a:t> bodies (both glucogenic and ketogenic)</a:t>
            </a:r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813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A0EA-A6DC-8334-870B-75A7057E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C17F-197B-4218-99C2-1AD1A4238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7354-AFC0-96E2-8072-33FAA4B17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030" y="2536032"/>
            <a:ext cx="10438370" cy="71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ea cycle pathway">
            <a:extLst>
              <a:ext uri="{FF2B5EF4-FFF2-40B4-BE49-F238E27FC236}">
                <a16:creationId xmlns:a16="http://schemas.microsoft.com/office/drawing/2014/main" id="{B6E0EEC1-4C5C-41EE-8FD7-98492D6C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7037"/>
            <a:ext cx="11537951" cy="95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8FDB09-66B1-D624-35F9-9880FA1D2E3B}"/>
                  </a:ext>
                </a:extLst>
              </p14:cNvPr>
              <p14:cNvContentPartPr/>
              <p14:nvPr/>
            </p14:nvContentPartPr>
            <p14:xfrm>
              <a:off x="3563240" y="1628760"/>
              <a:ext cx="977940" cy="83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8FDB09-66B1-D624-35F9-9880FA1D2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238" y="1619760"/>
                <a:ext cx="995583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D9A554-938B-B004-1EA4-A46F34EAFD5A}"/>
                  </a:ext>
                </a:extLst>
              </p14:cNvPr>
              <p14:cNvContentPartPr/>
              <p14:nvPr/>
            </p14:nvContentPartPr>
            <p14:xfrm>
              <a:off x="12615800" y="7314960"/>
              <a:ext cx="1114560" cy="9833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D9A554-938B-B004-1EA4-A46F34EAFD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06794" y="7305965"/>
                <a:ext cx="1132211" cy="10009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887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6BAD-46F3-AF09-8126-A608D8CD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2" y="547688"/>
            <a:ext cx="7876974" cy="2710958"/>
          </a:xfrm>
        </p:spPr>
        <p:txBody>
          <a:bodyPr>
            <a:normAutofit/>
          </a:bodyPr>
          <a:lstStyle/>
          <a:p>
            <a:r>
              <a:rPr lang="en-US" dirty="0"/>
              <a:t>Glucose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491E4-8D20-1576-0ED6-C5A98765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3499946"/>
            <a:ext cx="6929432" cy="5765499"/>
          </a:xfrm>
        </p:spPr>
        <p:txBody>
          <a:bodyPr>
            <a:normAutofit/>
          </a:bodyPr>
          <a:lstStyle/>
          <a:p>
            <a:r>
              <a:rPr lang="en-US" sz="3000"/>
              <a:t>Reverse of glycolysis </a:t>
            </a:r>
          </a:p>
          <a:p>
            <a:r>
              <a:rPr lang="en-US" sz="3000"/>
              <a:t>Regulated by:</a:t>
            </a:r>
          </a:p>
          <a:p>
            <a:pPr lvl="1"/>
            <a:r>
              <a:rPr lang="en-US" sz="3000"/>
              <a:t>Availability of substrates</a:t>
            </a:r>
          </a:p>
          <a:p>
            <a:pPr lvl="1"/>
            <a:r>
              <a:rPr lang="en-US" sz="3000"/>
              <a:t>Activation of enzymes</a:t>
            </a:r>
          </a:p>
          <a:p>
            <a:r>
              <a:rPr lang="en-US" sz="3000"/>
              <a:t>After 24 hours of fasting, no glycolysis, ALL gluconeogenesis </a:t>
            </a:r>
          </a:p>
          <a:p>
            <a:pPr lvl="1"/>
            <a:endParaRPr lang="en-US" sz="3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385BD-1A8B-5ED1-B529-C050C682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308" y="240030"/>
            <a:ext cx="7876974" cy="99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06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ell membrane&#10;&#10;Description automatically generated">
            <a:extLst>
              <a:ext uri="{FF2B5EF4-FFF2-40B4-BE49-F238E27FC236}">
                <a16:creationId xmlns:a16="http://schemas.microsoft.com/office/drawing/2014/main" id="{279FA12B-8110-EDF7-CF7E-14DB1E643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64" y="177799"/>
            <a:ext cx="12302436" cy="99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3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47B5A-DEF6-D6DF-36B4-6F2939B33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22" y="106454"/>
            <a:ext cx="14203757" cy="100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8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D24A4-8516-98B8-C2E8-A4FA2C76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72" y="0"/>
            <a:ext cx="1368845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0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B69F-05A7-237F-5B1C-B20D57BD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Fatty acid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DCCC9-A0A9-4747-DD21-69E7645D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Excess carbohydrates</a:t>
            </a:r>
            <a:r>
              <a:rPr lang="en-GB" dirty="0">
                <a:sym typeface="Wingdings" panose="05000000000000000000" pitchFamily="2" charset="2"/>
              </a:rPr>
              <a:t> liver stores glycogen+ excess converted into fatty acids and fat</a:t>
            </a:r>
          </a:p>
          <a:p>
            <a:r>
              <a:rPr lang="en-GB" dirty="0">
                <a:sym typeface="Wingdings" panose="05000000000000000000" pitchFamily="2" charset="2"/>
              </a:rPr>
              <a:t>FED STATE- citrate exported to cytosol to be broken down into oxaloacetate and acetyl CoA</a:t>
            </a:r>
            <a:endParaRPr lang="en-GB" dirty="0"/>
          </a:p>
        </p:txBody>
      </p:sp>
      <p:pic>
        <p:nvPicPr>
          <p:cNvPr id="4" name="Picture 3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DB2C12BA-2B5B-29CD-A65F-6B812A42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21"/>
          <a:stretch/>
        </p:blipFill>
        <p:spPr>
          <a:xfrm>
            <a:off x="3905568" y="5479574"/>
            <a:ext cx="8997633" cy="44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4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9B271374-286A-823C-9F43-56BE3748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084" y="1146490"/>
            <a:ext cx="13899833" cy="79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ubstance&#10;&#10;Description automatically generated">
            <a:extLst>
              <a:ext uri="{FF2B5EF4-FFF2-40B4-BE49-F238E27FC236}">
                <a16:creationId xmlns:a16="http://schemas.microsoft.com/office/drawing/2014/main" id="{E9D85C82-3F8B-C9A2-9D27-DF2B6CBE9F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5" r="-1" b="300"/>
          <a:stretch/>
        </p:blipFill>
        <p:spPr>
          <a:xfrm>
            <a:off x="821319" y="821318"/>
            <a:ext cx="15652396" cy="81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3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5B30B917-1CA7-52B3-C53E-61E1918F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658D2FCF-EE7F-2EBE-BCC1-6DCDFFDD76E9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15">
            <a:extLst>
              <a:ext uri="{FF2B5EF4-FFF2-40B4-BE49-F238E27FC236}">
                <a16:creationId xmlns:a16="http://schemas.microsoft.com/office/drawing/2014/main" id="{B6FFF256-9538-0F04-4949-0C447FD877F9}"/>
              </a:ext>
            </a:extLst>
          </p:cNvPr>
          <p:cNvSpPr txBox="1"/>
          <p:nvPr/>
        </p:nvSpPr>
        <p:spPr>
          <a:xfrm>
            <a:off x="4206029" y="614592"/>
            <a:ext cx="10467913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dirty="0">
                <a:solidFill>
                  <a:srgbClr val="392503"/>
                </a:solidFill>
              </a:rPr>
              <a:t>Metals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C2A4C67A-E3E8-0A70-72E8-C002BBA858BF}"/>
              </a:ext>
            </a:extLst>
          </p:cNvPr>
          <p:cNvSpPr txBox="1"/>
          <p:nvPr/>
        </p:nvSpPr>
        <p:spPr>
          <a:xfrm>
            <a:off x="2073800" y="2122505"/>
            <a:ext cx="13859620" cy="621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/>
              <a:t>Sodium (Hypo/</a:t>
            </a:r>
            <a:r>
              <a:rPr lang="en-US" sz="3200" b="1" dirty="0" err="1"/>
              <a:t>hypernatraemia</a:t>
            </a:r>
            <a:r>
              <a:rPr lang="en-US" sz="3200" b="1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Regulates fluid and electrolyte balance and BP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Eain regulator of ECF volume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b="1" dirty="0"/>
              <a:t>Calcium (Hypo/</a:t>
            </a:r>
            <a:r>
              <a:rPr lang="en-US" sz="3200" b="1" dirty="0" err="1"/>
              <a:t>hypercalcaemia</a:t>
            </a:r>
            <a:r>
              <a:rPr lang="en-US" sz="3200" b="1" dirty="0"/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Deficiency causes rickets in children, osteoporosis in adults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b="1" dirty="0"/>
              <a:t>Iron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Primary overload- haemochromatosis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treat with phlebotomy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Secondary overload- alcohol-associated liver disease, excessive diet</a:t>
            </a:r>
            <a:r>
              <a:rPr lang="en-US" sz="3200" dirty="0">
                <a:sym typeface="Wingdings" panose="05000000000000000000" pitchFamily="2" charset="2"/>
              </a:rPr>
              <a:t> treat with iron chelating agents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Deficiency- </a:t>
            </a:r>
            <a:r>
              <a:rPr lang="en-US" sz="3200" dirty="0" err="1">
                <a:sym typeface="Wingdings" panose="05000000000000000000" pitchFamily="2" charset="2"/>
              </a:rPr>
              <a:t>anaemia</a:t>
            </a:r>
            <a:r>
              <a:rPr lang="en-US" sz="3200" dirty="0">
                <a:sym typeface="Wingdings" panose="05000000000000000000" pitchFamily="2" charset="2"/>
              </a:rPr>
              <a:t> treat with ferrous sulphate, ferrous gluconate IV</a:t>
            </a:r>
            <a:endParaRPr lang="en-US" sz="3200" dirty="0"/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45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E8A52C26-9367-3977-60C3-3F2FE784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A7E428F9-CA41-9FB8-4740-22C726A6CB29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15">
            <a:extLst>
              <a:ext uri="{FF2B5EF4-FFF2-40B4-BE49-F238E27FC236}">
                <a16:creationId xmlns:a16="http://schemas.microsoft.com/office/drawing/2014/main" id="{454D1729-790C-5112-0C95-C4861B1EE69C}"/>
              </a:ext>
            </a:extLst>
          </p:cNvPr>
          <p:cNvSpPr txBox="1"/>
          <p:nvPr/>
        </p:nvSpPr>
        <p:spPr>
          <a:xfrm>
            <a:off x="4206029" y="614592"/>
            <a:ext cx="10467913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dirty="0">
                <a:solidFill>
                  <a:srgbClr val="392503"/>
                </a:solidFill>
              </a:rPr>
              <a:t>Metals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AEA6F62C-2F91-E7B1-8D52-C30DE4454A25}"/>
              </a:ext>
            </a:extLst>
          </p:cNvPr>
          <p:cNvSpPr txBox="1"/>
          <p:nvPr/>
        </p:nvSpPr>
        <p:spPr>
          <a:xfrm>
            <a:off x="2073800" y="2122505"/>
            <a:ext cx="13859620" cy="670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/>
              <a:t>Zinc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Deficiency- </a:t>
            </a:r>
            <a:r>
              <a:rPr lang="en-US" sz="3200" b="1" dirty="0"/>
              <a:t>Acrodermatitis </a:t>
            </a:r>
            <a:r>
              <a:rPr lang="en-US" sz="3200" b="1" dirty="0" err="1"/>
              <a:t>enteropathica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Treated with oral zinc supplementation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b="1" dirty="0"/>
              <a:t>Copper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Deficiency- </a:t>
            </a:r>
            <a:r>
              <a:rPr lang="en-US" sz="3200" b="1" dirty="0"/>
              <a:t>Menkes</a:t>
            </a:r>
            <a:r>
              <a:rPr lang="en-US" sz="3200" dirty="0"/>
              <a:t> disease</a:t>
            </a:r>
            <a:r>
              <a:rPr lang="en-US" sz="3200" dirty="0">
                <a:sym typeface="Wingdings" panose="05000000000000000000" pitchFamily="2" charset="2"/>
              </a:rPr>
              <a:t> treat with copper                                     injections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Overload- </a:t>
            </a:r>
            <a:r>
              <a:rPr lang="en-US" sz="3200" b="1" dirty="0">
                <a:sym typeface="Wingdings" panose="05000000000000000000" pitchFamily="2" charset="2"/>
              </a:rPr>
              <a:t>Wilson</a:t>
            </a:r>
            <a:r>
              <a:rPr lang="en-US" sz="3200" dirty="0">
                <a:sym typeface="Wingdings" panose="05000000000000000000" pitchFamily="2" charset="2"/>
              </a:rPr>
              <a:t> disease </a:t>
            </a:r>
            <a:r>
              <a:rPr lang="en-US" sz="3200" b="1" dirty="0">
                <a:sym typeface="Wingdings" panose="05000000000000000000" pitchFamily="2" charset="2"/>
              </a:rPr>
              <a:t>Kayser-Fleisher</a:t>
            </a:r>
            <a:r>
              <a:rPr lang="en-US" sz="3200" dirty="0">
                <a:sym typeface="Wingdings" panose="05000000000000000000" pitchFamily="2" charset="2"/>
              </a:rPr>
              <a:t> 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Treat with copper chelation therapy, high doses of zinc can prevent permanent organ 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D8026-7868-23B2-CE3E-AC4B19A5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7983" y="225952"/>
            <a:ext cx="5411918" cy="54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2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58343D4C-2B0D-A4A2-72A8-DA586E9BF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8F9DD63C-07AB-4C61-C8C2-58806A2A0420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15">
            <a:extLst>
              <a:ext uri="{FF2B5EF4-FFF2-40B4-BE49-F238E27FC236}">
                <a16:creationId xmlns:a16="http://schemas.microsoft.com/office/drawing/2014/main" id="{10F9CFF3-8DEF-AB58-94F6-03D5689F567D}"/>
              </a:ext>
            </a:extLst>
          </p:cNvPr>
          <p:cNvSpPr txBox="1"/>
          <p:nvPr/>
        </p:nvSpPr>
        <p:spPr>
          <a:xfrm>
            <a:off x="4206029" y="614592"/>
            <a:ext cx="10467913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Vitamins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C36E9BB7-09F0-82CF-8083-14E01682F406}"/>
              </a:ext>
            </a:extLst>
          </p:cNvPr>
          <p:cNvSpPr txBox="1"/>
          <p:nvPr/>
        </p:nvSpPr>
        <p:spPr>
          <a:xfrm>
            <a:off x="2290144" y="2122505"/>
            <a:ext cx="7623114" cy="694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600" dirty="0"/>
              <a:t>Fat soluble: A, D, E, K</a:t>
            </a:r>
          </a:p>
          <a:p>
            <a:r>
              <a:rPr lang="en-US" sz="3600" dirty="0"/>
              <a:t>Water soluble: B, C</a:t>
            </a:r>
          </a:p>
          <a:p>
            <a:r>
              <a:rPr lang="en-US" sz="3600" dirty="0"/>
              <a:t>Learn name, function and deficiency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B1- Thiamin</a:t>
            </a:r>
          </a:p>
          <a:p>
            <a:pPr marL="0" indent="0">
              <a:buNone/>
            </a:pPr>
            <a:r>
              <a:rPr lang="en-US" sz="3600" dirty="0"/>
              <a:t>B2- Riboflavin</a:t>
            </a:r>
          </a:p>
          <a:p>
            <a:pPr marL="0" indent="0">
              <a:buNone/>
            </a:pPr>
            <a:r>
              <a:rPr lang="en-US" sz="3600" dirty="0"/>
              <a:t>B3- Niacin</a:t>
            </a:r>
          </a:p>
          <a:p>
            <a:pPr marL="0" indent="0">
              <a:buNone/>
            </a:pPr>
            <a:r>
              <a:rPr lang="en-US" sz="3600" dirty="0"/>
              <a:t>B5- Pantothenic acid</a:t>
            </a:r>
          </a:p>
          <a:p>
            <a:pPr marL="0" indent="0">
              <a:buNone/>
            </a:pPr>
            <a:r>
              <a:rPr lang="en-US" sz="3600" dirty="0"/>
              <a:t>B6- Pyridoxine </a:t>
            </a:r>
          </a:p>
          <a:p>
            <a:pPr marL="0" indent="0">
              <a:buNone/>
            </a:pPr>
            <a:r>
              <a:rPr lang="en-US" sz="3600" dirty="0"/>
              <a:t>B7- Biotin</a:t>
            </a:r>
          </a:p>
          <a:p>
            <a:pPr marL="0" indent="0">
              <a:buNone/>
            </a:pPr>
            <a:r>
              <a:rPr lang="en-US" sz="3600" dirty="0"/>
              <a:t>B9- Folate/ folic acid</a:t>
            </a:r>
          </a:p>
          <a:p>
            <a:pPr marL="0" indent="0">
              <a:buNone/>
            </a:pPr>
            <a:r>
              <a:rPr lang="en-US" sz="3600" dirty="0"/>
              <a:t>B12- Cobalamin</a:t>
            </a:r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E73CF-2FB2-3E68-2681-97ECBBF40976}"/>
              </a:ext>
            </a:extLst>
          </p:cNvPr>
          <p:cNvSpPr txBox="1"/>
          <p:nvPr/>
        </p:nvSpPr>
        <p:spPr>
          <a:xfrm>
            <a:off x="8374742" y="4701793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A- Retinol *beta-carotene version is ANTIOXIDANT*</a:t>
            </a:r>
          </a:p>
          <a:p>
            <a:r>
              <a:rPr lang="en-GB" sz="3600" dirty="0"/>
              <a:t>C- Ascorbic acid *ANTIOXIDANT*</a:t>
            </a:r>
          </a:p>
          <a:p>
            <a:r>
              <a:rPr lang="en-GB" sz="3600" dirty="0"/>
              <a:t>D- Calciferol</a:t>
            </a:r>
          </a:p>
          <a:p>
            <a:r>
              <a:rPr lang="en-GB" sz="3600" dirty="0"/>
              <a:t>E- Tocopherol *ANTIOXIDANT*</a:t>
            </a:r>
          </a:p>
        </p:txBody>
      </p:sp>
    </p:spTree>
    <p:extLst>
      <p:ext uri="{BB962C8B-B14F-4D97-AF65-F5344CB8AC3E}">
        <p14:creationId xmlns:p14="http://schemas.microsoft.com/office/powerpoint/2010/main" val="3506058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4617AFA5-3710-B8BB-74B1-83FBC2B5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49F1C0F9-5916-8B34-4819-19F2EF93742C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15">
            <a:extLst>
              <a:ext uri="{FF2B5EF4-FFF2-40B4-BE49-F238E27FC236}">
                <a16:creationId xmlns:a16="http://schemas.microsoft.com/office/drawing/2014/main" id="{9E790997-1727-2F1A-98C2-1A249560671C}"/>
              </a:ext>
            </a:extLst>
          </p:cNvPr>
          <p:cNvSpPr txBox="1"/>
          <p:nvPr/>
        </p:nvSpPr>
        <p:spPr>
          <a:xfrm>
            <a:off x="4206029" y="614592"/>
            <a:ext cx="10467913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 vitamins deficiencies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45BEE84A-840E-DE7B-87DB-4F56A164A933}"/>
              </a:ext>
            </a:extLst>
          </p:cNvPr>
          <p:cNvSpPr txBox="1"/>
          <p:nvPr/>
        </p:nvSpPr>
        <p:spPr>
          <a:xfrm>
            <a:off x="2290144" y="2122505"/>
            <a:ext cx="13734716" cy="719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buNone/>
            </a:pPr>
            <a:r>
              <a:rPr lang="en-US" sz="3200" b="1" dirty="0"/>
              <a:t>B1- Thiamin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Coenzyme for pyruvate</a:t>
            </a:r>
            <a:r>
              <a:rPr lang="en-US" sz="3200" dirty="0">
                <a:sym typeface="Wingdings" panose="05000000000000000000" pitchFamily="2" charset="2"/>
              </a:rPr>
              <a:t> acetyl CoA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Beri </a:t>
            </a:r>
            <a:r>
              <a:rPr lang="en-US" sz="3200" dirty="0" err="1"/>
              <a:t>beri</a:t>
            </a:r>
            <a:r>
              <a:rPr lang="en-US" sz="3200" dirty="0"/>
              <a:t>: infantile, acute cardiac, chronic dry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Wernicke’s encephalopathy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Korsakoff’s psychosis </a:t>
            </a:r>
          </a:p>
          <a:p>
            <a:pPr marL="0" indent="0">
              <a:buNone/>
            </a:pPr>
            <a:r>
              <a:rPr lang="en-US" sz="3200" b="1" dirty="0"/>
              <a:t>B2- Riboflavin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Associated with protein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Used as FAD and FMN in redox reactions</a:t>
            </a:r>
          </a:p>
          <a:p>
            <a:pPr marL="0" indent="0">
              <a:buNone/>
            </a:pPr>
            <a:r>
              <a:rPr lang="en-US" sz="3200" b="1" dirty="0"/>
              <a:t>B3- Niacin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Used as NAP and NADP in redox reactions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Pellagra: dermatitis, </a:t>
            </a:r>
            <a:r>
              <a:rPr lang="en-US" sz="3200" dirty="0" err="1"/>
              <a:t>diarrhoea</a:t>
            </a:r>
            <a:r>
              <a:rPr lang="en-US" sz="3200" dirty="0"/>
              <a:t>, dementia </a:t>
            </a:r>
          </a:p>
          <a:p>
            <a:r>
              <a:rPr lang="en-US" sz="3200" b="1" dirty="0"/>
              <a:t>B6- Pyridoxine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Used in amino acid metabolism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Inactivated by isoniazid</a:t>
            </a:r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9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6AA84561-1997-C65A-6C9E-3A1AB901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6EB45C30-80E8-ED00-47C0-D1B18EF427E3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15">
            <a:extLst>
              <a:ext uri="{FF2B5EF4-FFF2-40B4-BE49-F238E27FC236}">
                <a16:creationId xmlns:a16="http://schemas.microsoft.com/office/drawing/2014/main" id="{7237BF37-1848-E797-BFF3-81E08B0D06E1}"/>
              </a:ext>
            </a:extLst>
          </p:cNvPr>
          <p:cNvSpPr txBox="1"/>
          <p:nvPr/>
        </p:nvSpPr>
        <p:spPr>
          <a:xfrm>
            <a:off x="4206029" y="614592"/>
            <a:ext cx="10467913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dirty="0">
                <a:solidFill>
                  <a:srgbClr val="392503"/>
                </a:solidFill>
              </a:rPr>
              <a:t>V</a:t>
            </a:r>
            <a:r>
              <a:rPr lang="en-US" sz="6999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itamin B deficiencies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9E31B05C-E3DE-99CA-52EB-A4554BC02BF1}"/>
              </a:ext>
            </a:extLst>
          </p:cNvPr>
          <p:cNvSpPr txBox="1"/>
          <p:nvPr/>
        </p:nvSpPr>
        <p:spPr>
          <a:xfrm>
            <a:off x="2290144" y="2122505"/>
            <a:ext cx="13734716" cy="719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buNone/>
            </a:pPr>
            <a:r>
              <a:rPr lang="en-US" sz="3200" b="1" dirty="0"/>
              <a:t>B9- Folate/ folic acid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Carrier of methyl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Found in green vegetables, liver and whole grains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Prescribed in pregnant women to reduce neural tube defects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B12- Cobalamin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Carrier of 1C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Found ONLY in animal tissues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Binds to intrinsic factor needed for absorption + transport of B12</a:t>
            </a:r>
          </a:p>
          <a:p>
            <a:pPr lvl="1"/>
            <a:r>
              <a:rPr lang="en-US" sz="3200" dirty="0"/>
              <a:t>	-Deficiency of IF= pernicious </a:t>
            </a:r>
            <a:r>
              <a:rPr lang="en-US" sz="3200" dirty="0" err="1"/>
              <a:t>anaemia</a:t>
            </a:r>
            <a:endParaRPr lang="en-US" sz="3200" dirty="0"/>
          </a:p>
          <a:p>
            <a:pPr lvl="1"/>
            <a:r>
              <a:rPr lang="en-US" sz="3200" dirty="0"/>
              <a:t>Neurological symptoms</a:t>
            </a:r>
          </a:p>
          <a:p>
            <a:pPr lvl="1"/>
            <a:endParaRPr lang="en-US" sz="3200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Used for amino acid metabolism and DNA synthesis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Can cause </a:t>
            </a:r>
            <a:r>
              <a:rPr lang="en-US" sz="3200" dirty="0" err="1"/>
              <a:t>megalobalstosis</a:t>
            </a:r>
            <a:endParaRPr lang="en-US" sz="3200" dirty="0"/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360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3241063" y="-848037"/>
            <a:ext cx="11805873" cy="11805873"/>
          </a:xfrm>
          <a:custGeom>
            <a:avLst/>
            <a:gdLst/>
            <a:ahLst/>
            <a:cxnLst/>
            <a:rect l="l" t="t" r="r" b="b"/>
            <a:pathLst>
              <a:path w="11805873" h="11805873" extrusionOk="0">
                <a:moveTo>
                  <a:pt x="0" y="0"/>
                </a:moveTo>
                <a:lnTo>
                  <a:pt x="11805874" y="0"/>
                </a:lnTo>
                <a:lnTo>
                  <a:pt x="11805874" y="11805873"/>
                </a:lnTo>
                <a:lnTo>
                  <a:pt x="0" y="11805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9" name="Google Shape;129;p17"/>
          <p:cNvSpPr/>
          <p:nvPr/>
        </p:nvSpPr>
        <p:spPr>
          <a:xfrm>
            <a:off x="12431247" y="8472485"/>
            <a:ext cx="1541598" cy="1541598"/>
          </a:xfrm>
          <a:custGeom>
            <a:avLst/>
            <a:gdLst/>
            <a:ahLst/>
            <a:cxnLst/>
            <a:rect l="l" t="t" r="r" b="b"/>
            <a:pathLst>
              <a:path w="1541598" h="1541598" extrusionOk="0">
                <a:moveTo>
                  <a:pt x="0" y="0"/>
                </a:moveTo>
                <a:lnTo>
                  <a:pt x="1541598" y="0"/>
                </a:lnTo>
                <a:lnTo>
                  <a:pt x="1541598" y="1541597"/>
                </a:lnTo>
                <a:lnTo>
                  <a:pt x="0" y="1541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0" name="Google Shape;130;p17"/>
          <p:cNvSpPr/>
          <p:nvPr/>
        </p:nvSpPr>
        <p:spPr>
          <a:xfrm>
            <a:off x="4315155" y="8400388"/>
            <a:ext cx="1940180" cy="1515766"/>
          </a:xfrm>
          <a:custGeom>
            <a:avLst/>
            <a:gdLst/>
            <a:ahLst/>
            <a:cxnLst/>
            <a:rect l="l" t="t" r="r" b="b"/>
            <a:pathLst>
              <a:path w="1940180" h="1515766" extrusionOk="0">
                <a:moveTo>
                  <a:pt x="0" y="0"/>
                </a:moveTo>
                <a:lnTo>
                  <a:pt x="1940181" y="0"/>
                </a:lnTo>
                <a:lnTo>
                  <a:pt x="1940181" y="1515766"/>
                </a:lnTo>
                <a:lnTo>
                  <a:pt x="0" y="151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1" name="Google Shape;131;p17"/>
          <p:cNvSpPr/>
          <p:nvPr/>
        </p:nvSpPr>
        <p:spPr>
          <a:xfrm>
            <a:off x="10642231" y="8443060"/>
            <a:ext cx="1268308" cy="1430422"/>
          </a:xfrm>
          <a:custGeom>
            <a:avLst/>
            <a:gdLst/>
            <a:ahLst/>
            <a:cxnLst/>
            <a:rect l="l" t="t" r="r" b="b"/>
            <a:pathLst>
              <a:path w="1268308" h="1430422" extrusionOk="0">
                <a:moveTo>
                  <a:pt x="0" y="0"/>
                </a:moveTo>
                <a:lnTo>
                  <a:pt x="1268307" y="0"/>
                </a:lnTo>
                <a:lnTo>
                  <a:pt x="1268307" y="1430422"/>
                </a:lnTo>
                <a:lnTo>
                  <a:pt x="0" y="1430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2" name="Google Shape;132;p17"/>
          <p:cNvSpPr/>
          <p:nvPr/>
        </p:nvSpPr>
        <p:spPr>
          <a:xfrm>
            <a:off x="7587401" y="634149"/>
            <a:ext cx="2375956" cy="1767118"/>
          </a:xfrm>
          <a:custGeom>
            <a:avLst/>
            <a:gdLst/>
            <a:ahLst/>
            <a:cxnLst/>
            <a:rect l="l" t="t" r="r" b="b"/>
            <a:pathLst>
              <a:path w="2375956" h="1767118" extrusionOk="0">
                <a:moveTo>
                  <a:pt x="0" y="0"/>
                </a:moveTo>
                <a:lnTo>
                  <a:pt x="2375957" y="0"/>
                </a:lnTo>
                <a:lnTo>
                  <a:pt x="2375957" y="1767118"/>
                </a:lnTo>
                <a:lnTo>
                  <a:pt x="0" y="1767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3" name="Google Shape;133;p17"/>
          <p:cNvSpPr/>
          <p:nvPr/>
        </p:nvSpPr>
        <p:spPr>
          <a:xfrm>
            <a:off x="11193849" y="207043"/>
            <a:ext cx="2008197" cy="2147805"/>
          </a:xfrm>
          <a:custGeom>
            <a:avLst/>
            <a:gdLst/>
            <a:ahLst/>
            <a:cxnLst/>
            <a:rect l="l" t="t" r="r" b="b"/>
            <a:pathLst>
              <a:path w="2008197" h="2147805" extrusionOk="0">
                <a:moveTo>
                  <a:pt x="0" y="0"/>
                </a:moveTo>
                <a:lnTo>
                  <a:pt x="2008197" y="0"/>
                </a:lnTo>
                <a:lnTo>
                  <a:pt x="2008197" y="2147804"/>
                </a:lnTo>
                <a:lnTo>
                  <a:pt x="0" y="2147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4" name="Google Shape;134;p17"/>
          <p:cNvSpPr/>
          <p:nvPr/>
        </p:nvSpPr>
        <p:spPr>
          <a:xfrm>
            <a:off x="4315155" y="416170"/>
            <a:ext cx="2280252" cy="2232747"/>
          </a:xfrm>
          <a:custGeom>
            <a:avLst/>
            <a:gdLst/>
            <a:ahLst/>
            <a:cxnLst/>
            <a:rect l="l" t="t" r="r" b="b"/>
            <a:pathLst>
              <a:path w="2280252" h="2232747" extrusionOk="0">
                <a:moveTo>
                  <a:pt x="0" y="0"/>
                </a:moveTo>
                <a:lnTo>
                  <a:pt x="2280253" y="0"/>
                </a:lnTo>
                <a:lnTo>
                  <a:pt x="2280253" y="2232747"/>
                </a:lnTo>
                <a:lnTo>
                  <a:pt x="0" y="2232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5" name="Google Shape;135;p17"/>
          <p:cNvSpPr/>
          <p:nvPr/>
        </p:nvSpPr>
        <p:spPr>
          <a:xfrm>
            <a:off x="6793498" y="8208651"/>
            <a:ext cx="1184381" cy="1871306"/>
          </a:xfrm>
          <a:custGeom>
            <a:avLst/>
            <a:gdLst/>
            <a:ahLst/>
            <a:cxnLst/>
            <a:rect l="l" t="t" r="r" b="b"/>
            <a:pathLst>
              <a:path w="1184381" h="1871306" extrusionOk="0">
                <a:moveTo>
                  <a:pt x="0" y="0"/>
                </a:moveTo>
                <a:lnTo>
                  <a:pt x="1184381" y="0"/>
                </a:lnTo>
                <a:lnTo>
                  <a:pt x="1184381" y="1871306"/>
                </a:lnTo>
                <a:lnTo>
                  <a:pt x="0" y="1871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6" name="Google Shape;136;p17"/>
          <p:cNvSpPr/>
          <p:nvPr/>
        </p:nvSpPr>
        <p:spPr>
          <a:xfrm>
            <a:off x="8301729" y="8518717"/>
            <a:ext cx="2146863" cy="1449132"/>
          </a:xfrm>
          <a:custGeom>
            <a:avLst/>
            <a:gdLst/>
            <a:ahLst/>
            <a:cxnLst/>
            <a:rect l="l" t="t" r="r" b="b"/>
            <a:pathLst>
              <a:path w="2146863" h="1449132" extrusionOk="0">
                <a:moveTo>
                  <a:pt x="0" y="0"/>
                </a:moveTo>
                <a:lnTo>
                  <a:pt x="2146863" y="0"/>
                </a:lnTo>
                <a:lnTo>
                  <a:pt x="2146863" y="1449133"/>
                </a:lnTo>
                <a:lnTo>
                  <a:pt x="0" y="1449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7" name="Google Shape;137;p17"/>
          <p:cNvSpPr txBox="1"/>
          <p:nvPr/>
        </p:nvSpPr>
        <p:spPr>
          <a:xfrm>
            <a:off x="4648446" y="4322097"/>
            <a:ext cx="932439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dirty="0">
                <a:solidFill>
                  <a:srgbClr val="FFFFFF"/>
                </a:solidFill>
              </a:rPr>
              <a:t>MCQs</a:t>
            </a:r>
            <a:r>
              <a:rPr lang="en-US" sz="6999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/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839829" y="2209036"/>
            <a:ext cx="1316942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4800"/>
            </a:pPr>
            <a:r>
              <a:rPr lang="en-GB" sz="36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1. What is the name of the enzyme which converts </a:t>
            </a:r>
            <a:r>
              <a:rPr lang="en-GB" sz="3600" b="1" dirty="0">
                <a:solidFill>
                  <a:srgbClr val="392503"/>
                </a:solidFill>
              </a:rPr>
              <a:t>fructose-6-phosphate</a:t>
            </a:r>
            <a:r>
              <a:rPr lang="en-GB" sz="3600" b="1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 to fructose-1,6-bisphosphate?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839829" y="3962471"/>
            <a:ext cx="126083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Aldolase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4000" b="0" i="0" u="none" strike="noStrike" cap="none" dirty="0" err="1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Phosphofruktokinase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4000" b="0" i="0" u="none" strike="noStrike" cap="none" dirty="0" err="1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Phosphoglucose</a:t>
            </a: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 isomerase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Triose phosphate isomerase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Hexokinase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24345BF7-3897-0F53-30C3-7E1AD59E8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72EF9B61-DF38-9E67-81E2-9D6365F23123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5E18C8A1-2A50-F498-181F-E53F62807DD8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FF0F1EDA-B87C-3BB4-1CC3-0FC665DC02F1}"/>
              </a:ext>
            </a:extLst>
          </p:cNvPr>
          <p:cNvSpPr txBox="1"/>
          <p:nvPr/>
        </p:nvSpPr>
        <p:spPr>
          <a:xfrm>
            <a:off x="2839829" y="2209036"/>
            <a:ext cx="13169427" cy="293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dirty="0">
                <a:solidFill>
                  <a:srgbClr val="392503"/>
                </a:solidFill>
              </a:rPr>
              <a:t>2. Inactive glycogen synthetase is activated by…?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138CFB1D-E73E-BF8B-AB59-DCD1849754A3}"/>
              </a:ext>
            </a:extLst>
          </p:cNvPr>
          <p:cNvSpPr txBox="1"/>
          <p:nvPr/>
        </p:nvSpPr>
        <p:spPr>
          <a:xfrm>
            <a:off x="2839829" y="3962471"/>
            <a:ext cx="126083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Protein kinase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Protein phosphatase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Protein phosphorylase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Glycogen synthase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Protease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334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08A0EFDE-8A73-73C0-CD15-7A27B930A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AA015728-F9CF-FE0C-A3CF-35E938757A61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86FE7838-865C-D7E2-AFC3-EAB7E27800C4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59915C87-90E1-6A73-913C-00528422447D}"/>
              </a:ext>
            </a:extLst>
          </p:cNvPr>
          <p:cNvSpPr txBox="1"/>
          <p:nvPr/>
        </p:nvSpPr>
        <p:spPr>
          <a:xfrm>
            <a:off x="2839829" y="2209036"/>
            <a:ext cx="13169427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3. If a fatty acid chain is made up of 24 carbons, how many rounds of beta oxidation will it undergo?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7C006A30-E451-5156-7D05-820D7C2757A4}"/>
              </a:ext>
            </a:extLst>
          </p:cNvPr>
          <p:cNvSpPr txBox="1"/>
          <p:nvPr/>
        </p:nvSpPr>
        <p:spPr>
          <a:xfrm>
            <a:off x="2839829" y="3962471"/>
            <a:ext cx="126083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GB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11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12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13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14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2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0537F232-9722-BEA2-D224-3C49B2D3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E891A099-0D05-2BC6-8C44-E2518646139A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571D26AF-9B3E-855D-3845-14D44532E1B4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890AC79E-B1C0-58BC-025D-E579B295988B}"/>
              </a:ext>
            </a:extLst>
          </p:cNvPr>
          <p:cNvSpPr txBox="1"/>
          <p:nvPr/>
        </p:nvSpPr>
        <p:spPr>
          <a:xfrm>
            <a:off x="2839829" y="2209036"/>
            <a:ext cx="13169427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4. In starvation, which of the following pathways does glycerol undergo?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AD4E256E-7DB5-E6A9-77A2-8918C0EE1ABB}"/>
              </a:ext>
            </a:extLst>
          </p:cNvPr>
          <p:cNvSpPr txBox="1"/>
          <p:nvPr/>
        </p:nvSpPr>
        <p:spPr>
          <a:xfrm>
            <a:off x="2839829" y="3962471"/>
            <a:ext cx="126083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GB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Gluconeogenesis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Glycolysis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Beta-oxidation pathway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TCA cycle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Glycogenesis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23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tep&#10;&#10;Description automatically generated">
            <a:extLst>
              <a:ext uri="{FF2B5EF4-FFF2-40B4-BE49-F238E27FC236}">
                <a16:creationId xmlns:a16="http://schemas.microsoft.com/office/drawing/2014/main" id="{7C95C6CF-D939-5077-C49C-624F540D9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426" y="1053197"/>
            <a:ext cx="14227148" cy="81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2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C540A42E-FE22-4D56-20A7-AC1A0C586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E81A4E0E-A1D9-0889-CF83-1A8D108D120E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F18F9BD8-1DDE-3237-50CE-97D4512D1EC2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FED558EF-7D54-8E1D-21CB-F5C1B59CFAD3}"/>
              </a:ext>
            </a:extLst>
          </p:cNvPr>
          <p:cNvSpPr txBox="1"/>
          <p:nvPr/>
        </p:nvSpPr>
        <p:spPr>
          <a:xfrm>
            <a:off x="2839829" y="2209036"/>
            <a:ext cx="13169427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5. What happens in both the liver and muscle in the fed state?</a:t>
            </a: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5BF91684-C9CB-B13A-E615-BB1FDAAED8FC}"/>
              </a:ext>
            </a:extLst>
          </p:cNvPr>
          <p:cNvSpPr txBox="1"/>
          <p:nvPr/>
        </p:nvSpPr>
        <p:spPr>
          <a:xfrm>
            <a:off x="2839829" y="3962471"/>
            <a:ext cx="12608341" cy="53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GB" sz="3200" dirty="0">
                <a:solidFill>
                  <a:srgbClr val="392503"/>
                </a:solidFill>
              </a:rPr>
              <a:t>Both glycogen synthetase is inhibited and phosphorylase are activated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GB" sz="3200" dirty="0">
                <a:solidFill>
                  <a:srgbClr val="392503"/>
                </a:solidFill>
              </a:rPr>
              <a:t>Glycogen synthetase is inhibited and phosphorylase is activated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GB" sz="3200" dirty="0">
                <a:solidFill>
                  <a:srgbClr val="392503"/>
                </a:solidFill>
              </a:rPr>
              <a:t>Glycogen synthetase is activated and phosphorylase is inhibited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en-GB" sz="3200" dirty="0">
                <a:solidFill>
                  <a:srgbClr val="392503"/>
                </a:solidFill>
              </a:rPr>
              <a:t>Glycogen synthesis is inhibited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en-GB" sz="3200" dirty="0">
                <a:solidFill>
                  <a:srgbClr val="392503"/>
                </a:solidFill>
              </a:rPr>
              <a:t>Gluconeogenesis is activated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27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3A9082F2-092D-A69C-342D-92AFAC669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1077BAB3-89A9-40F3-9459-B06C140B8531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9C2DD2F1-B214-3F13-B358-B1C5B7A747A8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A1619190-63CC-501A-68C5-6A4D643A3CD5}"/>
              </a:ext>
            </a:extLst>
          </p:cNvPr>
          <p:cNvSpPr txBox="1"/>
          <p:nvPr/>
        </p:nvSpPr>
        <p:spPr>
          <a:xfrm>
            <a:off x="2839829" y="2209036"/>
            <a:ext cx="13169427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6. Why does glucokinase produce glucose-6-phosphate in the liver, and not hexokinase?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809F257F-0DF6-5404-4C9E-9B37C63F705F}"/>
              </a:ext>
            </a:extLst>
          </p:cNvPr>
          <p:cNvSpPr txBox="1"/>
          <p:nvPr/>
        </p:nvSpPr>
        <p:spPr>
          <a:xfrm>
            <a:off x="2839829" y="3962471"/>
            <a:ext cx="12608341" cy="57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GB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Glucokinase has a higher Km than hexokinase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Glucokinase has a higher affinity for glucose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The pH of the liver would cause denaturation of hexokinase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Glucokinase functions at low concentrations of glucose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The liver contains allosteric inhibitors of hexokinase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5788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8824C1F5-F8DD-279C-590A-DF91C475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5D996D59-8CE6-031A-1402-E7CCFD4B8DCF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39B7D5BB-5DEC-D061-5A8A-F174EDA62AAA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364BA430-F1EA-9EE8-16B6-06BC00EC215E}"/>
              </a:ext>
            </a:extLst>
          </p:cNvPr>
          <p:cNvSpPr txBox="1"/>
          <p:nvPr/>
        </p:nvSpPr>
        <p:spPr>
          <a:xfrm>
            <a:off x="3044773" y="2757676"/>
            <a:ext cx="13169427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7. What hormone activates lipolysis?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FB50F104-8E7C-F95F-822C-617FBFD42DB2}"/>
              </a:ext>
            </a:extLst>
          </p:cNvPr>
          <p:cNvSpPr txBox="1"/>
          <p:nvPr/>
        </p:nvSpPr>
        <p:spPr>
          <a:xfrm>
            <a:off x="2839829" y="3962471"/>
            <a:ext cx="126083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GB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Insulin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GB" sz="4000" dirty="0">
                <a:solidFill>
                  <a:srgbClr val="392503"/>
                </a:solidFill>
              </a:rPr>
              <a:t>Adrenaline and glucagon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GB" sz="4000" dirty="0">
                <a:solidFill>
                  <a:srgbClr val="392503"/>
                </a:solidFill>
              </a:rPr>
              <a:t>Adrenaline and noradrenaline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en-GB" sz="4000" dirty="0">
                <a:solidFill>
                  <a:srgbClr val="392503"/>
                </a:solidFill>
              </a:rPr>
              <a:t>Glucagon and glucose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en-GB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Thyroxine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524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C288579D-E2B2-E796-B2CC-49A6053F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10F6F642-D53C-1C30-C886-B2D54B0E0027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70D02481-EAAA-EA85-0426-0E140ACF9699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3040674E-C2E7-EB23-C838-4D0041603B51}"/>
              </a:ext>
            </a:extLst>
          </p:cNvPr>
          <p:cNvSpPr txBox="1"/>
          <p:nvPr/>
        </p:nvSpPr>
        <p:spPr>
          <a:xfrm>
            <a:off x="3044773" y="2757676"/>
            <a:ext cx="13169427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8. Oxidative deamination is the conversion of…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D0637AAF-561D-A9FD-F2C4-FE3F21CE454D}"/>
              </a:ext>
            </a:extLst>
          </p:cNvPr>
          <p:cNvSpPr txBox="1"/>
          <p:nvPr/>
        </p:nvSpPr>
        <p:spPr>
          <a:xfrm>
            <a:off x="2073801" y="3962471"/>
            <a:ext cx="14140400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GB" sz="3600" dirty="0">
                <a:solidFill>
                  <a:srgbClr val="392503"/>
                </a:solidFill>
              </a:rPr>
              <a:t>An amino acid to a carboxylic acid + ammonia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) An amino acid to a keto acid + ammonia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GB" sz="3600" dirty="0">
                <a:solidFill>
                  <a:srgbClr val="392503"/>
                </a:solidFill>
              </a:rPr>
              <a:t>A keto acid to an amino acid + ammonia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) An amino acid to a keto acid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en-GB" sz="3600" dirty="0">
                <a:solidFill>
                  <a:srgbClr val="392503"/>
                </a:solidFill>
              </a:rPr>
              <a:t>A carboxylic acid to a keto acid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317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9C93F289-0CD8-A255-D9F5-BC077560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6DBC2E19-4164-B16F-EBD6-45FD3028F3B8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AC73F912-2FE2-E77E-C438-1D30534DC2F7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A915AA8A-A549-196E-D0F7-EE58B692200E}"/>
              </a:ext>
            </a:extLst>
          </p:cNvPr>
          <p:cNvSpPr txBox="1"/>
          <p:nvPr/>
        </p:nvSpPr>
        <p:spPr>
          <a:xfrm>
            <a:off x="2839829" y="2734816"/>
            <a:ext cx="13169427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9. What are the fat soluble vitamins?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30D121D0-6823-EE88-59A0-C6B4AE8DCECF}"/>
              </a:ext>
            </a:extLst>
          </p:cNvPr>
          <p:cNvSpPr txBox="1"/>
          <p:nvPr/>
        </p:nvSpPr>
        <p:spPr>
          <a:xfrm>
            <a:off x="2839829" y="3962471"/>
            <a:ext cx="126083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C D E K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4000" dirty="0">
                <a:solidFill>
                  <a:srgbClr val="392503"/>
                </a:solidFill>
              </a:rPr>
              <a:t>B C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4000" dirty="0">
                <a:solidFill>
                  <a:srgbClr val="392503"/>
                </a:solidFill>
              </a:rPr>
              <a:t>A</a:t>
            </a: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392503"/>
                </a:solidFill>
              </a:rPr>
              <a:t>B</a:t>
            </a: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 E K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en-US" sz="4000" dirty="0">
                <a:solidFill>
                  <a:srgbClr val="392503"/>
                </a:solidFill>
              </a:rPr>
              <a:t>A D E K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en-US" sz="4000" dirty="0">
                <a:solidFill>
                  <a:srgbClr val="392503"/>
                </a:solidFill>
              </a:rPr>
              <a:t>No vitamins are fat soluble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355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41">
          <a:extLst>
            <a:ext uri="{FF2B5EF4-FFF2-40B4-BE49-F238E27FC236}">
              <a16:creationId xmlns:a16="http://schemas.microsoft.com/office/drawing/2014/main" id="{C842CC16-A2D9-AAE8-742F-60A12C95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E4EC12F2-4AE8-C595-ACA4-01E41B7E3EF1}"/>
              </a:ext>
            </a:extLst>
          </p:cNvPr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ABE653B1-C5A4-2D3C-4AD0-AED5E62B3F48}"/>
              </a:ext>
            </a:extLst>
          </p:cNvPr>
          <p:cNvSpPr txBox="1"/>
          <p:nvPr/>
        </p:nvSpPr>
        <p:spPr>
          <a:xfrm>
            <a:off x="4481801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309CF347-3728-3EFF-F1F0-3DDA3C38F85A}"/>
              </a:ext>
            </a:extLst>
          </p:cNvPr>
          <p:cNvSpPr txBox="1"/>
          <p:nvPr/>
        </p:nvSpPr>
        <p:spPr>
          <a:xfrm>
            <a:off x="2839829" y="2209036"/>
            <a:ext cx="13169427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dirty="0">
                <a:solidFill>
                  <a:srgbClr val="392503"/>
                </a:solidFill>
              </a:rPr>
              <a:t>10. Accumulation of which mineral causes Wilson’s disease?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3D1EC017-7330-F1A1-2B09-8F68BCE2A1A2}"/>
              </a:ext>
            </a:extLst>
          </p:cNvPr>
          <p:cNvSpPr txBox="1"/>
          <p:nvPr/>
        </p:nvSpPr>
        <p:spPr>
          <a:xfrm>
            <a:off x="2839829" y="3962471"/>
            <a:ext cx="126083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GB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Iron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GB" sz="4000" dirty="0">
                <a:solidFill>
                  <a:srgbClr val="392503"/>
                </a:solidFill>
              </a:rPr>
              <a:t>Calcium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GB" sz="4000" dirty="0">
                <a:solidFill>
                  <a:srgbClr val="392503"/>
                </a:solidFill>
              </a:rPr>
              <a:t>Copper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en-GB" sz="4000" dirty="0">
                <a:solidFill>
                  <a:srgbClr val="392503"/>
                </a:solidFill>
              </a:rPr>
              <a:t>Zinc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39250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en-GB" sz="4000" dirty="0">
                <a:solidFill>
                  <a:srgbClr val="392503"/>
                </a:solidFill>
              </a:rPr>
              <a:t>Potassium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3925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7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3241063" y="-848037"/>
            <a:ext cx="11805873" cy="11805873"/>
          </a:xfrm>
          <a:custGeom>
            <a:avLst/>
            <a:gdLst/>
            <a:ahLst/>
            <a:cxnLst/>
            <a:rect l="l" t="t" r="r" b="b"/>
            <a:pathLst>
              <a:path w="11805873" h="11805873" extrusionOk="0">
                <a:moveTo>
                  <a:pt x="0" y="0"/>
                </a:moveTo>
                <a:lnTo>
                  <a:pt x="11805874" y="0"/>
                </a:lnTo>
                <a:lnTo>
                  <a:pt x="11805874" y="11805873"/>
                </a:lnTo>
                <a:lnTo>
                  <a:pt x="0" y="11805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9" name="Google Shape;159;p20"/>
          <p:cNvSpPr/>
          <p:nvPr/>
        </p:nvSpPr>
        <p:spPr>
          <a:xfrm>
            <a:off x="720840" y="7853316"/>
            <a:ext cx="1940180" cy="1515766"/>
          </a:xfrm>
          <a:custGeom>
            <a:avLst/>
            <a:gdLst/>
            <a:ahLst/>
            <a:cxnLst/>
            <a:rect l="l" t="t" r="r" b="b"/>
            <a:pathLst>
              <a:path w="1940180" h="1515766" extrusionOk="0">
                <a:moveTo>
                  <a:pt x="0" y="0"/>
                </a:moveTo>
                <a:lnTo>
                  <a:pt x="1940181" y="0"/>
                </a:lnTo>
                <a:lnTo>
                  <a:pt x="1940181" y="1515766"/>
                </a:lnTo>
                <a:lnTo>
                  <a:pt x="0" y="151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0" name="Google Shape;160;p20"/>
          <p:cNvSpPr/>
          <p:nvPr/>
        </p:nvSpPr>
        <p:spPr>
          <a:xfrm>
            <a:off x="15990992" y="4339688"/>
            <a:ext cx="1268308" cy="1430422"/>
          </a:xfrm>
          <a:custGeom>
            <a:avLst/>
            <a:gdLst/>
            <a:ahLst/>
            <a:cxnLst/>
            <a:rect l="l" t="t" r="r" b="b"/>
            <a:pathLst>
              <a:path w="1268308" h="1430422" extrusionOk="0">
                <a:moveTo>
                  <a:pt x="0" y="0"/>
                </a:moveTo>
                <a:lnTo>
                  <a:pt x="1268308" y="0"/>
                </a:lnTo>
                <a:lnTo>
                  <a:pt x="1268308" y="1430422"/>
                </a:lnTo>
                <a:lnTo>
                  <a:pt x="0" y="1430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1" name="Google Shape;161;p20"/>
          <p:cNvSpPr/>
          <p:nvPr/>
        </p:nvSpPr>
        <p:spPr>
          <a:xfrm>
            <a:off x="550804" y="4621883"/>
            <a:ext cx="2375956" cy="1767118"/>
          </a:xfrm>
          <a:custGeom>
            <a:avLst/>
            <a:gdLst/>
            <a:ahLst/>
            <a:cxnLst/>
            <a:rect l="l" t="t" r="r" b="b"/>
            <a:pathLst>
              <a:path w="2375956" h="1767118" extrusionOk="0">
                <a:moveTo>
                  <a:pt x="0" y="0"/>
                </a:moveTo>
                <a:lnTo>
                  <a:pt x="2375957" y="0"/>
                </a:lnTo>
                <a:lnTo>
                  <a:pt x="2375957" y="1767118"/>
                </a:lnTo>
                <a:lnTo>
                  <a:pt x="0" y="1767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2" name="Google Shape;162;p20"/>
          <p:cNvSpPr/>
          <p:nvPr/>
        </p:nvSpPr>
        <p:spPr>
          <a:xfrm>
            <a:off x="15585334" y="634149"/>
            <a:ext cx="2008197" cy="2147805"/>
          </a:xfrm>
          <a:custGeom>
            <a:avLst/>
            <a:gdLst/>
            <a:ahLst/>
            <a:cxnLst/>
            <a:rect l="l" t="t" r="r" b="b"/>
            <a:pathLst>
              <a:path w="2008197" h="2147805" extrusionOk="0">
                <a:moveTo>
                  <a:pt x="0" y="0"/>
                </a:moveTo>
                <a:lnTo>
                  <a:pt x="2008197" y="0"/>
                </a:lnTo>
                <a:lnTo>
                  <a:pt x="2008197" y="2147805"/>
                </a:lnTo>
                <a:lnTo>
                  <a:pt x="0" y="2147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3" name="Google Shape;163;p20"/>
          <p:cNvSpPr/>
          <p:nvPr/>
        </p:nvSpPr>
        <p:spPr>
          <a:xfrm>
            <a:off x="550804" y="634149"/>
            <a:ext cx="2280252" cy="2232747"/>
          </a:xfrm>
          <a:custGeom>
            <a:avLst/>
            <a:gdLst/>
            <a:ahLst/>
            <a:cxnLst/>
            <a:rect l="l" t="t" r="r" b="b"/>
            <a:pathLst>
              <a:path w="2280252" h="2232747" extrusionOk="0">
                <a:moveTo>
                  <a:pt x="0" y="0"/>
                </a:moveTo>
                <a:lnTo>
                  <a:pt x="2280253" y="0"/>
                </a:lnTo>
                <a:lnTo>
                  <a:pt x="2280253" y="2232747"/>
                </a:lnTo>
                <a:lnTo>
                  <a:pt x="0" y="2232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4" name="Google Shape;164;p20"/>
          <p:cNvSpPr/>
          <p:nvPr/>
        </p:nvSpPr>
        <p:spPr>
          <a:xfrm>
            <a:off x="15990992" y="6479905"/>
            <a:ext cx="1184381" cy="1871306"/>
          </a:xfrm>
          <a:custGeom>
            <a:avLst/>
            <a:gdLst/>
            <a:ahLst/>
            <a:cxnLst/>
            <a:rect l="l" t="t" r="r" b="b"/>
            <a:pathLst>
              <a:path w="1184381" h="1871306" extrusionOk="0">
                <a:moveTo>
                  <a:pt x="0" y="0"/>
                </a:moveTo>
                <a:lnTo>
                  <a:pt x="1184381" y="0"/>
                </a:lnTo>
                <a:lnTo>
                  <a:pt x="1184381" y="1871305"/>
                </a:lnTo>
                <a:lnTo>
                  <a:pt x="0" y="187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5" name="Google Shape;165;p20"/>
          <p:cNvSpPr txBox="1"/>
          <p:nvPr/>
        </p:nvSpPr>
        <p:spPr>
          <a:xfrm>
            <a:off x="4287093" y="895350"/>
            <a:ext cx="9324398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4166875" y="6771200"/>
            <a:ext cx="8095200" cy="26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you!!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amy.zhang@kcl.ac.uk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C4141-229D-F0BD-F9F3-911ADA985D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4287" y="2595170"/>
            <a:ext cx="3670009" cy="3670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equence of steps&#10;&#10;Description automatically generated">
            <a:extLst>
              <a:ext uri="{FF2B5EF4-FFF2-40B4-BE49-F238E27FC236}">
                <a16:creationId xmlns:a16="http://schemas.microsoft.com/office/drawing/2014/main" id="{89ADE587-CD4C-9937-6AB0-DDFFE39B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57" y="1289217"/>
            <a:ext cx="13643486" cy="77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3A9B2-5F0E-2394-1C6F-D00826B6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822" y="826718"/>
            <a:ext cx="8394355" cy="74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0ABF0D9D-E6EF-9986-AD72-439C436AB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13" y="18918"/>
            <a:ext cx="15709371" cy="98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2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8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847832" y="1986679"/>
            <a:ext cx="14366368" cy="6931772"/>
          </a:xfrm>
          <a:custGeom>
            <a:avLst/>
            <a:gdLst/>
            <a:ahLst/>
            <a:cxnLst/>
            <a:rect l="l" t="t" r="r" b="b"/>
            <a:pathLst>
              <a:path w="14366368" h="6931772" extrusionOk="0">
                <a:moveTo>
                  <a:pt x="0" y="0"/>
                </a:moveTo>
                <a:lnTo>
                  <a:pt x="14366368" y="0"/>
                </a:lnTo>
                <a:lnTo>
                  <a:pt x="14366368" y="6931772"/>
                </a:lnTo>
                <a:lnTo>
                  <a:pt x="0" y="6931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2" name="Google Shape;122;p16"/>
          <p:cNvSpPr txBox="1"/>
          <p:nvPr/>
        </p:nvSpPr>
        <p:spPr>
          <a:xfrm>
            <a:off x="4481801" y="614592"/>
            <a:ext cx="9324398" cy="15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dirty="0">
                <a:solidFill>
                  <a:srgbClr val="392503"/>
                </a:solidFill>
              </a:rPr>
              <a:t>Aerobic metabolism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768541" y="3162611"/>
            <a:ext cx="11194202" cy="177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TCA cycle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Oxidative phosphorylation</a:t>
            </a:r>
          </a:p>
          <a:p>
            <a:pPr marL="1036329" marR="0" lvl="1" indent="-518164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2503"/>
              </a:buClr>
              <a:buSzPts val="4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2209</Words>
  <Application>Microsoft Office PowerPoint</Application>
  <PresentationFormat>Custom</PresentationFormat>
  <Paragraphs>375</Paragraphs>
  <Slides>56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Cardo</vt:lpstr>
      <vt:lpstr>Garamond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 metabolism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glycogen synthase</vt:lpstr>
      <vt:lpstr>Glycogen breakdown</vt:lpstr>
      <vt:lpstr>PowerPoint Presentation</vt:lpstr>
      <vt:lpstr>PowerPoint Presentation</vt:lpstr>
      <vt:lpstr>Glycogen storage diseases</vt:lpstr>
      <vt:lpstr>Amino acid metabolism</vt:lpstr>
      <vt:lpstr>PowerPoint Presentation</vt:lpstr>
      <vt:lpstr>Glutamine</vt:lpstr>
      <vt:lpstr>PowerPoint Presentation</vt:lpstr>
      <vt:lpstr>Glucose metabolism</vt:lpstr>
      <vt:lpstr>PowerPoint Presentation</vt:lpstr>
      <vt:lpstr>PowerPoint Presentation</vt:lpstr>
      <vt:lpstr>PowerPoint Presentation</vt:lpstr>
      <vt:lpstr>Fatty acid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Amy Zhang</dc:creator>
  <cp:lastModifiedBy>Amy Zhang</cp:lastModifiedBy>
  <cp:revision>3</cp:revision>
  <dcterms:modified xsi:type="dcterms:W3CDTF">2026-04-10T16:37:08Z</dcterms:modified>
</cp:coreProperties>
</file>