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asYc6ppIo83iLIXoIetiladE5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FCDE21-274B-44AE-96A2-D3E43A526924}">
  <a:tblStyle styleId="{13FCDE21-274B-44AE-96A2-D3E43A5269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fdf0ff355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cfdf0ff355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cfdf0ff355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3cfdf0ff355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d13ac2484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g3d13ac2484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13ac2484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3d13ac2484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d13ac24844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d13ac24844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13ac24844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3d13ac24844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e523059c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ce523059cd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cfee5e7be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3cfee5e7be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ce523059cd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3ce523059cd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ce523059cd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g3ce523059cd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ebc0797a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cdebc0797a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ce523059cd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3ce523059cd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debc0797a_1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cdebc0797a_1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debc0797a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cdebc0797a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e523059cd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ce523059cd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fdf0ff35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cfdf0ff35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fdf0ff355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cfdf0ff355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fdf0ff355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cfdf0ff355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fdf0ff355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cfdf0ff355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" l="0" r="0" t="-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01352" y="3404038"/>
            <a:ext cx="15885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12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Year 2 OSCE Crash Course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-920318">
            <a:off x="-1063517" y="5879929"/>
            <a:ext cx="5073698" cy="6756741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0228092">
            <a:off x="14507061" y="-1791979"/>
            <a:ext cx="4758344" cy="6336777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-1442212" y="-1175596"/>
            <a:ext cx="3074157" cy="3074157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338170" y="-1043919"/>
            <a:ext cx="2587552" cy="2587552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5434840" y="8927260"/>
            <a:ext cx="2902786" cy="2902786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16878213" y="8036647"/>
            <a:ext cx="2443307" cy="2443307"/>
            <a:chOff x="0" y="0"/>
            <a:chExt cx="812800" cy="81280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864647" y="5099484"/>
            <a:ext cx="145587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724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Communication Skills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938950" y="7122250"/>
            <a:ext cx="124101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By: Maheen Siddiqui (Yr4)</a:t>
            </a:r>
            <a:r>
              <a:rPr b="1" i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Amy Zhang (Yr3)</a:t>
            </a:r>
            <a:endParaRPr b="1" i="1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fdf0ff355_0_86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cfdf0ff355_0_86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cfdf0ff355_0_86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Procedure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3cfdf0ff355_0_86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cfdf0ff355_0_86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g3cfdf0ff355_0_86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98" name="Google Shape;298;g3cfdf0ff355_0_8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3cfdf0ff355_0_86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g3cfdf0ff355_0_86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301" name="Google Shape;301;g3cfdf0ff355_0_8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3cfdf0ff355_0_86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g3cfdf0ff355_0_86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04" name="Google Shape;304;g3cfdf0ff355_0_8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3cfdf0ff355_0_86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g3cfdf0ff355_0_86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07" name="Google Shape;307;g3cfdf0ff355_0_8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3cfdf0ff355_0_86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g3cfdf0ff355_0_86"/>
          <p:cNvSpPr txBox="1"/>
          <p:nvPr/>
        </p:nvSpPr>
        <p:spPr>
          <a:xfrm>
            <a:off x="1360400" y="4612425"/>
            <a:ext cx="16040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the procedure?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is it performed?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Details of procedure (before, during, after)?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the side effects and risks?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 tip - if you are not sure, pain, bleeding and infection are almost always one for procedures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fdf0ff355_0_171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3cfdf0ff355_0_171"/>
          <p:cNvSpPr txBox="1"/>
          <p:nvPr/>
        </p:nvSpPr>
        <p:spPr>
          <a:xfrm>
            <a:off x="1201340" y="264378"/>
            <a:ext cx="158853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Procedure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Endocscopy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g3cfdf0ff355_0_171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cfdf0ff355_0_171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g3cfdf0ff355_0_171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319" name="Google Shape;319;g3cfdf0ff355_0_17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g3cfdf0ff355_0_17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g3cfdf0ff355_0_171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322" name="Google Shape;322;g3cfdf0ff355_0_17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g3cfdf0ff355_0_17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g3cfdf0ff355_0_171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25" name="Google Shape;325;g3cfdf0ff355_0_17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g3cfdf0ff355_0_17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g3cfdf0ff355_0_171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28" name="Google Shape;328;g3cfdf0ff355_0_17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g3cfdf0ff355_0_17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g3cfdf0ff355_0_171"/>
          <p:cNvSpPr/>
          <p:nvPr/>
        </p:nvSpPr>
        <p:spPr>
          <a:xfrm>
            <a:off x="-7" y="489400"/>
            <a:ext cx="1976124" cy="585427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g3cfdf0ff355_0_171"/>
          <p:cNvGraphicFramePr/>
          <p:nvPr/>
        </p:nvGraphicFramePr>
        <p:xfrm>
          <a:off x="1201350" y="182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3953850"/>
                <a:gridCol w="12429150"/>
              </a:tblGrid>
              <a:tr h="77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procedure?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test used to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 into your digestive system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mainly the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 pipe 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the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stomach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and the first part of the next section of the digestive tract which you may know as the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duodenum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is it performed?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Doing this to help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figure out what is causing your symptoms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(relate to whatever symptoms and/or blood test results they have).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gives us a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clear, direct view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lining of your stomach.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While we are in there, we can also take tiny, painless samples of tissue - called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biopsies 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to test in the lab, or even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 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certain problems right away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 Procedure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IFor us to get a clear view, your stomach needs to be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completely empty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We'll ask you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to eat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anything for 6 hours before the test, and to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 drinking clear fluids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 hours before. We will review your daily medications with you, and before we start, we'll go over everything again so you can sign a consent form.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During Procedure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insert a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thin, flexible tube with a camera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attached on the end into your mouth and down your food pipe until just a bit after the stomach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give you a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spray to numb the back of the throat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we can give you something to make you feel a bit sleepy so you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relax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don't feel as sick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pump a little bit of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 into your stomach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inflate it so we can see better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entire procedure will take around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20-45 minutes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7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Procedure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It's important if you do have the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mild sedative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to drive for at least 24 hours afterwards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which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means you might need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someone to take you home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This also applies to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heavy machinery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signing important documents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and doing anything else you might feel is dangerous or needs your full attention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81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 Effects and Risks?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a very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routine and safe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procedure.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completely normal to have a mildly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sore throat 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a day or two, or to feel a bit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bloated and burpy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from the air we put in.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other side effects and risks can include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pain, infection and bleeding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There is also a rare risk of making a tiny tear in your food pipe or stomach, called a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perforation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will be ensuring you are </a:t>
                      </a: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monitored </a:t>
                      </a:r>
                      <a:r>
                        <a:rPr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throughout to keep you safe.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13ac24844_0_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d13ac24844_0_0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Human Development Potential Stations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g3d13ac24844_0_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3d13ac24844_0_0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g3d13ac24844_0_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341" name="Google Shape;341;g3d13ac24844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g3d13ac24844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g3d13ac24844_0_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344" name="Google Shape;344;g3d13ac24844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3d13ac24844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g3d13ac24844_0_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47" name="Google Shape;347;g3d13ac24844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3d13ac24844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g3d13ac24844_0_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50" name="Google Shape;350;g3d13ac24844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g3d13ac24844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g3d13ac24844_0_0"/>
          <p:cNvSpPr txBox="1"/>
          <p:nvPr/>
        </p:nvSpPr>
        <p:spPr>
          <a:xfrm>
            <a:off x="1360400" y="4612425"/>
            <a:ext cx="1604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53" name="Google Shape;353;g3d13ac24844_0_0"/>
          <p:cNvGraphicFramePr/>
          <p:nvPr/>
        </p:nvGraphicFramePr>
        <p:xfrm>
          <a:off x="1189238" y="357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5217100"/>
                <a:gridCol w="6235350"/>
                <a:gridCol w="4930575"/>
              </a:tblGrid>
              <a:tr h="93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Diagnosis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Procedures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Drugs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Thyroidectomy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Emergency Contraception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Miscarriage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Parotidectomy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COCP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Induction of labour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POP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Condom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Contraceptive Implant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IUS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HRT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13ac24844_0_2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d13ac24844_0_28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Supporting Life</a:t>
            </a: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Potential Stations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g3d13ac24844_0_2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d13ac24844_0_2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g3d13ac24844_0_2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363" name="Google Shape;363;g3d13ac24844_0_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g3d13ac24844_0_2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g3d13ac24844_0_2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366" name="Google Shape;366;g3d13ac24844_0_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3d13ac24844_0_2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g3d13ac24844_0_2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69" name="Google Shape;369;g3d13ac24844_0_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g3d13ac24844_0_2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g3d13ac24844_0_2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72" name="Google Shape;372;g3d13ac24844_0_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g3d13ac24844_0_2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g3d13ac24844_0_28"/>
          <p:cNvSpPr txBox="1"/>
          <p:nvPr/>
        </p:nvSpPr>
        <p:spPr>
          <a:xfrm>
            <a:off x="1360400" y="4612425"/>
            <a:ext cx="1604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75" name="Google Shape;375;g3d13ac24844_0_28"/>
          <p:cNvGraphicFramePr/>
          <p:nvPr/>
        </p:nvGraphicFramePr>
        <p:xfrm>
          <a:off x="1189225" y="434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5217100"/>
                <a:gridCol w="6235350"/>
                <a:gridCol w="4930575"/>
              </a:tblGrid>
              <a:tr h="93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Diagnosis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Procedures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Drugs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COPD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Bronchoscopy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Inhaler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Asthma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CABG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DOACs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Hypertension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Stenting Procedures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Statin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Angina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d13ac24844_0_49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d13ac24844_0_49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Inflammation</a:t>
            </a: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Potential Stations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g3d13ac24844_0_49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d13ac24844_0_49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g3d13ac24844_0_49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385" name="Google Shape;385;g3d13ac24844_0_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3d13ac24844_0_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g3d13ac24844_0_49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388" name="Google Shape;388;g3d13ac24844_0_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3d13ac24844_0_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g3d13ac24844_0_49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391" name="Google Shape;391;g3d13ac24844_0_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3d13ac24844_0_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g3d13ac24844_0_49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394" name="Google Shape;394;g3d13ac24844_0_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g3d13ac24844_0_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g3d13ac24844_0_49"/>
          <p:cNvSpPr txBox="1"/>
          <p:nvPr/>
        </p:nvSpPr>
        <p:spPr>
          <a:xfrm>
            <a:off x="1360400" y="4612425"/>
            <a:ext cx="1604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97" name="Google Shape;397;g3d13ac24844_0_49"/>
          <p:cNvGraphicFramePr/>
          <p:nvPr/>
        </p:nvGraphicFramePr>
        <p:xfrm>
          <a:off x="1189225" y="405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5217100"/>
                <a:gridCol w="6235350"/>
                <a:gridCol w="4930575"/>
              </a:tblGrid>
              <a:tr h="93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Diagnosis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Procedures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Drugs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Diabetes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Gastroscopy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Metformin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Paediatric GORD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Colonoscopy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Methotrexate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GORD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Biliary Surgery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Insulin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Dialysis Counselling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13ac24844_0_7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3d13ac24844_0_70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Ageing</a:t>
            </a: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Potential Stations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g3d13ac24844_0_7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3d13ac24844_0_70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g3d13ac24844_0_7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407" name="Google Shape;407;g3d13ac24844_0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3d13ac24844_0_7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g3d13ac24844_0_7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410" name="Google Shape;410;g3d13ac24844_0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g3d13ac24844_0_7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g3d13ac24844_0_7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413" name="Google Shape;413;g3d13ac24844_0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3d13ac24844_0_7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g3d13ac24844_0_7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416" name="Google Shape;416;g3d13ac24844_0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g3d13ac24844_0_7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d13ac24844_0_70"/>
          <p:cNvSpPr txBox="1"/>
          <p:nvPr/>
        </p:nvSpPr>
        <p:spPr>
          <a:xfrm>
            <a:off x="1360400" y="4612425"/>
            <a:ext cx="1604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19" name="Google Shape;419;g3d13ac24844_0_70"/>
          <p:cNvGraphicFramePr/>
          <p:nvPr/>
        </p:nvGraphicFramePr>
        <p:xfrm>
          <a:off x="6722188" y="379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4930575"/>
              </a:tblGrid>
              <a:tr h="93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Drugs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Warfarin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Levodopa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Bisphosphonates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e523059cd_0_3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3ce523059cd_0_3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3ce523059cd_0_38"/>
          <p:cNvSpPr txBox="1"/>
          <p:nvPr/>
        </p:nvSpPr>
        <p:spPr>
          <a:xfrm>
            <a:off x="1201352" y="2583076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takeaways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g3ce523059cd_0_3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ce523059cd_0_3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g3ce523059cd_0_3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430" name="Google Shape;430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g3ce523059cd_0_3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433" name="Google Shape;433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g3ce523059cd_0_3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436" name="Google Shape;436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g3ce523059cd_0_3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439" name="Google Shape;439;g3ce523059cd_0_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g3ce523059cd_0_3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g3ce523059cd_0_38"/>
          <p:cNvSpPr txBox="1"/>
          <p:nvPr/>
        </p:nvSpPr>
        <p:spPr>
          <a:xfrm>
            <a:off x="1631950" y="4084325"/>
            <a:ext cx="139743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Structure your consultation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Explore patient perspective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clear, simple explanations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Chunk and check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Always check understanding and summarise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cfee5e7be9_1_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3cfee5e7be9_1_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3cfee5e7be9_1_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3cfee5e7be9_1_0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g3cfee5e7be9_1_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451" name="Google Shape;451;g3cfee5e7be9_1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g3cfee5e7be9_1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g3cfee5e7be9_1_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454" name="Google Shape;454;g3cfee5e7be9_1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g3cfee5e7be9_1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g3cfee5e7be9_1_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457" name="Google Shape;457;g3cfee5e7be9_1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3cfee5e7be9_1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g3cfee5e7be9_1_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460" name="Google Shape;460;g3cfee5e7be9_1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g3cfee5e7be9_1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g3cfee5e7be9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600" y="2983674"/>
            <a:ext cx="5943574" cy="594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ce523059cd_0_7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3ce523059cd_0_7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3ce523059cd_0_78"/>
          <p:cNvSpPr txBox="1"/>
          <p:nvPr/>
        </p:nvSpPr>
        <p:spPr>
          <a:xfrm>
            <a:off x="1114477" y="2543501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Scenario 1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3ce523059cd_0_7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3ce523059cd_0_7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g3ce523059cd_0_7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473" name="Google Shape;473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g3ce523059cd_0_7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476" name="Google Shape;476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g3ce523059cd_0_7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479" name="Google Shape;479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g3ce523059cd_0_7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482" name="Google Shape;482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g3ce523059cd_0_78"/>
          <p:cNvSpPr txBox="1"/>
          <p:nvPr/>
        </p:nvSpPr>
        <p:spPr>
          <a:xfrm>
            <a:off x="1631950" y="4084325"/>
            <a:ext cx="15158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53-year old woman has been called back to the GP to examine her HbA1c test results. Please interpret the results and advise her on her next steps.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5" name="Google Shape;485;g3ce523059cd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0075" y="6763813"/>
            <a:ext cx="593407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ce523059cd_0_9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3ce523059cd_0_9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3ce523059cd_0_98"/>
          <p:cNvSpPr txBox="1"/>
          <p:nvPr/>
        </p:nvSpPr>
        <p:spPr>
          <a:xfrm>
            <a:off x="1081902" y="2608676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Scenario 2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g3ce523059cd_0_9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3ce523059cd_0_9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g3ce523059cd_0_9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496" name="Google Shape;496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g3ce523059cd_0_9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499" name="Google Shape;499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g3ce523059cd_0_9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502" name="Google Shape;502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g3ce523059cd_0_9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505" name="Google Shape;505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g3ce523059cd_0_98"/>
          <p:cNvSpPr txBox="1"/>
          <p:nvPr/>
        </p:nvSpPr>
        <p:spPr>
          <a:xfrm>
            <a:off x="1631950" y="4084325"/>
            <a:ext cx="151581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72-year old man has recently started 20mg atorvastatin for high cholesterol. He’s a bit worried as he’s already on other medication for hypertension and osteoarthritis. Please discuss his concerns and the medication.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debc0797a_1_6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cdebc0797a_1_6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cdebc0797a_1_60"/>
          <p:cNvSpPr txBox="1"/>
          <p:nvPr/>
        </p:nvSpPr>
        <p:spPr>
          <a:xfrm>
            <a:off x="1201352" y="2565226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a comms station?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cdebc0797a_1_6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cdebc0797a_1_60"/>
          <p:cNvSpPr/>
          <p:nvPr/>
        </p:nvSpPr>
        <p:spPr>
          <a:xfrm rot="10229431">
            <a:off x="14514822" y="-1785570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g3cdebc0797a_1_6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17" name="Google Shape;117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3cdebc0797a_1_6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20" name="Google Shape;120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g3cdebc0797a_1_6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23" name="Google Shape;123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3cdebc0797a_1_6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26" name="Google Shape;126;g3cdebc0797a_1_6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3cdebc0797a_1_6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g3cdebc0797a_1_60"/>
          <p:cNvSpPr txBox="1"/>
          <p:nvPr/>
        </p:nvSpPr>
        <p:spPr>
          <a:xfrm>
            <a:off x="1631950" y="4892200"/>
            <a:ext cx="13974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Communication!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Explore and explain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Full 8 minutes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ce523059cd_0_11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g3ce523059cd_0_118"/>
          <p:cNvSpPr/>
          <p:nvPr/>
        </p:nvSpPr>
        <p:spPr>
          <a:xfrm>
            <a:off x="7197080" y="390075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3ce523059cd_0_118"/>
          <p:cNvSpPr txBox="1"/>
          <p:nvPr/>
        </p:nvSpPr>
        <p:spPr>
          <a:xfrm>
            <a:off x="1201340" y="2085714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Form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3ce523059cd_0_11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3ce523059cd_0_11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g3ce523059cd_0_11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518" name="Google Shape;518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g3ce523059cd_0_11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521" name="Google Shape;521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g3ce523059cd_0_11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524" name="Google Shape;524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g3ce523059cd_0_11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527" name="Google Shape;527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9" name="Google Shape;529;g3ce523059cd_0_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6782" y="4254424"/>
            <a:ext cx="5054426" cy="505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debc0797a_1_10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cdebc0797a_1_100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cdebc0797a_1_100"/>
          <p:cNvSpPr txBox="1"/>
          <p:nvPr/>
        </p:nvSpPr>
        <p:spPr>
          <a:xfrm>
            <a:off x="940677" y="2500026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can come up?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3cdebc0797a_1_10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cdebc0797a_1_100"/>
          <p:cNvSpPr/>
          <p:nvPr/>
        </p:nvSpPr>
        <p:spPr>
          <a:xfrm rot="10229431">
            <a:off x="14514822" y="-1785570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g3cdebc0797a_1_10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39" name="Google Shape;139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g3cdebc0797a_1_10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42" name="Google Shape;142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g3cdebc0797a_1_10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45" name="Google Shape;145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g3cdebc0797a_1_10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48" name="Google Shape;148;g3cdebc0797a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3cdebc0797a_1_10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g3cdebc0797a_1_100"/>
          <p:cNvSpPr txBox="1"/>
          <p:nvPr/>
        </p:nvSpPr>
        <p:spPr>
          <a:xfrm>
            <a:off x="1631950" y="4084325"/>
            <a:ext cx="15545700" cy="4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08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●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big three!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2" marL="13716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■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Explaining medication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2" marL="13716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■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Explaining a diagnosis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2" marL="13716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■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Explaining a procedure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●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Explaining test results (usually linked to explaining diagnosis)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●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Addressing social concerns 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●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Breaking bad news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Char char="●"/>
            </a:pPr>
            <a:r>
              <a:rPr i="1" lang="en-US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Handling an angry or upset patient</a:t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debc0797a_1_12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cdebc0797a_1_120"/>
          <p:cNvSpPr/>
          <p:nvPr/>
        </p:nvSpPr>
        <p:spPr>
          <a:xfrm>
            <a:off x="7197080" y="515815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cdebc0797a_1_120"/>
          <p:cNvSpPr txBox="1"/>
          <p:nvPr/>
        </p:nvSpPr>
        <p:spPr>
          <a:xfrm>
            <a:off x="666150" y="1980071"/>
            <a:ext cx="169557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Steps to approach a comms station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3cdebc0797a_1_12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cdebc0797a_1_120"/>
          <p:cNvSpPr/>
          <p:nvPr/>
        </p:nvSpPr>
        <p:spPr>
          <a:xfrm rot="10229431">
            <a:off x="14514822" y="-1785570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g3cdebc0797a_1_12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61" name="Google Shape;161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3cdebc0797a_1_12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64" name="Google Shape;164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g3cdebc0797a_1_12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67" name="Google Shape;167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3cdebc0797a_1_12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70" name="Google Shape;170;g3cdebc0797a_1_1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3cdebc0797a_1_12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3cdebc0797a_1_120"/>
          <p:cNvSpPr txBox="1"/>
          <p:nvPr/>
        </p:nvSpPr>
        <p:spPr>
          <a:xfrm>
            <a:off x="1391100" y="3338800"/>
            <a:ext cx="16275000" cy="58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Brief “catch-up” of what has happened so far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“Just so we are on the same page, do you mind giving me a brief summary of what has happened so far leading up to this point”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Explore: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do they already know?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would they like to know?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would you like them to know?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their concerns?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Always chunk and check - after giving a bit of information, say “does that make sense so far?” “any questions so far?”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Summarise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b="1" i="1" lang="en-US" sz="3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Safety net!!!</a:t>
            </a: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follow ups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Montserrat"/>
              <a:buChar char="●"/>
            </a:pPr>
            <a:r>
              <a:rPr i="1"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Leaflets/website for more information (always!)</a:t>
            </a:r>
            <a:endParaRPr i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e523059cd_0_5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ce523059cd_0_5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ce523059cd_0_58"/>
          <p:cNvSpPr txBox="1"/>
          <p:nvPr/>
        </p:nvSpPr>
        <p:spPr>
          <a:xfrm>
            <a:off x="1244827" y="2510901"/>
            <a:ext cx="15885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7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Useful structure frameworks</a:t>
            </a:r>
            <a:endParaRPr b="1" i="1" sz="7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3ce523059cd_0_5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ce523059cd_0_58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g3ce523059cd_0_5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83" name="Google Shape;183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g3ce523059cd_0_5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86" name="Google Shape;186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g3ce523059cd_0_5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89" name="Google Shape;189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g3ce523059cd_0_5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92" name="Google Shape;192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g3ce523059cd_0_58"/>
          <p:cNvSpPr txBox="1"/>
          <p:nvPr/>
        </p:nvSpPr>
        <p:spPr>
          <a:xfrm>
            <a:off x="535926" y="4254575"/>
            <a:ext cx="91647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ash your hands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ntroduce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ermission/ consent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xpose/ explain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eposition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3ce523059cd_0_58"/>
          <p:cNvSpPr txBox="1"/>
          <p:nvPr/>
        </p:nvSpPr>
        <p:spPr>
          <a:xfrm>
            <a:off x="535926" y="4254575"/>
            <a:ext cx="11760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3ce523059cd_0_58"/>
          <p:cNvSpPr txBox="1"/>
          <p:nvPr/>
        </p:nvSpPr>
        <p:spPr>
          <a:xfrm>
            <a:off x="6847476" y="4266150"/>
            <a:ext cx="1176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3ce523059cd_0_58"/>
          <p:cNvSpPr txBox="1"/>
          <p:nvPr/>
        </p:nvSpPr>
        <p:spPr>
          <a:xfrm>
            <a:off x="11042801" y="4146600"/>
            <a:ext cx="1176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i="1" sz="4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g3ce523059cd_0_58"/>
          <p:cNvSpPr txBox="1"/>
          <p:nvPr/>
        </p:nvSpPr>
        <p:spPr>
          <a:xfrm>
            <a:off x="7045650" y="4266150"/>
            <a:ext cx="8389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deas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oncerns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xpectations 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g3ce523059cd_0_58"/>
          <p:cNvSpPr txBox="1"/>
          <p:nvPr/>
        </p:nvSpPr>
        <p:spPr>
          <a:xfrm>
            <a:off x="10993151" y="4146600"/>
            <a:ext cx="91647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etting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erception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nvitation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nowledge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motion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trategy and summary</a:t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t/>
            </a:r>
            <a:endParaRPr b="1"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fdf0ff355_0_1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cfdf0ff355_0_1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cfdf0ff355_0_1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Diagnosis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g3cfdf0ff355_0_1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cfdf0ff355_0_1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g3cfdf0ff355_0_1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10" name="Google Shape;210;g3cfdf0ff355_0_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3cfdf0ff355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g3cfdf0ff355_0_1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13" name="Google Shape;213;g3cfdf0ff355_0_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3cfdf0ff355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g3cfdf0ff355_0_1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16" name="Google Shape;216;g3cfdf0ff355_0_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g3cfdf0ff355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g3cfdf0ff355_0_1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19" name="Google Shape;219;g3cfdf0ff355_0_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3cfdf0ff355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g3cfdf0ff355_0_1"/>
          <p:cNvSpPr txBox="1"/>
          <p:nvPr/>
        </p:nvSpPr>
        <p:spPr>
          <a:xfrm>
            <a:off x="1360400" y="4612425"/>
            <a:ext cx="141588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normal anatomy/physiology?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happens in the disease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Causes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Problems/complications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Management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fdf0ff355_0_149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cfdf0ff355_0_149"/>
          <p:cNvSpPr txBox="1"/>
          <p:nvPr/>
        </p:nvSpPr>
        <p:spPr>
          <a:xfrm>
            <a:off x="1201340" y="318427"/>
            <a:ext cx="158853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Diagnosis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Hypertension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g3cfdf0ff355_0_149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cfdf0ff355_0_149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g3cfdf0ff355_0_149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31" name="Google Shape;231;g3cfdf0ff355_0_1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3cfdf0ff355_0_1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g3cfdf0ff355_0_149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34" name="Google Shape;234;g3cfdf0ff355_0_1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3cfdf0ff355_0_1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g3cfdf0ff355_0_149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37" name="Google Shape;237;g3cfdf0ff355_0_1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3cfdf0ff355_0_1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g3cfdf0ff355_0_149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40" name="Google Shape;240;g3cfdf0ff355_0_1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g3cfdf0ff355_0_149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g3cfdf0ff355_0_149"/>
          <p:cNvSpPr/>
          <p:nvPr/>
        </p:nvSpPr>
        <p:spPr>
          <a:xfrm>
            <a:off x="-7" y="489400"/>
            <a:ext cx="1976124" cy="585427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g3cfdf0ff355_0_149"/>
          <p:cNvGraphicFramePr/>
          <p:nvPr/>
        </p:nvGraphicFramePr>
        <p:xfrm>
          <a:off x="1201350" y="189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3953850"/>
                <a:gridCol w="12429150"/>
              </a:tblGrid>
              <a:tr h="97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normal anatomy/physiology?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circulation system within your body is made up of your heart, a muscular pump, and blood vessels.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pressure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the vessels is a combination of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hard the heart pumps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stretchy the vessels are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This is measured both when the heart pumps – systole- the top number, and when the heart relaxes – diastole- the bottom number.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happens in the disease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blood pressure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occurs when 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vessels become less elastic and more narrow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This means that to pump blood around the body, the heart has to work harder, which increases the pressure in the vessels.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normal for your blood pressure to go up and down during the day, especially when you are active; however, it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should not be consistently greater than 140 over 90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Although your blood pressure is high today, this doesn’t necessarily mean you have hypertension. To formally diagnose, I would like for you to be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fitted with a machine that takes readings over 24 hours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provides an average.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Causes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 common cause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high blood pressure is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getting older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However, many factors in your lifestyle can have a significant impact; including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smoking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 of exercise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being overweight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drinking alcohol in excess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a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diet high in salt, sugar and fats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Problems/complications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fatty deposits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your blood vessels can build up in vessels leading to different organs, causing different impacts. e.g. if the deposits block the vessel going to the heart, it can cause a heart attack. If it affects 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vessels in the brain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they can cause a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stroke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7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Management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Our target in managing your high blood pressure is to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 it below a target range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You are unlikely to have any symptoms of high blood pressure, so it must be regularly monitored to ensure we are always maintaining this target.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recommend a combination of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healthy lifestyle changes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long-term medications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I can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discuss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options with you in more detail so you understand how they will help.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fdf0ff355_0_65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cfdf0ff355_0_65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cfdf0ff355_0_65"/>
          <p:cNvSpPr txBox="1"/>
          <p:nvPr/>
        </p:nvSpPr>
        <p:spPr>
          <a:xfrm>
            <a:off x="1244827" y="2456601"/>
            <a:ext cx="158853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Drug</a:t>
            </a:r>
            <a:endParaRPr b="1" i="1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g3cfdf0ff355_0_65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cfdf0ff355_0_65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g3cfdf0ff355_0_6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54" name="Google Shape;254;g3cfdf0ff355_0_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3cfdf0ff355_0_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g3cfdf0ff355_0_6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57" name="Google Shape;257;g3cfdf0ff355_0_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3cfdf0ff355_0_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g3cfdf0ff355_0_6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60" name="Google Shape;260;g3cfdf0ff355_0_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3cfdf0ff355_0_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g3cfdf0ff355_0_6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63" name="Google Shape;263;g3cfdf0ff355_0_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g3cfdf0ff355_0_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g3cfdf0ff355_0_65"/>
          <p:cNvSpPr txBox="1"/>
          <p:nvPr/>
        </p:nvSpPr>
        <p:spPr>
          <a:xfrm>
            <a:off x="1360400" y="3899193"/>
            <a:ext cx="14158800" cy="5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Brief history and contraindications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the drug?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does it work?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take the drug?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to do if you miss a dose?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Monitoring required?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Side effects?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3" marL="1828800" marR="0" rtl="0" algn="l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Char char="●"/>
            </a:pPr>
            <a:r>
              <a:rPr i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 tip - most drugs will have nausea as a potential side effect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fdf0ff355_0_192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cfdf0ff355_0_192"/>
          <p:cNvSpPr txBox="1"/>
          <p:nvPr/>
        </p:nvSpPr>
        <p:spPr>
          <a:xfrm>
            <a:off x="1201340" y="318427"/>
            <a:ext cx="158853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Specific Advice - Explaining a Drug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e.g. ACEi</a:t>
            </a:r>
            <a:endParaRPr b="1" i="1" sz="4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g3cfdf0ff355_0_192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cfdf0ff355_0_192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g3cfdf0ff355_0_192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275" name="Google Shape;275;g3cfdf0ff355_0_19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3cfdf0ff355_0_192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g3cfdf0ff355_0_192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278" name="Google Shape;278;g3cfdf0ff355_0_19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g3cfdf0ff355_0_192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g3cfdf0ff355_0_192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281" name="Google Shape;281;g3cfdf0ff355_0_19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3cfdf0ff355_0_192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g3cfdf0ff355_0_192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284" name="Google Shape;284;g3cfdf0ff355_0_19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3cfdf0ff355_0_192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g3cfdf0ff355_0_192"/>
          <p:cNvSpPr/>
          <p:nvPr/>
        </p:nvSpPr>
        <p:spPr>
          <a:xfrm>
            <a:off x="-7" y="489400"/>
            <a:ext cx="1976124" cy="585427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7" name="Google Shape;287;g3cfdf0ff355_0_192"/>
          <p:cNvGraphicFramePr/>
          <p:nvPr/>
        </p:nvGraphicFramePr>
        <p:xfrm>
          <a:off x="1201350" y="189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{13FCDE21-274B-44AE-96A2-D3E43A526924}</a:tableStyleId>
              </a:tblPr>
              <a:tblGrid>
                <a:gridCol w="3953850"/>
                <a:gridCol w="12429150"/>
              </a:tblGrid>
              <a:tr h="97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Brief history and contraindications/why is it important to treat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BP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can be quite dangerous and can damage the vessels leading to your organs. This can cause issues like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attacks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strokes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drug?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Ramipril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what we call an ACE inhibitor - it is just one of the medications used to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 your blood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pressure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keep it controlled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does it work?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work by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widening the blood vessels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reducing the amount of salt and water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the body.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to take the drug?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the tablet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once a day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7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to do if you miss a dose?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you miss a dose,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it as soon as you remember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But if you don’t remember until the next day,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skip the missed dose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just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your usual daily amount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Do not take extra to make up for a missed dose.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0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Monitoring required?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are going to need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yearly BP checks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although we recommend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 monitoring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if you can purchase a cuff. Local pharmacies usually have them in stock.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will also have to do some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tests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check your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kidney function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before we start treatment and every year after too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0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 effects?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all patients who take ACE inhibitors experience side effects, but it’s good to be aware of them before you start.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 commonly, this may be symptoms like feeling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lightheaded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due to low blood pressure.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Tummy upset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rashes 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feeling sick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also quite common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Another common side effect is a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dry cough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If it becomes too troublesome, there are alternative classes of medication we can try, so do get in touch.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rarer side effects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are the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swelling of face and neck</a:t>
                      </a:r>
                      <a:r>
                        <a:rPr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if this happens, </a:t>
                      </a:r>
                      <a:r>
                        <a:rPr b="1" lang="en-US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call 999 immediately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