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05A4E47-A687-4D59-AA44-794A8D91A27D}">
  <a:tblStyle styleId="{405A4E47-A687-4D59-AA44-794A8D91A27D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83E329E4-C775-4F72-B4EE-D0DCA95D9D3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9213dc44b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9213dc44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92dd810bd2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92dd810bd2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92dd810bd2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92dd810bd2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92dd810bd2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92dd810bd2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92dd810bd2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92dd810bd2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92dd810bd2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92dd810bd2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9213dc44b7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9213dc44b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9213dc44b7_0_5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9213dc44b7_0_5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92dd810bd2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92dd810bd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9213dc44b7_0_4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9213dc44b7_0_4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92dd810bd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92dd810bd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92dd810bd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92dd810bd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92dd810bd2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92dd810bd2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92dd810bd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92dd810bd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0800" y="2652550"/>
            <a:ext cx="8994300" cy="2423700"/>
          </a:xfrm>
          <a:prstGeom prst="rect">
            <a:avLst/>
          </a:prstGeom>
          <a:solidFill>
            <a:srgbClr val="7B23E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3422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C24E8"/>
                </a:solidFill>
              </a:rPr>
              <a:t>SFP Made Simple</a:t>
            </a:r>
            <a:endParaRPr>
              <a:solidFill>
                <a:srgbClr val="7C24E8"/>
              </a:solidFill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7C24E8"/>
                </a:solidFill>
              </a:rPr>
              <a:t>9. Answer the Personal Questions with Confidence</a:t>
            </a:r>
            <a:endParaRPr b="0" sz="3600">
              <a:solidFill>
                <a:srgbClr val="7C24E8"/>
              </a:solidFill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Dr Daria Andreeva (FY1 Imperial)</a:t>
            </a:r>
            <a:endParaRPr>
              <a:solidFill>
                <a:schemeClr val="accen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4812" y="2681600"/>
            <a:ext cx="5154373" cy="236560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8310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7C24E8"/>
                </a:solidFill>
              </a:rPr>
              <a:t>Example Questions - Career Aspirations</a:t>
            </a:r>
            <a:endParaRPr>
              <a:solidFill>
                <a:srgbClr val="7C24E8"/>
              </a:solidFill>
            </a:endParaRPr>
          </a:p>
        </p:txBody>
      </p:sp>
      <p:graphicFrame>
        <p:nvGraphicFramePr>
          <p:cNvPr id="112" name="Google Shape;112;p22"/>
          <p:cNvGraphicFramePr/>
          <p:nvPr/>
        </p:nvGraphicFramePr>
        <p:xfrm>
          <a:off x="952500" y="1869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{83E329E4-C775-4F72-B4EE-D0DCA95D9D31}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Why SFP?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Why academic medicine?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Why this specific region?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What attracts you to academia?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What are the challenges you might face on the SFP in comparison to the FP?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Why do you think you are a strong SFP applicant?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What are you long-term career goals?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What is your biggest achievement?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Why the SFP instead of a PhD?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What is the difference between clinical researchers and scientists?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311700" y="8310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7C24E8"/>
                </a:solidFill>
              </a:rPr>
              <a:t>Example Questions - Competencies</a:t>
            </a:r>
            <a:endParaRPr>
              <a:solidFill>
                <a:srgbClr val="7C24E8"/>
              </a:solidFill>
            </a:endParaRPr>
          </a:p>
        </p:txBody>
      </p:sp>
      <p:graphicFrame>
        <p:nvGraphicFramePr>
          <p:cNvPr id="118" name="Google Shape;118;p23"/>
          <p:cNvGraphicFramePr/>
          <p:nvPr/>
        </p:nvGraphicFramePr>
        <p:xfrm>
          <a:off x="952500" y="166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{83E329E4-C775-4F72-B4EE-D0DCA95D9D31}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Describe a time in which you were a good team player.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Describe a time in which you were a good leader.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Describe a time in which you were a good teacher.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Describe a time in which you dealt well with change.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Describe a time in which you were a good communicator.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Describe a time in which you managed a difficult colleague.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Describe a time in which you showed great empathy.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Describe a time in which you were a good motivator.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8310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7C24E8"/>
                </a:solidFill>
              </a:rPr>
              <a:t>Example Questions - Personal</a:t>
            </a:r>
            <a:endParaRPr>
              <a:solidFill>
                <a:srgbClr val="7C24E8"/>
              </a:solidFill>
            </a:endParaRPr>
          </a:p>
        </p:txBody>
      </p:sp>
      <p:graphicFrame>
        <p:nvGraphicFramePr>
          <p:cNvPr id="124" name="Google Shape;124;p24"/>
          <p:cNvGraphicFramePr/>
          <p:nvPr/>
        </p:nvGraphicFramePr>
        <p:xfrm>
          <a:off x="952500" y="166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{83E329E4-C775-4F72-B4EE-D0DCA95D9D31}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How do you deal with stress?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What do you do in your free time?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What is a journal article that you enjoyed recently?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How do you effectively manage your workload?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How do you effectively meet deadlines?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Talk about a complex decision you made and how you went about it.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Describe a time in which you showed great empathy.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Describe a time in which you were a good motivator.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4677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7C24E8"/>
                </a:solidFill>
              </a:rPr>
              <a:t>Great Resource</a:t>
            </a:r>
            <a:endParaRPr>
              <a:solidFill>
                <a:srgbClr val="7C24E8"/>
              </a:solidFill>
            </a:endParaRPr>
          </a:p>
        </p:txBody>
      </p:sp>
      <p:pic>
        <p:nvPicPr>
          <p:cNvPr id="130" name="Google Shape;13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8875" y="1040450"/>
            <a:ext cx="2706253" cy="379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C24E8"/>
                </a:solidFill>
              </a:rPr>
              <a:t>Thank you!</a:t>
            </a:r>
            <a:endParaRPr>
              <a:solidFill>
                <a:srgbClr val="7C24E8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C24E8"/>
              </a:solidFill>
            </a:endParaRPr>
          </a:p>
        </p:txBody>
      </p:sp>
      <p:pic>
        <p:nvPicPr>
          <p:cNvPr id="136" name="Google Shape;13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8950" y="1250650"/>
            <a:ext cx="3086100" cy="30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C24E8"/>
                </a:solidFill>
              </a:rPr>
              <a:t>Fundraising</a:t>
            </a:r>
            <a:endParaRPr>
              <a:solidFill>
                <a:srgbClr val="7C24E8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5925" y="1430500"/>
            <a:ext cx="3007850" cy="300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173825"/>
            <a:ext cx="4555551" cy="3521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7C24E8"/>
                </a:solidFill>
              </a:rPr>
              <a:t>Use of Personal Questions</a:t>
            </a:r>
            <a:endParaRPr>
              <a:solidFill>
                <a:srgbClr val="7C24E8"/>
              </a:solidFill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3682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Ranges between deaneries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Person specification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E.g. North West state that they only ask about career aspirations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7C24E8"/>
                </a:solidFill>
              </a:rPr>
              <a:t>Top Tips</a:t>
            </a:r>
            <a:endParaRPr>
              <a:solidFill>
                <a:srgbClr val="7C24E8"/>
              </a:solidFill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3682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Personal presentation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Key examples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Frameworks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Practice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C24E8"/>
                </a:solidFill>
              </a:rPr>
              <a:t>Categories in the Personal Section</a:t>
            </a:r>
            <a:endParaRPr>
              <a:solidFill>
                <a:srgbClr val="7C24E8"/>
              </a:solidFill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55250" y="1322775"/>
            <a:ext cx="2833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Motivation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Why SFP?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Career aspirations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Competence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Leadership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Managing stress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Teamwork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Personal questions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Life outside medicine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Other degrees/jobs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424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CAMP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ctr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SPIES</a:t>
            </a:r>
            <a:endParaRPr/>
          </a:p>
        </p:txBody>
      </p:sp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95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7C24E8"/>
                </a:solidFill>
              </a:rPr>
              <a:t>Key Frameworks</a:t>
            </a:r>
            <a:endParaRPr>
              <a:solidFill>
                <a:srgbClr val="7C24E8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95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388620" lvl="0" marL="457200" rtl="0" algn="ctr">
              <a:spcBef>
                <a:spcPts val="0"/>
              </a:spcBef>
              <a:spcAft>
                <a:spcPts val="0"/>
              </a:spcAft>
              <a:buClr>
                <a:srgbClr val="7C24E8"/>
              </a:buClr>
              <a:buSzPct val="100000"/>
              <a:buAutoNum type="arabicPeriod"/>
            </a:pPr>
            <a:r>
              <a:rPr lang="en">
                <a:solidFill>
                  <a:srgbClr val="7C24E8"/>
                </a:solidFill>
              </a:rPr>
              <a:t>STAR</a:t>
            </a:r>
            <a:endParaRPr>
              <a:solidFill>
                <a:srgbClr val="7C24E8"/>
              </a:solidFill>
            </a:endParaRPr>
          </a:p>
        </p:txBody>
      </p:sp>
      <p:graphicFrame>
        <p:nvGraphicFramePr>
          <p:cNvPr id="94" name="Google Shape;94;p19"/>
          <p:cNvGraphicFramePr/>
          <p:nvPr/>
        </p:nvGraphicFramePr>
        <p:xfrm>
          <a:off x="1566850" y="1923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{405A4E47-A687-4D59-AA44-794A8D91A27D}</a:tableStyleId>
              </a:tblPr>
              <a:tblGrid>
                <a:gridCol w="952500"/>
                <a:gridCol w="5057775"/>
              </a:tblGrid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Situation – a brief description of the story.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Task – what was the aim of the task?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Action – what did you do and how did you do it?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Result/Reflection – what was the end result and how did you reflect upon it?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95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7C24E8"/>
                </a:solidFill>
              </a:rPr>
              <a:t>2. CAMP</a:t>
            </a:r>
            <a:endParaRPr>
              <a:solidFill>
                <a:srgbClr val="7C24E8"/>
              </a:solidFill>
            </a:endParaRPr>
          </a:p>
        </p:txBody>
      </p:sp>
      <p:graphicFrame>
        <p:nvGraphicFramePr>
          <p:cNvPr id="100" name="Google Shape;100;p20"/>
          <p:cNvGraphicFramePr/>
          <p:nvPr/>
        </p:nvGraphicFramePr>
        <p:xfrm>
          <a:off x="1566850" y="1786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{405A4E47-A687-4D59-AA44-794A8D91A27D}</a:tableStyleId>
              </a:tblPr>
              <a:tblGrid>
                <a:gridCol w="952500"/>
                <a:gridCol w="5057775"/>
              </a:tblGrid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Clinical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Academic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Management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Personal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95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7C24E8"/>
                </a:solidFill>
              </a:rPr>
              <a:t>3. SPIES</a:t>
            </a:r>
            <a:endParaRPr>
              <a:solidFill>
                <a:srgbClr val="7C24E8"/>
              </a:solidFill>
            </a:endParaRPr>
          </a:p>
        </p:txBody>
      </p:sp>
      <p:graphicFrame>
        <p:nvGraphicFramePr>
          <p:cNvPr id="106" name="Google Shape;106;p21"/>
          <p:cNvGraphicFramePr/>
          <p:nvPr/>
        </p:nvGraphicFramePr>
        <p:xfrm>
          <a:off x="1566863" y="1719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{405A4E47-A687-4D59-AA44-794A8D91A27D}</a:tableStyleId>
              </a:tblPr>
              <a:tblGrid>
                <a:gridCol w="952500"/>
                <a:gridCol w="5057775"/>
              </a:tblGrid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Seek information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Patient Safety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Initiative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Escalate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Support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