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Lst>
  <p:sldSz cy="5143500" cx="9144000"/>
  <p:notesSz cx="6858000" cy="9144000"/>
  <p:embeddedFontLst>
    <p:embeddedFont>
      <p:font typeface="Cardo"/>
      <p:regular r:id="rId96"/>
      <p:bold r:id="rId97"/>
      <p:italic r:id="rId98"/>
    </p:embeddedFont>
    <p:embeddedFont>
      <p:font typeface="Garamond"/>
      <p:regular r:id="rId99"/>
      <p:bold r:id="rId100"/>
      <p:italic r:id="rId101"/>
      <p:boldItalic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2" Type="http://schemas.openxmlformats.org/officeDocument/2006/relationships/font" Target="fonts/Garamond-boldItalic.fntdata"/><Relationship Id="rId101" Type="http://schemas.openxmlformats.org/officeDocument/2006/relationships/font" Target="fonts/Garamond-italic.fntdata"/><Relationship Id="rId100" Type="http://schemas.openxmlformats.org/officeDocument/2006/relationships/font" Target="fonts/Garamond-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font" Target="fonts/Cardo-bold.fntdata"/><Relationship Id="rId96" Type="http://schemas.openxmlformats.org/officeDocument/2006/relationships/font" Target="fonts/Cardo-regular.fntdata"/><Relationship Id="rId11" Type="http://schemas.openxmlformats.org/officeDocument/2006/relationships/slide" Target="slides/slide5.xml"/><Relationship Id="rId99" Type="http://schemas.openxmlformats.org/officeDocument/2006/relationships/font" Target="fonts/Garamond-regular.fntdata"/><Relationship Id="rId10" Type="http://schemas.openxmlformats.org/officeDocument/2006/relationships/slide" Target="slides/slide4.xml"/><Relationship Id="rId98" Type="http://schemas.openxmlformats.org/officeDocument/2006/relationships/font" Target="fonts/Cardo-italic.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d625afc064_2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g3d625afc064_2_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d625afc064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g3d625afc064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d625afc064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 name="Google Shape;219;g3d625afc064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d625afc064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g3d625afc064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d625afc064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d625afc064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d625afc064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 name="Google Shape;248;g3d625afc064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d625afc064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d625afc064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d625afc064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d625afc064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d625afc064_0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g3d625afc064_0_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d625afc064_0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 name="Google Shape;272;g3d625afc064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d625afc064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0" name="Google Shape;280;g3d625afc064_0_1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d625afc064_2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8" name="Google Shape;148;g3d625afc064_2_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d625afc064_0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8" name="Google Shape;288;g3d625afc064_0_1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d625afc064_0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6" name="Google Shape;296;g3d625afc064_0_1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d625afc064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g3d625afc064_0_1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d625afc064_0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1" name="Google Shape;311;g3d625afc064_0_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d625afc064_0_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g3d625afc064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d625afc064_0_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7" name="Google Shape;327;g3d625afc064_0_1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d625afc064_0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5" name="Google Shape;335;g3d625afc064_0_2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d625afc064_0_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3" name="Google Shape;343;g3d625afc064_0_2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973e45938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0" name="Google Shape;350;g3973e45938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973e45938a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4" name="Google Shape;364;g3973e45938a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d625afc064_2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 name="Google Shape;155;g3d625afc064_2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d639eb129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2" name="Google Shape;372;g3d639eb129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d639eb1292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0" name="Google Shape;380;g3d639eb1292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d639eb1292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8" name="Google Shape;388;g3d639eb1292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d639eb1292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6" name="Google Shape;396;g3d639eb1292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d639eb1292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4" name="Google Shape;404;g3d639eb1292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d639eb1292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2" name="Google Shape;412;g3d639eb1292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d639eb1292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1" name="Google Shape;421;g3d639eb1292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d639eb1292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9" name="Google Shape;429;g3d639eb1292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d639eb1292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7" name="Google Shape;437;g3d639eb1292_0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d639eb1292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2" name="Google Shape;442;g3d639eb1292_0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d625afc064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 name="Google Shape;162;g3d625afc064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d639eb1292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0" name="Google Shape;450;g3d639eb1292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d639eb1292_0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8" name="Google Shape;458;g3d639eb1292_0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d639eb1292_0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6" name="Google Shape;466;g3d639eb1292_0_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d639eb1292_0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4" name="Google Shape;474;g3d639eb1292_0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d639eb1292_0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3" name="Google Shape;483;g3d639eb1292_0_1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d639eb1292_0_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1" name="Google Shape;491;g3d639eb1292_0_1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d639eb1292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6" name="Google Shape;496;g3d639eb1292_0_1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d639eb1292_0_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4" name="Google Shape;504;g3d639eb1292_0_1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d639eb1292_0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2" name="Google Shape;512;g3d639eb1292_0_1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d639eb1292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0" name="Google Shape;520;g3d639eb1292_0_1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d625afc064_2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9" name="Google Shape;169;g3d625afc064_2_1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d639eb1292_0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8" name="Google Shape;528;g3d639eb1292_0_1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d639eb1292_0_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6" name="Google Shape;536;g3d639eb1292_0_2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d639eb1292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5" name="Google Shape;545;g3d639eb1292_0_1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d639eb1292_0_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3" name="Google Shape;553;g3d639eb1292_0_2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d639eb1292_0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1" name="Google Shape;561;g3d639eb1292_0_2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d639eb1292_0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9" name="Google Shape;569;g3d639eb1292_0_2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d639eb1292_0_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7" name="Google Shape;577;g3d639eb1292_0_2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d639eb1292_0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5" name="Google Shape;585;g3d639eb1292_0_2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d639eb1292_0_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3" name="Google Shape;593;g3d639eb1292_0_2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d639eb1292_0_2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1" name="Google Shape;601;g3d639eb1292_0_2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d625afc064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 name="Google Shape;183;g3d625afc064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d639eb1292_0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9" name="Google Shape;609;g3d639eb1292_0_2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d639eb1292_0_2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5" name="Google Shape;615;g3d639eb1292_0_2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d639eb1292_0_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9" name="Google Shape;629;g3d639eb1292_0_3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d639eb1292_0_3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6" name="Google Shape;636;g3d639eb1292_0_3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d639eb1292_0_3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4" name="Google Shape;644;g3d639eb1292_0_3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d639eb1292_0_3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2" name="Google Shape;652;g3d639eb1292_0_3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d639eb1292_0_3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0" name="Google Shape;660;g3d639eb1292_0_3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d639eb1292_0_3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8" name="Google Shape;668;g3d639eb1292_0_3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d639eb1292_0_3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6" name="Google Shape;676;g3d639eb1292_0_3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d639eb1292_0_3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4" name="Google Shape;684;g3d639eb1292_0_3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d625afc064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d625afc06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d639eb1292_0_3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2" name="Google Shape;692;g3d639eb1292_0_3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d639eb1292_0_3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0" name="Google Shape;700;g3d639eb1292_0_3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d639eb1292_0_3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8" name="Google Shape;708;g3d639eb1292_0_3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3d639eb1292_0_3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7" name="Google Shape;717;g3d639eb1292_0_3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3d639eb1292_0_4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5" name="Google Shape;725;g3d639eb1292_0_4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d639eb1292_0_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3" name="Google Shape;733;g3d639eb1292_0_4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3d639eb1292_0_4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2" name="Google Shape;742;g3d639eb1292_0_4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d639eb1292_0_4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0" name="Google Shape;750;g3d639eb1292_0_4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d639eb1292_0_4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8" name="Google Shape;758;g3d639eb1292_0_4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3d639eb1292_0_4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6" name="Google Shape;766;g3d639eb1292_0_4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d625afc064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g3d625afc064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3d639eb1292_0_4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4" name="Google Shape;774;g3d639eb1292_0_4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3d639eb1292_0_4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1" name="Google Shape;781;g3d639eb1292_0_4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3d639eb1292_0_4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8" name="Google Shape;788;g3d639eb1292_0_4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d639eb1292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3d639eb1292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3d639eb1292_0_4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0" name="Google Shape;800;g3d639eb1292_0_4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3d625afc064_2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4" name="Google Shape;814;g3d625afc064_2_1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3d639eb1292_0_4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2" name="Google Shape;822;g3d639eb1292_0_4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3d639eb1292_0_5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0" name="Google Shape;830;g3d639eb1292_0_5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3d639eb1292_0_5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9" name="Google Shape;839;g3d639eb1292_0_5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d625afc064_2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7" name="Google Shape;847;g3d625afc064_2_1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d625afc064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g3d625afc064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55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55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55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60" name="Google Shape;60;p14" title="GKT MSA Black.png"/>
          <p:cNvPicPr preferRelativeResize="0"/>
          <p:nvPr/>
        </p:nvPicPr>
        <p:blipFill rotWithShape="1">
          <a:blip r:embed="rId2">
            <a:alphaModFix/>
          </a:blip>
          <a:srcRect b="0" l="0" r="0" t="0"/>
          <a:stretch/>
        </p:blipFill>
        <p:spPr>
          <a:xfrm>
            <a:off x="7589487" y="4587426"/>
            <a:ext cx="1469488" cy="43553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1" name="Shape 61"/>
        <p:cNvGrpSpPr/>
        <p:nvPr/>
      </p:nvGrpSpPr>
      <p:grpSpPr>
        <a:xfrm>
          <a:off x="0" y="0"/>
          <a:ext cx="0" cy="0"/>
          <a:chOff x="0" y="0"/>
          <a:chExt cx="0" cy="0"/>
        </a:xfrm>
      </p:grpSpPr>
      <p:sp>
        <p:nvSpPr>
          <p:cNvPr id="62" name="Google Shape;62;p15"/>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3" name="Google Shape;63;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p:txBody>
      </p:sp>
      <p:sp>
        <p:nvSpPr>
          <p:cNvPr id="64" name="Google Shape;64;p15"/>
          <p:cNvSpPr txBox="1"/>
          <p:nvPr>
            <p:ph idx="10" type="dt"/>
          </p:nvPr>
        </p:nvSpPr>
        <p:spPr>
          <a:xfrm>
            <a:off x="228600" y="3178175"/>
            <a:ext cx="1066800" cy="18255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5" name="Google Shape;65;p15"/>
          <p:cNvSpPr txBox="1"/>
          <p:nvPr>
            <p:ph idx="11" type="ftr"/>
          </p:nvPr>
        </p:nvSpPr>
        <p:spPr>
          <a:xfrm>
            <a:off x="1562100" y="3178175"/>
            <a:ext cx="1447800" cy="18255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6" name="Google Shape;66;p15"/>
          <p:cNvSpPr txBox="1"/>
          <p:nvPr>
            <p:ph idx="12" type="sldNum"/>
          </p:nvPr>
        </p:nvSpPr>
        <p:spPr>
          <a:xfrm>
            <a:off x="3276600" y="3178175"/>
            <a:ext cx="1066800" cy="18255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7" name="Shape 67"/>
        <p:cNvGrpSpPr/>
        <p:nvPr/>
      </p:nvGrpSpPr>
      <p:grpSpPr>
        <a:xfrm>
          <a:off x="0" y="0"/>
          <a:ext cx="0" cy="0"/>
          <a:chOff x="0" y="0"/>
          <a:chExt cx="0" cy="0"/>
        </a:xfrm>
      </p:grpSpPr>
      <p:sp>
        <p:nvSpPr>
          <p:cNvPr id="68" name="Google Shape;68;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9" name="Google Shape;69;p16"/>
          <p:cNvSpPr txBox="1"/>
          <p:nvPr>
            <p:ph idx="1" type="body"/>
          </p:nvPr>
        </p:nvSpPr>
        <p:spPr>
          <a:xfrm>
            <a:off x="228600" y="800100"/>
            <a:ext cx="4114800" cy="226305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70" name="Google Shape;70;p16"/>
          <p:cNvSpPr txBox="1"/>
          <p:nvPr>
            <p:ph idx="10" type="dt"/>
          </p:nvPr>
        </p:nvSpPr>
        <p:spPr>
          <a:xfrm>
            <a:off x="228600" y="3178175"/>
            <a:ext cx="1066800" cy="18255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1" name="Google Shape;71;p16"/>
          <p:cNvSpPr txBox="1"/>
          <p:nvPr>
            <p:ph idx="11" type="ftr"/>
          </p:nvPr>
        </p:nvSpPr>
        <p:spPr>
          <a:xfrm>
            <a:off x="1562100" y="3178175"/>
            <a:ext cx="1447800" cy="18255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2" name="Google Shape;72;p16"/>
          <p:cNvSpPr txBox="1"/>
          <p:nvPr>
            <p:ph idx="12" type="sldNum"/>
          </p:nvPr>
        </p:nvSpPr>
        <p:spPr>
          <a:xfrm>
            <a:off x="3276600" y="3178175"/>
            <a:ext cx="1066800" cy="18255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7"/>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dk1"/>
              </a:buClr>
              <a:buSzPts val="2000"/>
              <a:buFont typeface="Calibri"/>
              <a:buNone/>
              <a:defRPr b="1" sz="2000"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5" name="Google Shape;75;p17"/>
          <p:cNvSpPr txBox="1"/>
          <p:nvPr>
            <p:ph idx="1" type="body"/>
          </p:nvPr>
        </p:nvSpPr>
        <p:spPr>
          <a:xfrm>
            <a:off x="361156" y="1453357"/>
            <a:ext cx="3886200" cy="75015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888888"/>
              </a:buClr>
              <a:buSzPts val="1000"/>
              <a:buNone/>
              <a:defRPr sz="1000">
                <a:solidFill>
                  <a:srgbClr val="888888"/>
                </a:solidFill>
              </a:defRPr>
            </a:lvl1pPr>
            <a:lvl2pPr indent="-228600" lvl="1" marL="914400" algn="l">
              <a:lnSpc>
                <a:spcPct val="100000"/>
              </a:lnSpc>
              <a:spcBef>
                <a:spcPts val="200"/>
              </a:spcBef>
              <a:spcAft>
                <a:spcPts val="0"/>
              </a:spcAft>
              <a:buClr>
                <a:srgbClr val="888888"/>
              </a:buClr>
              <a:buSzPts val="900"/>
              <a:buNone/>
              <a:defRPr sz="900">
                <a:solidFill>
                  <a:srgbClr val="888888"/>
                </a:solidFill>
              </a:defRPr>
            </a:lvl2pPr>
            <a:lvl3pPr indent="-228600" lvl="2" marL="1371600" algn="l">
              <a:lnSpc>
                <a:spcPct val="100000"/>
              </a:lnSpc>
              <a:spcBef>
                <a:spcPts val="200"/>
              </a:spcBef>
              <a:spcAft>
                <a:spcPts val="0"/>
              </a:spcAft>
              <a:buClr>
                <a:srgbClr val="888888"/>
              </a:buClr>
              <a:buSzPts val="800"/>
              <a:buNone/>
              <a:defRPr sz="800">
                <a:solidFill>
                  <a:srgbClr val="888888"/>
                </a:solidFill>
              </a:defRPr>
            </a:lvl3pPr>
            <a:lvl4pPr indent="-228600" lvl="3" marL="1828800" algn="l">
              <a:lnSpc>
                <a:spcPct val="100000"/>
              </a:lnSpc>
              <a:spcBef>
                <a:spcPts val="100"/>
              </a:spcBef>
              <a:spcAft>
                <a:spcPts val="0"/>
              </a:spcAft>
              <a:buClr>
                <a:srgbClr val="888888"/>
              </a:buClr>
              <a:buSzPts val="700"/>
              <a:buNone/>
              <a:defRPr sz="700">
                <a:solidFill>
                  <a:srgbClr val="888888"/>
                </a:solidFill>
              </a:defRPr>
            </a:lvl4pPr>
            <a:lvl5pPr indent="-228600" lvl="4" marL="2286000" algn="l">
              <a:lnSpc>
                <a:spcPct val="100000"/>
              </a:lnSpc>
              <a:spcBef>
                <a:spcPts val="100"/>
              </a:spcBef>
              <a:spcAft>
                <a:spcPts val="0"/>
              </a:spcAft>
              <a:buClr>
                <a:srgbClr val="888888"/>
              </a:buClr>
              <a:buSzPts val="700"/>
              <a:buNone/>
              <a:defRPr sz="700">
                <a:solidFill>
                  <a:srgbClr val="888888"/>
                </a:solidFill>
              </a:defRPr>
            </a:lvl5pPr>
            <a:lvl6pPr indent="-228600" lvl="5" marL="2743200" algn="l">
              <a:lnSpc>
                <a:spcPct val="100000"/>
              </a:lnSpc>
              <a:spcBef>
                <a:spcPts val="100"/>
              </a:spcBef>
              <a:spcAft>
                <a:spcPts val="0"/>
              </a:spcAft>
              <a:buClr>
                <a:srgbClr val="888888"/>
              </a:buClr>
              <a:buSzPts val="700"/>
              <a:buNone/>
              <a:defRPr sz="700">
                <a:solidFill>
                  <a:srgbClr val="888888"/>
                </a:solidFill>
              </a:defRPr>
            </a:lvl6pPr>
            <a:lvl7pPr indent="-228600" lvl="6" marL="3200400" algn="l">
              <a:lnSpc>
                <a:spcPct val="100000"/>
              </a:lnSpc>
              <a:spcBef>
                <a:spcPts val="100"/>
              </a:spcBef>
              <a:spcAft>
                <a:spcPts val="0"/>
              </a:spcAft>
              <a:buClr>
                <a:srgbClr val="888888"/>
              </a:buClr>
              <a:buSzPts val="700"/>
              <a:buNone/>
              <a:defRPr sz="700">
                <a:solidFill>
                  <a:srgbClr val="888888"/>
                </a:solidFill>
              </a:defRPr>
            </a:lvl7pPr>
            <a:lvl8pPr indent="-228600" lvl="7" marL="3657600" algn="l">
              <a:lnSpc>
                <a:spcPct val="100000"/>
              </a:lnSpc>
              <a:spcBef>
                <a:spcPts val="100"/>
              </a:spcBef>
              <a:spcAft>
                <a:spcPts val="0"/>
              </a:spcAft>
              <a:buClr>
                <a:srgbClr val="888888"/>
              </a:buClr>
              <a:buSzPts val="700"/>
              <a:buNone/>
              <a:defRPr sz="700">
                <a:solidFill>
                  <a:srgbClr val="888888"/>
                </a:solidFill>
              </a:defRPr>
            </a:lvl8pPr>
            <a:lvl9pPr indent="-228600" lvl="8" marL="4114800" algn="l">
              <a:lnSpc>
                <a:spcPct val="100000"/>
              </a:lnSpc>
              <a:spcBef>
                <a:spcPts val="100"/>
              </a:spcBef>
              <a:spcAft>
                <a:spcPts val="0"/>
              </a:spcAft>
              <a:buClr>
                <a:srgbClr val="888888"/>
              </a:buClr>
              <a:buSzPts val="700"/>
              <a:buNone/>
              <a:defRPr sz="700">
                <a:solidFill>
                  <a:srgbClr val="888888"/>
                </a:solidFill>
              </a:defRPr>
            </a:lvl9pPr>
          </a:lstStyle>
          <a:p/>
        </p:txBody>
      </p:sp>
      <p:sp>
        <p:nvSpPr>
          <p:cNvPr id="76" name="Google Shape;76;p17"/>
          <p:cNvSpPr txBox="1"/>
          <p:nvPr>
            <p:ph idx="10" type="dt"/>
          </p:nvPr>
        </p:nvSpPr>
        <p:spPr>
          <a:xfrm>
            <a:off x="228600" y="3178175"/>
            <a:ext cx="1066800" cy="18255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7" name="Google Shape;77;p17"/>
          <p:cNvSpPr txBox="1"/>
          <p:nvPr>
            <p:ph idx="11" type="ftr"/>
          </p:nvPr>
        </p:nvSpPr>
        <p:spPr>
          <a:xfrm>
            <a:off x="1562100" y="3178175"/>
            <a:ext cx="1447800" cy="18255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8" name="Google Shape;78;p17"/>
          <p:cNvSpPr txBox="1"/>
          <p:nvPr>
            <p:ph idx="12" type="sldNum"/>
          </p:nvPr>
        </p:nvSpPr>
        <p:spPr>
          <a:xfrm>
            <a:off x="3276600" y="3178175"/>
            <a:ext cx="1066800" cy="18255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9" name="Shape 79"/>
        <p:cNvGrpSpPr/>
        <p:nvPr/>
      </p:nvGrpSpPr>
      <p:grpSpPr>
        <a:xfrm>
          <a:off x="0" y="0"/>
          <a:ext cx="0" cy="0"/>
          <a:chOff x="0" y="0"/>
          <a:chExt cx="0" cy="0"/>
        </a:xfrm>
      </p:grpSpPr>
      <p:sp>
        <p:nvSpPr>
          <p:cNvPr id="80" name="Google Shape;80;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1" name="Google Shape;81;p18"/>
          <p:cNvSpPr txBox="1"/>
          <p:nvPr>
            <p:ph idx="1" type="body"/>
          </p:nvPr>
        </p:nvSpPr>
        <p:spPr>
          <a:xfrm>
            <a:off x="228600" y="800100"/>
            <a:ext cx="2019300" cy="226305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82" name="Google Shape;82;p18"/>
          <p:cNvSpPr txBox="1"/>
          <p:nvPr>
            <p:ph idx="2" type="body"/>
          </p:nvPr>
        </p:nvSpPr>
        <p:spPr>
          <a:xfrm>
            <a:off x="2324100" y="800100"/>
            <a:ext cx="2019300" cy="226305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83" name="Google Shape;83;p18"/>
          <p:cNvSpPr txBox="1"/>
          <p:nvPr>
            <p:ph idx="10" type="dt"/>
          </p:nvPr>
        </p:nvSpPr>
        <p:spPr>
          <a:xfrm>
            <a:off x="228600" y="3178175"/>
            <a:ext cx="1066800" cy="18255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4" name="Google Shape;84;p18"/>
          <p:cNvSpPr txBox="1"/>
          <p:nvPr>
            <p:ph idx="11" type="ftr"/>
          </p:nvPr>
        </p:nvSpPr>
        <p:spPr>
          <a:xfrm>
            <a:off x="1562100" y="3178175"/>
            <a:ext cx="1447800" cy="18255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5" name="Google Shape;85;p18"/>
          <p:cNvSpPr txBox="1"/>
          <p:nvPr>
            <p:ph idx="12" type="sldNum"/>
          </p:nvPr>
        </p:nvSpPr>
        <p:spPr>
          <a:xfrm>
            <a:off x="3276600" y="3178175"/>
            <a:ext cx="1066800" cy="18255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6" name="Shape 86"/>
        <p:cNvGrpSpPr/>
        <p:nvPr/>
      </p:nvGrpSpPr>
      <p:grpSpPr>
        <a:xfrm>
          <a:off x="0" y="0"/>
          <a:ext cx="0" cy="0"/>
          <a:chOff x="0" y="0"/>
          <a:chExt cx="0" cy="0"/>
        </a:xfrm>
      </p:grpSpPr>
      <p:sp>
        <p:nvSpPr>
          <p:cNvPr id="87" name="Google Shape;87;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8" name="Google Shape;88;p19"/>
          <p:cNvSpPr txBox="1"/>
          <p:nvPr>
            <p:ph idx="1" type="body"/>
          </p:nvPr>
        </p:nvSpPr>
        <p:spPr>
          <a:xfrm>
            <a:off x="228600" y="767556"/>
            <a:ext cx="2020050" cy="31995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89" name="Google Shape;89;p19"/>
          <p:cNvSpPr txBox="1"/>
          <p:nvPr>
            <p:ph idx="2" type="body"/>
          </p:nvPr>
        </p:nvSpPr>
        <p:spPr>
          <a:xfrm>
            <a:off x="228600" y="1087438"/>
            <a:ext cx="2020050" cy="1975650"/>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90" name="Google Shape;90;p19"/>
          <p:cNvSpPr txBox="1"/>
          <p:nvPr>
            <p:ph idx="3" type="body"/>
          </p:nvPr>
        </p:nvSpPr>
        <p:spPr>
          <a:xfrm>
            <a:off x="2322513" y="767556"/>
            <a:ext cx="2020950" cy="31995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91" name="Google Shape;91;p19"/>
          <p:cNvSpPr txBox="1"/>
          <p:nvPr>
            <p:ph idx="4" type="body"/>
          </p:nvPr>
        </p:nvSpPr>
        <p:spPr>
          <a:xfrm>
            <a:off x="2322513" y="1087438"/>
            <a:ext cx="2020950" cy="1975650"/>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92" name="Google Shape;92;p19"/>
          <p:cNvSpPr txBox="1"/>
          <p:nvPr>
            <p:ph idx="10" type="dt"/>
          </p:nvPr>
        </p:nvSpPr>
        <p:spPr>
          <a:xfrm>
            <a:off x="228600" y="3178175"/>
            <a:ext cx="1066800" cy="18255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3" name="Google Shape;93;p19"/>
          <p:cNvSpPr txBox="1"/>
          <p:nvPr>
            <p:ph idx="11" type="ftr"/>
          </p:nvPr>
        </p:nvSpPr>
        <p:spPr>
          <a:xfrm>
            <a:off x="1562100" y="3178175"/>
            <a:ext cx="1447800" cy="18255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4" name="Google Shape;94;p19"/>
          <p:cNvSpPr txBox="1"/>
          <p:nvPr>
            <p:ph idx="12" type="sldNum"/>
          </p:nvPr>
        </p:nvSpPr>
        <p:spPr>
          <a:xfrm>
            <a:off x="3276600" y="3178175"/>
            <a:ext cx="1066800" cy="18255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5" name="Shape 95"/>
        <p:cNvGrpSpPr/>
        <p:nvPr/>
      </p:nvGrpSpPr>
      <p:grpSpPr>
        <a:xfrm>
          <a:off x="0" y="0"/>
          <a:ext cx="0" cy="0"/>
          <a:chOff x="0" y="0"/>
          <a:chExt cx="0" cy="0"/>
        </a:xfrm>
      </p:grpSpPr>
      <p:sp>
        <p:nvSpPr>
          <p:cNvPr id="96" name="Google Shape;96;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7" name="Google Shape;97;p20"/>
          <p:cNvSpPr txBox="1"/>
          <p:nvPr>
            <p:ph idx="10" type="dt"/>
          </p:nvPr>
        </p:nvSpPr>
        <p:spPr>
          <a:xfrm>
            <a:off x="228600" y="3178175"/>
            <a:ext cx="1066800" cy="18255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8" name="Google Shape;98;p20"/>
          <p:cNvSpPr txBox="1"/>
          <p:nvPr>
            <p:ph idx="11" type="ftr"/>
          </p:nvPr>
        </p:nvSpPr>
        <p:spPr>
          <a:xfrm>
            <a:off x="1562100" y="3178175"/>
            <a:ext cx="1447800" cy="18255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9" name="Google Shape;99;p20"/>
          <p:cNvSpPr txBox="1"/>
          <p:nvPr>
            <p:ph idx="12" type="sldNum"/>
          </p:nvPr>
        </p:nvSpPr>
        <p:spPr>
          <a:xfrm>
            <a:off x="3276600" y="3178175"/>
            <a:ext cx="1066800" cy="18255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0" name="Shape 100"/>
        <p:cNvGrpSpPr/>
        <p:nvPr/>
      </p:nvGrpSpPr>
      <p:grpSpPr>
        <a:xfrm>
          <a:off x="0" y="0"/>
          <a:ext cx="0" cy="0"/>
          <a:chOff x="0" y="0"/>
          <a:chExt cx="0" cy="0"/>
        </a:xfrm>
      </p:grpSpPr>
      <p:sp>
        <p:nvSpPr>
          <p:cNvPr id="101" name="Google Shape;101;p21"/>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2" name="Google Shape;102;p21"/>
          <p:cNvSpPr txBox="1"/>
          <p:nvPr>
            <p:ph idx="1" type="body"/>
          </p:nvPr>
        </p:nvSpPr>
        <p:spPr>
          <a:xfrm>
            <a:off x="1787525" y="136525"/>
            <a:ext cx="2555850" cy="2926500"/>
          </a:xfrm>
          <a:prstGeom prst="rect">
            <a:avLst/>
          </a:prstGeom>
          <a:noFill/>
          <a:ln>
            <a:noFill/>
          </a:ln>
        </p:spPr>
        <p:txBody>
          <a:bodyPr anchorCtr="0" anchor="t" bIns="22850" lIns="45725" spcFirstLastPara="1" rIns="45725" wrap="square" tIns="22850">
            <a:normAutofit/>
          </a:bodyPr>
          <a:lstStyle>
            <a:lvl1pPr indent="-330200" lvl="0" marL="457200" algn="l">
              <a:lnSpc>
                <a:spcPct val="100000"/>
              </a:lnSpc>
              <a:spcBef>
                <a:spcPts val="300"/>
              </a:spcBef>
              <a:spcAft>
                <a:spcPts val="0"/>
              </a:spcAft>
              <a:buClr>
                <a:schemeClr val="dk1"/>
              </a:buClr>
              <a:buSzPts val="1600"/>
              <a:buChar char="•"/>
              <a:defRPr sz="1600"/>
            </a:lvl1pPr>
            <a:lvl2pPr indent="-317500" lvl="1" marL="914400" algn="l">
              <a:lnSpc>
                <a:spcPct val="100000"/>
              </a:lnSpc>
              <a:spcBef>
                <a:spcPts val="300"/>
              </a:spcBef>
              <a:spcAft>
                <a:spcPts val="0"/>
              </a:spcAft>
              <a:buClr>
                <a:schemeClr val="dk1"/>
              </a:buClr>
              <a:buSzPts val="1400"/>
              <a:buChar char="–"/>
              <a:defRPr sz="1400"/>
            </a:lvl2pPr>
            <a:lvl3pPr indent="-304800" lvl="2" marL="1371600" algn="l">
              <a:lnSpc>
                <a:spcPct val="100000"/>
              </a:lnSpc>
              <a:spcBef>
                <a:spcPts val="200"/>
              </a:spcBef>
              <a:spcAft>
                <a:spcPts val="0"/>
              </a:spcAft>
              <a:buClr>
                <a:schemeClr val="dk1"/>
              </a:buClr>
              <a:buSzPts val="1200"/>
              <a:buChar char="•"/>
              <a:defRPr sz="1200"/>
            </a:lvl3pPr>
            <a:lvl4pPr indent="-292100" lvl="3" marL="1828800" algn="l">
              <a:lnSpc>
                <a:spcPct val="100000"/>
              </a:lnSpc>
              <a:spcBef>
                <a:spcPts val="200"/>
              </a:spcBef>
              <a:spcAft>
                <a:spcPts val="0"/>
              </a:spcAft>
              <a:buClr>
                <a:schemeClr val="dk1"/>
              </a:buClr>
              <a:buSzPts val="1000"/>
              <a:buChar char="–"/>
              <a:defRPr sz="1000"/>
            </a:lvl4pPr>
            <a:lvl5pPr indent="-292100" lvl="4" marL="2286000" algn="l">
              <a:lnSpc>
                <a:spcPct val="100000"/>
              </a:lnSpc>
              <a:spcBef>
                <a:spcPts val="200"/>
              </a:spcBef>
              <a:spcAft>
                <a:spcPts val="0"/>
              </a:spcAft>
              <a:buClr>
                <a:schemeClr val="dk1"/>
              </a:buClr>
              <a:buSzPts val="1000"/>
              <a:buChar char="»"/>
              <a:defRPr sz="1000"/>
            </a:lvl5pPr>
            <a:lvl6pPr indent="-292100" lvl="5" marL="2743200" algn="l">
              <a:lnSpc>
                <a:spcPct val="100000"/>
              </a:lnSpc>
              <a:spcBef>
                <a:spcPts val="200"/>
              </a:spcBef>
              <a:spcAft>
                <a:spcPts val="0"/>
              </a:spcAft>
              <a:buClr>
                <a:schemeClr val="dk1"/>
              </a:buClr>
              <a:buSzPts val="1000"/>
              <a:buChar char="•"/>
              <a:defRPr sz="1000"/>
            </a:lvl6pPr>
            <a:lvl7pPr indent="-292100" lvl="6" marL="3200400" algn="l">
              <a:lnSpc>
                <a:spcPct val="100000"/>
              </a:lnSpc>
              <a:spcBef>
                <a:spcPts val="200"/>
              </a:spcBef>
              <a:spcAft>
                <a:spcPts val="0"/>
              </a:spcAft>
              <a:buClr>
                <a:schemeClr val="dk1"/>
              </a:buClr>
              <a:buSzPts val="1000"/>
              <a:buChar char="•"/>
              <a:defRPr sz="1000"/>
            </a:lvl7pPr>
            <a:lvl8pPr indent="-292100" lvl="7" marL="3657600" algn="l">
              <a:lnSpc>
                <a:spcPct val="100000"/>
              </a:lnSpc>
              <a:spcBef>
                <a:spcPts val="200"/>
              </a:spcBef>
              <a:spcAft>
                <a:spcPts val="0"/>
              </a:spcAft>
              <a:buClr>
                <a:schemeClr val="dk1"/>
              </a:buClr>
              <a:buSzPts val="1000"/>
              <a:buChar char="•"/>
              <a:defRPr sz="1000"/>
            </a:lvl8pPr>
            <a:lvl9pPr indent="-292100" lvl="8" marL="4114800" algn="l">
              <a:lnSpc>
                <a:spcPct val="100000"/>
              </a:lnSpc>
              <a:spcBef>
                <a:spcPts val="200"/>
              </a:spcBef>
              <a:spcAft>
                <a:spcPts val="0"/>
              </a:spcAft>
              <a:buClr>
                <a:schemeClr val="dk1"/>
              </a:buClr>
              <a:buSzPts val="1000"/>
              <a:buChar char="•"/>
              <a:defRPr sz="1000"/>
            </a:lvl9pPr>
          </a:lstStyle>
          <a:p/>
        </p:txBody>
      </p:sp>
      <p:sp>
        <p:nvSpPr>
          <p:cNvPr id="103" name="Google Shape;103;p21"/>
          <p:cNvSpPr txBox="1"/>
          <p:nvPr>
            <p:ph idx="2" type="body"/>
          </p:nvPr>
        </p:nvSpPr>
        <p:spPr>
          <a:xfrm>
            <a:off x="228600" y="717550"/>
            <a:ext cx="1504200" cy="2345550"/>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104" name="Google Shape;104;p21"/>
          <p:cNvSpPr txBox="1"/>
          <p:nvPr>
            <p:ph idx="10" type="dt"/>
          </p:nvPr>
        </p:nvSpPr>
        <p:spPr>
          <a:xfrm>
            <a:off x="228600" y="3178175"/>
            <a:ext cx="1066800" cy="18255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5" name="Google Shape;105;p21"/>
          <p:cNvSpPr txBox="1"/>
          <p:nvPr>
            <p:ph idx="11" type="ftr"/>
          </p:nvPr>
        </p:nvSpPr>
        <p:spPr>
          <a:xfrm>
            <a:off x="1562100" y="3178175"/>
            <a:ext cx="1447800" cy="18255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6" name="Google Shape;106;p21"/>
          <p:cNvSpPr txBox="1"/>
          <p:nvPr>
            <p:ph idx="12" type="sldNum"/>
          </p:nvPr>
        </p:nvSpPr>
        <p:spPr>
          <a:xfrm>
            <a:off x="3276600" y="3178175"/>
            <a:ext cx="1066800" cy="18255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7" name="Shape 107"/>
        <p:cNvGrpSpPr/>
        <p:nvPr/>
      </p:nvGrpSpPr>
      <p:grpSpPr>
        <a:xfrm>
          <a:off x="0" y="0"/>
          <a:ext cx="0" cy="0"/>
          <a:chOff x="0" y="0"/>
          <a:chExt cx="0" cy="0"/>
        </a:xfrm>
      </p:grpSpPr>
      <p:sp>
        <p:nvSpPr>
          <p:cNvPr id="108" name="Google Shape;108;p22"/>
          <p:cNvSpPr txBox="1"/>
          <p:nvPr>
            <p:ph type="title"/>
          </p:nvPr>
        </p:nvSpPr>
        <p:spPr>
          <a:xfrm>
            <a:off x="896144" y="2400300"/>
            <a:ext cx="2743200" cy="283350"/>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9" name="Google Shape;109;p22"/>
          <p:cNvSpPr/>
          <p:nvPr>
            <p:ph idx="2" type="pic"/>
          </p:nvPr>
        </p:nvSpPr>
        <p:spPr>
          <a:xfrm>
            <a:off x="896144" y="306388"/>
            <a:ext cx="2743200" cy="2057400"/>
          </a:xfrm>
          <a:prstGeom prst="rect">
            <a:avLst/>
          </a:prstGeom>
          <a:noFill/>
          <a:ln>
            <a:noFill/>
          </a:ln>
        </p:spPr>
      </p:sp>
      <p:sp>
        <p:nvSpPr>
          <p:cNvPr id="110" name="Google Shape;110;p22"/>
          <p:cNvSpPr txBox="1"/>
          <p:nvPr>
            <p:ph idx="1" type="body"/>
          </p:nvPr>
        </p:nvSpPr>
        <p:spPr>
          <a:xfrm>
            <a:off x="896144" y="2683669"/>
            <a:ext cx="2743200" cy="402450"/>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111" name="Google Shape;111;p22"/>
          <p:cNvSpPr txBox="1"/>
          <p:nvPr>
            <p:ph idx="10" type="dt"/>
          </p:nvPr>
        </p:nvSpPr>
        <p:spPr>
          <a:xfrm>
            <a:off x="228600" y="3178175"/>
            <a:ext cx="1066800" cy="18255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2" name="Google Shape;112;p22"/>
          <p:cNvSpPr txBox="1"/>
          <p:nvPr>
            <p:ph idx="11" type="ftr"/>
          </p:nvPr>
        </p:nvSpPr>
        <p:spPr>
          <a:xfrm>
            <a:off x="1562100" y="3178175"/>
            <a:ext cx="1447800" cy="18255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3" name="Google Shape;113;p22"/>
          <p:cNvSpPr txBox="1"/>
          <p:nvPr>
            <p:ph idx="12" type="sldNum"/>
          </p:nvPr>
        </p:nvSpPr>
        <p:spPr>
          <a:xfrm>
            <a:off x="3276600" y="3178175"/>
            <a:ext cx="1066800" cy="18255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4" name="Shape 114"/>
        <p:cNvGrpSpPr/>
        <p:nvPr/>
      </p:nvGrpSpPr>
      <p:grpSpPr>
        <a:xfrm>
          <a:off x="0" y="0"/>
          <a:ext cx="0" cy="0"/>
          <a:chOff x="0" y="0"/>
          <a:chExt cx="0" cy="0"/>
        </a:xfrm>
      </p:grpSpPr>
      <p:sp>
        <p:nvSpPr>
          <p:cNvPr id="115" name="Google Shape;115;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6" name="Google Shape;116;p23"/>
          <p:cNvSpPr txBox="1"/>
          <p:nvPr>
            <p:ph idx="1" type="body"/>
          </p:nvPr>
        </p:nvSpPr>
        <p:spPr>
          <a:xfrm rot="5400000">
            <a:off x="1154475" y="-125775"/>
            <a:ext cx="2263050" cy="41148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117" name="Google Shape;117;p23"/>
          <p:cNvSpPr txBox="1"/>
          <p:nvPr>
            <p:ph idx="10" type="dt"/>
          </p:nvPr>
        </p:nvSpPr>
        <p:spPr>
          <a:xfrm>
            <a:off x="228600" y="3178175"/>
            <a:ext cx="1066800" cy="18255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8" name="Google Shape;118;p23"/>
          <p:cNvSpPr txBox="1"/>
          <p:nvPr>
            <p:ph idx="11" type="ftr"/>
          </p:nvPr>
        </p:nvSpPr>
        <p:spPr>
          <a:xfrm>
            <a:off x="1562100" y="3178175"/>
            <a:ext cx="1447800" cy="18255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9" name="Google Shape;119;p23"/>
          <p:cNvSpPr txBox="1"/>
          <p:nvPr>
            <p:ph idx="12" type="sldNum"/>
          </p:nvPr>
        </p:nvSpPr>
        <p:spPr>
          <a:xfrm>
            <a:off x="3276600" y="3178175"/>
            <a:ext cx="1066800" cy="18255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0" name="Shape 120"/>
        <p:cNvGrpSpPr/>
        <p:nvPr/>
      </p:nvGrpSpPr>
      <p:grpSpPr>
        <a:xfrm>
          <a:off x="0" y="0"/>
          <a:ext cx="0" cy="0"/>
          <a:chOff x="0" y="0"/>
          <a:chExt cx="0" cy="0"/>
        </a:xfrm>
      </p:grpSpPr>
      <p:sp>
        <p:nvSpPr>
          <p:cNvPr id="121" name="Google Shape;121;p24"/>
          <p:cNvSpPr txBox="1"/>
          <p:nvPr>
            <p:ph type="title"/>
          </p:nvPr>
        </p:nvSpPr>
        <p:spPr>
          <a:xfrm rot="5400000">
            <a:off x="2366176" y="1085845"/>
            <a:ext cx="2925750" cy="10287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22" name="Google Shape;122;p24"/>
          <p:cNvSpPr txBox="1"/>
          <p:nvPr>
            <p:ph idx="1" type="body"/>
          </p:nvPr>
        </p:nvSpPr>
        <p:spPr>
          <a:xfrm rot="5400000">
            <a:off x="270675" y="95243"/>
            <a:ext cx="2925750" cy="30099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123" name="Google Shape;123;p24"/>
          <p:cNvSpPr txBox="1"/>
          <p:nvPr>
            <p:ph idx="10" type="dt"/>
          </p:nvPr>
        </p:nvSpPr>
        <p:spPr>
          <a:xfrm>
            <a:off x="228600" y="3178175"/>
            <a:ext cx="1066800" cy="18255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24" name="Google Shape;124;p24"/>
          <p:cNvSpPr txBox="1"/>
          <p:nvPr>
            <p:ph idx="11" type="ftr"/>
          </p:nvPr>
        </p:nvSpPr>
        <p:spPr>
          <a:xfrm>
            <a:off x="1562100" y="3178175"/>
            <a:ext cx="1447800" cy="18255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25" name="Google Shape;125;p24"/>
          <p:cNvSpPr txBox="1"/>
          <p:nvPr>
            <p:ph idx="12" type="sldNum"/>
          </p:nvPr>
        </p:nvSpPr>
        <p:spPr>
          <a:xfrm>
            <a:off x="3276600" y="3178175"/>
            <a:ext cx="1066800" cy="18255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lnSpc>
                <a:spcPct val="100000"/>
              </a:lnSpc>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228600" y="800100"/>
            <a:ext cx="4114800" cy="2263050"/>
          </a:xfrm>
          <a:prstGeom prst="rect">
            <a:avLst/>
          </a:prstGeom>
          <a:noFill/>
          <a:ln>
            <a:noFill/>
          </a:ln>
        </p:spPr>
        <p:txBody>
          <a:bodyPr anchorCtr="0" anchor="t" bIns="22850" lIns="45725" spcFirstLastPara="1" rIns="45725" wrap="square" tIns="22850">
            <a:norm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550"/>
          </a:xfrm>
          <a:prstGeom prst="rect">
            <a:avLst/>
          </a:prstGeom>
          <a:noFill/>
          <a:ln>
            <a:noFill/>
          </a:ln>
        </p:spPr>
        <p:txBody>
          <a:bodyPr anchorCtr="0" anchor="ctr" bIns="22850" lIns="45725" spcFirstLastPara="1" rIns="45725" wrap="square" tIns="22850">
            <a:noAutofit/>
          </a:bodyPr>
          <a:lstStyle>
            <a:lvl1pPr lvl="0" marR="0" rtl="0" algn="l">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550"/>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55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11" Type="http://schemas.openxmlformats.org/officeDocument/2006/relationships/image" Target="../media/image11.png"/><Relationship Id="rId10" Type="http://schemas.openxmlformats.org/officeDocument/2006/relationships/image" Target="../media/image7.png"/><Relationship Id="rId12" Type="http://schemas.openxmlformats.org/officeDocument/2006/relationships/image" Target="../media/image8.png"/><Relationship Id="rId9"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5.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2.png"/><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0.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8.png"/><Relationship Id="rId11" Type="http://schemas.openxmlformats.org/officeDocument/2006/relationships/image" Target="../media/image13.png"/><Relationship Id="rId10"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0.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0.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0.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0.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0.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0.png"/><Relationship Id="rId4" Type="http://schemas.openxmlformats.org/officeDocument/2006/relationships/image" Target="../media/image47.png"/><Relationship Id="rId5"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20.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20.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20.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20.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20.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20.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20.png"/><Relationship Id="rId4" Type="http://schemas.openxmlformats.org/officeDocument/2006/relationships/image" Target="../media/image48.png"/><Relationship Id="rId5"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2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20.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20.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20.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20.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8.png"/><Relationship Id="rId11" Type="http://schemas.openxmlformats.org/officeDocument/2006/relationships/image" Target="../media/image13.png"/><Relationship Id="rId10"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20.pn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20.png"/><Relationship Id="rId4" Type="http://schemas.openxmlformats.org/officeDocument/2006/relationships/image" Target="../media/image56.png"/><Relationship Id="rId5"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20.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20.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20.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20.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20.pn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20.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20.pn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20.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8.png"/><Relationship Id="rId11" Type="http://schemas.openxmlformats.org/officeDocument/2006/relationships/image" Target="../media/image13.png"/><Relationship Id="rId10"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20.pn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20.pn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20.png"/><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20.pn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20.png"/><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20.png"/><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20.png"/><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2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20.png"/><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20.pn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20.png"/><Relationship Id="rId4" Type="http://schemas.openxmlformats.org/officeDocument/2006/relationships/image" Target="../media/image73.png"/><Relationship Id="rId5" Type="http://schemas.openxmlformats.org/officeDocument/2006/relationships/image" Target="../media/image8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20.png"/><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image" Target="../media/image20.png"/><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20.png"/><Relationship Id="rId4" Type="http://schemas.openxmlformats.org/officeDocument/2006/relationships/image" Target="../media/image69.png"/><Relationship Id="rId5" Type="http://schemas.openxmlformats.org/officeDocument/2006/relationships/image" Target="../media/image8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20.png"/><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20.png"/><Relationship Id="rId4" Type="http://schemas.openxmlformats.org/officeDocument/2006/relationships/image" Target="../media/image8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image" Target="../media/image20.png"/><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20.png"/><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 Id="rId3" Type="http://schemas.openxmlformats.org/officeDocument/2006/relationships/image" Target="../media/image2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 Id="rId3" Type="http://schemas.openxmlformats.org/officeDocument/2006/relationships/image" Target="../media/image2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 Id="rId3" Type="http://schemas.openxmlformats.org/officeDocument/2006/relationships/image" Target="../media/image2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 Id="rId3" Type="http://schemas.openxmlformats.org/officeDocument/2006/relationships/image" Target="../media/image8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 Id="rId3" Type="http://schemas.openxmlformats.org/officeDocument/2006/relationships/image" Target="../media/image2.png"/><Relationship Id="rId4" Type="http://schemas.openxmlformats.org/officeDocument/2006/relationships/image" Target="../media/image8.png"/><Relationship Id="rId11" Type="http://schemas.openxmlformats.org/officeDocument/2006/relationships/image" Target="../media/image13.png"/><Relationship Id="rId10"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 Id="rId3" Type="http://schemas.openxmlformats.org/officeDocument/2006/relationships/image" Target="../media/image20.png"/><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6.xml"/><Relationship Id="rId3" Type="http://schemas.openxmlformats.org/officeDocument/2006/relationships/image" Target="../media/image20.png"/><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 Id="rId3" Type="http://schemas.openxmlformats.org/officeDocument/2006/relationships/image" Target="../media/image20.png"/><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20.png"/><Relationship Id="rId4" Type="http://schemas.openxmlformats.org/officeDocument/2006/relationships/image" Target="../media/image8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 Id="rId3"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5.png"/><Relationship Id="rId8"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129" name="Shape 129"/>
        <p:cNvGrpSpPr/>
        <p:nvPr/>
      </p:nvGrpSpPr>
      <p:grpSpPr>
        <a:xfrm>
          <a:off x="0" y="0"/>
          <a:ext cx="0" cy="0"/>
          <a:chOff x="0" y="0"/>
          <a:chExt cx="0" cy="0"/>
        </a:xfrm>
      </p:grpSpPr>
      <p:sp>
        <p:nvSpPr>
          <p:cNvPr id="130" name="Google Shape;130;p25"/>
          <p:cNvSpPr/>
          <p:nvPr/>
        </p:nvSpPr>
        <p:spPr>
          <a:xfrm>
            <a:off x="194713" y="0"/>
            <a:ext cx="4073026" cy="5150312"/>
          </a:xfrm>
          <a:custGeom>
            <a:rect b="b" l="l" r="r" t="t"/>
            <a:pathLst>
              <a:path extrusionOk="0" h="11805873" w="11805873">
                <a:moveTo>
                  <a:pt x="0" y="0"/>
                </a:moveTo>
                <a:lnTo>
                  <a:pt x="11805874" y="0"/>
                </a:lnTo>
                <a:lnTo>
                  <a:pt x="11805874" y="11805874"/>
                </a:lnTo>
                <a:lnTo>
                  <a:pt x="0" y="11805874"/>
                </a:lnTo>
                <a:lnTo>
                  <a:pt x="0" y="0"/>
                </a:lnTo>
                <a:close/>
              </a:path>
            </a:pathLst>
          </a:custGeom>
          <a:blipFill rotWithShape="1">
            <a:blip r:embed="rId3">
              <a:alphaModFix/>
            </a:blip>
            <a:stretch>
              <a:fillRect b="0" l="0" r="0" t="0"/>
            </a:stretch>
          </a:blipFill>
          <a:ln>
            <a:noFill/>
          </a:ln>
        </p:spPr>
      </p:sp>
      <p:sp>
        <p:nvSpPr>
          <p:cNvPr id="131" name="Google Shape;131;p25"/>
          <p:cNvSpPr/>
          <p:nvPr/>
        </p:nvSpPr>
        <p:spPr>
          <a:xfrm>
            <a:off x="2764880" y="2265743"/>
            <a:ext cx="603605" cy="617499"/>
          </a:xfrm>
          <a:custGeom>
            <a:rect b="b" l="l" r="r" t="t"/>
            <a:pathLst>
              <a:path extrusionOk="0" h="1234997" w="1207210">
                <a:moveTo>
                  <a:pt x="0" y="0"/>
                </a:moveTo>
                <a:lnTo>
                  <a:pt x="1207210" y="0"/>
                </a:lnTo>
                <a:lnTo>
                  <a:pt x="1207210" y="1234998"/>
                </a:lnTo>
                <a:lnTo>
                  <a:pt x="0" y="1234998"/>
                </a:lnTo>
                <a:lnTo>
                  <a:pt x="0" y="0"/>
                </a:lnTo>
                <a:close/>
              </a:path>
            </a:pathLst>
          </a:custGeom>
          <a:blipFill rotWithShape="1">
            <a:blip r:embed="rId4">
              <a:alphaModFix/>
            </a:blip>
            <a:stretch>
              <a:fillRect b="0" l="0" r="0" t="0"/>
            </a:stretch>
          </a:blipFill>
          <a:ln>
            <a:noFill/>
          </a:ln>
        </p:spPr>
      </p:sp>
      <p:sp>
        <p:nvSpPr>
          <p:cNvPr id="132" name="Google Shape;132;p25"/>
          <p:cNvSpPr/>
          <p:nvPr/>
        </p:nvSpPr>
        <p:spPr>
          <a:xfrm>
            <a:off x="4903946" y="4096673"/>
            <a:ext cx="970090" cy="757883"/>
          </a:xfrm>
          <a:custGeom>
            <a:rect b="b" l="l" r="r" t="t"/>
            <a:pathLst>
              <a:path extrusionOk="0" h="1515766" w="1940180">
                <a:moveTo>
                  <a:pt x="0" y="0"/>
                </a:moveTo>
                <a:lnTo>
                  <a:pt x="1940180" y="0"/>
                </a:lnTo>
                <a:lnTo>
                  <a:pt x="1940180" y="1515766"/>
                </a:lnTo>
                <a:lnTo>
                  <a:pt x="0" y="1515766"/>
                </a:lnTo>
                <a:lnTo>
                  <a:pt x="0" y="0"/>
                </a:lnTo>
                <a:close/>
              </a:path>
            </a:pathLst>
          </a:custGeom>
          <a:blipFill rotWithShape="1">
            <a:blip r:embed="rId5">
              <a:alphaModFix/>
            </a:blip>
            <a:stretch>
              <a:fillRect b="0" l="0" r="0" t="0"/>
            </a:stretch>
          </a:blipFill>
          <a:ln>
            <a:noFill/>
          </a:ln>
        </p:spPr>
      </p:sp>
      <p:sp>
        <p:nvSpPr>
          <p:cNvPr id="133" name="Google Shape;133;p25"/>
          <p:cNvSpPr/>
          <p:nvPr/>
        </p:nvSpPr>
        <p:spPr>
          <a:xfrm>
            <a:off x="6211887" y="329663"/>
            <a:ext cx="1140459" cy="823919"/>
          </a:xfrm>
          <a:custGeom>
            <a:rect b="b" l="l" r="r" t="t"/>
            <a:pathLst>
              <a:path extrusionOk="0" h="1767118" w="2375956">
                <a:moveTo>
                  <a:pt x="0" y="0"/>
                </a:moveTo>
                <a:lnTo>
                  <a:pt x="2375957" y="0"/>
                </a:lnTo>
                <a:lnTo>
                  <a:pt x="2375957" y="1767118"/>
                </a:lnTo>
                <a:lnTo>
                  <a:pt x="0" y="1767118"/>
                </a:lnTo>
                <a:lnTo>
                  <a:pt x="0" y="0"/>
                </a:lnTo>
                <a:close/>
              </a:path>
            </a:pathLst>
          </a:custGeom>
          <a:blipFill rotWithShape="1">
            <a:blip r:embed="rId6">
              <a:alphaModFix/>
            </a:blip>
            <a:stretch>
              <a:fillRect b="0" l="0" r="0" t="0"/>
            </a:stretch>
          </a:blipFill>
          <a:ln>
            <a:noFill/>
          </a:ln>
        </p:spPr>
      </p:sp>
      <p:sp>
        <p:nvSpPr>
          <p:cNvPr id="134" name="Google Shape;134;p25"/>
          <p:cNvSpPr/>
          <p:nvPr/>
        </p:nvSpPr>
        <p:spPr>
          <a:xfrm>
            <a:off x="7836374" y="118381"/>
            <a:ext cx="1004099" cy="1073903"/>
          </a:xfrm>
          <a:custGeom>
            <a:rect b="b" l="l" r="r" t="t"/>
            <a:pathLst>
              <a:path extrusionOk="0" h="2147805" w="2008197">
                <a:moveTo>
                  <a:pt x="0" y="0"/>
                </a:moveTo>
                <a:lnTo>
                  <a:pt x="2008197" y="0"/>
                </a:lnTo>
                <a:lnTo>
                  <a:pt x="2008197" y="2147805"/>
                </a:lnTo>
                <a:lnTo>
                  <a:pt x="0" y="2147805"/>
                </a:lnTo>
                <a:lnTo>
                  <a:pt x="0" y="0"/>
                </a:lnTo>
                <a:close/>
              </a:path>
            </a:pathLst>
          </a:custGeom>
          <a:blipFill rotWithShape="1">
            <a:blip r:embed="rId7">
              <a:alphaModFix/>
            </a:blip>
            <a:stretch>
              <a:fillRect b="0" l="0" r="0" t="0"/>
            </a:stretch>
          </a:blipFill>
          <a:ln>
            <a:noFill/>
          </a:ln>
        </p:spPr>
      </p:sp>
      <p:sp>
        <p:nvSpPr>
          <p:cNvPr id="135" name="Google Shape;135;p25"/>
          <p:cNvSpPr/>
          <p:nvPr/>
        </p:nvSpPr>
        <p:spPr>
          <a:xfrm>
            <a:off x="4601789" y="97151"/>
            <a:ext cx="1140126" cy="1116374"/>
          </a:xfrm>
          <a:custGeom>
            <a:rect b="b" l="l" r="r" t="t"/>
            <a:pathLst>
              <a:path extrusionOk="0" h="2232747" w="2280252">
                <a:moveTo>
                  <a:pt x="0" y="0"/>
                </a:moveTo>
                <a:lnTo>
                  <a:pt x="2280253" y="0"/>
                </a:lnTo>
                <a:lnTo>
                  <a:pt x="2280253" y="2232747"/>
                </a:lnTo>
                <a:lnTo>
                  <a:pt x="0" y="2232747"/>
                </a:lnTo>
                <a:lnTo>
                  <a:pt x="0" y="0"/>
                </a:lnTo>
                <a:close/>
              </a:path>
            </a:pathLst>
          </a:custGeom>
          <a:blipFill rotWithShape="1">
            <a:blip r:embed="rId8">
              <a:alphaModFix/>
            </a:blip>
            <a:stretch>
              <a:fillRect b="0" l="0" r="0" t="0"/>
            </a:stretch>
          </a:blipFill>
          <a:ln>
            <a:noFill/>
          </a:ln>
        </p:spPr>
      </p:sp>
      <p:sp>
        <p:nvSpPr>
          <p:cNvPr id="136" name="Google Shape;136;p25"/>
          <p:cNvSpPr/>
          <p:nvPr/>
        </p:nvSpPr>
        <p:spPr>
          <a:xfrm>
            <a:off x="6571473" y="3982500"/>
            <a:ext cx="592190" cy="935653"/>
          </a:xfrm>
          <a:custGeom>
            <a:rect b="b" l="l" r="r" t="t"/>
            <a:pathLst>
              <a:path extrusionOk="0" h="1871306" w="1184381">
                <a:moveTo>
                  <a:pt x="0" y="0"/>
                </a:moveTo>
                <a:lnTo>
                  <a:pt x="1184380" y="0"/>
                </a:lnTo>
                <a:lnTo>
                  <a:pt x="1184380" y="1871306"/>
                </a:lnTo>
                <a:lnTo>
                  <a:pt x="0" y="1871306"/>
                </a:lnTo>
                <a:lnTo>
                  <a:pt x="0" y="0"/>
                </a:lnTo>
                <a:close/>
              </a:path>
            </a:pathLst>
          </a:custGeom>
          <a:blipFill rotWithShape="1">
            <a:blip r:embed="rId9">
              <a:alphaModFix/>
            </a:blip>
            <a:stretch>
              <a:fillRect b="0" l="0" r="0" t="0"/>
            </a:stretch>
          </a:blipFill>
          <a:ln>
            <a:noFill/>
          </a:ln>
        </p:spPr>
      </p:sp>
      <p:sp>
        <p:nvSpPr>
          <p:cNvPr id="137" name="Google Shape;137;p25"/>
          <p:cNvSpPr/>
          <p:nvPr/>
        </p:nvSpPr>
        <p:spPr>
          <a:xfrm>
            <a:off x="3567796" y="0"/>
            <a:ext cx="564017" cy="1529538"/>
          </a:xfrm>
          <a:custGeom>
            <a:rect b="b" l="l" r="r" t="t"/>
            <a:pathLst>
              <a:path extrusionOk="0" h="3059075" w="1128034">
                <a:moveTo>
                  <a:pt x="0" y="0"/>
                </a:moveTo>
                <a:lnTo>
                  <a:pt x="1128034" y="0"/>
                </a:lnTo>
                <a:lnTo>
                  <a:pt x="1128034" y="3059075"/>
                </a:lnTo>
                <a:lnTo>
                  <a:pt x="0" y="3059075"/>
                </a:lnTo>
                <a:lnTo>
                  <a:pt x="0" y="0"/>
                </a:lnTo>
                <a:close/>
              </a:path>
            </a:pathLst>
          </a:custGeom>
          <a:blipFill rotWithShape="1">
            <a:blip r:embed="rId10">
              <a:alphaModFix/>
            </a:blip>
            <a:stretch>
              <a:fillRect b="0" l="0" r="0" t="0"/>
            </a:stretch>
          </a:blipFill>
          <a:ln>
            <a:noFill/>
          </a:ln>
        </p:spPr>
      </p:sp>
      <p:sp>
        <p:nvSpPr>
          <p:cNvPr id="138" name="Google Shape;138;p25"/>
          <p:cNvSpPr/>
          <p:nvPr/>
        </p:nvSpPr>
        <p:spPr>
          <a:xfrm>
            <a:off x="514350" y="3413639"/>
            <a:ext cx="2963790" cy="878966"/>
          </a:xfrm>
          <a:custGeom>
            <a:rect b="b" l="l" r="r" t="t"/>
            <a:pathLst>
              <a:path extrusionOk="0" h="1757932" w="5927580">
                <a:moveTo>
                  <a:pt x="0" y="0"/>
                </a:moveTo>
                <a:lnTo>
                  <a:pt x="5927580" y="0"/>
                </a:lnTo>
                <a:lnTo>
                  <a:pt x="5927580" y="1757931"/>
                </a:lnTo>
                <a:lnTo>
                  <a:pt x="0" y="1757931"/>
                </a:lnTo>
                <a:lnTo>
                  <a:pt x="0" y="0"/>
                </a:lnTo>
                <a:close/>
              </a:path>
            </a:pathLst>
          </a:custGeom>
          <a:blipFill rotWithShape="1">
            <a:blip r:embed="rId11">
              <a:alphaModFix/>
            </a:blip>
            <a:stretch>
              <a:fillRect b="0" l="0" r="0" t="0"/>
            </a:stretch>
          </a:blipFill>
          <a:ln>
            <a:noFill/>
          </a:ln>
        </p:spPr>
      </p:sp>
      <p:sp>
        <p:nvSpPr>
          <p:cNvPr id="139" name="Google Shape;139;p25"/>
          <p:cNvSpPr txBox="1"/>
          <p:nvPr/>
        </p:nvSpPr>
        <p:spPr>
          <a:xfrm>
            <a:off x="398622" y="1111400"/>
            <a:ext cx="3079518" cy="979974"/>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Clr>
                <a:srgbClr val="000000"/>
              </a:buClr>
              <a:buSzPts val="5700"/>
              <a:buFont typeface="Arial"/>
              <a:buNone/>
            </a:pPr>
            <a:r>
              <a:rPr b="0" i="0" lang="en-GB" sz="5700" u="none" cap="none" strike="noStrike">
                <a:solidFill>
                  <a:srgbClr val="FFFFFF"/>
                </a:solidFill>
                <a:latin typeface="Cardo"/>
                <a:ea typeface="Cardo"/>
                <a:cs typeface="Cardo"/>
                <a:sym typeface="Cardo"/>
              </a:rPr>
              <a:t>GKTeach </a:t>
            </a:r>
            <a:endParaRPr b="0" i="0" sz="700" u="none" cap="none" strike="noStrike">
              <a:solidFill>
                <a:srgbClr val="000000"/>
              </a:solidFill>
              <a:latin typeface="Arial"/>
              <a:ea typeface="Arial"/>
              <a:cs typeface="Arial"/>
              <a:sym typeface="Arial"/>
            </a:endParaRPr>
          </a:p>
        </p:txBody>
      </p:sp>
      <p:sp>
        <p:nvSpPr>
          <p:cNvPr id="140" name="Google Shape;140;p25"/>
          <p:cNvSpPr txBox="1"/>
          <p:nvPr/>
        </p:nvSpPr>
        <p:spPr>
          <a:xfrm>
            <a:off x="4333247" y="1921537"/>
            <a:ext cx="4662300" cy="12930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latin typeface="Garamond"/>
                <a:ea typeface="Garamond"/>
                <a:cs typeface="Garamond"/>
                <a:sym typeface="Garamond"/>
              </a:rPr>
              <a:t>Anatomy of the </a:t>
            </a:r>
            <a:r>
              <a:rPr b="1" lang="en-GB" sz="3500">
                <a:solidFill>
                  <a:srgbClr val="392503"/>
                </a:solidFill>
                <a:latin typeface="Garamond"/>
                <a:ea typeface="Garamond"/>
                <a:cs typeface="Garamond"/>
                <a:sym typeface="Garamond"/>
              </a:rPr>
              <a:t>Musculoskeletal</a:t>
            </a:r>
            <a:r>
              <a:rPr b="1" lang="en-GB" sz="3500">
                <a:solidFill>
                  <a:srgbClr val="392503"/>
                </a:solidFill>
                <a:latin typeface="Garamond"/>
                <a:ea typeface="Garamond"/>
                <a:cs typeface="Garamond"/>
                <a:sym typeface="Garamond"/>
              </a:rPr>
              <a:t> System</a:t>
            </a:r>
            <a:endParaRPr b="0" i="0" sz="800" u="none" cap="none" strike="noStrike">
              <a:solidFill>
                <a:srgbClr val="000000"/>
              </a:solidFill>
              <a:latin typeface="Garamond"/>
              <a:ea typeface="Garamond"/>
              <a:cs typeface="Garamond"/>
              <a:sym typeface="Garamond"/>
            </a:endParaRPr>
          </a:p>
        </p:txBody>
      </p:sp>
      <p:sp>
        <p:nvSpPr>
          <p:cNvPr id="141" name="Google Shape;141;p25"/>
          <p:cNvSpPr txBox="1"/>
          <p:nvPr/>
        </p:nvSpPr>
        <p:spPr>
          <a:xfrm>
            <a:off x="718264" y="2295782"/>
            <a:ext cx="1848396" cy="58746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0" i="0" lang="en-GB" sz="3500" u="none" cap="none" strike="noStrike">
                <a:solidFill>
                  <a:srgbClr val="FFFFFF"/>
                </a:solidFill>
                <a:latin typeface="Cardo"/>
                <a:ea typeface="Cardo"/>
                <a:cs typeface="Cardo"/>
                <a:sym typeface="Cardo"/>
              </a:rPr>
              <a:t>STAGE 1 </a:t>
            </a:r>
            <a:endParaRPr b="0" i="0" sz="700" u="none" cap="none" strike="noStrike">
              <a:solidFill>
                <a:srgbClr val="000000"/>
              </a:solidFill>
              <a:latin typeface="Arial"/>
              <a:ea typeface="Arial"/>
              <a:cs typeface="Arial"/>
              <a:sym typeface="Arial"/>
            </a:endParaRPr>
          </a:p>
        </p:txBody>
      </p:sp>
      <p:sp>
        <p:nvSpPr>
          <p:cNvPr id="142" name="Google Shape;142;p25"/>
          <p:cNvSpPr txBox="1"/>
          <p:nvPr/>
        </p:nvSpPr>
        <p:spPr>
          <a:xfrm>
            <a:off x="6992180" y="3486538"/>
            <a:ext cx="1848300" cy="5172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Clr>
                <a:srgbClr val="000000"/>
              </a:buClr>
              <a:buSzPts val="1400"/>
              <a:buFont typeface="Arial"/>
              <a:buNone/>
            </a:pPr>
            <a:r>
              <a:rPr lang="en-GB">
                <a:solidFill>
                  <a:srgbClr val="392503"/>
                </a:solidFill>
                <a:latin typeface="Garamond"/>
                <a:ea typeface="Garamond"/>
                <a:cs typeface="Garamond"/>
                <a:sym typeface="Garamond"/>
              </a:rPr>
              <a:t>By Ibraheem Ghafoor, Stage 2 Year 2</a:t>
            </a:r>
            <a:endParaRPr b="0" sz="700" u="none" cap="none" strike="noStrike">
              <a:solidFill>
                <a:srgbClr val="000000"/>
              </a:solidFill>
              <a:latin typeface="Garamond"/>
              <a:ea typeface="Garamond"/>
              <a:cs typeface="Garamond"/>
              <a:sym typeface="Garamond"/>
            </a:endParaRPr>
          </a:p>
        </p:txBody>
      </p:sp>
      <p:sp>
        <p:nvSpPr>
          <p:cNvPr id="143" name="Google Shape;143;p25"/>
          <p:cNvSpPr/>
          <p:nvPr/>
        </p:nvSpPr>
        <p:spPr>
          <a:xfrm>
            <a:off x="7422263" y="4318800"/>
            <a:ext cx="1721700" cy="824700"/>
          </a:xfrm>
          <a:prstGeom prst="rect">
            <a:avLst/>
          </a:prstGeom>
          <a:solidFill>
            <a:srgbClr val="FFD286"/>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144" name="Google Shape;144;p25"/>
          <p:cNvSpPr txBox="1"/>
          <p:nvPr/>
        </p:nvSpPr>
        <p:spPr>
          <a:xfrm>
            <a:off x="7299825" y="4053580"/>
            <a:ext cx="985800" cy="215400"/>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Clr>
                <a:srgbClr val="000000"/>
              </a:buClr>
              <a:buSzPts val="1400"/>
              <a:buFont typeface="Arial"/>
              <a:buNone/>
            </a:pPr>
            <a:r>
              <a:rPr lang="en-GB">
                <a:solidFill>
                  <a:srgbClr val="392503"/>
                </a:solidFill>
                <a:latin typeface="Garamond"/>
                <a:ea typeface="Garamond"/>
                <a:cs typeface="Garamond"/>
                <a:sym typeface="Garamond"/>
              </a:rPr>
              <a:t>17/04/2026</a:t>
            </a:r>
            <a:endParaRPr b="0" i="0" sz="700" u="none" cap="none" strike="noStrike">
              <a:solidFill>
                <a:srgbClr val="000000"/>
              </a:solidFill>
              <a:latin typeface="Garamond"/>
              <a:ea typeface="Garamond"/>
              <a:cs typeface="Garamond"/>
              <a:sym typeface="Garamond"/>
            </a:endParaRPr>
          </a:p>
        </p:txBody>
      </p:sp>
      <p:sp>
        <p:nvSpPr>
          <p:cNvPr id="145" name="Google Shape;145;p25"/>
          <p:cNvSpPr/>
          <p:nvPr/>
        </p:nvSpPr>
        <p:spPr>
          <a:xfrm>
            <a:off x="7861100" y="4007788"/>
            <a:ext cx="844025" cy="824755"/>
          </a:xfrm>
          <a:custGeom>
            <a:rect b="b" l="l" r="r" t="t"/>
            <a:pathLst>
              <a:path extrusionOk="0" h="1541598" w="1541598">
                <a:moveTo>
                  <a:pt x="0" y="0"/>
                </a:moveTo>
                <a:lnTo>
                  <a:pt x="1541597" y="0"/>
                </a:lnTo>
                <a:lnTo>
                  <a:pt x="1541597" y="1541598"/>
                </a:lnTo>
                <a:lnTo>
                  <a:pt x="0" y="1541598"/>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213" name="Shape 213"/>
        <p:cNvGrpSpPr/>
        <p:nvPr/>
      </p:nvGrpSpPr>
      <p:grpSpPr>
        <a:xfrm>
          <a:off x="0" y="0"/>
          <a:ext cx="0" cy="0"/>
          <a:chOff x="0" y="0"/>
          <a:chExt cx="0" cy="0"/>
        </a:xfrm>
      </p:grpSpPr>
      <p:sp>
        <p:nvSpPr>
          <p:cNvPr id="214" name="Google Shape;214;p34"/>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215" name="Google Shape;215;p34"/>
          <p:cNvSpPr txBox="1"/>
          <p:nvPr/>
        </p:nvSpPr>
        <p:spPr>
          <a:xfrm>
            <a:off x="1290812" y="454550"/>
            <a:ext cx="64494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Structure of a Vertebra</a:t>
            </a:r>
            <a:endParaRPr b="0" i="0" sz="700" u="none" cap="none" strike="noStrike">
              <a:solidFill>
                <a:srgbClr val="000000"/>
              </a:solidFill>
              <a:latin typeface="Arial"/>
              <a:ea typeface="Arial"/>
              <a:cs typeface="Arial"/>
              <a:sym typeface="Arial"/>
            </a:endParaRPr>
          </a:p>
        </p:txBody>
      </p:sp>
      <p:pic>
        <p:nvPicPr>
          <p:cNvPr id="216" name="Google Shape;216;p34"/>
          <p:cNvPicPr preferRelativeResize="0"/>
          <p:nvPr/>
        </p:nvPicPr>
        <p:blipFill>
          <a:blip r:embed="rId4">
            <a:alphaModFix/>
          </a:blip>
          <a:stretch>
            <a:fillRect/>
          </a:stretch>
        </p:blipFill>
        <p:spPr>
          <a:xfrm>
            <a:off x="1107366" y="1146112"/>
            <a:ext cx="6816275" cy="316035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220" name="Shape 220"/>
        <p:cNvGrpSpPr/>
        <p:nvPr/>
      </p:nvGrpSpPr>
      <p:grpSpPr>
        <a:xfrm>
          <a:off x="0" y="0"/>
          <a:ext cx="0" cy="0"/>
          <a:chOff x="0" y="0"/>
          <a:chExt cx="0" cy="0"/>
        </a:xfrm>
      </p:grpSpPr>
      <p:sp>
        <p:nvSpPr>
          <p:cNvPr id="221" name="Google Shape;221;p35"/>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222" name="Google Shape;222;p35"/>
          <p:cNvSpPr txBox="1"/>
          <p:nvPr/>
        </p:nvSpPr>
        <p:spPr>
          <a:xfrm>
            <a:off x="1290812" y="454550"/>
            <a:ext cx="64494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Cervical Vertebrae</a:t>
            </a:r>
            <a:endParaRPr b="0" i="0" sz="700" u="none" cap="none" strike="noStrike">
              <a:solidFill>
                <a:srgbClr val="000000"/>
              </a:solidFill>
              <a:latin typeface="Arial"/>
              <a:ea typeface="Arial"/>
              <a:cs typeface="Arial"/>
              <a:sym typeface="Arial"/>
            </a:endParaRPr>
          </a:p>
        </p:txBody>
      </p:sp>
      <p:sp>
        <p:nvSpPr>
          <p:cNvPr id="223" name="Google Shape;223;p35"/>
          <p:cNvSpPr txBox="1"/>
          <p:nvPr/>
        </p:nvSpPr>
        <p:spPr>
          <a:xfrm>
            <a:off x="1238150" y="1175500"/>
            <a:ext cx="4302000" cy="2832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GB" sz="2300">
                <a:solidFill>
                  <a:srgbClr val="392503"/>
                </a:solidFill>
              </a:rPr>
              <a:t>Important features: </a:t>
            </a:r>
            <a:endParaRPr sz="2300">
              <a:solidFill>
                <a:srgbClr val="392503"/>
              </a:solidFill>
            </a:endParaRPr>
          </a:p>
          <a:p>
            <a:pPr indent="-374650" lvl="0" marL="457200" marR="0" rtl="0" algn="l">
              <a:lnSpc>
                <a:spcPct val="140000"/>
              </a:lnSpc>
              <a:spcBef>
                <a:spcPts val="0"/>
              </a:spcBef>
              <a:spcAft>
                <a:spcPts val="0"/>
              </a:spcAft>
              <a:buClr>
                <a:srgbClr val="392503"/>
              </a:buClr>
              <a:buSzPts val="2300"/>
              <a:buChar char="-"/>
            </a:pPr>
            <a:r>
              <a:rPr lang="en-GB" sz="2300">
                <a:solidFill>
                  <a:srgbClr val="392503"/>
                </a:solidFill>
              </a:rPr>
              <a:t>Bifid spinous process</a:t>
            </a:r>
            <a:endParaRPr sz="2300">
              <a:solidFill>
                <a:srgbClr val="392503"/>
              </a:solidFill>
            </a:endParaRPr>
          </a:p>
          <a:p>
            <a:pPr indent="-374650" lvl="0" marL="457200" marR="0" rtl="0" algn="l">
              <a:lnSpc>
                <a:spcPct val="140000"/>
              </a:lnSpc>
              <a:spcBef>
                <a:spcPts val="0"/>
              </a:spcBef>
              <a:spcAft>
                <a:spcPts val="0"/>
              </a:spcAft>
              <a:buClr>
                <a:srgbClr val="392503"/>
              </a:buClr>
              <a:buSzPts val="2300"/>
              <a:buChar char="-"/>
            </a:pPr>
            <a:r>
              <a:rPr lang="en-GB" sz="2300">
                <a:solidFill>
                  <a:srgbClr val="392503"/>
                </a:solidFill>
              </a:rPr>
              <a:t>Transverse foramina</a:t>
            </a:r>
            <a:endParaRPr sz="2300">
              <a:solidFill>
                <a:srgbClr val="392503"/>
              </a:solidFill>
            </a:endParaRPr>
          </a:p>
          <a:p>
            <a:pPr indent="-374650" lvl="0" marL="457200" marR="0" rtl="0" algn="l">
              <a:lnSpc>
                <a:spcPct val="140000"/>
              </a:lnSpc>
              <a:spcBef>
                <a:spcPts val="0"/>
              </a:spcBef>
              <a:spcAft>
                <a:spcPts val="0"/>
              </a:spcAft>
              <a:buClr>
                <a:srgbClr val="392503"/>
              </a:buClr>
              <a:buSzPts val="2300"/>
              <a:buChar char="-"/>
            </a:pPr>
            <a:r>
              <a:rPr lang="en-GB" sz="2300">
                <a:solidFill>
                  <a:srgbClr val="392503"/>
                </a:solidFill>
              </a:rPr>
              <a:t>Triangular vertebral foramen</a:t>
            </a:r>
            <a:endParaRPr sz="2300">
              <a:solidFill>
                <a:srgbClr val="392503"/>
              </a:solidFill>
            </a:endParaRPr>
          </a:p>
          <a:p>
            <a:pPr indent="-374650" lvl="0" marL="457200" marR="0" rtl="0" algn="l">
              <a:lnSpc>
                <a:spcPct val="140000"/>
              </a:lnSpc>
              <a:spcBef>
                <a:spcPts val="0"/>
              </a:spcBef>
              <a:spcAft>
                <a:spcPts val="0"/>
              </a:spcAft>
              <a:buClr>
                <a:srgbClr val="392503"/>
              </a:buClr>
              <a:buSzPts val="2300"/>
              <a:buChar char="-"/>
            </a:pPr>
            <a:r>
              <a:rPr lang="en-GB" sz="2300">
                <a:solidFill>
                  <a:srgbClr val="392503"/>
                </a:solidFill>
              </a:rPr>
              <a:t>Superior and inferior articular facets</a:t>
            </a:r>
            <a:endParaRPr sz="2300">
              <a:solidFill>
                <a:srgbClr val="392503"/>
              </a:solidFill>
            </a:endParaRPr>
          </a:p>
        </p:txBody>
      </p:sp>
      <p:pic>
        <p:nvPicPr>
          <p:cNvPr id="224" name="Google Shape;224;p35"/>
          <p:cNvPicPr preferRelativeResize="0"/>
          <p:nvPr/>
        </p:nvPicPr>
        <p:blipFill>
          <a:blip r:embed="rId4">
            <a:alphaModFix/>
          </a:blip>
          <a:stretch>
            <a:fillRect/>
          </a:stretch>
        </p:blipFill>
        <p:spPr>
          <a:xfrm>
            <a:off x="5540300" y="1283221"/>
            <a:ext cx="3320650" cy="2886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228" name="Shape 228"/>
        <p:cNvGrpSpPr/>
        <p:nvPr/>
      </p:nvGrpSpPr>
      <p:grpSpPr>
        <a:xfrm>
          <a:off x="0" y="0"/>
          <a:ext cx="0" cy="0"/>
          <a:chOff x="0" y="0"/>
          <a:chExt cx="0" cy="0"/>
        </a:xfrm>
      </p:grpSpPr>
      <p:sp>
        <p:nvSpPr>
          <p:cNvPr id="229" name="Google Shape;229;p36"/>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230" name="Google Shape;230;p36"/>
          <p:cNvSpPr/>
          <p:nvPr/>
        </p:nvSpPr>
        <p:spPr>
          <a:xfrm>
            <a:off x="121875" y="1194471"/>
            <a:ext cx="8897400" cy="2678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31" name="Google Shape;231;p36"/>
          <p:cNvSpPr txBox="1"/>
          <p:nvPr/>
        </p:nvSpPr>
        <p:spPr>
          <a:xfrm>
            <a:off x="1290812" y="454550"/>
            <a:ext cx="64494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C1, C2, and C7</a:t>
            </a:r>
            <a:endParaRPr b="0" i="0" sz="700" u="none" cap="none" strike="noStrike">
              <a:solidFill>
                <a:srgbClr val="000000"/>
              </a:solidFill>
              <a:latin typeface="Arial"/>
              <a:ea typeface="Arial"/>
              <a:cs typeface="Arial"/>
              <a:sym typeface="Arial"/>
            </a:endParaRPr>
          </a:p>
        </p:txBody>
      </p:sp>
      <p:pic>
        <p:nvPicPr>
          <p:cNvPr id="232" name="Google Shape;232;p36"/>
          <p:cNvPicPr preferRelativeResize="0"/>
          <p:nvPr/>
        </p:nvPicPr>
        <p:blipFill rotWithShape="1">
          <a:blip r:embed="rId4">
            <a:alphaModFix/>
          </a:blip>
          <a:srcRect b="0" l="7345" r="7744" t="0"/>
          <a:stretch/>
        </p:blipFill>
        <p:spPr>
          <a:xfrm>
            <a:off x="121875" y="1483408"/>
            <a:ext cx="3156801" cy="2124400"/>
          </a:xfrm>
          <a:prstGeom prst="rect">
            <a:avLst/>
          </a:prstGeom>
          <a:noFill/>
          <a:ln>
            <a:noFill/>
          </a:ln>
        </p:spPr>
      </p:pic>
      <p:pic>
        <p:nvPicPr>
          <p:cNvPr id="233" name="Google Shape;233;p36"/>
          <p:cNvPicPr preferRelativeResize="0"/>
          <p:nvPr/>
        </p:nvPicPr>
        <p:blipFill>
          <a:blip r:embed="rId5">
            <a:alphaModFix/>
          </a:blip>
          <a:stretch>
            <a:fillRect/>
          </a:stretch>
        </p:blipFill>
        <p:spPr>
          <a:xfrm>
            <a:off x="3278676" y="1313910"/>
            <a:ext cx="3076200" cy="2463425"/>
          </a:xfrm>
          <a:prstGeom prst="rect">
            <a:avLst/>
          </a:prstGeom>
          <a:noFill/>
          <a:ln>
            <a:noFill/>
          </a:ln>
        </p:spPr>
      </p:pic>
      <p:pic>
        <p:nvPicPr>
          <p:cNvPr id="234" name="Google Shape;234;p36"/>
          <p:cNvPicPr preferRelativeResize="0"/>
          <p:nvPr/>
        </p:nvPicPr>
        <p:blipFill>
          <a:blip r:embed="rId6">
            <a:alphaModFix/>
          </a:blip>
          <a:stretch>
            <a:fillRect/>
          </a:stretch>
        </p:blipFill>
        <p:spPr>
          <a:xfrm>
            <a:off x="6354875" y="1409720"/>
            <a:ext cx="2463425" cy="2463425"/>
          </a:xfrm>
          <a:prstGeom prst="rect">
            <a:avLst/>
          </a:prstGeom>
          <a:noFill/>
          <a:ln>
            <a:noFill/>
          </a:ln>
        </p:spPr>
      </p:pic>
      <p:sp>
        <p:nvSpPr>
          <p:cNvPr id="235" name="Google Shape;235;p36"/>
          <p:cNvSpPr txBox="1"/>
          <p:nvPr/>
        </p:nvSpPr>
        <p:spPr>
          <a:xfrm>
            <a:off x="1121275" y="1218096"/>
            <a:ext cx="1158000" cy="32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Calibri"/>
                <a:ea typeface="Calibri"/>
                <a:cs typeface="Calibri"/>
                <a:sym typeface="Calibri"/>
              </a:rPr>
              <a:t>C1 “Atlas”</a:t>
            </a:r>
            <a:endParaRPr sz="1600">
              <a:solidFill>
                <a:schemeClr val="dk1"/>
              </a:solidFill>
              <a:latin typeface="Calibri"/>
              <a:ea typeface="Calibri"/>
              <a:cs typeface="Calibri"/>
              <a:sym typeface="Calibri"/>
            </a:endParaRPr>
          </a:p>
        </p:txBody>
      </p:sp>
      <p:sp>
        <p:nvSpPr>
          <p:cNvPr id="236" name="Google Shape;236;p36"/>
          <p:cNvSpPr txBox="1"/>
          <p:nvPr/>
        </p:nvSpPr>
        <p:spPr>
          <a:xfrm>
            <a:off x="4237775" y="1218096"/>
            <a:ext cx="1158000" cy="32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Calibri"/>
                <a:ea typeface="Calibri"/>
                <a:cs typeface="Calibri"/>
                <a:sym typeface="Calibri"/>
              </a:rPr>
              <a:t>C2 “Axis”</a:t>
            </a:r>
            <a:endParaRPr sz="1600">
              <a:solidFill>
                <a:schemeClr val="dk1"/>
              </a:solidFill>
              <a:latin typeface="Calibri"/>
              <a:ea typeface="Calibri"/>
              <a:cs typeface="Calibri"/>
              <a:sym typeface="Calibri"/>
            </a:endParaRPr>
          </a:p>
        </p:txBody>
      </p:sp>
      <p:sp>
        <p:nvSpPr>
          <p:cNvPr id="237" name="Google Shape;237;p36"/>
          <p:cNvSpPr txBox="1"/>
          <p:nvPr/>
        </p:nvSpPr>
        <p:spPr>
          <a:xfrm>
            <a:off x="7007588" y="1218096"/>
            <a:ext cx="1158000" cy="32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Calibri"/>
                <a:ea typeface="Calibri"/>
                <a:cs typeface="Calibri"/>
                <a:sym typeface="Calibri"/>
              </a:rPr>
              <a:t>C7 </a:t>
            </a:r>
            <a:endParaRPr sz="1600">
              <a:solidFill>
                <a:schemeClr val="dk1"/>
              </a:solidFill>
              <a:latin typeface="Calibri"/>
              <a:ea typeface="Calibri"/>
              <a:cs typeface="Calibri"/>
              <a:sym typeface="Calibri"/>
            </a:endParaRPr>
          </a:p>
        </p:txBody>
      </p:sp>
      <p:sp>
        <p:nvSpPr>
          <p:cNvPr id="238" name="Google Shape;238;p36"/>
          <p:cNvSpPr txBox="1"/>
          <p:nvPr/>
        </p:nvSpPr>
        <p:spPr>
          <a:xfrm>
            <a:off x="195025" y="3763475"/>
            <a:ext cx="3010500" cy="914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Large superior articular facets for occipital bone</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No vertebral body</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Facet for odontoid process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No spinous process</a:t>
            </a:r>
            <a:endParaRPr sz="1600">
              <a:solidFill>
                <a:schemeClr val="dk1"/>
              </a:solidFill>
              <a:latin typeface="Calibri"/>
              <a:ea typeface="Calibri"/>
              <a:cs typeface="Calibri"/>
              <a:sym typeface="Calibri"/>
            </a:endParaRPr>
          </a:p>
        </p:txBody>
      </p:sp>
      <p:sp>
        <p:nvSpPr>
          <p:cNvPr id="239" name="Google Shape;239;p36"/>
          <p:cNvSpPr txBox="1"/>
          <p:nvPr/>
        </p:nvSpPr>
        <p:spPr>
          <a:xfrm>
            <a:off x="3311525" y="3763475"/>
            <a:ext cx="3010500" cy="914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Large superior articular facets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Odontoid process (for articulation with C1)</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240" name="Google Shape;240;p36"/>
          <p:cNvSpPr txBox="1"/>
          <p:nvPr/>
        </p:nvSpPr>
        <p:spPr>
          <a:xfrm>
            <a:off x="6081350" y="3873175"/>
            <a:ext cx="3010500" cy="914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Spinous process NOT bifid</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Larger vertebral body</a:t>
            </a:r>
            <a:endParaRPr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37"/>
          <p:cNvPicPr preferRelativeResize="0"/>
          <p:nvPr/>
        </p:nvPicPr>
        <p:blipFill>
          <a:blip r:embed="rId3">
            <a:alphaModFix/>
          </a:blip>
          <a:stretch>
            <a:fillRect/>
          </a:stretch>
        </p:blipFill>
        <p:spPr>
          <a:xfrm>
            <a:off x="1531213" y="152400"/>
            <a:ext cx="6081582"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249" name="Shape 249"/>
        <p:cNvGrpSpPr/>
        <p:nvPr/>
      </p:nvGrpSpPr>
      <p:grpSpPr>
        <a:xfrm>
          <a:off x="0" y="0"/>
          <a:ext cx="0" cy="0"/>
          <a:chOff x="0" y="0"/>
          <a:chExt cx="0" cy="0"/>
        </a:xfrm>
      </p:grpSpPr>
      <p:sp>
        <p:nvSpPr>
          <p:cNvPr id="250" name="Google Shape;250;p38"/>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251" name="Google Shape;251;p38"/>
          <p:cNvSpPr txBox="1"/>
          <p:nvPr/>
        </p:nvSpPr>
        <p:spPr>
          <a:xfrm>
            <a:off x="1290812" y="454550"/>
            <a:ext cx="64494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Thoracic </a:t>
            </a:r>
            <a:r>
              <a:rPr b="1" lang="en-GB" sz="3500">
                <a:solidFill>
                  <a:srgbClr val="392503"/>
                </a:solidFill>
              </a:rPr>
              <a:t>Vertebrae</a:t>
            </a:r>
            <a:endParaRPr b="0" i="0" sz="700" u="none" cap="none" strike="noStrike">
              <a:solidFill>
                <a:srgbClr val="000000"/>
              </a:solidFill>
              <a:latin typeface="Arial"/>
              <a:ea typeface="Arial"/>
              <a:cs typeface="Arial"/>
              <a:sym typeface="Arial"/>
            </a:endParaRPr>
          </a:p>
        </p:txBody>
      </p:sp>
      <p:sp>
        <p:nvSpPr>
          <p:cNvPr id="252" name="Google Shape;252;p38"/>
          <p:cNvSpPr txBox="1"/>
          <p:nvPr/>
        </p:nvSpPr>
        <p:spPr>
          <a:xfrm>
            <a:off x="1238150" y="1175500"/>
            <a:ext cx="4302000" cy="2992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GB" sz="1800">
                <a:solidFill>
                  <a:srgbClr val="392503"/>
                </a:solidFill>
              </a:rPr>
              <a:t>Important features: </a:t>
            </a:r>
            <a:endParaRPr sz="1800">
              <a:solidFill>
                <a:srgbClr val="392503"/>
              </a:solidFill>
            </a:endParaRPr>
          </a:p>
          <a:p>
            <a:pPr indent="-342900" lvl="0" marL="457200" marR="0" rtl="0" algn="l">
              <a:lnSpc>
                <a:spcPct val="140000"/>
              </a:lnSpc>
              <a:spcBef>
                <a:spcPts val="0"/>
              </a:spcBef>
              <a:spcAft>
                <a:spcPts val="0"/>
              </a:spcAft>
              <a:buClr>
                <a:srgbClr val="392503"/>
              </a:buClr>
              <a:buSzPts val="1800"/>
              <a:buChar char="-"/>
            </a:pPr>
            <a:r>
              <a:rPr lang="en-GB" sz="1800">
                <a:solidFill>
                  <a:srgbClr val="392503"/>
                </a:solidFill>
              </a:rPr>
              <a:t>Demi-facets for costal head articulation</a:t>
            </a:r>
            <a:endParaRPr sz="1800">
              <a:solidFill>
                <a:srgbClr val="392503"/>
              </a:solidFill>
            </a:endParaRPr>
          </a:p>
          <a:p>
            <a:pPr indent="-342900" lvl="0" marL="457200" marR="0" rtl="0" algn="l">
              <a:lnSpc>
                <a:spcPct val="140000"/>
              </a:lnSpc>
              <a:spcBef>
                <a:spcPts val="0"/>
              </a:spcBef>
              <a:spcAft>
                <a:spcPts val="0"/>
              </a:spcAft>
              <a:buClr>
                <a:srgbClr val="392503"/>
              </a:buClr>
              <a:buSzPts val="1800"/>
              <a:buChar char="-"/>
            </a:pPr>
            <a:r>
              <a:rPr lang="en-GB" sz="1800">
                <a:solidFill>
                  <a:srgbClr val="392503"/>
                </a:solidFill>
              </a:rPr>
              <a:t>Costal facets on transverse process </a:t>
            </a:r>
            <a:endParaRPr sz="1800">
              <a:solidFill>
                <a:srgbClr val="392503"/>
              </a:solidFill>
            </a:endParaRPr>
          </a:p>
          <a:p>
            <a:pPr indent="-342900" lvl="0" marL="457200" marR="0" rtl="0" algn="l">
              <a:lnSpc>
                <a:spcPct val="140000"/>
              </a:lnSpc>
              <a:spcBef>
                <a:spcPts val="0"/>
              </a:spcBef>
              <a:spcAft>
                <a:spcPts val="0"/>
              </a:spcAft>
              <a:buClr>
                <a:srgbClr val="392503"/>
              </a:buClr>
              <a:buSzPts val="1800"/>
              <a:buChar char="-"/>
            </a:pPr>
            <a:r>
              <a:rPr lang="en-GB" sz="1800">
                <a:solidFill>
                  <a:srgbClr val="392503"/>
                </a:solidFill>
              </a:rPr>
              <a:t>Spinous process slants inferiorly</a:t>
            </a:r>
            <a:endParaRPr sz="1800">
              <a:solidFill>
                <a:srgbClr val="392503"/>
              </a:solidFill>
            </a:endParaRPr>
          </a:p>
          <a:p>
            <a:pPr indent="-342900" lvl="0" marL="457200" marR="0" rtl="0" algn="l">
              <a:lnSpc>
                <a:spcPct val="140000"/>
              </a:lnSpc>
              <a:spcBef>
                <a:spcPts val="0"/>
              </a:spcBef>
              <a:spcAft>
                <a:spcPts val="0"/>
              </a:spcAft>
              <a:buClr>
                <a:srgbClr val="392503"/>
              </a:buClr>
              <a:buSzPts val="1800"/>
              <a:buChar char="-"/>
            </a:pPr>
            <a:r>
              <a:rPr lang="en-GB" sz="1800">
                <a:solidFill>
                  <a:srgbClr val="392503"/>
                </a:solidFill>
              </a:rPr>
              <a:t>Heart shaped vertebral body</a:t>
            </a:r>
            <a:endParaRPr sz="1800">
              <a:solidFill>
                <a:srgbClr val="392503"/>
              </a:solidFill>
            </a:endParaRPr>
          </a:p>
          <a:p>
            <a:pPr indent="-342900" lvl="0" marL="457200" marR="0" rtl="0" algn="l">
              <a:lnSpc>
                <a:spcPct val="140000"/>
              </a:lnSpc>
              <a:spcBef>
                <a:spcPts val="0"/>
              </a:spcBef>
              <a:spcAft>
                <a:spcPts val="0"/>
              </a:spcAft>
              <a:buClr>
                <a:srgbClr val="392503"/>
              </a:buClr>
              <a:buSzPts val="1800"/>
              <a:buChar char="-"/>
            </a:pPr>
            <a:r>
              <a:rPr lang="en-GB" sz="1800">
                <a:solidFill>
                  <a:srgbClr val="392503"/>
                </a:solidFill>
              </a:rPr>
              <a:t>Sup. and inf. Articular processes are ANGLED posteriorly and anteriorly</a:t>
            </a:r>
            <a:endParaRPr sz="1800">
              <a:solidFill>
                <a:srgbClr val="392503"/>
              </a:solidFill>
            </a:endParaRPr>
          </a:p>
        </p:txBody>
      </p:sp>
      <p:pic>
        <p:nvPicPr>
          <p:cNvPr id="253" name="Google Shape;253;p38"/>
          <p:cNvPicPr preferRelativeResize="0"/>
          <p:nvPr/>
        </p:nvPicPr>
        <p:blipFill>
          <a:blip r:embed="rId4">
            <a:alphaModFix/>
          </a:blip>
          <a:stretch>
            <a:fillRect/>
          </a:stretch>
        </p:blipFill>
        <p:spPr>
          <a:xfrm>
            <a:off x="5540156" y="1256175"/>
            <a:ext cx="3543775" cy="275163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39"/>
          <p:cNvPicPr preferRelativeResize="0"/>
          <p:nvPr/>
        </p:nvPicPr>
        <p:blipFill>
          <a:blip r:embed="rId3">
            <a:alphaModFix/>
          </a:blip>
          <a:stretch>
            <a:fillRect/>
          </a:stretch>
        </p:blipFill>
        <p:spPr>
          <a:xfrm>
            <a:off x="628224" y="524600"/>
            <a:ext cx="7887549" cy="4094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40"/>
          <p:cNvPicPr preferRelativeResize="0"/>
          <p:nvPr/>
        </p:nvPicPr>
        <p:blipFill>
          <a:blip r:embed="rId3">
            <a:alphaModFix/>
          </a:blip>
          <a:stretch>
            <a:fillRect/>
          </a:stretch>
        </p:blipFill>
        <p:spPr>
          <a:xfrm>
            <a:off x="1771650" y="209550"/>
            <a:ext cx="5600700" cy="472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267" name="Shape 267"/>
        <p:cNvGrpSpPr/>
        <p:nvPr/>
      </p:nvGrpSpPr>
      <p:grpSpPr>
        <a:xfrm>
          <a:off x="0" y="0"/>
          <a:ext cx="0" cy="0"/>
          <a:chOff x="0" y="0"/>
          <a:chExt cx="0" cy="0"/>
        </a:xfrm>
      </p:grpSpPr>
      <p:sp>
        <p:nvSpPr>
          <p:cNvPr id="268" name="Google Shape;268;p41"/>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pic>
        <p:nvPicPr>
          <p:cNvPr id="269" name="Google Shape;269;p41"/>
          <p:cNvPicPr preferRelativeResize="0"/>
          <p:nvPr/>
        </p:nvPicPr>
        <p:blipFill>
          <a:blip r:embed="rId4">
            <a:alphaModFix/>
          </a:blip>
          <a:stretch>
            <a:fillRect/>
          </a:stretch>
        </p:blipFill>
        <p:spPr>
          <a:xfrm>
            <a:off x="1556050" y="65000"/>
            <a:ext cx="6476100" cy="4857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273" name="Shape 273"/>
        <p:cNvGrpSpPr/>
        <p:nvPr/>
      </p:nvGrpSpPr>
      <p:grpSpPr>
        <a:xfrm>
          <a:off x="0" y="0"/>
          <a:ext cx="0" cy="0"/>
          <a:chOff x="0" y="0"/>
          <a:chExt cx="0" cy="0"/>
        </a:xfrm>
      </p:grpSpPr>
      <p:sp>
        <p:nvSpPr>
          <p:cNvPr id="274" name="Google Shape;274;p42"/>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275" name="Google Shape;275;p42"/>
          <p:cNvSpPr txBox="1"/>
          <p:nvPr/>
        </p:nvSpPr>
        <p:spPr>
          <a:xfrm>
            <a:off x="1290812" y="454550"/>
            <a:ext cx="64494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T1 and</a:t>
            </a:r>
            <a:r>
              <a:rPr b="1" lang="en-GB" sz="3500">
                <a:solidFill>
                  <a:srgbClr val="392503"/>
                </a:solidFill>
              </a:rPr>
              <a:t> T9-12</a:t>
            </a:r>
            <a:endParaRPr b="0" i="0" sz="700" u="none" cap="none" strike="noStrike">
              <a:solidFill>
                <a:srgbClr val="000000"/>
              </a:solidFill>
              <a:latin typeface="Arial"/>
              <a:ea typeface="Arial"/>
              <a:cs typeface="Arial"/>
              <a:sym typeface="Arial"/>
            </a:endParaRPr>
          </a:p>
        </p:txBody>
      </p:sp>
      <p:sp>
        <p:nvSpPr>
          <p:cNvPr id="276" name="Google Shape;276;p42"/>
          <p:cNvSpPr txBox="1"/>
          <p:nvPr/>
        </p:nvSpPr>
        <p:spPr>
          <a:xfrm>
            <a:off x="1060400" y="1145700"/>
            <a:ext cx="5032500" cy="32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chemeClr val="dk1"/>
                </a:solidFill>
                <a:latin typeface="Calibri"/>
                <a:ea typeface="Calibri"/>
                <a:cs typeface="Calibri"/>
                <a:sym typeface="Calibri"/>
              </a:rPr>
              <a:t>T1: </a:t>
            </a:r>
            <a:r>
              <a:rPr lang="en-GB" sz="1600">
                <a:solidFill>
                  <a:schemeClr val="dk1"/>
                </a:solidFill>
                <a:latin typeface="Calibri"/>
                <a:ea typeface="Calibri"/>
                <a:cs typeface="Calibri"/>
                <a:sym typeface="Calibri"/>
              </a:rPr>
              <a:t>The first rib entirely articulates with T1; however it still has an inferior demifacet for the second rib</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b="1" lang="en-GB" sz="1600">
                <a:solidFill>
                  <a:schemeClr val="dk1"/>
                </a:solidFill>
                <a:latin typeface="Calibri"/>
                <a:ea typeface="Calibri"/>
                <a:cs typeface="Calibri"/>
                <a:sym typeface="Calibri"/>
              </a:rPr>
              <a:t>T9:</a:t>
            </a:r>
            <a:r>
              <a:rPr lang="en-GB" sz="1600">
                <a:solidFill>
                  <a:schemeClr val="dk1"/>
                </a:solidFill>
                <a:latin typeface="Calibri"/>
                <a:ea typeface="Calibri"/>
                <a:cs typeface="Calibri"/>
                <a:sym typeface="Calibri"/>
              </a:rPr>
              <a:t> Ribs 10-12 articulate with only their numerically corresponding vertebra, so T9 has no inferior demifacet</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b="1" lang="en-GB" sz="1600">
                <a:solidFill>
                  <a:schemeClr val="dk1"/>
                </a:solidFill>
                <a:latin typeface="Calibri"/>
                <a:ea typeface="Calibri"/>
                <a:cs typeface="Calibri"/>
                <a:sym typeface="Calibri"/>
              </a:rPr>
              <a:t>T10-12:</a:t>
            </a:r>
            <a:r>
              <a:rPr lang="en-GB" sz="1600">
                <a:solidFill>
                  <a:schemeClr val="dk1"/>
                </a:solidFill>
                <a:latin typeface="Calibri"/>
                <a:ea typeface="Calibri"/>
                <a:cs typeface="Calibri"/>
                <a:sym typeface="Calibri"/>
              </a:rPr>
              <a:t> as mentioned above, only articulate with a single rib, the numerically corresponding one. </a:t>
            </a:r>
            <a:endParaRPr sz="1600">
              <a:solidFill>
                <a:schemeClr val="dk1"/>
              </a:solidFill>
              <a:latin typeface="Calibri"/>
              <a:ea typeface="Calibri"/>
              <a:cs typeface="Calibri"/>
              <a:sym typeface="Calibri"/>
            </a:endParaRPr>
          </a:p>
        </p:txBody>
      </p:sp>
      <p:pic>
        <p:nvPicPr>
          <p:cNvPr id="277" name="Google Shape;277;p42"/>
          <p:cNvPicPr preferRelativeResize="0"/>
          <p:nvPr/>
        </p:nvPicPr>
        <p:blipFill>
          <a:blip r:embed="rId4">
            <a:alphaModFix/>
          </a:blip>
          <a:stretch>
            <a:fillRect/>
          </a:stretch>
        </p:blipFill>
        <p:spPr>
          <a:xfrm>
            <a:off x="6092850" y="735563"/>
            <a:ext cx="2857500" cy="3981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281" name="Shape 281"/>
        <p:cNvGrpSpPr/>
        <p:nvPr/>
      </p:nvGrpSpPr>
      <p:grpSpPr>
        <a:xfrm>
          <a:off x="0" y="0"/>
          <a:ext cx="0" cy="0"/>
          <a:chOff x="0" y="0"/>
          <a:chExt cx="0" cy="0"/>
        </a:xfrm>
      </p:grpSpPr>
      <p:sp>
        <p:nvSpPr>
          <p:cNvPr id="282" name="Google Shape;282;p43"/>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283" name="Google Shape;283;p43"/>
          <p:cNvSpPr txBox="1"/>
          <p:nvPr/>
        </p:nvSpPr>
        <p:spPr>
          <a:xfrm>
            <a:off x="1290812" y="454550"/>
            <a:ext cx="64494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Lumbar Vertebrae</a:t>
            </a:r>
            <a:endParaRPr b="0" i="0" sz="700" u="none" cap="none" strike="noStrike">
              <a:solidFill>
                <a:srgbClr val="000000"/>
              </a:solidFill>
              <a:latin typeface="Arial"/>
              <a:ea typeface="Arial"/>
              <a:cs typeface="Arial"/>
              <a:sym typeface="Arial"/>
            </a:endParaRPr>
          </a:p>
        </p:txBody>
      </p:sp>
      <p:sp>
        <p:nvSpPr>
          <p:cNvPr id="284" name="Google Shape;284;p43"/>
          <p:cNvSpPr txBox="1"/>
          <p:nvPr/>
        </p:nvSpPr>
        <p:spPr>
          <a:xfrm>
            <a:off x="1060400" y="1145700"/>
            <a:ext cx="4741200" cy="32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1"/>
                </a:solidFill>
                <a:latin typeface="Calibri"/>
                <a:ea typeface="Calibri"/>
                <a:cs typeface="Calibri"/>
                <a:sym typeface="Calibri"/>
              </a:rPr>
              <a:t>Features: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BIG vertebral body (for load bearing)</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Short spinous process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Mammillary and accessory processes (for muscle attachment)</a:t>
            </a:r>
            <a:endParaRPr sz="1800">
              <a:solidFill>
                <a:schemeClr val="dk1"/>
              </a:solidFill>
              <a:latin typeface="Calibri"/>
              <a:ea typeface="Calibri"/>
              <a:cs typeface="Calibri"/>
              <a:sym typeface="Calibri"/>
            </a:endParaRPr>
          </a:p>
        </p:txBody>
      </p:sp>
      <p:pic>
        <p:nvPicPr>
          <p:cNvPr id="285" name="Google Shape;285;p43"/>
          <p:cNvPicPr preferRelativeResize="0"/>
          <p:nvPr/>
        </p:nvPicPr>
        <p:blipFill>
          <a:blip r:embed="rId4">
            <a:alphaModFix/>
          </a:blip>
          <a:stretch>
            <a:fillRect/>
          </a:stretch>
        </p:blipFill>
        <p:spPr>
          <a:xfrm>
            <a:off x="5935750" y="1198988"/>
            <a:ext cx="2813050" cy="2745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149" name="Shape 149"/>
        <p:cNvGrpSpPr/>
        <p:nvPr/>
      </p:nvGrpSpPr>
      <p:grpSpPr>
        <a:xfrm>
          <a:off x="0" y="0"/>
          <a:ext cx="0" cy="0"/>
          <a:chOff x="0" y="0"/>
          <a:chExt cx="0" cy="0"/>
        </a:xfrm>
      </p:grpSpPr>
      <p:sp>
        <p:nvSpPr>
          <p:cNvPr id="150" name="Google Shape;150;p26"/>
          <p:cNvSpPr/>
          <p:nvPr/>
        </p:nvSpPr>
        <p:spPr>
          <a:xfrm>
            <a:off x="-1634728" y="-379719"/>
            <a:ext cx="5902937" cy="5902937"/>
          </a:xfrm>
          <a:custGeom>
            <a:rect b="b" l="l" r="r" t="t"/>
            <a:pathLst>
              <a:path extrusionOk="0" h="11805873" w="11805873">
                <a:moveTo>
                  <a:pt x="0" y="0"/>
                </a:moveTo>
                <a:lnTo>
                  <a:pt x="11805874" y="0"/>
                </a:lnTo>
                <a:lnTo>
                  <a:pt x="11805874" y="11805874"/>
                </a:lnTo>
                <a:lnTo>
                  <a:pt x="0" y="11805874"/>
                </a:lnTo>
                <a:lnTo>
                  <a:pt x="0" y="0"/>
                </a:lnTo>
                <a:close/>
              </a:path>
            </a:pathLst>
          </a:custGeom>
          <a:blipFill rotWithShape="1">
            <a:blip r:embed="rId3">
              <a:alphaModFix/>
            </a:blip>
            <a:stretch>
              <a:fillRect b="0" l="0" r="0" t="0"/>
            </a:stretch>
          </a:blipFill>
          <a:ln>
            <a:noFill/>
          </a:ln>
        </p:spPr>
      </p:sp>
      <p:sp>
        <p:nvSpPr>
          <p:cNvPr id="151" name="Google Shape;151;p26"/>
          <p:cNvSpPr txBox="1"/>
          <p:nvPr/>
        </p:nvSpPr>
        <p:spPr>
          <a:xfrm>
            <a:off x="4268300" y="1414250"/>
            <a:ext cx="4495200" cy="2438100"/>
          </a:xfrm>
          <a:prstGeom prst="rect">
            <a:avLst/>
          </a:prstGeom>
          <a:noFill/>
          <a:ln>
            <a:noFill/>
          </a:ln>
        </p:spPr>
        <p:txBody>
          <a:bodyPr anchorCtr="0" anchor="t" bIns="0" lIns="0" spcFirstLastPara="1" rIns="0" wrap="square" tIns="0">
            <a:spAutoFit/>
          </a:bodyPr>
          <a:lstStyle/>
          <a:p>
            <a:pPr indent="-266700" lvl="1" marL="520700" marR="0" rtl="0" algn="l">
              <a:lnSpc>
                <a:spcPct val="140000"/>
              </a:lnSpc>
              <a:spcBef>
                <a:spcPts val="0"/>
              </a:spcBef>
              <a:spcAft>
                <a:spcPts val="0"/>
              </a:spcAft>
              <a:buClr>
                <a:srgbClr val="392503"/>
              </a:buClr>
              <a:buSzPts val="2400"/>
              <a:buFont typeface="Arial"/>
              <a:buChar char="•"/>
            </a:pPr>
            <a:r>
              <a:rPr b="1" lang="en-GB" sz="2400">
                <a:solidFill>
                  <a:srgbClr val="392503"/>
                </a:solidFill>
              </a:rPr>
              <a:t>The Spine and Vertebral Column</a:t>
            </a:r>
            <a:endParaRPr b="1" sz="2400">
              <a:solidFill>
                <a:srgbClr val="392503"/>
              </a:solidFill>
            </a:endParaRPr>
          </a:p>
          <a:p>
            <a:pPr indent="-266700" lvl="1" marL="520700" marR="0" rtl="0" algn="l">
              <a:lnSpc>
                <a:spcPct val="140000"/>
              </a:lnSpc>
              <a:spcBef>
                <a:spcPts val="0"/>
              </a:spcBef>
              <a:spcAft>
                <a:spcPts val="0"/>
              </a:spcAft>
              <a:buClr>
                <a:srgbClr val="392503"/>
              </a:buClr>
              <a:buSzPts val="2400"/>
              <a:buChar char="•"/>
            </a:pPr>
            <a:r>
              <a:rPr b="1" lang="en-GB" sz="2400">
                <a:solidFill>
                  <a:srgbClr val="392503"/>
                </a:solidFill>
              </a:rPr>
              <a:t>The Upper Limb</a:t>
            </a:r>
            <a:endParaRPr b="1" sz="2400">
              <a:solidFill>
                <a:srgbClr val="392503"/>
              </a:solidFill>
            </a:endParaRPr>
          </a:p>
          <a:p>
            <a:pPr indent="-266700" lvl="1" marL="520700" marR="0" rtl="0" algn="l">
              <a:lnSpc>
                <a:spcPct val="140000"/>
              </a:lnSpc>
              <a:spcBef>
                <a:spcPts val="0"/>
              </a:spcBef>
              <a:spcAft>
                <a:spcPts val="0"/>
              </a:spcAft>
              <a:buClr>
                <a:srgbClr val="392503"/>
              </a:buClr>
              <a:buSzPts val="2400"/>
              <a:buChar char="•"/>
            </a:pPr>
            <a:r>
              <a:rPr b="1" lang="en-GB" sz="2400">
                <a:solidFill>
                  <a:srgbClr val="392503"/>
                </a:solidFill>
              </a:rPr>
              <a:t>The Lower Limb</a:t>
            </a:r>
            <a:endParaRPr b="1" sz="2400">
              <a:solidFill>
                <a:srgbClr val="392503"/>
              </a:solidFill>
            </a:endParaRPr>
          </a:p>
          <a:p>
            <a:pPr indent="-266700" lvl="1" marL="520700" marR="0" rtl="0" algn="l">
              <a:lnSpc>
                <a:spcPct val="140000"/>
              </a:lnSpc>
              <a:spcBef>
                <a:spcPts val="0"/>
              </a:spcBef>
              <a:spcAft>
                <a:spcPts val="0"/>
              </a:spcAft>
              <a:buClr>
                <a:srgbClr val="392503"/>
              </a:buClr>
              <a:buSzPts val="2400"/>
              <a:buChar char="•"/>
            </a:pPr>
            <a:r>
              <a:rPr b="1" lang="en-GB" sz="2400">
                <a:solidFill>
                  <a:srgbClr val="392503"/>
                </a:solidFill>
              </a:rPr>
              <a:t>Questions!!</a:t>
            </a:r>
            <a:endParaRPr b="1" sz="2400">
              <a:solidFill>
                <a:srgbClr val="392503"/>
              </a:solidFill>
            </a:endParaRPr>
          </a:p>
        </p:txBody>
      </p:sp>
      <p:sp>
        <p:nvSpPr>
          <p:cNvPr id="152" name="Google Shape;152;p26"/>
          <p:cNvSpPr txBox="1"/>
          <p:nvPr/>
        </p:nvSpPr>
        <p:spPr>
          <a:xfrm>
            <a:off x="-393990" y="1793893"/>
            <a:ext cx="46623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FFFFFF"/>
                </a:solidFill>
              </a:rPr>
              <a:t>CONTENTS</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289" name="Shape 289"/>
        <p:cNvGrpSpPr/>
        <p:nvPr/>
      </p:nvGrpSpPr>
      <p:grpSpPr>
        <a:xfrm>
          <a:off x="0" y="0"/>
          <a:ext cx="0" cy="0"/>
          <a:chOff x="0" y="0"/>
          <a:chExt cx="0" cy="0"/>
        </a:xfrm>
      </p:grpSpPr>
      <p:sp>
        <p:nvSpPr>
          <p:cNvPr id="290" name="Google Shape;290;p44"/>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291" name="Google Shape;291;p44"/>
          <p:cNvSpPr txBox="1"/>
          <p:nvPr/>
        </p:nvSpPr>
        <p:spPr>
          <a:xfrm>
            <a:off x="1290812" y="454550"/>
            <a:ext cx="64494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Joints of the Vertebral Column</a:t>
            </a:r>
            <a:endParaRPr b="0" i="0" sz="700" u="none" cap="none" strike="noStrike">
              <a:solidFill>
                <a:srgbClr val="000000"/>
              </a:solidFill>
              <a:latin typeface="Arial"/>
              <a:ea typeface="Arial"/>
              <a:cs typeface="Arial"/>
              <a:sym typeface="Arial"/>
            </a:endParaRPr>
          </a:p>
        </p:txBody>
      </p:sp>
      <p:sp>
        <p:nvSpPr>
          <p:cNvPr id="292" name="Google Shape;292;p44"/>
          <p:cNvSpPr txBox="1"/>
          <p:nvPr/>
        </p:nvSpPr>
        <p:spPr>
          <a:xfrm>
            <a:off x="1060400" y="1145700"/>
            <a:ext cx="4741200" cy="32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1"/>
                </a:solidFill>
                <a:latin typeface="Calibri"/>
                <a:ea typeface="Calibri"/>
                <a:cs typeface="Calibri"/>
                <a:sym typeface="Calibri"/>
              </a:rPr>
              <a:t>Intervertebral discs: almost immovable.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GB" sz="1800">
                <a:solidFill>
                  <a:schemeClr val="dk1"/>
                </a:solidFill>
                <a:latin typeface="Calibri"/>
                <a:ea typeface="Calibri"/>
                <a:cs typeface="Calibri"/>
                <a:sym typeface="Calibri"/>
              </a:rPr>
              <a:t>This is a SYMPHYSIS, a type of SECONDARY CARTILAGINOUS JOINT.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GB" sz="1800">
                <a:solidFill>
                  <a:schemeClr val="dk1"/>
                </a:solidFill>
                <a:latin typeface="Calibri"/>
                <a:ea typeface="Calibri"/>
                <a:cs typeface="Calibri"/>
                <a:sym typeface="Calibri"/>
              </a:rPr>
              <a:t>Between articular processes: movable joints, SYNOVIAL.</a:t>
            </a:r>
            <a:endParaRPr sz="1800">
              <a:solidFill>
                <a:schemeClr val="dk1"/>
              </a:solidFill>
              <a:latin typeface="Calibri"/>
              <a:ea typeface="Calibri"/>
              <a:cs typeface="Calibri"/>
              <a:sym typeface="Calibri"/>
            </a:endParaRPr>
          </a:p>
        </p:txBody>
      </p:sp>
      <p:pic>
        <p:nvPicPr>
          <p:cNvPr id="293" name="Google Shape;293;p44"/>
          <p:cNvPicPr preferRelativeResize="0"/>
          <p:nvPr/>
        </p:nvPicPr>
        <p:blipFill>
          <a:blip r:embed="rId4">
            <a:alphaModFix/>
          </a:blip>
          <a:stretch>
            <a:fillRect/>
          </a:stretch>
        </p:blipFill>
        <p:spPr>
          <a:xfrm>
            <a:off x="5352050" y="993350"/>
            <a:ext cx="3888102" cy="38881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297" name="Shape 297"/>
        <p:cNvGrpSpPr/>
        <p:nvPr/>
      </p:nvGrpSpPr>
      <p:grpSpPr>
        <a:xfrm>
          <a:off x="0" y="0"/>
          <a:ext cx="0" cy="0"/>
          <a:chOff x="0" y="0"/>
          <a:chExt cx="0" cy="0"/>
        </a:xfrm>
      </p:grpSpPr>
      <p:sp>
        <p:nvSpPr>
          <p:cNvPr id="298" name="Google Shape;298;p45"/>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299" name="Google Shape;299;p45"/>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Ligaments</a:t>
            </a:r>
            <a:r>
              <a:rPr b="1" lang="en-GB" sz="3500">
                <a:solidFill>
                  <a:srgbClr val="392503"/>
                </a:solidFill>
              </a:rPr>
              <a:t> of the Vertebral Column</a:t>
            </a:r>
            <a:endParaRPr b="0" i="0" sz="700" u="none" cap="none" strike="noStrike">
              <a:solidFill>
                <a:srgbClr val="000000"/>
              </a:solidFill>
              <a:latin typeface="Arial"/>
              <a:ea typeface="Arial"/>
              <a:cs typeface="Arial"/>
              <a:sym typeface="Arial"/>
            </a:endParaRPr>
          </a:p>
        </p:txBody>
      </p:sp>
      <p:pic>
        <p:nvPicPr>
          <p:cNvPr id="300" name="Google Shape;300;p45"/>
          <p:cNvPicPr preferRelativeResize="0"/>
          <p:nvPr/>
        </p:nvPicPr>
        <p:blipFill>
          <a:blip r:embed="rId4">
            <a:alphaModFix/>
          </a:blip>
          <a:stretch>
            <a:fillRect/>
          </a:stretch>
        </p:blipFill>
        <p:spPr>
          <a:xfrm>
            <a:off x="2515963" y="1175050"/>
            <a:ext cx="3999086" cy="3465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304" name="Shape 304"/>
        <p:cNvGrpSpPr/>
        <p:nvPr/>
      </p:nvGrpSpPr>
      <p:grpSpPr>
        <a:xfrm>
          <a:off x="0" y="0"/>
          <a:ext cx="0" cy="0"/>
          <a:chOff x="0" y="0"/>
          <a:chExt cx="0" cy="0"/>
        </a:xfrm>
      </p:grpSpPr>
      <p:sp>
        <p:nvSpPr>
          <p:cNvPr id="305" name="Google Shape;305;p46"/>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306" name="Google Shape;306;p46"/>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Muscles of the Spine</a:t>
            </a:r>
            <a:endParaRPr b="0" i="0" sz="700" u="none" cap="none" strike="noStrike">
              <a:solidFill>
                <a:srgbClr val="000000"/>
              </a:solidFill>
              <a:latin typeface="Arial"/>
              <a:ea typeface="Arial"/>
              <a:cs typeface="Arial"/>
              <a:sym typeface="Arial"/>
            </a:endParaRPr>
          </a:p>
        </p:txBody>
      </p:sp>
      <p:pic>
        <p:nvPicPr>
          <p:cNvPr id="307" name="Google Shape;307;p46"/>
          <p:cNvPicPr preferRelativeResize="0"/>
          <p:nvPr/>
        </p:nvPicPr>
        <p:blipFill>
          <a:blip r:embed="rId4">
            <a:alphaModFix/>
          </a:blip>
          <a:stretch>
            <a:fillRect/>
          </a:stretch>
        </p:blipFill>
        <p:spPr>
          <a:xfrm>
            <a:off x="408347" y="1056000"/>
            <a:ext cx="2900965" cy="3465876"/>
          </a:xfrm>
          <a:prstGeom prst="rect">
            <a:avLst/>
          </a:prstGeom>
          <a:noFill/>
          <a:ln>
            <a:noFill/>
          </a:ln>
        </p:spPr>
      </p:pic>
      <p:sp>
        <p:nvSpPr>
          <p:cNvPr id="308" name="Google Shape;308;p46"/>
          <p:cNvSpPr txBox="1"/>
          <p:nvPr/>
        </p:nvSpPr>
        <p:spPr>
          <a:xfrm>
            <a:off x="3693075" y="1133525"/>
            <a:ext cx="40953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SUPERFICIAL LAYERS: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Trapezius: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O: occipital bone, nuchal ligament, spinous processes of C7-T12</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 lateral clavicle, acromion, spine of scapula</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A: elevation, retraction, depression of scapula</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 CNXI; the accessory nerve</a:t>
            </a:r>
            <a:endParaRPr sz="16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312" name="Shape 312"/>
        <p:cNvGrpSpPr/>
        <p:nvPr/>
      </p:nvGrpSpPr>
      <p:grpSpPr>
        <a:xfrm>
          <a:off x="0" y="0"/>
          <a:ext cx="0" cy="0"/>
          <a:chOff x="0" y="0"/>
          <a:chExt cx="0" cy="0"/>
        </a:xfrm>
      </p:grpSpPr>
      <p:sp>
        <p:nvSpPr>
          <p:cNvPr id="313" name="Google Shape;313;p47"/>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314" name="Google Shape;314;p47"/>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Muscles of the Spine</a:t>
            </a:r>
            <a:endParaRPr b="0" i="0" sz="700" u="none" cap="none" strike="noStrike">
              <a:solidFill>
                <a:srgbClr val="000000"/>
              </a:solidFill>
              <a:latin typeface="Arial"/>
              <a:ea typeface="Arial"/>
              <a:cs typeface="Arial"/>
              <a:sym typeface="Arial"/>
            </a:endParaRPr>
          </a:p>
        </p:txBody>
      </p:sp>
      <p:pic>
        <p:nvPicPr>
          <p:cNvPr id="315" name="Google Shape;315;p47"/>
          <p:cNvPicPr preferRelativeResize="0"/>
          <p:nvPr/>
        </p:nvPicPr>
        <p:blipFill>
          <a:blip r:embed="rId4">
            <a:alphaModFix/>
          </a:blip>
          <a:stretch>
            <a:fillRect/>
          </a:stretch>
        </p:blipFill>
        <p:spPr>
          <a:xfrm>
            <a:off x="408347" y="1056000"/>
            <a:ext cx="2900965" cy="3465876"/>
          </a:xfrm>
          <a:prstGeom prst="rect">
            <a:avLst/>
          </a:prstGeom>
          <a:noFill/>
          <a:ln>
            <a:noFill/>
          </a:ln>
        </p:spPr>
      </p:pic>
      <p:sp>
        <p:nvSpPr>
          <p:cNvPr id="316" name="Google Shape;316;p47"/>
          <p:cNvSpPr txBox="1"/>
          <p:nvPr/>
        </p:nvSpPr>
        <p:spPr>
          <a:xfrm>
            <a:off x="3693075" y="1133525"/>
            <a:ext cx="40953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SUPERFICIAL LAYERS: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Latissimus Dorsi:</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O: T7-T12 spinous processes, thoracolumbar fascia, iliac crest</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 intertuburcular groove of humerus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A: extends, adducts, medially rotates the arm</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 thoracodorsal nerve</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V: thoracodorsal artery</a:t>
            </a:r>
            <a:endParaRPr sz="16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320" name="Shape 320"/>
        <p:cNvGrpSpPr/>
        <p:nvPr/>
      </p:nvGrpSpPr>
      <p:grpSpPr>
        <a:xfrm>
          <a:off x="0" y="0"/>
          <a:ext cx="0" cy="0"/>
          <a:chOff x="0" y="0"/>
          <a:chExt cx="0" cy="0"/>
        </a:xfrm>
      </p:grpSpPr>
      <p:sp>
        <p:nvSpPr>
          <p:cNvPr id="321" name="Google Shape;321;p48"/>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322" name="Google Shape;322;p48"/>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Muscles of the Spine</a:t>
            </a:r>
            <a:endParaRPr b="0" i="0" sz="700" u="none" cap="none" strike="noStrike">
              <a:solidFill>
                <a:srgbClr val="000000"/>
              </a:solidFill>
              <a:latin typeface="Arial"/>
              <a:ea typeface="Arial"/>
              <a:cs typeface="Arial"/>
              <a:sym typeface="Arial"/>
            </a:endParaRPr>
          </a:p>
        </p:txBody>
      </p:sp>
      <p:pic>
        <p:nvPicPr>
          <p:cNvPr id="323" name="Google Shape;323;p48"/>
          <p:cNvPicPr preferRelativeResize="0"/>
          <p:nvPr/>
        </p:nvPicPr>
        <p:blipFill>
          <a:blip r:embed="rId4">
            <a:alphaModFix/>
          </a:blip>
          <a:stretch>
            <a:fillRect/>
          </a:stretch>
        </p:blipFill>
        <p:spPr>
          <a:xfrm>
            <a:off x="408347" y="1056000"/>
            <a:ext cx="2900965" cy="3465876"/>
          </a:xfrm>
          <a:prstGeom prst="rect">
            <a:avLst/>
          </a:prstGeom>
          <a:noFill/>
          <a:ln>
            <a:noFill/>
          </a:ln>
        </p:spPr>
      </p:pic>
      <p:sp>
        <p:nvSpPr>
          <p:cNvPr id="324" name="Google Shape;324;p48"/>
          <p:cNvSpPr txBox="1"/>
          <p:nvPr/>
        </p:nvSpPr>
        <p:spPr>
          <a:xfrm>
            <a:off x="3693075" y="1133525"/>
            <a:ext cx="40953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Levator Scapulae: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Action: elevates scapula (also ipsilateral neck flexion)</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Rhomboid Major + Minor: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Action: retraction and elevation of scapula</a:t>
            </a:r>
            <a:endParaRPr sz="16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328" name="Shape 328"/>
        <p:cNvGrpSpPr/>
        <p:nvPr/>
      </p:nvGrpSpPr>
      <p:grpSpPr>
        <a:xfrm>
          <a:off x="0" y="0"/>
          <a:ext cx="0" cy="0"/>
          <a:chOff x="0" y="0"/>
          <a:chExt cx="0" cy="0"/>
        </a:xfrm>
      </p:grpSpPr>
      <p:sp>
        <p:nvSpPr>
          <p:cNvPr id="329" name="Google Shape;329;p49"/>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330" name="Google Shape;330;p49"/>
          <p:cNvSpPr txBox="1"/>
          <p:nvPr/>
        </p:nvSpPr>
        <p:spPr>
          <a:xfrm>
            <a:off x="3693075" y="1133525"/>
            <a:ext cx="40953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INTERMEDIATE LAYER: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Serratus </a:t>
            </a:r>
            <a:r>
              <a:rPr lang="en-GB" sz="1600">
                <a:solidFill>
                  <a:schemeClr val="dk1"/>
                </a:solidFill>
                <a:latin typeface="Calibri"/>
                <a:ea typeface="Calibri"/>
                <a:cs typeface="Calibri"/>
                <a:sym typeface="Calibri"/>
              </a:rPr>
              <a:t>posterior</a:t>
            </a:r>
            <a:r>
              <a:rPr lang="en-GB" sz="1600">
                <a:solidFill>
                  <a:schemeClr val="dk1"/>
                </a:solidFill>
                <a:latin typeface="Calibri"/>
                <a:ea typeface="Calibri"/>
                <a:cs typeface="Calibri"/>
                <a:sym typeface="Calibri"/>
              </a:rPr>
              <a:t> superior: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Originates from nuchal ligament + C7-T1</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Inserts onto ribs 2-5</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Elevates ribs during inspiration</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Serratus posterior inferior:</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Originates from T11-L2</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Inserts onto ribs 9-12</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Depresses ribs</a:t>
            </a:r>
            <a:endParaRPr sz="1600">
              <a:solidFill>
                <a:schemeClr val="dk1"/>
              </a:solidFill>
              <a:latin typeface="Calibri"/>
              <a:ea typeface="Calibri"/>
              <a:cs typeface="Calibri"/>
              <a:sym typeface="Calibri"/>
            </a:endParaRPr>
          </a:p>
        </p:txBody>
      </p:sp>
      <p:pic>
        <p:nvPicPr>
          <p:cNvPr id="331" name="Google Shape;331;p49"/>
          <p:cNvPicPr preferRelativeResize="0"/>
          <p:nvPr/>
        </p:nvPicPr>
        <p:blipFill>
          <a:blip r:embed="rId4">
            <a:alphaModFix/>
          </a:blip>
          <a:stretch>
            <a:fillRect/>
          </a:stretch>
        </p:blipFill>
        <p:spPr>
          <a:xfrm>
            <a:off x="3" y="-6025"/>
            <a:ext cx="3096994" cy="5143500"/>
          </a:xfrm>
          <a:prstGeom prst="rect">
            <a:avLst/>
          </a:prstGeom>
          <a:noFill/>
          <a:ln>
            <a:noFill/>
          </a:ln>
        </p:spPr>
      </p:pic>
      <p:sp>
        <p:nvSpPr>
          <p:cNvPr id="332" name="Google Shape;332;p49"/>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Muscles of the Spine</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336" name="Shape 336"/>
        <p:cNvGrpSpPr/>
        <p:nvPr/>
      </p:nvGrpSpPr>
      <p:grpSpPr>
        <a:xfrm>
          <a:off x="0" y="0"/>
          <a:ext cx="0" cy="0"/>
          <a:chOff x="0" y="0"/>
          <a:chExt cx="0" cy="0"/>
        </a:xfrm>
      </p:grpSpPr>
      <p:sp>
        <p:nvSpPr>
          <p:cNvPr id="337" name="Google Shape;337;p50"/>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338" name="Google Shape;338;p50"/>
          <p:cNvSpPr txBox="1"/>
          <p:nvPr/>
        </p:nvSpPr>
        <p:spPr>
          <a:xfrm>
            <a:off x="3693075" y="1133525"/>
            <a:ext cx="40953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INTERMEDIATE LAYER: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Serratus posterior superior: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Originates from nuchal ligament + C7-T1</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Inserts onto ribs 2-5</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Elevates ribs during inspiration</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Serratus posterior inferior:</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Originates from T11-L2</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Inserts onto ribs 9-12</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Depresses ribs</a:t>
            </a:r>
            <a:endParaRPr sz="1600">
              <a:solidFill>
                <a:schemeClr val="dk1"/>
              </a:solidFill>
              <a:latin typeface="Calibri"/>
              <a:ea typeface="Calibri"/>
              <a:cs typeface="Calibri"/>
              <a:sym typeface="Calibri"/>
            </a:endParaRPr>
          </a:p>
        </p:txBody>
      </p:sp>
      <p:pic>
        <p:nvPicPr>
          <p:cNvPr id="339" name="Google Shape;339;p50"/>
          <p:cNvPicPr preferRelativeResize="0"/>
          <p:nvPr/>
        </p:nvPicPr>
        <p:blipFill>
          <a:blip r:embed="rId4">
            <a:alphaModFix/>
          </a:blip>
          <a:stretch>
            <a:fillRect/>
          </a:stretch>
        </p:blipFill>
        <p:spPr>
          <a:xfrm>
            <a:off x="3" y="-6025"/>
            <a:ext cx="3096994" cy="5143500"/>
          </a:xfrm>
          <a:prstGeom prst="rect">
            <a:avLst/>
          </a:prstGeom>
          <a:noFill/>
          <a:ln>
            <a:noFill/>
          </a:ln>
        </p:spPr>
      </p:pic>
      <p:sp>
        <p:nvSpPr>
          <p:cNvPr id="340" name="Google Shape;340;p50"/>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Muscles of the Spine</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344" name="Shape 344"/>
        <p:cNvGrpSpPr/>
        <p:nvPr/>
      </p:nvGrpSpPr>
      <p:grpSpPr>
        <a:xfrm>
          <a:off x="0" y="0"/>
          <a:ext cx="0" cy="0"/>
          <a:chOff x="0" y="0"/>
          <a:chExt cx="0" cy="0"/>
        </a:xfrm>
      </p:grpSpPr>
      <p:sp>
        <p:nvSpPr>
          <p:cNvPr id="345" name="Google Shape;345;p51"/>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346" name="Google Shape;346;p51"/>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Deep </a:t>
            </a:r>
            <a:r>
              <a:rPr b="1" lang="en-GB" sz="3500">
                <a:solidFill>
                  <a:srgbClr val="392503"/>
                </a:solidFill>
              </a:rPr>
              <a:t>Muscles of the Spine</a:t>
            </a:r>
            <a:endParaRPr b="0" i="0" sz="700" u="none" cap="none" strike="noStrike">
              <a:solidFill>
                <a:srgbClr val="000000"/>
              </a:solidFill>
              <a:latin typeface="Arial"/>
              <a:ea typeface="Arial"/>
              <a:cs typeface="Arial"/>
              <a:sym typeface="Arial"/>
            </a:endParaRPr>
          </a:p>
        </p:txBody>
      </p:sp>
      <p:pic>
        <p:nvPicPr>
          <p:cNvPr id="347" name="Google Shape;347;p51"/>
          <p:cNvPicPr preferRelativeResize="0"/>
          <p:nvPr/>
        </p:nvPicPr>
        <p:blipFill>
          <a:blip r:embed="rId4">
            <a:alphaModFix/>
          </a:blip>
          <a:stretch>
            <a:fillRect/>
          </a:stretch>
        </p:blipFill>
        <p:spPr>
          <a:xfrm>
            <a:off x="0" y="1085319"/>
            <a:ext cx="9144003" cy="364331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351" name="Shape 351"/>
        <p:cNvGrpSpPr/>
        <p:nvPr/>
      </p:nvGrpSpPr>
      <p:grpSpPr>
        <a:xfrm>
          <a:off x="0" y="0"/>
          <a:ext cx="0" cy="0"/>
          <a:chOff x="0" y="0"/>
          <a:chExt cx="0" cy="0"/>
        </a:xfrm>
      </p:grpSpPr>
      <p:sp>
        <p:nvSpPr>
          <p:cNvPr id="352" name="Google Shape;352;p52"/>
          <p:cNvSpPr/>
          <p:nvPr/>
        </p:nvSpPr>
        <p:spPr>
          <a:xfrm>
            <a:off x="1620532" y="-424019"/>
            <a:ext cx="5902936" cy="5902937"/>
          </a:xfrm>
          <a:custGeom>
            <a:rect b="b" l="l" r="r" t="t"/>
            <a:pathLst>
              <a:path extrusionOk="0" h="11805873" w="11805873">
                <a:moveTo>
                  <a:pt x="0" y="0"/>
                </a:moveTo>
                <a:lnTo>
                  <a:pt x="11805874" y="0"/>
                </a:lnTo>
                <a:lnTo>
                  <a:pt x="11805874" y="11805873"/>
                </a:lnTo>
                <a:lnTo>
                  <a:pt x="0" y="11805873"/>
                </a:lnTo>
                <a:lnTo>
                  <a:pt x="0" y="0"/>
                </a:lnTo>
                <a:close/>
              </a:path>
            </a:pathLst>
          </a:custGeom>
          <a:blipFill rotWithShape="1">
            <a:blip r:embed="rId3">
              <a:alphaModFix/>
            </a:blip>
            <a:stretch>
              <a:fillRect b="0" l="0" r="0" t="0"/>
            </a:stretch>
          </a:blipFill>
          <a:ln>
            <a:noFill/>
          </a:ln>
        </p:spPr>
      </p:sp>
      <p:sp>
        <p:nvSpPr>
          <p:cNvPr id="353" name="Google Shape;353;p52"/>
          <p:cNvSpPr/>
          <p:nvPr/>
        </p:nvSpPr>
        <p:spPr>
          <a:xfrm>
            <a:off x="6215623" y="4236243"/>
            <a:ext cx="770799" cy="770799"/>
          </a:xfrm>
          <a:custGeom>
            <a:rect b="b" l="l" r="r" t="t"/>
            <a:pathLst>
              <a:path extrusionOk="0" h="1541598" w="1541598">
                <a:moveTo>
                  <a:pt x="0" y="0"/>
                </a:moveTo>
                <a:lnTo>
                  <a:pt x="1541598" y="0"/>
                </a:lnTo>
                <a:lnTo>
                  <a:pt x="1541598" y="1541597"/>
                </a:lnTo>
                <a:lnTo>
                  <a:pt x="0" y="1541597"/>
                </a:lnTo>
                <a:lnTo>
                  <a:pt x="0" y="0"/>
                </a:lnTo>
                <a:close/>
              </a:path>
            </a:pathLst>
          </a:custGeom>
          <a:blipFill rotWithShape="1">
            <a:blip r:embed="rId4">
              <a:alphaModFix/>
            </a:blip>
            <a:stretch>
              <a:fillRect b="0" l="0" r="0" t="0"/>
            </a:stretch>
          </a:blipFill>
          <a:ln>
            <a:noFill/>
          </a:ln>
        </p:spPr>
      </p:sp>
      <p:sp>
        <p:nvSpPr>
          <p:cNvPr id="354" name="Google Shape;354;p52"/>
          <p:cNvSpPr/>
          <p:nvPr/>
        </p:nvSpPr>
        <p:spPr>
          <a:xfrm>
            <a:off x="2157578" y="4200194"/>
            <a:ext cx="970090" cy="757883"/>
          </a:xfrm>
          <a:custGeom>
            <a:rect b="b" l="l" r="r" t="t"/>
            <a:pathLst>
              <a:path extrusionOk="0" h="1515766" w="1940180">
                <a:moveTo>
                  <a:pt x="0" y="0"/>
                </a:moveTo>
                <a:lnTo>
                  <a:pt x="1940181" y="0"/>
                </a:lnTo>
                <a:lnTo>
                  <a:pt x="1940181" y="1515766"/>
                </a:lnTo>
                <a:lnTo>
                  <a:pt x="0" y="1515766"/>
                </a:lnTo>
                <a:lnTo>
                  <a:pt x="0" y="0"/>
                </a:lnTo>
                <a:close/>
              </a:path>
            </a:pathLst>
          </a:custGeom>
          <a:blipFill rotWithShape="1">
            <a:blip r:embed="rId5">
              <a:alphaModFix/>
            </a:blip>
            <a:stretch>
              <a:fillRect b="0" l="0" r="0" t="0"/>
            </a:stretch>
          </a:blipFill>
          <a:ln>
            <a:noFill/>
          </a:ln>
        </p:spPr>
      </p:sp>
      <p:sp>
        <p:nvSpPr>
          <p:cNvPr id="355" name="Google Shape;355;p52"/>
          <p:cNvSpPr/>
          <p:nvPr/>
        </p:nvSpPr>
        <p:spPr>
          <a:xfrm>
            <a:off x="5321116" y="4221530"/>
            <a:ext cx="634154" cy="715211"/>
          </a:xfrm>
          <a:custGeom>
            <a:rect b="b" l="l" r="r" t="t"/>
            <a:pathLst>
              <a:path extrusionOk="0" h="1430422" w="1268308">
                <a:moveTo>
                  <a:pt x="0" y="0"/>
                </a:moveTo>
                <a:lnTo>
                  <a:pt x="1268307" y="0"/>
                </a:lnTo>
                <a:lnTo>
                  <a:pt x="1268307" y="1430422"/>
                </a:lnTo>
                <a:lnTo>
                  <a:pt x="0" y="1430422"/>
                </a:lnTo>
                <a:lnTo>
                  <a:pt x="0" y="0"/>
                </a:lnTo>
                <a:close/>
              </a:path>
            </a:pathLst>
          </a:custGeom>
          <a:blipFill rotWithShape="1">
            <a:blip r:embed="rId6">
              <a:alphaModFix/>
            </a:blip>
            <a:stretch>
              <a:fillRect b="0" l="0" r="0" t="0"/>
            </a:stretch>
          </a:blipFill>
          <a:ln>
            <a:noFill/>
          </a:ln>
        </p:spPr>
      </p:sp>
      <p:sp>
        <p:nvSpPr>
          <p:cNvPr id="356" name="Google Shape;356;p52"/>
          <p:cNvSpPr/>
          <p:nvPr/>
        </p:nvSpPr>
        <p:spPr>
          <a:xfrm>
            <a:off x="3793701" y="317075"/>
            <a:ext cx="1187978" cy="883559"/>
          </a:xfrm>
          <a:custGeom>
            <a:rect b="b" l="l" r="r" t="t"/>
            <a:pathLst>
              <a:path extrusionOk="0" h="1767118" w="2375956">
                <a:moveTo>
                  <a:pt x="0" y="0"/>
                </a:moveTo>
                <a:lnTo>
                  <a:pt x="2375957" y="0"/>
                </a:lnTo>
                <a:lnTo>
                  <a:pt x="2375957" y="1767118"/>
                </a:lnTo>
                <a:lnTo>
                  <a:pt x="0" y="1767118"/>
                </a:lnTo>
                <a:lnTo>
                  <a:pt x="0" y="0"/>
                </a:lnTo>
                <a:close/>
              </a:path>
            </a:pathLst>
          </a:custGeom>
          <a:blipFill rotWithShape="1">
            <a:blip r:embed="rId7">
              <a:alphaModFix/>
            </a:blip>
            <a:stretch>
              <a:fillRect b="0" l="0" r="0" t="0"/>
            </a:stretch>
          </a:blipFill>
          <a:ln>
            <a:noFill/>
          </a:ln>
        </p:spPr>
      </p:sp>
      <p:sp>
        <p:nvSpPr>
          <p:cNvPr id="357" name="Google Shape;357;p52"/>
          <p:cNvSpPr/>
          <p:nvPr/>
        </p:nvSpPr>
        <p:spPr>
          <a:xfrm>
            <a:off x="5596924" y="103522"/>
            <a:ext cx="1004099" cy="1073903"/>
          </a:xfrm>
          <a:custGeom>
            <a:rect b="b" l="l" r="r" t="t"/>
            <a:pathLst>
              <a:path extrusionOk="0" h="2147805" w="2008197">
                <a:moveTo>
                  <a:pt x="0" y="0"/>
                </a:moveTo>
                <a:lnTo>
                  <a:pt x="2008197" y="0"/>
                </a:lnTo>
                <a:lnTo>
                  <a:pt x="2008197" y="2147804"/>
                </a:lnTo>
                <a:lnTo>
                  <a:pt x="0" y="2147804"/>
                </a:lnTo>
                <a:lnTo>
                  <a:pt x="0" y="0"/>
                </a:lnTo>
                <a:close/>
              </a:path>
            </a:pathLst>
          </a:custGeom>
          <a:blipFill rotWithShape="1">
            <a:blip r:embed="rId8">
              <a:alphaModFix/>
            </a:blip>
            <a:stretch>
              <a:fillRect b="0" l="0" r="0" t="0"/>
            </a:stretch>
          </a:blipFill>
          <a:ln>
            <a:noFill/>
          </a:ln>
        </p:spPr>
      </p:sp>
      <p:sp>
        <p:nvSpPr>
          <p:cNvPr id="358" name="Google Shape;358;p52"/>
          <p:cNvSpPr/>
          <p:nvPr/>
        </p:nvSpPr>
        <p:spPr>
          <a:xfrm>
            <a:off x="2157578" y="208085"/>
            <a:ext cx="1140126" cy="1116374"/>
          </a:xfrm>
          <a:custGeom>
            <a:rect b="b" l="l" r="r" t="t"/>
            <a:pathLst>
              <a:path extrusionOk="0" h="2232747" w="2280252">
                <a:moveTo>
                  <a:pt x="0" y="0"/>
                </a:moveTo>
                <a:lnTo>
                  <a:pt x="2280253" y="0"/>
                </a:lnTo>
                <a:lnTo>
                  <a:pt x="2280253" y="2232747"/>
                </a:lnTo>
                <a:lnTo>
                  <a:pt x="0" y="2232747"/>
                </a:lnTo>
                <a:lnTo>
                  <a:pt x="0" y="0"/>
                </a:lnTo>
                <a:close/>
              </a:path>
            </a:pathLst>
          </a:custGeom>
          <a:blipFill rotWithShape="1">
            <a:blip r:embed="rId9">
              <a:alphaModFix/>
            </a:blip>
            <a:stretch>
              <a:fillRect b="0" l="0" r="0" t="0"/>
            </a:stretch>
          </a:blipFill>
          <a:ln>
            <a:noFill/>
          </a:ln>
        </p:spPr>
      </p:sp>
      <p:sp>
        <p:nvSpPr>
          <p:cNvPr id="359" name="Google Shape;359;p52"/>
          <p:cNvSpPr/>
          <p:nvPr/>
        </p:nvSpPr>
        <p:spPr>
          <a:xfrm>
            <a:off x="3396749" y="4104326"/>
            <a:ext cx="592190" cy="935653"/>
          </a:xfrm>
          <a:custGeom>
            <a:rect b="b" l="l" r="r" t="t"/>
            <a:pathLst>
              <a:path extrusionOk="0" h="1871306" w="1184381">
                <a:moveTo>
                  <a:pt x="0" y="0"/>
                </a:moveTo>
                <a:lnTo>
                  <a:pt x="1184381" y="0"/>
                </a:lnTo>
                <a:lnTo>
                  <a:pt x="1184381" y="1871306"/>
                </a:lnTo>
                <a:lnTo>
                  <a:pt x="0" y="1871306"/>
                </a:lnTo>
                <a:lnTo>
                  <a:pt x="0" y="0"/>
                </a:lnTo>
                <a:close/>
              </a:path>
            </a:pathLst>
          </a:custGeom>
          <a:blipFill rotWithShape="1">
            <a:blip r:embed="rId10">
              <a:alphaModFix/>
            </a:blip>
            <a:stretch>
              <a:fillRect b="0" l="0" r="0" t="0"/>
            </a:stretch>
          </a:blipFill>
          <a:ln>
            <a:noFill/>
          </a:ln>
        </p:spPr>
      </p:sp>
      <p:sp>
        <p:nvSpPr>
          <p:cNvPr id="360" name="Google Shape;360;p52"/>
          <p:cNvSpPr/>
          <p:nvPr/>
        </p:nvSpPr>
        <p:spPr>
          <a:xfrm>
            <a:off x="4150865" y="4259359"/>
            <a:ext cx="1073432" cy="724566"/>
          </a:xfrm>
          <a:custGeom>
            <a:rect b="b" l="l" r="r" t="t"/>
            <a:pathLst>
              <a:path extrusionOk="0" h="1449132" w="2146863">
                <a:moveTo>
                  <a:pt x="0" y="0"/>
                </a:moveTo>
                <a:lnTo>
                  <a:pt x="2146863" y="0"/>
                </a:lnTo>
                <a:lnTo>
                  <a:pt x="2146863" y="1449133"/>
                </a:lnTo>
                <a:lnTo>
                  <a:pt x="0" y="1449133"/>
                </a:lnTo>
                <a:lnTo>
                  <a:pt x="0" y="0"/>
                </a:lnTo>
                <a:close/>
              </a:path>
            </a:pathLst>
          </a:custGeom>
          <a:blipFill rotWithShape="1">
            <a:blip r:embed="rId11">
              <a:alphaModFix/>
            </a:blip>
            <a:stretch>
              <a:fillRect b="0" l="0" r="0" t="0"/>
            </a:stretch>
          </a:blipFill>
          <a:ln>
            <a:noFill/>
          </a:ln>
        </p:spPr>
      </p:sp>
      <p:sp>
        <p:nvSpPr>
          <p:cNvPr id="361" name="Google Shape;361;p52"/>
          <p:cNvSpPr txBox="1"/>
          <p:nvPr/>
        </p:nvSpPr>
        <p:spPr>
          <a:xfrm>
            <a:off x="2356448" y="2302349"/>
            <a:ext cx="46623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FFFFFF"/>
                </a:solidFill>
              </a:rPr>
              <a:t>The Upper Limb</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365" name="Shape 365"/>
        <p:cNvGrpSpPr/>
        <p:nvPr/>
      </p:nvGrpSpPr>
      <p:grpSpPr>
        <a:xfrm>
          <a:off x="0" y="0"/>
          <a:ext cx="0" cy="0"/>
          <a:chOff x="0" y="0"/>
          <a:chExt cx="0" cy="0"/>
        </a:xfrm>
      </p:grpSpPr>
      <p:sp>
        <p:nvSpPr>
          <p:cNvPr id="366" name="Google Shape;366;p53"/>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367" name="Google Shape;367;p53"/>
          <p:cNvSpPr txBox="1"/>
          <p:nvPr/>
        </p:nvSpPr>
        <p:spPr>
          <a:xfrm>
            <a:off x="1340725" y="1139550"/>
            <a:ext cx="47655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pectoral girdle consists mostly of the clavicles and scapula, but also contains the humerus and manubrium.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It contains four joints: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sternoclavicular joint</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acromio-clavicular joint</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glenohumeral joint</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scapulo-thoracic “joint”</a:t>
            </a:r>
            <a:endParaRPr sz="1600">
              <a:solidFill>
                <a:schemeClr val="dk1"/>
              </a:solidFill>
              <a:latin typeface="Calibri"/>
              <a:ea typeface="Calibri"/>
              <a:cs typeface="Calibri"/>
              <a:sym typeface="Calibri"/>
            </a:endParaRPr>
          </a:p>
        </p:txBody>
      </p:sp>
      <p:sp>
        <p:nvSpPr>
          <p:cNvPr id="368" name="Google Shape;368;p53"/>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Pectoral Girdle</a:t>
            </a:r>
            <a:endParaRPr b="0" i="0" sz="700" u="none" cap="none" strike="noStrike">
              <a:solidFill>
                <a:srgbClr val="000000"/>
              </a:solidFill>
              <a:latin typeface="Arial"/>
              <a:ea typeface="Arial"/>
              <a:cs typeface="Arial"/>
              <a:sym typeface="Arial"/>
            </a:endParaRPr>
          </a:p>
        </p:txBody>
      </p:sp>
      <p:pic>
        <p:nvPicPr>
          <p:cNvPr id="369" name="Google Shape;369;p53"/>
          <p:cNvPicPr preferRelativeResize="0"/>
          <p:nvPr/>
        </p:nvPicPr>
        <p:blipFill>
          <a:blip r:embed="rId4">
            <a:alphaModFix/>
          </a:blip>
          <a:stretch>
            <a:fillRect/>
          </a:stretch>
        </p:blipFill>
        <p:spPr>
          <a:xfrm>
            <a:off x="4749656" y="1779474"/>
            <a:ext cx="4221001" cy="30552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156" name="Shape 156"/>
        <p:cNvGrpSpPr/>
        <p:nvPr/>
      </p:nvGrpSpPr>
      <p:grpSpPr>
        <a:xfrm>
          <a:off x="0" y="0"/>
          <a:ext cx="0" cy="0"/>
          <a:chOff x="0" y="0"/>
          <a:chExt cx="0" cy="0"/>
        </a:xfrm>
      </p:grpSpPr>
      <p:sp>
        <p:nvSpPr>
          <p:cNvPr id="157" name="Google Shape;157;p27"/>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158" name="Google Shape;158;p27"/>
          <p:cNvSpPr txBox="1"/>
          <p:nvPr/>
        </p:nvSpPr>
        <p:spPr>
          <a:xfrm>
            <a:off x="1290812" y="454550"/>
            <a:ext cx="64494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But first… Anatomy Basics</a:t>
            </a:r>
            <a:endParaRPr b="0" i="0" sz="700" u="none" cap="none" strike="noStrike">
              <a:solidFill>
                <a:srgbClr val="000000"/>
              </a:solidFill>
              <a:latin typeface="Arial"/>
              <a:ea typeface="Arial"/>
              <a:cs typeface="Arial"/>
              <a:sym typeface="Arial"/>
            </a:endParaRPr>
          </a:p>
        </p:txBody>
      </p:sp>
      <p:sp>
        <p:nvSpPr>
          <p:cNvPr id="159" name="Google Shape;159;p27"/>
          <p:cNvSpPr txBox="1"/>
          <p:nvPr/>
        </p:nvSpPr>
        <p:spPr>
          <a:xfrm>
            <a:off x="1238150" y="1236450"/>
            <a:ext cx="6940200" cy="3327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GB" sz="2300">
                <a:solidFill>
                  <a:srgbClr val="392503"/>
                </a:solidFill>
              </a:rPr>
              <a:t>For Bones: </a:t>
            </a:r>
            <a:endParaRPr sz="2300">
              <a:solidFill>
                <a:srgbClr val="392503"/>
              </a:solidFill>
            </a:endParaRPr>
          </a:p>
          <a:p>
            <a:pPr indent="-260350" lvl="1" marL="520700" marR="0" rtl="0" algn="l">
              <a:lnSpc>
                <a:spcPct val="140000"/>
              </a:lnSpc>
              <a:spcBef>
                <a:spcPts val="0"/>
              </a:spcBef>
              <a:spcAft>
                <a:spcPts val="0"/>
              </a:spcAft>
              <a:buClr>
                <a:srgbClr val="392503"/>
              </a:buClr>
              <a:buSzPts val="2300"/>
              <a:buFont typeface="Arial"/>
              <a:buChar char="•"/>
            </a:pPr>
            <a:r>
              <a:rPr lang="en-GB" sz="2300">
                <a:solidFill>
                  <a:srgbClr val="392503"/>
                </a:solidFill>
              </a:rPr>
              <a:t>Articulations</a:t>
            </a:r>
            <a:endParaRPr sz="2300">
              <a:solidFill>
                <a:srgbClr val="392503"/>
              </a:solidFill>
            </a:endParaRPr>
          </a:p>
          <a:p>
            <a:pPr indent="-260350" lvl="1" marL="520700" marR="0" rtl="0" algn="l">
              <a:lnSpc>
                <a:spcPct val="140000"/>
              </a:lnSpc>
              <a:spcBef>
                <a:spcPts val="0"/>
              </a:spcBef>
              <a:spcAft>
                <a:spcPts val="0"/>
              </a:spcAft>
              <a:buClr>
                <a:srgbClr val="392503"/>
              </a:buClr>
              <a:buSzPts val="2300"/>
              <a:buChar char="•"/>
            </a:pPr>
            <a:r>
              <a:rPr lang="en-GB" sz="2300">
                <a:solidFill>
                  <a:srgbClr val="392503"/>
                </a:solidFill>
              </a:rPr>
              <a:t>Foramina</a:t>
            </a:r>
            <a:endParaRPr sz="2300">
              <a:solidFill>
                <a:srgbClr val="392503"/>
              </a:solidFill>
            </a:endParaRPr>
          </a:p>
          <a:p>
            <a:pPr indent="-260350" lvl="1" marL="520700" marR="0" rtl="0" algn="l">
              <a:lnSpc>
                <a:spcPct val="140000"/>
              </a:lnSpc>
              <a:spcBef>
                <a:spcPts val="0"/>
              </a:spcBef>
              <a:spcAft>
                <a:spcPts val="0"/>
              </a:spcAft>
              <a:buClr>
                <a:srgbClr val="392503"/>
              </a:buClr>
              <a:buSzPts val="2300"/>
              <a:buChar char="•"/>
            </a:pPr>
            <a:r>
              <a:rPr lang="en-GB" sz="2300">
                <a:solidFill>
                  <a:srgbClr val="392503"/>
                </a:solidFill>
              </a:rPr>
              <a:t>Sites of muscle attachment</a:t>
            </a:r>
            <a:endParaRPr sz="2300">
              <a:solidFill>
                <a:srgbClr val="392503"/>
              </a:solidFill>
            </a:endParaRPr>
          </a:p>
          <a:p>
            <a:pPr indent="-374650" lvl="0" marL="914400" marR="0" rtl="0" algn="l">
              <a:lnSpc>
                <a:spcPct val="140000"/>
              </a:lnSpc>
              <a:spcBef>
                <a:spcPts val="0"/>
              </a:spcBef>
              <a:spcAft>
                <a:spcPts val="0"/>
              </a:spcAft>
              <a:buClr>
                <a:srgbClr val="392503"/>
              </a:buClr>
              <a:buSzPts val="2300"/>
              <a:buChar char="-"/>
            </a:pPr>
            <a:r>
              <a:rPr lang="en-GB" sz="2300">
                <a:solidFill>
                  <a:srgbClr val="392503"/>
                </a:solidFill>
              </a:rPr>
              <a:t>Tuberosities/Tubercles/Condyles/Trochanters</a:t>
            </a:r>
            <a:endParaRPr sz="2300">
              <a:solidFill>
                <a:srgbClr val="392503"/>
              </a:solidFill>
            </a:endParaRPr>
          </a:p>
          <a:p>
            <a:pPr indent="-374650" lvl="0" marL="914400" marR="0" rtl="0" algn="l">
              <a:lnSpc>
                <a:spcPct val="140000"/>
              </a:lnSpc>
              <a:spcBef>
                <a:spcPts val="0"/>
              </a:spcBef>
              <a:spcAft>
                <a:spcPts val="0"/>
              </a:spcAft>
              <a:buClr>
                <a:srgbClr val="392503"/>
              </a:buClr>
              <a:buSzPts val="2300"/>
              <a:buChar char="-"/>
            </a:pPr>
            <a:r>
              <a:rPr lang="en-GB" sz="2300">
                <a:solidFill>
                  <a:srgbClr val="392503"/>
                </a:solidFill>
              </a:rPr>
              <a:t>Processes</a:t>
            </a:r>
            <a:endParaRPr sz="2300">
              <a:solidFill>
                <a:srgbClr val="392503"/>
              </a:solidFill>
            </a:endParaRPr>
          </a:p>
          <a:p>
            <a:pPr indent="-374650" lvl="0" marL="914400" marR="0" rtl="0" algn="l">
              <a:lnSpc>
                <a:spcPct val="140000"/>
              </a:lnSpc>
              <a:spcBef>
                <a:spcPts val="0"/>
              </a:spcBef>
              <a:spcAft>
                <a:spcPts val="0"/>
              </a:spcAft>
              <a:buClr>
                <a:srgbClr val="392503"/>
              </a:buClr>
              <a:buSzPts val="2300"/>
              <a:buChar char="-"/>
            </a:pPr>
            <a:r>
              <a:rPr lang="en-GB" sz="2300">
                <a:solidFill>
                  <a:srgbClr val="392503"/>
                </a:solidFill>
              </a:rPr>
              <a:t>Fossas</a:t>
            </a:r>
            <a:endParaRPr sz="2300">
              <a:solidFill>
                <a:srgbClr val="392503"/>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373" name="Shape 373"/>
        <p:cNvGrpSpPr/>
        <p:nvPr/>
      </p:nvGrpSpPr>
      <p:grpSpPr>
        <a:xfrm>
          <a:off x="0" y="0"/>
          <a:ext cx="0" cy="0"/>
          <a:chOff x="0" y="0"/>
          <a:chExt cx="0" cy="0"/>
        </a:xfrm>
      </p:grpSpPr>
      <p:sp>
        <p:nvSpPr>
          <p:cNvPr id="374" name="Google Shape;374;p54"/>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375" name="Google Shape;375;p54"/>
          <p:cNvSpPr txBox="1"/>
          <p:nvPr/>
        </p:nvSpPr>
        <p:spPr>
          <a:xfrm>
            <a:off x="1340725" y="1139550"/>
            <a:ext cx="47655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pectoral girdle consists mostly of the clavicles and scapula, but also contains the humerus and manubrium.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It contains four joints: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sternoclavicular joint</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acromio-clavicular joint</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glenohumeral joint</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scapulo-thoracic “joint”</a:t>
            </a:r>
            <a:endParaRPr sz="1600">
              <a:solidFill>
                <a:schemeClr val="dk1"/>
              </a:solidFill>
              <a:latin typeface="Calibri"/>
              <a:ea typeface="Calibri"/>
              <a:cs typeface="Calibri"/>
              <a:sym typeface="Calibri"/>
            </a:endParaRPr>
          </a:p>
        </p:txBody>
      </p:sp>
      <p:sp>
        <p:nvSpPr>
          <p:cNvPr id="376" name="Google Shape;376;p54"/>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Pectoral Girdle</a:t>
            </a:r>
            <a:endParaRPr b="0" i="0" sz="700" u="none" cap="none" strike="noStrike">
              <a:solidFill>
                <a:srgbClr val="000000"/>
              </a:solidFill>
              <a:latin typeface="Arial"/>
              <a:ea typeface="Arial"/>
              <a:cs typeface="Arial"/>
              <a:sym typeface="Arial"/>
            </a:endParaRPr>
          </a:p>
        </p:txBody>
      </p:sp>
      <p:pic>
        <p:nvPicPr>
          <p:cNvPr id="377" name="Google Shape;377;p54"/>
          <p:cNvPicPr preferRelativeResize="0"/>
          <p:nvPr/>
        </p:nvPicPr>
        <p:blipFill>
          <a:blip r:embed="rId4">
            <a:alphaModFix/>
          </a:blip>
          <a:stretch>
            <a:fillRect/>
          </a:stretch>
        </p:blipFill>
        <p:spPr>
          <a:xfrm>
            <a:off x="4749656" y="1779474"/>
            <a:ext cx="4221001" cy="30552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381" name="Shape 381"/>
        <p:cNvGrpSpPr/>
        <p:nvPr/>
      </p:nvGrpSpPr>
      <p:grpSpPr>
        <a:xfrm>
          <a:off x="0" y="0"/>
          <a:ext cx="0" cy="0"/>
          <a:chOff x="0" y="0"/>
          <a:chExt cx="0" cy="0"/>
        </a:xfrm>
      </p:grpSpPr>
      <p:sp>
        <p:nvSpPr>
          <p:cNvPr id="382" name="Google Shape;382;p55"/>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383" name="Google Shape;383;p55"/>
          <p:cNvSpPr txBox="1"/>
          <p:nvPr/>
        </p:nvSpPr>
        <p:spPr>
          <a:xfrm>
            <a:off x="1340725" y="1139550"/>
            <a:ext cx="4765500" cy="2864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t/>
            </a:r>
            <a:endParaRPr sz="1600">
              <a:solidFill>
                <a:schemeClr val="dk1"/>
              </a:solidFill>
              <a:latin typeface="Calibri"/>
              <a:ea typeface="Calibri"/>
              <a:cs typeface="Calibri"/>
              <a:sym typeface="Calibri"/>
            </a:endParaRPr>
          </a:p>
        </p:txBody>
      </p:sp>
      <p:sp>
        <p:nvSpPr>
          <p:cNvPr id="384" name="Google Shape;384;p55"/>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Clavicle</a:t>
            </a:r>
            <a:endParaRPr b="0" i="0" sz="700" u="none" cap="none" strike="noStrike">
              <a:solidFill>
                <a:srgbClr val="000000"/>
              </a:solidFill>
              <a:latin typeface="Arial"/>
              <a:ea typeface="Arial"/>
              <a:cs typeface="Arial"/>
              <a:sym typeface="Arial"/>
            </a:endParaRPr>
          </a:p>
        </p:txBody>
      </p:sp>
      <p:pic>
        <p:nvPicPr>
          <p:cNvPr id="385" name="Google Shape;385;p55"/>
          <p:cNvPicPr preferRelativeResize="0"/>
          <p:nvPr/>
        </p:nvPicPr>
        <p:blipFill>
          <a:blip r:embed="rId4">
            <a:alphaModFix/>
          </a:blip>
          <a:stretch>
            <a:fillRect/>
          </a:stretch>
        </p:blipFill>
        <p:spPr>
          <a:xfrm>
            <a:off x="762663" y="1333500"/>
            <a:ext cx="7505700" cy="2476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389" name="Shape 389"/>
        <p:cNvGrpSpPr/>
        <p:nvPr/>
      </p:nvGrpSpPr>
      <p:grpSpPr>
        <a:xfrm>
          <a:off x="0" y="0"/>
          <a:ext cx="0" cy="0"/>
          <a:chOff x="0" y="0"/>
          <a:chExt cx="0" cy="0"/>
        </a:xfrm>
      </p:grpSpPr>
      <p:sp>
        <p:nvSpPr>
          <p:cNvPr id="390" name="Google Shape;390;p56"/>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391" name="Google Shape;391;p56"/>
          <p:cNvSpPr txBox="1"/>
          <p:nvPr/>
        </p:nvSpPr>
        <p:spPr>
          <a:xfrm>
            <a:off x="1340725" y="1139550"/>
            <a:ext cx="4765500" cy="2864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t/>
            </a:r>
            <a:endParaRPr sz="1600">
              <a:solidFill>
                <a:schemeClr val="dk1"/>
              </a:solidFill>
              <a:latin typeface="Calibri"/>
              <a:ea typeface="Calibri"/>
              <a:cs typeface="Calibri"/>
              <a:sym typeface="Calibri"/>
            </a:endParaRPr>
          </a:p>
        </p:txBody>
      </p:sp>
      <p:sp>
        <p:nvSpPr>
          <p:cNvPr id="392" name="Google Shape;392;p56"/>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Scapula</a:t>
            </a:r>
            <a:endParaRPr b="0" i="0" sz="700" u="none" cap="none" strike="noStrike">
              <a:solidFill>
                <a:srgbClr val="000000"/>
              </a:solidFill>
              <a:latin typeface="Arial"/>
              <a:ea typeface="Arial"/>
              <a:cs typeface="Arial"/>
              <a:sym typeface="Arial"/>
            </a:endParaRPr>
          </a:p>
        </p:txBody>
      </p:sp>
      <p:pic>
        <p:nvPicPr>
          <p:cNvPr id="393" name="Google Shape;393;p56"/>
          <p:cNvPicPr preferRelativeResize="0"/>
          <p:nvPr/>
        </p:nvPicPr>
        <p:blipFill>
          <a:blip r:embed="rId4">
            <a:alphaModFix/>
          </a:blip>
          <a:stretch>
            <a:fillRect/>
          </a:stretch>
        </p:blipFill>
        <p:spPr>
          <a:xfrm>
            <a:off x="1879430" y="932400"/>
            <a:ext cx="5531400" cy="3982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397" name="Shape 397"/>
        <p:cNvGrpSpPr/>
        <p:nvPr/>
      </p:nvGrpSpPr>
      <p:grpSpPr>
        <a:xfrm>
          <a:off x="0" y="0"/>
          <a:ext cx="0" cy="0"/>
          <a:chOff x="0" y="0"/>
          <a:chExt cx="0" cy="0"/>
        </a:xfrm>
      </p:grpSpPr>
      <p:sp>
        <p:nvSpPr>
          <p:cNvPr id="398" name="Google Shape;398;p57"/>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399" name="Google Shape;399;p57"/>
          <p:cNvSpPr txBox="1"/>
          <p:nvPr/>
        </p:nvSpPr>
        <p:spPr>
          <a:xfrm>
            <a:off x="1340725" y="1139550"/>
            <a:ext cx="25962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Note important features: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 tuberosities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 intertuburcular groove</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Surgical neck: common fracture sites (this may injure the radial nerve)</a:t>
            </a:r>
            <a:endParaRPr sz="1600">
              <a:solidFill>
                <a:schemeClr val="dk1"/>
              </a:solidFill>
              <a:latin typeface="Calibri"/>
              <a:ea typeface="Calibri"/>
              <a:cs typeface="Calibri"/>
              <a:sym typeface="Calibri"/>
            </a:endParaRPr>
          </a:p>
        </p:txBody>
      </p:sp>
      <p:sp>
        <p:nvSpPr>
          <p:cNvPr id="400" name="Google Shape;400;p57"/>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Humerus</a:t>
            </a:r>
            <a:endParaRPr b="0" i="0" sz="700" u="none" cap="none" strike="noStrike">
              <a:solidFill>
                <a:srgbClr val="000000"/>
              </a:solidFill>
              <a:latin typeface="Arial"/>
              <a:ea typeface="Arial"/>
              <a:cs typeface="Arial"/>
              <a:sym typeface="Arial"/>
            </a:endParaRPr>
          </a:p>
        </p:txBody>
      </p:sp>
      <p:pic>
        <p:nvPicPr>
          <p:cNvPr id="401" name="Google Shape;401;p57"/>
          <p:cNvPicPr preferRelativeResize="0"/>
          <p:nvPr/>
        </p:nvPicPr>
        <p:blipFill>
          <a:blip r:embed="rId4">
            <a:alphaModFix/>
          </a:blip>
          <a:stretch>
            <a:fillRect/>
          </a:stretch>
        </p:blipFill>
        <p:spPr>
          <a:xfrm>
            <a:off x="4038502" y="1194450"/>
            <a:ext cx="4249925" cy="2961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405" name="Shape 405"/>
        <p:cNvGrpSpPr/>
        <p:nvPr/>
      </p:nvGrpSpPr>
      <p:grpSpPr>
        <a:xfrm>
          <a:off x="0" y="0"/>
          <a:ext cx="0" cy="0"/>
          <a:chOff x="0" y="0"/>
          <a:chExt cx="0" cy="0"/>
        </a:xfrm>
      </p:grpSpPr>
      <p:sp>
        <p:nvSpPr>
          <p:cNvPr id="406" name="Google Shape;406;p58"/>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407" name="Google Shape;407;p58"/>
          <p:cNvSpPr txBox="1"/>
          <p:nvPr/>
        </p:nvSpPr>
        <p:spPr>
          <a:xfrm>
            <a:off x="1340725" y="1139550"/>
            <a:ext cx="372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shoulder, or “glenohumeral joint” is the articulation between the head of the humerus and the glenoid cavity of the scapula.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Two ligaments secure the joint.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Within the same region, there are also two other ligaments that secure the acromioclavicular joint: the acromioclavicular and coracoclavicular ligaments. </a:t>
            </a:r>
            <a:endParaRPr sz="1600">
              <a:solidFill>
                <a:schemeClr val="dk1"/>
              </a:solidFill>
              <a:latin typeface="Calibri"/>
              <a:ea typeface="Calibri"/>
              <a:cs typeface="Calibri"/>
              <a:sym typeface="Calibri"/>
            </a:endParaRPr>
          </a:p>
        </p:txBody>
      </p:sp>
      <p:sp>
        <p:nvSpPr>
          <p:cNvPr id="408" name="Google Shape;408;p58"/>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Glenohumeral Joint</a:t>
            </a:r>
            <a:endParaRPr b="0" i="0" sz="700" u="none" cap="none" strike="noStrike">
              <a:solidFill>
                <a:srgbClr val="000000"/>
              </a:solidFill>
              <a:latin typeface="Arial"/>
              <a:ea typeface="Arial"/>
              <a:cs typeface="Arial"/>
              <a:sym typeface="Arial"/>
            </a:endParaRPr>
          </a:p>
        </p:txBody>
      </p:sp>
      <p:pic>
        <p:nvPicPr>
          <p:cNvPr id="409" name="Google Shape;409;p58"/>
          <p:cNvPicPr preferRelativeResize="0"/>
          <p:nvPr/>
        </p:nvPicPr>
        <p:blipFill>
          <a:blip r:embed="rId4">
            <a:alphaModFix/>
          </a:blip>
          <a:stretch>
            <a:fillRect/>
          </a:stretch>
        </p:blipFill>
        <p:spPr>
          <a:xfrm>
            <a:off x="5070350" y="1924013"/>
            <a:ext cx="4000500" cy="27336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413" name="Shape 413"/>
        <p:cNvGrpSpPr/>
        <p:nvPr/>
      </p:nvGrpSpPr>
      <p:grpSpPr>
        <a:xfrm>
          <a:off x="0" y="0"/>
          <a:ext cx="0" cy="0"/>
          <a:chOff x="0" y="0"/>
          <a:chExt cx="0" cy="0"/>
        </a:xfrm>
      </p:grpSpPr>
      <p:sp>
        <p:nvSpPr>
          <p:cNvPr id="414" name="Google Shape;414;p59"/>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415" name="Google Shape;415;p59"/>
          <p:cNvSpPr txBox="1"/>
          <p:nvPr/>
        </p:nvSpPr>
        <p:spPr>
          <a:xfrm>
            <a:off x="1340725" y="1139550"/>
            <a:ext cx="372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Pectoralis Major</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O: clavicle, sternum, abdominal (rectus sheath aponeurosis)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 lateral lip of intertubucular groove of humerus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A: flexion, adduction, medial rotation</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Pectoralis Minor (deep to Major!)</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O: ribs 3-5</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 coracoid process of scapula</a:t>
            </a:r>
            <a:endParaRPr sz="1600">
              <a:solidFill>
                <a:schemeClr val="dk1"/>
              </a:solidFill>
              <a:latin typeface="Calibri"/>
              <a:ea typeface="Calibri"/>
              <a:cs typeface="Calibri"/>
              <a:sym typeface="Calibri"/>
            </a:endParaRPr>
          </a:p>
        </p:txBody>
      </p:sp>
      <p:sp>
        <p:nvSpPr>
          <p:cNvPr id="416" name="Google Shape;416;p59"/>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Pectoralis Muscles</a:t>
            </a:r>
            <a:endParaRPr b="0" i="0" sz="700" u="none" cap="none" strike="noStrike">
              <a:solidFill>
                <a:srgbClr val="000000"/>
              </a:solidFill>
              <a:latin typeface="Arial"/>
              <a:ea typeface="Arial"/>
              <a:cs typeface="Arial"/>
              <a:sym typeface="Arial"/>
            </a:endParaRPr>
          </a:p>
        </p:txBody>
      </p:sp>
      <p:pic>
        <p:nvPicPr>
          <p:cNvPr id="417" name="Google Shape;417;p59"/>
          <p:cNvPicPr preferRelativeResize="0"/>
          <p:nvPr/>
        </p:nvPicPr>
        <p:blipFill>
          <a:blip r:embed="rId4">
            <a:alphaModFix/>
          </a:blip>
          <a:stretch>
            <a:fillRect/>
          </a:stretch>
        </p:blipFill>
        <p:spPr>
          <a:xfrm>
            <a:off x="5503800" y="993350"/>
            <a:ext cx="2333326" cy="2003751"/>
          </a:xfrm>
          <a:prstGeom prst="rect">
            <a:avLst/>
          </a:prstGeom>
          <a:noFill/>
          <a:ln>
            <a:noFill/>
          </a:ln>
        </p:spPr>
      </p:pic>
      <p:pic>
        <p:nvPicPr>
          <p:cNvPr id="418" name="Google Shape;418;p59"/>
          <p:cNvPicPr preferRelativeResize="0"/>
          <p:nvPr/>
        </p:nvPicPr>
        <p:blipFill>
          <a:blip r:embed="rId5">
            <a:alphaModFix/>
          </a:blip>
          <a:stretch>
            <a:fillRect/>
          </a:stretch>
        </p:blipFill>
        <p:spPr>
          <a:xfrm>
            <a:off x="4676602" y="2864275"/>
            <a:ext cx="1580250" cy="18953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422" name="Shape 422"/>
        <p:cNvGrpSpPr/>
        <p:nvPr/>
      </p:nvGrpSpPr>
      <p:grpSpPr>
        <a:xfrm>
          <a:off x="0" y="0"/>
          <a:ext cx="0" cy="0"/>
          <a:chOff x="0" y="0"/>
          <a:chExt cx="0" cy="0"/>
        </a:xfrm>
      </p:grpSpPr>
      <p:sp>
        <p:nvSpPr>
          <p:cNvPr id="423" name="Google Shape;423;p60"/>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424" name="Google Shape;424;p60"/>
          <p:cNvSpPr txBox="1"/>
          <p:nvPr/>
        </p:nvSpPr>
        <p:spPr>
          <a:xfrm>
            <a:off x="1340725" y="1139550"/>
            <a:ext cx="67665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rotator cuff muscles are the main rotators of the arm (they rotate the arm medially and laterally).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They originate from the scapula and all insert around the head of the humerus.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Despite being a rotator cuff muscle, supraspinatus does NOT rotate the arm. Its function is to initiate abduction of the arm (first 10-15º)</a:t>
            </a:r>
            <a:endParaRPr sz="1600">
              <a:solidFill>
                <a:schemeClr val="dk1"/>
              </a:solidFill>
              <a:latin typeface="Calibri"/>
              <a:ea typeface="Calibri"/>
              <a:cs typeface="Calibri"/>
              <a:sym typeface="Calibri"/>
            </a:endParaRPr>
          </a:p>
        </p:txBody>
      </p:sp>
      <p:sp>
        <p:nvSpPr>
          <p:cNvPr id="425" name="Google Shape;425;p60"/>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Rotator Cuff Muscles</a:t>
            </a:r>
            <a:endParaRPr b="0" i="0" sz="700" u="none" cap="none" strike="noStrike">
              <a:solidFill>
                <a:srgbClr val="000000"/>
              </a:solidFill>
              <a:latin typeface="Arial"/>
              <a:ea typeface="Arial"/>
              <a:cs typeface="Arial"/>
              <a:sym typeface="Arial"/>
            </a:endParaRPr>
          </a:p>
        </p:txBody>
      </p:sp>
      <p:pic>
        <p:nvPicPr>
          <p:cNvPr id="426" name="Google Shape;426;p60"/>
          <p:cNvPicPr preferRelativeResize="0"/>
          <p:nvPr/>
        </p:nvPicPr>
        <p:blipFill>
          <a:blip r:embed="rId4">
            <a:alphaModFix/>
          </a:blip>
          <a:stretch>
            <a:fillRect/>
          </a:stretch>
        </p:blipFill>
        <p:spPr>
          <a:xfrm>
            <a:off x="923925" y="2571750"/>
            <a:ext cx="6910825" cy="24093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430" name="Shape 430"/>
        <p:cNvGrpSpPr/>
        <p:nvPr/>
      </p:nvGrpSpPr>
      <p:grpSpPr>
        <a:xfrm>
          <a:off x="0" y="0"/>
          <a:ext cx="0" cy="0"/>
          <a:chOff x="0" y="0"/>
          <a:chExt cx="0" cy="0"/>
        </a:xfrm>
      </p:grpSpPr>
      <p:sp>
        <p:nvSpPr>
          <p:cNvPr id="431" name="Google Shape;431;p61"/>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432" name="Google Shape;432;p61"/>
          <p:cNvSpPr txBox="1"/>
          <p:nvPr/>
        </p:nvSpPr>
        <p:spPr>
          <a:xfrm>
            <a:off x="1340725" y="1139550"/>
            <a:ext cx="372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deltoid is a multipennate muscle of the shoulder.</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Supraspinatus initiates abduction of the arm, but above 10-15º, the deltoid does the rest.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It also assists in flexing and extending the arm. </a:t>
            </a:r>
            <a:endParaRPr sz="1600">
              <a:solidFill>
                <a:schemeClr val="dk1"/>
              </a:solidFill>
              <a:latin typeface="Calibri"/>
              <a:ea typeface="Calibri"/>
              <a:cs typeface="Calibri"/>
              <a:sym typeface="Calibri"/>
            </a:endParaRPr>
          </a:p>
        </p:txBody>
      </p:sp>
      <p:sp>
        <p:nvSpPr>
          <p:cNvPr id="433" name="Google Shape;433;p61"/>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Deltoid</a:t>
            </a:r>
            <a:endParaRPr b="0" i="0" sz="700" u="none" cap="none" strike="noStrike">
              <a:solidFill>
                <a:srgbClr val="000000"/>
              </a:solidFill>
              <a:latin typeface="Arial"/>
              <a:ea typeface="Arial"/>
              <a:cs typeface="Arial"/>
              <a:sym typeface="Arial"/>
            </a:endParaRPr>
          </a:p>
        </p:txBody>
      </p:sp>
      <p:pic>
        <p:nvPicPr>
          <p:cNvPr id="434" name="Google Shape;434;p61"/>
          <p:cNvPicPr preferRelativeResize="0"/>
          <p:nvPr/>
        </p:nvPicPr>
        <p:blipFill>
          <a:blip r:embed="rId4">
            <a:alphaModFix/>
          </a:blip>
          <a:stretch>
            <a:fillRect/>
          </a:stretch>
        </p:blipFill>
        <p:spPr>
          <a:xfrm>
            <a:off x="5587475" y="1308363"/>
            <a:ext cx="2381250" cy="26955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438" name="Shape 438"/>
        <p:cNvGrpSpPr/>
        <p:nvPr/>
      </p:nvGrpSpPr>
      <p:grpSpPr>
        <a:xfrm>
          <a:off x="0" y="0"/>
          <a:ext cx="0" cy="0"/>
          <a:chOff x="0" y="0"/>
          <a:chExt cx="0" cy="0"/>
        </a:xfrm>
      </p:grpSpPr>
      <p:pic>
        <p:nvPicPr>
          <p:cNvPr id="439" name="Google Shape;439;p62"/>
          <p:cNvPicPr preferRelativeResize="0"/>
          <p:nvPr/>
        </p:nvPicPr>
        <p:blipFill>
          <a:blip r:embed="rId3">
            <a:alphaModFix/>
          </a:blip>
          <a:stretch>
            <a:fillRect/>
          </a:stretch>
        </p:blipFill>
        <p:spPr>
          <a:xfrm>
            <a:off x="1078700" y="-201050"/>
            <a:ext cx="6307450" cy="6307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443" name="Shape 443"/>
        <p:cNvGrpSpPr/>
        <p:nvPr/>
      </p:nvGrpSpPr>
      <p:grpSpPr>
        <a:xfrm>
          <a:off x="0" y="0"/>
          <a:ext cx="0" cy="0"/>
          <a:chOff x="0" y="0"/>
          <a:chExt cx="0" cy="0"/>
        </a:xfrm>
      </p:grpSpPr>
      <p:sp>
        <p:nvSpPr>
          <p:cNvPr id="444" name="Google Shape;444;p63"/>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445" name="Google Shape;445;p63"/>
          <p:cNvSpPr txBox="1"/>
          <p:nvPr/>
        </p:nvSpPr>
        <p:spPr>
          <a:xfrm>
            <a:off x="1340725" y="1139550"/>
            <a:ext cx="372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anterior compartment of the arm hosts three main muscles: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Bicep brachii: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O: Long head: supraglenoid tubercle; short head: coracoid process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 Radial tuberosity (+ a bicipital aponeurosis)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A: supinator; THEN flexor</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 musculocutanous nerve</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V: brachial artery</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446" name="Google Shape;446;p63"/>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Muscles of the Arm</a:t>
            </a:r>
            <a:endParaRPr b="0" i="0" sz="700" u="none" cap="none" strike="noStrike">
              <a:solidFill>
                <a:srgbClr val="000000"/>
              </a:solidFill>
              <a:latin typeface="Arial"/>
              <a:ea typeface="Arial"/>
              <a:cs typeface="Arial"/>
              <a:sym typeface="Arial"/>
            </a:endParaRPr>
          </a:p>
        </p:txBody>
      </p:sp>
      <p:pic>
        <p:nvPicPr>
          <p:cNvPr id="447" name="Google Shape;447;p63"/>
          <p:cNvPicPr preferRelativeResize="0"/>
          <p:nvPr/>
        </p:nvPicPr>
        <p:blipFill>
          <a:blip r:embed="rId4">
            <a:alphaModFix/>
          </a:blip>
          <a:stretch>
            <a:fillRect/>
          </a:stretch>
        </p:blipFill>
        <p:spPr>
          <a:xfrm>
            <a:off x="5339875" y="993350"/>
            <a:ext cx="3399200" cy="3399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163" name="Shape 163"/>
        <p:cNvGrpSpPr/>
        <p:nvPr/>
      </p:nvGrpSpPr>
      <p:grpSpPr>
        <a:xfrm>
          <a:off x="0" y="0"/>
          <a:ext cx="0" cy="0"/>
          <a:chOff x="0" y="0"/>
          <a:chExt cx="0" cy="0"/>
        </a:xfrm>
      </p:grpSpPr>
      <p:sp>
        <p:nvSpPr>
          <p:cNvPr id="164" name="Google Shape;164;p28"/>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165" name="Google Shape;165;p28"/>
          <p:cNvSpPr txBox="1"/>
          <p:nvPr/>
        </p:nvSpPr>
        <p:spPr>
          <a:xfrm>
            <a:off x="1290812" y="454550"/>
            <a:ext cx="64494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But first… Anatomy Basics</a:t>
            </a:r>
            <a:endParaRPr b="0" i="0" sz="700" u="none" cap="none" strike="noStrike">
              <a:solidFill>
                <a:srgbClr val="000000"/>
              </a:solidFill>
              <a:latin typeface="Arial"/>
              <a:ea typeface="Arial"/>
              <a:cs typeface="Arial"/>
              <a:sym typeface="Arial"/>
            </a:endParaRPr>
          </a:p>
        </p:txBody>
      </p:sp>
      <p:sp>
        <p:nvSpPr>
          <p:cNvPr id="166" name="Google Shape;166;p28"/>
          <p:cNvSpPr txBox="1"/>
          <p:nvPr/>
        </p:nvSpPr>
        <p:spPr>
          <a:xfrm>
            <a:off x="1238150" y="1236450"/>
            <a:ext cx="6940200" cy="2832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GB" sz="2300">
                <a:solidFill>
                  <a:srgbClr val="392503"/>
                </a:solidFill>
              </a:rPr>
              <a:t>For Muscles: </a:t>
            </a:r>
            <a:endParaRPr sz="2300">
              <a:solidFill>
                <a:srgbClr val="392503"/>
              </a:solidFill>
            </a:endParaRPr>
          </a:p>
          <a:p>
            <a:pPr indent="-260350" lvl="1" marL="520700" marR="0" rtl="0" algn="l">
              <a:lnSpc>
                <a:spcPct val="140000"/>
              </a:lnSpc>
              <a:spcBef>
                <a:spcPts val="0"/>
              </a:spcBef>
              <a:spcAft>
                <a:spcPts val="0"/>
              </a:spcAft>
              <a:buClr>
                <a:srgbClr val="392503"/>
              </a:buClr>
              <a:buSzPts val="2300"/>
              <a:buFont typeface="Arial"/>
              <a:buChar char="•"/>
            </a:pPr>
            <a:r>
              <a:rPr lang="en-GB" sz="2300">
                <a:solidFill>
                  <a:srgbClr val="392503"/>
                </a:solidFill>
              </a:rPr>
              <a:t>Origins</a:t>
            </a:r>
            <a:endParaRPr sz="2300">
              <a:solidFill>
                <a:srgbClr val="392503"/>
              </a:solidFill>
            </a:endParaRPr>
          </a:p>
          <a:p>
            <a:pPr indent="-260350" lvl="1" marL="520700" marR="0" rtl="0" algn="l">
              <a:lnSpc>
                <a:spcPct val="140000"/>
              </a:lnSpc>
              <a:spcBef>
                <a:spcPts val="0"/>
              </a:spcBef>
              <a:spcAft>
                <a:spcPts val="0"/>
              </a:spcAft>
              <a:buClr>
                <a:srgbClr val="392503"/>
              </a:buClr>
              <a:buSzPts val="2300"/>
              <a:buChar char="•"/>
            </a:pPr>
            <a:r>
              <a:rPr lang="en-GB" sz="2300">
                <a:solidFill>
                  <a:srgbClr val="392503"/>
                </a:solidFill>
              </a:rPr>
              <a:t>Insertions</a:t>
            </a:r>
            <a:endParaRPr sz="2300">
              <a:solidFill>
                <a:srgbClr val="392503"/>
              </a:solidFill>
            </a:endParaRPr>
          </a:p>
          <a:p>
            <a:pPr indent="-260350" lvl="1" marL="520700" marR="0" rtl="0" algn="l">
              <a:lnSpc>
                <a:spcPct val="140000"/>
              </a:lnSpc>
              <a:spcBef>
                <a:spcPts val="0"/>
              </a:spcBef>
              <a:spcAft>
                <a:spcPts val="0"/>
              </a:spcAft>
              <a:buClr>
                <a:srgbClr val="392503"/>
              </a:buClr>
              <a:buSzPts val="2300"/>
              <a:buChar char="•"/>
            </a:pPr>
            <a:r>
              <a:rPr lang="en-GB" sz="2300">
                <a:solidFill>
                  <a:srgbClr val="392503"/>
                </a:solidFill>
              </a:rPr>
              <a:t>Actions</a:t>
            </a:r>
            <a:endParaRPr sz="2300">
              <a:solidFill>
                <a:srgbClr val="392503"/>
              </a:solidFill>
            </a:endParaRPr>
          </a:p>
          <a:p>
            <a:pPr indent="-260350" lvl="1" marL="520700" marR="0" rtl="0" algn="l">
              <a:lnSpc>
                <a:spcPct val="140000"/>
              </a:lnSpc>
              <a:spcBef>
                <a:spcPts val="0"/>
              </a:spcBef>
              <a:spcAft>
                <a:spcPts val="0"/>
              </a:spcAft>
              <a:buClr>
                <a:srgbClr val="392503"/>
              </a:buClr>
              <a:buSzPts val="2300"/>
              <a:buChar char="•"/>
            </a:pPr>
            <a:r>
              <a:rPr lang="en-GB" sz="2300">
                <a:solidFill>
                  <a:srgbClr val="392503"/>
                </a:solidFill>
              </a:rPr>
              <a:t>Innervations</a:t>
            </a:r>
            <a:endParaRPr sz="2300">
              <a:solidFill>
                <a:srgbClr val="392503"/>
              </a:solidFill>
            </a:endParaRPr>
          </a:p>
          <a:p>
            <a:pPr indent="-260350" lvl="1" marL="520700" marR="0" rtl="0" algn="l">
              <a:lnSpc>
                <a:spcPct val="140000"/>
              </a:lnSpc>
              <a:spcBef>
                <a:spcPts val="0"/>
              </a:spcBef>
              <a:spcAft>
                <a:spcPts val="0"/>
              </a:spcAft>
              <a:buClr>
                <a:srgbClr val="392503"/>
              </a:buClr>
              <a:buSzPts val="2300"/>
              <a:buChar char="•"/>
            </a:pPr>
            <a:r>
              <a:rPr lang="en-GB" sz="2300">
                <a:solidFill>
                  <a:srgbClr val="392503"/>
                </a:solidFill>
              </a:rPr>
              <a:t>Vasculature</a:t>
            </a:r>
            <a:endParaRPr sz="2300">
              <a:solidFill>
                <a:srgbClr val="392503"/>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451" name="Shape 451"/>
        <p:cNvGrpSpPr/>
        <p:nvPr/>
      </p:nvGrpSpPr>
      <p:grpSpPr>
        <a:xfrm>
          <a:off x="0" y="0"/>
          <a:ext cx="0" cy="0"/>
          <a:chOff x="0" y="0"/>
          <a:chExt cx="0" cy="0"/>
        </a:xfrm>
      </p:grpSpPr>
      <p:sp>
        <p:nvSpPr>
          <p:cNvPr id="452" name="Google Shape;452;p64"/>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453" name="Google Shape;453;p64"/>
          <p:cNvSpPr txBox="1"/>
          <p:nvPr/>
        </p:nvSpPr>
        <p:spPr>
          <a:xfrm>
            <a:off x="1340725" y="1139550"/>
            <a:ext cx="372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anterior compartment of the arm hosts three main muscles: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Coracobrachialis: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O: coracoid process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 medial aspect of humerus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A: adduction and flexion</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 musculocutanous nerve</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V: branches of brachial artery</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454" name="Google Shape;454;p64"/>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Muscles of the Arm</a:t>
            </a:r>
            <a:endParaRPr b="0" i="0" sz="700" u="none" cap="none" strike="noStrike">
              <a:solidFill>
                <a:srgbClr val="000000"/>
              </a:solidFill>
              <a:latin typeface="Arial"/>
              <a:ea typeface="Arial"/>
              <a:cs typeface="Arial"/>
              <a:sym typeface="Arial"/>
            </a:endParaRPr>
          </a:p>
        </p:txBody>
      </p:sp>
      <p:pic>
        <p:nvPicPr>
          <p:cNvPr id="455" name="Google Shape;455;p64"/>
          <p:cNvPicPr preferRelativeResize="0"/>
          <p:nvPr/>
        </p:nvPicPr>
        <p:blipFill>
          <a:blip r:embed="rId4">
            <a:alphaModFix/>
          </a:blip>
          <a:stretch>
            <a:fillRect/>
          </a:stretch>
        </p:blipFill>
        <p:spPr>
          <a:xfrm>
            <a:off x="5444998" y="1048198"/>
            <a:ext cx="3246675" cy="3246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459" name="Shape 459"/>
        <p:cNvGrpSpPr/>
        <p:nvPr/>
      </p:nvGrpSpPr>
      <p:grpSpPr>
        <a:xfrm>
          <a:off x="0" y="0"/>
          <a:ext cx="0" cy="0"/>
          <a:chOff x="0" y="0"/>
          <a:chExt cx="0" cy="0"/>
        </a:xfrm>
      </p:grpSpPr>
      <p:sp>
        <p:nvSpPr>
          <p:cNvPr id="460" name="Google Shape;460;p65"/>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461" name="Google Shape;461;p65"/>
          <p:cNvSpPr txBox="1"/>
          <p:nvPr/>
        </p:nvSpPr>
        <p:spPr>
          <a:xfrm>
            <a:off x="1340725" y="1139550"/>
            <a:ext cx="372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anterior compartment of the arm hosts three main muscles: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Brachialis: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O: anterior surface of humerus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 ulnar tuberosity</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A: main flexor of forearm</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 musculocutanous nerve</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462" name="Google Shape;462;p65"/>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Muscles of the Arm</a:t>
            </a:r>
            <a:endParaRPr b="0" i="0" sz="700" u="none" cap="none" strike="noStrike">
              <a:solidFill>
                <a:srgbClr val="000000"/>
              </a:solidFill>
              <a:latin typeface="Arial"/>
              <a:ea typeface="Arial"/>
              <a:cs typeface="Arial"/>
              <a:sym typeface="Arial"/>
            </a:endParaRPr>
          </a:p>
        </p:txBody>
      </p:sp>
      <p:pic>
        <p:nvPicPr>
          <p:cNvPr id="463" name="Google Shape;463;p65"/>
          <p:cNvPicPr preferRelativeResize="0"/>
          <p:nvPr/>
        </p:nvPicPr>
        <p:blipFill>
          <a:blip r:embed="rId4">
            <a:alphaModFix/>
          </a:blip>
          <a:stretch>
            <a:fillRect/>
          </a:stretch>
        </p:blipFill>
        <p:spPr>
          <a:xfrm>
            <a:off x="5070330" y="1139550"/>
            <a:ext cx="3584900" cy="30471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467" name="Shape 467"/>
        <p:cNvGrpSpPr/>
        <p:nvPr/>
      </p:nvGrpSpPr>
      <p:grpSpPr>
        <a:xfrm>
          <a:off x="0" y="0"/>
          <a:ext cx="0" cy="0"/>
          <a:chOff x="0" y="0"/>
          <a:chExt cx="0" cy="0"/>
        </a:xfrm>
      </p:grpSpPr>
      <p:sp>
        <p:nvSpPr>
          <p:cNvPr id="468" name="Google Shape;468;p66"/>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469" name="Google Shape;469;p66"/>
          <p:cNvSpPr txBox="1"/>
          <p:nvPr/>
        </p:nvSpPr>
        <p:spPr>
          <a:xfrm>
            <a:off x="1340725" y="1139550"/>
            <a:ext cx="372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posterior compartment of the arm contains only one muscle:</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Triceps brachii: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O: long head: infraglenoid tubercle; medial and lateral heads: posterior surface of humerus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 olecranon of ulna</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A: extensor of forearm (and also of arm)</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 radial nerve</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V: profunda brachii artery</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470" name="Google Shape;470;p66"/>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Muscles of the Arm</a:t>
            </a:r>
            <a:endParaRPr b="0" i="0" sz="700" u="none" cap="none" strike="noStrike">
              <a:solidFill>
                <a:srgbClr val="000000"/>
              </a:solidFill>
              <a:latin typeface="Arial"/>
              <a:ea typeface="Arial"/>
              <a:cs typeface="Arial"/>
              <a:sym typeface="Arial"/>
            </a:endParaRPr>
          </a:p>
        </p:txBody>
      </p:sp>
      <p:pic>
        <p:nvPicPr>
          <p:cNvPr id="471" name="Google Shape;471;p66"/>
          <p:cNvPicPr preferRelativeResize="0"/>
          <p:nvPr/>
        </p:nvPicPr>
        <p:blipFill>
          <a:blip r:embed="rId4">
            <a:alphaModFix/>
          </a:blip>
          <a:stretch>
            <a:fillRect/>
          </a:stretch>
        </p:blipFill>
        <p:spPr>
          <a:xfrm>
            <a:off x="5148750" y="1060400"/>
            <a:ext cx="2644550" cy="37784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475" name="Shape 475"/>
        <p:cNvGrpSpPr/>
        <p:nvPr/>
      </p:nvGrpSpPr>
      <p:grpSpPr>
        <a:xfrm>
          <a:off x="0" y="0"/>
          <a:ext cx="0" cy="0"/>
          <a:chOff x="0" y="0"/>
          <a:chExt cx="0" cy="0"/>
        </a:xfrm>
      </p:grpSpPr>
      <p:sp>
        <p:nvSpPr>
          <p:cNvPr id="476" name="Google Shape;476;p67"/>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477" name="Google Shape;477;p67"/>
          <p:cNvSpPr txBox="1"/>
          <p:nvPr/>
        </p:nvSpPr>
        <p:spPr>
          <a:xfrm>
            <a:off x="1340725" y="1139550"/>
            <a:ext cx="372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elbow joint is a “hinge” joint.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 trochlea of the humerus sits in the olecranon of the ulna.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 capitulum of the humerus articulates with the radius.</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pic>
        <p:nvPicPr>
          <p:cNvPr id="478" name="Google Shape;478;p67"/>
          <p:cNvPicPr preferRelativeResize="0"/>
          <p:nvPr/>
        </p:nvPicPr>
        <p:blipFill>
          <a:blip r:embed="rId4">
            <a:alphaModFix/>
          </a:blip>
          <a:stretch>
            <a:fillRect/>
          </a:stretch>
        </p:blipFill>
        <p:spPr>
          <a:xfrm>
            <a:off x="5560772" y="859225"/>
            <a:ext cx="3531726" cy="3924651"/>
          </a:xfrm>
          <a:prstGeom prst="rect">
            <a:avLst/>
          </a:prstGeom>
          <a:noFill/>
          <a:ln>
            <a:noFill/>
          </a:ln>
        </p:spPr>
      </p:pic>
      <p:sp>
        <p:nvSpPr>
          <p:cNvPr id="479" name="Google Shape;479;p67"/>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Elbow Joint</a:t>
            </a:r>
            <a:endParaRPr b="0" i="0" sz="700" u="none" cap="none" strike="noStrike">
              <a:solidFill>
                <a:srgbClr val="000000"/>
              </a:solidFill>
              <a:latin typeface="Arial"/>
              <a:ea typeface="Arial"/>
              <a:cs typeface="Arial"/>
              <a:sym typeface="Arial"/>
            </a:endParaRPr>
          </a:p>
        </p:txBody>
      </p:sp>
      <p:pic>
        <p:nvPicPr>
          <p:cNvPr id="480" name="Google Shape;480;p67"/>
          <p:cNvPicPr preferRelativeResize="0"/>
          <p:nvPr/>
        </p:nvPicPr>
        <p:blipFill>
          <a:blip r:embed="rId5">
            <a:alphaModFix/>
          </a:blip>
          <a:stretch>
            <a:fillRect/>
          </a:stretch>
        </p:blipFill>
        <p:spPr>
          <a:xfrm>
            <a:off x="923925" y="2742375"/>
            <a:ext cx="2492644" cy="18383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484" name="Shape 484"/>
        <p:cNvGrpSpPr/>
        <p:nvPr/>
      </p:nvGrpSpPr>
      <p:grpSpPr>
        <a:xfrm>
          <a:off x="0" y="0"/>
          <a:ext cx="0" cy="0"/>
          <a:chOff x="0" y="0"/>
          <a:chExt cx="0" cy="0"/>
        </a:xfrm>
      </p:grpSpPr>
      <p:sp>
        <p:nvSpPr>
          <p:cNvPr id="485" name="Google Shape;485;p68"/>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pic>
        <p:nvPicPr>
          <p:cNvPr id="486" name="Google Shape;486;p68"/>
          <p:cNvPicPr preferRelativeResize="0"/>
          <p:nvPr/>
        </p:nvPicPr>
        <p:blipFill>
          <a:blip r:embed="rId4">
            <a:alphaModFix/>
          </a:blip>
          <a:stretch>
            <a:fillRect/>
          </a:stretch>
        </p:blipFill>
        <p:spPr>
          <a:xfrm>
            <a:off x="586438" y="2219313"/>
            <a:ext cx="7858125" cy="2924175"/>
          </a:xfrm>
          <a:prstGeom prst="rect">
            <a:avLst/>
          </a:prstGeom>
          <a:noFill/>
          <a:ln>
            <a:noFill/>
          </a:ln>
        </p:spPr>
      </p:pic>
      <p:sp>
        <p:nvSpPr>
          <p:cNvPr id="487" name="Google Shape;487;p68"/>
          <p:cNvSpPr txBox="1"/>
          <p:nvPr/>
        </p:nvSpPr>
        <p:spPr>
          <a:xfrm>
            <a:off x="1340725" y="1139550"/>
            <a:ext cx="69231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Three ligaments keep the elbow joint in place.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RADIAL COLLATERAL LIGAMENT                   ULNAR COLLATERAL LIGAMENT</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 annular ligament keeps the head of the radius in place during pronation/supination</a:t>
            </a:r>
            <a:endParaRPr sz="1600">
              <a:solidFill>
                <a:schemeClr val="dk1"/>
              </a:solidFill>
              <a:latin typeface="Calibri"/>
              <a:ea typeface="Calibri"/>
              <a:cs typeface="Calibri"/>
              <a:sym typeface="Calibri"/>
            </a:endParaRPr>
          </a:p>
        </p:txBody>
      </p:sp>
      <p:sp>
        <p:nvSpPr>
          <p:cNvPr id="488" name="Google Shape;488;p68"/>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Elbow Joint: Ligaments</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492" name="Shape 492"/>
        <p:cNvGrpSpPr/>
        <p:nvPr/>
      </p:nvGrpSpPr>
      <p:grpSpPr>
        <a:xfrm>
          <a:off x="0" y="0"/>
          <a:ext cx="0" cy="0"/>
          <a:chOff x="0" y="0"/>
          <a:chExt cx="0" cy="0"/>
        </a:xfrm>
      </p:grpSpPr>
      <p:pic>
        <p:nvPicPr>
          <p:cNvPr id="493" name="Google Shape;493;p69"/>
          <p:cNvPicPr preferRelativeResize="0"/>
          <p:nvPr/>
        </p:nvPicPr>
        <p:blipFill>
          <a:blip r:embed="rId3">
            <a:alphaModFix/>
          </a:blip>
          <a:stretch>
            <a:fillRect/>
          </a:stretch>
        </p:blipFill>
        <p:spPr>
          <a:xfrm>
            <a:off x="2661487" y="128425"/>
            <a:ext cx="3821025" cy="48866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497" name="Shape 497"/>
        <p:cNvGrpSpPr/>
        <p:nvPr/>
      </p:nvGrpSpPr>
      <p:grpSpPr>
        <a:xfrm>
          <a:off x="0" y="0"/>
          <a:ext cx="0" cy="0"/>
          <a:chOff x="0" y="0"/>
          <a:chExt cx="0" cy="0"/>
        </a:xfrm>
      </p:grpSpPr>
      <p:sp>
        <p:nvSpPr>
          <p:cNvPr id="498" name="Google Shape;498;p70"/>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499" name="Google Shape;499;p70"/>
          <p:cNvSpPr txBox="1"/>
          <p:nvPr/>
        </p:nvSpPr>
        <p:spPr>
          <a:xfrm>
            <a:off x="1340725" y="1139550"/>
            <a:ext cx="36687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An important region, the elbow “pit”, where important structures run between the arm and the forearm.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Borders: L: brachioradialis; M: pronator teres; S: imaginary line between humeral epicondyles</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CONTENTS: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Radial nerve; biceps brachii tendon; brachial artery (bifurcates here); median nerve</a:t>
            </a:r>
            <a:endParaRPr sz="1600">
              <a:solidFill>
                <a:schemeClr val="dk1"/>
              </a:solidFill>
              <a:latin typeface="Calibri"/>
              <a:ea typeface="Calibri"/>
              <a:cs typeface="Calibri"/>
              <a:sym typeface="Calibri"/>
            </a:endParaRPr>
          </a:p>
        </p:txBody>
      </p:sp>
      <p:sp>
        <p:nvSpPr>
          <p:cNvPr id="500" name="Google Shape;500;p70"/>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Cubital Fossa</a:t>
            </a:r>
            <a:endParaRPr b="0" i="0" sz="700" u="none" cap="none" strike="noStrike">
              <a:solidFill>
                <a:srgbClr val="000000"/>
              </a:solidFill>
              <a:latin typeface="Arial"/>
              <a:ea typeface="Arial"/>
              <a:cs typeface="Arial"/>
              <a:sym typeface="Arial"/>
            </a:endParaRPr>
          </a:p>
        </p:txBody>
      </p:sp>
      <p:pic>
        <p:nvPicPr>
          <p:cNvPr id="501" name="Google Shape;501;p70"/>
          <p:cNvPicPr preferRelativeResize="0"/>
          <p:nvPr/>
        </p:nvPicPr>
        <p:blipFill>
          <a:blip r:embed="rId4">
            <a:alphaModFix/>
          </a:blip>
          <a:stretch>
            <a:fillRect/>
          </a:stretch>
        </p:blipFill>
        <p:spPr>
          <a:xfrm>
            <a:off x="5671626" y="1243200"/>
            <a:ext cx="3133075" cy="31202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505" name="Shape 505"/>
        <p:cNvGrpSpPr/>
        <p:nvPr/>
      </p:nvGrpSpPr>
      <p:grpSpPr>
        <a:xfrm>
          <a:off x="0" y="0"/>
          <a:ext cx="0" cy="0"/>
          <a:chOff x="0" y="0"/>
          <a:chExt cx="0" cy="0"/>
        </a:xfrm>
      </p:grpSpPr>
      <p:sp>
        <p:nvSpPr>
          <p:cNvPr id="506" name="Google Shape;506;p71"/>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507" name="Google Shape;507;p71"/>
          <p:cNvSpPr txBox="1"/>
          <p:nvPr/>
        </p:nvSpPr>
        <p:spPr>
          <a:xfrm>
            <a:off x="1340725" y="1139550"/>
            <a:ext cx="36687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anterior forearm FLEXES the hand and fingers, and pronates the hand.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SUPERFICIAL LAYER: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Pronator teres: pronation</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 rest: flexion of the hand</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INTERMEDIATE LAYER: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Flexor digitorum superficialis: flexes fingers</a:t>
            </a:r>
            <a:endParaRPr sz="1600">
              <a:solidFill>
                <a:schemeClr val="dk1"/>
              </a:solidFill>
              <a:latin typeface="Calibri"/>
              <a:ea typeface="Calibri"/>
              <a:cs typeface="Calibri"/>
              <a:sym typeface="Calibri"/>
            </a:endParaRPr>
          </a:p>
        </p:txBody>
      </p:sp>
      <p:sp>
        <p:nvSpPr>
          <p:cNvPr id="508" name="Google Shape;508;p71"/>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Anterior Compartment of Forearm</a:t>
            </a:r>
            <a:endParaRPr b="0" i="0" sz="700" u="none" cap="none" strike="noStrike">
              <a:solidFill>
                <a:srgbClr val="000000"/>
              </a:solidFill>
              <a:latin typeface="Arial"/>
              <a:ea typeface="Arial"/>
              <a:cs typeface="Arial"/>
              <a:sym typeface="Arial"/>
            </a:endParaRPr>
          </a:p>
        </p:txBody>
      </p:sp>
      <p:pic>
        <p:nvPicPr>
          <p:cNvPr id="509" name="Google Shape;509;p71"/>
          <p:cNvPicPr preferRelativeResize="0"/>
          <p:nvPr/>
        </p:nvPicPr>
        <p:blipFill>
          <a:blip r:embed="rId4">
            <a:alphaModFix/>
          </a:blip>
          <a:stretch>
            <a:fillRect/>
          </a:stretch>
        </p:blipFill>
        <p:spPr>
          <a:xfrm>
            <a:off x="6062424" y="1060400"/>
            <a:ext cx="2751925" cy="38271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513" name="Shape 513"/>
        <p:cNvGrpSpPr/>
        <p:nvPr/>
      </p:nvGrpSpPr>
      <p:grpSpPr>
        <a:xfrm>
          <a:off x="0" y="0"/>
          <a:ext cx="0" cy="0"/>
          <a:chOff x="0" y="0"/>
          <a:chExt cx="0" cy="0"/>
        </a:xfrm>
      </p:grpSpPr>
      <p:sp>
        <p:nvSpPr>
          <p:cNvPr id="514" name="Google Shape;514;p72"/>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515" name="Google Shape;515;p72"/>
          <p:cNvSpPr txBox="1"/>
          <p:nvPr/>
        </p:nvSpPr>
        <p:spPr>
          <a:xfrm>
            <a:off x="1340725" y="1139550"/>
            <a:ext cx="66672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anterior forearm FLEXES the hand and fingers, and pronates the hand.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DEEP LAYER: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Flexor pollicis longus: flexes thumb</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Flexor digitorum profundus: flexes fingers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Pronator quadratus: pronates hand</a:t>
            </a:r>
            <a:endParaRPr sz="1600">
              <a:solidFill>
                <a:schemeClr val="dk1"/>
              </a:solidFill>
              <a:latin typeface="Calibri"/>
              <a:ea typeface="Calibri"/>
              <a:cs typeface="Calibri"/>
              <a:sym typeface="Calibri"/>
            </a:endParaRPr>
          </a:p>
        </p:txBody>
      </p:sp>
      <p:sp>
        <p:nvSpPr>
          <p:cNvPr id="516" name="Google Shape;516;p72"/>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Anterior Compartment of Forearm</a:t>
            </a:r>
            <a:endParaRPr b="0" i="0" sz="700" u="none" cap="none" strike="noStrike">
              <a:solidFill>
                <a:srgbClr val="000000"/>
              </a:solidFill>
              <a:latin typeface="Arial"/>
              <a:ea typeface="Arial"/>
              <a:cs typeface="Arial"/>
              <a:sym typeface="Arial"/>
            </a:endParaRPr>
          </a:p>
        </p:txBody>
      </p:sp>
      <p:pic>
        <p:nvPicPr>
          <p:cNvPr id="517" name="Google Shape;517;p72"/>
          <p:cNvPicPr preferRelativeResize="0"/>
          <p:nvPr/>
        </p:nvPicPr>
        <p:blipFill>
          <a:blip r:embed="rId4">
            <a:alphaModFix/>
          </a:blip>
          <a:stretch>
            <a:fillRect/>
          </a:stretch>
        </p:blipFill>
        <p:spPr>
          <a:xfrm>
            <a:off x="-56478" y="2651846"/>
            <a:ext cx="6589450" cy="22844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521" name="Shape 521"/>
        <p:cNvGrpSpPr/>
        <p:nvPr/>
      </p:nvGrpSpPr>
      <p:grpSpPr>
        <a:xfrm>
          <a:off x="0" y="0"/>
          <a:ext cx="0" cy="0"/>
          <a:chOff x="0" y="0"/>
          <a:chExt cx="0" cy="0"/>
        </a:xfrm>
      </p:grpSpPr>
      <p:sp>
        <p:nvSpPr>
          <p:cNvPr id="522" name="Google Shape;522;p73"/>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523" name="Google Shape;523;p73"/>
          <p:cNvSpPr txBox="1"/>
          <p:nvPr/>
        </p:nvSpPr>
        <p:spPr>
          <a:xfrm>
            <a:off x="1340725" y="1139550"/>
            <a:ext cx="35712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anterior forearm EXTENDS the hand and fingers, and supinates the hand.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SUPERFICIAL LAYER: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Extensor digitorum</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Extensor carpi ulnaris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Extensor carpi radialis (longus and brevis)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Extensor digiti minimi</a:t>
            </a:r>
            <a:endParaRPr sz="1600">
              <a:solidFill>
                <a:schemeClr val="dk1"/>
              </a:solidFill>
              <a:latin typeface="Calibri"/>
              <a:ea typeface="Calibri"/>
              <a:cs typeface="Calibri"/>
              <a:sym typeface="Calibri"/>
            </a:endParaRPr>
          </a:p>
        </p:txBody>
      </p:sp>
      <p:sp>
        <p:nvSpPr>
          <p:cNvPr id="524" name="Google Shape;524;p73"/>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Posterior</a:t>
            </a:r>
            <a:r>
              <a:rPr b="1" lang="en-GB" sz="3500">
                <a:solidFill>
                  <a:srgbClr val="392503"/>
                </a:solidFill>
              </a:rPr>
              <a:t> Compartment of Forearm</a:t>
            </a:r>
            <a:endParaRPr b="0" i="0" sz="700" u="none" cap="none" strike="noStrike">
              <a:solidFill>
                <a:srgbClr val="000000"/>
              </a:solidFill>
              <a:latin typeface="Arial"/>
              <a:ea typeface="Arial"/>
              <a:cs typeface="Arial"/>
              <a:sym typeface="Arial"/>
            </a:endParaRPr>
          </a:p>
        </p:txBody>
      </p:sp>
      <p:pic>
        <p:nvPicPr>
          <p:cNvPr id="525" name="Google Shape;525;p73"/>
          <p:cNvPicPr preferRelativeResize="0"/>
          <p:nvPr/>
        </p:nvPicPr>
        <p:blipFill>
          <a:blip r:embed="rId4">
            <a:alphaModFix/>
          </a:blip>
          <a:stretch>
            <a:fillRect/>
          </a:stretch>
        </p:blipFill>
        <p:spPr>
          <a:xfrm>
            <a:off x="5476523" y="1139550"/>
            <a:ext cx="2701900" cy="3357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170" name="Shape 170"/>
        <p:cNvGrpSpPr/>
        <p:nvPr/>
      </p:nvGrpSpPr>
      <p:grpSpPr>
        <a:xfrm>
          <a:off x="0" y="0"/>
          <a:ext cx="0" cy="0"/>
          <a:chOff x="0" y="0"/>
          <a:chExt cx="0" cy="0"/>
        </a:xfrm>
      </p:grpSpPr>
      <p:sp>
        <p:nvSpPr>
          <p:cNvPr id="171" name="Google Shape;171;p29"/>
          <p:cNvSpPr/>
          <p:nvPr/>
        </p:nvSpPr>
        <p:spPr>
          <a:xfrm>
            <a:off x="1620532" y="-424019"/>
            <a:ext cx="5902936" cy="5902937"/>
          </a:xfrm>
          <a:custGeom>
            <a:rect b="b" l="l" r="r" t="t"/>
            <a:pathLst>
              <a:path extrusionOk="0" h="11805873" w="11805873">
                <a:moveTo>
                  <a:pt x="0" y="0"/>
                </a:moveTo>
                <a:lnTo>
                  <a:pt x="11805874" y="0"/>
                </a:lnTo>
                <a:lnTo>
                  <a:pt x="11805874" y="11805873"/>
                </a:lnTo>
                <a:lnTo>
                  <a:pt x="0" y="11805873"/>
                </a:lnTo>
                <a:lnTo>
                  <a:pt x="0" y="0"/>
                </a:lnTo>
                <a:close/>
              </a:path>
            </a:pathLst>
          </a:custGeom>
          <a:blipFill rotWithShape="1">
            <a:blip r:embed="rId3">
              <a:alphaModFix/>
            </a:blip>
            <a:stretch>
              <a:fillRect b="0" l="0" r="0" t="0"/>
            </a:stretch>
          </a:blipFill>
          <a:ln>
            <a:noFill/>
          </a:ln>
        </p:spPr>
      </p:sp>
      <p:sp>
        <p:nvSpPr>
          <p:cNvPr id="172" name="Google Shape;172;p29"/>
          <p:cNvSpPr/>
          <p:nvPr/>
        </p:nvSpPr>
        <p:spPr>
          <a:xfrm>
            <a:off x="6215623" y="4236243"/>
            <a:ext cx="770799" cy="770799"/>
          </a:xfrm>
          <a:custGeom>
            <a:rect b="b" l="l" r="r" t="t"/>
            <a:pathLst>
              <a:path extrusionOk="0" h="1541598" w="1541598">
                <a:moveTo>
                  <a:pt x="0" y="0"/>
                </a:moveTo>
                <a:lnTo>
                  <a:pt x="1541598" y="0"/>
                </a:lnTo>
                <a:lnTo>
                  <a:pt x="1541598" y="1541597"/>
                </a:lnTo>
                <a:lnTo>
                  <a:pt x="0" y="1541597"/>
                </a:lnTo>
                <a:lnTo>
                  <a:pt x="0" y="0"/>
                </a:lnTo>
                <a:close/>
              </a:path>
            </a:pathLst>
          </a:custGeom>
          <a:blipFill rotWithShape="1">
            <a:blip r:embed="rId4">
              <a:alphaModFix/>
            </a:blip>
            <a:stretch>
              <a:fillRect b="0" l="0" r="0" t="0"/>
            </a:stretch>
          </a:blipFill>
          <a:ln>
            <a:noFill/>
          </a:ln>
        </p:spPr>
      </p:sp>
      <p:sp>
        <p:nvSpPr>
          <p:cNvPr id="173" name="Google Shape;173;p29"/>
          <p:cNvSpPr/>
          <p:nvPr/>
        </p:nvSpPr>
        <p:spPr>
          <a:xfrm>
            <a:off x="2157578" y="4200194"/>
            <a:ext cx="970090" cy="757883"/>
          </a:xfrm>
          <a:custGeom>
            <a:rect b="b" l="l" r="r" t="t"/>
            <a:pathLst>
              <a:path extrusionOk="0" h="1515766" w="1940180">
                <a:moveTo>
                  <a:pt x="0" y="0"/>
                </a:moveTo>
                <a:lnTo>
                  <a:pt x="1940181" y="0"/>
                </a:lnTo>
                <a:lnTo>
                  <a:pt x="1940181" y="1515766"/>
                </a:lnTo>
                <a:lnTo>
                  <a:pt x="0" y="1515766"/>
                </a:lnTo>
                <a:lnTo>
                  <a:pt x="0" y="0"/>
                </a:lnTo>
                <a:close/>
              </a:path>
            </a:pathLst>
          </a:custGeom>
          <a:blipFill rotWithShape="1">
            <a:blip r:embed="rId5">
              <a:alphaModFix/>
            </a:blip>
            <a:stretch>
              <a:fillRect b="0" l="0" r="0" t="0"/>
            </a:stretch>
          </a:blipFill>
          <a:ln>
            <a:noFill/>
          </a:ln>
        </p:spPr>
      </p:sp>
      <p:sp>
        <p:nvSpPr>
          <p:cNvPr id="174" name="Google Shape;174;p29"/>
          <p:cNvSpPr/>
          <p:nvPr/>
        </p:nvSpPr>
        <p:spPr>
          <a:xfrm>
            <a:off x="5321116" y="4221530"/>
            <a:ext cx="634154" cy="715211"/>
          </a:xfrm>
          <a:custGeom>
            <a:rect b="b" l="l" r="r" t="t"/>
            <a:pathLst>
              <a:path extrusionOk="0" h="1430422" w="1268308">
                <a:moveTo>
                  <a:pt x="0" y="0"/>
                </a:moveTo>
                <a:lnTo>
                  <a:pt x="1268307" y="0"/>
                </a:lnTo>
                <a:lnTo>
                  <a:pt x="1268307" y="1430422"/>
                </a:lnTo>
                <a:lnTo>
                  <a:pt x="0" y="1430422"/>
                </a:lnTo>
                <a:lnTo>
                  <a:pt x="0" y="0"/>
                </a:lnTo>
                <a:close/>
              </a:path>
            </a:pathLst>
          </a:custGeom>
          <a:blipFill rotWithShape="1">
            <a:blip r:embed="rId6">
              <a:alphaModFix/>
            </a:blip>
            <a:stretch>
              <a:fillRect b="0" l="0" r="0" t="0"/>
            </a:stretch>
          </a:blipFill>
          <a:ln>
            <a:noFill/>
          </a:ln>
        </p:spPr>
      </p:sp>
      <p:sp>
        <p:nvSpPr>
          <p:cNvPr id="175" name="Google Shape;175;p29"/>
          <p:cNvSpPr/>
          <p:nvPr/>
        </p:nvSpPr>
        <p:spPr>
          <a:xfrm>
            <a:off x="3793701" y="317075"/>
            <a:ext cx="1187978" cy="883559"/>
          </a:xfrm>
          <a:custGeom>
            <a:rect b="b" l="l" r="r" t="t"/>
            <a:pathLst>
              <a:path extrusionOk="0" h="1767118" w="2375956">
                <a:moveTo>
                  <a:pt x="0" y="0"/>
                </a:moveTo>
                <a:lnTo>
                  <a:pt x="2375957" y="0"/>
                </a:lnTo>
                <a:lnTo>
                  <a:pt x="2375957" y="1767118"/>
                </a:lnTo>
                <a:lnTo>
                  <a:pt x="0" y="1767118"/>
                </a:lnTo>
                <a:lnTo>
                  <a:pt x="0" y="0"/>
                </a:lnTo>
                <a:close/>
              </a:path>
            </a:pathLst>
          </a:custGeom>
          <a:blipFill rotWithShape="1">
            <a:blip r:embed="rId7">
              <a:alphaModFix/>
            </a:blip>
            <a:stretch>
              <a:fillRect b="0" l="0" r="0" t="0"/>
            </a:stretch>
          </a:blipFill>
          <a:ln>
            <a:noFill/>
          </a:ln>
        </p:spPr>
      </p:sp>
      <p:sp>
        <p:nvSpPr>
          <p:cNvPr id="176" name="Google Shape;176;p29"/>
          <p:cNvSpPr/>
          <p:nvPr/>
        </p:nvSpPr>
        <p:spPr>
          <a:xfrm>
            <a:off x="5596924" y="103522"/>
            <a:ext cx="1004099" cy="1073903"/>
          </a:xfrm>
          <a:custGeom>
            <a:rect b="b" l="l" r="r" t="t"/>
            <a:pathLst>
              <a:path extrusionOk="0" h="2147805" w="2008197">
                <a:moveTo>
                  <a:pt x="0" y="0"/>
                </a:moveTo>
                <a:lnTo>
                  <a:pt x="2008197" y="0"/>
                </a:lnTo>
                <a:lnTo>
                  <a:pt x="2008197" y="2147804"/>
                </a:lnTo>
                <a:lnTo>
                  <a:pt x="0" y="2147804"/>
                </a:lnTo>
                <a:lnTo>
                  <a:pt x="0" y="0"/>
                </a:lnTo>
                <a:close/>
              </a:path>
            </a:pathLst>
          </a:custGeom>
          <a:blipFill rotWithShape="1">
            <a:blip r:embed="rId8">
              <a:alphaModFix/>
            </a:blip>
            <a:stretch>
              <a:fillRect b="0" l="0" r="0" t="0"/>
            </a:stretch>
          </a:blipFill>
          <a:ln>
            <a:noFill/>
          </a:ln>
        </p:spPr>
      </p:sp>
      <p:sp>
        <p:nvSpPr>
          <p:cNvPr id="177" name="Google Shape;177;p29"/>
          <p:cNvSpPr/>
          <p:nvPr/>
        </p:nvSpPr>
        <p:spPr>
          <a:xfrm>
            <a:off x="2157578" y="208085"/>
            <a:ext cx="1140126" cy="1116374"/>
          </a:xfrm>
          <a:custGeom>
            <a:rect b="b" l="l" r="r" t="t"/>
            <a:pathLst>
              <a:path extrusionOk="0" h="2232747" w="2280252">
                <a:moveTo>
                  <a:pt x="0" y="0"/>
                </a:moveTo>
                <a:lnTo>
                  <a:pt x="2280253" y="0"/>
                </a:lnTo>
                <a:lnTo>
                  <a:pt x="2280253" y="2232747"/>
                </a:lnTo>
                <a:lnTo>
                  <a:pt x="0" y="2232747"/>
                </a:lnTo>
                <a:lnTo>
                  <a:pt x="0" y="0"/>
                </a:lnTo>
                <a:close/>
              </a:path>
            </a:pathLst>
          </a:custGeom>
          <a:blipFill rotWithShape="1">
            <a:blip r:embed="rId9">
              <a:alphaModFix/>
            </a:blip>
            <a:stretch>
              <a:fillRect b="0" l="0" r="0" t="0"/>
            </a:stretch>
          </a:blipFill>
          <a:ln>
            <a:noFill/>
          </a:ln>
        </p:spPr>
      </p:sp>
      <p:sp>
        <p:nvSpPr>
          <p:cNvPr id="178" name="Google Shape;178;p29"/>
          <p:cNvSpPr/>
          <p:nvPr/>
        </p:nvSpPr>
        <p:spPr>
          <a:xfrm>
            <a:off x="3396749" y="4104326"/>
            <a:ext cx="592190" cy="935653"/>
          </a:xfrm>
          <a:custGeom>
            <a:rect b="b" l="l" r="r" t="t"/>
            <a:pathLst>
              <a:path extrusionOk="0" h="1871306" w="1184381">
                <a:moveTo>
                  <a:pt x="0" y="0"/>
                </a:moveTo>
                <a:lnTo>
                  <a:pt x="1184381" y="0"/>
                </a:lnTo>
                <a:lnTo>
                  <a:pt x="1184381" y="1871306"/>
                </a:lnTo>
                <a:lnTo>
                  <a:pt x="0" y="1871306"/>
                </a:lnTo>
                <a:lnTo>
                  <a:pt x="0" y="0"/>
                </a:lnTo>
                <a:close/>
              </a:path>
            </a:pathLst>
          </a:custGeom>
          <a:blipFill rotWithShape="1">
            <a:blip r:embed="rId10">
              <a:alphaModFix/>
            </a:blip>
            <a:stretch>
              <a:fillRect b="0" l="0" r="0" t="0"/>
            </a:stretch>
          </a:blipFill>
          <a:ln>
            <a:noFill/>
          </a:ln>
        </p:spPr>
      </p:sp>
      <p:sp>
        <p:nvSpPr>
          <p:cNvPr id="179" name="Google Shape;179;p29"/>
          <p:cNvSpPr/>
          <p:nvPr/>
        </p:nvSpPr>
        <p:spPr>
          <a:xfrm>
            <a:off x="4150865" y="4259359"/>
            <a:ext cx="1073432" cy="724566"/>
          </a:xfrm>
          <a:custGeom>
            <a:rect b="b" l="l" r="r" t="t"/>
            <a:pathLst>
              <a:path extrusionOk="0" h="1449132" w="2146863">
                <a:moveTo>
                  <a:pt x="0" y="0"/>
                </a:moveTo>
                <a:lnTo>
                  <a:pt x="2146863" y="0"/>
                </a:lnTo>
                <a:lnTo>
                  <a:pt x="2146863" y="1449133"/>
                </a:lnTo>
                <a:lnTo>
                  <a:pt x="0" y="1449133"/>
                </a:lnTo>
                <a:lnTo>
                  <a:pt x="0" y="0"/>
                </a:lnTo>
                <a:close/>
              </a:path>
            </a:pathLst>
          </a:custGeom>
          <a:blipFill rotWithShape="1">
            <a:blip r:embed="rId11">
              <a:alphaModFix/>
            </a:blip>
            <a:stretch>
              <a:fillRect b="0" l="0" r="0" t="0"/>
            </a:stretch>
          </a:blipFill>
          <a:ln>
            <a:noFill/>
          </a:ln>
        </p:spPr>
      </p:sp>
      <p:sp>
        <p:nvSpPr>
          <p:cNvPr id="180" name="Google Shape;180;p29"/>
          <p:cNvSpPr txBox="1"/>
          <p:nvPr/>
        </p:nvSpPr>
        <p:spPr>
          <a:xfrm>
            <a:off x="2356435" y="1925249"/>
            <a:ext cx="4662300" cy="12930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FFFFFF"/>
                </a:solidFill>
              </a:rPr>
              <a:t>The Spine and Vertebral Column</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529" name="Shape 529"/>
        <p:cNvGrpSpPr/>
        <p:nvPr/>
      </p:nvGrpSpPr>
      <p:grpSpPr>
        <a:xfrm>
          <a:off x="0" y="0"/>
          <a:ext cx="0" cy="0"/>
          <a:chOff x="0" y="0"/>
          <a:chExt cx="0" cy="0"/>
        </a:xfrm>
      </p:grpSpPr>
      <p:sp>
        <p:nvSpPr>
          <p:cNvPr id="530" name="Google Shape;530;p74"/>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531" name="Google Shape;531;p74"/>
          <p:cNvSpPr txBox="1"/>
          <p:nvPr/>
        </p:nvSpPr>
        <p:spPr>
          <a:xfrm>
            <a:off x="1340725" y="1139550"/>
            <a:ext cx="35712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anterior forearm EXTENDS the hand and fingers, and supinates the hand.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DEEP LAYER: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Supinator</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Abductor pollicis longus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Extensor pollicis (longus + brevis)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Extensor indicis</a:t>
            </a:r>
            <a:endParaRPr sz="1600">
              <a:solidFill>
                <a:schemeClr val="dk1"/>
              </a:solidFill>
              <a:latin typeface="Calibri"/>
              <a:ea typeface="Calibri"/>
              <a:cs typeface="Calibri"/>
              <a:sym typeface="Calibri"/>
            </a:endParaRPr>
          </a:p>
        </p:txBody>
      </p:sp>
      <p:sp>
        <p:nvSpPr>
          <p:cNvPr id="532" name="Google Shape;532;p74"/>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Posterior Compartment of Forearm</a:t>
            </a:r>
            <a:endParaRPr b="0" i="0" sz="700" u="none" cap="none" strike="noStrike">
              <a:solidFill>
                <a:srgbClr val="000000"/>
              </a:solidFill>
              <a:latin typeface="Arial"/>
              <a:ea typeface="Arial"/>
              <a:cs typeface="Arial"/>
              <a:sym typeface="Arial"/>
            </a:endParaRPr>
          </a:p>
        </p:txBody>
      </p:sp>
      <p:pic>
        <p:nvPicPr>
          <p:cNvPr id="533" name="Google Shape;533;p74"/>
          <p:cNvPicPr preferRelativeResize="0"/>
          <p:nvPr/>
        </p:nvPicPr>
        <p:blipFill>
          <a:blip r:embed="rId4">
            <a:alphaModFix/>
          </a:blip>
          <a:stretch>
            <a:fillRect/>
          </a:stretch>
        </p:blipFill>
        <p:spPr>
          <a:xfrm>
            <a:off x="5064426" y="981101"/>
            <a:ext cx="3801349" cy="35711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537" name="Shape 537"/>
        <p:cNvGrpSpPr/>
        <p:nvPr/>
      </p:nvGrpSpPr>
      <p:grpSpPr>
        <a:xfrm>
          <a:off x="0" y="0"/>
          <a:ext cx="0" cy="0"/>
          <a:chOff x="0" y="0"/>
          <a:chExt cx="0" cy="0"/>
        </a:xfrm>
      </p:grpSpPr>
      <p:sp>
        <p:nvSpPr>
          <p:cNvPr id="538" name="Google Shape;538;p75"/>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539" name="Google Shape;539;p75"/>
          <p:cNvSpPr txBox="1"/>
          <p:nvPr/>
        </p:nvSpPr>
        <p:spPr>
          <a:xfrm>
            <a:off x="1340725" y="1139550"/>
            <a:ext cx="35712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anatomical snuffbox is an anatomical feature of the hand as a result of numerous tendons travelling from the forarm into the hand.</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Borders: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Tendon of extensor pollicis (longus + brevis)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Abductor pollicis longus</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 radial artery travels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a:t>
            </a:r>
            <a:r>
              <a:rPr lang="en-GB" sz="1600">
                <a:solidFill>
                  <a:schemeClr val="dk1"/>
                </a:solidFill>
                <a:latin typeface="Calibri"/>
                <a:ea typeface="Calibri"/>
                <a:cs typeface="Calibri"/>
                <a:sym typeface="Calibri"/>
              </a:rPr>
              <a:t>hrough the snuffbox</a:t>
            </a:r>
            <a:endParaRPr sz="1600">
              <a:solidFill>
                <a:schemeClr val="dk1"/>
              </a:solidFill>
              <a:latin typeface="Calibri"/>
              <a:ea typeface="Calibri"/>
              <a:cs typeface="Calibri"/>
              <a:sym typeface="Calibri"/>
            </a:endParaRPr>
          </a:p>
        </p:txBody>
      </p:sp>
      <p:sp>
        <p:nvSpPr>
          <p:cNvPr id="540" name="Google Shape;540;p75"/>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Anatomical Snuffbox</a:t>
            </a:r>
            <a:endParaRPr b="0" i="0" sz="700" u="none" cap="none" strike="noStrike">
              <a:solidFill>
                <a:srgbClr val="000000"/>
              </a:solidFill>
              <a:latin typeface="Arial"/>
              <a:ea typeface="Arial"/>
              <a:cs typeface="Arial"/>
              <a:sym typeface="Arial"/>
            </a:endParaRPr>
          </a:p>
        </p:txBody>
      </p:sp>
      <p:pic>
        <p:nvPicPr>
          <p:cNvPr id="541" name="Google Shape;541;p75"/>
          <p:cNvPicPr preferRelativeResize="0"/>
          <p:nvPr/>
        </p:nvPicPr>
        <p:blipFill>
          <a:blip r:embed="rId4">
            <a:alphaModFix/>
          </a:blip>
          <a:stretch>
            <a:fillRect/>
          </a:stretch>
        </p:blipFill>
        <p:spPr>
          <a:xfrm>
            <a:off x="5375793" y="993350"/>
            <a:ext cx="2563000" cy="2156525"/>
          </a:xfrm>
          <a:prstGeom prst="rect">
            <a:avLst/>
          </a:prstGeom>
          <a:noFill/>
          <a:ln>
            <a:noFill/>
          </a:ln>
        </p:spPr>
      </p:pic>
      <p:pic>
        <p:nvPicPr>
          <p:cNvPr id="542" name="Google Shape;542;p75"/>
          <p:cNvPicPr preferRelativeResize="0"/>
          <p:nvPr/>
        </p:nvPicPr>
        <p:blipFill>
          <a:blip r:embed="rId5">
            <a:alphaModFix/>
          </a:blip>
          <a:stretch>
            <a:fillRect/>
          </a:stretch>
        </p:blipFill>
        <p:spPr>
          <a:xfrm>
            <a:off x="4461954" y="2827725"/>
            <a:ext cx="4036598" cy="251695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546" name="Shape 546"/>
        <p:cNvGrpSpPr/>
        <p:nvPr/>
      </p:nvGrpSpPr>
      <p:grpSpPr>
        <a:xfrm>
          <a:off x="0" y="0"/>
          <a:ext cx="0" cy="0"/>
          <a:chOff x="0" y="0"/>
          <a:chExt cx="0" cy="0"/>
        </a:xfrm>
      </p:grpSpPr>
      <p:sp>
        <p:nvSpPr>
          <p:cNvPr id="547" name="Google Shape;547;p76"/>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548" name="Google Shape;548;p76"/>
          <p:cNvSpPr txBox="1"/>
          <p:nvPr/>
        </p:nvSpPr>
        <p:spPr>
          <a:xfrm>
            <a:off x="1340725" y="1139550"/>
            <a:ext cx="35712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thenar muscles are located by and move the thumb.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 three thenar muscles are: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Flexor pollicis brevis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Abductor pollicis brevis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Opponens pollicis (this makes your thumb move towards your pinkie)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These three muscles make up the THENAR EMINENCE, the pad by the base of your thumb.</a:t>
            </a:r>
            <a:endParaRPr sz="1600">
              <a:solidFill>
                <a:schemeClr val="dk1"/>
              </a:solidFill>
              <a:latin typeface="Calibri"/>
              <a:ea typeface="Calibri"/>
              <a:cs typeface="Calibri"/>
              <a:sym typeface="Calibri"/>
            </a:endParaRPr>
          </a:p>
        </p:txBody>
      </p:sp>
      <p:sp>
        <p:nvSpPr>
          <p:cNvPr id="549" name="Google Shape;549;p76"/>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Thenar Muscles</a:t>
            </a:r>
            <a:endParaRPr b="0" i="0" sz="700" u="none" cap="none" strike="noStrike">
              <a:solidFill>
                <a:srgbClr val="000000"/>
              </a:solidFill>
              <a:latin typeface="Arial"/>
              <a:ea typeface="Arial"/>
              <a:cs typeface="Arial"/>
              <a:sym typeface="Arial"/>
            </a:endParaRPr>
          </a:p>
        </p:txBody>
      </p:sp>
      <p:pic>
        <p:nvPicPr>
          <p:cNvPr id="550" name="Google Shape;550;p76"/>
          <p:cNvPicPr preferRelativeResize="0"/>
          <p:nvPr/>
        </p:nvPicPr>
        <p:blipFill>
          <a:blip r:embed="rId4">
            <a:alphaModFix/>
          </a:blip>
          <a:stretch>
            <a:fillRect/>
          </a:stretch>
        </p:blipFill>
        <p:spPr>
          <a:xfrm>
            <a:off x="5213872" y="1139550"/>
            <a:ext cx="2947000" cy="33458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554" name="Shape 554"/>
        <p:cNvGrpSpPr/>
        <p:nvPr/>
      </p:nvGrpSpPr>
      <p:grpSpPr>
        <a:xfrm>
          <a:off x="0" y="0"/>
          <a:ext cx="0" cy="0"/>
          <a:chOff x="0" y="0"/>
          <a:chExt cx="0" cy="0"/>
        </a:xfrm>
      </p:grpSpPr>
      <p:sp>
        <p:nvSpPr>
          <p:cNvPr id="555" name="Google Shape;555;p77"/>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556" name="Google Shape;556;p77"/>
          <p:cNvSpPr txBox="1"/>
          <p:nvPr/>
        </p:nvSpPr>
        <p:spPr>
          <a:xfrm>
            <a:off x="1340725" y="1139550"/>
            <a:ext cx="35712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upper limb is innervated by a series of nerves that arise from a complex network called the brachial plexus.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Origins C5-T1</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Gives off five main nerves: axillary, radial, ulnar, median, and musculocutaneous</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Also gives off other nerves, most of which travel down the trunk to supply other muscles e.g. latissimus dorsi and serratus anterior</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557" name="Google Shape;557;p77"/>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Innervation of the Upper Limb</a:t>
            </a:r>
            <a:endParaRPr b="0" i="0" sz="700" u="none" cap="none" strike="noStrike">
              <a:solidFill>
                <a:srgbClr val="000000"/>
              </a:solidFill>
              <a:latin typeface="Arial"/>
              <a:ea typeface="Arial"/>
              <a:cs typeface="Arial"/>
              <a:sym typeface="Arial"/>
            </a:endParaRPr>
          </a:p>
        </p:txBody>
      </p:sp>
      <p:pic>
        <p:nvPicPr>
          <p:cNvPr id="558" name="Google Shape;558;p77"/>
          <p:cNvPicPr preferRelativeResize="0"/>
          <p:nvPr/>
        </p:nvPicPr>
        <p:blipFill>
          <a:blip r:embed="rId4">
            <a:alphaModFix/>
          </a:blip>
          <a:stretch>
            <a:fillRect/>
          </a:stretch>
        </p:blipFill>
        <p:spPr>
          <a:xfrm>
            <a:off x="4822100" y="1348258"/>
            <a:ext cx="4321900" cy="24469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562" name="Shape 562"/>
        <p:cNvGrpSpPr/>
        <p:nvPr/>
      </p:nvGrpSpPr>
      <p:grpSpPr>
        <a:xfrm>
          <a:off x="0" y="0"/>
          <a:ext cx="0" cy="0"/>
          <a:chOff x="0" y="0"/>
          <a:chExt cx="0" cy="0"/>
        </a:xfrm>
      </p:grpSpPr>
      <p:sp>
        <p:nvSpPr>
          <p:cNvPr id="563" name="Google Shape;563;p78"/>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564" name="Google Shape;564;p78"/>
          <p:cNvSpPr txBox="1"/>
          <p:nvPr/>
        </p:nvSpPr>
        <p:spPr>
          <a:xfrm>
            <a:off x="1340725" y="1139550"/>
            <a:ext cx="3571200" cy="2864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C5-C6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Exits axilla through the QUADRANGULAR SPACE</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Innervates deltoid, teres minor, glenohumeral joint (and long head of triceps)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Can be injured in shoulder dislocation</a:t>
            </a:r>
            <a:endParaRPr sz="1600">
              <a:solidFill>
                <a:schemeClr val="dk1"/>
              </a:solidFill>
              <a:latin typeface="Calibri"/>
              <a:ea typeface="Calibri"/>
              <a:cs typeface="Calibri"/>
              <a:sym typeface="Calibri"/>
            </a:endParaRPr>
          </a:p>
        </p:txBody>
      </p:sp>
      <p:sp>
        <p:nvSpPr>
          <p:cNvPr id="565" name="Google Shape;565;p78"/>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Axillary Nerve</a:t>
            </a:r>
            <a:endParaRPr b="0" i="0" sz="700" u="none" cap="none" strike="noStrike">
              <a:solidFill>
                <a:srgbClr val="000000"/>
              </a:solidFill>
              <a:latin typeface="Arial"/>
              <a:ea typeface="Arial"/>
              <a:cs typeface="Arial"/>
              <a:sym typeface="Arial"/>
            </a:endParaRPr>
          </a:p>
        </p:txBody>
      </p:sp>
      <p:pic>
        <p:nvPicPr>
          <p:cNvPr id="566" name="Google Shape;566;p78"/>
          <p:cNvPicPr preferRelativeResize="0"/>
          <p:nvPr/>
        </p:nvPicPr>
        <p:blipFill>
          <a:blip r:embed="rId4">
            <a:alphaModFix/>
          </a:blip>
          <a:stretch>
            <a:fillRect/>
          </a:stretch>
        </p:blipFill>
        <p:spPr>
          <a:xfrm>
            <a:off x="5292300" y="993359"/>
            <a:ext cx="3970875" cy="32503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570" name="Shape 570"/>
        <p:cNvGrpSpPr/>
        <p:nvPr/>
      </p:nvGrpSpPr>
      <p:grpSpPr>
        <a:xfrm>
          <a:off x="0" y="0"/>
          <a:ext cx="0" cy="0"/>
          <a:chOff x="0" y="0"/>
          <a:chExt cx="0" cy="0"/>
        </a:xfrm>
      </p:grpSpPr>
      <p:sp>
        <p:nvSpPr>
          <p:cNvPr id="571" name="Google Shape;571;p79"/>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572" name="Google Shape;572;p79"/>
          <p:cNvSpPr txBox="1"/>
          <p:nvPr/>
        </p:nvSpPr>
        <p:spPr>
          <a:xfrm>
            <a:off x="1340725" y="1139550"/>
            <a:ext cx="3571200" cy="2864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C5-C7</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Innervates all anterior arm muscles (biceps brachii, coracobrachialis, brachialis)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Continues as lateral cutaneous nerve of forearm (hence name)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“Pierces” through coracobrachialis muscle</a:t>
            </a:r>
            <a:endParaRPr sz="1600">
              <a:solidFill>
                <a:schemeClr val="dk1"/>
              </a:solidFill>
              <a:latin typeface="Calibri"/>
              <a:ea typeface="Calibri"/>
              <a:cs typeface="Calibri"/>
              <a:sym typeface="Calibri"/>
            </a:endParaRPr>
          </a:p>
        </p:txBody>
      </p:sp>
      <p:sp>
        <p:nvSpPr>
          <p:cNvPr id="573" name="Google Shape;573;p79"/>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Musculocutaneous Nerve</a:t>
            </a:r>
            <a:endParaRPr b="0" i="0" sz="700" u="none" cap="none" strike="noStrike">
              <a:solidFill>
                <a:srgbClr val="000000"/>
              </a:solidFill>
              <a:latin typeface="Arial"/>
              <a:ea typeface="Arial"/>
              <a:cs typeface="Arial"/>
              <a:sym typeface="Arial"/>
            </a:endParaRPr>
          </a:p>
        </p:txBody>
      </p:sp>
      <p:pic>
        <p:nvPicPr>
          <p:cNvPr id="574" name="Google Shape;574;p79"/>
          <p:cNvPicPr preferRelativeResize="0"/>
          <p:nvPr/>
        </p:nvPicPr>
        <p:blipFill>
          <a:blip r:embed="rId4">
            <a:alphaModFix/>
          </a:blip>
          <a:stretch>
            <a:fillRect/>
          </a:stretch>
        </p:blipFill>
        <p:spPr>
          <a:xfrm>
            <a:off x="5117696" y="1139550"/>
            <a:ext cx="3380863" cy="34658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578" name="Shape 578"/>
        <p:cNvGrpSpPr/>
        <p:nvPr/>
      </p:nvGrpSpPr>
      <p:grpSpPr>
        <a:xfrm>
          <a:off x="0" y="0"/>
          <a:ext cx="0" cy="0"/>
          <a:chOff x="0" y="0"/>
          <a:chExt cx="0" cy="0"/>
        </a:xfrm>
      </p:grpSpPr>
      <p:sp>
        <p:nvSpPr>
          <p:cNvPr id="579" name="Google Shape;579;p80"/>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pic>
        <p:nvPicPr>
          <p:cNvPr id="580" name="Google Shape;580;p80"/>
          <p:cNvPicPr preferRelativeResize="0"/>
          <p:nvPr/>
        </p:nvPicPr>
        <p:blipFill>
          <a:blip r:embed="rId4">
            <a:alphaModFix/>
          </a:blip>
          <a:stretch>
            <a:fillRect/>
          </a:stretch>
        </p:blipFill>
        <p:spPr>
          <a:xfrm>
            <a:off x="5829050" y="1403595"/>
            <a:ext cx="3314949" cy="2454150"/>
          </a:xfrm>
          <a:prstGeom prst="rect">
            <a:avLst/>
          </a:prstGeom>
          <a:noFill/>
          <a:ln>
            <a:noFill/>
          </a:ln>
        </p:spPr>
      </p:pic>
      <p:sp>
        <p:nvSpPr>
          <p:cNvPr id="581" name="Google Shape;581;p80"/>
          <p:cNvSpPr txBox="1"/>
          <p:nvPr/>
        </p:nvSpPr>
        <p:spPr>
          <a:xfrm>
            <a:off x="1023825" y="993350"/>
            <a:ext cx="5667600" cy="2864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median, ulnar and radial nerves run all the way into the hand.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median nerve </a:t>
            </a:r>
            <a:r>
              <a:rPr lang="en-GB" sz="1600">
                <a:solidFill>
                  <a:schemeClr val="dk1"/>
                </a:solidFill>
                <a:latin typeface="Calibri"/>
                <a:ea typeface="Calibri"/>
                <a:cs typeface="Calibri"/>
                <a:sym typeface="Calibri"/>
              </a:rPr>
              <a:t>runs along the anterior aspect of the arm, through the cubital fossa, then along the radial side of the anterior forearm. Innervates all anterior forearm muscles (except FCU and medial half of FDP) and the thenar muscles. sensory innervation of the thumb, index, middle and half of the ring finger.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ulnar nerve runs along the medial aspect of the arm, before looping around the olecranon (the ulnar nerve is actually what you trigger when you hit your “funny bone”. It then travels down the anterior forearm (ulnar side), innervating the FCU and medial half of FDP. It innervates the pinkie and half the ring finger.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582" name="Google Shape;582;p80"/>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Median, Ulnar, Radial Nerves</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586" name="Shape 586"/>
        <p:cNvGrpSpPr/>
        <p:nvPr/>
      </p:nvGrpSpPr>
      <p:grpSpPr>
        <a:xfrm>
          <a:off x="0" y="0"/>
          <a:ext cx="0" cy="0"/>
          <a:chOff x="0" y="0"/>
          <a:chExt cx="0" cy="0"/>
        </a:xfrm>
      </p:grpSpPr>
      <p:sp>
        <p:nvSpPr>
          <p:cNvPr id="587" name="Google Shape;587;p81"/>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588" name="Google Shape;588;p81"/>
          <p:cNvSpPr txBox="1"/>
          <p:nvPr/>
        </p:nvSpPr>
        <p:spPr>
          <a:xfrm>
            <a:off x="1023825" y="993350"/>
            <a:ext cx="7252200" cy="2864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median, ulnar and radial nerves run all the way into the hand.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radial nerve runs along the posterior aspect of the arm, innervating the triceps brachii muscle. It then passes through the cubital fossa before returning to the posterior side, supplying the entire posterior compartment of the forearm and terminating in the posterior aspect of the hand.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589" name="Google Shape;589;p81"/>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Median, Ulnar, Radial Nerves</a:t>
            </a:r>
            <a:endParaRPr b="0" i="0" sz="700" u="none" cap="none" strike="noStrike">
              <a:solidFill>
                <a:srgbClr val="000000"/>
              </a:solidFill>
              <a:latin typeface="Arial"/>
              <a:ea typeface="Arial"/>
              <a:cs typeface="Arial"/>
              <a:sym typeface="Arial"/>
            </a:endParaRPr>
          </a:p>
        </p:txBody>
      </p:sp>
      <p:pic>
        <p:nvPicPr>
          <p:cNvPr id="590" name="Google Shape;590;p81"/>
          <p:cNvPicPr preferRelativeResize="0"/>
          <p:nvPr/>
        </p:nvPicPr>
        <p:blipFill>
          <a:blip r:embed="rId4">
            <a:alphaModFix/>
          </a:blip>
          <a:stretch>
            <a:fillRect/>
          </a:stretch>
        </p:blipFill>
        <p:spPr>
          <a:xfrm>
            <a:off x="2342488" y="2571750"/>
            <a:ext cx="4614875" cy="23658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594" name="Shape 594"/>
        <p:cNvGrpSpPr/>
        <p:nvPr/>
      </p:nvGrpSpPr>
      <p:grpSpPr>
        <a:xfrm>
          <a:off x="0" y="0"/>
          <a:ext cx="0" cy="0"/>
          <a:chOff x="0" y="0"/>
          <a:chExt cx="0" cy="0"/>
        </a:xfrm>
      </p:grpSpPr>
      <p:sp>
        <p:nvSpPr>
          <p:cNvPr id="595" name="Google Shape;595;p82"/>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596" name="Google Shape;596;p82"/>
          <p:cNvSpPr txBox="1"/>
          <p:nvPr/>
        </p:nvSpPr>
        <p:spPr>
          <a:xfrm>
            <a:off x="1023825" y="993350"/>
            <a:ext cx="411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vasculature of the upper limb is relatively simple. It is supplied completely by one main artery: the axillary artery. The axillary artery is the name given to the continuation of the subclavian artery past the first rib. This then becomes the brachial artery after it passes the shoulder (specifically, the inferior border of the Teres Major muscle).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This artery has many branches, but terminates at the cubital fossa where it divides into radial and ulnar branches. These then anastomose in arterial arches in the hand.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pic>
        <p:nvPicPr>
          <p:cNvPr id="597" name="Google Shape;597;p82"/>
          <p:cNvPicPr preferRelativeResize="0"/>
          <p:nvPr/>
        </p:nvPicPr>
        <p:blipFill>
          <a:blip r:embed="rId4">
            <a:alphaModFix/>
          </a:blip>
          <a:stretch>
            <a:fillRect/>
          </a:stretch>
        </p:blipFill>
        <p:spPr>
          <a:xfrm>
            <a:off x="5873486" y="97500"/>
            <a:ext cx="2906177" cy="5143499"/>
          </a:xfrm>
          <a:prstGeom prst="rect">
            <a:avLst/>
          </a:prstGeom>
          <a:noFill/>
          <a:ln>
            <a:noFill/>
          </a:ln>
        </p:spPr>
      </p:pic>
      <p:sp>
        <p:nvSpPr>
          <p:cNvPr id="598" name="Google Shape;598;p82"/>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Vasculature of the Upper Limb</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602" name="Shape 602"/>
        <p:cNvGrpSpPr/>
        <p:nvPr/>
      </p:nvGrpSpPr>
      <p:grpSpPr>
        <a:xfrm>
          <a:off x="0" y="0"/>
          <a:ext cx="0" cy="0"/>
          <a:chOff x="0" y="0"/>
          <a:chExt cx="0" cy="0"/>
        </a:xfrm>
      </p:grpSpPr>
      <p:sp>
        <p:nvSpPr>
          <p:cNvPr id="603" name="Google Shape;603;p83"/>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604" name="Google Shape;604;p83"/>
          <p:cNvSpPr txBox="1"/>
          <p:nvPr/>
        </p:nvSpPr>
        <p:spPr>
          <a:xfrm>
            <a:off x="1023825" y="993350"/>
            <a:ext cx="411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vasculature of the upper limb is relatively simple. It is supplied completely by one main artery: the axillary artery. The axillary artery is the name given to the continuation of the subclavian artery past the first rib. This then becomes the brachial artery after it passes the shoulder (specifically, the inferior border of the Teres Major muscle).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This artery has many branches, but terminates at the cubital fossa where it divides into radial and ulnar branches. These then anastomose in arterial arches in the hand.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pic>
        <p:nvPicPr>
          <p:cNvPr id="605" name="Google Shape;605;p83"/>
          <p:cNvPicPr preferRelativeResize="0"/>
          <p:nvPr/>
        </p:nvPicPr>
        <p:blipFill>
          <a:blip r:embed="rId4">
            <a:alphaModFix/>
          </a:blip>
          <a:stretch>
            <a:fillRect/>
          </a:stretch>
        </p:blipFill>
        <p:spPr>
          <a:xfrm>
            <a:off x="5873486" y="97500"/>
            <a:ext cx="2906177" cy="5143499"/>
          </a:xfrm>
          <a:prstGeom prst="rect">
            <a:avLst/>
          </a:prstGeom>
          <a:noFill/>
          <a:ln>
            <a:noFill/>
          </a:ln>
        </p:spPr>
      </p:pic>
      <p:sp>
        <p:nvSpPr>
          <p:cNvPr id="606" name="Google Shape;606;p83"/>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Vasculature of the Upper Limb</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184" name="Shape 184"/>
        <p:cNvGrpSpPr/>
        <p:nvPr/>
      </p:nvGrpSpPr>
      <p:grpSpPr>
        <a:xfrm>
          <a:off x="0" y="0"/>
          <a:ext cx="0" cy="0"/>
          <a:chOff x="0" y="0"/>
          <a:chExt cx="0" cy="0"/>
        </a:xfrm>
      </p:grpSpPr>
      <p:sp>
        <p:nvSpPr>
          <p:cNvPr id="185" name="Google Shape;185;p30"/>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186" name="Google Shape;186;p30"/>
          <p:cNvSpPr txBox="1"/>
          <p:nvPr/>
        </p:nvSpPr>
        <p:spPr>
          <a:xfrm>
            <a:off x="1290812" y="454550"/>
            <a:ext cx="64494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Overview</a:t>
            </a:r>
            <a:endParaRPr b="0" i="0" sz="700" u="none" cap="none" strike="noStrike">
              <a:solidFill>
                <a:srgbClr val="000000"/>
              </a:solidFill>
              <a:latin typeface="Arial"/>
              <a:ea typeface="Arial"/>
              <a:cs typeface="Arial"/>
              <a:sym typeface="Arial"/>
            </a:endParaRPr>
          </a:p>
        </p:txBody>
      </p:sp>
      <p:sp>
        <p:nvSpPr>
          <p:cNvPr id="187" name="Google Shape;187;p30"/>
          <p:cNvSpPr txBox="1"/>
          <p:nvPr/>
        </p:nvSpPr>
        <p:spPr>
          <a:xfrm>
            <a:off x="1238150" y="1175508"/>
            <a:ext cx="6940200" cy="3327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GB" sz="2300">
                <a:solidFill>
                  <a:srgbClr val="392503"/>
                </a:solidFill>
              </a:rPr>
              <a:t>Twenty four vertebrae in the adult spine: </a:t>
            </a:r>
            <a:endParaRPr sz="2300">
              <a:solidFill>
                <a:srgbClr val="392503"/>
              </a:solidFill>
            </a:endParaRPr>
          </a:p>
          <a:p>
            <a:pPr indent="0" lvl="0" marL="0" marR="0" rtl="0" algn="l">
              <a:lnSpc>
                <a:spcPct val="140000"/>
              </a:lnSpc>
              <a:spcBef>
                <a:spcPts val="0"/>
              </a:spcBef>
              <a:spcAft>
                <a:spcPts val="0"/>
              </a:spcAft>
              <a:buNone/>
            </a:pPr>
            <a:r>
              <a:t/>
            </a:r>
            <a:endParaRPr sz="2300">
              <a:solidFill>
                <a:srgbClr val="392503"/>
              </a:solidFill>
            </a:endParaRPr>
          </a:p>
          <a:p>
            <a:pPr indent="-374650" lvl="0" marL="457200" marR="0" rtl="0" algn="l">
              <a:lnSpc>
                <a:spcPct val="140000"/>
              </a:lnSpc>
              <a:spcBef>
                <a:spcPts val="0"/>
              </a:spcBef>
              <a:spcAft>
                <a:spcPts val="0"/>
              </a:spcAft>
              <a:buClr>
                <a:srgbClr val="392503"/>
              </a:buClr>
              <a:buSzPts val="2300"/>
              <a:buChar char="-"/>
            </a:pPr>
            <a:r>
              <a:rPr lang="en-GB" sz="2300">
                <a:solidFill>
                  <a:srgbClr val="392503"/>
                </a:solidFill>
              </a:rPr>
              <a:t>7 Cervical </a:t>
            </a:r>
            <a:endParaRPr sz="2300">
              <a:solidFill>
                <a:srgbClr val="392503"/>
              </a:solidFill>
            </a:endParaRPr>
          </a:p>
          <a:p>
            <a:pPr indent="-374650" lvl="0" marL="457200" marR="0" rtl="0" algn="l">
              <a:lnSpc>
                <a:spcPct val="140000"/>
              </a:lnSpc>
              <a:spcBef>
                <a:spcPts val="0"/>
              </a:spcBef>
              <a:spcAft>
                <a:spcPts val="0"/>
              </a:spcAft>
              <a:buClr>
                <a:srgbClr val="392503"/>
              </a:buClr>
              <a:buSzPts val="2300"/>
              <a:buChar char="-"/>
            </a:pPr>
            <a:r>
              <a:rPr lang="en-GB" sz="2300">
                <a:solidFill>
                  <a:srgbClr val="392503"/>
                </a:solidFill>
              </a:rPr>
              <a:t>12 Thoracic</a:t>
            </a:r>
            <a:endParaRPr sz="2300">
              <a:solidFill>
                <a:srgbClr val="392503"/>
              </a:solidFill>
            </a:endParaRPr>
          </a:p>
          <a:p>
            <a:pPr indent="-374650" lvl="0" marL="457200" marR="0" rtl="0" algn="l">
              <a:lnSpc>
                <a:spcPct val="140000"/>
              </a:lnSpc>
              <a:spcBef>
                <a:spcPts val="0"/>
              </a:spcBef>
              <a:spcAft>
                <a:spcPts val="0"/>
              </a:spcAft>
              <a:buClr>
                <a:srgbClr val="392503"/>
              </a:buClr>
              <a:buSzPts val="2300"/>
              <a:buChar char="-"/>
            </a:pPr>
            <a:r>
              <a:rPr lang="en-GB" sz="2300">
                <a:solidFill>
                  <a:srgbClr val="392503"/>
                </a:solidFill>
              </a:rPr>
              <a:t>5 Lumber</a:t>
            </a:r>
            <a:endParaRPr sz="2300">
              <a:solidFill>
                <a:srgbClr val="392503"/>
              </a:solidFill>
            </a:endParaRPr>
          </a:p>
          <a:p>
            <a:pPr indent="-374650" lvl="0" marL="457200" marR="0" rtl="0" algn="l">
              <a:lnSpc>
                <a:spcPct val="140000"/>
              </a:lnSpc>
              <a:spcBef>
                <a:spcPts val="0"/>
              </a:spcBef>
              <a:spcAft>
                <a:spcPts val="0"/>
              </a:spcAft>
              <a:buClr>
                <a:srgbClr val="392503"/>
              </a:buClr>
              <a:buSzPts val="2300"/>
              <a:buChar char="-"/>
            </a:pPr>
            <a:r>
              <a:rPr lang="en-GB" sz="2300">
                <a:solidFill>
                  <a:srgbClr val="392503"/>
                </a:solidFill>
              </a:rPr>
              <a:t>Sacrum (5 fused vertebrae)</a:t>
            </a:r>
            <a:endParaRPr sz="2300">
              <a:solidFill>
                <a:srgbClr val="392503"/>
              </a:solidFill>
            </a:endParaRPr>
          </a:p>
          <a:p>
            <a:pPr indent="-374650" lvl="0" marL="457200" marR="0" rtl="0" algn="l">
              <a:lnSpc>
                <a:spcPct val="140000"/>
              </a:lnSpc>
              <a:spcBef>
                <a:spcPts val="0"/>
              </a:spcBef>
              <a:spcAft>
                <a:spcPts val="0"/>
              </a:spcAft>
              <a:buClr>
                <a:srgbClr val="392503"/>
              </a:buClr>
              <a:buSzPts val="2300"/>
              <a:buChar char="-"/>
            </a:pPr>
            <a:r>
              <a:rPr lang="en-GB" sz="2300">
                <a:solidFill>
                  <a:srgbClr val="392503"/>
                </a:solidFill>
              </a:rPr>
              <a:t>Coccyx (4 fused vertebrae)</a:t>
            </a:r>
            <a:endParaRPr sz="2300">
              <a:solidFill>
                <a:srgbClr val="392503"/>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610" name="Shape 610"/>
        <p:cNvGrpSpPr/>
        <p:nvPr/>
      </p:nvGrpSpPr>
      <p:grpSpPr>
        <a:xfrm>
          <a:off x="0" y="0"/>
          <a:ext cx="0" cy="0"/>
          <a:chOff x="0" y="0"/>
          <a:chExt cx="0" cy="0"/>
        </a:xfrm>
      </p:grpSpPr>
      <p:sp>
        <p:nvSpPr>
          <p:cNvPr id="611" name="Google Shape;611;p84"/>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Vasculature of the Upper Limb</a:t>
            </a:r>
            <a:endParaRPr b="0" i="0" sz="700" u="none" cap="none" strike="noStrike">
              <a:solidFill>
                <a:srgbClr val="000000"/>
              </a:solidFill>
              <a:latin typeface="Arial"/>
              <a:ea typeface="Arial"/>
              <a:cs typeface="Arial"/>
              <a:sym typeface="Arial"/>
            </a:endParaRPr>
          </a:p>
        </p:txBody>
      </p:sp>
      <p:pic>
        <p:nvPicPr>
          <p:cNvPr id="612" name="Google Shape;612;p84"/>
          <p:cNvPicPr preferRelativeResize="0"/>
          <p:nvPr/>
        </p:nvPicPr>
        <p:blipFill>
          <a:blip r:embed="rId3">
            <a:alphaModFix/>
          </a:blip>
          <a:stretch>
            <a:fillRect/>
          </a:stretch>
        </p:blipFill>
        <p:spPr>
          <a:xfrm>
            <a:off x="2876137" y="1084800"/>
            <a:ext cx="3391719" cy="38453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616" name="Shape 616"/>
        <p:cNvGrpSpPr/>
        <p:nvPr/>
      </p:nvGrpSpPr>
      <p:grpSpPr>
        <a:xfrm>
          <a:off x="0" y="0"/>
          <a:ext cx="0" cy="0"/>
          <a:chOff x="0" y="0"/>
          <a:chExt cx="0" cy="0"/>
        </a:xfrm>
      </p:grpSpPr>
      <p:sp>
        <p:nvSpPr>
          <p:cNvPr id="617" name="Google Shape;617;p85"/>
          <p:cNvSpPr/>
          <p:nvPr/>
        </p:nvSpPr>
        <p:spPr>
          <a:xfrm>
            <a:off x="1620532" y="-424019"/>
            <a:ext cx="5902936" cy="5902937"/>
          </a:xfrm>
          <a:custGeom>
            <a:rect b="b" l="l" r="r" t="t"/>
            <a:pathLst>
              <a:path extrusionOk="0" h="11805873" w="11805873">
                <a:moveTo>
                  <a:pt x="0" y="0"/>
                </a:moveTo>
                <a:lnTo>
                  <a:pt x="11805874" y="0"/>
                </a:lnTo>
                <a:lnTo>
                  <a:pt x="11805874" y="11805873"/>
                </a:lnTo>
                <a:lnTo>
                  <a:pt x="0" y="11805873"/>
                </a:lnTo>
                <a:lnTo>
                  <a:pt x="0" y="0"/>
                </a:lnTo>
                <a:close/>
              </a:path>
            </a:pathLst>
          </a:custGeom>
          <a:blipFill rotWithShape="1">
            <a:blip r:embed="rId3">
              <a:alphaModFix/>
            </a:blip>
            <a:stretch>
              <a:fillRect b="0" l="0" r="0" t="0"/>
            </a:stretch>
          </a:blipFill>
          <a:ln>
            <a:noFill/>
          </a:ln>
        </p:spPr>
      </p:sp>
      <p:sp>
        <p:nvSpPr>
          <p:cNvPr id="618" name="Google Shape;618;p85"/>
          <p:cNvSpPr/>
          <p:nvPr/>
        </p:nvSpPr>
        <p:spPr>
          <a:xfrm>
            <a:off x="6215623" y="4236243"/>
            <a:ext cx="770799" cy="770799"/>
          </a:xfrm>
          <a:custGeom>
            <a:rect b="b" l="l" r="r" t="t"/>
            <a:pathLst>
              <a:path extrusionOk="0" h="1541598" w="1541598">
                <a:moveTo>
                  <a:pt x="0" y="0"/>
                </a:moveTo>
                <a:lnTo>
                  <a:pt x="1541598" y="0"/>
                </a:lnTo>
                <a:lnTo>
                  <a:pt x="1541598" y="1541597"/>
                </a:lnTo>
                <a:lnTo>
                  <a:pt x="0" y="1541597"/>
                </a:lnTo>
                <a:lnTo>
                  <a:pt x="0" y="0"/>
                </a:lnTo>
                <a:close/>
              </a:path>
            </a:pathLst>
          </a:custGeom>
          <a:blipFill rotWithShape="1">
            <a:blip r:embed="rId4">
              <a:alphaModFix/>
            </a:blip>
            <a:stretch>
              <a:fillRect b="0" l="0" r="0" t="0"/>
            </a:stretch>
          </a:blipFill>
          <a:ln>
            <a:noFill/>
          </a:ln>
        </p:spPr>
      </p:sp>
      <p:sp>
        <p:nvSpPr>
          <p:cNvPr id="619" name="Google Shape;619;p85"/>
          <p:cNvSpPr/>
          <p:nvPr/>
        </p:nvSpPr>
        <p:spPr>
          <a:xfrm>
            <a:off x="2157578" y="4200194"/>
            <a:ext cx="970090" cy="757883"/>
          </a:xfrm>
          <a:custGeom>
            <a:rect b="b" l="l" r="r" t="t"/>
            <a:pathLst>
              <a:path extrusionOk="0" h="1515766" w="1940180">
                <a:moveTo>
                  <a:pt x="0" y="0"/>
                </a:moveTo>
                <a:lnTo>
                  <a:pt x="1940181" y="0"/>
                </a:lnTo>
                <a:lnTo>
                  <a:pt x="1940181" y="1515766"/>
                </a:lnTo>
                <a:lnTo>
                  <a:pt x="0" y="1515766"/>
                </a:lnTo>
                <a:lnTo>
                  <a:pt x="0" y="0"/>
                </a:lnTo>
                <a:close/>
              </a:path>
            </a:pathLst>
          </a:custGeom>
          <a:blipFill rotWithShape="1">
            <a:blip r:embed="rId5">
              <a:alphaModFix/>
            </a:blip>
            <a:stretch>
              <a:fillRect b="0" l="0" r="0" t="0"/>
            </a:stretch>
          </a:blipFill>
          <a:ln>
            <a:noFill/>
          </a:ln>
        </p:spPr>
      </p:sp>
      <p:sp>
        <p:nvSpPr>
          <p:cNvPr id="620" name="Google Shape;620;p85"/>
          <p:cNvSpPr/>
          <p:nvPr/>
        </p:nvSpPr>
        <p:spPr>
          <a:xfrm>
            <a:off x="5321116" y="4221530"/>
            <a:ext cx="634154" cy="715211"/>
          </a:xfrm>
          <a:custGeom>
            <a:rect b="b" l="l" r="r" t="t"/>
            <a:pathLst>
              <a:path extrusionOk="0" h="1430422" w="1268308">
                <a:moveTo>
                  <a:pt x="0" y="0"/>
                </a:moveTo>
                <a:lnTo>
                  <a:pt x="1268307" y="0"/>
                </a:lnTo>
                <a:lnTo>
                  <a:pt x="1268307" y="1430422"/>
                </a:lnTo>
                <a:lnTo>
                  <a:pt x="0" y="1430422"/>
                </a:lnTo>
                <a:lnTo>
                  <a:pt x="0" y="0"/>
                </a:lnTo>
                <a:close/>
              </a:path>
            </a:pathLst>
          </a:custGeom>
          <a:blipFill rotWithShape="1">
            <a:blip r:embed="rId6">
              <a:alphaModFix/>
            </a:blip>
            <a:stretch>
              <a:fillRect b="0" l="0" r="0" t="0"/>
            </a:stretch>
          </a:blipFill>
          <a:ln>
            <a:noFill/>
          </a:ln>
        </p:spPr>
      </p:sp>
      <p:sp>
        <p:nvSpPr>
          <p:cNvPr id="621" name="Google Shape;621;p85"/>
          <p:cNvSpPr/>
          <p:nvPr/>
        </p:nvSpPr>
        <p:spPr>
          <a:xfrm>
            <a:off x="3793701" y="317075"/>
            <a:ext cx="1187978" cy="883559"/>
          </a:xfrm>
          <a:custGeom>
            <a:rect b="b" l="l" r="r" t="t"/>
            <a:pathLst>
              <a:path extrusionOk="0" h="1767118" w="2375956">
                <a:moveTo>
                  <a:pt x="0" y="0"/>
                </a:moveTo>
                <a:lnTo>
                  <a:pt x="2375957" y="0"/>
                </a:lnTo>
                <a:lnTo>
                  <a:pt x="2375957" y="1767118"/>
                </a:lnTo>
                <a:lnTo>
                  <a:pt x="0" y="1767118"/>
                </a:lnTo>
                <a:lnTo>
                  <a:pt x="0" y="0"/>
                </a:lnTo>
                <a:close/>
              </a:path>
            </a:pathLst>
          </a:custGeom>
          <a:blipFill rotWithShape="1">
            <a:blip r:embed="rId7">
              <a:alphaModFix/>
            </a:blip>
            <a:stretch>
              <a:fillRect b="0" l="0" r="0" t="0"/>
            </a:stretch>
          </a:blipFill>
          <a:ln>
            <a:noFill/>
          </a:ln>
        </p:spPr>
      </p:sp>
      <p:sp>
        <p:nvSpPr>
          <p:cNvPr id="622" name="Google Shape;622;p85"/>
          <p:cNvSpPr/>
          <p:nvPr/>
        </p:nvSpPr>
        <p:spPr>
          <a:xfrm>
            <a:off x="5596924" y="103522"/>
            <a:ext cx="1004099" cy="1073903"/>
          </a:xfrm>
          <a:custGeom>
            <a:rect b="b" l="l" r="r" t="t"/>
            <a:pathLst>
              <a:path extrusionOk="0" h="2147805" w="2008197">
                <a:moveTo>
                  <a:pt x="0" y="0"/>
                </a:moveTo>
                <a:lnTo>
                  <a:pt x="2008197" y="0"/>
                </a:lnTo>
                <a:lnTo>
                  <a:pt x="2008197" y="2147804"/>
                </a:lnTo>
                <a:lnTo>
                  <a:pt x="0" y="2147804"/>
                </a:lnTo>
                <a:lnTo>
                  <a:pt x="0" y="0"/>
                </a:lnTo>
                <a:close/>
              </a:path>
            </a:pathLst>
          </a:custGeom>
          <a:blipFill rotWithShape="1">
            <a:blip r:embed="rId8">
              <a:alphaModFix/>
            </a:blip>
            <a:stretch>
              <a:fillRect b="0" l="0" r="0" t="0"/>
            </a:stretch>
          </a:blipFill>
          <a:ln>
            <a:noFill/>
          </a:ln>
        </p:spPr>
      </p:sp>
      <p:sp>
        <p:nvSpPr>
          <p:cNvPr id="623" name="Google Shape;623;p85"/>
          <p:cNvSpPr/>
          <p:nvPr/>
        </p:nvSpPr>
        <p:spPr>
          <a:xfrm>
            <a:off x="2157578" y="208085"/>
            <a:ext cx="1140126" cy="1116374"/>
          </a:xfrm>
          <a:custGeom>
            <a:rect b="b" l="l" r="r" t="t"/>
            <a:pathLst>
              <a:path extrusionOk="0" h="2232747" w="2280252">
                <a:moveTo>
                  <a:pt x="0" y="0"/>
                </a:moveTo>
                <a:lnTo>
                  <a:pt x="2280253" y="0"/>
                </a:lnTo>
                <a:lnTo>
                  <a:pt x="2280253" y="2232747"/>
                </a:lnTo>
                <a:lnTo>
                  <a:pt x="0" y="2232747"/>
                </a:lnTo>
                <a:lnTo>
                  <a:pt x="0" y="0"/>
                </a:lnTo>
                <a:close/>
              </a:path>
            </a:pathLst>
          </a:custGeom>
          <a:blipFill rotWithShape="1">
            <a:blip r:embed="rId9">
              <a:alphaModFix/>
            </a:blip>
            <a:stretch>
              <a:fillRect b="0" l="0" r="0" t="0"/>
            </a:stretch>
          </a:blipFill>
          <a:ln>
            <a:noFill/>
          </a:ln>
        </p:spPr>
      </p:sp>
      <p:sp>
        <p:nvSpPr>
          <p:cNvPr id="624" name="Google Shape;624;p85"/>
          <p:cNvSpPr/>
          <p:nvPr/>
        </p:nvSpPr>
        <p:spPr>
          <a:xfrm>
            <a:off x="3396749" y="4104326"/>
            <a:ext cx="592190" cy="935653"/>
          </a:xfrm>
          <a:custGeom>
            <a:rect b="b" l="l" r="r" t="t"/>
            <a:pathLst>
              <a:path extrusionOk="0" h="1871306" w="1184381">
                <a:moveTo>
                  <a:pt x="0" y="0"/>
                </a:moveTo>
                <a:lnTo>
                  <a:pt x="1184381" y="0"/>
                </a:lnTo>
                <a:lnTo>
                  <a:pt x="1184381" y="1871306"/>
                </a:lnTo>
                <a:lnTo>
                  <a:pt x="0" y="1871306"/>
                </a:lnTo>
                <a:lnTo>
                  <a:pt x="0" y="0"/>
                </a:lnTo>
                <a:close/>
              </a:path>
            </a:pathLst>
          </a:custGeom>
          <a:blipFill rotWithShape="1">
            <a:blip r:embed="rId10">
              <a:alphaModFix/>
            </a:blip>
            <a:stretch>
              <a:fillRect b="0" l="0" r="0" t="0"/>
            </a:stretch>
          </a:blipFill>
          <a:ln>
            <a:noFill/>
          </a:ln>
        </p:spPr>
      </p:sp>
      <p:sp>
        <p:nvSpPr>
          <p:cNvPr id="625" name="Google Shape;625;p85"/>
          <p:cNvSpPr/>
          <p:nvPr/>
        </p:nvSpPr>
        <p:spPr>
          <a:xfrm>
            <a:off x="4150865" y="4259359"/>
            <a:ext cx="1073432" cy="724566"/>
          </a:xfrm>
          <a:custGeom>
            <a:rect b="b" l="l" r="r" t="t"/>
            <a:pathLst>
              <a:path extrusionOk="0" h="1449132" w="2146863">
                <a:moveTo>
                  <a:pt x="0" y="0"/>
                </a:moveTo>
                <a:lnTo>
                  <a:pt x="2146863" y="0"/>
                </a:lnTo>
                <a:lnTo>
                  <a:pt x="2146863" y="1449133"/>
                </a:lnTo>
                <a:lnTo>
                  <a:pt x="0" y="1449133"/>
                </a:lnTo>
                <a:lnTo>
                  <a:pt x="0" y="0"/>
                </a:lnTo>
                <a:close/>
              </a:path>
            </a:pathLst>
          </a:custGeom>
          <a:blipFill rotWithShape="1">
            <a:blip r:embed="rId11">
              <a:alphaModFix/>
            </a:blip>
            <a:stretch>
              <a:fillRect b="0" l="0" r="0" t="0"/>
            </a:stretch>
          </a:blipFill>
          <a:ln>
            <a:noFill/>
          </a:ln>
        </p:spPr>
      </p:sp>
      <p:sp>
        <p:nvSpPr>
          <p:cNvPr id="626" name="Google Shape;626;p85"/>
          <p:cNvSpPr txBox="1"/>
          <p:nvPr/>
        </p:nvSpPr>
        <p:spPr>
          <a:xfrm>
            <a:off x="2356448" y="2302349"/>
            <a:ext cx="46623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FFFFFF"/>
                </a:solidFill>
              </a:rPr>
              <a:t>The Lower Limb</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630" name="Shape 630"/>
        <p:cNvGrpSpPr/>
        <p:nvPr/>
      </p:nvGrpSpPr>
      <p:grpSpPr>
        <a:xfrm>
          <a:off x="0" y="0"/>
          <a:ext cx="0" cy="0"/>
          <a:chOff x="0" y="0"/>
          <a:chExt cx="0" cy="0"/>
        </a:xfrm>
      </p:grpSpPr>
      <p:sp>
        <p:nvSpPr>
          <p:cNvPr id="631" name="Google Shape;631;p86"/>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632" name="Google Shape;632;p86"/>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Femur</a:t>
            </a:r>
            <a:endParaRPr b="0" i="0" sz="700" u="none" cap="none" strike="noStrike">
              <a:solidFill>
                <a:srgbClr val="000000"/>
              </a:solidFill>
              <a:latin typeface="Arial"/>
              <a:ea typeface="Arial"/>
              <a:cs typeface="Arial"/>
              <a:sym typeface="Arial"/>
            </a:endParaRPr>
          </a:p>
        </p:txBody>
      </p:sp>
      <p:pic>
        <p:nvPicPr>
          <p:cNvPr id="633" name="Google Shape;633;p86"/>
          <p:cNvPicPr preferRelativeResize="0"/>
          <p:nvPr/>
        </p:nvPicPr>
        <p:blipFill>
          <a:blip r:embed="rId4">
            <a:alphaModFix/>
          </a:blip>
          <a:stretch>
            <a:fillRect/>
          </a:stretch>
        </p:blipFill>
        <p:spPr>
          <a:xfrm>
            <a:off x="2654936" y="1179725"/>
            <a:ext cx="3834124" cy="3279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637" name="Shape 637"/>
        <p:cNvGrpSpPr/>
        <p:nvPr/>
      </p:nvGrpSpPr>
      <p:grpSpPr>
        <a:xfrm>
          <a:off x="0" y="0"/>
          <a:ext cx="0" cy="0"/>
          <a:chOff x="0" y="0"/>
          <a:chExt cx="0" cy="0"/>
        </a:xfrm>
      </p:grpSpPr>
      <p:sp>
        <p:nvSpPr>
          <p:cNvPr id="638" name="Google Shape;638;p87"/>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639" name="Google Shape;639;p87"/>
          <p:cNvSpPr txBox="1"/>
          <p:nvPr/>
        </p:nvSpPr>
        <p:spPr>
          <a:xfrm>
            <a:off x="1023825" y="993350"/>
            <a:ext cx="411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acetabulum is located at the junction between the three bones of the pelvis: the ilium, pubis and ischium.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Each pelvic bone also gives off its own ligament to support this joint.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Important note: hip dislocations are most common when the legs are flexed</a:t>
            </a:r>
            <a:endParaRPr sz="1600">
              <a:solidFill>
                <a:schemeClr val="dk1"/>
              </a:solidFill>
              <a:latin typeface="Calibri"/>
              <a:ea typeface="Calibri"/>
              <a:cs typeface="Calibri"/>
              <a:sym typeface="Calibri"/>
            </a:endParaRPr>
          </a:p>
        </p:txBody>
      </p:sp>
      <p:sp>
        <p:nvSpPr>
          <p:cNvPr id="640" name="Google Shape;640;p87"/>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Hip Joint</a:t>
            </a:r>
            <a:endParaRPr b="0" i="0" sz="700" u="none" cap="none" strike="noStrike">
              <a:solidFill>
                <a:srgbClr val="000000"/>
              </a:solidFill>
              <a:latin typeface="Arial"/>
              <a:ea typeface="Arial"/>
              <a:cs typeface="Arial"/>
              <a:sym typeface="Arial"/>
            </a:endParaRPr>
          </a:p>
        </p:txBody>
      </p:sp>
      <p:pic>
        <p:nvPicPr>
          <p:cNvPr id="641" name="Google Shape;641;p87"/>
          <p:cNvPicPr preferRelativeResize="0"/>
          <p:nvPr/>
        </p:nvPicPr>
        <p:blipFill>
          <a:blip r:embed="rId4">
            <a:alphaModFix/>
          </a:blip>
          <a:stretch>
            <a:fillRect/>
          </a:stretch>
        </p:blipFill>
        <p:spPr>
          <a:xfrm>
            <a:off x="5200102" y="2157325"/>
            <a:ext cx="3943896" cy="23019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645" name="Shape 645"/>
        <p:cNvGrpSpPr/>
        <p:nvPr/>
      </p:nvGrpSpPr>
      <p:grpSpPr>
        <a:xfrm>
          <a:off x="0" y="0"/>
          <a:ext cx="0" cy="0"/>
          <a:chOff x="0" y="0"/>
          <a:chExt cx="0" cy="0"/>
        </a:xfrm>
      </p:grpSpPr>
      <p:sp>
        <p:nvSpPr>
          <p:cNvPr id="646" name="Google Shape;646;p88"/>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647" name="Google Shape;647;p88"/>
          <p:cNvSpPr txBox="1"/>
          <p:nvPr/>
        </p:nvSpPr>
        <p:spPr>
          <a:xfrm>
            <a:off x="1023825" y="993350"/>
            <a:ext cx="411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There are three gluteal muscles: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Gluteus maximus: extends hip joint (I: inferior gluteal nerve)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Gluteus medius: abduction and medial rotation (I: superior gluteal nerve)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Gluteus minimus: abduction and medial rotation (I: superior gluteal nerve) </a:t>
            </a:r>
            <a:endParaRPr sz="1600">
              <a:solidFill>
                <a:schemeClr val="dk1"/>
              </a:solidFill>
              <a:latin typeface="Calibri"/>
              <a:ea typeface="Calibri"/>
              <a:cs typeface="Calibri"/>
              <a:sym typeface="Calibri"/>
            </a:endParaRPr>
          </a:p>
        </p:txBody>
      </p:sp>
      <p:sp>
        <p:nvSpPr>
          <p:cNvPr id="648" name="Google Shape;648;p88"/>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Muscles of the Hip</a:t>
            </a:r>
            <a:endParaRPr b="0" i="0" sz="700" u="none" cap="none" strike="noStrike">
              <a:solidFill>
                <a:srgbClr val="000000"/>
              </a:solidFill>
              <a:latin typeface="Arial"/>
              <a:ea typeface="Arial"/>
              <a:cs typeface="Arial"/>
              <a:sym typeface="Arial"/>
            </a:endParaRPr>
          </a:p>
        </p:txBody>
      </p:sp>
      <p:pic>
        <p:nvPicPr>
          <p:cNvPr id="649" name="Google Shape;649;p88"/>
          <p:cNvPicPr preferRelativeResize="0"/>
          <p:nvPr/>
        </p:nvPicPr>
        <p:blipFill>
          <a:blip r:embed="rId4">
            <a:alphaModFix/>
          </a:blip>
          <a:stretch>
            <a:fillRect/>
          </a:stretch>
        </p:blipFill>
        <p:spPr>
          <a:xfrm>
            <a:off x="5329221" y="1075463"/>
            <a:ext cx="2971100" cy="33016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653" name="Shape 653"/>
        <p:cNvGrpSpPr/>
        <p:nvPr/>
      </p:nvGrpSpPr>
      <p:grpSpPr>
        <a:xfrm>
          <a:off x="0" y="0"/>
          <a:ext cx="0" cy="0"/>
          <a:chOff x="0" y="0"/>
          <a:chExt cx="0" cy="0"/>
        </a:xfrm>
      </p:grpSpPr>
      <p:sp>
        <p:nvSpPr>
          <p:cNvPr id="654" name="Google Shape;654;p89"/>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655" name="Google Shape;655;p89"/>
          <p:cNvSpPr txBox="1"/>
          <p:nvPr/>
        </p:nvSpPr>
        <p:spPr>
          <a:xfrm>
            <a:off x="1023825" y="993350"/>
            <a:ext cx="4119600" cy="2864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deep muscles of the hip joint all have the same function: lateral rotation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Piriformis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Obturator internus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Superior and inferior gemellus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Quadratus femoris</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(Use the acronym PSOIQ to remember their names and the order from superior to inferior!)</a:t>
            </a:r>
            <a:endParaRPr sz="1600">
              <a:solidFill>
                <a:schemeClr val="dk1"/>
              </a:solidFill>
              <a:latin typeface="Calibri"/>
              <a:ea typeface="Calibri"/>
              <a:cs typeface="Calibri"/>
              <a:sym typeface="Calibri"/>
            </a:endParaRPr>
          </a:p>
        </p:txBody>
      </p:sp>
      <p:sp>
        <p:nvSpPr>
          <p:cNvPr id="656" name="Google Shape;656;p89"/>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Deep </a:t>
            </a:r>
            <a:r>
              <a:rPr b="1" lang="en-GB" sz="3500">
                <a:solidFill>
                  <a:srgbClr val="392503"/>
                </a:solidFill>
              </a:rPr>
              <a:t>Muscles of the Hip</a:t>
            </a:r>
            <a:endParaRPr b="0" i="0" sz="700" u="none" cap="none" strike="noStrike">
              <a:solidFill>
                <a:srgbClr val="000000"/>
              </a:solidFill>
              <a:latin typeface="Arial"/>
              <a:ea typeface="Arial"/>
              <a:cs typeface="Arial"/>
              <a:sym typeface="Arial"/>
            </a:endParaRPr>
          </a:p>
        </p:txBody>
      </p:sp>
      <p:pic>
        <p:nvPicPr>
          <p:cNvPr id="657" name="Google Shape;657;p89"/>
          <p:cNvPicPr preferRelativeResize="0"/>
          <p:nvPr/>
        </p:nvPicPr>
        <p:blipFill>
          <a:blip r:embed="rId4">
            <a:alphaModFix/>
          </a:blip>
          <a:stretch>
            <a:fillRect/>
          </a:stretch>
        </p:blipFill>
        <p:spPr>
          <a:xfrm>
            <a:off x="5303300" y="1061800"/>
            <a:ext cx="3143176" cy="314317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661" name="Shape 661"/>
        <p:cNvGrpSpPr/>
        <p:nvPr/>
      </p:nvGrpSpPr>
      <p:grpSpPr>
        <a:xfrm>
          <a:off x="0" y="0"/>
          <a:ext cx="0" cy="0"/>
          <a:chOff x="0" y="0"/>
          <a:chExt cx="0" cy="0"/>
        </a:xfrm>
      </p:grpSpPr>
      <p:sp>
        <p:nvSpPr>
          <p:cNvPr id="662" name="Google Shape;662;p90"/>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pic>
        <p:nvPicPr>
          <p:cNvPr id="663" name="Google Shape;663;p90"/>
          <p:cNvPicPr preferRelativeResize="0"/>
          <p:nvPr/>
        </p:nvPicPr>
        <p:blipFill>
          <a:blip r:embed="rId4">
            <a:alphaModFix/>
          </a:blip>
          <a:stretch>
            <a:fillRect/>
          </a:stretch>
        </p:blipFill>
        <p:spPr>
          <a:xfrm>
            <a:off x="1797816" y="2303793"/>
            <a:ext cx="7183176" cy="2900647"/>
          </a:xfrm>
          <a:prstGeom prst="rect">
            <a:avLst/>
          </a:prstGeom>
          <a:noFill/>
          <a:ln>
            <a:noFill/>
          </a:ln>
        </p:spPr>
      </p:pic>
      <p:sp>
        <p:nvSpPr>
          <p:cNvPr id="664" name="Google Shape;664;p90"/>
          <p:cNvSpPr txBox="1"/>
          <p:nvPr/>
        </p:nvSpPr>
        <p:spPr>
          <a:xfrm>
            <a:off x="1023825" y="993350"/>
            <a:ext cx="411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highlight>
                  <a:schemeClr val="lt2"/>
                </a:highlight>
                <a:latin typeface="Calibri"/>
                <a:ea typeface="Calibri"/>
                <a:cs typeface="Calibri"/>
                <a:sym typeface="Calibri"/>
              </a:rPr>
              <a:t>The piriformis muscle is especially significant as it divides the greater sciatic foramen, a foramen of the pelvis, into superior and inferior parts. Note: there is also a lesser sciatic foramen, and this is the area beneath the sacrospinal ligament. Do NOT confuse this with the inferior greater sciatic foramen. </a:t>
            </a:r>
            <a:endParaRPr sz="1600">
              <a:solidFill>
                <a:schemeClr val="dk1"/>
              </a:solidFill>
              <a:highlight>
                <a:schemeClr val="lt2"/>
              </a:highlight>
              <a:latin typeface="Calibri"/>
              <a:ea typeface="Calibri"/>
              <a:cs typeface="Calibri"/>
              <a:sym typeface="Calibri"/>
            </a:endParaRPr>
          </a:p>
        </p:txBody>
      </p:sp>
      <p:sp>
        <p:nvSpPr>
          <p:cNvPr id="665" name="Google Shape;665;p90"/>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Sciatic Foramen</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669" name="Shape 669"/>
        <p:cNvGrpSpPr/>
        <p:nvPr/>
      </p:nvGrpSpPr>
      <p:grpSpPr>
        <a:xfrm>
          <a:off x="0" y="0"/>
          <a:ext cx="0" cy="0"/>
          <a:chOff x="0" y="0"/>
          <a:chExt cx="0" cy="0"/>
        </a:xfrm>
      </p:grpSpPr>
      <p:sp>
        <p:nvSpPr>
          <p:cNvPr id="670" name="Google Shape;670;p91"/>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671" name="Google Shape;671;p91"/>
          <p:cNvSpPr txBox="1"/>
          <p:nvPr/>
        </p:nvSpPr>
        <p:spPr>
          <a:xfrm>
            <a:off x="1023825" y="993350"/>
            <a:ext cx="411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thigh has three compartments: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Anterior (extensors of the knee)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Posterior (flexors of the knee)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Medial (adductors at the hip joint)</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 anterior thigh contains many muscles.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 quadriceps femoris consist of four: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Rectus femoris, vastus lateralis, vastus intermedius, vastus medialis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These four EXTEND the knee joint. Rectus femoris also works to flex the hip joint. </a:t>
            </a:r>
            <a:endParaRPr sz="16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672" name="Google Shape;672;p91"/>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Thigh</a:t>
            </a:r>
            <a:endParaRPr b="0" i="0" sz="700" u="none" cap="none" strike="noStrike">
              <a:solidFill>
                <a:srgbClr val="000000"/>
              </a:solidFill>
              <a:latin typeface="Arial"/>
              <a:ea typeface="Arial"/>
              <a:cs typeface="Arial"/>
              <a:sym typeface="Arial"/>
            </a:endParaRPr>
          </a:p>
        </p:txBody>
      </p:sp>
      <p:pic>
        <p:nvPicPr>
          <p:cNvPr id="673" name="Google Shape;673;p91"/>
          <p:cNvPicPr preferRelativeResize="0"/>
          <p:nvPr/>
        </p:nvPicPr>
        <p:blipFill>
          <a:blip r:embed="rId4">
            <a:alphaModFix/>
          </a:blip>
          <a:stretch>
            <a:fillRect/>
          </a:stretch>
        </p:blipFill>
        <p:spPr>
          <a:xfrm>
            <a:off x="5768300" y="475413"/>
            <a:ext cx="2548126" cy="39002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677" name="Shape 677"/>
        <p:cNvGrpSpPr/>
        <p:nvPr/>
      </p:nvGrpSpPr>
      <p:grpSpPr>
        <a:xfrm>
          <a:off x="0" y="0"/>
          <a:ext cx="0" cy="0"/>
          <a:chOff x="0" y="0"/>
          <a:chExt cx="0" cy="0"/>
        </a:xfrm>
      </p:grpSpPr>
      <p:sp>
        <p:nvSpPr>
          <p:cNvPr id="678" name="Google Shape;678;p92"/>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679" name="Google Shape;679;p92"/>
          <p:cNvSpPr txBox="1"/>
          <p:nvPr/>
        </p:nvSpPr>
        <p:spPr>
          <a:xfrm>
            <a:off x="1023825" y="993350"/>
            <a:ext cx="411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Psoas major and minor, and the iliacus, unite to form the iliopsoas muscle. This flexes the hip and laterally rotates.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 sartorius muscle (the longest muscle in the body!) flexes at both the hip and the knee. </a:t>
            </a:r>
            <a:endParaRPr sz="16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680" name="Google Shape;680;p92"/>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Thigh</a:t>
            </a:r>
            <a:endParaRPr b="0" i="0" sz="700" u="none" cap="none" strike="noStrike">
              <a:solidFill>
                <a:srgbClr val="000000"/>
              </a:solidFill>
              <a:latin typeface="Arial"/>
              <a:ea typeface="Arial"/>
              <a:cs typeface="Arial"/>
              <a:sym typeface="Arial"/>
            </a:endParaRPr>
          </a:p>
        </p:txBody>
      </p:sp>
      <p:pic>
        <p:nvPicPr>
          <p:cNvPr id="681" name="Google Shape;681;p92"/>
          <p:cNvPicPr preferRelativeResize="0"/>
          <p:nvPr/>
        </p:nvPicPr>
        <p:blipFill>
          <a:blip r:embed="rId4">
            <a:alphaModFix/>
          </a:blip>
          <a:stretch>
            <a:fillRect/>
          </a:stretch>
        </p:blipFill>
        <p:spPr>
          <a:xfrm>
            <a:off x="5768300" y="475413"/>
            <a:ext cx="2548126" cy="39002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685" name="Shape 685"/>
        <p:cNvGrpSpPr/>
        <p:nvPr/>
      </p:nvGrpSpPr>
      <p:grpSpPr>
        <a:xfrm>
          <a:off x="0" y="0"/>
          <a:ext cx="0" cy="0"/>
          <a:chOff x="0" y="0"/>
          <a:chExt cx="0" cy="0"/>
        </a:xfrm>
      </p:grpSpPr>
      <p:sp>
        <p:nvSpPr>
          <p:cNvPr id="686" name="Google Shape;686;p93"/>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687" name="Google Shape;687;p93"/>
          <p:cNvSpPr txBox="1"/>
          <p:nvPr/>
        </p:nvSpPr>
        <p:spPr>
          <a:xfrm>
            <a:off x="1023825" y="993350"/>
            <a:ext cx="41196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There are six muscles in the adductor compartment of the thigh.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Obturator externus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Adductor brevis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Adductor longus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Adductor magnus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Gracillis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Pectineus</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(remember APAGOA!)</a:t>
            </a:r>
            <a:endParaRPr sz="1600">
              <a:solidFill>
                <a:schemeClr val="dk1"/>
              </a:solidFill>
              <a:latin typeface="Calibri"/>
              <a:ea typeface="Calibri"/>
              <a:cs typeface="Calibri"/>
              <a:sym typeface="Calibri"/>
            </a:endParaRPr>
          </a:p>
        </p:txBody>
      </p:sp>
      <p:sp>
        <p:nvSpPr>
          <p:cNvPr id="688" name="Google Shape;688;p93"/>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Adductor Compartment</a:t>
            </a:r>
            <a:endParaRPr b="0" i="0" sz="700" u="none" cap="none" strike="noStrike">
              <a:solidFill>
                <a:srgbClr val="000000"/>
              </a:solidFill>
              <a:latin typeface="Arial"/>
              <a:ea typeface="Arial"/>
              <a:cs typeface="Arial"/>
              <a:sym typeface="Arial"/>
            </a:endParaRPr>
          </a:p>
        </p:txBody>
      </p:sp>
      <p:pic>
        <p:nvPicPr>
          <p:cNvPr id="689" name="Google Shape;689;p93"/>
          <p:cNvPicPr preferRelativeResize="0"/>
          <p:nvPr/>
        </p:nvPicPr>
        <p:blipFill>
          <a:blip r:embed="rId4">
            <a:alphaModFix/>
          </a:blip>
          <a:stretch>
            <a:fillRect/>
          </a:stretch>
        </p:blipFill>
        <p:spPr>
          <a:xfrm>
            <a:off x="4639625" y="1060400"/>
            <a:ext cx="2841950" cy="3668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31"/>
          <p:cNvPicPr preferRelativeResize="0"/>
          <p:nvPr/>
        </p:nvPicPr>
        <p:blipFill>
          <a:blip r:embed="rId3">
            <a:alphaModFix/>
          </a:blip>
          <a:stretch>
            <a:fillRect/>
          </a:stretch>
        </p:blipFill>
        <p:spPr>
          <a:xfrm>
            <a:off x="2100963" y="336337"/>
            <a:ext cx="4942075" cy="44708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693" name="Shape 693"/>
        <p:cNvGrpSpPr/>
        <p:nvPr/>
      </p:nvGrpSpPr>
      <p:grpSpPr>
        <a:xfrm>
          <a:off x="0" y="0"/>
          <a:ext cx="0" cy="0"/>
          <a:chOff x="0" y="0"/>
          <a:chExt cx="0" cy="0"/>
        </a:xfrm>
      </p:grpSpPr>
      <p:sp>
        <p:nvSpPr>
          <p:cNvPr id="694" name="Google Shape;694;p94"/>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695" name="Google Shape;695;p94"/>
          <p:cNvSpPr txBox="1"/>
          <p:nvPr/>
        </p:nvSpPr>
        <p:spPr>
          <a:xfrm>
            <a:off x="1023825" y="993350"/>
            <a:ext cx="34614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posterior thigh is home to the hamstring muscles.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Biceps femoris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Semitendinosus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Semimembranosus</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These all work to EXTEND the hip joint and FLEX the knee joint. </a:t>
            </a:r>
            <a:endParaRPr sz="1600">
              <a:solidFill>
                <a:schemeClr val="dk1"/>
              </a:solidFill>
              <a:latin typeface="Calibri"/>
              <a:ea typeface="Calibri"/>
              <a:cs typeface="Calibri"/>
              <a:sym typeface="Calibri"/>
            </a:endParaRPr>
          </a:p>
        </p:txBody>
      </p:sp>
      <p:sp>
        <p:nvSpPr>
          <p:cNvPr id="696" name="Google Shape;696;p94"/>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Posterior Thigh</a:t>
            </a:r>
            <a:endParaRPr b="0" i="0" sz="700" u="none" cap="none" strike="noStrike">
              <a:solidFill>
                <a:srgbClr val="000000"/>
              </a:solidFill>
              <a:latin typeface="Arial"/>
              <a:ea typeface="Arial"/>
              <a:cs typeface="Arial"/>
              <a:sym typeface="Arial"/>
            </a:endParaRPr>
          </a:p>
        </p:txBody>
      </p:sp>
      <p:pic>
        <p:nvPicPr>
          <p:cNvPr id="697" name="Google Shape;697;p94"/>
          <p:cNvPicPr preferRelativeResize="0"/>
          <p:nvPr/>
        </p:nvPicPr>
        <p:blipFill>
          <a:blip r:embed="rId4">
            <a:alphaModFix/>
          </a:blip>
          <a:stretch>
            <a:fillRect/>
          </a:stretch>
        </p:blipFill>
        <p:spPr>
          <a:xfrm>
            <a:off x="4571998" y="993350"/>
            <a:ext cx="3886150" cy="408047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701" name="Shape 701"/>
        <p:cNvGrpSpPr/>
        <p:nvPr/>
      </p:nvGrpSpPr>
      <p:grpSpPr>
        <a:xfrm>
          <a:off x="0" y="0"/>
          <a:ext cx="0" cy="0"/>
          <a:chOff x="0" y="0"/>
          <a:chExt cx="0" cy="0"/>
        </a:xfrm>
      </p:grpSpPr>
      <p:sp>
        <p:nvSpPr>
          <p:cNvPr id="702" name="Google Shape;702;p95"/>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703" name="Google Shape;703;p95"/>
          <p:cNvSpPr txBox="1"/>
          <p:nvPr/>
        </p:nvSpPr>
        <p:spPr>
          <a:xfrm>
            <a:off x="1023825" y="993350"/>
            <a:ext cx="34614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femoral triangle is another key landmark where structures pass through to supply the leg.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Borders: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Superiorly by inguinal ligament</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Medially by adductor longus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Laterally by sartorius</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Contents (remember NAVaL): femoral nerve, femoral artery, femoral vein, lymphatics). </a:t>
            </a:r>
            <a:endParaRPr sz="1600">
              <a:solidFill>
                <a:schemeClr val="dk1"/>
              </a:solidFill>
              <a:latin typeface="Calibri"/>
              <a:ea typeface="Calibri"/>
              <a:cs typeface="Calibri"/>
              <a:sym typeface="Calibri"/>
            </a:endParaRPr>
          </a:p>
        </p:txBody>
      </p:sp>
      <p:sp>
        <p:nvSpPr>
          <p:cNvPr id="704" name="Google Shape;704;p95"/>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Femoral Triangle</a:t>
            </a:r>
            <a:endParaRPr b="0" i="0" sz="700" u="none" cap="none" strike="noStrike">
              <a:solidFill>
                <a:srgbClr val="000000"/>
              </a:solidFill>
              <a:latin typeface="Arial"/>
              <a:ea typeface="Arial"/>
              <a:cs typeface="Arial"/>
              <a:sym typeface="Arial"/>
            </a:endParaRPr>
          </a:p>
        </p:txBody>
      </p:sp>
      <p:pic>
        <p:nvPicPr>
          <p:cNvPr id="705" name="Google Shape;705;p95"/>
          <p:cNvPicPr preferRelativeResize="0"/>
          <p:nvPr/>
        </p:nvPicPr>
        <p:blipFill>
          <a:blip r:embed="rId4">
            <a:alphaModFix/>
          </a:blip>
          <a:stretch>
            <a:fillRect/>
          </a:stretch>
        </p:blipFill>
        <p:spPr>
          <a:xfrm>
            <a:off x="4754825" y="993349"/>
            <a:ext cx="3301698" cy="3301698"/>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709" name="Shape 709"/>
        <p:cNvGrpSpPr/>
        <p:nvPr/>
      </p:nvGrpSpPr>
      <p:grpSpPr>
        <a:xfrm>
          <a:off x="0" y="0"/>
          <a:ext cx="0" cy="0"/>
          <a:chOff x="0" y="0"/>
          <a:chExt cx="0" cy="0"/>
        </a:xfrm>
      </p:grpSpPr>
      <p:sp>
        <p:nvSpPr>
          <p:cNvPr id="710" name="Google Shape;710;p96"/>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711" name="Google Shape;711;p96"/>
          <p:cNvSpPr txBox="1"/>
          <p:nvPr/>
        </p:nvSpPr>
        <p:spPr>
          <a:xfrm>
            <a:off x="1023825" y="993350"/>
            <a:ext cx="34614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A hinge joint, the knee is the articulation between the femur and the head of the tibia (the fibula is not involved). It is held together by seven ligaments: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Medial and lateral collateral ligaments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Patellar ligament</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Oblique and arcuate popliteal ligaments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Anterior and posterior cruciate ligaments</a:t>
            </a:r>
            <a:endParaRPr sz="1600">
              <a:solidFill>
                <a:schemeClr val="dk1"/>
              </a:solidFill>
              <a:latin typeface="Calibri"/>
              <a:ea typeface="Calibri"/>
              <a:cs typeface="Calibri"/>
              <a:sym typeface="Calibri"/>
            </a:endParaRPr>
          </a:p>
        </p:txBody>
      </p:sp>
      <p:sp>
        <p:nvSpPr>
          <p:cNvPr id="712" name="Google Shape;712;p96"/>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The Knee Joint</a:t>
            </a:r>
            <a:endParaRPr b="0" i="0" sz="700" u="none" cap="none" strike="noStrike">
              <a:solidFill>
                <a:srgbClr val="000000"/>
              </a:solidFill>
              <a:latin typeface="Arial"/>
              <a:ea typeface="Arial"/>
              <a:cs typeface="Arial"/>
              <a:sym typeface="Arial"/>
            </a:endParaRPr>
          </a:p>
        </p:txBody>
      </p:sp>
      <p:pic>
        <p:nvPicPr>
          <p:cNvPr id="713" name="Google Shape;713;p96"/>
          <p:cNvPicPr preferRelativeResize="0"/>
          <p:nvPr/>
        </p:nvPicPr>
        <p:blipFill>
          <a:blip r:embed="rId4">
            <a:alphaModFix/>
          </a:blip>
          <a:stretch>
            <a:fillRect/>
          </a:stretch>
        </p:blipFill>
        <p:spPr>
          <a:xfrm>
            <a:off x="6918300" y="2724150"/>
            <a:ext cx="2419350" cy="2419350"/>
          </a:xfrm>
          <a:prstGeom prst="rect">
            <a:avLst/>
          </a:prstGeom>
          <a:noFill/>
          <a:ln>
            <a:noFill/>
          </a:ln>
        </p:spPr>
      </p:pic>
      <p:pic>
        <p:nvPicPr>
          <p:cNvPr id="714" name="Google Shape;714;p96"/>
          <p:cNvPicPr preferRelativeResize="0"/>
          <p:nvPr/>
        </p:nvPicPr>
        <p:blipFill>
          <a:blip r:embed="rId5">
            <a:alphaModFix/>
          </a:blip>
          <a:stretch>
            <a:fillRect/>
          </a:stretch>
        </p:blipFill>
        <p:spPr>
          <a:xfrm>
            <a:off x="5046000" y="993350"/>
            <a:ext cx="2535202" cy="253520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718" name="Shape 718"/>
        <p:cNvGrpSpPr/>
        <p:nvPr/>
      </p:nvGrpSpPr>
      <p:grpSpPr>
        <a:xfrm>
          <a:off x="0" y="0"/>
          <a:ext cx="0" cy="0"/>
          <a:chOff x="0" y="0"/>
          <a:chExt cx="0" cy="0"/>
        </a:xfrm>
      </p:grpSpPr>
      <p:sp>
        <p:nvSpPr>
          <p:cNvPr id="719" name="Google Shape;719;p97"/>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720" name="Google Shape;720;p97"/>
          <p:cNvSpPr txBox="1"/>
          <p:nvPr/>
        </p:nvSpPr>
        <p:spPr>
          <a:xfrm>
            <a:off x="1023825" y="993350"/>
            <a:ext cx="3461400" cy="2864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Three leg muscles from different compartments all insert together on the medial tibial condyle, in an insertion called the “pes anserinus” due to its resemblance to a goose’s foot.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It consists of the semitendinosus, gracillis, and sartorius. </a:t>
            </a:r>
            <a:endParaRPr sz="1600">
              <a:solidFill>
                <a:schemeClr val="dk1"/>
              </a:solidFill>
              <a:latin typeface="Calibri"/>
              <a:ea typeface="Calibri"/>
              <a:cs typeface="Calibri"/>
              <a:sym typeface="Calibri"/>
            </a:endParaRPr>
          </a:p>
        </p:txBody>
      </p:sp>
      <p:sp>
        <p:nvSpPr>
          <p:cNvPr id="721" name="Google Shape;721;p97"/>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Pes Anserinus</a:t>
            </a:r>
            <a:endParaRPr b="0" i="0" sz="700" u="none" cap="none" strike="noStrike">
              <a:solidFill>
                <a:srgbClr val="000000"/>
              </a:solidFill>
              <a:latin typeface="Arial"/>
              <a:ea typeface="Arial"/>
              <a:cs typeface="Arial"/>
              <a:sym typeface="Arial"/>
            </a:endParaRPr>
          </a:p>
        </p:txBody>
      </p:sp>
      <p:pic>
        <p:nvPicPr>
          <p:cNvPr id="722" name="Google Shape;722;p97"/>
          <p:cNvPicPr preferRelativeResize="0"/>
          <p:nvPr/>
        </p:nvPicPr>
        <p:blipFill>
          <a:blip r:embed="rId4">
            <a:alphaModFix/>
          </a:blip>
          <a:stretch>
            <a:fillRect/>
          </a:stretch>
        </p:blipFill>
        <p:spPr>
          <a:xfrm>
            <a:off x="4720525" y="1263975"/>
            <a:ext cx="3616350" cy="24281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726" name="Shape 726"/>
        <p:cNvGrpSpPr/>
        <p:nvPr/>
      </p:nvGrpSpPr>
      <p:grpSpPr>
        <a:xfrm>
          <a:off x="0" y="0"/>
          <a:ext cx="0" cy="0"/>
          <a:chOff x="0" y="0"/>
          <a:chExt cx="0" cy="0"/>
        </a:xfrm>
      </p:grpSpPr>
      <p:sp>
        <p:nvSpPr>
          <p:cNvPr id="727" name="Google Shape;727;p98"/>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728" name="Google Shape;728;p98"/>
          <p:cNvSpPr txBox="1"/>
          <p:nvPr/>
        </p:nvSpPr>
        <p:spPr>
          <a:xfrm>
            <a:off x="1023825" y="993350"/>
            <a:ext cx="3461400" cy="2864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Another important region.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Borders: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Superomedially: semimembranosus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Superlaterally: biceps femoris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Inferiorly: gastroecnemius</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Contents: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a:t>
            </a:r>
            <a:r>
              <a:rPr lang="en-GB" sz="1600">
                <a:solidFill>
                  <a:schemeClr val="dk1"/>
                </a:solidFill>
                <a:latin typeface="Calibri"/>
                <a:ea typeface="Calibri"/>
                <a:cs typeface="Calibri"/>
                <a:sym typeface="Calibri"/>
              </a:rPr>
              <a:t>ibial , common fibular, posterior cutanous thigh nerves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Popliteal artery and vein, small saphenous vein</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Popliteal lymph nodes</a:t>
            </a:r>
            <a:endParaRPr sz="1600">
              <a:solidFill>
                <a:schemeClr val="dk1"/>
              </a:solidFill>
              <a:latin typeface="Calibri"/>
              <a:ea typeface="Calibri"/>
              <a:cs typeface="Calibri"/>
              <a:sym typeface="Calibri"/>
            </a:endParaRPr>
          </a:p>
        </p:txBody>
      </p:sp>
      <p:sp>
        <p:nvSpPr>
          <p:cNvPr id="729" name="Google Shape;729;p98"/>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Popliteal Fossa</a:t>
            </a:r>
            <a:endParaRPr b="0" i="0" sz="700" u="none" cap="none" strike="noStrike">
              <a:solidFill>
                <a:srgbClr val="000000"/>
              </a:solidFill>
              <a:latin typeface="Arial"/>
              <a:ea typeface="Arial"/>
              <a:cs typeface="Arial"/>
              <a:sym typeface="Arial"/>
            </a:endParaRPr>
          </a:p>
        </p:txBody>
      </p:sp>
      <p:pic>
        <p:nvPicPr>
          <p:cNvPr id="730" name="Google Shape;730;p98"/>
          <p:cNvPicPr preferRelativeResize="0"/>
          <p:nvPr/>
        </p:nvPicPr>
        <p:blipFill>
          <a:blip r:embed="rId4">
            <a:alphaModFix/>
          </a:blip>
          <a:stretch>
            <a:fillRect/>
          </a:stretch>
        </p:blipFill>
        <p:spPr>
          <a:xfrm>
            <a:off x="4571997" y="1168197"/>
            <a:ext cx="4311150" cy="28071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734" name="Shape 734"/>
        <p:cNvGrpSpPr/>
        <p:nvPr/>
      </p:nvGrpSpPr>
      <p:grpSpPr>
        <a:xfrm>
          <a:off x="0" y="0"/>
          <a:ext cx="0" cy="0"/>
          <a:chOff x="0" y="0"/>
          <a:chExt cx="0" cy="0"/>
        </a:xfrm>
      </p:grpSpPr>
      <p:sp>
        <p:nvSpPr>
          <p:cNvPr id="735" name="Google Shape;735;p99"/>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736" name="Google Shape;736;p99"/>
          <p:cNvSpPr txBox="1"/>
          <p:nvPr/>
        </p:nvSpPr>
        <p:spPr>
          <a:xfrm>
            <a:off x="1023825" y="993350"/>
            <a:ext cx="3461400" cy="2864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Lower leg muscles control the movement of the feet.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 posterior compartment FLEXES the foot (plantarflexion)</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gastroecnemius also helps in knee flexion</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The deep muscles also INVERT the foot</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DEEP: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Popliteus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Flexor digitorum longus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Flexor hallucis longus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Tibialis posterior</a:t>
            </a:r>
            <a:endParaRPr sz="1600">
              <a:solidFill>
                <a:schemeClr val="dk1"/>
              </a:solidFill>
              <a:latin typeface="Calibri"/>
              <a:ea typeface="Calibri"/>
              <a:cs typeface="Calibri"/>
              <a:sym typeface="Calibri"/>
            </a:endParaRPr>
          </a:p>
        </p:txBody>
      </p:sp>
      <p:sp>
        <p:nvSpPr>
          <p:cNvPr id="737" name="Google Shape;737;p99"/>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Muscles of the Lower Leg</a:t>
            </a:r>
            <a:endParaRPr b="0" i="0" sz="700" u="none" cap="none" strike="noStrike">
              <a:solidFill>
                <a:srgbClr val="000000"/>
              </a:solidFill>
              <a:latin typeface="Arial"/>
              <a:ea typeface="Arial"/>
              <a:cs typeface="Arial"/>
              <a:sym typeface="Arial"/>
            </a:endParaRPr>
          </a:p>
        </p:txBody>
      </p:sp>
      <p:pic>
        <p:nvPicPr>
          <p:cNvPr id="738" name="Google Shape;738;p99"/>
          <p:cNvPicPr preferRelativeResize="0"/>
          <p:nvPr/>
        </p:nvPicPr>
        <p:blipFill>
          <a:blip r:embed="rId4">
            <a:alphaModFix/>
          </a:blip>
          <a:stretch>
            <a:fillRect/>
          </a:stretch>
        </p:blipFill>
        <p:spPr>
          <a:xfrm>
            <a:off x="4959826" y="1068200"/>
            <a:ext cx="2513400" cy="2649250"/>
          </a:xfrm>
          <a:prstGeom prst="rect">
            <a:avLst/>
          </a:prstGeom>
          <a:noFill/>
          <a:ln>
            <a:noFill/>
          </a:ln>
        </p:spPr>
      </p:pic>
      <p:pic>
        <p:nvPicPr>
          <p:cNvPr id="739" name="Google Shape;739;p99"/>
          <p:cNvPicPr preferRelativeResize="0"/>
          <p:nvPr/>
        </p:nvPicPr>
        <p:blipFill>
          <a:blip r:embed="rId5">
            <a:alphaModFix/>
          </a:blip>
          <a:stretch>
            <a:fillRect/>
          </a:stretch>
        </p:blipFill>
        <p:spPr>
          <a:xfrm>
            <a:off x="7361774" y="1803900"/>
            <a:ext cx="1782225" cy="21962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743" name="Shape 743"/>
        <p:cNvGrpSpPr/>
        <p:nvPr/>
      </p:nvGrpSpPr>
      <p:grpSpPr>
        <a:xfrm>
          <a:off x="0" y="0"/>
          <a:ext cx="0" cy="0"/>
          <a:chOff x="0" y="0"/>
          <a:chExt cx="0" cy="0"/>
        </a:xfrm>
      </p:grpSpPr>
      <p:sp>
        <p:nvSpPr>
          <p:cNvPr id="744" name="Google Shape;744;p100"/>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745" name="Google Shape;745;p100"/>
          <p:cNvSpPr txBox="1"/>
          <p:nvPr/>
        </p:nvSpPr>
        <p:spPr>
          <a:xfrm>
            <a:off x="1023825" y="993350"/>
            <a:ext cx="3461400" cy="2864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Lower leg muscles control the movement of the feet.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 anterior compartment DORSIFLEXES the foot.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Tibialis anterior</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Extensor hallucis longus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Extensor digitorum longus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Fibularis tertius</a:t>
            </a:r>
            <a:endParaRPr sz="1600">
              <a:solidFill>
                <a:schemeClr val="dk1"/>
              </a:solidFill>
              <a:latin typeface="Calibri"/>
              <a:ea typeface="Calibri"/>
              <a:cs typeface="Calibri"/>
              <a:sym typeface="Calibri"/>
            </a:endParaRPr>
          </a:p>
        </p:txBody>
      </p:sp>
      <p:sp>
        <p:nvSpPr>
          <p:cNvPr id="746" name="Google Shape;746;p100"/>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Muscles of the Lower Leg</a:t>
            </a:r>
            <a:endParaRPr b="0" i="0" sz="700" u="none" cap="none" strike="noStrike">
              <a:solidFill>
                <a:srgbClr val="000000"/>
              </a:solidFill>
              <a:latin typeface="Arial"/>
              <a:ea typeface="Arial"/>
              <a:cs typeface="Arial"/>
              <a:sym typeface="Arial"/>
            </a:endParaRPr>
          </a:p>
        </p:txBody>
      </p:sp>
      <p:pic>
        <p:nvPicPr>
          <p:cNvPr id="747" name="Google Shape;747;p100"/>
          <p:cNvPicPr preferRelativeResize="0"/>
          <p:nvPr/>
        </p:nvPicPr>
        <p:blipFill>
          <a:blip r:embed="rId4">
            <a:alphaModFix/>
          </a:blip>
          <a:stretch>
            <a:fillRect/>
          </a:stretch>
        </p:blipFill>
        <p:spPr>
          <a:xfrm>
            <a:off x="4906525" y="993350"/>
            <a:ext cx="3368250" cy="372965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751" name="Shape 751"/>
        <p:cNvGrpSpPr/>
        <p:nvPr/>
      </p:nvGrpSpPr>
      <p:grpSpPr>
        <a:xfrm>
          <a:off x="0" y="0"/>
          <a:ext cx="0" cy="0"/>
          <a:chOff x="0" y="0"/>
          <a:chExt cx="0" cy="0"/>
        </a:xfrm>
      </p:grpSpPr>
      <p:sp>
        <p:nvSpPr>
          <p:cNvPr id="752" name="Google Shape;752;p101"/>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753" name="Google Shape;753;p101"/>
          <p:cNvSpPr txBox="1"/>
          <p:nvPr/>
        </p:nvSpPr>
        <p:spPr>
          <a:xfrm>
            <a:off x="1023825" y="993350"/>
            <a:ext cx="3461400" cy="2864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Lower leg muscles control the movement of the feet.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 lateral compartment EVERTS the foot: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Fibularis longus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Fibularis brevis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t/>
            </a:r>
            <a:endParaRPr sz="1600">
              <a:solidFill>
                <a:schemeClr val="dk1"/>
              </a:solidFill>
              <a:latin typeface="Calibri"/>
              <a:ea typeface="Calibri"/>
              <a:cs typeface="Calibri"/>
              <a:sym typeface="Calibri"/>
            </a:endParaRPr>
          </a:p>
        </p:txBody>
      </p:sp>
      <p:sp>
        <p:nvSpPr>
          <p:cNvPr id="754" name="Google Shape;754;p101"/>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Muscles of the Lower Leg</a:t>
            </a:r>
            <a:endParaRPr b="0" i="0" sz="700" u="none" cap="none" strike="noStrike">
              <a:solidFill>
                <a:srgbClr val="000000"/>
              </a:solidFill>
              <a:latin typeface="Arial"/>
              <a:ea typeface="Arial"/>
              <a:cs typeface="Arial"/>
              <a:sym typeface="Arial"/>
            </a:endParaRPr>
          </a:p>
        </p:txBody>
      </p:sp>
      <p:pic>
        <p:nvPicPr>
          <p:cNvPr id="755" name="Google Shape;755;p101"/>
          <p:cNvPicPr preferRelativeResize="0"/>
          <p:nvPr/>
        </p:nvPicPr>
        <p:blipFill>
          <a:blip r:embed="rId4">
            <a:alphaModFix/>
          </a:blip>
          <a:stretch>
            <a:fillRect/>
          </a:stretch>
        </p:blipFill>
        <p:spPr>
          <a:xfrm>
            <a:off x="4306500" y="1387775"/>
            <a:ext cx="4480274" cy="30714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759" name="Shape 759"/>
        <p:cNvGrpSpPr/>
        <p:nvPr/>
      </p:nvGrpSpPr>
      <p:grpSpPr>
        <a:xfrm>
          <a:off x="0" y="0"/>
          <a:ext cx="0" cy="0"/>
          <a:chOff x="0" y="0"/>
          <a:chExt cx="0" cy="0"/>
        </a:xfrm>
      </p:grpSpPr>
      <p:sp>
        <p:nvSpPr>
          <p:cNvPr id="760" name="Google Shape;760;p102"/>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761" name="Google Shape;761;p102"/>
          <p:cNvSpPr txBox="1"/>
          <p:nvPr/>
        </p:nvSpPr>
        <p:spPr>
          <a:xfrm>
            <a:off x="1023825" y="993350"/>
            <a:ext cx="34614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762" name="Google Shape;762;p102"/>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Muscles of the Lower Leg</a:t>
            </a:r>
            <a:endParaRPr b="0" i="0" sz="700" u="none" cap="none" strike="noStrike">
              <a:solidFill>
                <a:srgbClr val="000000"/>
              </a:solidFill>
              <a:latin typeface="Arial"/>
              <a:ea typeface="Arial"/>
              <a:cs typeface="Arial"/>
              <a:sym typeface="Arial"/>
            </a:endParaRPr>
          </a:p>
        </p:txBody>
      </p:sp>
      <p:pic>
        <p:nvPicPr>
          <p:cNvPr id="763" name="Google Shape;763;p102"/>
          <p:cNvPicPr preferRelativeResize="0"/>
          <p:nvPr/>
        </p:nvPicPr>
        <p:blipFill>
          <a:blip r:embed="rId4">
            <a:alphaModFix/>
          </a:blip>
          <a:stretch>
            <a:fillRect/>
          </a:stretch>
        </p:blipFill>
        <p:spPr>
          <a:xfrm>
            <a:off x="0" y="169664"/>
            <a:ext cx="9144000" cy="480417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767" name="Shape 767"/>
        <p:cNvGrpSpPr/>
        <p:nvPr/>
      </p:nvGrpSpPr>
      <p:grpSpPr>
        <a:xfrm>
          <a:off x="0" y="0"/>
          <a:ext cx="0" cy="0"/>
          <a:chOff x="0" y="0"/>
          <a:chExt cx="0" cy="0"/>
        </a:xfrm>
      </p:grpSpPr>
      <p:sp>
        <p:nvSpPr>
          <p:cNvPr id="768" name="Google Shape;768;p103"/>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769" name="Google Shape;769;p103"/>
          <p:cNvSpPr txBox="1"/>
          <p:nvPr/>
        </p:nvSpPr>
        <p:spPr>
          <a:xfrm>
            <a:off x="1023825" y="993350"/>
            <a:ext cx="34614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dorsum of the foot only contains two muscles: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Extensor digitorum brevis</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Extensor hallucis brevis</a:t>
            </a:r>
            <a:endParaRPr sz="1600">
              <a:solidFill>
                <a:schemeClr val="dk1"/>
              </a:solidFill>
              <a:latin typeface="Calibri"/>
              <a:ea typeface="Calibri"/>
              <a:cs typeface="Calibri"/>
              <a:sym typeface="Calibri"/>
            </a:endParaRPr>
          </a:p>
        </p:txBody>
      </p:sp>
      <p:sp>
        <p:nvSpPr>
          <p:cNvPr id="770" name="Google Shape;770;p103"/>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Muscles of the Foot</a:t>
            </a:r>
            <a:endParaRPr b="0" i="0" sz="700" u="none" cap="none" strike="noStrike">
              <a:solidFill>
                <a:srgbClr val="000000"/>
              </a:solidFill>
              <a:latin typeface="Arial"/>
              <a:ea typeface="Arial"/>
              <a:cs typeface="Arial"/>
              <a:sym typeface="Arial"/>
            </a:endParaRPr>
          </a:p>
        </p:txBody>
      </p:sp>
      <p:pic>
        <p:nvPicPr>
          <p:cNvPr id="771" name="Google Shape;771;p103"/>
          <p:cNvPicPr preferRelativeResize="0"/>
          <p:nvPr/>
        </p:nvPicPr>
        <p:blipFill>
          <a:blip r:embed="rId4">
            <a:alphaModFix/>
          </a:blip>
          <a:stretch>
            <a:fillRect/>
          </a:stretch>
        </p:blipFill>
        <p:spPr>
          <a:xfrm>
            <a:off x="4719746" y="1170100"/>
            <a:ext cx="3048099" cy="32177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196" name="Shape 196"/>
        <p:cNvGrpSpPr/>
        <p:nvPr/>
      </p:nvGrpSpPr>
      <p:grpSpPr>
        <a:xfrm>
          <a:off x="0" y="0"/>
          <a:ext cx="0" cy="0"/>
          <a:chOff x="0" y="0"/>
          <a:chExt cx="0" cy="0"/>
        </a:xfrm>
      </p:grpSpPr>
      <p:sp>
        <p:nvSpPr>
          <p:cNvPr id="197" name="Google Shape;197;p32"/>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198" name="Google Shape;198;p32"/>
          <p:cNvSpPr txBox="1"/>
          <p:nvPr/>
        </p:nvSpPr>
        <p:spPr>
          <a:xfrm>
            <a:off x="1290812" y="454550"/>
            <a:ext cx="64494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Curvatures</a:t>
            </a:r>
            <a:endParaRPr b="0" i="0" sz="700" u="none" cap="none" strike="noStrike">
              <a:solidFill>
                <a:srgbClr val="000000"/>
              </a:solidFill>
              <a:latin typeface="Arial"/>
              <a:ea typeface="Arial"/>
              <a:cs typeface="Arial"/>
              <a:sym typeface="Arial"/>
            </a:endParaRPr>
          </a:p>
        </p:txBody>
      </p:sp>
      <p:sp>
        <p:nvSpPr>
          <p:cNvPr id="199" name="Google Shape;199;p32"/>
          <p:cNvSpPr txBox="1"/>
          <p:nvPr/>
        </p:nvSpPr>
        <p:spPr>
          <a:xfrm>
            <a:off x="1238150" y="1175508"/>
            <a:ext cx="6940200" cy="3327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GB" sz="2300">
                <a:solidFill>
                  <a:srgbClr val="392503"/>
                </a:solidFill>
              </a:rPr>
              <a:t>Primary: </a:t>
            </a:r>
            <a:endParaRPr sz="2300">
              <a:solidFill>
                <a:srgbClr val="392503"/>
              </a:solidFill>
            </a:endParaRPr>
          </a:p>
          <a:p>
            <a:pPr indent="-374650" lvl="0" marL="457200" marR="0" rtl="0" algn="l">
              <a:lnSpc>
                <a:spcPct val="140000"/>
              </a:lnSpc>
              <a:spcBef>
                <a:spcPts val="0"/>
              </a:spcBef>
              <a:spcAft>
                <a:spcPts val="0"/>
              </a:spcAft>
              <a:buClr>
                <a:srgbClr val="392503"/>
              </a:buClr>
              <a:buSzPts val="2300"/>
              <a:buChar char="-"/>
            </a:pPr>
            <a:r>
              <a:rPr lang="en-GB" sz="2300">
                <a:solidFill>
                  <a:srgbClr val="392503"/>
                </a:solidFill>
              </a:rPr>
              <a:t>Thoracic</a:t>
            </a:r>
            <a:endParaRPr sz="2300">
              <a:solidFill>
                <a:srgbClr val="392503"/>
              </a:solidFill>
            </a:endParaRPr>
          </a:p>
          <a:p>
            <a:pPr indent="-374650" lvl="0" marL="457200" marR="0" rtl="0" algn="l">
              <a:lnSpc>
                <a:spcPct val="140000"/>
              </a:lnSpc>
              <a:spcBef>
                <a:spcPts val="0"/>
              </a:spcBef>
              <a:spcAft>
                <a:spcPts val="0"/>
              </a:spcAft>
              <a:buClr>
                <a:srgbClr val="392503"/>
              </a:buClr>
              <a:buSzPts val="2300"/>
              <a:buChar char="-"/>
            </a:pPr>
            <a:r>
              <a:rPr lang="en-GB" sz="2300">
                <a:solidFill>
                  <a:srgbClr val="392503"/>
                </a:solidFill>
              </a:rPr>
              <a:t>Sacral</a:t>
            </a:r>
            <a:endParaRPr sz="2300">
              <a:solidFill>
                <a:srgbClr val="392503"/>
              </a:solidFill>
            </a:endParaRPr>
          </a:p>
          <a:p>
            <a:pPr indent="0" lvl="0" marL="0" marR="0" rtl="0" algn="l">
              <a:lnSpc>
                <a:spcPct val="140000"/>
              </a:lnSpc>
              <a:spcBef>
                <a:spcPts val="0"/>
              </a:spcBef>
              <a:spcAft>
                <a:spcPts val="0"/>
              </a:spcAft>
              <a:buNone/>
            </a:pPr>
            <a:r>
              <a:t/>
            </a:r>
            <a:endParaRPr sz="2300">
              <a:solidFill>
                <a:srgbClr val="392503"/>
              </a:solidFill>
            </a:endParaRPr>
          </a:p>
          <a:p>
            <a:pPr indent="0" lvl="0" marL="0" marR="0" rtl="0" algn="l">
              <a:lnSpc>
                <a:spcPct val="140000"/>
              </a:lnSpc>
              <a:spcBef>
                <a:spcPts val="0"/>
              </a:spcBef>
              <a:spcAft>
                <a:spcPts val="0"/>
              </a:spcAft>
              <a:buNone/>
            </a:pPr>
            <a:r>
              <a:rPr lang="en-GB" sz="2300">
                <a:solidFill>
                  <a:srgbClr val="392503"/>
                </a:solidFill>
              </a:rPr>
              <a:t>Secondary: </a:t>
            </a:r>
            <a:endParaRPr sz="2300">
              <a:solidFill>
                <a:srgbClr val="392503"/>
              </a:solidFill>
            </a:endParaRPr>
          </a:p>
          <a:p>
            <a:pPr indent="-374650" lvl="0" marL="457200" marR="0" rtl="0" algn="l">
              <a:lnSpc>
                <a:spcPct val="140000"/>
              </a:lnSpc>
              <a:spcBef>
                <a:spcPts val="0"/>
              </a:spcBef>
              <a:spcAft>
                <a:spcPts val="0"/>
              </a:spcAft>
              <a:buClr>
                <a:srgbClr val="392503"/>
              </a:buClr>
              <a:buSzPts val="2300"/>
              <a:buChar char="-"/>
            </a:pPr>
            <a:r>
              <a:rPr lang="en-GB" sz="2300">
                <a:solidFill>
                  <a:srgbClr val="392503"/>
                </a:solidFill>
              </a:rPr>
              <a:t>Cervical</a:t>
            </a:r>
            <a:endParaRPr sz="2300">
              <a:solidFill>
                <a:srgbClr val="392503"/>
              </a:solidFill>
            </a:endParaRPr>
          </a:p>
          <a:p>
            <a:pPr indent="-374650" lvl="0" marL="457200" marR="0" rtl="0" algn="l">
              <a:lnSpc>
                <a:spcPct val="140000"/>
              </a:lnSpc>
              <a:spcBef>
                <a:spcPts val="0"/>
              </a:spcBef>
              <a:spcAft>
                <a:spcPts val="0"/>
              </a:spcAft>
              <a:buClr>
                <a:srgbClr val="392503"/>
              </a:buClr>
              <a:buSzPts val="2300"/>
              <a:buChar char="-"/>
            </a:pPr>
            <a:r>
              <a:rPr lang="en-GB" sz="2300">
                <a:solidFill>
                  <a:srgbClr val="392503"/>
                </a:solidFill>
              </a:rPr>
              <a:t>Lumbar</a:t>
            </a:r>
            <a:endParaRPr sz="2300">
              <a:solidFill>
                <a:srgbClr val="392503"/>
              </a:solidFill>
            </a:endParaRPr>
          </a:p>
        </p:txBody>
      </p:sp>
      <p:pic>
        <p:nvPicPr>
          <p:cNvPr id="200" name="Google Shape;200;p32"/>
          <p:cNvPicPr preferRelativeResize="0"/>
          <p:nvPr/>
        </p:nvPicPr>
        <p:blipFill>
          <a:blip r:embed="rId4">
            <a:alphaModFix/>
          </a:blip>
          <a:stretch>
            <a:fillRect/>
          </a:stretch>
        </p:blipFill>
        <p:spPr>
          <a:xfrm>
            <a:off x="5889072" y="0"/>
            <a:ext cx="3254926" cy="445922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775" name="Shape 775"/>
        <p:cNvGrpSpPr/>
        <p:nvPr/>
      </p:nvGrpSpPr>
      <p:grpSpPr>
        <a:xfrm>
          <a:off x="0" y="0"/>
          <a:ext cx="0" cy="0"/>
          <a:chOff x="0" y="0"/>
          <a:chExt cx="0" cy="0"/>
        </a:xfrm>
      </p:grpSpPr>
      <p:sp>
        <p:nvSpPr>
          <p:cNvPr id="776" name="Google Shape;776;p104"/>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777" name="Google Shape;777;p104"/>
          <p:cNvSpPr txBox="1"/>
          <p:nvPr/>
        </p:nvSpPr>
        <p:spPr>
          <a:xfrm>
            <a:off x="1023825" y="993350"/>
            <a:ext cx="69597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plantar surface, however, contains FOUR LAYERS of muscle. </a:t>
            </a:r>
            <a:endParaRPr sz="1600">
              <a:solidFill>
                <a:schemeClr val="dk1"/>
              </a:solidFill>
              <a:latin typeface="Calibri"/>
              <a:ea typeface="Calibri"/>
              <a:cs typeface="Calibri"/>
              <a:sym typeface="Calibri"/>
            </a:endParaRPr>
          </a:p>
          <a:p>
            <a:pPr indent="0" lvl="0" marL="0" rtl="0" algn="l">
              <a:spcBef>
                <a:spcPts val="0"/>
              </a:spcBef>
              <a:spcAft>
                <a:spcPts val="0"/>
              </a:spcAft>
              <a:buNone/>
            </a:pPr>
            <a:br>
              <a:rPr lang="en-GB" sz="1600">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Remember the 2nd and 4th layers are quite minor in function. But overall its quite similar to the hand.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778" name="Google Shape;778;p104"/>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Muscles of the Foot</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782" name="Shape 782"/>
        <p:cNvGrpSpPr/>
        <p:nvPr/>
      </p:nvGrpSpPr>
      <p:grpSpPr>
        <a:xfrm>
          <a:off x="0" y="0"/>
          <a:ext cx="0" cy="0"/>
          <a:chOff x="0" y="0"/>
          <a:chExt cx="0" cy="0"/>
        </a:xfrm>
      </p:grpSpPr>
      <p:sp>
        <p:nvSpPr>
          <p:cNvPr id="783" name="Google Shape;783;p105"/>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784" name="Google Shape;784;p105"/>
          <p:cNvSpPr txBox="1"/>
          <p:nvPr/>
        </p:nvSpPr>
        <p:spPr>
          <a:xfrm>
            <a:off x="1023825" y="993350"/>
            <a:ext cx="69597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LAYER 1: abductor hallucis, flexor digitorum brevis, abductor digiti minimi (remember Big Toe, Little Toe, and the Rest)</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LAYER 2: lumbricals</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LAYER 3: flexor hallucis brevis, adductor hallucis, flexor digiti minimi brevis, opponens digiti minimi (remember Big Toe, Little Toe, Big Toe, Little Toe)</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LAYER 4: interossei</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785" name="Google Shape;785;p105"/>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Muscles of the Foot</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789" name="Shape 789"/>
        <p:cNvGrpSpPr/>
        <p:nvPr/>
      </p:nvGrpSpPr>
      <p:grpSpPr>
        <a:xfrm>
          <a:off x="0" y="0"/>
          <a:ext cx="0" cy="0"/>
          <a:chOff x="0" y="0"/>
          <a:chExt cx="0" cy="0"/>
        </a:xfrm>
      </p:grpSpPr>
      <p:sp>
        <p:nvSpPr>
          <p:cNvPr id="790" name="Google Shape;790;p106"/>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791" name="Google Shape;791;p106"/>
          <p:cNvSpPr txBox="1"/>
          <p:nvPr/>
        </p:nvSpPr>
        <p:spPr>
          <a:xfrm>
            <a:off x="1023825" y="993350"/>
            <a:ext cx="69597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alibri"/>
                <a:ea typeface="Calibri"/>
                <a:cs typeface="Calibri"/>
                <a:sym typeface="Calibri"/>
              </a:rPr>
              <a:t>The nerves of the lower limb are quite simple (thankfully), because there basically just one per compartment.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THIGH: anterior receives innervation from the FEMORAL NERVE. Adductors receive innervation from OBTURATOR NERVE. Posterior recieves innervation from SCIATIC NERVE.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Then, just above the knee joint, the sciatic nerve splits into the tibial and common fibular nerves.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GB" sz="1600">
                <a:solidFill>
                  <a:schemeClr val="dk1"/>
                </a:solidFill>
                <a:latin typeface="Calibri"/>
                <a:ea typeface="Calibri"/>
                <a:cs typeface="Calibri"/>
                <a:sym typeface="Calibri"/>
              </a:rPr>
              <a:t>LEG: anterior recieves innervation from TIBIAL NERVE. Posterior recives innerevation from DEEP FIBULAR NERVE. Lateral (evertors) receive innervation from SUPERFICIAL FIBULAR NERVE. </a:t>
            </a:r>
            <a:endParaRPr sz="1600">
              <a:solidFill>
                <a:schemeClr val="dk1"/>
              </a:solidFill>
              <a:latin typeface="Calibri"/>
              <a:ea typeface="Calibri"/>
              <a:cs typeface="Calibri"/>
              <a:sym typeface="Calibri"/>
            </a:endParaRPr>
          </a:p>
        </p:txBody>
      </p:sp>
      <p:sp>
        <p:nvSpPr>
          <p:cNvPr id="792" name="Google Shape;792;p106"/>
          <p:cNvSpPr txBox="1"/>
          <p:nvPr/>
        </p:nvSpPr>
        <p:spPr>
          <a:xfrm>
            <a:off x="645460" y="454550"/>
            <a:ext cx="78531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Nerves of the Lower Limb</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id="797" name="Google Shape;797;p107"/>
          <p:cNvPicPr preferRelativeResize="0"/>
          <p:nvPr/>
        </p:nvPicPr>
        <p:blipFill>
          <a:blip r:embed="rId3">
            <a:alphaModFix/>
          </a:blip>
          <a:stretch>
            <a:fillRect/>
          </a:stretch>
        </p:blipFill>
        <p:spPr>
          <a:xfrm>
            <a:off x="2114750" y="152400"/>
            <a:ext cx="5019978" cy="483870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801" name="Shape 801"/>
        <p:cNvGrpSpPr/>
        <p:nvPr/>
      </p:nvGrpSpPr>
      <p:grpSpPr>
        <a:xfrm>
          <a:off x="0" y="0"/>
          <a:ext cx="0" cy="0"/>
          <a:chOff x="0" y="0"/>
          <a:chExt cx="0" cy="0"/>
        </a:xfrm>
      </p:grpSpPr>
      <p:sp>
        <p:nvSpPr>
          <p:cNvPr id="802" name="Google Shape;802;p108"/>
          <p:cNvSpPr/>
          <p:nvPr/>
        </p:nvSpPr>
        <p:spPr>
          <a:xfrm>
            <a:off x="1620532" y="-424019"/>
            <a:ext cx="5902936" cy="5902937"/>
          </a:xfrm>
          <a:custGeom>
            <a:rect b="b" l="l" r="r" t="t"/>
            <a:pathLst>
              <a:path extrusionOk="0" h="11805873" w="11805873">
                <a:moveTo>
                  <a:pt x="0" y="0"/>
                </a:moveTo>
                <a:lnTo>
                  <a:pt x="11805874" y="0"/>
                </a:lnTo>
                <a:lnTo>
                  <a:pt x="11805874" y="11805873"/>
                </a:lnTo>
                <a:lnTo>
                  <a:pt x="0" y="11805873"/>
                </a:lnTo>
                <a:lnTo>
                  <a:pt x="0" y="0"/>
                </a:lnTo>
                <a:close/>
              </a:path>
            </a:pathLst>
          </a:custGeom>
          <a:blipFill rotWithShape="1">
            <a:blip r:embed="rId3">
              <a:alphaModFix/>
            </a:blip>
            <a:stretch>
              <a:fillRect b="0" l="0" r="0" t="0"/>
            </a:stretch>
          </a:blipFill>
          <a:ln>
            <a:noFill/>
          </a:ln>
        </p:spPr>
      </p:sp>
      <p:sp>
        <p:nvSpPr>
          <p:cNvPr id="803" name="Google Shape;803;p108"/>
          <p:cNvSpPr/>
          <p:nvPr/>
        </p:nvSpPr>
        <p:spPr>
          <a:xfrm>
            <a:off x="6215623" y="4236243"/>
            <a:ext cx="770799" cy="770799"/>
          </a:xfrm>
          <a:custGeom>
            <a:rect b="b" l="l" r="r" t="t"/>
            <a:pathLst>
              <a:path extrusionOk="0" h="1541598" w="1541598">
                <a:moveTo>
                  <a:pt x="0" y="0"/>
                </a:moveTo>
                <a:lnTo>
                  <a:pt x="1541598" y="0"/>
                </a:lnTo>
                <a:lnTo>
                  <a:pt x="1541598" y="1541597"/>
                </a:lnTo>
                <a:lnTo>
                  <a:pt x="0" y="1541597"/>
                </a:lnTo>
                <a:lnTo>
                  <a:pt x="0" y="0"/>
                </a:lnTo>
                <a:close/>
              </a:path>
            </a:pathLst>
          </a:custGeom>
          <a:blipFill rotWithShape="1">
            <a:blip r:embed="rId4">
              <a:alphaModFix/>
            </a:blip>
            <a:stretch>
              <a:fillRect b="0" l="0" r="0" t="0"/>
            </a:stretch>
          </a:blipFill>
          <a:ln>
            <a:noFill/>
          </a:ln>
        </p:spPr>
      </p:sp>
      <p:sp>
        <p:nvSpPr>
          <p:cNvPr id="804" name="Google Shape;804;p108"/>
          <p:cNvSpPr/>
          <p:nvPr/>
        </p:nvSpPr>
        <p:spPr>
          <a:xfrm>
            <a:off x="2157578" y="4200194"/>
            <a:ext cx="970090" cy="757883"/>
          </a:xfrm>
          <a:custGeom>
            <a:rect b="b" l="l" r="r" t="t"/>
            <a:pathLst>
              <a:path extrusionOk="0" h="1515766" w="1940180">
                <a:moveTo>
                  <a:pt x="0" y="0"/>
                </a:moveTo>
                <a:lnTo>
                  <a:pt x="1940181" y="0"/>
                </a:lnTo>
                <a:lnTo>
                  <a:pt x="1940181" y="1515766"/>
                </a:lnTo>
                <a:lnTo>
                  <a:pt x="0" y="1515766"/>
                </a:lnTo>
                <a:lnTo>
                  <a:pt x="0" y="0"/>
                </a:lnTo>
                <a:close/>
              </a:path>
            </a:pathLst>
          </a:custGeom>
          <a:blipFill rotWithShape="1">
            <a:blip r:embed="rId5">
              <a:alphaModFix/>
            </a:blip>
            <a:stretch>
              <a:fillRect b="0" l="0" r="0" t="0"/>
            </a:stretch>
          </a:blipFill>
          <a:ln>
            <a:noFill/>
          </a:ln>
        </p:spPr>
      </p:sp>
      <p:sp>
        <p:nvSpPr>
          <p:cNvPr id="805" name="Google Shape;805;p108"/>
          <p:cNvSpPr/>
          <p:nvPr/>
        </p:nvSpPr>
        <p:spPr>
          <a:xfrm>
            <a:off x="5321116" y="4221530"/>
            <a:ext cx="634154" cy="715211"/>
          </a:xfrm>
          <a:custGeom>
            <a:rect b="b" l="l" r="r" t="t"/>
            <a:pathLst>
              <a:path extrusionOk="0" h="1430422" w="1268308">
                <a:moveTo>
                  <a:pt x="0" y="0"/>
                </a:moveTo>
                <a:lnTo>
                  <a:pt x="1268307" y="0"/>
                </a:lnTo>
                <a:lnTo>
                  <a:pt x="1268307" y="1430422"/>
                </a:lnTo>
                <a:lnTo>
                  <a:pt x="0" y="1430422"/>
                </a:lnTo>
                <a:lnTo>
                  <a:pt x="0" y="0"/>
                </a:lnTo>
                <a:close/>
              </a:path>
            </a:pathLst>
          </a:custGeom>
          <a:blipFill rotWithShape="1">
            <a:blip r:embed="rId6">
              <a:alphaModFix/>
            </a:blip>
            <a:stretch>
              <a:fillRect b="0" l="0" r="0" t="0"/>
            </a:stretch>
          </a:blipFill>
          <a:ln>
            <a:noFill/>
          </a:ln>
        </p:spPr>
      </p:sp>
      <p:sp>
        <p:nvSpPr>
          <p:cNvPr id="806" name="Google Shape;806;p108"/>
          <p:cNvSpPr/>
          <p:nvPr/>
        </p:nvSpPr>
        <p:spPr>
          <a:xfrm>
            <a:off x="3793701" y="317075"/>
            <a:ext cx="1187978" cy="883559"/>
          </a:xfrm>
          <a:custGeom>
            <a:rect b="b" l="l" r="r" t="t"/>
            <a:pathLst>
              <a:path extrusionOk="0" h="1767118" w="2375956">
                <a:moveTo>
                  <a:pt x="0" y="0"/>
                </a:moveTo>
                <a:lnTo>
                  <a:pt x="2375957" y="0"/>
                </a:lnTo>
                <a:lnTo>
                  <a:pt x="2375957" y="1767118"/>
                </a:lnTo>
                <a:lnTo>
                  <a:pt x="0" y="1767118"/>
                </a:lnTo>
                <a:lnTo>
                  <a:pt x="0" y="0"/>
                </a:lnTo>
                <a:close/>
              </a:path>
            </a:pathLst>
          </a:custGeom>
          <a:blipFill rotWithShape="1">
            <a:blip r:embed="rId7">
              <a:alphaModFix/>
            </a:blip>
            <a:stretch>
              <a:fillRect b="0" l="0" r="0" t="0"/>
            </a:stretch>
          </a:blipFill>
          <a:ln>
            <a:noFill/>
          </a:ln>
        </p:spPr>
      </p:sp>
      <p:sp>
        <p:nvSpPr>
          <p:cNvPr id="807" name="Google Shape;807;p108"/>
          <p:cNvSpPr/>
          <p:nvPr/>
        </p:nvSpPr>
        <p:spPr>
          <a:xfrm>
            <a:off x="5596924" y="103522"/>
            <a:ext cx="1004099" cy="1073903"/>
          </a:xfrm>
          <a:custGeom>
            <a:rect b="b" l="l" r="r" t="t"/>
            <a:pathLst>
              <a:path extrusionOk="0" h="2147805" w="2008197">
                <a:moveTo>
                  <a:pt x="0" y="0"/>
                </a:moveTo>
                <a:lnTo>
                  <a:pt x="2008197" y="0"/>
                </a:lnTo>
                <a:lnTo>
                  <a:pt x="2008197" y="2147804"/>
                </a:lnTo>
                <a:lnTo>
                  <a:pt x="0" y="2147804"/>
                </a:lnTo>
                <a:lnTo>
                  <a:pt x="0" y="0"/>
                </a:lnTo>
                <a:close/>
              </a:path>
            </a:pathLst>
          </a:custGeom>
          <a:blipFill rotWithShape="1">
            <a:blip r:embed="rId8">
              <a:alphaModFix/>
            </a:blip>
            <a:stretch>
              <a:fillRect b="0" l="0" r="0" t="0"/>
            </a:stretch>
          </a:blipFill>
          <a:ln>
            <a:noFill/>
          </a:ln>
        </p:spPr>
      </p:sp>
      <p:sp>
        <p:nvSpPr>
          <p:cNvPr id="808" name="Google Shape;808;p108"/>
          <p:cNvSpPr/>
          <p:nvPr/>
        </p:nvSpPr>
        <p:spPr>
          <a:xfrm>
            <a:off x="2157578" y="208085"/>
            <a:ext cx="1140126" cy="1116374"/>
          </a:xfrm>
          <a:custGeom>
            <a:rect b="b" l="l" r="r" t="t"/>
            <a:pathLst>
              <a:path extrusionOk="0" h="2232747" w="2280252">
                <a:moveTo>
                  <a:pt x="0" y="0"/>
                </a:moveTo>
                <a:lnTo>
                  <a:pt x="2280253" y="0"/>
                </a:lnTo>
                <a:lnTo>
                  <a:pt x="2280253" y="2232747"/>
                </a:lnTo>
                <a:lnTo>
                  <a:pt x="0" y="2232747"/>
                </a:lnTo>
                <a:lnTo>
                  <a:pt x="0" y="0"/>
                </a:lnTo>
                <a:close/>
              </a:path>
            </a:pathLst>
          </a:custGeom>
          <a:blipFill rotWithShape="1">
            <a:blip r:embed="rId9">
              <a:alphaModFix/>
            </a:blip>
            <a:stretch>
              <a:fillRect b="0" l="0" r="0" t="0"/>
            </a:stretch>
          </a:blipFill>
          <a:ln>
            <a:noFill/>
          </a:ln>
        </p:spPr>
      </p:sp>
      <p:sp>
        <p:nvSpPr>
          <p:cNvPr id="809" name="Google Shape;809;p108"/>
          <p:cNvSpPr/>
          <p:nvPr/>
        </p:nvSpPr>
        <p:spPr>
          <a:xfrm>
            <a:off x="3396749" y="4104326"/>
            <a:ext cx="592190" cy="935653"/>
          </a:xfrm>
          <a:custGeom>
            <a:rect b="b" l="l" r="r" t="t"/>
            <a:pathLst>
              <a:path extrusionOk="0" h="1871306" w="1184381">
                <a:moveTo>
                  <a:pt x="0" y="0"/>
                </a:moveTo>
                <a:lnTo>
                  <a:pt x="1184381" y="0"/>
                </a:lnTo>
                <a:lnTo>
                  <a:pt x="1184381" y="1871306"/>
                </a:lnTo>
                <a:lnTo>
                  <a:pt x="0" y="1871306"/>
                </a:lnTo>
                <a:lnTo>
                  <a:pt x="0" y="0"/>
                </a:lnTo>
                <a:close/>
              </a:path>
            </a:pathLst>
          </a:custGeom>
          <a:blipFill rotWithShape="1">
            <a:blip r:embed="rId10">
              <a:alphaModFix/>
            </a:blip>
            <a:stretch>
              <a:fillRect b="0" l="0" r="0" t="0"/>
            </a:stretch>
          </a:blipFill>
          <a:ln>
            <a:noFill/>
          </a:ln>
        </p:spPr>
      </p:sp>
      <p:sp>
        <p:nvSpPr>
          <p:cNvPr id="810" name="Google Shape;810;p108"/>
          <p:cNvSpPr/>
          <p:nvPr/>
        </p:nvSpPr>
        <p:spPr>
          <a:xfrm>
            <a:off x="4150865" y="4259359"/>
            <a:ext cx="1073432" cy="724566"/>
          </a:xfrm>
          <a:custGeom>
            <a:rect b="b" l="l" r="r" t="t"/>
            <a:pathLst>
              <a:path extrusionOk="0" h="1449132" w="2146863">
                <a:moveTo>
                  <a:pt x="0" y="0"/>
                </a:moveTo>
                <a:lnTo>
                  <a:pt x="2146863" y="0"/>
                </a:lnTo>
                <a:lnTo>
                  <a:pt x="2146863" y="1449133"/>
                </a:lnTo>
                <a:lnTo>
                  <a:pt x="0" y="1449133"/>
                </a:lnTo>
                <a:lnTo>
                  <a:pt x="0" y="0"/>
                </a:lnTo>
                <a:close/>
              </a:path>
            </a:pathLst>
          </a:custGeom>
          <a:blipFill rotWithShape="1">
            <a:blip r:embed="rId11">
              <a:alphaModFix/>
            </a:blip>
            <a:stretch>
              <a:fillRect b="0" l="0" r="0" t="0"/>
            </a:stretch>
          </a:blipFill>
          <a:ln>
            <a:noFill/>
          </a:ln>
        </p:spPr>
      </p:sp>
      <p:sp>
        <p:nvSpPr>
          <p:cNvPr id="811" name="Google Shape;811;p108"/>
          <p:cNvSpPr txBox="1"/>
          <p:nvPr/>
        </p:nvSpPr>
        <p:spPr>
          <a:xfrm>
            <a:off x="2356448" y="2302349"/>
            <a:ext cx="46623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FFFFFF"/>
                </a:solidFill>
              </a:rPr>
              <a:t>Questions!</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815" name="Shape 815"/>
        <p:cNvGrpSpPr/>
        <p:nvPr/>
      </p:nvGrpSpPr>
      <p:grpSpPr>
        <a:xfrm>
          <a:off x="0" y="0"/>
          <a:ext cx="0" cy="0"/>
          <a:chOff x="0" y="0"/>
          <a:chExt cx="0" cy="0"/>
        </a:xfrm>
      </p:grpSpPr>
      <p:sp>
        <p:nvSpPr>
          <p:cNvPr id="816" name="Google Shape;816;p109"/>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pic>
        <p:nvPicPr>
          <p:cNvPr id="817" name="Google Shape;817;p109"/>
          <p:cNvPicPr preferRelativeResize="0"/>
          <p:nvPr/>
        </p:nvPicPr>
        <p:blipFill>
          <a:blip r:embed="rId4">
            <a:alphaModFix/>
          </a:blip>
          <a:stretch>
            <a:fillRect/>
          </a:stretch>
        </p:blipFill>
        <p:spPr>
          <a:xfrm>
            <a:off x="1934163" y="1288250"/>
            <a:ext cx="5162700" cy="2876075"/>
          </a:xfrm>
          <a:prstGeom prst="rect">
            <a:avLst/>
          </a:prstGeom>
          <a:noFill/>
          <a:ln>
            <a:noFill/>
          </a:ln>
        </p:spPr>
      </p:pic>
      <p:sp>
        <p:nvSpPr>
          <p:cNvPr id="818" name="Google Shape;818;p109"/>
          <p:cNvSpPr/>
          <p:nvPr/>
        </p:nvSpPr>
        <p:spPr>
          <a:xfrm>
            <a:off x="2157350" y="2327985"/>
            <a:ext cx="4156200" cy="268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19" name="Google Shape;819;p109"/>
          <p:cNvSpPr/>
          <p:nvPr/>
        </p:nvSpPr>
        <p:spPr>
          <a:xfrm>
            <a:off x="2187866" y="2885762"/>
            <a:ext cx="4156200" cy="268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823" name="Shape 823"/>
        <p:cNvGrpSpPr/>
        <p:nvPr/>
      </p:nvGrpSpPr>
      <p:grpSpPr>
        <a:xfrm>
          <a:off x="0" y="0"/>
          <a:ext cx="0" cy="0"/>
          <a:chOff x="0" y="0"/>
          <a:chExt cx="0" cy="0"/>
        </a:xfrm>
      </p:grpSpPr>
      <p:sp>
        <p:nvSpPr>
          <p:cNvPr id="824" name="Google Shape;824;p110"/>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pic>
        <p:nvPicPr>
          <p:cNvPr id="825" name="Google Shape;825;p110"/>
          <p:cNvPicPr preferRelativeResize="0"/>
          <p:nvPr/>
        </p:nvPicPr>
        <p:blipFill>
          <a:blip r:embed="rId4">
            <a:alphaModFix/>
          </a:blip>
          <a:stretch>
            <a:fillRect/>
          </a:stretch>
        </p:blipFill>
        <p:spPr>
          <a:xfrm>
            <a:off x="459715" y="0"/>
            <a:ext cx="8224570" cy="5143500"/>
          </a:xfrm>
          <a:prstGeom prst="rect">
            <a:avLst/>
          </a:prstGeom>
          <a:noFill/>
          <a:ln>
            <a:noFill/>
          </a:ln>
        </p:spPr>
      </p:pic>
      <p:sp>
        <p:nvSpPr>
          <p:cNvPr id="826" name="Google Shape;826;p110"/>
          <p:cNvSpPr/>
          <p:nvPr/>
        </p:nvSpPr>
        <p:spPr>
          <a:xfrm>
            <a:off x="841000" y="524075"/>
            <a:ext cx="6191700" cy="268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27" name="Google Shape;827;p110"/>
          <p:cNvSpPr/>
          <p:nvPr/>
        </p:nvSpPr>
        <p:spPr>
          <a:xfrm>
            <a:off x="841007" y="3007641"/>
            <a:ext cx="7349700" cy="478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831" name="Shape 831"/>
        <p:cNvGrpSpPr/>
        <p:nvPr/>
      </p:nvGrpSpPr>
      <p:grpSpPr>
        <a:xfrm>
          <a:off x="0" y="0"/>
          <a:ext cx="0" cy="0"/>
          <a:chOff x="0" y="0"/>
          <a:chExt cx="0" cy="0"/>
        </a:xfrm>
      </p:grpSpPr>
      <p:sp>
        <p:nvSpPr>
          <p:cNvPr id="832" name="Google Shape;832;p111"/>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pic>
        <p:nvPicPr>
          <p:cNvPr id="833" name="Google Shape;833;p111"/>
          <p:cNvPicPr preferRelativeResize="0"/>
          <p:nvPr/>
        </p:nvPicPr>
        <p:blipFill>
          <a:blip r:embed="rId4">
            <a:alphaModFix/>
          </a:blip>
          <a:stretch>
            <a:fillRect/>
          </a:stretch>
        </p:blipFill>
        <p:spPr>
          <a:xfrm>
            <a:off x="1571625" y="0"/>
            <a:ext cx="6000751" cy="5143501"/>
          </a:xfrm>
          <a:prstGeom prst="rect">
            <a:avLst/>
          </a:prstGeom>
          <a:noFill/>
          <a:ln>
            <a:noFill/>
          </a:ln>
        </p:spPr>
      </p:pic>
      <p:sp>
        <p:nvSpPr>
          <p:cNvPr id="834" name="Google Shape;834;p111"/>
          <p:cNvSpPr/>
          <p:nvPr/>
        </p:nvSpPr>
        <p:spPr>
          <a:xfrm>
            <a:off x="1807100" y="333575"/>
            <a:ext cx="1970700" cy="268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35" name="Google Shape;835;p111"/>
          <p:cNvSpPr/>
          <p:nvPr/>
        </p:nvSpPr>
        <p:spPr>
          <a:xfrm>
            <a:off x="1739080" y="2487176"/>
            <a:ext cx="2161200" cy="360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36" name="Google Shape;836;p111"/>
          <p:cNvSpPr/>
          <p:nvPr/>
        </p:nvSpPr>
        <p:spPr>
          <a:xfrm>
            <a:off x="1959499" y="3986675"/>
            <a:ext cx="2612400" cy="360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840" name="Shape 840"/>
        <p:cNvGrpSpPr/>
        <p:nvPr/>
      </p:nvGrpSpPr>
      <p:grpSpPr>
        <a:xfrm>
          <a:off x="0" y="0"/>
          <a:ext cx="0" cy="0"/>
          <a:chOff x="0" y="0"/>
          <a:chExt cx="0" cy="0"/>
        </a:xfrm>
      </p:grpSpPr>
      <p:sp>
        <p:nvSpPr>
          <p:cNvPr id="841" name="Google Shape;841;p112"/>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pic>
        <p:nvPicPr>
          <p:cNvPr id="842" name="Google Shape;842;p112"/>
          <p:cNvPicPr preferRelativeResize="0"/>
          <p:nvPr/>
        </p:nvPicPr>
        <p:blipFill>
          <a:blip r:embed="rId4">
            <a:alphaModFix/>
          </a:blip>
          <a:stretch>
            <a:fillRect/>
          </a:stretch>
        </p:blipFill>
        <p:spPr>
          <a:xfrm>
            <a:off x="0" y="633701"/>
            <a:ext cx="9144000" cy="3876098"/>
          </a:xfrm>
          <a:prstGeom prst="rect">
            <a:avLst/>
          </a:prstGeom>
          <a:noFill/>
          <a:ln>
            <a:noFill/>
          </a:ln>
        </p:spPr>
      </p:pic>
      <p:sp>
        <p:nvSpPr>
          <p:cNvPr id="843" name="Google Shape;843;p112"/>
          <p:cNvSpPr/>
          <p:nvPr/>
        </p:nvSpPr>
        <p:spPr>
          <a:xfrm>
            <a:off x="364746" y="2211150"/>
            <a:ext cx="3838500" cy="360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44" name="Google Shape;844;p112"/>
          <p:cNvSpPr/>
          <p:nvPr/>
        </p:nvSpPr>
        <p:spPr>
          <a:xfrm>
            <a:off x="421901" y="3687300"/>
            <a:ext cx="4150200" cy="360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848" name="Shape 848"/>
        <p:cNvGrpSpPr/>
        <p:nvPr/>
      </p:nvGrpSpPr>
      <p:grpSpPr>
        <a:xfrm>
          <a:off x="0" y="0"/>
          <a:ext cx="0" cy="0"/>
          <a:chOff x="0" y="0"/>
          <a:chExt cx="0" cy="0"/>
        </a:xfrm>
      </p:grpSpPr>
      <p:sp>
        <p:nvSpPr>
          <p:cNvPr id="849" name="Google Shape;849;p113"/>
          <p:cNvSpPr/>
          <p:nvPr/>
        </p:nvSpPr>
        <p:spPr>
          <a:xfrm>
            <a:off x="1620532" y="-424019"/>
            <a:ext cx="5902936" cy="5902937"/>
          </a:xfrm>
          <a:custGeom>
            <a:rect b="b" l="l" r="r" t="t"/>
            <a:pathLst>
              <a:path extrusionOk="0" h="11805873" w="11805873">
                <a:moveTo>
                  <a:pt x="0" y="0"/>
                </a:moveTo>
                <a:lnTo>
                  <a:pt x="11805874" y="0"/>
                </a:lnTo>
                <a:lnTo>
                  <a:pt x="11805874" y="11805873"/>
                </a:lnTo>
                <a:lnTo>
                  <a:pt x="0" y="11805873"/>
                </a:lnTo>
                <a:lnTo>
                  <a:pt x="0" y="0"/>
                </a:lnTo>
                <a:close/>
              </a:path>
            </a:pathLst>
          </a:custGeom>
          <a:blipFill rotWithShape="1">
            <a:blip r:embed="rId3">
              <a:alphaModFix/>
            </a:blip>
            <a:stretch>
              <a:fillRect b="0" l="0" r="0" t="0"/>
            </a:stretch>
          </a:blipFill>
          <a:ln>
            <a:noFill/>
          </a:ln>
        </p:spPr>
      </p:sp>
      <p:sp>
        <p:nvSpPr>
          <p:cNvPr id="850" name="Google Shape;850;p113"/>
          <p:cNvSpPr/>
          <p:nvPr/>
        </p:nvSpPr>
        <p:spPr>
          <a:xfrm>
            <a:off x="360420" y="3926658"/>
            <a:ext cx="970090" cy="757883"/>
          </a:xfrm>
          <a:custGeom>
            <a:rect b="b" l="l" r="r" t="t"/>
            <a:pathLst>
              <a:path extrusionOk="0" h="1515766" w="1940180">
                <a:moveTo>
                  <a:pt x="0" y="0"/>
                </a:moveTo>
                <a:lnTo>
                  <a:pt x="1940181" y="0"/>
                </a:lnTo>
                <a:lnTo>
                  <a:pt x="1940181" y="1515766"/>
                </a:lnTo>
                <a:lnTo>
                  <a:pt x="0" y="1515766"/>
                </a:lnTo>
                <a:lnTo>
                  <a:pt x="0" y="0"/>
                </a:lnTo>
                <a:close/>
              </a:path>
            </a:pathLst>
          </a:custGeom>
          <a:blipFill rotWithShape="1">
            <a:blip r:embed="rId4">
              <a:alphaModFix/>
            </a:blip>
            <a:stretch>
              <a:fillRect b="0" l="0" r="0" t="0"/>
            </a:stretch>
          </a:blipFill>
          <a:ln>
            <a:noFill/>
          </a:ln>
        </p:spPr>
      </p:sp>
      <p:sp>
        <p:nvSpPr>
          <p:cNvPr id="851" name="Google Shape;851;p113"/>
          <p:cNvSpPr/>
          <p:nvPr/>
        </p:nvSpPr>
        <p:spPr>
          <a:xfrm>
            <a:off x="7995496" y="2169844"/>
            <a:ext cx="634154" cy="715211"/>
          </a:xfrm>
          <a:custGeom>
            <a:rect b="b" l="l" r="r" t="t"/>
            <a:pathLst>
              <a:path extrusionOk="0" h="1430422" w="1268308">
                <a:moveTo>
                  <a:pt x="0" y="0"/>
                </a:moveTo>
                <a:lnTo>
                  <a:pt x="1268308" y="0"/>
                </a:lnTo>
                <a:lnTo>
                  <a:pt x="1268308" y="1430422"/>
                </a:lnTo>
                <a:lnTo>
                  <a:pt x="0" y="1430422"/>
                </a:lnTo>
                <a:lnTo>
                  <a:pt x="0" y="0"/>
                </a:lnTo>
                <a:close/>
              </a:path>
            </a:pathLst>
          </a:custGeom>
          <a:blipFill rotWithShape="1">
            <a:blip r:embed="rId5">
              <a:alphaModFix/>
            </a:blip>
            <a:stretch>
              <a:fillRect b="0" l="0" r="0" t="0"/>
            </a:stretch>
          </a:blipFill>
          <a:ln>
            <a:noFill/>
          </a:ln>
        </p:spPr>
      </p:sp>
      <p:sp>
        <p:nvSpPr>
          <p:cNvPr id="852" name="Google Shape;852;p113"/>
          <p:cNvSpPr/>
          <p:nvPr/>
        </p:nvSpPr>
        <p:spPr>
          <a:xfrm>
            <a:off x="275402" y="2310942"/>
            <a:ext cx="1187978" cy="883559"/>
          </a:xfrm>
          <a:custGeom>
            <a:rect b="b" l="l" r="r" t="t"/>
            <a:pathLst>
              <a:path extrusionOk="0" h="1767118" w="2375956">
                <a:moveTo>
                  <a:pt x="0" y="0"/>
                </a:moveTo>
                <a:lnTo>
                  <a:pt x="2375957" y="0"/>
                </a:lnTo>
                <a:lnTo>
                  <a:pt x="2375957" y="1767118"/>
                </a:lnTo>
                <a:lnTo>
                  <a:pt x="0" y="1767118"/>
                </a:lnTo>
                <a:lnTo>
                  <a:pt x="0" y="0"/>
                </a:lnTo>
                <a:close/>
              </a:path>
            </a:pathLst>
          </a:custGeom>
          <a:blipFill rotWithShape="1">
            <a:blip r:embed="rId6">
              <a:alphaModFix/>
            </a:blip>
            <a:stretch>
              <a:fillRect b="0" l="0" r="0" t="0"/>
            </a:stretch>
          </a:blipFill>
          <a:ln>
            <a:noFill/>
          </a:ln>
        </p:spPr>
      </p:sp>
      <p:sp>
        <p:nvSpPr>
          <p:cNvPr id="853" name="Google Shape;853;p113"/>
          <p:cNvSpPr/>
          <p:nvPr/>
        </p:nvSpPr>
        <p:spPr>
          <a:xfrm>
            <a:off x="7792667" y="317074"/>
            <a:ext cx="1004099" cy="1073903"/>
          </a:xfrm>
          <a:custGeom>
            <a:rect b="b" l="l" r="r" t="t"/>
            <a:pathLst>
              <a:path extrusionOk="0" h="2147805" w="2008197">
                <a:moveTo>
                  <a:pt x="0" y="0"/>
                </a:moveTo>
                <a:lnTo>
                  <a:pt x="2008197" y="0"/>
                </a:lnTo>
                <a:lnTo>
                  <a:pt x="2008197" y="2147805"/>
                </a:lnTo>
                <a:lnTo>
                  <a:pt x="0" y="2147805"/>
                </a:lnTo>
                <a:lnTo>
                  <a:pt x="0" y="0"/>
                </a:lnTo>
                <a:close/>
              </a:path>
            </a:pathLst>
          </a:custGeom>
          <a:blipFill rotWithShape="1">
            <a:blip r:embed="rId7">
              <a:alphaModFix/>
            </a:blip>
            <a:stretch>
              <a:fillRect b="0" l="0" r="0" t="0"/>
            </a:stretch>
          </a:blipFill>
          <a:ln>
            <a:noFill/>
          </a:ln>
        </p:spPr>
      </p:sp>
      <p:sp>
        <p:nvSpPr>
          <p:cNvPr id="854" name="Google Shape;854;p113"/>
          <p:cNvSpPr/>
          <p:nvPr/>
        </p:nvSpPr>
        <p:spPr>
          <a:xfrm>
            <a:off x="275402" y="317074"/>
            <a:ext cx="1140126" cy="1116374"/>
          </a:xfrm>
          <a:custGeom>
            <a:rect b="b" l="l" r="r" t="t"/>
            <a:pathLst>
              <a:path extrusionOk="0" h="2232747" w="2280252">
                <a:moveTo>
                  <a:pt x="0" y="0"/>
                </a:moveTo>
                <a:lnTo>
                  <a:pt x="2280253" y="0"/>
                </a:lnTo>
                <a:lnTo>
                  <a:pt x="2280253" y="2232747"/>
                </a:lnTo>
                <a:lnTo>
                  <a:pt x="0" y="2232747"/>
                </a:lnTo>
                <a:lnTo>
                  <a:pt x="0" y="0"/>
                </a:lnTo>
                <a:close/>
              </a:path>
            </a:pathLst>
          </a:custGeom>
          <a:blipFill rotWithShape="1">
            <a:blip r:embed="rId8">
              <a:alphaModFix/>
            </a:blip>
            <a:stretch>
              <a:fillRect b="0" l="0" r="0" t="0"/>
            </a:stretch>
          </a:blipFill>
          <a:ln>
            <a:noFill/>
          </a:ln>
        </p:spPr>
      </p:sp>
      <p:sp>
        <p:nvSpPr>
          <p:cNvPr id="855" name="Google Shape;855;p113"/>
          <p:cNvSpPr/>
          <p:nvPr/>
        </p:nvSpPr>
        <p:spPr>
          <a:xfrm>
            <a:off x="7995496" y="3239953"/>
            <a:ext cx="592190" cy="935653"/>
          </a:xfrm>
          <a:custGeom>
            <a:rect b="b" l="l" r="r" t="t"/>
            <a:pathLst>
              <a:path extrusionOk="0" h="1871306" w="1184381">
                <a:moveTo>
                  <a:pt x="0" y="0"/>
                </a:moveTo>
                <a:lnTo>
                  <a:pt x="1184381" y="0"/>
                </a:lnTo>
                <a:lnTo>
                  <a:pt x="1184381" y="1871305"/>
                </a:lnTo>
                <a:lnTo>
                  <a:pt x="0" y="1871305"/>
                </a:lnTo>
                <a:lnTo>
                  <a:pt x="0" y="0"/>
                </a:lnTo>
                <a:close/>
              </a:path>
            </a:pathLst>
          </a:custGeom>
          <a:blipFill rotWithShape="1">
            <a:blip r:embed="rId9">
              <a:alphaModFix/>
            </a:blip>
            <a:stretch>
              <a:fillRect b="0" l="0" r="0" t="0"/>
            </a:stretch>
          </a:blipFill>
          <a:ln>
            <a:noFill/>
          </a:ln>
        </p:spPr>
      </p:sp>
      <p:sp>
        <p:nvSpPr>
          <p:cNvPr id="856" name="Google Shape;856;p113"/>
          <p:cNvSpPr txBox="1"/>
          <p:nvPr/>
        </p:nvSpPr>
        <p:spPr>
          <a:xfrm>
            <a:off x="2143546" y="447675"/>
            <a:ext cx="4662199" cy="5969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i="0" lang="en-GB" sz="3500" u="none" cap="none" strike="noStrike">
                <a:solidFill>
                  <a:srgbClr val="FFFFFF"/>
                </a:solidFill>
                <a:latin typeface="Arial"/>
                <a:ea typeface="Arial"/>
                <a:cs typeface="Arial"/>
                <a:sym typeface="Arial"/>
              </a:rPr>
              <a:t>FEEDBACK</a:t>
            </a:r>
            <a:endParaRPr b="0" i="0" sz="700" u="none" cap="none" strike="noStrike">
              <a:solidFill>
                <a:srgbClr val="000000"/>
              </a:solidFill>
              <a:latin typeface="Arial"/>
              <a:ea typeface="Arial"/>
              <a:cs typeface="Arial"/>
              <a:sym typeface="Arial"/>
            </a:endParaRPr>
          </a:p>
        </p:txBody>
      </p:sp>
      <p:sp>
        <p:nvSpPr>
          <p:cNvPr id="857" name="Google Shape;857;p113"/>
          <p:cNvSpPr txBox="1"/>
          <p:nvPr/>
        </p:nvSpPr>
        <p:spPr>
          <a:xfrm>
            <a:off x="2143546" y="1930550"/>
            <a:ext cx="4662199" cy="5969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i="0" lang="en-GB" sz="3500" u="none" cap="none" strike="noStrike">
                <a:solidFill>
                  <a:srgbClr val="FFFFFF"/>
                </a:solidFill>
                <a:latin typeface="Arial"/>
                <a:ea typeface="Arial"/>
                <a:cs typeface="Arial"/>
                <a:sym typeface="Arial"/>
              </a:rPr>
              <a:t>*INSERT QR CODE*</a:t>
            </a:r>
            <a:endParaRPr b="0" i="0" sz="700" u="none" cap="none" strike="noStrike">
              <a:solidFill>
                <a:srgbClr val="000000"/>
              </a:solidFill>
              <a:latin typeface="Arial"/>
              <a:ea typeface="Arial"/>
              <a:cs typeface="Arial"/>
              <a:sym typeface="Arial"/>
            </a:endParaRPr>
          </a:p>
        </p:txBody>
      </p:sp>
      <p:sp>
        <p:nvSpPr>
          <p:cNvPr id="858" name="Google Shape;858;p113"/>
          <p:cNvSpPr txBox="1"/>
          <p:nvPr/>
        </p:nvSpPr>
        <p:spPr>
          <a:xfrm>
            <a:off x="2083438" y="3385600"/>
            <a:ext cx="4047600" cy="13455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Calibri"/>
                <a:ea typeface="Calibri"/>
                <a:cs typeface="Calibri"/>
                <a:sym typeface="Calibri"/>
              </a:rPr>
              <a:t>Thank you!!</a:t>
            </a:r>
            <a:endParaRPr b="0" i="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Calibri"/>
                <a:ea typeface="Calibri"/>
                <a:cs typeface="Calibri"/>
                <a:sym typeface="Calibri"/>
              </a:rPr>
              <a:t>Any questions?</a:t>
            </a:r>
            <a:endParaRPr b="0" i="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en-GB" sz="1600">
                <a:solidFill>
                  <a:schemeClr val="lt1"/>
                </a:solidFill>
                <a:latin typeface="Calibri"/>
                <a:ea typeface="Calibri"/>
                <a:cs typeface="Calibri"/>
                <a:sym typeface="Calibri"/>
              </a:rPr>
              <a:t>ibraheem.ghafoor@kcl.ac.uk</a:t>
            </a:r>
            <a:endParaRPr b="0" i="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86"/>
        </a:solidFill>
      </p:bgPr>
    </p:bg>
    <p:spTree>
      <p:nvGrpSpPr>
        <p:cNvPr id="204" name="Shape 204"/>
        <p:cNvGrpSpPr/>
        <p:nvPr/>
      </p:nvGrpSpPr>
      <p:grpSpPr>
        <a:xfrm>
          <a:off x="0" y="0"/>
          <a:ext cx="0" cy="0"/>
          <a:chOff x="0" y="0"/>
          <a:chExt cx="0" cy="0"/>
        </a:xfrm>
      </p:grpSpPr>
      <p:sp>
        <p:nvSpPr>
          <p:cNvPr id="205" name="Google Shape;205;p33"/>
          <p:cNvSpPr/>
          <p:nvPr/>
        </p:nvSpPr>
        <p:spPr>
          <a:xfrm>
            <a:off x="923916" y="993340"/>
            <a:ext cx="7183184" cy="3465886"/>
          </a:xfrm>
          <a:custGeom>
            <a:rect b="b" l="l" r="r" t="t"/>
            <a:pathLst>
              <a:path extrusionOk="0" h="6931772" w="14366368">
                <a:moveTo>
                  <a:pt x="0" y="0"/>
                </a:moveTo>
                <a:lnTo>
                  <a:pt x="14366368" y="0"/>
                </a:lnTo>
                <a:lnTo>
                  <a:pt x="14366368" y="6931772"/>
                </a:lnTo>
                <a:lnTo>
                  <a:pt x="0" y="6931772"/>
                </a:lnTo>
                <a:lnTo>
                  <a:pt x="0" y="0"/>
                </a:lnTo>
                <a:close/>
              </a:path>
            </a:pathLst>
          </a:custGeom>
          <a:blipFill rotWithShape="1">
            <a:blip r:embed="rId3">
              <a:alphaModFix/>
            </a:blip>
            <a:stretch>
              <a:fillRect b="0" l="0" r="0" t="0"/>
            </a:stretch>
          </a:blipFill>
          <a:ln>
            <a:noFill/>
          </a:ln>
        </p:spPr>
      </p:sp>
      <p:sp>
        <p:nvSpPr>
          <p:cNvPr id="206" name="Google Shape;206;p33"/>
          <p:cNvSpPr txBox="1"/>
          <p:nvPr/>
        </p:nvSpPr>
        <p:spPr>
          <a:xfrm>
            <a:off x="1290812" y="454550"/>
            <a:ext cx="6449400" cy="538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3500"/>
              <a:buFont typeface="Arial"/>
              <a:buNone/>
            </a:pPr>
            <a:r>
              <a:rPr b="1" lang="en-GB" sz="3500">
                <a:solidFill>
                  <a:srgbClr val="392503"/>
                </a:solidFill>
              </a:rPr>
              <a:t>Structure of a Vertebra</a:t>
            </a:r>
            <a:endParaRPr b="0" i="0" sz="700" u="none" cap="none" strike="noStrike">
              <a:solidFill>
                <a:srgbClr val="000000"/>
              </a:solidFill>
              <a:latin typeface="Arial"/>
              <a:ea typeface="Arial"/>
              <a:cs typeface="Arial"/>
              <a:sym typeface="Arial"/>
            </a:endParaRPr>
          </a:p>
        </p:txBody>
      </p:sp>
      <p:pic>
        <p:nvPicPr>
          <p:cNvPr id="207" name="Google Shape;207;p33"/>
          <p:cNvPicPr preferRelativeResize="0"/>
          <p:nvPr/>
        </p:nvPicPr>
        <p:blipFill>
          <a:blip r:embed="rId4">
            <a:alphaModFix/>
          </a:blip>
          <a:stretch>
            <a:fillRect/>
          </a:stretch>
        </p:blipFill>
        <p:spPr>
          <a:xfrm>
            <a:off x="1290800" y="1005325"/>
            <a:ext cx="6449401" cy="3465875"/>
          </a:xfrm>
          <a:prstGeom prst="rect">
            <a:avLst/>
          </a:prstGeom>
          <a:noFill/>
          <a:ln>
            <a:noFill/>
          </a:ln>
        </p:spPr>
      </p:pic>
      <p:sp>
        <p:nvSpPr>
          <p:cNvPr id="208" name="Google Shape;208;p33"/>
          <p:cNvSpPr txBox="1"/>
          <p:nvPr/>
        </p:nvSpPr>
        <p:spPr>
          <a:xfrm>
            <a:off x="4046550" y="4483175"/>
            <a:ext cx="1365000" cy="377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chemeClr val="dk1"/>
                </a:solidFill>
                <a:latin typeface="Calibri"/>
                <a:ea typeface="Calibri"/>
                <a:cs typeface="Calibri"/>
                <a:sym typeface="Calibri"/>
              </a:rPr>
              <a:t>POSTERIOR</a:t>
            </a:r>
            <a:endParaRPr b="1" sz="1600">
              <a:solidFill>
                <a:schemeClr val="dk1"/>
              </a:solidFill>
              <a:latin typeface="Calibri"/>
              <a:ea typeface="Calibri"/>
              <a:cs typeface="Calibri"/>
              <a:sym typeface="Calibri"/>
            </a:endParaRPr>
          </a:p>
        </p:txBody>
      </p:sp>
      <p:sp>
        <p:nvSpPr>
          <p:cNvPr id="209" name="Google Shape;209;p33"/>
          <p:cNvSpPr txBox="1"/>
          <p:nvPr/>
        </p:nvSpPr>
        <p:spPr>
          <a:xfrm>
            <a:off x="4046550" y="932400"/>
            <a:ext cx="1365000" cy="377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chemeClr val="dk1"/>
                </a:solidFill>
                <a:latin typeface="Calibri"/>
                <a:ea typeface="Calibri"/>
                <a:cs typeface="Calibri"/>
                <a:sym typeface="Calibri"/>
              </a:rPr>
              <a:t>ANTERIOR</a:t>
            </a:r>
            <a:endParaRPr b="1"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