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aleway"/>
      <p:regular r:id="rId38"/>
      <p:bold r:id="rId39"/>
      <p:italic r:id="rId40"/>
      <p:boldItalic r:id="rId41"/>
    </p:embeddedFont>
    <p:embeddedFont>
      <p:font typeface="Roboto Thin"/>
      <p:regular r:id="rId42"/>
      <p:bold r:id="rId43"/>
      <p:italic r:id="rId44"/>
      <p:boldItalic r:id="rId45"/>
    </p:embeddedFont>
    <p:embeddedFont>
      <p:font typeface="Roboto"/>
      <p:regular r:id="rId46"/>
      <p:bold r:id="rId47"/>
      <p:italic r:id="rId48"/>
      <p:boldItalic r:id="rId49"/>
    </p:embeddedFont>
    <p:embeddedFont>
      <p:font typeface="Roboto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F5596C-DF54-4937-93EA-8E4D7F9A7975}">
  <a:tblStyle styleId="{F2F5596C-DF54-4937-93EA-8E4D7F9A79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RobotoThin-regular.fntdata"/><Relationship Id="rId41" Type="http://schemas.openxmlformats.org/officeDocument/2006/relationships/font" Target="fonts/Raleway-boldItalic.fntdata"/><Relationship Id="rId44" Type="http://schemas.openxmlformats.org/officeDocument/2006/relationships/font" Target="fonts/RobotoThin-italic.fntdata"/><Relationship Id="rId43" Type="http://schemas.openxmlformats.org/officeDocument/2006/relationships/font" Target="fonts/RobotoThin-bold.fntdata"/><Relationship Id="rId46" Type="http://schemas.openxmlformats.org/officeDocument/2006/relationships/font" Target="fonts/Roboto-regular.fntdata"/><Relationship Id="rId45" Type="http://schemas.openxmlformats.org/officeDocument/2006/relationships/font" Target="fonts/RobotoThin-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Medium-bold.fntdata"/><Relationship Id="rId50" Type="http://schemas.openxmlformats.org/officeDocument/2006/relationships/font" Target="fonts/RobotoMedium-regular.fntdata"/><Relationship Id="rId53" Type="http://schemas.openxmlformats.org/officeDocument/2006/relationships/font" Target="fonts/RobotoMedium-boldItalic.fntdata"/><Relationship Id="rId52" Type="http://schemas.openxmlformats.org/officeDocument/2006/relationships/font" Target="fonts/RobotoMedium-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c015522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c015522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pro that might change: knowing your allocation in advance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c5c988c6a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c5c988c6a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c5c988c6a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c5c988c6a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Medical education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Yorkshire &amp; Humber</a:t>
            </a:r>
            <a:endParaRPr sz="1400">
              <a:solidFill>
                <a:srgbClr val="0944A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Leadership &amp; management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Wales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c5c988c6a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5c5c988c6a_0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Medical education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Yorkshire &amp; Humber</a:t>
            </a:r>
            <a:endParaRPr sz="1400">
              <a:solidFill>
                <a:srgbClr val="0944A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Leadership &amp; management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Wales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7fa2db63c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7fa2db63c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7fa2db63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7fa2db63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7fa2db63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77fa2db63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5decbd48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5decbd48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7fa2db63c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77fa2db63c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7fa2db63c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77fa2db63c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5decbd485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5decbd48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7fa2db63c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77fa2db63c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77fa2db63c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77fa2db63c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77fa2db63c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77fa2db63c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7fa2db63c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77fa2db63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7fa2db63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77fa2db63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77fa2db63c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77fa2db63c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77fa2db63c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77fa2db63c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77fa2db63c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77fa2db63c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77fa2db63c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77fa2db63c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7fa2db63c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77fa2db63c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c5c988c6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5c5c988c6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78127785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78127785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c015522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5c015522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c5c988c6a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c5c988c6a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7F7F7F"/>
              </a:solidFill>
              <a:latin typeface="Source Sans Pro"/>
              <a:ea typeface="Source Sans Pro"/>
              <a:cs typeface="Source Sans Pro"/>
              <a:sym typeface="Source Sans Pro"/>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7fa2db63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7fa2db63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bfc299ee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bfc299ee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bfc299ee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bfc299ee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fc8c4a1c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5fc8c4a1c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c5c988c6a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5c5c988c6a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Medical education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Yorkshire &amp; Humber</a:t>
            </a:r>
            <a:endParaRPr sz="1400">
              <a:solidFill>
                <a:srgbClr val="0944A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0944A1"/>
              </a:buClr>
              <a:buSzPts val="1800"/>
              <a:buFont typeface="Source Sans Pro"/>
              <a:buChar char="-"/>
            </a:pPr>
            <a:r>
              <a:rPr lang="en" sz="1800">
                <a:solidFill>
                  <a:srgbClr val="0944A1"/>
                </a:solidFill>
                <a:latin typeface="Source Sans Pro"/>
                <a:ea typeface="Source Sans Pro"/>
                <a:cs typeface="Source Sans Pro"/>
                <a:sym typeface="Source Sans Pro"/>
              </a:rPr>
              <a:t>Leadership &amp; management (as of 2023)</a:t>
            </a:r>
            <a:endParaRPr sz="18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East Midlands (LNR &amp; Trent)</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KSS &amp; Wessex</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North West of England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Peninsula</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Scotland</a:t>
            </a:r>
            <a:endParaRPr sz="1400">
              <a:solidFill>
                <a:srgbClr val="0944A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0944A1"/>
              </a:buClr>
              <a:buSzPts val="1400"/>
              <a:buFont typeface="Source Sans Pro"/>
              <a:buChar char="-"/>
            </a:pPr>
            <a:r>
              <a:rPr lang="en" sz="1400">
                <a:solidFill>
                  <a:srgbClr val="0944A1"/>
                </a:solidFill>
                <a:latin typeface="Source Sans Pro"/>
                <a:ea typeface="Source Sans Pro"/>
                <a:cs typeface="Source Sans Pro"/>
                <a:sym typeface="Source Sans Pro"/>
              </a:rPr>
              <a:t>Wales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p:nvPr/>
        </p:nvSpPr>
        <p:spPr>
          <a:xfrm>
            <a:off x="80800" y="2652550"/>
            <a:ext cx="8994300" cy="2423700"/>
          </a:xfrm>
          <a:prstGeom prst="rect">
            <a:avLst/>
          </a:prstGeom>
          <a:solidFill>
            <a:srgbClr val="7B23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7C24E8"/>
                </a:solidFill>
              </a:rPr>
              <a:t>SFP Made Simple</a:t>
            </a:r>
            <a:endParaRPr>
              <a:solidFill>
                <a:srgbClr val="7C24E8"/>
              </a:solidFill>
            </a:endParaRPr>
          </a:p>
          <a:p>
            <a:pPr indent="0" lvl="0" marL="457200" rtl="0" algn="ctr">
              <a:spcBef>
                <a:spcPts val="0"/>
              </a:spcBef>
              <a:spcAft>
                <a:spcPts val="0"/>
              </a:spcAft>
              <a:buNone/>
            </a:pPr>
            <a:r>
              <a:rPr b="0" lang="en" sz="3600">
                <a:solidFill>
                  <a:srgbClr val="7C24E8"/>
                </a:solidFill>
              </a:rPr>
              <a:t>3. </a:t>
            </a:r>
            <a:r>
              <a:rPr b="0" lang="en" sz="3600">
                <a:solidFill>
                  <a:srgbClr val="7C24E8"/>
                </a:solidFill>
              </a:rPr>
              <a:t>Writing</a:t>
            </a:r>
            <a:r>
              <a:rPr b="0" lang="en" sz="3600">
                <a:solidFill>
                  <a:srgbClr val="7C24E8"/>
                </a:solidFill>
              </a:rPr>
              <a:t> White Space Questions</a:t>
            </a:r>
            <a:endParaRPr b="0" sz="3600">
              <a:solidFill>
                <a:srgbClr val="7C24E8"/>
              </a:solidFill>
            </a:endParaRPr>
          </a:p>
        </p:txBody>
      </p:sp>
      <p:sp>
        <p:nvSpPr>
          <p:cNvPr id="60" name="Google Shape;60;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100">
                <a:solidFill>
                  <a:schemeClr val="accent1"/>
                </a:solidFill>
              </a:rPr>
              <a:t>Dr </a:t>
            </a:r>
            <a:r>
              <a:rPr lang="en" sz="2100">
                <a:solidFill>
                  <a:schemeClr val="accent1"/>
                </a:solidFill>
              </a:rPr>
              <a:t>Angela Lochmüller (FY1 UCL)</a:t>
            </a:r>
            <a:endParaRPr sz="2100">
              <a:solidFill>
                <a:schemeClr val="accent1"/>
              </a:solidFill>
            </a:endParaRPr>
          </a:p>
        </p:txBody>
      </p:sp>
      <p:pic>
        <p:nvPicPr>
          <p:cNvPr id="61" name="Google Shape;61;p13"/>
          <p:cNvPicPr preferRelativeResize="0"/>
          <p:nvPr/>
        </p:nvPicPr>
        <p:blipFill>
          <a:blip r:embed="rId3">
            <a:alphaModFix/>
          </a:blip>
          <a:stretch>
            <a:fillRect/>
          </a:stretch>
        </p:blipFill>
        <p:spPr>
          <a:xfrm>
            <a:off x="2473800" y="2681600"/>
            <a:ext cx="4196400" cy="2365601"/>
          </a:xfrm>
          <a:prstGeom prst="rect">
            <a:avLst/>
          </a:prstGeom>
          <a:noFill/>
          <a:ln>
            <a:noFill/>
          </a:ln>
          <a:effectLst>
            <a:outerShdw blurRad="57150" rotWithShape="0" algn="bl" dir="5400000" dist="19050">
              <a:srgbClr val="000000">
                <a:alpha val="50000"/>
              </a:srgbClr>
            </a:outerShdw>
          </a:effectLst>
        </p:spPr>
      </p:pic>
      <p:pic>
        <p:nvPicPr>
          <p:cNvPr id="62" name="Google Shape;62;p13"/>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What are White Space Questions?</a:t>
            </a:r>
            <a:endParaRPr>
              <a:solidFill>
                <a:srgbClr val="7C24E8"/>
              </a:solidFill>
            </a:endParaRPr>
          </a:p>
        </p:txBody>
      </p:sp>
      <p:sp>
        <p:nvSpPr>
          <p:cNvPr id="222" name="Google Shape;2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accent1"/>
              </a:buClr>
              <a:buSzPts val="2000"/>
              <a:buChar char="●"/>
            </a:pPr>
            <a:r>
              <a:rPr i="1" lang="en" sz="2000">
                <a:solidFill>
                  <a:schemeClr val="accent1"/>
                </a:solidFill>
              </a:rPr>
              <a:t>WSQs are designed to test your passion for SFP, your knowledge of the programme you're applying to and what you have learnt from your experiences so far</a:t>
            </a:r>
            <a:endParaRPr i="1" sz="2000">
              <a:solidFill>
                <a:schemeClr val="accent1"/>
              </a:solidFill>
            </a:endParaRPr>
          </a:p>
          <a:p>
            <a:pPr indent="-355600" lvl="0" marL="457200" rtl="0" algn="l">
              <a:spcBef>
                <a:spcPts val="0"/>
              </a:spcBef>
              <a:spcAft>
                <a:spcPts val="0"/>
              </a:spcAft>
              <a:buClr>
                <a:schemeClr val="accent1"/>
              </a:buClr>
              <a:buSzPts val="2000"/>
              <a:buChar char="●"/>
            </a:pPr>
            <a:r>
              <a:rPr lang="en" sz="2000">
                <a:solidFill>
                  <a:schemeClr val="accent1"/>
                </a:solidFill>
              </a:rPr>
              <a:t>They are an opportunity for you to show your "non-conventional" achievements, especially if you don't have many objective prizes, publications, etc </a:t>
            </a:r>
            <a:endParaRPr sz="2000">
              <a:solidFill>
                <a:schemeClr val="accent1"/>
              </a:solidFill>
            </a:endParaRPr>
          </a:p>
          <a:p>
            <a:pPr indent="-355600" lvl="0" marL="457200" rtl="0" algn="l">
              <a:spcBef>
                <a:spcPts val="0"/>
              </a:spcBef>
              <a:spcAft>
                <a:spcPts val="0"/>
              </a:spcAft>
              <a:buClr>
                <a:schemeClr val="accent1"/>
              </a:buClr>
              <a:buSzPts val="2000"/>
              <a:buChar char="●"/>
            </a:pPr>
            <a:r>
              <a:rPr lang="en" sz="2000">
                <a:solidFill>
                  <a:schemeClr val="accent1"/>
                </a:solidFill>
              </a:rPr>
              <a:t>Not all SuoAs require WSQs, check on each individual webpage i.e. London do NOT</a:t>
            </a:r>
            <a:endParaRPr sz="2000">
              <a:solidFill>
                <a:schemeClr val="accent1"/>
              </a:solidFill>
            </a:endParaRPr>
          </a:p>
        </p:txBody>
      </p:sp>
      <p:pic>
        <p:nvPicPr>
          <p:cNvPr id="223" name="Google Shape;223;p22"/>
          <p:cNvPicPr preferRelativeResize="0"/>
          <p:nvPr/>
        </p:nvPicPr>
        <p:blipFill>
          <a:blip r:embed="rId3">
            <a:alphaModFix/>
          </a:blip>
          <a:stretch>
            <a:fillRect/>
          </a:stretch>
        </p:blipFill>
        <p:spPr>
          <a:xfrm>
            <a:off x="8259282" y="0"/>
            <a:ext cx="884711" cy="860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3"/>
          <p:cNvPicPr preferRelativeResize="0"/>
          <p:nvPr/>
        </p:nvPicPr>
        <p:blipFill>
          <a:blip r:embed="rId3">
            <a:alphaModFix/>
          </a:blip>
          <a:stretch>
            <a:fillRect/>
          </a:stretch>
        </p:blipFill>
        <p:spPr>
          <a:xfrm>
            <a:off x="1602638" y="0"/>
            <a:ext cx="5938737" cy="5143501"/>
          </a:xfrm>
          <a:prstGeom prst="rect">
            <a:avLst/>
          </a:prstGeom>
          <a:noFill/>
          <a:ln>
            <a:noFill/>
          </a:ln>
        </p:spPr>
      </p:pic>
      <p:pic>
        <p:nvPicPr>
          <p:cNvPr id="229" name="Google Shape;229;p23"/>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4"/>
          <p:cNvPicPr preferRelativeResize="0"/>
          <p:nvPr/>
        </p:nvPicPr>
        <p:blipFill>
          <a:blip r:embed="rId3">
            <a:alphaModFix/>
          </a:blip>
          <a:stretch>
            <a:fillRect/>
          </a:stretch>
        </p:blipFill>
        <p:spPr>
          <a:xfrm>
            <a:off x="327688" y="30962"/>
            <a:ext cx="8488627" cy="5081574"/>
          </a:xfrm>
          <a:prstGeom prst="rect">
            <a:avLst/>
          </a:prstGeom>
          <a:noFill/>
          <a:ln>
            <a:noFill/>
          </a:ln>
        </p:spPr>
      </p:pic>
      <p:pic>
        <p:nvPicPr>
          <p:cNvPr id="235" name="Google Shape;235;p24"/>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5"/>
          <p:cNvPicPr preferRelativeResize="0"/>
          <p:nvPr/>
        </p:nvPicPr>
        <p:blipFill>
          <a:blip r:embed="rId3">
            <a:alphaModFix/>
          </a:blip>
          <a:stretch>
            <a:fillRect/>
          </a:stretch>
        </p:blipFill>
        <p:spPr>
          <a:xfrm>
            <a:off x="8259282" y="0"/>
            <a:ext cx="884711" cy="860999"/>
          </a:xfrm>
          <a:prstGeom prst="rect">
            <a:avLst/>
          </a:prstGeom>
          <a:noFill/>
          <a:ln>
            <a:noFill/>
          </a:ln>
        </p:spPr>
      </p:pic>
      <p:pic>
        <p:nvPicPr>
          <p:cNvPr id="241" name="Google Shape;241;p25"/>
          <p:cNvPicPr preferRelativeResize="0"/>
          <p:nvPr/>
        </p:nvPicPr>
        <p:blipFill>
          <a:blip r:embed="rId4">
            <a:alphaModFix/>
          </a:blip>
          <a:stretch>
            <a:fillRect/>
          </a:stretch>
        </p:blipFill>
        <p:spPr>
          <a:xfrm>
            <a:off x="1946750" y="0"/>
            <a:ext cx="525049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7" name="Google Shape;24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8" name="Google Shape;248;p26"/>
          <p:cNvPicPr preferRelativeResize="0"/>
          <p:nvPr/>
        </p:nvPicPr>
        <p:blipFill>
          <a:blip r:embed="rId3">
            <a:alphaModFix/>
          </a:blip>
          <a:stretch>
            <a:fillRect/>
          </a:stretch>
        </p:blipFill>
        <p:spPr>
          <a:xfrm>
            <a:off x="458725" y="208413"/>
            <a:ext cx="3833600" cy="4726676"/>
          </a:xfrm>
          <a:prstGeom prst="rect">
            <a:avLst/>
          </a:prstGeom>
          <a:noFill/>
          <a:ln>
            <a:noFill/>
          </a:ln>
        </p:spPr>
      </p:pic>
      <p:pic>
        <p:nvPicPr>
          <p:cNvPr id="249" name="Google Shape;249;p26"/>
          <p:cNvPicPr preferRelativeResize="0"/>
          <p:nvPr/>
        </p:nvPicPr>
        <p:blipFill>
          <a:blip r:embed="rId4">
            <a:alphaModFix/>
          </a:blip>
          <a:stretch>
            <a:fillRect/>
          </a:stretch>
        </p:blipFill>
        <p:spPr>
          <a:xfrm>
            <a:off x="4292322" y="208412"/>
            <a:ext cx="4392953" cy="4726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The Questions of 2024 </a:t>
            </a:r>
            <a:endParaRPr>
              <a:solidFill>
                <a:srgbClr val="7C24E8"/>
              </a:solidFill>
            </a:endParaRPr>
          </a:p>
        </p:txBody>
      </p:sp>
      <p:sp>
        <p:nvSpPr>
          <p:cNvPr id="255" name="Google Shape;25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i="1" lang="en" sz="1400">
                <a:solidFill>
                  <a:schemeClr val="accent1"/>
                </a:solidFill>
              </a:rPr>
              <a:t>Career Goals: </a:t>
            </a:r>
            <a:r>
              <a:rPr i="1" lang="en" sz="1400">
                <a:solidFill>
                  <a:schemeClr val="accent1"/>
                </a:solidFill>
              </a:rPr>
              <a:t>What are your specific reasons for applying for a SFP? Please highlight how the programme will contribute to your career plans and briefly outline these. </a:t>
            </a:r>
            <a:endParaRPr i="1" sz="1400">
              <a:solidFill>
                <a:schemeClr val="accent1"/>
              </a:solidFill>
            </a:endParaRPr>
          </a:p>
          <a:p>
            <a:pPr indent="0" lvl="0" marL="0" rtl="0" algn="l">
              <a:lnSpc>
                <a:spcPct val="95000"/>
              </a:lnSpc>
              <a:spcBef>
                <a:spcPts val="1200"/>
              </a:spcBef>
              <a:spcAft>
                <a:spcPts val="0"/>
              </a:spcAft>
              <a:buSzPts val="852"/>
              <a:buNone/>
            </a:pPr>
            <a:r>
              <a:rPr b="1" i="1" lang="en" sz="1400">
                <a:solidFill>
                  <a:schemeClr val="accent1"/>
                </a:solidFill>
              </a:rPr>
              <a:t>Programme Interests:</a:t>
            </a:r>
            <a:r>
              <a:rPr i="1" lang="en" sz="1400">
                <a:solidFill>
                  <a:schemeClr val="accent1"/>
                </a:solidFill>
              </a:rPr>
              <a:t> Please explain your rationale for your choice of programme </a:t>
            </a:r>
            <a:endParaRPr i="1" sz="1400">
              <a:solidFill>
                <a:schemeClr val="accent1"/>
              </a:solidFill>
            </a:endParaRPr>
          </a:p>
          <a:p>
            <a:pPr indent="-317500" lvl="0" marL="457200" rtl="0" algn="l">
              <a:lnSpc>
                <a:spcPct val="95000"/>
              </a:lnSpc>
              <a:spcBef>
                <a:spcPts val="1200"/>
              </a:spcBef>
              <a:spcAft>
                <a:spcPts val="0"/>
              </a:spcAft>
              <a:buClr>
                <a:schemeClr val="accent1"/>
              </a:buClr>
              <a:buSzPts val="1400"/>
              <a:buChar char="●"/>
            </a:pPr>
            <a:r>
              <a:rPr b="1" i="1" lang="en" sz="1400">
                <a:solidFill>
                  <a:schemeClr val="accent1"/>
                </a:solidFill>
              </a:rPr>
              <a:t>Research:</a:t>
            </a:r>
            <a:r>
              <a:rPr i="1" lang="en" sz="1400">
                <a:solidFill>
                  <a:schemeClr val="accent1"/>
                </a:solidFill>
              </a:rPr>
              <a:t> Please outline your previous research experience and achievements. </a:t>
            </a:r>
            <a:endParaRPr i="1" sz="1400">
              <a:solidFill>
                <a:schemeClr val="accent1"/>
              </a:solidFill>
            </a:endParaRPr>
          </a:p>
          <a:p>
            <a:pPr indent="-317500" lvl="0" marL="457200" rtl="0" algn="l">
              <a:lnSpc>
                <a:spcPct val="95000"/>
              </a:lnSpc>
              <a:spcBef>
                <a:spcPts val="0"/>
              </a:spcBef>
              <a:spcAft>
                <a:spcPts val="0"/>
              </a:spcAft>
              <a:buClr>
                <a:schemeClr val="accent1"/>
              </a:buClr>
              <a:buSzPts val="1400"/>
              <a:buChar char="●"/>
            </a:pPr>
            <a:r>
              <a:rPr b="1" i="1" lang="en" sz="1400">
                <a:solidFill>
                  <a:schemeClr val="accent1"/>
                </a:solidFill>
              </a:rPr>
              <a:t>Education and Teaching: </a:t>
            </a:r>
            <a:r>
              <a:rPr i="1" lang="en" sz="1400">
                <a:solidFill>
                  <a:schemeClr val="accent1"/>
                </a:solidFill>
              </a:rPr>
              <a:t>Please describe (1) your previous relevant teaching experience and achievements as a teacher, within and outside medicine (2) your experience in simulation training and the value of development of simulation training for doctors. </a:t>
            </a:r>
            <a:endParaRPr i="1" sz="1400">
              <a:solidFill>
                <a:schemeClr val="accent1"/>
              </a:solidFill>
            </a:endParaRPr>
          </a:p>
          <a:p>
            <a:pPr indent="-317500" lvl="0" marL="457200" rtl="0" algn="l">
              <a:lnSpc>
                <a:spcPct val="95000"/>
              </a:lnSpc>
              <a:spcBef>
                <a:spcPts val="0"/>
              </a:spcBef>
              <a:spcAft>
                <a:spcPts val="0"/>
              </a:spcAft>
              <a:buClr>
                <a:schemeClr val="accent1"/>
              </a:buClr>
              <a:buSzPts val="1400"/>
              <a:buChar char="●"/>
            </a:pPr>
            <a:r>
              <a:rPr b="1" i="1" lang="en" sz="1400">
                <a:solidFill>
                  <a:schemeClr val="accent1"/>
                </a:solidFill>
              </a:rPr>
              <a:t>Leadership:</a:t>
            </a:r>
            <a:r>
              <a:rPr i="1" lang="en" sz="1400">
                <a:solidFill>
                  <a:schemeClr val="accent1"/>
                </a:solidFill>
              </a:rPr>
              <a:t> Give one example in which you have demonstrated your leadership abilities. The example should be from your undergraduate experience (or postgraduate experience if relevant) and should identify your specific role and contribution as a leader and its relevance to academic activities. </a:t>
            </a:r>
            <a:endParaRPr i="1" sz="1400">
              <a:solidFill>
                <a:schemeClr val="accent1"/>
              </a:solidFill>
            </a:endParaRPr>
          </a:p>
          <a:p>
            <a:pPr indent="0" lvl="0" marL="0" rtl="0" algn="l">
              <a:lnSpc>
                <a:spcPct val="95000"/>
              </a:lnSpc>
              <a:spcBef>
                <a:spcPts val="1200"/>
              </a:spcBef>
              <a:spcAft>
                <a:spcPts val="1200"/>
              </a:spcAft>
              <a:buSzPts val="852"/>
              <a:buNone/>
            </a:pPr>
            <a:r>
              <a:rPr b="1" i="1" lang="en" sz="1400">
                <a:solidFill>
                  <a:schemeClr val="accent1"/>
                </a:solidFill>
              </a:rPr>
              <a:t>Team Working:</a:t>
            </a:r>
            <a:r>
              <a:rPr i="1" lang="en" sz="1400">
                <a:solidFill>
                  <a:schemeClr val="accent1"/>
                </a:solidFill>
              </a:rPr>
              <a:t> Academic medicine requires an individual to work successfully in a team. Describe a time that is relevant to your foundation training when you have worked as a successful member of a team and identify your role and contribution to this success. Explain the significance of this experience to your application.</a:t>
            </a:r>
            <a:endParaRPr i="1" sz="14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How to write WSQs</a:t>
            </a:r>
            <a:endParaRPr>
              <a:solidFill>
                <a:srgbClr val="7C24E8"/>
              </a:solidFill>
            </a:endParaRPr>
          </a:p>
        </p:txBody>
      </p:sp>
      <p:sp>
        <p:nvSpPr>
          <p:cNvPr id="261" name="Google Shape;26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1"/>
              </a:buClr>
              <a:buSzPts val="1800"/>
              <a:buChar char="●"/>
            </a:pPr>
            <a:r>
              <a:rPr lang="en">
                <a:solidFill>
                  <a:schemeClr val="accent1"/>
                </a:solidFill>
              </a:rPr>
              <a:t>Start with a list of your achievements/examples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Work to a w</a:t>
            </a:r>
            <a:r>
              <a:rPr lang="en">
                <a:solidFill>
                  <a:schemeClr val="accent1"/>
                </a:solidFill>
              </a:rPr>
              <a:t>ord limit of 200 each Q</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Reader of each Q may be same or different, i.e. can use same examples, but make different points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Try and link points back to the theme of the SFP you're applying for e.g. research/management/teaching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Reflection, reflection, reflection!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ChatGPT?</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Proofreading </a:t>
            </a:r>
            <a:endParaRPr>
              <a:solidFill>
                <a:schemeClr val="accent1"/>
              </a:solidFill>
            </a:endParaRPr>
          </a:p>
        </p:txBody>
      </p:sp>
      <p:grpSp>
        <p:nvGrpSpPr>
          <p:cNvPr id="262" name="Google Shape;262;p28"/>
          <p:cNvGrpSpPr/>
          <p:nvPr/>
        </p:nvGrpSpPr>
        <p:grpSpPr>
          <a:xfrm>
            <a:off x="4465381" y="4262349"/>
            <a:ext cx="4259952" cy="643500"/>
            <a:chOff x="1593000" y="2322568"/>
            <a:chExt cx="5957975" cy="643500"/>
          </a:xfrm>
        </p:grpSpPr>
        <p:sp>
          <p:nvSpPr>
            <p:cNvPr id="263" name="Google Shape;263;p2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STAR</a:t>
              </a:r>
              <a:endParaRPr sz="1000">
                <a:solidFill>
                  <a:srgbClr val="FFFFFF"/>
                </a:solidFill>
                <a:latin typeface="Roboto"/>
                <a:ea typeface="Roboto"/>
                <a:cs typeface="Roboto"/>
                <a:sym typeface="Roboto"/>
              </a:endParaRPr>
            </a:p>
          </p:txBody>
        </p:sp>
        <p:sp>
          <p:nvSpPr>
            <p:cNvPr id="267" name="Google Shape;267;p2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3</a:t>
              </a:r>
              <a:endParaRPr sz="2600">
                <a:solidFill>
                  <a:srgbClr val="FFFFFF"/>
                </a:solidFill>
                <a:latin typeface="Roboto Thin"/>
                <a:ea typeface="Roboto Thin"/>
                <a:cs typeface="Roboto Thin"/>
                <a:sym typeface="Roboto Thin"/>
              </a:endParaRPr>
            </a:p>
          </p:txBody>
        </p:sp>
        <p:sp>
          <p:nvSpPr>
            <p:cNvPr id="269" name="Google Shape;269;p28"/>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Situation </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Task </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Action</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Reflection</a:t>
              </a:r>
              <a:endParaRPr sz="800">
                <a:solidFill>
                  <a:srgbClr val="1B786E"/>
                </a:solidFill>
                <a:latin typeface="Roboto"/>
                <a:ea typeface="Roboto"/>
                <a:cs typeface="Roboto"/>
                <a:sym typeface="Roboto"/>
              </a:endParaRPr>
            </a:p>
          </p:txBody>
        </p:sp>
      </p:grpSp>
      <p:grpSp>
        <p:nvGrpSpPr>
          <p:cNvPr id="270" name="Google Shape;270;p28"/>
          <p:cNvGrpSpPr/>
          <p:nvPr/>
        </p:nvGrpSpPr>
        <p:grpSpPr>
          <a:xfrm>
            <a:off x="4465381" y="3607229"/>
            <a:ext cx="4259952" cy="643500"/>
            <a:chOff x="1593000" y="2322568"/>
            <a:chExt cx="5957975" cy="643500"/>
          </a:xfrm>
        </p:grpSpPr>
        <p:sp>
          <p:nvSpPr>
            <p:cNvPr id="271" name="Google Shape;271;p2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CAMP</a:t>
              </a:r>
              <a:endParaRPr sz="1000">
                <a:solidFill>
                  <a:srgbClr val="FFFFFF"/>
                </a:solidFill>
                <a:latin typeface="Roboto"/>
                <a:ea typeface="Roboto"/>
                <a:cs typeface="Roboto"/>
                <a:sym typeface="Roboto"/>
              </a:endParaRPr>
            </a:p>
          </p:txBody>
        </p:sp>
        <p:sp>
          <p:nvSpPr>
            <p:cNvPr id="275" name="Google Shape;275;p2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2</a:t>
              </a:r>
              <a:endParaRPr sz="2600">
                <a:solidFill>
                  <a:srgbClr val="FFFFFF"/>
                </a:solidFill>
                <a:latin typeface="Roboto Thin"/>
                <a:ea typeface="Roboto Thin"/>
                <a:cs typeface="Roboto Thin"/>
                <a:sym typeface="Roboto Thin"/>
              </a:endParaRPr>
            </a:p>
          </p:txBody>
        </p:sp>
        <p:sp>
          <p:nvSpPr>
            <p:cNvPr id="277" name="Google Shape;277;p28"/>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Clinical </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Academic</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Managerial/Teaching</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Personal</a:t>
              </a:r>
              <a:endParaRPr sz="800">
                <a:solidFill>
                  <a:srgbClr val="1B786E"/>
                </a:solidFill>
                <a:latin typeface="Roboto"/>
                <a:ea typeface="Roboto"/>
                <a:cs typeface="Roboto"/>
                <a:sym typeface="Roboto"/>
              </a:endParaRPr>
            </a:p>
          </p:txBody>
        </p:sp>
      </p:grpSp>
      <p:grpSp>
        <p:nvGrpSpPr>
          <p:cNvPr id="278" name="Google Shape;278;p28"/>
          <p:cNvGrpSpPr/>
          <p:nvPr/>
        </p:nvGrpSpPr>
        <p:grpSpPr>
          <a:xfrm>
            <a:off x="4465381" y="2952099"/>
            <a:ext cx="4259952" cy="643500"/>
            <a:chOff x="1593000" y="2322568"/>
            <a:chExt cx="5957975" cy="643500"/>
          </a:xfrm>
        </p:grpSpPr>
        <p:sp>
          <p:nvSpPr>
            <p:cNvPr id="279" name="Google Shape;279;p2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PEE</a:t>
              </a:r>
              <a:endParaRPr sz="1000">
                <a:solidFill>
                  <a:srgbClr val="FFFFFF"/>
                </a:solidFill>
                <a:latin typeface="Roboto"/>
                <a:ea typeface="Roboto"/>
                <a:cs typeface="Roboto"/>
                <a:sym typeface="Roboto"/>
              </a:endParaRPr>
            </a:p>
          </p:txBody>
        </p:sp>
        <p:sp>
          <p:nvSpPr>
            <p:cNvPr id="283" name="Google Shape;283;p2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1</a:t>
              </a:r>
              <a:endParaRPr sz="2600">
                <a:solidFill>
                  <a:srgbClr val="FFFFFF"/>
                </a:solidFill>
                <a:latin typeface="Roboto Thin"/>
                <a:ea typeface="Roboto Thin"/>
                <a:cs typeface="Roboto Thin"/>
                <a:sym typeface="Roboto Thin"/>
              </a:endParaRPr>
            </a:p>
          </p:txBody>
        </p:sp>
        <p:sp>
          <p:nvSpPr>
            <p:cNvPr id="285" name="Google Shape;285;p28"/>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Point </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Example</a:t>
              </a:r>
              <a:endParaRPr sz="800">
                <a:solidFill>
                  <a:srgbClr val="1B786E"/>
                </a:solidFill>
                <a:latin typeface="Roboto"/>
                <a:ea typeface="Roboto"/>
                <a:cs typeface="Roboto"/>
                <a:sym typeface="Roboto"/>
              </a:endParaRPr>
            </a:p>
            <a:p>
              <a:pPr indent="-279400" lvl="0" marL="457200" rtl="0" algn="l">
                <a:lnSpc>
                  <a:spcPct val="115000"/>
                </a:lnSpc>
                <a:spcBef>
                  <a:spcPts val="0"/>
                </a:spcBef>
                <a:spcAft>
                  <a:spcPts val="0"/>
                </a:spcAft>
                <a:buClr>
                  <a:srgbClr val="1B786E"/>
                </a:buClr>
                <a:buSzPts val="800"/>
                <a:buFont typeface="Roboto"/>
                <a:buChar char="●"/>
              </a:pPr>
              <a:r>
                <a:rPr lang="en" sz="800">
                  <a:solidFill>
                    <a:srgbClr val="1B786E"/>
                  </a:solidFill>
                  <a:latin typeface="Roboto"/>
                  <a:ea typeface="Roboto"/>
                  <a:cs typeface="Roboto"/>
                  <a:sym typeface="Roboto"/>
                </a:rPr>
                <a:t>Explain</a:t>
              </a:r>
              <a:endParaRPr sz="800">
                <a:solidFill>
                  <a:srgbClr val="1B786E"/>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Tips: Career Goals</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291" name="Google Shape;291;p29"/>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292" name="Google Shape;29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chemeClr val="accent1"/>
                </a:solidFill>
              </a:rPr>
              <a:t>What are your </a:t>
            </a:r>
            <a:r>
              <a:rPr b="1" i="1" lang="en">
                <a:solidFill>
                  <a:schemeClr val="accent1"/>
                </a:solidFill>
              </a:rPr>
              <a:t>specific reasons </a:t>
            </a:r>
            <a:r>
              <a:rPr i="1" lang="en">
                <a:solidFill>
                  <a:schemeClr val="accent1"/>
                </a:solidFill>
              </a:rPr>
              <a:t>for applying for a SFP? Please highlight </a:t>
            </a:r>
            <a:r>
              <a:rPr b="1" i="1" lang="en">
                <a:solidFill>
                  <a:schemeClr val="accent1"/>
                </a:solidFill>
              </a:rPr>
              <a:t>how the programme will contribute to your career plans</a:t>
            </a:r>
            <a:r>
              <a:rPr i="1" lang="en">
                <a:solidFill>
                  <a:schemeClr val="accent1"/>
                </a:solidFill>
              </a:rPr>
              <a:t> and briefly outline these.</a:t>
            </a:r>
            <a:endParaRPr i="1">
              <a:solidFill>
                <a:schemeClr val="accent1"/>
              </a:solidFill>
            </a:endParaRPr>
          </a:p>
          <a:p>
            <a:pPr indent="-342900" lvl="0" marL="457200" rtl="0" algn="l">
              <a:spcBef>
                <a:spcPts val="1200"/>
              </a:spcBef>
              <a:spcAft>
                <a:spcPts val="0"/>
              </a:spcAft>
              <a:buClr>
                <a:schemeClr val="accent1"/>
              </a:buClr>
              <a:buSzPts val="1800"/>
              <a:buChar char="●"/>
            </a:pPr>
            <a:r>
              <a:rPr lang="en">
                <a:solidFill>
                  <a:schemeClr val="accent1"/>
                </a:solidFill>
              </a:rPr>
              <a:t>Explain why you want to do an SFP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Explain why you’re applying to this SuoA</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Search SuoA/uni websites for potential supervisors &amp; contact them, esp Oxbridge </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Contact previous SFPs on programmes you're applying to to find out specifics of programme i.e. via LinkedIn, Twitter</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Be specific about you career plans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Mention the integrated academic pathway +- your goal of being an NHS academic lecturer (you are a long term investment!)</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1: Career Goals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298" name="Google Shape;298;p30"/>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299" name="Google Shape;29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1100"/>
              <a:buFont typeface="Arial"/>
              <a:buNone/>
            </a:pPr>
            <a:r>
              <a:rPr lang="en" sz="1400">
                <a:solidFill>
                  <a:schemeClr val="dk2"/>
                </a:solidFill>
              </a:rPr>
              <a:t>My master’s in Genomic Medicine at the University of Cambridge inspired me to explore a career in </a:t>
            </a:r>
            <a:r>
              <a:rPr lang="en" sz="1400">
                <a:solidFill>
                  <a:schemeClr val="dk2"/>
                </a:solidFill>
                <a:highlight>
                  <a:srgbClr val="00FF00"/>
                </a:highlight>
              </a:rPr>
              <a:t>genomics research.</a:t>
            </a:r>
            <a:r>
              <a:rPr lang="en" sz="1400">
                <a:solidFill>
                  <a:schemeClr val="dk2"/>
                </a:solidFill>
              </a:rPr>
              <a:t> I have since had the privilege to work with a research team in Cambridge University’s Department of Neurosciences, with whom I have </a:t>
            </a:r>
            <a:r>
              <a:rPr lang="en" sz="1400">
                <a:solidFill>
                  <a:schemeClr val="dk2"/>
                </a:solidFill>
                <a:highlight>
                  <a:srgbClr val="FFFF00"/>
                </a:highlight>
              </a:rPr>
              <a:t>published four original research articles </a:t>
            </a:r>
            <a:r>
              <a:rPr lang="en" sz="1400">
                <a:solidFill>
                  <a:schemeClr val="dk2"/>
                </a:solidFill>
              </a:rPr>
              <a:t>in peer-reviewed journals, including one article as co-first author. I would relish the opportunity to </a:t>
            </a:r>
            <a:r>
              <a:rPr lang="en" sz="1400">
                <a:solidFill>
                  <a:schemeClr val="dk2"/>
                </a:solidFill>
                <a:highlight>
                  <a:srgbClr val="FF00FF"/>
                </a:highlight>
              </a:rPr>
              <a:t>maintain my relationship with the university, develop my academic skills and hone my passion for clinical research via an SFP</a:t>
            </a:r>
            <a:r>
              <a:rPr lang="en" sz="1400">
                <a:solidFill>
                  <a:schemeClr val="dk2"/>
                </a:solidFill>
              </a:rPr>
              <a:t>.</a:t>
            </a:r>
            <a:endParaRPr sz="14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sz="14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400">
                <a:solidFill>
                  <a:schemeClr val="dk2"/>
                </a:solidFill>
              </a:rPr>
              <a:t>I have been heavily involved in near-peer teaching, including</a:t>
            </a:r>
            <a:r>
              <a:rPr lang="en" sz="1400">
                <a:solidFill>
                  <a:schemeClr val="dk2"/>
                </a:solidFill>
                <a:highlight>
                  <a:srgbClr val="FFFF00"/>
                </a:highlight>
              </a:rPr>
              <a:t> leading weekly teaching sessions</a:t>
            </a:r>
            <a:r>
              <a:rPr lang="en" sz="1400">
                <a:solidFill>
                  <a:schemeClr val="dk2"/>
                </a:solidFill>
              </a:rPr>
              <a:t> for undergraduate medical students during my master’s degree year. Additionally, I </a:t>
            </a:r>
            <a:r>
              <a:rPr lang="en" sz="1400">
                <a:solidFill>
                  <a:schemeClr val="dk2"/>
                </a:solidFill>
                <a:highlight>
                  <a:srgbClr val="FFFF00"/>
                </a:highlight>
              </a:rPr>
              <a:t>co-founded the Cambridge University Genomic Medicine Society </a:t>
            </a:r>
            <a:r>
              <a:rPr lang="en" sz="1400">
                <a:solidFill>
                  <a:schemeClr val="dk2"/>
                </a:solidFill>
              </a:rPr>
              <a:t>and co-host the podcast ‘Genomics Unravelled’, an educational podcast about the future of genomics in healthcare with guests including Dame Professor Sally Davies. I hope to </a:t>
            </a:r>
            <a:r>
              <a:rPr lang="en" sz="1400">
                <a:solidFill>
                  <a:schemeClr val="dk2"/>
                </a:solidFill>
                <a:highlight>
                  <a:srgbClr val="FF00FF"/>
                </a:highlight>
              </a:rPr>
              <a:t>continue developing my teaching skills and</a:t>
            </a:r>
            <a:r>
              <a:rPr lang="en" sz="1400">
                <a:solidFill>
                  <a:schemeClr val="dk2"/>
                </a:solidFill>
                <a:highlight>
                  <a:srgbClr val="00FFFF"/>
                </a:highlight>
              </a:rPr>
              <a:t> benefit from the excellent education and supervision system offered by the university.</a:t>
            </a:r>
            <a:endParaRPr sz="1400">
              <a:solidFill>
                <a:schemeClr val="dk2"/>
              </a:solidFill>
              <a:highlight>
                <a:srgbClr val="00FFFF"/>
              </a:highlight>
            </a:endParaRPr>
          </a:p>
          <a:p>
            <a:pPr indent="0" lvl="0" marL="0" rtl="0" algn="l">
              <a:lnSpc>
                <a:spcPct val="100000"/>
              </a:lnSpc>
              <a:spcBef>
                <a:spcPts val="0"/>
              </a:spcBef>
              <a:spcAft>
                <a:spcPts val="0"/>
              </a:spcAft>
              <a:buClr>
                <a:schemeClr val="dk2"/>
              </a:buClr>
              <a:buSzPts val="1100"/>
              <a:buFont typeface="Arial"/>
              <a:buNone/>
            </a:pPr>
            <a:r>
              <a:t/>
            </a:r>
            <a:endParaRPr sz="14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400">
                <a:solidFill>
                  <a:schemeClr val="dk2"/>
                </a:solidFill>
                <a:highlight>
                  <a:srgbClr val="FF00FF"/>
                </a:highlight>
              </a:rPr>
              <a:t>I believe an SFP will equip me with the knowledge, skills and confidence to progress along the </a:t>
            </a:r>
            <a:r>
              <a:rPr lang="en" sz="1400">
                <a:solidFill>
                  <a:schemeClr val="dk2"/>
                </a:solidFill>
                <a:highlight>
                  <a:srgbClr val="00FF00"/>
                </a:highlight>
              </a:rPr>
              <a:t>integrated academic pathway,</a:t>
            </a:r>
            <a:r>
              <a:rPr lang="en" sz="1400">
                <a:solidFill>
                  <a:schemeClr val="dk2"/>
                </a:solidFill>
              </a:rPr>
              <a:t> with the hope of </a:t>
            </a:r>
            <a:r>
              <a:rPr lang="en" sz="1400">
                <a:solidFill>
                  <a:schemeClr val="dk2"/>
                </a:solidFill>
                <a:highlight>
                  <a:srgbClr val="00FF00"/>
                </a:highlight>
              </a:rPr>
              <a:t>completing an academic clinical fellowship, a clinical lectureship and a PhD</a:t>
            </a:r>
            <a:r>
              <a:rPr lang="en" sz="1400">
                <a:solidFill>
                  <a:schemeClr val="dk2"/>
                </a:solidFill>
              </a:rPr>
              <a:t> in the rapidly changing and challenging environment of the NHS.</a:t>
            </a:r>
            <a:endParaRPr sz="1400">
              <a:solidFill>
                <a:schemeClr val="dk2"/>
              </a:solidFill>
            </a:endParaRPr>
          </a:p>
        </p:txBody>
      </p:sp>
      <p:sp>
        <p:nvSpPr>
          <p:cNvPr id="300" name="Google Shape;300;p30"/>
          <p:cNvSpPr txBox="1"/>
          <p:nvPr/>
        </p:nvSpPr>
        <p:spPr>
          <a:xfrm>
            <a:off x="67292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highlight>
                  <a:srgbClr val="00FF00"/>
                </a:highlight>
                <a:latin typeface="Source Sans Pro"/>
                <a:ea typeface="Source Sans Pro"/>
                <a:cs typeface="Source Sans Pro"/>
                <a:sym typeface="Source Sans Pro"/>
              </a:rPr>
              <a:t>Career goals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Career Goals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06" name="Google Shape;306;p31"/>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07" name="Google Shape;30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chemeClr val="dk2"/>
                </a:solidFill>
              </a:rPr>
              <a:t>Networking with academics and assisting in a wide variety of fascinating research projects during </a:t>
            </a:r>
            <a:r>
              <a:rPr lang="en" sz="1400">
                <a:solidFill>
                  <a:schemeClr val="dk2"/>
                </a:solidFill>
                <a:highlight>
                  <a:srgbClr val="FFFF00"/>
                </a:highlight>
              </a:rPr>
              <a:t>self-organised electives in tertiary stroke and neurology units</a:t>
            </a:r>
            <a:r>
              <a:rPr lang="en" sz="1400">
                <a:solidFill>
                  <a:schemeClr val="dk2"/>
                </a:solidFill>
              </a:rPr>
              <a:t> has inspired me to pursue</a:t>
            </a:r>
            <a:r>
              <a:rPr lang="en" sz="1400">
                <a:solidFill>
                  <a:schemeClr val="dk2"/>
                </a:solidFill>
                <a:highlight>
                  <a:srgbClr val="00FF00"/>
                </a:highlight>
              </a:rPr>
              <a:t> academic neurology</a:t>
            </a:r>
            <a:r>
              <a:rPr lang="en" sz="1400">
                <a:solidFill>
                  <a:schemeClr val="dk2"/>
                </a:solidFill>
              </a:rPr>
              <a:t>. This would include a </a:t>
            </a:r>
            <a:r>
              <a:rPr lang="en" sz="1400">
                <a:solidFill>
                  <a:schemeClr val="dk2"/>
                </a:solidFill>
                <a:highlight>
                  <a:srgbClr val="00FF00"/>
                </a:highlight>
              </a:rPr>
              <a:t>PhD, academic clinical fellowship and lectureship, balancing clinical decision-making alongside translational research</a:t>
            </a:r>
            <a:r>
              <a:rPr lang="en" sz="1400">
                <a:solidFill>
                  <a:schemeClr val="dk2"/>
                </a:solidFill>
              </a:rPr>
              <a:t>. Achieving a </a:t>
            </a:r>
            <a:r>
              <a:rPr lang="en" sz="1400">
                <a:solidFill>
                  <a:schemeClr val="dk2"/>
                </a:solidFill>
                <a:highlight>
                  <a:srgbClr val="FFFF00"/>
                </a:highlight>
              </a:rPr>
              <a:t>1st class BSc in Neuroscience and Mental Health</a:t>
            </a:r>
            <a:r>
              <a:rPr lang="en" sz="1400">
                <a:solidFill>
                  <a:schemeClr val="dk2"/>
                </a:solidFill>
              </a:rPr>
              <a:t> confirmed the rewarding and challenging nature of research and piqued my interest in neurodegeneration.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00000"/>
              </a:lnSpc>
              <a:spcBef>
                <a:spcPts val="0"/>
              </a:spcBef>
              <a:spcAft>
                <a:spcPts val="0"/>
              </a:spcAft>
              <a:buNone/>
            </a:pPr>
            <a:r>
              <a:rPr lang="en" sz="1400">
                <a:solidFill>
                  <a:schemeClr val="dk2"/>
                </a:solidFill>
                <a:highlight>
                  <a:srgbClr val="00FFFF"/>
                </a:highlight>
              </a:rPr>
              <a:t>Clinical neurology rotations offered </a:t>
            </a:r>
            <a:r>
              <a:rPr lang="en" sz="1400">
                <a:solidFill>
                  <a:schemeClr val="dk2"/>
                </a:solidFill>
              </a:rPr>
              <a:t>will be invaluable for my future career. I am excited for the unique opportunity to work in </a:t>
            </a:r>
            <a:r>
              <a:rPr lang="en" sz="1400">
                <a:solidFill>
                  <a:schemeClr val="dk2"/>
                </a:solidFill>
                <a:highlight>
                  <a:srgbClr val="00FFFF"/>
                </a:highlight>
              </a:rPr>
              <a:t>Addenbrookes’ hospital, </a:t>
            </a:r>
            <a:r>
              <a:rPr lang="en" sz="1400">
                <a:solidFill>
                  <a:schemeClr val="dk2"/>
                </a:solidFill>
              </a:rPr>
              <a:t>a world-renowned tertiary centre specialising in movement disorders. </a:t>
            </a:r>
            <a:r>
              <a:rPr lang="en" sz="1400">
                <a:solidFill>
                  <a:schemeClr val="dk2"/>
                </a:solidFill>
                <a:highlight>
                  <a:srgbClr val="00FFFF"/>
                </a:highlight>
              </a:rPr>
              <a:t>DGH rotations</a:t>
            </a:r>
            <a:r>
              <a:rPr lang="en" sz="1400">
                <a:solidFill>
                  <a:schemeClr val="dk2"/>
                </a:solidFill>
              </a:rPr>
              <a:t> will provide a wider range of experiences to further my clinical experience. I look forward to </a:t>
            </a:r>
            <a:r>
              <a:rPr lang="en" sz="1400">
                <a:solidFill>
                  <a:schemeClr val="dk2"/>
                </a:solidFill>
                <a:highlight>
                  <a:srgbClr val="FF00FF"/>
                </a:highlight>
              </a:rPr>
              <a:t>improving scientific communication and research methodology planning during the protected 4-month research block</a:t>
            </a:r>
            <a:r>
              <a:rPr lang="en" sz="1400">
                <a:solidFill>
                  <a:schemeClr val="dk2"/>
                </a:solidFill>
              </a:rPr>
              <a:t>. I have already contacted the</a:t>
            </a:r>
            <a:r>
              <a:rPr lang="en" sz="1400">
                <a:solidFill>
                  <a:schemeClr val="dk2"/>
                </a:solidFill>
                <a:highlight>
                  <a:srgbClr val="00FFFF"/>
                </a:highlight>
              </a:rPr>
              <a:t> Barker/Williams-Gray group,</a:t>
            </a:r>
            <a:r>
              <a:rPr lang="en" sz="1400">
                <a:solidFill>
                  <a:schemeClr val="dk2"/>
                </a:solidFill>
              </a:rPr>
              <a:t> who produce tangible outcomes for individuals with Parkinson’s, w</a:t>
            </a:r>
            <a:r>
              <a:rPr lang="en" sz="1400">
                <a:solidFill>
                  <a:schemeClr val="dk2"/>
                </a:solidFill>
                <a:highlight>
                  <a:srgbClr val="FF00FF"/>
                </a:highlight>
              </a:rPr>
              <a:t>ith the aim of pursuing publications and presentations under mentorship from world-leading, high-output teams</a:t>
            </a:r>
            <a:r>
              <a:rPr lang="en" sz="1400">
                <a:solidFill>
                  <a:schemeClr val="dk2"/>
                </a:solidFill>
              </a:rPr>
              <a:t>. I also plan to enhance teaching and learning skills fostered through </a:t>
            </a:r>
            <a:r>
              <a:rPr lang="en" sz="1400">
                <a:solidFill>
                  <a:schemeClr val="dk2"/>
                </a:solidFill>
                <a:highlight>
                  <a:srgbClr val="00FFFF"/>
                </a:highlight>
              </a:rPr>
              <a:t>undergraduate peer tutoring.</a:t>
            </a:r>
            <a:endParaRPr sz="1400">
              <a:solidFill>
                <a:schemeClr val="dk2"/>
              </a:solidFill>
              <a:highlight>
                <a:srgbClr val="00FFFF"/>
              </a:highlight>
            </a:endParaRPr>
          </a:p>
        </p:txBody>
      </p:sp>
      <p:sp>
        <p:nvSpPr>
          <p:cNvPr id="308" name="Google Shape;308;p31"/>
          <p:cNvSpPr txBox="1"/>
          <p:nvPr/>
        </p:nvSpPr>
        <p:spPr>
          <a:xfrm>
            <a:off x="67292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Skills</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Career goals</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Prog  specifics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Link to SFP </a:t>
            </a:r>
            <a:endParaRPr>
              <a:latin typeface="Source Sans Pro"/>
              <a:ea typeface="Source Sans Pro"/>
              <a:cs typeface="Source Sans Pro"/>
              <a:sym typeface="Source Sans Pro"/>
            </a:endParaRPr>
          </a:p>
        </p:txBody>
      </p:sp>
      <p:sp>
        <p:nvSpPr>
          <p:cNvPr id="309" name="Google Shape;309;p31"/>
          <p:cNvSpPr txBox="1"/>
          <p:nvPr/>
        </p:nvSpPr>
        <p:spPr>
          <a:xfrm>
            <a:off x="67292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highlight>
                  <a:srgbClr val="00FF00"/>
                </a:highlight>
                <a:latin typeface="Source Sans Pro"/>
                <a:ea typeface="Source Sans Pro"/>
                <a:cs typeface="Source Sans Pro"/>
                <a:sym typeface="Source Sans Pro"/>
              </a:rPr>
              <a:t>Career goals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79800" y="2260050"/>
            <a:ext cx="31164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MSA Sponsor </a:t>
            </a:r>
            <a:endParaRPr>
              <a:solidFill>
                <a:srgbClr val="7C24E8"/>
              </a:solidFill>
            </a:endParaRPr>
          </a:p>
        </p:txBody>
      </p:sp>
      <p:pic>
        <p:nvPicPr>
          <p:cNvPr id="68" name="Google Shape;68;p14"/>
          <p:cNvPicPr preferRelativeResize="0"/>
          <p:nvPr/>
        </p:nvPicPr>
        <p:blipFill>
          <a:blip r:embed="rId3">
            <a:alphaModFix/>
          </a:blip>
          <a:stretch>
            <a:fillRect/>
          </a:stretch>
        </p:blipFill>
        <p:spPr>
          <a:xfrm>
            <a:off x="2962275" y="0"/>
            <a:ext cx="51435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8259282" y="0"/>
            <a:ext cx="884711" cy="860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Career Goals (Oxford)</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15" name="Google Shape;315;p32"/>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16" name="Google Shape;31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770"/>
              <a:buNone/>
            </a:pPr>
            <a:r>
              <a:rPr lang="en" sz="1400">
                <a:solidFill>
                  <a:schemeClr val="dk2"/>
                </a:solidFill>
              </a:rPr>
              <a:t>My </a:t>
            </a:r>
            <a:r>
              <a:rPr lang="en" sz="1400">
                <a:solidFill>
                  <a:schemeClr val="dk2"/>
                </a:solidFill>
                <a:highlight>
                  <a:srgbClr val="FFFF00"/>
                </a:highlight>
              </a:rPr>
              <a:t>two-year research assistant job</a:t>
            </a:r>
            <a:r>
              <a:rPr lang="en" sz="1400">
                <a:solidFill>
                  <a:schemeClr val="dk2"/>
                </a:solidFill>
              </a:rPr>
              <a:t> in developing a biobank of maternal and neonatal samples to investigate the impact of Covid-19 on pregnancy reaffirmed my desire to </a:t>
            </a:r>
            <a:r>
              <a:rPr lang="en" sz="1400">
                <a:solidFill>
                  <a:schemeClr val="dk2"/>
                </a:solidFill>
                <a:highlight>
                  <a:srgbClr val="00FF00"/>
                </a:highlight>
              </a:rPr>
              <a:t>pursue academia. </a:t>
            </a:r>
            <a:r>
              <a:rPr lang="en" sz="1400">
                <a:solidFill>
                  <a:schemeClr val="dk2"/>
                </a:solidFill>
              </a:rPr>
              <a:t>The stimulating team environment encouraged me to contribute to 1</a:t>
            </a:r>
            <a:r>
              <a:rPr lang="en" sz="1400">
                <a:solidFill>
                  <a:schemeClr val="dk2"/>
                </a:solidFill>
                <a:highlight>
                  <a:srgbClr val="FFFF00"/>
                </a:highlight>
              </a:rPr>
              <a:t>1 grant applications raising over £1,000,000</a:t>
            </a:r>
            <a:r>
              <a:rPr lang="en" sz="1400">
                <a:solidFill>
                  <a:schemeClr val="dk2"/>
                </a:solidFill>
              </a:rPr>
              <a:t> and </a:t>
            </a:r>
            <a:r>
              <a:rPr lang="en" sz="1400">
                <a:solidFill>
                  <a:schemeClr val="dk2"/>
                </a:solidFill>
                <a:highlight>
                  <a:srgbClr val="FFFF00"/>
                </a:highlight>
              </a:rPr>
              <a:t>develop valuable skills, ranging from sample processing to coding.</a:t>
            </a:r>
            <a:r>
              <a:rPr lang="en" sz="1400">
                <a:solidFill>
                  <a:schemeClr val="dk2"/>
                </a:solidFill>
              </a:rPr>
              <a:t> Overall, the opportunities for holistic growth and clinical innovation through research make the </a:t>
            </a:r>
            <a:r>
              <a:rPr lang="en" sz="1400">
                <a:solidFill>
                  <a:schemeClr val="dk2"/>
                </a:solidFill>
                <a:highlight>
                  <a:srgbClr val="00FF00"/>
                </a:highlight>
              </a:rPr>
              <a:t>integrated academic training pathway </a:t>
            </a:r>
            <a:r>
              <a:rPr lang="en" sz="1400">
                <a:solidFill>
                  <a:schemeClr val="dk2"/>
                </a:solidFill>
              </a:rPr>
              <a:t>a clear choice for me.</a:t>
            </a:r>
            <a:endParaRPr sz="1400">
              <a:solidFill>
                <a:schemeClr val="dk2"/>
              </a:solidFill>
            </a:endParaRPr>
          </a:p>
          <a:p>
            <a:pPr indent="0" lvl="0" marL="0" rtl="0" algn="l">
              <a:lnSpc>
                <a:spcPct val="90000"/>
              </a:lnSpc>
              <a:spcBef>
                <a:spcPts val="0"/>
              </a:spcBef>
              <a:spcAft>
                <a:spcPts val="0"/>
              </a:spcAft>
              <a:buSzPts val="770"/>
              <a:buNone/>
            </a:pPr>
            <a:r>
              <a:t/>
            </a:r>
            <a:endParaRPr sz="1400">
              <a:solidFill>
                <a:schemeClr val="dk2"/>
              </a:solidFill>
            </a:endParaRPr>
          </a:p>
          <a:p>
            <a:pPr indent="0" lvl="0" marL="0" rtl="0" algn="l">
              <a:lnSpc>
                <a:spcPct val="90000"/>
              </a:lnSpc>
              <a:spcBef>
                <a:spcPts val="0"/>
              </a:spcBef>
              <a:spcAft>
                <a:spcPts val="0"/>
              </a:spcAft>
              <a:buSzPts val="770"/>
              <a:buNone/>
            </a:pPr>
            <a:r>
              <a:rPr lang="en" sz="1400">
                <a:solidFill>
                  <a:schemeClr val="dk2"/>
                </a:solidFill>
                <a:highlight>
                  <a:srgbClr val="00FFFF"/>
                </a:highlight>
              </a:rPr>
              <a:t>Professor Lakhoo’s </a:t>
            </a:r>
            <a:r>
              <a:rPr lang="en" sz="1400">
                <a:solidFill>
                  <a:schemeClr val="dk2"/>
                </a:solidFill>
              </a:rPr>
              <a:t>unique achievements in improving global training and access to paediatric surgery inspire me to join the </a:t>
            </a:r>
            <a:r>
              <a:rPr lang="en" sz="1400">
                <a:solidFill>
                  <a:schemeClr val="dk2"/>
                </a:solidFill>
                <a:highlight>
                  <a:srgbClr val="00FFFF"/>
                </a:highlight>
              </a:rPr>
              <a:t>Oxford Global Surgery team. </a:t>
            </a:r>
            <a:r>
              <a:rPr lang="en" sz="1400">
                <a:solidFill>
                  <a:schemeClr val="dk2"/>
                </a:solidFill>
                <a:highlight>
                  <a:srgbClr val="FFFF00"/>
                </a:highlight>
              </a:rPr>
              <a:t>Having co-founded a paediatric surgery society,</a:t>
            </a:r>
            <a:r>
              <a:rPr lang="en" sz="1400">
                <a:solidFill>
                  <a:schemeClr val="dk2"/>
                </a:solidFill>
              </a:rPr>
              <a:t> I yearn to be surrounded by world-leading specialists to develop surgical competencies and contribute, with a </a:t>
            </a:r>
            <a:r>
              <a:rPr lang="en" sz="1400">
                <a:solidFill>
                  <a:schemeClr val="dk2"/>
                </a:solidFill>
                <a:highlight>
                  <a:srgbClr val="00FF00"/>
                </a:highlight>
              </a:rPr>
              <a:t>subsequent PhD and academic fellowship</a:t>
            </a:r>
            <a:r>
              <a:rPr lang="en" sz="1400">
                <a:solidFill>
                  <a:schemeClr val="dk2"/>
                </a:solidFill>
              </a:rPr>
              <a:t>, in achieving sustainable paediatric surgical practices worldwide. </a:t>
            </a:r>
            <a:r>
              <a:rPr lang="en" sz="1400">
                <a:solidFill>
                  <a:schemeClr val="dk2"/>
                </a:solidFill>
                <a:highlight>
                  <a:srgbClr val="FF00FF"/>
                </a:highlight>
              </a:rPr>
              <a:t>Alongside clinical knowledge, the SFP will allow me to advance my research methodology skills</a:t>
            </a:r>
            <a:r>
              <a:rPr lang="en" sz="1400">
                <a:solidFill>
                  <a:schemeClr val="dk2"/>
                </a:solidFill>
              </a:rPr>
              <a:t> to achieve this.</a:t>
            </a:r>
            <a:endParaRPr sz="1400">
              <a:solidFill>
                <a:schemeClr val="dk2"/>
              </a:solidFill>
            </a:endParaRPr>
          </a:p>
          <a:p>
            <a:pPr indent="0" lvl="0" marL="0" rtl="0" algn="l">
              <a:lnSpc>
                <a:spcPct val="90000"/>
              </a:lnSpc>
              <a:spcBef>
                <a:spcPts val="0"/>
              </a:spcBef>
              <a:spcAft>
                <a:spcPts val="0"/>
              </a:spcAft>
              <a:buSzPts val="770"/>
              <a:buNone/>
            </a:pPr>
            <a:r>
              <a:t/>
            </a:r>
            <a:endParaRPr sz="1400">
              <a:solidFill>
                <a:schemeClr val="dk2"/>
              </a:solidFill>
            </a:endParaRPr>
          </a:p>
          <a:p>
            <a:pPr indent="0" lvl="0" marL="0" rtl="0" algn="l">
              <a:lnSpc>
                <a:spcPct val="90000"/>
              </a:lnSpc>
              <a:spcBef>
                <a:spcPts val="0"/>
              </a:spcBef>
              <a:spcAft>
                <a:spcPts val="0"/>
              </a:spcAft>
              <a:buSzPts val="770"/>
              <a:buNone/>
            </a:pPr>
            <a:r>
              <a:rPr lang="en" sz="1400">
                <a:solidFill>
                  <a:schemeClr val="dk2"/>
                </a:solidFill>
              </a:rPr>
              <a:t>Through the </a:t>
            </a:r>
            <a:r>
              <a:rPr lang="en" sz="1400">
                <a:solidFill>
                  <a:schemeClr val="dk2"/>
                </a:solidFill>
                <a:highlight>
                  <a:srgbClr val="00FFFF"/>
                </a:highlight>
              </a:rPr>
              <a:t>teaching courses and ‘Management in Medicine’ programme provided by OUCAGS, </a:t>
            </a:r>
            <a:r>
              <a:rPr lang="en" sz="1400">
                <a:solidFill>
                  <a:schemeClr val="dk2"/>
                </a:solidFill>
              </a:rPr>
              <a:t>I hope to build upon my experiences as </a:t>
            </a:r>
            <a:r>
              <a:rPr lang="en" sz="1400">
                <a:solidFill>
                  <a:schemeClr val="dk2"/>
                </a:solidFill>
                <a:highlight>
                  <a:srgbClr val="FFFF00"/>
                </a:highlight>
              </a:rPr>
              <a:t>peer-assisted-learning tutor and President of KCL Leaders in Health</a:t>
            </a:r>
            <a:r>
              <a:rPr lang="en" sz="1400">
                <a:solidFill>
                  <a:schemeClr val="dk2"/>
                </a:solidFill>
              </a:rPr>
              <a:t>. Mastering effective communication will improve my ability to work in clinical multidisciplinary teams and advocate findings for translation of research into policy.</a:t>
            </a:r>
            <a:endParaRPr sz="1400">
              <a:solidFill>
                <a:schemeClr val="dk2"/>
              </a:solidFill>
            </a:endParaRPr>
          </a:p>
        </p:txBody>
      </p:sp>
      <p:sp>
        <p:nvSpPr>
          <p:cNvPr id="317" name="Google Shape;317;p32"/>
          <p:cNvSpPr txBox="1"/>
          <p:nvPr/>
        </p:nvSpPr>
        <p:spPr>
          <a:xfrm>
            <a:off x="67292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highlight>
                  <a:srgbClr val="00FF00"/>
                </a:highlight>
                <a:latin typeface="Source Sans Pro"/>
                <a:ea typeface="Source Sans Pro"/>
                <a:cs typeface="Source Sans Pro"/>
                <a:sym typeface="Source Sans Pro"/>
              </a:rPr>
              <a:t>Career goals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Career Goals (Manchester) </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23" name="Google Shape;323;p33"/>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24" name="Google Shape;324;p33"/>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chemeClr val="dk2"/>
                </a:solidFill>
              </a:rPr>
              <a:t>Pushing the boundaries of knowledge through research is paramount in medicine. Throughout </a:t>
            </a:r>
            <a:r>
              <a:rPr lang="en" sz="1400">
                <a:solidFill>
                  <a:schemeClr val="dk2"/>
                </a:solidFill>
                <a:highlight>
                  <a:srgbClr val="FFFF00"/>
                </a:highlight>
              </a:rPr>
              <a:t>both of my degrees, </a:t>
            </a:r>
            <a:r>
              <a:rPr lang="en" sz="1400">
                <a:solidFill>
                  <a:schemeClr val="dk2"/>
                </a:solidFill>
              </a:rPr>
              <a:t>I proactively pursued opportunities for research. I have been part of </a:t>
            </a:r>
            <a:r>
              <a:rPr lang="en" sz="1400">
                <a:solidFill>
                  <a:schemeClr val="dk2"/>
                </a:solidFill>
                <a:highlight>
                  <a:srgbClr val="FFFF00"/>
                </a:highlight>
              </a:rPr>
              <a:t>numerous projects including an audit into acute asthma exacerbations at St Thomas’ Hospital, a cross-sectional study of Ophthalmology doctors’ consultation styles, and in vitro studies into the cellular biomechanics of heart failure.</a:t>
            </a:r>
            <a:r>
              <a:rPr lang="en" sz="1400">
                <a:solidFill>
                  <a:schemeClr val="dk2"/>
                </a:solidFill>
              </a:rPr>
              <a:t> Publishing in wide-ranging types of research has highlighted the importance of all stages of research on policy making and the quality of patient care. </a:t>
            </a:r>
            <a:r>
              <a:rPr lang="en" sz="1400">
                <a:solidFill>
                  <a:schemeClr val="dk2"/>
                </a:solidFill>
                <a:highlight>
                  <a:srgbClr val="FF00FF"/>
                </a:highlight>
              </a:rPr>
              <a:t>An SFP, </a:t>
            </a:r>
            <a:r>
              <a:rPr lang="en" sz="1400">
                <a:solidFill>
                  <a:schemeClr val="dk2"/>
                </a:solidFill>
              </a:rPr>
              <a:t>and </a:t>
            </a:r>
            <a:r>
              <a:rPr lang="en" sz="1400">
                <a:solidFill>
                  <a:schemeClr val="dk2"/>
                </a:solidFill>
                <a:highlight>
                  <a:srgbClr val="00FF00"/>
                </a:highlight>
              </a:rPr>
              <a:t>subsequently the Integrated Academic Training Pathway, </a:t>
            </a:r>
            <a:r>
              <a:rPr lang="en" sz="1400">
                <a:solidFill>
                  <a:schemeClr val="dk2"/>
                </a:solidFill>
              </a:rPr>
              <a:t>would allow further development as a holistic academic.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00000"/>
              </a:lnSpc>
              <a:spcBef>
                <a:spcPts val="0"/>
              </a:spcBef>
              <a:spcAft>
                <a:spcPts val="0"/>
              </a:spcAft>
              <a:buNone/>
            </a:pPr>
            <a:r>
              <a:rPr lang="en" sz="1400">
                <a:solidFill>
                  <a:schemeClr val="dk2"/>
                </a:solidFill>
              </a:rPr>
              <a:t>I am striving for a </a:t>
            </a:r>
            <a:r>
              <a:rPr lang="en" sz="1400">
                <a:solidFill>
                  <a:schemeClr val="dk2"/>
                </a:solidFill>
                <a:highlight>
                  <a:srgbClr val="00FF00"/>
                </a:highlight>
              </a:rPr>
              <a:t>career in dermatology</a:t>
            </a:r>
            <a:r>
              <a:rPr lang="en" sz="1400">
                <a:solidFill>
                  <a:schemeClr val="dk2"/>
                </a:solidFill>
              </a:rPr>
              <a:t> in which research is central, with the ambition to contribute to the development of the field for the betterment of patient-centred care. </a:t>
            </a:r>
            <a:r>
              <a:rPr lang="en" sz="1400">
                <a:solidFill>
                  <a:schemeClr val="dk2"/>
                </a:solidFill>
                <a:highlight>
                  <a:srgbClr val="FF00FF"/>
                </a:highlight>
              </a:rPr>
              <a:t>The dedicated 4-month research rotation in the North West </a:t>
            </a:r>
            <a:r>
              <a:rPr lang="en" sz="1400">
                <a:solidFill>
                  <a:schemeClr val="dk2"/>
                </a:solidFill>
              </a:rPr>
              <a:t>would provide me with an i</a:t>
            </a:r>
            <a:r>
              <a:rPr lang="en" sz="1400">
                <a:solidFill>
                  <a:schemeClr val="dk2"/>
                </a:solidFill>
                <a:highlight>
                  <a:srgbClr val="00FFFF"/>
                </a:highlight>
              </a:rPr>
              <a:t>nvaluable opportunity to develop not only my knowledge, but my research skills through the mentorship of world-leading dermatologists,</a:t>
            </a:r>
            <a:r>
              <a:rPr lang="en" sz="1400">
                <a:solidFill>
                  <a:schemeClr val="dk2"/>
                </a:solidFill>
              </a:rPr>
              <a:t> and contribute to a </a:t>
            </a:r>
            <a:r>
              <a:rPr lang="en" sz="1400">
                <a:solidFill>
                  <a:schemeClr val="dk2"/>
                </a:solidFill>
                <a:highlight>
                  <a:srgbClr val="00FF00"/>
                </a:highlight>
              </a:rPr>
              <a:t>future PhD grant proposal. </a:t>
            </a:r>
            <a:r>
              <a:rPr lang="en" sz="1400">
                <a:solidFill>
                  <a:schemeClr val="dk2"/>
                </a:solidFill>
              </a:rPr>
              <a:t>In addition, </a:t>
            </a:r>
            <a:r>
              <a:rPr lang="en" sz="1400">
                <a:solidFill>
                  <a:schemeClr val="dk2"/>
                </a:solidFill>
                <a:highlight>
                  <a:srgbClr val="00FFFF"/>
                </a:highlight>
              </a:rPr>
              <a:t>the flexibility of the North West programme in research topic </a:t>
            </a:r>
            <a:r>
              <a:rPr lang="en" sz="1400">
                <a:solidFill>
                  <a:schemeClr val="dk2"/>
                </a:solidFill>
              </a:rPr>
              <a:t>allocation excites me, as it would offer greater autonomy to pursue research in which I have interest.</a:t>
            </a:r>
            <a:endParaRPr sz="1400">
              <a:solidFill>
                <a:schemeClr val="dk2"/>
              </a:solidFill>
            </a:endParaRPr>
          </a:p>
        </p:txBody>
      </p:sp>
      <p:sp>
        <p:nvSpPr>
          <p:cNvPr id="325" name="Google Shape;325;p33"/>
          <p:cNvSpPr txBox="1"/>
          <p:nvPr/>
        </p:nvSpPr>
        <p:spPr>
          <a:xfrm>
            <a:off x="67292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highlight>
                  <a:srgbClr val="00FF00"/>
                </a:highlight>
                <a:latin typeface="Source Sans Pro"/>
                <a:ea typeface="Source Sans Pro"/>
                <a:cs typeface="Source Sans Pro"/>
                <a:sym typeface="Source Sans Pro"/>
              </a:rPr>
              <a:t>Career goals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Tips: Programme Interests</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31" name="Google Shape;331;p34"/>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32" name="Google Shape;332;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Clr>
                <a:schemeClr val="accent1"/>
              </a:buClr>
              <a:buSzPts val="1400"/>
              <a:buAutoNum type="arabicPeriod"/>
            </a:pPr>
            <a:r>
              <a:rPr b="1" i="1" lang="en" sz="1400">
                <a:solidFill>
                  <a:schemeClr val="accent1"/>
                </a:solidFill>
              </a:rPr>
              <a:t>Programme Interests:</a:t>
            </a:r>
            <a:r>
              <a:rPr i="1" lang="en" sz="1400">
                <a:solidFill>
                  <a:schemeClr val="accent1"/>
                </a:solidFill>
              </a:rPr>
              <a:t> Please explain your rationale for your choice of programme </a:t>
            </a:r>
            <a:endParaRPr i="1" sz="1400">
              <a:solidFill>
                <a:schemeClr val="accent1"/>
              </a:solidFill>
            </a:endParaRPr>
          </a:p>
          <a:p>
            <a:pPr indent="-317500" lvl="0" marL="457200" rtl="0" algn="l">
              <a:lnSpc>
                <a:spcPct val="95000"/>
              </a:lnSpc>
              <a:spcBef>
                <a:spcPts val="0"/>
              </a:spcBef>
              <a:spcAft>
                <a:spcPts val="0"/>
              </a:spcAft>
              <a:buClr>
                <a:schemeClr val="accent1"/>
              </a:buClr>
              <a:buSzPts val="1400"/>
              <a:buAutoNum type="arabicPeriod"/>
            </a:pPr>
            <a:r>
              <a:rPr b="1" i="1" lang="en" sz="1400">
                <a:solidFill>
                  <a:schemeClr val="accent1"/>
                </a:solidFill>
              </a:rPr>
              <a:t>Research:</a:t>
            </a:r>
            <a:r>
              <a:rPr i="1" lang="en" sz="1400">
                <a:solidFill>
                  <a:schemeClr val="accent1"/>
                </a:solidFill>
              </a:rPr>
              <a:t> Please outline your previous research experience and achievements.                                                                                                  </a:t>
            </a:r>
            <a:r>
              <a:rPr b="1" i="1" lang="en" sz="1400">
                <a:solidFill>
                  <a:schemeClr val="accent1"/>
                </a:solidFill>
              </a:rPr>
              <a:t>Education and Teaching: </a:t>
            </a:r>
            <a:r>
              <a:rPr i="1" lang="en" sz="1400">
                <a:solidFill>
                  <a:schemeClr val="accent1"/>
                </a:solidFill>
              </a:rPr>
              <a:t>Please describe (1) your previous relevant teaching experience and achievements as a teacher, within and outside medicine (2) your experience in simulation training and the value of development of simulation training for doctors.                                                                                                                                                         </a:t>
            </a:r>
            <a:r>
              <a:rPr b="1" i="1" lang="en" sz="1400">
                <a:solidFill>
                  <a:schemeClr val="accent1"/>
                </a:solidFill>
              </a:rPr>
              <a:t>Leadership:</a:t>
            </a:r>
            <a:r>
              <a:rPr i="1" lang="en" sz="1400">
                <a:solidFill>
                  <a:schemeClr val="accent1"/>
                </a:solidFill>
              </a:rPr>
              <a:t> Give one example in which you have demonstrated your leadership abilities. The example should be from your undergraduate experience (or postgraduate experience if relevant) and should identify your specific role and contribution as a leader and its relevance to academic activities.                                                                   </a:t>
            </a:r>
            <a:endParaRPr i="1"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Expand on your achievements </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Pick achievment that demonstrates variety of skills, i.e. smaller achievement with larger involvement may be better </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State skills you have developed and how you will apply these to the SFP i.e. use academic compendium</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Show your knowledge of research/teaching/management - try to mention ethical approval </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Open with best objective outcome of achievement if possible </a:t>
            </a:r>
            <a:endParaRPr sz="1400">
              <a:solidFill>
                <a:schemeClr val="accent1"/>
              </a:solidFill>
            </a:endParaRPr>
          </a:p>
          <a:p>
            <a:pPr indent="-317500" lvl="0" marL="457200" rtl="0" algn="l">
              <a:spcBef>
                <a:spcPts val="0"/>
              </a:spcBef>
              <a:spcAft>
                <a:spcPts val="0"/>
              </a:spcAft>
              <a:buClr>
                <a:schemeClr val="accent1"/>
              </a:buClr>
              <a:buSzPts val="1400"/>
              <a:buChar char="●"/>
            </a:pPr>
            <a:r>
              <a:rPr lang="en" sz="1400">
                <a:solidFill>
                  <a:schemeClr val="accent1"/>
                </a:solidFill>
              </a:rPr>
              <a:t>Always link back to why you want to do the SFP</a:t>
            </a:r>
            <a:endParaRPr sz="140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1: Programme Interests 1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38" name="Google Shape;338;p35"/>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39" name="Google Shape;339;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Inspired by my studies on the Genomic Medicine master's at Cambridge (Distinction), I believe that the Cambridge research SFP offers a unique opportunity to pursue my dual interests in genetics and neuroscience. I became interested in neurogenetics during my self-organised clinical internship at the Friedrich-Baur-Institute Department of Neurology (Ludwig-Maximilians-University, Munich). </a:t>
            </a:r>
            <a:r>
              <a:rPr lang="en" sz="1400">
                <a:solidFill>
                  <a:srgbClr val="000000"/>
                </a:solidFill>
                <a:highlight>
                  <a:srgbClr val="00FF00"/>
                </a:highlight>
              </a:rPr>
              <a:t>Meeting patients with rare neurological diseases encouraged me to get involved with a research team in the Department of Neurosciences at Cambridge. </a:t>
            </a:r>
            <a:r>
              <a:rPr lang="en" sz="1400">
                <a:solidFill>
                  <a:srgbClr val="000000"/>
                </a:solidFill>
              </a:rPr>
              <a:t>Since then, I have undertaken six original research projects; four are published and two are currently ongoing. </a:t>
            </a:r>
            <a:endParaRPr sz="1400">
              <a:solidFill>
                <a:srgbClr val="000000"/>
              </a:solidFill>
            </a:endParaRPr>
          </a:p>
          <a:p>
            <a:pPr indent="0" lvl="0" marL="0" rtl="0" algn="l">
              <a:spcBef>
                <a:spcPts val="1200"/>
              </a:spcBef>
              <a:spcAft>
                <a:spcPts val="1200"/>
              </a:spcAft>
              <a:buNone/>
            </a:pPr>
            <a:r>
              <a:rPr lang="en" sz="1400">
                <a:solidFill>
                  <a:srgbClr val="000000"/>
                </a:solidFill>
              </a:rPr>
              <a:t>One of these ongoing projects is an expansion of my master’s research with Professor Evan Reid under the Department of Medical Genetics, pertaining to developing a novel gene identification pipeline using UK 100,000 Genomes Project data. Excitingly, I'm currently writing a report on a novel gene that I discovered using my pipeline, with hopes of publishing as first author this year. I would love to </a:t>
            </a:r>
            <a:r>
              <a:rPr lang="en" sz="1400">
                <a:solidFill>
                  <a:srgbClr val="000000"/>
                </a:solidFill>
                <a:highlight>
                  <a:srgbClr val="00FFFF"/>
                </a:highlight>
              </a:rPr>
              <a:t>continue my collaboration with The Reid Lab</a:t>
            </a:r>
            <a:r>
              <a:rPr lang="en" sz="1400">
                <a:solidFill>
                  <a:srgbClr val="000000"/>
                </a:solidFill>
              </a:rPr>
              <a:t> and </a:t>
            </a:r>
            <a:r>
              <a:rPr lang="en" sz="1400">
                <a:solidFill>
                  <a:srgbClr val="000000"/>
                </a:solidFill>
                <a:highlight>
                  <a:srgbClr val="FF00FF"/>
                </a:highlight>
              </a:rPr>
              <a:t>develop my skills in research methodology and academic writing during the 4-month SFP academic rotation.</a:t>
            </a:r>
            <a:r>
              <a:rPr lang="en" sz="1400">
                <a:solidFill>
                  <a:srgbClr val="000000"/>
                </a:solidFill>
              </a:rPr>
              <a:t> Fostering these skills u</a:t>
            </a:r>
            <a:r>
              <a:rPr lang="en" sz="1400">
                <a:solidFill>
                  <a:srgbClr val="000000"/>
                </a:solidFill>
                <a:highlight>
                  <a:srgbClr val="FF00FF"/>
                </a:highlight>
              </a:rPr>
              <a:t>nder the guidance of leading academics will allow me to pursue my ambition to progress through the integrated academic pathway.</a:t>
            </a:r>
            <a:endParaRPr sz="1400">
              <a:solidFill>
                <a:srgbClr val="000000"/>
              </a:solidFill>
              <a:highlight>
                <a:srgbClr val="FF00FF"/>
              </a:highlight>
            </a:endParaRPr>
          </a:p>
        </p:txBody>
      </p:sp>
      <p:sp>
        <p:nvSpPr>
          <p:cNvPr id="340" name="Google Shape;340;p35"/>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highlight>
                  <a:srgbClr val="00FF00"/>
                </a:highlight>
                <a:latin typeface="Source Sans Pro"/>
                <a:ea typeface="Source Sans Pro"/>
                <a:cs typeface="Source Sans Pro"/>
                <a:sym typeface="Source Sans Pro"/>
              </a:rPr>
              <a:t>Theme</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Programme Interests 1 (Cam)</a:t>
            </a:r>
            <a:endParaRPr>
              <a:solidFill>
                <a:srgbClr val="7C24E8"/>
              </a:solidFill>
            </a:endParaRPr>
          </a:p>
        </p:txBody>
      </p:sp>
      <p:pic>
        <p:nvPicPr>
          <p:cNvPr id="346" name="Google Shape;346;p36"/>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47" name="Google Shape;347;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Undertaking the Cambridge SFP will further </a:t>
            </a:r>
            <a:r>
              <a:rPr lang="en" sz="1400">
                <a:solidFill>
                  <a:srgbClr val="000000"/>
                </a:solidFill>
                <a:highlight>
                  <a:srgbClr val="00FF00"/>
                </a:highlight>
              </a:rPr>
              <a:t>my passion for research cultivated throughout medical school</a:t>
            </a:r>
            <a:r>
              <a:rPr lang="en" sz="1400">
                <a:solidFill>
                  <a:srgbClr val="000000"/>
                </a:solidFill>
              </a:rPr>
              <a:t> in a </a:t>
            </a:r>
            <a:r>
              <a:rPr lang="en" sz="1400">
                <a:solidFill>
                  <a:srgbClr val="000000"/>
                </a:solidFill>
                <a:highlight>
                  <a:srgbClr val="00FFFF"/>
                </a:highlight>
              </a:rPr>
              <a:t>pioneering centre for clinical neurology and trailblazing neuroscience research</a:t>
            </a:r>
            <a:r>
              <a:rPr lang="en" sz="1400">
                <a:solidFill>
                  <a:srgbClr val="000000"/>
                </a:solidFill>
              </a:rPr>
              <a:t>. I have enjoyed the exciting challenges of </a:t>
            </a:r>
            <a:r>
              <a:rPr lang="en" sz="1400">
                <a:solidFill>
                  <a:srgbClr val="000000"/>
                </a:solidFill>
                <a:highlight>
                  <a:srgbClr val="FFFF00"/>
                </a:highlight>
              </a:rPr>
              <a:t>designing research methodology and adapting experiments in line with evolving research.</a:t>
            </a:r>
            <a:r>
              <a:rPr lang="en" sz="1400">
                <a:solidFill>
                  <a:srgbClr val="000000"/>
                </a:solidFill>
              </a:rPr>
              <a:t> I am eager to </a:t>
            </a:r>
            <a:r>
              <a:rPr lang="en" sz="1400">
                <a:solidFill>
                  <a:srgbClr val="000000"/>
                </a:solidFill>
                <a:highlight>
                  <a:srgbClr val="FFFF00"/>
                </a:highlight>
              </a:rPr>
              <a:t>enhance my statistical analysis and coding skills to manage large neuroimaging datasets after an R taster course during my BSc</a:t>
            </a:r>
            <a:r>
              <a:rPr lang="en" sz="1400">
                <a:solidFill>
                  <a:srgbClr val="000000"/>
                </a:solidFill>
              </a:rPr>
              <a:t>. I believe that the</a:t>
            </a:r>
            <a:r>
              <a:rPr lang="en" sz="1400">
                <a:solidFill>
                  <a:srgbClr val="000000"/>
                </a:solidFill>
                <a:highlight>
                  <a:srgbClr val="00FFFF"/>
                </a:highlight>
              </a:rPr>
              <a:t> Wolfson Brain Imaging Centre’s focus on innovative functional neuroimaging</a:t>
            </a:r>
            <a:r>
              <a:rPr lang="en" sz="1400">
                <a:solidFill>
                  <a:srgbClr val="000000"/>
                </a:solidFill>
              </a:rPr>
              <a:t> would provide the perfect environment for this.</a:t>
            </a:r>
            <a:r>
              <a:rPr lang="en" sz="1400">
                <a:solidFill>
                  <a:srgbClr val="000000"/>
                </a:solidFill>
                <a:highlight>
                  <a:srgbClr val="FF00FF"/>
                </a:highlight>
              </a:rPr>
              <a:t> Supervision from high output teams will allow me to hone scientific writing and poster preparation skills. </a:t>
            </a:r>
            <a:endParaRPr sz="1400">
              <a:solidFill>
                <a:srgbClr val="000000"/>
              </a:solidFill>
              <a:highlight>
                <a:srgbClr val="FF00FF"/>
              </a:highlight>
            </a:endParaRPr>
          </a:p>
          <a:p>
            <a:pPr indent="0" lvl="0" marL="0" rtl="0" algn="l">
              <a:spcBef>
                <a:spcPts val="1200"/>
              </a:spcBef>
              <a:spcAft>
                <a:spcPts val="0"/>
              </a:spcAft>
              <a:buNone/>
            </a:pPr>
            <a:r>
              <a:rPr lang="en" sz="1400">
                <a:solidFill>
                  <a:srgbClr val="000000"/>
                </a:solidFill>
                <a:highlight>
                  <a:srgbClr val="FFFF00"/>
                </a:highlight>
              </a:rPr>
              <a:t>I have enjoyed both the molecular-level attention to detail of basic scientific research and seeing rewarding improvements in participants’ mobility when assisting with stroke clinical trials. </a:t>
            </a:r>
            <a:r>
              <a:rPr lang="en" sz="1400">
                <a:solidFill>
                  <a:srgbClr val="000000"/>
                </a:solidFill>
              </a:rPr>
              <a:t>I would be grateful for the opportunity to</a:t>
            </a:r>
            <a:r>
              <a:rPr lang="en" sz="1400">
                <a:solidFill>
                  <a:srgbClr val="000000"/>
                </a:solidFill>
                <a:highlight>
                  <a:srgbClr val="00FF00"/>
                </a:highlight>
              </a:rPr>
              <a:t> learn from multi-disciplinary teams conducting translational research, i</a:t>
            </a:r>
            <a:r>
              <a:rPr lang="en" sz="1400">
                <a:solidFill>
                  <a:srgbClr val="000000"/>
                </a:solidFill>
              </a:rPr>
              <a:t>ncluding large scale RCTs </a:t>
            </a:r>
            <a:r>
              <a:rPr lang="en" sz="1400">
                <a:solidFill>
                  <a:srgbClr val="000000"/>
                </a:solidFill>
                <a:highlight>
                  <a:srgbClr val="00FFFF"/>
                </a:highlight>
              </a:rPr>
              <a:t>such as PROSPECT-M-UK.</a:t>
            </a:r>
            <a:endParaRPr sz="1400">
              <a:solidFill>
                <a:srgbClr val="000000"/>
              </a:solidFill>
              <a:highlight>
                <a:srgbClr val="00FFFF"/>
              </a:highlight>
            </a:endParaRPr>
          </a:p>
          <a:p>
            <a:pPr indent="0" lvl="0" marL="0" rtl="0" algn="l">
              <a:spcBef>
                <a:spcPts val="1200"/>
              </a:spcBef>
              <a:spcAft>
                <a:spcPts val="1200"/>
              </a:spcAft>
              <a:buNone/>
            </a:pPr>
            <a:r>
              <a:rPr lang="en" sz="1400">
                <a:solidFill>
                  <a:srgbClr val="000000"/>
                </a:solidFill>
                <a:highlight>
                  <a:srgbClr val="FF00FF"/>
                </a:highlight>
              </a:rPr>
              <a:t>Attending relevant sub-specialist clinics </a:t>
            </a:r>
            <a:r>
              <a:rPr lang="en" sz="1400">
                <a:solidFill>
                  <a:srgbClr val="000000"/>
                </a:solidFill>
              </a:rPr>
              <a:t>during the research block will provide interesting clinical opportunities which contextualise research. </a:t>
            </a:r>
            <a:r>
              <a:rPr lang="en" sz="1400">
                <a:solidFill>
                  <a:srgbClr val="000000"/>
                </a:solidFill>
                <a:highlight>
                  <a:srgbClr val="FF00FF"/>
                </a:highlight>
              </a:rPr>
              <a:t>CATO seminars and mentoring schemes will provide invaluable advice on future career planning.</a:t>
            </a:r>
            <a:endParaRPr sz="1400">
              <a:solidFill>
                <a:srgbClr val="000000"/>
              </a:solidFill>
              <a:highlight>
                <a:srgbClr val="FF00FF"/>
              </a:highlight>
            </a:endParaRPr>
          </a:p>
        </p:txBody>
      </p:sp>
      <p:sp>
        <p:nvSpPr>
          <p:cNvPr id="348" name="Google Shape;348;p36"/>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highlight>
                  <a:srgbClr val="00FF00"/>
                </a:highlight>
                <a:latin typeface="Source Sans Pro"/>
                <a:ea typeface="Source Sans Pro"/>
                <a:cs typeface="Source Sans Pro"/>
                <a:sym typeface="Source Sans Pro"/>
              </a:rPr>
              <a:t>Theme</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Prog  specifics </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1: Programme Interests 2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54" name="Google Shape;354;p37"/>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55" name="Google Shape;355;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highlight>
                  <a:srgbClr val="FFFF00"/>
                </a:highlight>
              </a:rPr>
              <a:t>I have published an original research article as co-first author and presented posters at the American Society of Human Genetics Annual Meeting and a global graduate student symposium</a:t>
            </a:r>
            <a:r>
              <a:rPr lang="en" sz="1400">
                <a:solidFill>
                  <a:srgbClr val="000000"/>
                </a:solidFill>
              </a:rPr>
              <a:t>. My research was part of a multi-national bioinformatics project called the ‘treatabolome’, which involved reviewing evidence for the effectiveness of targeted therapies across rare disease. </a:t>
            </a:r>
            <a:r>
              <a:rPr lang="en" sz="1400">
                <a:solidFill>
                  <a:srgbClr val="000000"/>
                </a:solidFill>
                <a:highlight>
                  <a:srgbClr val="00FF00"/>
                </a:highlight>
              </a:rPr>
              <a:t>I gained valuable experience in study design, data analysis, academic writing and presenting. </a:t>
            </a:r>
            <a:endParaRPr sz="1400">
              <a:solidFill>
                <a:srgbClr val="000000"/>
              </a:solidFill>
              <a:highlight>
                <a:srgbClr val="00FF00"/>
              </a:highlight>
            </a:endParaRPr>
          </a:p>
          <a:p>
            <a:pPr indent="0" lvl="0" marL="0" rtl="0" algn="l">
              <a:spcBef>
                <a:spcPts val="1200"/>
              </a:spcBef>
              <a:spcAft>
                <a:spcPts val="0"/>
              </a:spcAft>
              <a:buNone/>
            </a:pPr>
            <a:r>
              <a:rPr lang="en" sz="1400">
                <a:solidFill>
                  <a:srgbClr val="000000"/>
                </a:solidFill>
                <a:highlight>
                  <a:srgbClr val="FFFF00"/>
                </a:highlight>
              </a:rPr>
              <a:t>During my Genomic Medicine master’s at Cambridge, I developed a novel gene identification pipeline using UK 100,000 Genomes Project data and delivered an oral presentation that won first prize at a national student conference.</a:t>
            </a:r>
            <a:r>
              <a:rPr lang="en" sz="1400">
                <a:solidFill>
                  <a:srgbClr val="000000"/>
                </a:solidFill>
              </a:rPr>
              <a:t> I have since expanded this project and hope to publish a case report on a novel gene I discovered using my pipeline this year. </a:t>
            </a:r>
            <a:r>
              <a:rPr lang="en" sz="1400">
                <a:solidFill>
                  <a:srgbClr val="000000"/>
                </a:solidFill>
                <a:highlight>
                  <a:srgbClr val="00FF00"/>
                </a:highlight>
              </a:rPr>
              <a:t>I learnt various bioinformatics skills, including programming.</a:t>
            </a:r>
            <a:endParaRPr sz="1400">
              <a:solidFill>
                <a:srgbClr val="000000"/>
              </a:solidFill>
              <a:highlight>
                <a:srgbClr val="00FF00"/>
              </a:highlight>
            </a:endParaRPr>
          </a:p>
          <a:p>
            <a:pPr indent="0" lvl="0" marL="0" rtl="0" algn="l">
              <a:spcBef>
                <a:spcPts val="1200"/>
              </a:spcBef>
              <a:spcAft>
                <a:spcPts val="1200"/>
              </a:spcAft>
              <a:buNone/>
            </a:pPr>
            <a:r>
              <a:rPr lang="en" sz="1400">
                <a:solidFill>
                  <a:srgbClr val="000000"/>
                </a:solidFill>
                <a:highlight>
                  <a:srgbClr val="FFFF00"/>
                </a:highlight>
              </a:rPr>
              <a:t>Furthermore, I have published two other original research articles with the Cambridge’s Department of Neurosciences, specifically a 190-family cohort study in 'Brain' and a case report in 'Journal of Neurology'.</a:t>
            </a:r>
            <a:r>
              <a:rPr lang="en" sz="1400">
                <a:solidFill>
                  <a:srgbClr val="000000"/>
                </a:solidFill>
              </a:rPr>
              <a:t> We are also working on establishing a phenotypic database on mitochondrial disease variants called ‘MitoPhen’, with the aim of publishing next year. These projects have given me greater insight into the </a:t>
            </a:r>
            <a:r>
              <a:rPr lang="en" sz="1400">
                <a:solidFill>
                  <a:srgbClr val="000000"/>
                </a:solidFill>
                <a:highlight>
                  <a:srgbClr val="00FF00"/>
                </a:highlight>
              </a:rPr>
              <a:t>full research process, from project proposal to publication.</a:t>
            </a:r>
            <a:endParaRPr sz="1400">
              <a:solidFill>
                <a:srgbClr val="000000"/>
              </a:solidFill>
              <a:highlight>
                <a:srgbClr val="00FF00"/>
              </a:highlight>
            </a:endParaRPr>
          </a:p>
        </p:txBody>
      </p:sp>
      <p:sp>
        <p:nvSpPr>
          <p:cNvPr id="356" name="Google Shape;356;p37"/>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00FF00"/>
                </a:highlight>
                <a:latin typeface="Source Sans Pro"/>
                <a:ea typeface="Source Sans Pro"/>
                <a:cs typeface="Source Sans Pro"/>
                <a:sym typeface="Source Sans Pro"/>
              </a:rPr>
              <a:t>Theme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Experience/Skills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t/>
            </a:r>
            <a:endParaRPr>
              <a:highlight>
                <a:srgbClr val="00FF00"/>
              </a:highlight>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Programme Interests 2 (Cam)</a:t>
            </a:r>
            <a:endParaRPr>
              <a:solidFill>
                <a:srgbClr val="7C24E8"/>
              </a:solidFill>
            </a:endParaRPr>
          </a:p>
        </p:txBody>
      </p:sp>
      <p:pic>
        <p:nvPicPr>
          <p:cNvPr id="362" name="Google Shape;362;p38"/>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63" name="Google Shape;363;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My BSc project looked at a-synuclein distribution within olfactory bulb dopaminergic neurones in Parkinson’s and Parkinson’s plus syndromes. I learnt to design a pertinent, feasible hypothesis for a 4-month project in collaboration with my supervisor. I gained proficiency in immunohistochemistry and immunofluorescence including 3D CLARITY, as well as confocal microscopy, and analysis using FIJI and Zen. I used initiative to successfully optimise the CLARITY technique by reviewing literature and contacting external researchers. I also audited methods of diagnosing neurodegeneration, requiring systematic analysis of 1000 datasets. Conducting another nationally presented audit assessing documentation of consent in thrombolysis trials taught me about research ethics and GCP research standards. I have also won an oral presentation prize for a QUIP implementing a Hindi-language animation about antibiotics in a Southall GP. This statistically improved understanding of antibiotic indications and demonstrated the importance of tailoring interventions to patient needs. </a:t>
            </a:r>
            <a:endParaRPr sz="1400">
              <a:solidFill>
                <a:srgbClr val="000000"/>
              </a:solidFill>
            </a:endParaRPr>
          </a:p>
          <a:p>
            <a:pPr indent="0" lvl="0" marL="0" rtl="0" algn="l">
              <a:spcBef>
                <a:spcPts val="1200"/>
              </a:spcBef>
              <a:spcAft>
                <a:spcPts val="1200"/>
              </a:spcAft>
              <a:buNone/>
            </a:pPr>
            <a:r>
              <a:rPr lang="en" sz="1400">
                <a:solidFill>
                  <a:srgbClr val="000000"/>
                </a:solidFill>
              </a:rPr>
              <a:t>As joint-first author on a project exploring student satisfaction with assessments during COVID-19, I applied for the Imperial Education Ethics Review Process and learnt about risk-benefit analysis. I also learnt quantitative analysis using GraphPad Prism, qualitative coding of interviews and manuscript writing, and am currently communicating with BMC Medical Education as the manuscript is under revision.</a:t>
            </a:r>
            <a:endParaRPr sz="1400">
              <a:solidFill>
                <a:srgbClr val="000000"/>
              </a:solidFill>
            </a:endParaRPr>
          </a:p>
        </p:txBody>
      </p:sp>
      <p:sp>
        <p:nvSpPr>
          <p:cNvPr id="364" name="Google Shape;364;p38"/>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00FF00"/>
                </a:highlight>
                <a:latin typeface="Source Sans Pro"/>
                <a:ea typeface="Source Sans Pro"/>
                <a:cs typeface="Source Sans Pro"/>
                <a:sym typeface="Source Sans Pro"/>
              </a:rPr>
              <a:t>Theme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Experience/Skills</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t/>
            </a:r>
            <a:endParaRPr>
              <a:highlight>
                <a:srgbClr val="00FF00"/>
              </a:highlight>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Tips</a:t>
            </a:r>
            <a:r>
              <a:rPr lang="en">
                <a:solidFill>
                  <a:srgbClr val="7C24E8"/>
                </a:solidFill>
              </a:rPr>
              <a:t>: Team Working </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70" name="Google Shape;370;p39"/>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71" name="Google Shape;371;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i="1" lang="en">
                <a:solidFill>
                  <a:schemeClr val="accent1"/>
                </a:solidFill>
              </a:rPr>
              <a:t>Academic medicine requires an individual to work successfully in a team. Describe a time that is</a:t>
            </a:r>
            <a:r>
              <a:rPr b="1" i="1" lang="en">
                <a:solidFill>
                  <a:schemeClr val="accent1"/>
                </a:solidFill>
              </a:rPr>
              <a:t> relevant to your foundation training </a:t>
            </a:r>
            <a:r>
              <a:rPr i="1" lang="en">
                <a:solidFill>
                  <a:schemeClr val="accent1"/>
                </a:solidFill>
              </a:rPr>
              <a:t>when you have worked as a successful member of a team and identify your role and contribution to this success. Explain the </a:t>
            </a:r>
            <a:r>
              <a:rPr b="1" i="1" lang="en">
                <a:solidFill>
                  <a:schemeClr val="accent1"/>
                </a:solidFill>
              </a:rPr>
              <a:t>significance of this experience to your application</a:t>
            </a:r>
            <a:r>
              <a:rPr i="1" lang="en">
                <a:solidFill>
                  <a:schemeClr val="accent1"/>
                </a:solidFill>
              </a:rPr>
              <a:t>.</a:t>
            </a:r>
            <a:endParaRPr i="1">
              <a:solidFill>
                <a:schemeClr val="accent1"/>
              </a:solidFill>
            </a:endParaRPr>
          </a:p>
          <a:p>
            <a:pPr indent="-334327" lvl="0" marL="457200" rtl="0" algn="l">
              <a:spcBef>
                <a:spcPts val="1200"/>
              </a:spcBef>
              <a:spcAft>
                <a:spcPts val="0"/>
              </a:spcAft>
              <a:buClr>
                <a:schemeClr val="accent1"/>
              </a:buClr>
              <a:buSzPct val="100000"/>
              <a:buChar char="●"/>
            </a:pPr>
            <a:r>
              <a:rPr lang="en">
                <a:solidFill>
                  <a:schemeClr val="accent1"/>
                </a:solidFill>
              </a:rPr>
              <a:t>State what makes a successful team member i.e. write a list of buzz words of team member qualities relevant to being a junior doctor </a:t>
            </a:r>
            <a:endParaRPr>
              <a:solidFill>
                <a:schemeClr val="accent1"/>
              </a:solidFill>
            </a:endParaRPr>
          </a:p>
          <a:p>
            <a:pPr indent="-334327" lvl="0" marL="457200" rtl="0" algn="l">
              <a:spcBef>
                <a:spcPts val="0"/>
              </a:spcBef>
              <a:spcAft>
                <a:spcPts val="0"/>
              </a:spcAft>
              <a:buClr>
                <a:schemeClr val="accent1"/>
              </a:buClr>
              <a:buSzPct val="100000"/>
              <a:buChar char="●"/>
            </a:pPr>
            <a:r>
              <a:rPr lang="en">
                <a:solidFill>
                  <a:schemeClr val="accent1"/>
                </a:solidFill>
              </a:rPr>
              <a:t>Never just list skills, always give examples of how you showed them and how they are relevant </a:t>
            </a:r>
            <a:endParaRPr>
              <a:solidFill>
                <a:schemeClr val="accent1"/>
              </a:solidFill>
            </a:endParaRPr>
          </a:p>
          <a:p>
            <a:pPr indent="-334327" lvl="0" marL="457200" rtl="0" algn="l">
              <a:spcBef>
                <a:spcPts val="0"/>
              </a:spcBef>
              <a:spcAft>
                <a:spcPts val="0"/>
              </a:spcAft>
              <a:buClr>
                <a:schemeClr val="accent1"/>
              </a:buClr>
              <a:buSzPct val="100000"/>
              <a:buChar char="●"/>
            </a:pPr>
            <a:r>
              <a:rPr lang="en">
                <a:solidFill>
                  <a:schemeClr val="accent1"/>
                </a:solidFill>
              </a:rPr>
              <a:t>Pick an example where a problem arose and you solved it </a:t>
            </a:r>
            <a:endParaRPr>
              <a:solidFill>
                <a:schemeClr val="accent1"/>
              </a:solidFill>
            </a:endParaRPr>
          </a:p>
          <a:p>
            <a:pPr indent="-334327" lvl="0" marL="457200" rtl="0" algn="l">
              <a:spcBef>
                <a:spcPts val="0"/>
              </a:spcBef>
              <a:spcAft>
                <a:spcPts val="0"/>
              </a:spcAft>
              <a:buClr>
                <a:schemeClr val="accent1"/>
              </a:buClr>
              <a:buSzPct val="100000"/>
              <a:buChar char="●"/>
            </a:pPr>
            <a:r>
              <a:rPr lang="en">
                <a:solidFill>
                  <a:schemeClr val="accent1"/>
                </a:solidFill>
              </a:rPr>
              <a:t>Examples of bering a leader and a team member </a:t>
            </a:r>
            <a:endParaRPr>
              <a:solidFill>
                <a:schemeClr val="accent1"/>
              </a:solidFill>
            </a:endParaRPr>
          </a:p>
          <a:p>
            <a:pPr indent="-334327" lvl="0" marL="457200" rtl="0" algn="l">
              <a:spcBef>
                <a:spcPts val="0"/>
              </a:spcBef>
              <a:spcAft>
                <a:spcPts val="0"/>
              </a:spcAft>
              <a:buClr>
                <a:schemeClr val="accent1"/>
              </a:buClr>
              <a:buSzPct val="100000"/>
              <a:buChar char="●"/>
            </a:pPr>
            <a:r>
              <a:rPr lang="en">
                <a:solidFill>
                  <a:schemeClr val="accent1"/>
                </a:solidFill>
              </a:rPr>
              <a:t>Use objective outcomes to prove your team was successful </a:t>
            </a:r>
            <a:endParaRPr>
              <a:solidFill>
                <a:schemeClr val="accent1"/>
              </a:solidFill>
            </a:endParaRPr>
          </a:p>
          <a:p>
            <a:pPr indent="-334327" lvl="0" marL="457200" rtl="0" algn="l">
              <a:spcBef>
                <a:spcPts val="0"/>
              </a:spcBef>
              <a:spcAft>
                <a:spcPts val="0"/>
              </a:spcAft>
              <a:buClr>
                <a:schemeClr val="accent1"/>
              </a:buClr>
              <a:buSzPct val="100000"/>
              <a:buChar char="●"/>
            </a:pPr>
            <a:r>
              <a:rPr lang="en">
                <a:solidFill>
                  <a:schemeClr val="accent1"/>
                </a:solidFill>
              </a:rPr>
              <a:t>Link back to skills you want to develop/apply in SFP </a:t>
            </a:r>
            <a:endParaRPr>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1: Team Working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77" name="Google Shape;377;p40"/>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78" name="Google Shape;37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During university, I was part of a team of three students that undertook a quality improvement project on increasing Electronic Discharge Note completion on a District General Hospital ward.</a:t>
            </a:r>
            <a:endParaRPr sz="1400">
              <a:solidFill>
                <a:srgbClr val="000000"/>
              </a:solidFill>
            </a:endParaRPr>
          </a:p>
          <a:p>
            <a:pPr indent="0" lvl="0" marL="0" rtl="0" algn="l">
              <a:spcBef>
                <a:spcPts val="1200"/>
              </a:spcBef>
              <a:spcAft>
                <a:spcPts val="0"/>
              </a:spcAft>
              <a:buNone/>
            </a:pPr>
            <a:r>
              <a:rPr lang="en" sz="1400">
                <a:solidFill>
                  <a:srgbClr val="000000"/>
                </a:solidFill>
              </a:rPr>
              <a:t>The project began with the logistical barrier of our team being placed at a different site to our supervisor, which meant that we had to travel over one hour for each data collection session (during Covid) and were unfamiliar with the ward environment and staff. I led the team on </a:t>
            </a:r>
            <a:r>
              <a:rPr lang="en" sz="1400">
                <a:solidFill>
                  <a:srgbClr val="000000"/>
                </a:solidFill>
                <a:highlight>
                  <a:srgbClr val="FFFF00"/>
                </a:highlight>
              </a:rPr>
              <a:t>overcoming the problem by keeping in close contact with our supervisor, the ward matron and a junior doctor</a:t>
            </a:r>
            <a:r>
              <a:rPr lang="en" sz="1400">
                <a:solidFill>
                  <a:srgbClr val="000000"/>
                </a:solidFill>
              </a:rPr>
              <a:t>, who were familiar with the ward and had well-established rapport with different staff. In this way, we were able to</a:t>
            </a:r>
            <a:r>
              <a:rPr lang="en" sz="1400">
                <a:solidFill>
                  <a:srgbClr val="000000"/>
                </a:solidFill>
                <a:highlight>
                  <a:srgbClr val="00FF00"/>
                </a:highlight>
              </a:rPr>
              <a:t> characterise the problem, design and implement three interventions and analyse our results over three months, producing individual report</a:t>
            </a:r>
            <a:r>
              <a:rPr lang="en" sz="1400">
                <a:solidFill>
                  <a:srgbClr val="000000"/>
                </a:solidFill>
              </a:rPr>
              <a:t>s.</a:t>
            </a:r>
            <a:endParaRPr sz="1400">
              <a:solidFill>
                <a:srgbClr val="000000"/>
              </a:solidFill>
            </a:endParaRPr>
          </a:p>
          <a:p>
            <a:pPr indent="0" lvl="0" marL="0" rtl="0" algn="l">
              <a:spcBef>
                <a:spcPts val="1200"/>
              </a:spcBef>
              <a:spcAft>
                <a:spcPts val="1200"/>
              </a:spcAft>
              <a:buNone/>
            </a:pPr>
            <a:r>
              <a:rPr lang="en" sz="1400">
                <a:solidFill>
                  <a:srgbClr val="000000"/>
                </a:solidFill>
              </a:rPr>
              <a:t>This experience taught me the </a:t>
            </a:r>
            <a:r>
              <a:rPr lang="en" sz="1400">
                <a:solidFill>
                  <a:srgbClr val="000000"/>
                </a:solidFill>
                <a:highlight>
                  <a:srgbClr val="00FFFF"/>
                </a:highlight>
              </a:rPr>
              <a:t>importance of resilience in adversity and working collaboratively as a multi-disciplinary team</a:t>
            </a:r>
            <a:r>
              <a:rPr lang="en" sz="1400">
                <a:solidFill>
                  <a:srgbClr val="000000"/>
                </a:solidFill>
              </a:rPr>
              <a:t>, which are skills </a:t>
            </a:r>
            <a:r>
              <a:rPr lang="en" sz="1400">
                <a:solidFill>
                  <a:srgbClr val="000000"/>
                </a:solidFill>
                <a:highlight>
                  <a:srgbClr val="FF00FF"/>
                </a:highlight>
              </a:rPr>
              <a:t>transferable to my foundation training.</a:t>
            </a:r>
            <a:r>
              <a:rPr lang="en" sz="1400">
                <a:solidFill>
                  <a:srgbClr val="000000"/>
                </a:solidFill>
              </a:rPr>
              <a:t> </a:t>
            </a:r>
            <a:r>
              <a:rPr lang="en" sz="1400">
                <a:solidFill>
                  <a:srgbClr val="000000"/>
                </a:solidFill>
                <a:highlight>
                  <a:srgbClr val="FFFF00"/>
                </a:highlight>
              </a:rPr>
              <a:t>My team valued my leadership and organisational skills, including communicating with key stakeholders and devising a realistic project timeline</a:t>
            </a:r>
            <a:r>
              <a:rPr lang="en" sz="1400">
                <a:solidFill>
                  <a:srgbClr val="000000"/>
                </a:solidFill>
              </a:rPr>
              <a:t>. However, </a:t>
            </a:r>
            <a:r>
              <a:rPr lang="en" sz="1400">
                <a:solidFill>
                  <a:srgbClr val="000000"/>
                </a:solidFill>
                <a:highlight>
                  <a:srgbClr val="FFFF00"/>
                </a:highlight>
              </a:rPr>
              <a:t>I was also able to follow others in tasks such as data collection and analysis</a:t>
            </a:r>
            <a:r>
              <a:rPr lang="en" sz="1400">
                <a:solidFill>
                  <a:srgbClr val="000000"/>
                </a:solidFill>
              </a:rPr>
              <a:t>, respecting their skills and contributions.</a:t>
            </a:r>
            <a:endParaRPr sz="1400">
              <a:solidFill>
                <a:srgbClr val="000000"/>
              </a:solidFill>
            </a:endParaRPr>
          </a:p>
        </p:txBody>
      </p:sp>
      <p:sp>
        <p:nvSpPr>
          <p:cNvPr id="379" name="Google Shape;379;p40"/>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highlight>
                  <a:srgbClr val="00FF00"/>
                </a:highlight>
                <a:latin typeface="Source Sans Pro"/>
                <a:ea typeface="Source Sans Pro"/>
                <a:cs typeface="Source Sans Pro"/>
                <a:sym typeface="Source Sans Pro"/>
              </a:rPr>
              <a:t>Outcome</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Reflection</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Team Working (Cam)</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85" name="Google Shape;385;p41"/>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86" name="Google Shape;38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As Imperial Society of Research and Academia president, </a:t>
            </a:r>
            <a:r>
              <a:rPr lang="en" sz="1400">
                <a:solidFill>
                  <a:srgbClr val="000000"/>
                </a:solidFill>
                <a:highlight>
                  <a:srgbClr val="00FF00"/>
                </a:highlight>
              </a:rPr>
              <a:t>I led an 11-member committee to organise 2 international conferences attended by 300 students worldwide</a:t>
            </a:r>
            <a:r>
              <a:rPr lang="en" sz="1400">
                <a:solidFill>
                  <a:srgbClr val="000000"/>
                </a:solidFill>
              </a:rPr>
              <a:t>, alongside educational and networking courses. I </a:t>
            </a:r>
            <a:r>
              <a:rPr lang="en" sz="1400">
                <a:solidFill>
                  <a:srgbClr val="000000"/>
                </a:solidFill>
                <a:highlight>
                  <a:srgbClr val="FFFF00"/>
                </a:highlight>
              </a:rPr>
              <a:t>identified  team members’ skill sets and accordingly motivated them to achieve specific goals within defined deadlines.</a:t>
            </a:r>
            <a:r>
              <a:rPr lang="en" sz="1400">
                <a:solidFill>
                  <a:srgbClr val="000000"/>
                </a:solidFill>
              </a:rPr>
              <a:t> I made </a:t>
            </a:r>
            <a:r>
              <a:rPr lang="en" sz="1400">
                <a:solidFill>
                  <a:srgbClr val="000000"/>
                </a:solidFill>
                <a:highlight>
                  <a:srgbClr val="FFFF00"/>
                </a:highlight>
              </a:rPr>
              <a:t>shared decisions under pressure</a:t>
            </a:r>
            <a:r>
              <a:rPr lang="en" sz="1400">
                <a:solidFill>
                  <a:srgbClr val="000000"/>
                </a:solidFill>
              </a:rPr>
              <a:t>, such as rapidly adapting all events online during COVID.</a:t>
            </a:r>
            <a:endParaRPr sz="1400">
              <a:solidFill>
                <a:srgbClr val="000000"/>
              </a:solidFill>
            </a:endParaRPr>
          </a:p>
          <a:p>
            <a:pPr indent="0" lvl="0" marL="0" rtl="0" algn="l">
              <a:spcBef>
                <a:spcPts val="1200"/>
              </a:spcBef>
              <a:spcAft>
                <a:spcPts val="0"/>
              </a:spcAft>
              <a:buNone/>
            </a:pPr>
            <a:r>
              <a:rPr lang="en" sz="1400">
                <a:solidFill>
                  <a:srgbClr val="000000"/>
                </a:solidFill>
              </a:rPr>
              <a:t>Our major goal was to increase event attendance. I held regular committee meetings to discuss this, and along with publicity and networking leads, proactively implemented suggestions, such as increasing social media reach by creating publicity schedules, creating a community with social events, and networking with other research societies. </a:t>
            </a:r>
            <a:r>
              <a:rPr lang="en" sz="1400">
                <a:solidFill>
                  <a:srgbClr val="000000"/>
                </a:solidFill>
                <a:highlight>
                  <a:srgbClr val="00FF00"/>
                </a:highlight>
              </a:rPr>
              <a:t>This increased society members from 100 to over 400. Ensuring communication between event coordinators, treasurer and sponsorship officer resulted in sponsorship of over £1000. </a:t>
            </a:r>
            <a:r>
              <a:rPr lang="en" sz="1400">
                <a:solidFill>
                  <a:srgbClr val="000000"/>
                </a:solidFill>
              </a:rPr>
              <a:t>Collaboratively conducting service evaluations of our conferences </a:t>
            </a:r>
            <a:r>
              <a:rPr lang="en" sz="1400">
                <a:solidFill>
                  <a:srgbClr val="000000"/>
                </a:solidFill>
                <a:highlight>
                  <a:srgbClr val="FFFF00"/>
                </a:highlight>
              </a:rPr>
              <a:t>improved my statistical analysis and reflective skills.</a:t>
            </a:r>
            <a:endParaRPr sz="1400">
              <a:solidFill>
                <a:srgbClr val="000000"/>
              </a:solidFill>
              <a:highlight>
                <a:srgbClr val="FFFF00"/>
              </a:highlight>
            </a:endParaRPr>
          </a:p>
          <a:p>
            <a:pPr indent="0" lvl="0" marL="0" rtl="0" algn="l">
              <a:spcBef>
                <a:spcPts val="1200"/>
              </a:spcBef>
              <a:spcAft>
                <a:spcPts val="1200"/>
              </a:spcAft>
              <a:buNone/>
            </a:pPr>
            <a:r>
              <a:rPr lang="en" sz="1400">
                <a:solidFill>
                  <a:srgbClr val="000000"/>
                </a:solidFill>
                <a:highlight>
                  <a:srgbClr val="00FF00"/>
                </a:highlight>
              </a:rPr>
              <a:t>We organised online SFP mock interviews for 160 attendees,</a:t>
            </a:r>
            <a:r>
              <a:rPr lang="en" sz="1400">
                <a:solidFill>
                  <a:srgbClr val="000000"/>
                </a:solidFill>
              </a:rPr>
              <a:t> which involved dividing the extensive research into online platforms that this required. 2 days before, 50% of examiners cancelled. </a:t>
            </a:r>
            <a:r>
              <a:rPr lang="en" sz="1400">
                <a:solidFill>
                  <a:srgbClr val="000000"/>
                </a:solidFill>
                <a:highlight>
                  <a:srgbClr val="FFFF00"/>
                </a:highlight>
              </a:rPr>
              <a:t>I resolved the arising conflict by encouraging open group discussion, rearranging cancelled interviews and supporting team members through difficult conversations with disappointed interviewees</a:t>
            </a:r>
            <a:r>
              <a:rPr lang="en" sz="1400">
                <a:solidFill>
                  <a:srgbClr val="000000"/>
                </a:solidFill>
              </a:rPr>
              <a:t>.</a:t>
            </a:r>
            <a:endParaRPr sz="1400">
              <a:solidFill>
                <a:srgbClr val="000000"/>
              </a:solidFill>
            </a:endParaRPr>
          </a:p>
        </p:txBody>
      </p:sp>
      <p:sp>
        <p:nvSpPr>
          <p:cNvPr id="387" name="Google Shape;387;p41"/>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highlight>
                  <a:srgbClr val="00FF00"/>
                </a:highlight>
                <a:latin typeface="Source Sans Pro"/>
                <a:ea typeface="Source Sans Pro"/>
                <a:cs typeface="Source Sans Pro"/>
                <a:sym typeface="Source Sans Pro"/>
              </a:rPr>
              <a:t>Outcome</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Reflection</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Fundraising</a:t>
            </a:r>
            <a:endParaRPr>
              <a:solidFill>
                <a:srgbClr val="7C24E8"/>
              </a:solidFill>
            </a:endParaRPr>
          </a:p>
        </p:txBody>
      </p:sp>
      <p:pic>
        <p:nvPicPr>
          <p:cNvPr id="75" name="Google Shape;75;p15"/>
          <p:cNvPicPr preferRelativeResize="0"/>
          <p:nvPr/>
        </p:nvPicPr>
        <p:blipFill>
          <a:blip r:embed="rId3">
            <a:alphaModFix/>
          </a:blip>
          <a:stretch>
            <a:fillRect/>
          </a:stretch>
        </p:blipFill>
        <p:spPr>
          <a:xfrm>
            <a:off x="5535925" y="1430500"/>
            <a:ext cx="3007850" cy="3007850"/>
          </a:xfrm>
          <a:prstGeom prst="rect">
            <a:avLst/>
          </a:prstGeom>
          <a:noFill/>
          <a:ln>
            <a:noFill/>
          </a:ln>
        </p:spPr>
      </p:pic>
      <p:pic>
        <p:nvPicPr>
          <p:cNvPr id="76" name="Google Shape;76;p15"/>
          <p:cNvPicPr preferRelativeResize="0"/>
          <p:nvPr/>
        </p:nvPicPr>
        <p:blipFill>
          <a:blip r:embed="rId4">
            <a:alphaModFix/>
          </a:blip>
          <a:stretch>
            <a:fillRect/>
          </a:stretch>
        </p:blipFill>
        <p:spPr>
          <a:xfrm>
            <a:off x="311700" y="1173825"/>
            <a:ext cx="4555551" cy="3521201"/>
          </a:xfrm>
          <a:prstGeom prst="rect">
            <a:avLst/>
          </a:prstGeom>
          <a:noFill/>
          <a:ln>
            <a:noFill/>
          </a:ln>
        </p:spPr>
      </p:pic>
      <p:pic>
        <p:nvPicPr>
          <p:cNvPr id="77" name="Google Shape;77;p15"/>
          <p:cNvPicPr preferRelativeResize="0"/>
          <p:nvPr/>
        </p:nvPicPr>
        <p:blipFill>
          <a:blip r:embed="rId5">
            <a:alphaModFix/>
          </a:blip>
          <a:stretch>
            <a:fillRect/>
          </a:stretch>
        </p:blipFill>
        <p:spPr>
          <a:xfrm>
            <a:off x="8259282" y="0"/>
            <a:ext cx="884711" cy="860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Example 2: Team Working (Manc)</a:t>
            </a:r>
            <a:endParaRPr>
              <a:solidFill>
                <a:srgbClr val="7C24E8"/>
              </a:solidFill>
            </a:endParaRPr>
          </a:p>
          <a:p>
            <a:pPr indent="0" lvl="0" marL="0" rtl="0" algn="l">
              <a:spcBef>
                <a:spcPts val="0"/>
              </a:spcBef>
              <a:spcAft>
                <a:spcPts val="0"/>
              </a:spcAft>
              <a:buNone/>
            </a:pPr>
            <a:r>
              <a:t/>
            </a:r>
            <a:endParaRPr>
              <a:solidFill>
                <a:srgbClr val="7C24E8"/>
              </a:solidFill>
            </a:endParaRPr>
          </a:p>
        </p:txBody>
      </p:sp>
      <p:pic>
        <p:nvPicPr>
          <p:cNvPr id="393" name="Google Shape;393;p42"/>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394" name="Google Shape;394;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Over the course of a year, I led an audit into acute asthma exacerbations requiring admission at St Thomas’s Hospital. I was part of a multidisciplinary team consisting of consultants, registrars, nurses, and healthcare assistants. </a:t>
            </a:r>
            <a:r>
              <a:rPr lang="en" sz="1400">
                <a:solidFill>
                  <a:srgbClr val="000000"/>
                </a:solidFill>
                <a:highlight>
                  <a:srgbClr val="FFFF00"/>
                </a:highlight>
              </a:rPr>
              <a:t>As the team leader, I was responsible for the timeline and organisation, delegation of tasks, and troubleshooting issues</a:t>
            </a:r>
            <a:r>
              <a:rPr lang="en" sz="1400">
                <a:solidFill>
                  <a:srgbClr val="000000"/>
                </a:solidFill>
              </a:rPr>
              <a:t>. </a:t>
            </a:r>
            <a:r>
              <a:rPr lang="en" sz="1400">
                <a:solidFill>
                  <a:srgbClr val="000000"/>
                </a:solidFill>
                <a:highlight>
                  <a:srgbClr val="00FF00"/>
                </a:highlight>
              </a:rPr>
              <a:t>The project was published as a poster in BMJ Thorax. </a:t>
            </a:r>
            <a:endParaRPr sz="1400">
              <a:solidFill>
                <a:srgbClr val="000000"/>
              </a:solidFill>
              <a:highlight>
                <a:srgbClr val="00FF00"/>
              </a:highlight>
            </a:endParaRPr>
          </a:p>
          <a:p>
            <a:pPr indent="0" lvl="0" marL="0" rtl="0" algn="l">
              <a:spcBef>
                <a:spcPts val="1200"/>
              </a:spcBef>
              <a:spcAft>
                <a:spcPts val="0"/>
              </a:spcAft>
              <a:buNone/>
            </a:pPr>
            <a:r>
              <a:rPr lang="en" sz="1400">
                <a:solidFill>
                  <a:srgbClr val="000000"/>
                </a:solidFill>
              </a:rPr>
              <a:t>The challenge of taking the lead in a diverse team, and working towards a common research goal, was one of the best development opportunities of my medical career thus far. I thoroughly enjoyed driving a successful project through</a:t>
            </a:r>
            <a:r>
              <a:rPr lang="en" sz="1400">
                <a:solidFill>
                  <a:srgbClr val="000000"/>
                </a:solidFill>
                <a:highlight>
                  <a:srgbClr val="00FFFF"/>
                </a:highlight>
              </a:rPr>
              <a:t> leveraging each individual’s strengths and fostering trusting relationships between team members. T</a:t>
            </a:r>
            <a:r>
              <a:rPr lang="en" sz="1400">
                <a:solidFill>
                  <a:srgbClr val="000000"/>
                </a:solidFill>
              </a:rPr>
              <a:t>he team had a </a:t>
            </a:r>
            <a:r>
              <a:rPr lang="en" sz="1400">
                <a:solidFill>
                  <a:srgbClr val="000000"/>
                </a:solidFill>
                <a:highlight>
                  <a:srgbClr val="00FFFF"/>
                </a:highlight>
              </a:rPr>
              <a:t>culture of resilience and adaptability, cultivated through each member having clearly defined roles.</a:t>
            </a:r>
            <a:endParaRPr sz="1400">
              <a:solidFill>
                <a:srgbClr val="000000"/>
              </a:solidFill>
              <a:highlight>
                <a:srgbClr val="00FFFF"/>
              </a:highlight>
            </a:endParaRPr>
          </a:p>
          <a:p>
            <a:pPr indent="0" lvl="0" marL="0" rtl="0" algn="l">
              <a:spcBef>
                <a:spcPts val="1200"/>
              </a:spcBef>
              <a:spcAft>
                <a:spcPts val="1200"/>
              </a:spcAft>
              <a:buNone/>
            </a:pPr>
            <a:r>
              <a:rPr lang="en" sz="1400">
                <a:solidFill>
                  <a:srgbClr val="000000"/>
                </a:solidFill>
              </a:rPr>
              <a:t>Through working with experienced clinicians, I acquired skills including</a:t>
            </a:r>
            <a:r>
              <a:rPr lang="en" sz="1400">
                <a:solidFill>
                  <a:srgbClr val="000000"/>
                </a:solidFill>
                <a:highlight>
                  <a:srgbClr val="FFFF00"/>
                </a:highlight>
              </a:rPr>
              <a:t> complex statistical analysis, academic writing, and the ability to optimise projects continuously. </a:t>
            </a:r>
            <a:r>
              <a:rPr lang="en" sz="1400">
                <a:solidFill>
                  <a:srgbClr val="000000"/>
                </a:solidFill>
              </a:rPr>
              <a:t>The experience improved my abilities in</a:t>
            </a:r>
            <a:r>
              <a:rPr lang="en" sz="1400">
                <a:solidFill>
                  <a:srgbClr val="000000"/>
                </a:solidFill>
                <a:highlight>
                  <a:srgbClr val="FFFF00"/>
                </a:highlight>
              </a:rPr>
              <a:t> people management, setting targets and managing deadlines. </a:t>
            </a:r>
            <a:r>
              <a:rPr lang="en" sz="1400">
                <a:solidFill>
                  <a:srgbClr val="000000"/>
                </a:solidFill>
              </a:rPr>
              <a:t>These will </a:t>
            </a:r>
            <a:r>
              <a:rPr lang="en" sz="1400">
                <a:solidFill>
                  <a:srgbClr val="000000"/>
                </a:solidFill>
                <a:highlight>
                  <a:srgbClr val="FF00FF"/>
                </a:highlight>
              </a:rPr>
              <a:t>prove instrumental throughout all rotations of the SFP, as I will be confident not only in my conduct of research, but in managing and effectively collaborating in high-stress, time-pressured environments in hospital settings.</a:t>
            </a:r>
            <a:endParaRPr sz="1400">
              <a:solidFill>
                <a:srgbClr val="000000"/>
              </a:solidFill>
              <a:highlight>
                <a:srgbClr val="FF00FF"/>
              </a:highlight>
            </a:endParaRPr>
          </a:p>
        </p:txBody>
      </p:sp>
      <p:sp>
        <p:nvSpPr>
          <p:cNvPr id="395" name="Google Shape;395;p42"/>
          <p:cNvSpPr txBox="1"/>
          <p:nvPr/>
        </p:nvSpPr>
        <p:spPr>
          <a:xfrm>
            <a:off x="7034075" y="168175"/>
            <a:ext cx="1530000" cy="9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highlight>
                  <a:srgbClr val="00FF00"/>
                </a:highlight>
                <a:latin typeface="Source Sans Pro"/>
                <a:ea typeface="Source Sans Pro"/>
                <a:cs typeface="Source Sans Pro"/>
                <a:sym typeface="Source Sans Pro"/>
              </a:rPr>
              <a:t>Outcome</a:t>
            </a:r>
            <a:endParaRPr>
              <a:highlight>
                <a:srgbClr val="FF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FF00"/>
                </a:highlight>
                <a:latin typeface="Source Sans Pro"/>
                <a:ea typeface="Source Sans Pro"/>
                <a:cs typeface="Source Sans Pro"/>
                <a:sym typeface="Source Sans Pro"/>
              </a:rPr>
              <a:t>Skills/Experience</a:t>
            </a:r>
            <a:endParaRPr>
              <a:highlight>
                <a:srgbClr val="00FF00"/>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00FFFF"/>
                </a:highlight>
                <a:latin typeface="Source Sans Pro"/>
                <a:ea typeface="Source Sans Pro"/>
                <a:cs typeface="Source Sans Pro"/>
                <a:sym typeface="Source Sans Pro"/>
              </a:rPr>
              <a:t>Reflection</a:t>
            </a:r>
            <a:endParaRPr>
              <a:highlight>
                <a:srgbClr val="00FFFF"/>
              </a:highlight>
              <a:latin typeface="Source Sans Pro"/>
              <a:ea typeface="Source Sans Pro"/>
              <a:cs typeface="Source Sans Pro"/>
              <a:sym typeface="Source Sans Pro"/>
            </a:endParaRPr>
          </a:p>
          <a:p>
            <a:pPr indent="0" lvl="0" marL="0" rtl="0" algn="l">
              <a:spcBef>
                <a:spcPts val="0"/>
              </a:spcBef>
              <a:spcAft>
                <a:spcPts val="0"/>
              </a:spcAft>
              <a:buNone/>
            </a:pPr>
            <a:r>
              <a:rPr lang="en">
                <a:highlight>
                  <a:srgbClr val="FF00FF"/>
                </a:highlight>
                <a:latin typeface="Source Sans Pro"/>
                <a:ea typeface="Source Sans Pro"/>
                <a:cs typeface="Source Sans Pro"/>
                <a:sym typeface="Source Sans Pro"/>
              </a:rPr>
              <a:t>Link to SFP </a:t>
            </a:r>
            <a:endParaRPr>
              <a:highlight>
                <a:srgbClr val="FF00FF"/>
              </a:highlight>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Q&amp;A &amp; </a:t>
            </a:r>
            <a:r>
              <a:rPr lang="en">
                <a:solidFill>
                  <a:srgbClr val="7C24E8"/>
                </a:solidFill>
              </a:rPr>
              <a:t>Feedback form</a:t>
            </a:r>
            <a:endParaRPr>
              <a:solidFill>
                <a:srgbClr val="FF0000"/>
              </a:solidFill>
            </a:endParaRPr>
          </a:p>
        </p:txBody>
      </p:sp>
      <p:pic>
        <p:nvPicPr>
          <p:cNvPr id="401" name="Google Shape;401;p43"/>
          <p:cNvPicPr preferRelativeResize="0"/>
          <p:nvPr/>
        </p:nvPicPr>
        <p:blipFill>
          <a:blip r:embed="rId3">
            <a:alphaModFix/>
          </a:blip>
          <a:stretch>
            <a:fillRect/>
          </a:stretch>
        </p:blipFill>
        <p:spPr>
          <a:xfrm>
            <a:off x="8259282" y="0"/>
            <a:ext cx="884711" cy="860999"/>
          </a:xfrm>
          <a:prstGeom prst="rect">
            <a:avLst/>
          </a:prstGeom>
          <a:noFill/>
          <a:ln>
            <a:noFill/>
          </a:ln>
        </p:spPr>
      </p:pic>
      <p:sp>
        <p:nvSpPr>
          <p:cNvPr id="402" name="Google Shape;402;p43"/>
          <p:cNvSpPr txBox="1"/>
          <p:nvPr/>
        </p:nvSpPr>
        <p:spPr>
          <a:xfrm>
            <a:off x="1440300" y="4501925"/>
            <a:ext cx="626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ource Sans Pro"/>
                <a:ea typeface="Source Sans Pro"/>
                <a:cs typeface="Source Sans Pro"/>
                <a:sym typeface="Source Sans Pro"/>
              </a:rPr>
              <a:t>Slides and recordings to be emailed on completion of the feedback form.</a:t>
            </a:r>
            <a:endParaRPr>
              <a:latin typeface="Source Sans Pro"/>
              <a:ea typeface="Source Sans Pro"/>
              <a:cs typeface="Source Sans Pro"/>
              <a:sym typeface="Source Sans Pro"/>
            </a:endParaRPr>
          </a:p>
        </p:txBody>
      </p:sp>
      <p:pic>
        <p:nvPicPr>
          <p:cNvPr id="403" name="Google Shape;403;p43"/>
          <p:cNvPicPr preferRelativeResize="0"/>
          <p:nvPr/>
        </p:nvPicPr>
        <p:blipFill>
          <a:blip r:embed="rId4">
            <a:alphaModFix/>
          </a:blip>
          <a:stretch>
            <a:fillRect/>
          </a:stretch>
        </p:blipFill>
        <p:spPr>
          <a:xfrm>
            <a:off x="3365125" y="1127550"/>
            <a:ext cx="2413742" cy="312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20037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W</a:t>
            </a:r>
            <a:r>
              <a:rPr lang="en">
                <a:solidFill>
                  <a:srgbClr val="7C24E8"/>
                </a:solidFill>
              </a:rPr>
              <a:t>ebinar schedule</a:t>
            </a:r>
            <a:endParaRPr>
              <a:solidFill>
                <a:srgbClr val="7C24E8"/>
              </a:solidFill>
            </a:endParaRPr>
          </a:p>
        </p:txBody>
      </p:sp>
      <p:grpSp>
        <p:nvGrpSpPr>
          <p:cNvPr id="83" name="Google Shape;83;p16"/>
          <p:cNvGrpSpPr/>
          <p:nvPr/>
        </p:nvGrpSpPr>
        <p:grpSpPr>
          <a:xfrm>
            <a:off x="372820" y="2900625"/>
            <a:ext cx="6182523" cy="521588"/>
            <a:chOff x="2076026" y="1068325"/>
            <a:chExt cx="7068972" cy="806164"/>
          </a:xfrm>
        </p:grpSpPr>
        <p:grpSp>
          <p:nvGrpSpPr>
            <p:cNvPr id="84" name="Google Shape;84;p16"/>
            <p:cNvGrpSpPr/>
            <p:nvPr/>
          </p:nvGrpSpPr>
          <p:grpSpPr>
            <a:xfrm>
              <a:off x="2076026" y="1068325"/>
              <a:ext cx="7068972" cy="806164"/>
              <a:chOff x="3396927" y="2322526"/>
              <a:chExt cx="5726646" cy="643541"/>
            </a:xfrm>
          </p:grpSpPr>
          <p:sp>
            <p:nvSpPr>
              <p:cNvPr id="85" name="Google Shape;85;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5</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89" name="Google Shape;89;p16"/>
          <p:cNvSpPr txBox="1"/>
          <p:nvPr/>
        </p:nvSpPr>
        <p:spPr>
          <a:xfrm>
            <a:off x="1383242" y="2910996"/>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Biomedical Statistics for the SFP</a:t>
            </a:r>
            <a:endParaRPr sz="1500">
              <a:solidFill>
                <a:srgbClr val="7C24E8"/>
              </a:solidFill>
              <a:latin typeface="Source Sans Pro"/>
              <a:ea typeface="Source Sans Pro"/>
              <a:cs typeface="Source Sans Pro"/>
              <a:sym typeface="Source Sans Pro"/>
            </a:endParaRPr>
          </a:p>
        </p:txBody>
      </p:sp>
      <p:grpSp>
        <p:nvGrpSpPr>
          <p:cNvPr id="90" name="Google Shape;90;p16"/>
          <p:cNvGrpSpPr/>
          <p:nvPr/>
        </p:nvGrpSpPr>
        <p:grpSpPr>
          <a:xfrm>
            <a:off x="372711" y="3422181"/>
            <a:ext cx="6182523" cy="521588"/>
            <a:chOff x="2076026" y="1068325"/>
            <a:chExt cx="7068972" cy="806164"/>
          </a:xfrm>
        </p:grpSpPr>
        <p:grpSp>
          <p:nvGrpSpPr>
            <p:cNvPr id="91" name="Google Shape;91;p16"/>
            <p:cNvGrpSpPr/>
            <p:nvPr/>
          </p:nvGrpSpPr>
          <p:grpSpPr>
            <a:xfrm>
              <a:off x="2076026" y="1068325"/>
              <a:ext cx="7068972" cy="806164"/>
              <a:chOff x="3396927" y="2322526"/>
              <a:chExt cx="5726646" cy="643541"/>
            </a:xfrm>
          </p:grpSpPr>
          <p:sp>
            <p:nvSpPr>
              <p:cNvPr id="92" name="Google Shape;92;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6</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96" name="Google Shape;96;p16"/>
          <p:cNvSpPr txBox="1"/>
          <p:nvPr/>
        </p:nvSpPr>
        <p:spPr>
          <a:xfrm>
            <a:off x="1383133" y="3432553"/>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Academic Station and Critical Appraisal</a:t>
            </a:r>
            <a:endParaRPr sz="1500">
              <a:solidFill>
                <a:srgbClr val="7C24E8"/>
              </a:solidFill>
              <a:latin typeface="Source Sans Pro"/>
              <a:ea typeface="Source Sans Pro"/>
              <a:cs typeface="Source Sans Pro"/>
              <a:sym typeface="Source Sans Pro"/>
            </a:endParaRPr>
          </a:p>
        </p:txBody>
      </p:sp>
      <p:grpSp>
        <p:nvGrpSpPr>
          <p:cNvPr id="97" name="Google Shape;97;p16"/>
          <p:cNvGrpSpPr/>
          <p:nvPr/>
        </p:nvGrpSpPr>
        <p:grpSpPr>
          <a:xfrm>
            <a:off x="373038" y="3943994"/>
            <a:ext cx="6182523" cy="521588"/>
            <a:chOff x="2076026" y="1068325"/>
            <a:chExt cx="7068972" cy="806164"/>
          </a:xfrm>
        </p:grpSpPr>
        <p:grpSp>
          <p:nvGrpSpPr>
            <p:cNvPr id="98" name="Google Shape;98;p16"/>
            <p:cNvGrpSpPr/>
            <p:nvPr/>
          </p:nvGrpSpPr>
          <p:grpSpPr>
            <a:xfrm>
              <a:off x="2076026" y="1068325"/>
              <a:ext cx="7068972" cy="806164"/>
              <a:chOff x="3396927" y="2322526"/>
              <a:chExt cx="5726646" cy="643541"/>
            </a:xfrm>
          </p:grpSpPr>
          <p:sp>
            <p:nvSpPr>
              <p:cNvPr id="99" name="Google Shape;99;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7</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103" name="Google Shape;103;p16"/>
          <p:cNvSpPr txBox="1"/>
          <p:nvPr/>
        </p:nvSpPr>
        <p:spPr>
          <a:xfrm>
            <a:off x="1383460" y="3954365"/>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Answer the Personal Questions with Confidence</a:t>
            </a:r>
            <a:endParaRPr sz="1500">
              <a:solidFill>
                <a:srgbClr val="7C24E8"/>
              </a:solidFill>
              <a:latin typeface="Source Sans Pro"/>
              <a:ea typeface="Source Sans Pro"/>
              <a:cs typeface="Source Sans Pro"/>
              <a:sym typeface="Source Sans Pro"/>
            </a:endParaRPr>
          </a:p>
        </p:txBody>
      </p:sp>
      <p:grpSp>
        <p:nvGrpSpPr>
          <p:cNvPr id="104" name="Google Shape;104;p16"/>
          <p:cNvGrpSpPr/>
          <p:nvPr/>
        </p:nvGrpSpPr>
        <p:grpSpPr>
          <a:xfrm>
            <a:off x="372929" y="4465550"/>
            <a:ext cx="6182523" cy="521588"/>
            <a:chOff x="2076026" y="1068325"/>
            <a:chExt cx="7068972" cy="806164"/>
          </a:xfrm>
        </p:grpSpPr>
        <p:grpSp>
          <p:nvGrpSpPr>
            <p:cNvPr id="105" name="Google Shape;105;p16"/>
            <p:cNvGrpSpPr/>
            <p:nvPr/>
          </p:nvGrpSpPr>
          <p:grpSpPr>
            <a:xfrm>
              <a:off x="2076026" y="1068325"/>
              <a:ext cx="7068972" cy="806164"/>
              <a:chOff x="3396927" y="2322526"/>
              <a:chExt cx="5726646" cy="643541"/>
            </a:xfrm>
          </p:grpSpPr>
          <p:sp>
            <p:nvSpPr>
              <p:cNvPr id="106" name="Google Shape;106;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8</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110" name="Google Shape;110;p16"/>
          <p:cNvSpPr txBox="1"/>
          <p:nvPr/>
        </p:nvSpPr>
        <p:spPr>
          <a:xfrm>
            <a:off x="1383351" y="4475921"/>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Interview Practice Workshops</a:t>
            </a:r>
            <a:endParaRPr sz="1500">
              <a:solidFill>
                <a:srgbClr val="7C24E8"/>
              </a:solidFill>
              <a:latin typeface="Source Sans Pro"/>
              <a:ea typeface="Source Sans Pro"/>
              <a:cs typeface="Source Sans Pro"/>
              <a:sym typeface="Source Sans Pro"/>
            </a:endParaRPr>
          </a:p>
        </p:txBody>
      </p:sp>
      <p:grpSp>
        <p:nvGrpSpPr>
          <p:cNvPr id="111" name="Google Shape;111;p16"/>
          <p:cNvGrpSpPr/>
          <p:nvPr/>
        </p:nvGrpSpPr>
        <p:grpSpPr>
          <a:xfrm>
            <a:off x="372908" y="823775"/>
            <a:ext cx="6182523" cy="521588"/>
            <a:chOff x="2076026" y="1068325"/>
            <a:chExt cx="7068972" cy="806164"/>
          </a:xfrm>
        </p:grpSpPr>
        <p:grpSp>
          <p:nvGrpSpPr>
            <p:cNvPr id="112" name="Google Shape;112;p16"/>
            <p:cNvGrpSpPr/>
            <p:nvPr/>
          </p:nvGrpSpPr>
          <p:grpSpPr>
            <a:xfrm>
              <a:off x="2076026" y="1068325"/>
              <a:ext cx="7068972" cy="806164"/>
              <a:chOff x="3396927" y="2322526"/>
              <a:chExt cx="5726646" cy="643541"/>
            </a:xfrm>
          </p:grpSpPr>
          <p:sp>
            <p:nvSpPr>
              <p:cNvPr id="113" name="Google Shape;113;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1.</a:t>
              </a:r>
              <a:endParaRPr sz="2900">
                <a:solidFill>
                  <a:srgbClr val="FFFFFF"/>
                </a:solidFill>
                <a:latin typeface="Roboto Thin"/>
                <a:ea typeface="Roboto Thin"/>
                <a:cs typeface="Roboto Thin"/>
                <a:sym typeface="Roboto Thin"/>
              </a:endParaRPr>
            </a:p>
          </p:txBody>
        </p:sp>
      </p:grpSp>
      <p:sp>
        <p:nvSpPr>
          <p:cNvPr id="117" name="Google Shape;117;p16"/>
          <p:cNvSpPr txBox="1"/>
          <p:nvPr/>
        </p:nvSpPr>
        <p:spPr>
          <a:xfrm>
            <a:off x="1383329" y="834146"/>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Introduction to the SFP with Q&amp;A</a:t>
            </a:r>
            <a:endParaRPr sz="1500">
              <a:solidFill>
                <a:srgbClr val="7C24E8"/>
              </a:solidFill>
              <a:latin typeface="Source Sans Pro"/>
              <a:ea typeface="Source Sans Pro"/>
              <a:cs typeface="Source Sans Pro"/>
              <a:sym typeface="Source Sans Pro"/>
            </a:endParaRPr>
          </a:p>
        </p:txBody>
      </p:sp>
      <p:grpSp>
        <p:nvGrpSpPr>
          <p:cNvPr id="118" name="Google Shape;118;p16"/>
          <p:cNvGrpSpPr/>
          <p:nvPr/>
        </p:nvGrpSpPr>
        <p:grpSpPr>
          <a:xfrm>
            <a:off x="372799" y="1345331"/>
            <a:ext cx="6182523" cy="521588"/>
            <a:chOff x="2076026" y="1068325"/>
            <a:chExt cx="7068972" cy="806164"/>
          </a:xfrm>
        </p:grpSpPr>
        <p:grpSp>
          <p:nvGrpSpPr>
            <p:cNvPr id="119" name="Google Shape;119;p16"/>
            <p:cNvGrpSpPr/>
            <p:nvPr/>
          </p:nvGrpSpPr>
          <p:grpSpPr>
            <a:xfrm>
              <a:off x="2076026" y="1068325"/>
              <a:ext cx="7068972" cy="806164"/>
              <a:chOff x="3396927" y="2322526"/>
              <a:chExt cx="5726646" cy="643541"/>
            </a:xfrm>
          </p:grpSpPr>
          <p:sp>
            <p:nvSpPr>
              <p:cNvPr id="120" name="Google Shape;120;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2</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124" name="Google Shape;124;p16"/>
          <p:cNvSpPr txBox="1"/>
          <p:nvPr/>
        </p:nvSpPr>
        <p:spPr>
          <a:xfrm>
            <a:off x="1383220" y="1355703"/>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Maximising Portfolio Marks and Self-Scoring</a:t>
            </a:r>
            <a:endParaRPr sz="1500">
              <a:solidFill>
                <a:srgbClr val="7C24E8"/>
              </a:solidFill>
              <a:latin typeface="Source Sans Pro"/>
              <a:ea typeface="Source Sans Pro"/>
              <a:cs typeface="Source Sans Pro"/>
              <a:sym typeface="Source Sans Pro"/>
            </a:endParaRPr>
          </a:p>
        </p:txBody>
      </p:sp>
      <p:grpSp>
        <p:nvGrpSpPr>
          <p:cNvPr id="125" name="Google Shape;125;p16"/>
          <p:cNvGrpSpPr/>
          <p:nvPr/>
        </p:nvGrpSpPr>
        <p:grpSpPr>
          <a:xfrm>
            <a:off x="373126" y="1867144"/>
            <a:ext cx="6182523" cy="521588"/>
            <a:chOff x="2076026" y="1068325"/>
            <a:chExt cx="7068972" cy="806164"/>
          </a:xfrm>
        </p:grpSpPr>
        <p:grpSp>
          <p:nvGrpSpPr>
            <p:cNvPr id="126" name="Google Shape;126;p16"/>
            <p:cNvGrpSpPr/>
            <p:nvPr/>
          </p:nvGrpSpPr>
          <p:grpSpPr>
            <a:xfrm>
              <a:off x="2076026" y="1068325"/>
              <a:ext cx="7068972" cy="806164"/>
              <a:chOff x="3396927" y="2322526"/>
              <a:chExt cx="5726646" cy="643541"/>
            </a:xfrm>
          </p:grpSpPr>
          <p:sp>
            <p:nvSpPr>
              <p:cNvPr id="127" name="Google Shape;127;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3</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131" name="Google Shape;131;p16"/>
          <p:cNvSpPr txBox="1"/>
          <p:nvPr/>
        </p:nvSpPr>
        <p:spPr>
          <a:xfrm>
            <a:off x="1383547" y="1877515"/>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b="1" lang="en" sz="1900">
                <a:solidFill>
                  <a:srgbClr val="7C24E8"/>
                </a:solidFill>
                <a:latin typeface="Source Sans Pro"/>
                <a:ea typeface="Source Sans Pro"/>
                <a:cs typeface="Source Sans Pro"/>
                <a:sym typeface="Source Sans Pro"/>
              </a:rPr>
              <a:t>Writing White Space Questions</a:t>
            </a:r>
            <a:endParaRPr b="1" sz="1500">
              <a:solidFill>
                <a:srgbClr val="7C24E8"/>
              </a:solidFill>
              <a:latin typeface="Source Sans Pro"/>
              <a:ea typeface="Source Sans Pro"/>
              <a:cs typeface="Source Sans Pro"/>
              <a:sym typeface="Source Sans Pro"/>
            </a:endParaRPr>
          </a:p>
        </p:txBody>
      </p:sp>
      <p:grpSp>
        <p:nvGrpSpPr>
          <p:cNvPr id="132" name="Google Shape;132;p16"/>
          <p:cNvGrpSpPr/>
          <p:nvPr/>
        </p:nvGrpSpPr>
        <p:grpSpPr>
          <a:xfrm>
            <a:off x="373017" y="2388700"/>
            <a:ext cx="6182523" cy="521588"/>
            <a:chOff x="2076026" y="1068325"/>
            <a:chExt cx="7068972" cy="806164"/>
          </a:xfrm>
        </p:grpSpPr>
        <p:grpSp>
          <p:nvGrpSpPr>
            <p:cNvPr id="133" name="Google Shape;133;p16"/>
            <p:cNvGrpSpPr/>
            <p:nvPr/>
          </p:nvGrpSpPr>
          <p:grpSpPr>
            <a:xfrm>
              <a:off x="2076026" y="1068325"/>
              <a:ext cx="7068972" cy="806164"/>
              <a:chOff x="3396927" y="2322526"/>
              <a:chExt cx="5726646" cy="643541"/>
            </a:xfrm>
          </p:grpSpPr>
          <p:sp>
            <p:nvSpPr>
              <p:cNvPr id="134" name="Google Shape;134;p16"/>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16"/>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Roboto Thin"/>
                  <a:ea typeface="Roboto Thin"/>
                  <a:cs typeface="Roboto Thin"/>
                  <a:sym typeface="Roboto Thin"/>
                </a:rPr>
                <a:t>4</a:t>
              </a:r>
              <a:r>
                <a:rPr lang="en" sz="2900">
                  <a:solidFill>
                    <a:srgbClr val="FFFFFF"/>
                  </a:solidFill>
                  <a:latin typeface="Roboto Thin"/>
                  <a:ea typeface="Roboto Thin"/>
                  <a:cs typeface="Roboto Thin"/>
                  <a:sym typeface="Roboto Thin"/>
                </a:rPr>
                <a:t>.</a:t>
              </a:r>
              <a:endParaRPr sz="2900">
                <a:solidFill>
                  <a:srgbClr val="FFFFFF"/>
                </a:solidFill>
                <a:latin typeface="Roboto Thin"/>
                <a:ea typeface="Roboto Thin"/>
                <a:cs typeface="Roboto Thin"/>
                <a:sym typeface="Roboto Thin"/>
              </a:endParaRPr>
            </a:p>
          </p:txBody>
        </p:sp>
      </p:grpSp>
      <p:sp>
        <p:nvSpPr>
          <p:cNvPr id="138" name="Google Shape;138;p16"/>
          <p:cNvSpPr txBox="1"/>
          <p:nvPr/>
        </p:nvSpPr>
        <p:spPr>
          <a:xfrm>
            <a:off x="1383438" y="2399071"/>
            <a:ext cx="5172600" cy="5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900">
                <a:solidFill>
                  <a:srgbClr val="7C24E8"/>
                </a:solidFill>
                <a:latin typeface="Source Sans Pro"/>
                <a:ea typeface="Source Sans Pro"/>
                <a:cs typeface="Source Sans Pro"/>
                <a:sym typeface="Source Sans Pro"/>
              </a:rPr>
              <a:t>Introduction to Interview and Clinical Scenarios</a:t>
            </a:r>
            <a:endParaRPr sz="1500">
              <a:solidFill>
                <a:srgbClr val="7C24E8"/>
              </a:solidFill>
              <a:latin typeface="Source Sans Pro"/>
              <a:ea typeface="Source Sans Pro"/>
              <a:cs typeface="Source Sans Pro"/>
              <a:sym typeface="Source Sans Pro"/>
            </a:endParaRPr>
          </a:p>
        </p:txBody>
      </p:sp>
      <p:pic>
        <p:nvPicPr>
          <p:cNvPr id="139" name="Google Shape;139;p16"/>
          <p:cNvPicPr preferRelativeResize="0"/>
          <p:nvPr/>
        </p:nvPicPr>
        <p:blipFill>
          <a:blip r:embed="rId3">
            <a:alphaModFix/>
          </a:blip>
          <a:stretch>
            <a:fillRect/>
          </a:stretch>
        </p:blipFill>
        <p:spPr>
          <a:xfrm>
            <a:off x="6731887" y="200375"/>
            <a:ext cx="1527386" cy="861000"/>
          </a:xfrm>
          <a:prstGeom prst="rect">
            <a:avLst/>
          </a:prstGeom>
          <a:noFill/>
          <a:ln>
            <a:noFill/>
          </a:ln>
          <a:effectLst>
            <a:outerShdw blurRad="57150" rotWithShape="0" algn="bl" dir="5400000" dist="19050">
              <a:srgbClr val="000000">
                <a:alpha val="50000"/>
              </a:srgbClr>
            </a:outerShdw>
          </a:effectLst>
        </p:spPr>
      </p:pic>
      <p:pic>
        <p:nvPicPr>
          <p:cNvPr id="140" name="Google Shape;140;p16"/>
          <p:cNvPicPr preferRelativeResize="0"/>
          <p:nvPr/>
        </p:nvPicPr>
        <p:blipFill>
          <a:blip r:embed="rId4">
            <a:alphaModFix/>
          </a:blip>
          <a:stretch>
            <a:fillRect/>
          </a:stretch>
        </p:blipFill>
        <p:spPr>
          <a:xfrm>
            <a:off x="8259282" y="0"/>
            <a:ext cx="884711" cy="860999"/>
          </a:xfrm>
          <a:prstGeom prst="rect">
            <a:avLst/>
          </a:prstGeom>
          <a:noFill/>
          <a:ln>
            <a:noFill/>
          </a:ln>
        </p:spPr>
      </p:pic>
      <p:sp>
        <p:nvSpPr>
          <p:cNvPr id="141" name="Google Shape;141;p16"/>
          <p:cNvSpPr txBox="1"/>
          <p:nvPr/>
        </p:nvSpPr>
        <p:spPr>
          <a:xfrm>
            <a:off x="6625275" y="1143500"/>
            <a:ext cx="21147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Source Sans Pro"/>
                <a:ea typeface="Source Sans Pro"/>
                <a:cs typeface="Source Sans Pro"/>
                <a:sym typeface="Source Sans Pro"/>
              </a:rPr>
              <a:t>Tuesdays at 18:30</a:t>
            </a:r>
            <a:endParaRPr b="1" sz="15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2"/>
              </a:buClr>
              <a:buSzPct val="36666"/>
              <a:buFont typeface="Arial"/>
              <a:buNone/>
            </a:pPr>
            <a:r>
              <a:rPr lang="en">
                <a:solidFill>
                  <a:srgbClr val="7C24E8"/>
                </a:solidFill>
              </a:rPr>
              <a:t>Objectives</a:t>
            </a:r>
            <a:endParaRPr>
              <a:solidFill>
                <a:srgbClr val="7C24E8"/>
              </a:solidFill>
            </a:endParaRPr>
          </a:p>
          <a:p>
            <a:pPr indent="0" lvl="0" marL="0" rtl="0" algn="l">
              <a:spcBef>
                <a:spcPts val="0"/>
              </a:spcBef>
              <a:spcAft>
                <a:spcPts val="0"/>
              </a:spcAft>
              <a:buNone/>
            </a:pPr>
            <a:r>
              <a:t/>
            </a:r>
            <a:endParaRPr/>
          </a:p>
        </p:txBody>
      </p:sp>
      <p:grpSp>
        <p:nvGrpSpPr>
          <p:cNvPr id="147" name="Google Shape;147;p17"/>
          <p:cNvGrpSpPr/>
          <p:nvPr/>
        </p:nvGrpSpPr>
        <p:grpSpPr>
          <a:xfrm>
            <a:off x="814204" y="1068422"/>
            <a:ext cx="3001640" cy="3298620"/>
            <a:chOff x="1293736" y="1258050"/>
            <a:chExt cx="2547000" cy="2547000"/>
          </a:xfrm>
        </p:grpSpPr>
        <p:sp>
          <p:nvSpPr>
            <p:cNvPr id="148" name="Google Shape;148;p17"/>
            <p:cNvSpPr/>
            <p:nvPr/>
          </p:nvSpPr>
          <p:spPr>
            <a:xfrm rot="2700000">
              <a:off x="2286374" y="1011412"/>
              <a:ext cx="561726" cy="3040276"/>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149" name="Google Shape;149;p17"/>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551561"/>
                  </a:solidFill>
                  <a:latin typeface="Roboto"/>
                  <a:ea typeface="Roboto"/>
                  <a:cs typeface="Roboto"/>
                  <a:sym typeface="Roboto"/>
                </a:rPr>
                <a:t>1</a:t>
              </a:r>
              <a:endParaRPr b="1" sz="1700">
                <a:solidFill>
                  <a:srgbClr val="551561"/>
                </a:solidFill>
                <a:latin typeface="Roboto"/>
                <a:ea typeface="Roboto"/>
                <a:cs typeface="Roboto"/>
                <a:sym typeface="Roboto"/>
              </a:endParaRPr>
            </a:p>
          </p:txBody>
        </p:sp>
        <p:sp>
          <p:nvSpPr>
            <p:cNvPr id="150" name="Google Shape;150;p17"/>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FFFFFF"/>
                  </a:solidFill>
                  <a:latin typeface="Roboto"/>
                  <a:ea typeface="Roboto"/>
                  <a:cs typeface="Roboto"/>
                  <a:sym typeface="Roboto"/>
                </a:rPr>
                <a:t>Understand what WSQs are and how to write them</a:t>
              </a:r>
              <a:endParaRPr b="1" sz="1700">
                <a:solidFill>
                  <a:srgbClr val="FFFFFF"/>
                </a:solidFill>
                <a:latin typeface="Roboto"/>
                <a:ea typeface="Roboto"/>
                <a:cs typeface="Roboto"/>
                <a:sym typeface="Roboto"/>
              </a:endParaRPr>
            </a:p>
          </p:txBody>
        </p:sp>
      </p:grpSp>
      <p:grpSp>
        <p:nvGrpSpPr>
          <p:cNvPr id="151" name="Google Shape;151;p17"/>
          <p:cNvGrpSpPr/>
          <p:nvPr/>
        </p:nvGrpSpPr>
        <p:grpSpPr>
          <a:xfrm>
            <a:off x="3065400" y="1068422"/>
            <a:ext cx="3001640" cy="3298620"/>
            <a:chOff x="3203958" y="1258050"/>
            <a:chExt cx="2547000" cy="2547000"/>
          </a:xfrm>
        </p:grpSpPr>
        <p:sp>
          <p:nvSpPr>
            <p:cNvPr id="152" name="Google Shape;152;p17"/>
            <p:cNvSpPr/>
            <p:nvPr/>
          </p:nvSpPr>
          <p:spPr>
            <a:xfrm rot="2700000">
              <a:off x="4196595" y="1011412"/>
              <a:ext cx="561726" cy="3040276"/>
            </a:xfrm>
            <a:prstGeom prst="roundRect">
              <a:avLst>
                <a:gd fmla="val 50000" name="adj"/>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153" name="Google Shape;153;p17"/>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761E86"/>
                  </a:solidFill>
                  <a:latin typeface="Roboto"/>
                  <a:ea typeface="Roboto"/>
                  <a:cs typeface="Roboto"/>
                  <a:sym typeface="Roboto"/>
                </a:rPr>
                <a:t>2</a:t>
              </a:r>
              <a:endParaRPr b="1" sz="1700">
                <a:solidFill>
                  <a:srgbClr val="761E86"/>
                </a:solidFill>
                <a:latin typeface="Roboto"/>
                <a:ea typeface="Roboto"/>
                <a:cs typeface="Roboto"/>
                <a:sym typeface="Roboto"/>
              </a:endParaRPr>
            </a:p>
          </p:txBody>
        </p:sp>
        <p:sp>
          <p:nvSpPr>
            <p:cNvPr id="154" name="Google Shape;154;p17"/>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FFFFFF"/>
                  </a:solidFill>
                  <a:latin typeface="Roboto"/>
                  <a:ea typeface="Roboto"/>
                  <a:cs typeface="Roboto"/>
                  <a:sym typeface="Roboto"/>
                </a:rPr>
                <a:t>Analyse examples of WSQs</a:t>
              </a:r>
              <a:endParaRPr b="1" sz="1700">
                <a:solidFill>
                  <a:srgbClr val="FFFFFF"/>
                </a:solidFill>
                <a:latin typeface="Roboto"/>
                <a:ea typeface="Roboto"/>
                <a:cs typeface="Roboto"/>
                <a:sym typeface="Roboto"/>
              </a:endParaRPr>
            </a:p>
          </p:txBody>
        </p:sp>
      </p:grpSp>
      <p:grpSp>
        <p:nvGrpSpPr>
          <p:cNvPr id="155" name="Google Shape;155;p17"/>
          <p:cNvGrpSpPr/>
          <p:nvPr/>
        </p:nvGrpSpPr>
        <p:grpSpPr>
          <a:xfrm>
            <a:off x="5328142" y="1068422"/>
            <a:ext cx="3001639" cy="3298620"/>
            <a:chOff x="5123977" y="1258050"/>
            <a:chExt cx="2547000" cy="2547000"/>
          </a:xfrm>
        </p:grpSpPr>
        <p:sp>
          <p:nvSpPr>
            <p:cNvPr id="156" name="Google Shape;156;p17"/>
            <p:cNvSpPr/>
            <p:nvPr/>
          </p:nvSpPr>
          <p:spPr>
            <a:xfrm rot="2700000">
              <a:off x="6116614" y="1011412"/>
              <a:ext cx="561726" cy="3040276"/>
            </a:xfrm>
            <a:prstGeom prst="roundRect">
              <a:avLst>
                <a:gd fmla="val 50000" name="adj"/>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p>
          </p:txBody>
        </p:sp>
        <p:sp>
          <p:nvSpPr>
            <p:cNvPr id="157" name="Google Shape;157;p17"/>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225A5"/>
                  </a:solidFill>
                  <a:latin typeface="Roboto"/>
                  <a:ea typeface="Roboto"/>
                  <a:cs typeface="Roboto"/>
                  <a:sym typeface="Roboto"/>
                </a:rPr>
                <a:t>3</a:t>
              </a:r>
              <a:endParaRPr b="1" sz="1700">
                <a:solidFill>
                  <a:srgbClr val="9225A5"/>
                </a:solidFill>
                <a:latin typeface="Roboto"/>
                <a:ea typeface="Roboto"/>
                <a:cs typeface="Roboto"/>
                <a:sym typeface="Roboto"/>
              </a:endParaRPr>
            </a:p>
          </p:txBody>
        </p:sp>
        <p:sp>
          <p:nvSpPr>
            <p:cNvPr id="158" name="Google Shape;158;p17"/>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FFFFFF"/>
                  </a:solidFill>
                  <a:latin typeface="Roboto"/>
                  <a:ea typeface="Roboto"/>
                  <a:cs typeface="Roboto"/>
                  <a:sym typeface="Roboto"/>
                </a:rPr>
                <a:t>Q&amp;A</a:t>
              </a:r>
              <a:endParaRPr b="1" sz="1700">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The Specialised Foundation Programme</a:t>
            </a:r>
            <a:endParaRPr>
              <a:solidFill>
                <a:srgbClr val="7C24E8"/>
              </a:solidFill>
            </a:endParaRPr>
          </a:p>
        </p:txBody>
      </p:sp>
      <p:sp>
        <p:nvSpPr>
          <p:cNvPr id="164" name="Google Shape;164;p18"/>
          <p:cNvSpPr txBox="1"/>
          <p:nvPr>
            <p:ph idx="1" type="body"/>
          </p:nvPr>
        </p:nvSpPr>
        <p:spPr>
          <a:xfrm>
            <a:off x="311700" y="1019000"/>
            <a:ext cx="8520600" cy="407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accent1"/>
                </a:solidFill>
              </a:rPr>
              <a:t>Two-year programme</a:t>
            </a:r>
            <a:r>
              <a:rPr lang="en">
                <a:solidFill>
                  <a:schemeClr val="accent1"/>
                </a:solidFill>
              </a:rPr>
              <a:t> </a:t>
            </a:r>
            <a:endParaRPr>
              <a:solidFill>
                <a:schemeClr val="accent1"/>
              </a:solidFill>
            </a:endParaRPr>
          </a:p>
          <a:p>
            <a:pPr indent="-342900" lvl="0" marL="457200" rtl="0" algn="l">
              <a:spcBef>
                <a:spcPts val="1200"/>
              </a:spcBef>
              <a:spcAft>
                <a:spcPts val="0"/>
              </a:spcAft>
              <a:buClr>
                <a:schemeClr val="accent1"/>
              </a:buClr>
              <a:buSzPts val="1800"/>
              <a:buChar char="-"/>
            </a:pPr>
            <a:r>
              <a:rPr lang="en">
                <a:solidFill>
                  <a:schemeClr val="accent1"/>
                </a:solidFill>
              </a:rPr>
              <a:t>5 blocks of clinical placements + 1 block of research/leadership/education, </a:t>
            </a:r>
            <a:r>
              <a:rPr b="1" lang="en">
                <a:solidFill>
                  <a:schemeClr val="accent1"/>
                </a:solidFill>
              </a:rPr>
              <a:t>or</a:t>
            </a:r>
            <a:endParaRPr b="1">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6 blocks of clinical placements + time release for research/leadership/education</a:t>
            </a:r>
            <a:endParaRPr>
              <a:solidFill>
                <a:schemeClr val="accent1"/>
              </a:solidFill>
            </a:endParaRPr>
          </a:p>
          <a:p>
            <a:pPr indent="0" lvl="0" marL="0" rtl="0" algn="l">
              <a:spcBef>
                <a:spcPts val="1200"/>
              </a:spcBef>
              <a:spcAft>
                <a:spcPts val="0"/>
              </a:spcAft>
              <a:buNone/>
            </a:pPr>
            <a:r>
              <a:rPr b="1" lang="en">
                <a:solidFill>
                  <a:schemeClr val="dk2"/>
                </a:solidFill>
              </a:rPr>
              <a:t>Application process</a:t>
            </a:r>
            <a:endParaRPr>
              <a:solidFill>
                <a:schemeClr val="dk2"/>
              </a:solidFill>
            </a:endParaRPr>
          </a:p>
          <a:p>
            <a:pPr indent="0" lvl="0" marL="0" rtl="0" algn="l">
              <a:spcBef>
                <a:spcPts val="1200"/>
              </a:spcBef>
              <a:spcAft>
                <a:spcPts val="1200"/>
              </a:spcAft>
              <a:buNone/>
            </a:pPr>
            <a:r>
              <a:t/>
            </a:r>
            <a:endParaRPr>
              <a:solidFill>
                <a:srgbClr val="0944A1"/>
              </a:solidFill>
            </a:endParaRPr>
          </a:p>
        </p:txBody>
      </p:sp>
      <p:sp>
        <p:nvSpPr>
          <p:cNvPr id="165" name="Google Shape;165;p18"/>
          <p:cNvSpPr txBox="1"/>
          <p:nvPr/>
        </p:nvSpPr>
        <p:spPr>
          <a:xfrm>
            <a:off x="311700" y="2717325"/>
            <a:ext cx="4260300" cy="212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Source Sans Pro"/>
              <a:buChar char="-"/>
            </a:pPr>
            <a:r>
              <a:rPr lang="en" sz="1800">
                <a:solidFill>
                  <a:schemeClr val="accent1"/>
                </a:solidFill>
                <a:latin typeface="Source Sans Pro"/>
                <a:ea typeface="Source Sans Pro"/>
                <a:cs typeface="Source Sans Pro"/>
                <a:sym typeface="Source Sans Pro"/>
              </a:rPr>
              <a:t>Shortlisting stage - 2023 was based on </a:t>
            </a:r>
            <a:endParaRPr sz="1800">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dk1"/>
              </a:buClr>
              <a:buSzPts val="1400"/>
              <a:buFont typeface="Source Sans Pro"/>
              <a:buChar char="-"/>
            </a:pPr>
            <a:r>
              <a:rPr b="1" lang="en">
                <a:solidFill>
                  <a:schemeClr val="dk1"/>
                </a:solidFill>
                <a:latin typeface="Source Sans Pro"/>
                <a:ea typeface="Source Sans Pro"/>
                <a:cs typeface="Source Sans Pro"/>
                <a:sym typeface="Source Sans Pro"/>
              </a:rPr>
              <a:t>White space questions (**not London)</a:t>
            </a:r>
            <a:endParaRPr b="1">
              <a:solidFill>
                <a:schemeClr val="dk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Additional degrees</a:t>
            </a:r>
            <a:endParaRPr>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Presentations (up to 10)</a:t>
            </a:r>
            <a:endParaRPr>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Distinctions, merits and/or scientific/medical prizes (up to 10)</a:t>
            </a:r>
            <a:endParaRPr>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Publications (up to 10)</a:t>
            </a:r>
            <a:endParaRPr>
              <a:solidFill>
                <a:schemeClr val="accent1"/>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b="1" lang="en">
                <a:solidFill>
                  <a:srgbClr val="7C24E8"/>
                </a:solidFill>
                <a:latin typeface="Source Sans Pro"/>
                <a:ea typeface="Source Sans Pro"/>
                <a:cs typeface="Source Sans Pro"/>
                <a:sym typeface="Source Sans Pro"/>
              </a:rPr>
              <a:t>*EPM decile will NOT count for SFP 2024</a:t>
            </a:r>
            <a:endParaRPr b="1">
              <a:solidFill>
                <a:srgbClr val="7C24E8"/>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t/>
            </a:r>
            <a:endParaRPr b="1">
              <a:solidFill>
                <a:srgbClr val="0944A1"/>
              </a:solidFill>
              <a:latin typeface="Source Sans Pro"/>
              <a:ea typeface="Source Sans Pro"/>
              <a:cs typeface="Source Sans Pro"/>
              <a:sym typeface="Source Sans Pro"/>
            </a:endParaRPr>
          </a:p>
        </p:txBody>
      </p:sp>
      <p:sp>
        <p:nvSpPr>
          <p:cNvPr id="166" name="Google Shape;166;p18"/>
          <p:cNvSpPr txBox="1"/>
          <p:nvPr/>
        </p:nvSpPr>
        <p:spPr>
          <a:xfrm>
            <a:off x="4572000" y="2717325"/>
            <a:ext cx="4260300" cy="212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Source Sans Pro"/>
              <a:buChar char="-"/>
            </a:pPr>
            <a:r>
              <a:rPr lang="en" sz="1800">
                <a:solidFill>
                  <a:schemeClr val="accent1"/>
                </a:solidFill>
                <a:latin typeface="Source Sans Pro"/>
                <a:ea typeface="Source Sans Pro"/>
                <a:cs typeface="Source Sans Pro"/>
                <a:sym typeface="Source Sans Pro"/>
              </a:rPr>
              <a:t>Interview stage</a:t>
            </a:r>
            <a:endParaRPr sz="1800">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Personal questions and/or</a:t>
            </a:r>
            <a:endParaRPr>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Clinical station and/or</a:t>
            </a:r>
            <a:endParaRPr>
              <a:solidFill>
                <a:schemeClr val="accent1"/>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chemeClr val="accent1"/>
              </a:buClr>
              <a:buSzPts val="1400"/>
              <a:buFont typeface="Source Sans Pro"/>
              <a:buChar char="-"/>
            </a:pPr>
            <a:r>
              <a:rPr lang="en">
                <a:solidFill>
                  <a:schemeClr val="accent1"/>
                </a:solidFill>
                <a:latin typeface="Source Sans Pro"/>
                <a:ea typeface="Source Sans Pro"/>
                <a:cs typeface="Source Sans Pro"/>
                <a:sym typeface="Source Sans Pro"/>
              </a:rPr>
              <a:t>Academic station</a:t>
            </a:r>
            <a:endParaRPr>
              <a:solidFill>
                <a:schemeClr val="accent1"/>
              </a:solidFill>
              <a:latin typeface="Source Sans Pro"/>
              <a:ea typeface="Source Sans Pro"/>
              <a:cs typeface="Source Sans Pro"/>
              <a:sym typeface="Source Sans Pro"/>
            </a:endParaRPr>
          </a:p>
        </p:txBody>
      </p:sp>
      <p:pic>
        <p:nvPicPr>
          <p:cNvPr id="167" name="Google Shape;167;p18"/>
          <p:cNvPicPr preferRelativeResize="0"/>
          <p:nvPr/>
        </p:nvPicPr>
        <p:blipFill>
          <a:blip r:embed="rId3">
            <a:alphaModFix/>
          </a:blip>
          <a:stretch>
            <a:fillRect/>
          </a:stretch>
        </p:blipFill>
        <p:spPr>
          <a:xfrm>
            <a:off x="8259282" y="0"/>
            <a:ext cx="884711" cy="860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7C24E8"/>
                </a:solidFill>
              </a:rPr>
              <a:t>Preparation</a:t>
            </a:r>
            <a:endParaRPr>
              <a:solidFill>
                <a:srgbClr val="7C24E8"/>
              </a:solidFill>
            </a:endParaRPr>
          </a:p>
        </p:txBody>
      </p:sp>
      <p:sp>
        <p:nvSpPr>
          <p:cNvPr id="173" name="Google Shape;173;p19"/>
          <p:cNvSpPr/>
          <p:nvPr/>
        </p:nvSpPr>
        <p:spPr>
          <a:xfrm rot="-711236">
            <a:off x="6465750"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flipH="1" rot="711236">
            <a:off x="5181012"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19"/>
          <p:cNvGrpSpPr/>
          <p:nvPr/>
        </p:nvGrpSpPr>
        <p:grpSpPr>
          <a:xfrm>
            <a:off x="5586175" y="2683244"/>
            <a:ext cx="1712700" cy="1230715"/>
            <a:chOff x="5796625" y="2541798"/>
            <a:chExt cx="1712700" cy="1230715"/>
          </a:xfrm>
        </p:grpSpPr>
        <p:sp>
          <p:nvSpPr>
            <p:cNvPr id="176" name="Google Shape;176;p1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txBox="1"/>
            <p:nvPr/>
          </p:nvSpPr>
          <p:spPr>
            <a:xfrm>
              <a:off x="6188750" y="2735579"/>
              <a:ext cx="1023300" cy="33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5E5E5E"/>
                  </a:solidFill>
                  <a:latin typeface="Source Sans Pro"/>
                  <a:ea typeface="Source Sans Pro"/>
                  <a:cs typeface="Source Sans Pro"/>
                  <a:sym typeface="Source Sans Pro"/>
                </a:rPr>
                <a:t>November</a:t>
              </a:r>
              <a:endParaRPr b="1" sz="1200">
                <a:solidFill>
                  <a:srgbClr val="5E5E5E"/>
                </a:solidFill>
                <a:latin typeface="Source Sans Pro"/>
                <a:ea typeface="Source Sans Pro"/>
                <a:cs typeface="Source Sans Pro"/>
                <a:sym typeface="Source Sans Pro"/>
              </a:endParaRPr>
            </a:p>
          </p:txBody>
        </p:sp>
        <p:sp>
          <p:nvSpPr>
            <p:cNvPr id="178" name="Google Shape;178;p19"/>
            <p:cNvSpPr/>
            <p:nvPr/>
          </p:nvSpPr>
          <p:spPr>
            <a:xfrm>
              <a:off x="5796625" y="3069013"/>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9" name="Google Shape;179;p19"/>
            <p:cNvSpPr txBox="1"/>
            <p:nvPr/>
          </p:nvSpPr>
          <p:spPr>
            <a:xfrm>
              <a:off x="5840875" y="3123538"/>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en" sz="1200">
                  <a:solidFill>
                    <a:srgbClr val="5E5E5E"/>
                  </a:solidFill>
                  <a:latin typeface="Source Sans Pro"/>
                  <a:ea typeface="Source Sans Pro"/>
                  <a:cs typeface="Source Sans Pro"/>
                  <a:sym typeface="Source Sans Pro"/>
                </a:rPr>
                <a:t>Give interview &amp; relax! </a:t>
              </a:r>
              <a:endParaRPr sz="1200">
                <a:solidFill>
                  <a:srgbClr val="5E5E5E"/>
                </a:solidFill>
                <a:latin typeface="Source Sans Pro"/>
                <a:ea typeface="Source Sans Pro"/>
                <a:cs typeface="Source Sans Pro"/>
                <a:sym typeface="Source Sans Pro"/>
              </a:endParaRPr>
            </a:p>
            <a:p>
              <a:pPr indent="0" lvl="0" marL="0" rtl="0" algn="l">
                <a:lnSpc>
                  <a:spcPct val="115000"/>
                </a:lnSpc>
                <a:spcBef>
                  <a:spcPts val="1600"/>
                </a:spcBef>
                <a:spcAft>
                  <a:spcPts val="1600"/>
                </a:spcAft>
                <a:buNone/>
              </a:pPr>
              <a:r>
                <a:t/>
              </a:r>
              <a:endParaRPr sz="800">
                <a:solidFill>
                  <a:srgbClr val="5E5E5E"/>
                </a:solidFill>
              </a:endParaRPr>
            </a:p>
          </p:txBody>
        </p:sp>
        <p:sp>
          <p:nvSpPr>
            <p:cNvPr id="180" name="Google Shape;180;p19"/>
            <p:cNvSpPr/>
            <p:nvPr/>
          </p:nvSpPr>
          <p:spPr>
            <a:xfrm>
              <a:off x="6607975" y="3004364"/>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19"/>
          <p:cNvSpPr/>
          <p:nvPr/>
        </p:nvSpPr>
        <p:spPr>
          <a:xfrm rot="-711236">
            <a:off x="3899938" y="2627201"/>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19"/>
          <p:cNvGrpSpPr/>
          <p:nvPr/>
        </p:nvGrpSpPr>
        <p:grpSpPr>
          <a:xfrm>
            <a:off x="4332949" y="1167295"/>
            <a:ext cx="1789429" cy="1461444"/>
            <a:chOff x="4409300" y="1219942"/>
            <a:chExt cx="1712700" cy="1246754"/>
          </a:xfrm>
        </p:grpSpPr>
        <p:sp>
          <p:nvSpPr>
            <p:cNvPr id="183" name="Google Shape;183;p1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txBox="1"/>
            <p:nvPr/>
          </p:nvSpPr>
          <p:spPr>
            <a:xfrm>
              <a:off x="4865599" y="1985296"/>
              <a:ext cx="753000" cy="26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5E5E5E"/>
                  </a:solidFill>
                  <a:latin typeface="Source Sans Pro"/>
                  <a:ea typeface="Source Sans Pro"/>
                  <a:cs typeface="Source Sans Pro"/>
                  <a:sym typeface="Source Sans Pro"/>
                </a:rPr>
                <a:t>October</a:t>
              </a:r>
              <a:endParaRPr b="1" sz="1200">
                <a:solidFill>
                  <a:srgbClr val="5E5E5E"/>
                </a:solidFill>
                <a:latin typeface="Source Sans Pro"/>
                <a:ea typeface="Source Sans Pro"/>
                <a:cs typeface="Source Sans Pro"/>
                <a:sym typeface="Source Sans Pro"/>
              </a:endParaRPr>
            </a:p>
          </p:txBody>
        </p:sp>
        <p:sp>
          <p:nvSpPr>
            <p:cNvPr id="185" name="Google Shape;185;p19"/>
            <p:cNvSpPr/>
            <p:nvPr/>
          </p:nvSpPr>
          <p:spPr>
            <a:xfrm>
              <a:off x="4409300" y="1219942"/>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6" name="Google Shape;186;p19"/>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txBox="1"/>
            <p:nvPr/>
          </p:nvSpPr>
          <p:spPr>
            <a:xfrm>
              <a:off x="4453550" y="1257142"/>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5E5E5E"/>
                  </a:solidFill>
                  <a:latin typeface="Source Sans Pro"/>
                  <a:ea typeface="Source Sans Pro"/>
                  <a:cs typeface="Source Sans Pro"/>
                  <a:sym typeface="Source Sans Pro"/>
                </a:rPr>
                <a:t>Rank SFP preferences &amp; prepare for interview</a:t>
              </a:r>
              <a:endParaRPr sz="1200">
                <a:solidFill>
                  <a:srgbClr val="5E5E5E"/>
                </a:solidFill>
                <a:latin typeface="Source Sans Pro"/>
                <a:ea typeface="Source Sans Pro"/>
                <a:cs typeface="Source Sans Pro"/>
                <a:sym typeface="Source Sans Pro"/>
              </a:endParaRPr>
            </a:p>
            <a:p>
              <a:pPr indent="0" lvl="0" marL="0" rtl="0" algn="ctr">
                <a:lnSpc>
                  <a:spcPct val="115000"/>
                </a:lnSpc>
                <a:spcBef>
                  <a:spcPts val="1600"/>
                </a:spcBef>
                <a:spcAft>
                  <a:spcPts val="1600"/>
                </a:spcAft>
                <a:buNone/>
              </a:pPr>
              <a:r>
                <a:t/>
              </a:r>
              <a:endParaRPr sz="800">
                <a:solidFill>
                  <a:srgbClr val="5E5E5E"/>
                </a:solidFill>
                <a:latin typeface="Source Sans Pro"/>
                <a:ea typeface="Source Sans Pro"/>
                <a:cs typeface="Source Sans Pro"/>
                <a:sym typeface="Source Sans Pro"/>
              </a:endParaRPr>
            </a:p>
          </p:txBody>
        </p:sp>
      </p:grpSp>
      <p:sp>
        <p:nvSpPr>
          <p:cNvPr id="188" name="Google Shape;188;p19"/>
          <p:cNvSpPr/>
          <p:nvPr/>
        </p:nvSpPr>
        <p:spPr>
          <a:xfrm flipH="1" rot="711236">
            <a:off x="2608258" y="2627201"/>
            <a:ext cx="1350909" cy="57662"/>
          </a:xfrm>
          <a:prstGeom prst="roundRect">
            <a:avLst>
              <a:gd fmla="val 50000" name="adj"/>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9"/>
          <p:cNvGrpSpPr/>
          <p:nvPr/>
        </p:nvGrpSpPr>
        <p:grpSpPr>
          <a:xfrm>
            <a:off x="3076688" y="2683244"/>
            <a:ext cx="1712700" cy="1230715"/>
            <a:chOff x="3021975" y="2541798"/>
            <a:chExt cx="1712700" cy="1230715"/>
          </a:xfrm>
        </p:grpSpPr>
        <p:sp>
          <p:nvSpPr>
            <p:cNvPr id="190" name="Google Shape;190;p19"/>
            <p:cNvSpPr txBox="1"/>
            <p:nvPr/>
          </p:nvSpPr>
          <p:spPr>
            <a:xfrm>
              <a:off x="3400413" y="2708319"/>
              <a:ext cx="955800" cy="33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2"/>
                  </a:solidFill>
                  <a:latin typeface="Source Sans Pro"/>
                  <a:ea typeface="Source Sans Pro"/>
                  <a:cs typeface="Source Sans Pro"/>
                  <a:sym typeface="Source Sans Pro"/>
                </a:rPr>
                <a:t>September</a:t>
              </a:r>
              <a:endParaRPr b="1" sz="1200">
                <a:solidFill>
                  <a:schemeClr val="dk2"/>
                </a:solidFill>
                <a:latin typeface="Source Sans Pro"/>
                <a:ea typeface="Source Sans Pro"/>
                <a:cs typeface="Source Sans Pro"/>
                <a:sym typeface="Source Sans Pro"/>
              </a:endParaRPr>
            </a:p>
          </p:txBody>
        </p:sp>
        <p:sp>
          <p:nvSpPr>
            <p:cNvPr id="191" name="Google Shape;191;p19"/>
            <p:cNvSpPr/>
            <p:nvPr/>
          </p:nvSpPr>
          <p:spPr>
            <a:xfrm rot="-1789476">
              <a:off x="3798091" y="2571072"/>
              <a:ext cx="160451" cy="160451"/>
            </a:xfrm>
            <a:prstGeom prst="ellipse">
              <a:avLst/>
            </a:prstGeom>
            <a:solidFill>
              <a:srgbClr val="7B23E7"/>
            </a:solidFill>
            <a:ln cap="flat" cmpd="sng" w="38100">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3021975" y="3069013"/>
              <a:ext cx="1712700" cy="703500"/>
            </a:xfrm>
            <a:prstGeom prst="roundRect">
              <a:avLst>
                <a:gd fmla="val 4485" name="adj"/>
              </a:avLst>
            </a:prstGeom>
            <a:solidFill>
              <a:srgbClr val="7B23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19"/>
            <p:cNvSpPr txBox="1"/>
            <p:nvPr/>
          </p:nvSpPr>
          <p:spPr>
            <a:xfrm>
              <a:off x="3066225" y="3147913"/>
              <a:ext cx="1624200" cy="624600"/>
            </a:xfrm>
            <a:prstGeom prst="rect">
              <a:avLst/>
            </a:prstGeom>
            <a:solidFill>
              <a:srgbClr val="7B23E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FFFFFF"/>
                  </a:solidFill>
                  <a:latin typeface="Source Sans Pro"/>
                  <a:ea typeface="Source Sans Pro"/>
                  <a:cs typeface="Source Sans Pro"/>
                  <a:sym typeface="Source Sans Pro"/>
                </a:rPr>
                <a:t>Write WSQs &amp; submit Oriel application</a:t>
              </a:r>
              <a:endParaRPr sz="1200">
                <a:solidFill>
                  <a:srgbClr val="FFFFFF"/>
                </a:solidFill>
                <a:latin typeface="Source Sans Pro"/>
                <a:ea typeface="Source Sans Pro"/>
                <a:cs typeface="Source Sans Pro"/>
                <a:sym typeface="Source Sans Pro"/>
              </a:endParaRPr>
            </a:p>
          </p:txBody>
        </p:sp>
        <p:sp>
          <p:nvSpPr>
            <p:cNvPr id="194" name="Google Shape;194;p19"/>
            <p:cNvSpPr/>
            <p:nvPr/>
          </p:nvSpPr>
          <p:spPr>
            <a:xfrm>
              <a:off x="3833325" y="3004364"/>
              <a:ext cx="90000" cy="67500"/>
            </a:xfrm>
            <a:prstGeom prst="triangle">
              <a:avLst>
                <a:gd fmla="val 50000" name="adj"/>
              </a:avLst>
            </a:prstGeom>
            <a:solidFill>
              <a:srgbClr val="7B23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19"/>
          <p:cNvSpPr/>
          <p:nvPr/>
        </p:nvSpPr>
        <p:spPr>
          <a:xfrm rot="-711236">
            <a:off x="1334133" y="2627201"/>
            <a:ext cx="1350909" cy="57662"/>
          </a:xfrm>
          <a:prstGeom prst="roundRect">
            <a:avLst>
              <a:gd fmla="val 50000" name="adj"/>
            </a:avLst>
          </a:prstGeom>
          <a:solidFill>
            <a:srgbClr val="7B23E7"/>
          </a:solidFill>
          <a:ln cap="flat" cmpd="sng" w="9525">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19"/>
          <p:cNvGrpSpPr/>
          <p:nvPr/>
        </p:nvGrpSpPr>
        <p:grpSpPr>
          <a:xfrm>
            <a:off x="1490683" y="1167312"/>
            <a:ext cx="2160057" cy="1377538"/>
            <a:chOff x="1637475" y="1219942"/>
            <a:chExt cx="1712700" cy="1246754"/>
          </a:xfrm>
        </p:grpSpPr>
        <p:sp>
          <p:nvSpPr>
            <p:cNvPr id="197" name="Google Shape;197;p19"/>
            <p:cNvSpPr/>
            <p:nvPr/>
          </p:nvSpPr>
          <p:spPr>
            <a:xfrm>
              <a:off x="1637475" y="1219942"/>
              <a:ext cx="1712700" cy="703500"/>
            </a:xfrm>
            <a:prstGeom prst="roundRect">
              <a:avLst>
                <a:gd fmla="val 4485" name="adj"/>
              </a:avLst>
            </a:prstGeom>
            <a:solidFill>
              <a:srgbClr val="7B23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8" name="Google Shape;198;p19"/>
            <p:cNvSpPr txBox="1"/>
            <p:nvPr/>
          </p:nvSpPr>
          <p:spPr>
            <a:xfrm>
              <a:off x="2144544"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Source Sans Pro"/>
                  <a:ea typeface="Source Sans Pro"/>
                  <a:cs typeface="Source Sans Pro"/>
                  <a:sym typeface="Source Sans Pro"/>
                </a:rPr>
                <a:t>- August</a:t>
              </a:r>
              <a:endParaRPr b="1" sz="1200">
                <a:latin typeface="Source Sans Pro"/>
                <a:ea typeface="Source Sans Pro"/>
                <a:cs typeface="Source Sans Pro"/>
                <a:sym typeface="Source Sans Pro"/>
              </a:endParaRPr>
            </a:p>
          </p:txBody>
        </p:sp>
        <p:sp>
          <p:nvSpPr>
            <p:cNvPr id="199" name="Google Shape;199;p19"/>
            <p:cNvSpPr/>
            <p:nvPr/>
          </p:nvSpPr>
          <p:spPr>
            <a:xfrm rot="10800000">
              <a:off x="2448800" y="1919036"/>
              <a:ext cx="90000" cy="67500"/>
            </a:xfrm>
            <a:prstGeom prst="triangle">
              <a:avLst>
                <a:gd fmla="val 50000" name="adj"/>
              </a:avLst>
            </a:prstGeom>
            <a:solidFill>
              <a:srgbClr val="7B23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nvSpPr>
          <p:spPr>
            <a:xfrm>
              <a:off x="1681724" y="1235542"/>
              <a:ext cx="1624200" cy="578400"/>
            </a:xfrm>
            <a:prstGeom prst="rect">
              <a:avLst/>
            </a:prstGeom>
            <a:solidFill>
              <a:srgbClr val="7B23E7"/>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FFFFFF"/>
                  </a:solidFill>
                  <a:latin typeface="Source Sans Pro"/>
                  <a:ea typeface="Source Sans Pro"/>
                  <a:cs typeface="Source Sans Pro"/>
                  <a:sym typeface="Source Sans Pro"/>
                </a:rPr>
                <a:t>Decide on SFP SUoAs &amp; collect portfolio points</a:t>
              </a:r>
              <a:endParaRPr sz="1200">
                <a:solidFill>
                  <a:srgbClr val="FFFFFF"/>
                </a:solidFill>
                <a:latin typeface="Source Sans Pro"/>
                <a:ea typeface="Source Sans Pro"/>
                <a:cs typeface="Source Sans Pro"/>
                <a:sym typeface="Source Sans Pro"/>
              </a:endParaRPr>
            </a:p>
          </p:txBody>
        </p:sp>
        <p:sp>
          <p:nvSpPr>
            <p:cNvPr id="201" name="Google Shape;201;p19"/>
            <p:cNvSpPr/>
            <p:nvPr/>
          </p:nvSpPr>
          <p:spPr>
            <a:xfrm rot="-1789476">
              <a:off x="2410765" y="2276970"/>
              <a:ext cx="160451" cy="160451"/>
            </a:xfrm>
            <a:prstGeom prst="ellipse">
              <a:avLst/>
            </a:prstGeom>
            <a:solidFill>
              <a:srgbClr val="7B23E7"/>
            </a:solidFill>
            <a:ln cap="flat" cmpd="sng" w="38100">
              <a:solidFill>
                <a:srgbClr val="7B23E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2" name="Google Shape;202;p19"/>
          <p:cNvPicPr preferRelativeResize="0"/>
          <p:nvPr/>
        </p:nvPicPr>
        <p:blipFill>
          <a:blip r:embed="rId3">
            <a:alphaModFix/>
          </a:blip>
          <a:stretch>
            <a:fillRect/>
          </a:stretch>
        </p:blipFill>
        <p:spPr>
          <a:xfrm>
            <a:off x="8259282" y="0"/>
            <a:ext cx="884711" cy="860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311700" y="35277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Timeline</a:t>
            </a:r>
            <a:endParaRPr>
              <a:solidFill>
                <a:srgbClr val="7C24E8"/>
              </a:solidFill>
            </a:endParaRPr>
          </a:p>
        </p:txBody>
      </p:sp>
      <p:pic>
        <p:nvPicPr>
          <p:cNvPr id="208" name="Google Shape;208;p20"/>
          <p:cNvPicPr preferRelativeResize="0"/>
          <p:nvPr/>
        </p:nvPicPr>
        <p:blipFill>
          <a:blip r:embed="rId3">
            <a:alphaModFix/>
          </a:blip>
          <a:stretch>
            <a:fillRect/>
          </a:stretch>
        </p:blipFill>
        <p:spPr>
          <a:xfrm>
            <a:off x="8259282" y="0"/>
            <a:ext cx="884711" cy="860999"/>
          </a:xfrm>
          <a:prstGeom prst="rect">
            <a:avLst/>
          </a:prstGeom>
          <a:noFill/>
          <a:ln>
            <a:noFill/>
          </a:ln>
        </p:spPr>
      </p:pic>
      <p:graphicFrame>
        <p:nvGraphicFramePr>
          <p:cNvPr id="209" name="Google Shape;209;p20"/>
          <p:cNvGraphicFramePr/>
          <p:nvPr/>
        </p:nvGraphicFramePr>
        <p:xfrm>
          <a:off x="558750" y="976175"/>
          <a:ext cx="3000000" cy="3000000"/>
        </p:xfrm>
        <a:graphic>
          <a:graphicData uri="http://schemas.openxmlformats.org/drawingml/2006/table">
            <a:tbl>
              <a:tblPr>
                <a:noFill/>
                <a:tableStyleId>{F2F5596C-DF54-4937-93EA-8E4D7F9A7975}</a:tableStyleId>
              </a:tblPr>
              <a:tblGrid>
                <a:gridCol w="2936825"/>
                <a:gridCol w="3002000"/>
                <a:gridCol w="2087650"/>
              </a:tblGrid>
              <a:tr h="381000">
                <a:tc>
                  <a:txBody>
                    <a:bodyPr/>
                    <a:lstStyle/>
                    <a:p>
                      <a:pPr indent="0" lvl="0" marL="0" rtl="0" algn="l">
                        <a:spcBef>
                          <a:spcPts val="0"/>
                        </a:spcBef>
                        <a:spcAft>
                          <a:spcPts val="0"/>
                        </a:spcAft>
                        <a:buNone/>
                      </a:pPr>
                      <a:r>
                        <a:rPr b="1" lang="en">
                          <a:solidFill>
                            <a:schemeClr val="lt1"/>
                          </a:solidFill>
                          <a:latin typeface="Source Sans Pro"/>
                          <a:ea typeface="Source Sans Pro"/>
                          <a:cs typeface="Source Sans Pro"/>
                          <a:sym typeface="Source Sans Pro"/>
                        </a:rPr>
                        <a:t>Date</a:t>
                      </a:r>
                      <a:endParaRPr b="1">
                        <a:solidFill>
                          <a:schemeClr val="lt1"/>
                        </a:solidFill>
                        <a:latin typeface="Source Sans Pro"/>
                        <a:ea typeface="Source Sans Pro"/>
                        <a:cs typeface="Source Sans Pro"/>
                        <a:sym typeface="Source Sans Pro"/>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chemeClr val="lt1"/>
                          </a:solidFill>
                          <a:latin typeface="Source Sans Pro"/>
                          <a:ea typeface="Source Sans Pro"/>
                          <a:cs typeface="Source Sans Pro"/>
                          <a:sym typeface="Source Sans Pro"/>
                        </a:rPr>
                        <a:t>Event</a:t>
                      </a:r>
                      <a:endParaRPr b="1">
                        <a:solidFill>
                          <a:schemeClr val="lt1"/>
                        </a:solidFill>
                        <a:latin typeface="Source Sans Pro"/>
                        <a:ea typeface="Source Sans Pro"/>
                        <a:cs typeface="Source Sans Pro"/>
                        <a:sym typeface="Source Sans Pro"/>
                      </a:endParaRPr>
                    </a:p>
                  </a:txBody>
                  <a:tcPr marT="91425" marB="91425" marR="91425" marL="91425">
                    <a:solidFill>
                      <a:srgbClr val="9900FF"/>
                    </a:solidFill>
                  </a:tcPr>
                </a:tc>
                <a:tc>
                  <a:txBody>
                    <a:bodyPr/>
                    <a:lstStyle/>
                    <a:p>
                      <a:pPr indent="0" lvl="0" marL="0" rtl="0" algn="l">
                        <a:spcBef>
                          <a:spcPts val="0"/>
                        </a:spcBef>
                        <a:spcAft>
                          <a:spcPts val="0"/>
                        </a:spcAft>
                        <a:buNone/>
                      </a:pPr>
                      <a:r>
                        <a:rPr b="1" lang="en">
                          <a:solidFill>
                            <a:schemeClr val="lt1"/>
                          </a:solidFill>
                          <a:latin typeface="Source Sans Pro"/>
                          <a:ea typeface="Source Sans Pro"/>
                          <a:cs typeface="Source Sans Pro"/>
                          <a:sym typeface="Source Sans Pro"/>
                        </a:rPr>
                        <a:t>Action</a:t>
                      </a:r>
                      <a:endParaRPr b="1">
                        <a:solidFill>
                          <a:schemeClr val="lt1"/>
                        </a:solidFill>
                        <a:latin typeface="Source Sans Pro"/>
                        <a:ea typeface="Source Sans Pro"/>
                        <a:cs typeface="Source Sans Pro"/>
                        <a:sym typeface="Source Sans Pro"/>
                      </a:endParaRPr>
                    </a:p>
                  </a:txBody>
                  <a:tcPr marT="91425" marB="91425" marR="91425" marL="91425">
                    <a:solidFill>
                      <a:srgbClr val="9900FF"/>
                    </a:solidFill>
                  </a:tcPr>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12th September 2023</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Registration opens on Oriel</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Register on Oriel</a:t>
                      </a:r>
                      <a:endParaRPr>
                        <a:solidFill>
                          <a:schemeClr val="dk2"/>
                        </a:solidFill>
                        <a:latin typeface="Source Sans Pro"/>
                        <a:ea typeface="Source Sans Pro"/>
                        <a:cs typeface="Source Sans Pro"/>
                        <a:sym typeface="Source Sans Pro"/>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20th September 2023</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Applications for FP, SFP, FPP open</a:t>
                      </a:r>
                      <a:endParaRPr>
                        <a:solidFill>
                          <a:schemeClr val="dk2"/>
                        </a:solidFill>
                        <a:latin typeface="Source Sans Pro"/>
                        <a:ea typeface="Source Sans Pro"/>
                        <a:cs typeface="Source Sans Pro"/>
                        <a:sym typeface="Source Sans Pro"/>
                      </a:endParaRPr>
                    </a:p>
                  </a:txBody>
                  <a:tcPr marT="91425" marB="91425" marR="91425" marL="91425"/>
                </a:tc>
                <a:tc rowSpan="2">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Write up application</a:t>
                      </a:r>
                      <a:endParaRPr>
                        <a:solidFill>
                          <a:schemeClr val="dk2"/>
                        </a:solidFill>
                        <a:latin typeface="Source Sans Pro"/>
                        <a:ea typeface="Source Sans Pro"/>
                        <a:cs typeface="Source Sans Pro"/>
                        <a:sym typeface="Source Sans Pro"/>
                      </a:endParaRPr>
                    </a:p>
                  </a:txBody>
                  <a:tcPr marT="91425" marB="91425" marR="91425" marL="91425" anchor="ctr"/>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4th October 2023 (midday)</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Source Sans Pro"/>
                          <a:ea typeface="Source Sans Pro"/>
                          <a:cs typeface="Source Sans Pro"/>
                          <a:sym typeface="Source Sans Pro"/>
                        </a:rPr>
                        <a:t>Applications for FP, SFP, FPP close</a:t>
                      </a:r>
                      <a:endParaRPr>
                        <a:solidFill>
                          <a:schemeClr val="dk2"/>
                        </a:solidFill>
                        <a:latin typeface="Source Sans Pro"/>
                        <a:ea typeface="Source Sans Pro"/>
                        <a:cs typeface="Source Sans Pro"/>
                        <a:sym typeface="Source Sans Pro"/>
                      </a:endParaRPr>
                    </a:p>
                  </a:txBody>
                  <a:tcPr marT="91425" marB="91425" marR="91425" marL="91425"/>
                </a:tc>
                <a:tc vMerge="1"/>
              </a:tr>
              <a:tr h="622725">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13th October 2023 (midday)</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Deadline to change SFP ranking and preferences</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Finish ranking preferences</a:t>
                      </a:r>
                      <a:endParaRPr>
                        <a:solidFill>
                          <a:schemeClr val="dk2"/>
                        </a:solidFill>
                        <a:latin typeface="Source Sans Pro"/>
                        <a:ea typeface="Source Sans Pro"/>
                        <a:cs typeface="Source Sans Pro"/>
                        <a:sym typeface="Source Sans Pro"/>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13th October - 29th December 2023</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SFP selection process </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Interviews</a:t>
                      </a:r>
                      <a:endParaRPr>
                        <a:solidFill>
                          <a:schemeClr val="dk2"/>
                        </a:solidFill>
                        <a:latin typeface="Source Sans Pro"/>
                        <a:ea typeface="Source Sans Pro"/>
                        <a:cs typeface="Source Sans Pro"/>
                        <a:sym typeface="Source Sans Pro"/>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10th January 2024</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1st offers released</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Accept within 48hrs</a:t>
                      </a:r>
                      <a:endParaRPr>
                        <a:solidFill>
                          <a:schemeClr val="dk2"/>
                        </a:solidFill>
                        <a:latin typeface="Source Sans Pro"/>
                        <a:ea typeface="Source Sans Pro"/>
                        <a:cs typeface="Source Sans Pro"/>
                        <a:sym typeface="Source Sans Pro"/>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17th, 24th, 31st January 2024</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Round 2, 3, 4</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Source Sans Pro"/>
                          <a:ea typeface="Source Sans Pro"/>
                          <a:cs typeface="Source Sans Pro"/>
                          <a:sym typeface="Source Sans Pro"/>
                        </a:rPr>
                        <a:t>Accept within 48hrs</a:t>
                      </a:r>
                      <a:endParaRPr>
                        <a:solidFill>
                          <a:schemeClr val="dk2"/>
                        </a:solidFill>
                        <a:latin typeface="Source Sans Pro"/>
                        <a:ea typeface="Source Sans Pro"/>
                        <a:cs typeface="Source Sans Pro"/>
                        <a:sym typeface="Source Sans Pro"/>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Source Sans Pro"/>
                          <a:ea typeface="Source Sans Pro"/>
                          <a:cs typeface="Source Sans Pro"/>
                          <a:sym typeface="Source Sans Pro"/>
                        </a:rPr>
                        <a:t>5-9 February 2024</a:t>
                      </a:r>
                      <a:endParaRPr b="1">
                        <a:solidFill>
                          <a:schemeClr val="dk1"/>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Clearing round</a:t>
                      </a:r>
                      <a:endParaRPr>
                        <a:solidFill>
                          <a:schemeClr val="dk2"/>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lang="en">
                          <a:solidFill>
                            <a:schemeClr val="dk2"/>
                          </a:solidFill>
                          <a:latin typeface="Source Sans Pro"/>
                          <a:ea typeface="Source Sans Pro"/>
                          <a:cs typeface="Source Sans Pro"/>
                          <a:sym typeface="Source Sans Pro"/>
                        </a:rPr>
                        <a:t>Accept within 48hrs</a:t>
                      </a:r>
                      <a:endParaRPr>
                        <a:solidFill>
                          <a:schemeClr val="dk2"/>
                        </a:solidFill>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7C24E8"/>
                </a:solidFill>
              </a:rPr>
              <a:t>Where and what?</a:t>
            </a:r>
            <a:endParaRPr>
              <a:solidFill>
                <a:srgbClr val="7C24E8"/>
              </a:solidFill>
            </a:endParaRPr>
          </a:p>
        </p:txBody>
      </p:sp>
      <p:sp>
        <p:nvSpPr>
          <p:cNvPr id="215" name="Google Shape;215;p21"/>
          <p:cNvSpPr txBox="1"/>
          <p:nvPr>
            <p:ph idx="1" type="body"/>
          </p:nvPr>
        </p:nvSpPr>
        <p:spPr>
          <a:xfrm>
            <a:off x="311700" y="1019000"/>
            <a:ext cx="8520600" cy="4076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solidFill>
                  <a:schemeClr val="accent1"/>
                </a:solidFill>
              </a:rPr>
              <a:t>SFP locations:</a:t>
            </a:r>
            <a:r>
              <a:rPr lang="en">
                <a:solidFill>
                  <a:schemeClr val="accent1"/>
                </a:solidFill>
              </a:rPr>
              <a:t> </a:t>
            </a:r>
            <a:endParaRPr>
              <a:solidFill>
                <a:schemeClr val="accent1"/>
              </a:solidFill>
            </a:endParaRPr>
          </a:p>
          <a:p>
            <a:pPr indent="-325755" lvl="0" marL="457200" rtl="0" algn="l">
              <a:spcBef>
                <a:spcPts val="1200"/>
              </a:spcBef>
              <a:spcAft>
                <a:spcPts val="0"/>
              </a:spcAft>
              <a:buClr>
                <a:schemeClr val="accent1"/>
              </a:buClr>
              <a:buSzPct val="100000"/>
              <a:buChar char="-"/>
            </a:pPr>
            <a:r>
              <a:rPr lang="en">
                <a:solidFill>
                  <a:schemeClr val="accent1"/>
                </a:solidFill>
              </a:rPr>
              <a:t>Broken down into Specialised Units of Application (SUoA)</a:t>
            </a:r>
            <a:endParaRPr>
              <a:solidFill>
                <a:schemeClr val="accent1"/>
              </a:solidFill>
            </a:endParaRPr>
          </a:p>
          <a:p>
            <a:pPr indent="-325755" lvl="0" marL="457200" rtl="0" algn="l">
              <a:spcBef>
                <a:spcPts val="0"/>
              </a:spcBef>
              <a:spcAft>
                <a:spcPts val="0"/>
              </a:spcAft>
              <a:buClr>
                <a:schemeClr val="accent1"/>
              </a:buClr>
              <a:buSzPct val="100000"/>
              <a:buChar char="-"/>
            </a:pPr>
            <a:r>
              <a:rPr lang="en">
                <a:solidFill>
                  <a:schemeClr val="accent1"/>
                </a:solidFill>
              </a:rPr>
              <a:t>Can apply to a maximum of 2</a:t>
            </a:r>
            <a:endParaRPr>
              <a:solidFill>
                <a:schemeClr val="accent1"/>
              </a:solidFill>
            </a:endParaRPr>
          </a:p>
          <a:p>
            <a:pPr indent="0" lvl="0" marL="0" rtl="0" algn="l">
              <a:spcBef>
                <a:spcPts val="1200"/>
              </a:spcBef>
              <a:spcAft>
                <a:spcPts val="0"/>
              </a:spcAft>
              <a:buNone/>
            </a:pPr>
            <a:r>
              <a:rPr b="1" lang="en">
                <a:solidFill>
                  <a:schemeClr val="accent1"/>
                </a:solidFill>
              </a:rPr>
              <a:t>Programmes by location</a:t>
            </a:r>
            <a:endParaRPr>
              <a:solidFill>
                <a:schemeClr val="accent1"/>
              </a:solidFill>
            </a:endParaRPr>
          </a:p>
          <a:p>
            <a:pPr indent="0" lvl="0" marL="0" rtl="0" algn="l">
              <a:spcBef>
                <a:spcPts val="1200"/>
              </a:spcBef>
              <a:spcAft>
                <a:spcPts val="0"/>
              </a:spcAft>
              <a:buNone/>
            </a:pPr>
            <a:r>
              <a:rPr lang="en">
                <a:solidFill>
                  <a:schemeClr val="accent1"/>
                </a:solidFill>
              </a:rPr>
              <a:t>All SUoA offer research programmes, others:</a:t>
            </a:r>
            <a:endParaRPr>
              <a:solidFill>
                <a:schemeClr val="accent1"/>
              </a:solidFill>
            </a:endParaRPr>
          </a:p>
          <a:p>
            <a:pPr indent="-325755" lvl="0" marL="457200" rtl="0" algn="l">
              <a:spcBef>
                <a:spcPts val="1200"/>
              </a:spcBef>
              <a:spcAft>
                <a:spcPts val="0"/>
              </a:spcAft>
              <a:buSzPct val="100000"/>
              <a:buChar char="-"/>
            </a:pPr>
            <a:r>
              <a:rPr lang="en">
                <a:solidFill>
                  <a:schemeClr val="accent1"/>
                </a:solidFill>
              </a:rPr>
              <a:t>East of England: </a:t>
            </a:r>
            <a:r>
              <a:rPr b="1" lang="en">
                <a:solidFill>
                  <a:srgbClr val="0000FF"/>
                </a:solidFill>
              </a:rPr>
              <a:t>MedEd</a:t>
            </a:r>
            <a:endParaRPr b="1">
              <a:solidFill>
                <a:srgbClr val="0000FF"/>
              </a:solidFill>
            </a:endParaRPr>
          </a:p>
          <a:p>
            <a:pPr indent="-325755" lvl="0" marL="457200" rtl="0" algn="l">
              <a:spcBef>
                <a:spcPts val="0"/>
              </a:spcBef>
              <a:spcAft>
                <a:spcPts val="0"/>
              </a:spcAft>
              <a:buSzPct val="100000"/>
              <a:buChar char="-"/>
            </a:pPr>
            <a:r>
              <a:rPr lang="en">
                <a:solidFill>
                  <a:schemeClr val="accent1"/>
                </a:solidFill>
              </a:rPr>
              <a:t>East Midlands (LNR &amp; Trent): </a:t>
            </a:r>
            <a:r>
              <a:rPr b="1" lang="en">
                <a:solidFill>
                  <a:srgbClr val="0000FF"/>
                </a:solidFill>
              </a:rPr>
              <a:t>MedEd</a:t>
            </a:r>
            <a:r>
              <a:rPr lang="en">
                <a:solidFill>
                  <a:srgbClr val="0944A1"/>
                </a:solidFill>
              </a:rPr>
              <a:t> + </a:t>
            </a:r>
            <a:r>
              <a:rPr b="1" lang="en">
                <a:solidFill>
                  <a:srgbClr val="FF00FF"/>
                </a:solidFill>
              </a:rPr>
              <a:t>Leadership</a:t>
            </a:r>
            <a:endParaRPr b="1">
              <a:solidFill>
                <a:srgbClr val="FF00FF"/>
              </a:solidFill>
            </a:endParaRPr>
          </a:p>
          <a:p>
            <a:pPr indent="-325755" lvl="0" marL="457200" rtl="0" algn="l">
              <a:spcBef>
                <a:spcPts val="0"/>
              </a:spcBef>
              <a:spcAft>
                <a:spcPts val="0"/>
              </a:spcAft>
              <a:buSzPct val="100000"/>
              <a:buChar char="-"/>
            </a:pPr>
            <a:r>
              <a:rPr lang="en">
                <a:solidFill>
                  <a:schemeClr val="accent1"/>
                </a:solidFill>
              </a:rPr>
              <a:t>KSS &amp; Wessex: </a:t>
            </a:r>
            <a:r>
              <a:rPr b="1" lang="en">
                <a:solidFill>
                  <a:srgbClr val="0000FF"/>
                </a:solidFill>
              </a:rPr>
              <a:t>MedEd</a:t>
            </a:r>
            <a:r>
              <a:rPr lang="en">
                <a:solidFill>
                  <a:srgbClr val="0944A1"/>
                </a:solidFill>
              </a:rPr>
              <a:t> + </a:t>
            </a:r>
            <a:r>
              <a:rPr b="1" lang="en">
                <a:solidFill>
                  <a:srgbClr val="FF00FF"/>
                </a:solidFill>
              </a:rPr>
              <a:t>Leadership</a:t>
            </a:r>
            <a:endParaRPr>
              <a:solidFill>
                <a:srgbClr val="0944A1"/>
              </a:solidFill>
            </a:endParaRPr>
          </a:p>
          <a:p>
            <a:pPr indent="-325755" lvl="0" marL="457200" rtl="0" algn="l">
              <a:spcBef>
                <a:spcPts val="0"/>
              </a:spcBef>
              <a:spcAft>
                <a:spcPts val="0"/>
              </a:spcAft>
              <a:buSzPct val="100000"/>
              <a:buChar char="-"/>
            </a:pPr>
            <a:r>
              <a:rPr lang="en">
                <a:solidFill>
                  <a:schemeClr val="accent1"/>
                </a:solidFill>
              </a:rPr>
              <a:t>North West of England:</a:t>
            </a:r>
            <a:r>
              <a:rPr lang="en">
                <a:solidFill>
                  <a:srgbClr val="0944A1"/>
                </a:solidFill>
              </a:rPr>
              <a:t> </a:t>
            </a:r>
            <a:r>
              <a:rPr b="1" lang="en">
                <a:solidFill>
                  <a:srgbClr val="0000FF"/>
                </a:solidFill>
              </a:rPr>
              <a:t>MedEd</a:t>
            </a:r>
            <a:r>
              <a:rPr lang="en">
                <a:solidFill>
                  <a:srgbClr val="0944A1"/>
                </a:solidFill>
              </a:rPr>
              <a:t> + </a:t>
            </a:r>
            <a:r>
              <a:rPr b="1" lang="en">
                <a:solidFill>
                  <a:srgbClr val="FF00FF"/>
                </a:solidFill>
              </a:rPr>
              <a:t>Leadership</a:t>
            </a:r>
            <a:endParaRPr>
              <a:solidFill>
                <a:srgbClr val="0944A1"/>
              </a:solidFill>
            </a:endParaRPr>
          </a:p>
          <a:p>
            <a:pPr indent="-325755" lvl="0" marL="457200" rtl="0" algn="l">
              <a:spcBef>
                <a:spcPts val="0"/>
              </a:spcBef>
              <a:spcAft>
                <a:spcPts val="0"/>
              </a:spcAft>
              <a:buSzPct val="100000"/>
              <a:buChar char="-"/>
            </a:pPr>
            <a:r>
              <a:rPr lang="en">
                <a:solidFill>
                  <a:schemeClr val="accent1"/>
                </a:solidFill>
              </a:rPr>
              <a:t>Peninsula: </a:t>
            </a:r>
            <a:r>
              <a:rPr b="1" lang="en">
                <a:solidFill>
                  <a:srgbClr val="0000FF"/>
                </a:solidFill>
              </a:rPr>
              <a:t>MedEd</a:t>
            </a:r>
            <a:r>
              <a:rPr lang="en">
                <a:solidFill>
                  <a:srgbClr val="0944A1"/>
                </a:solidFill>
              </a:rPr>
              <a:t> + </a:t>
            </a:r>
            <a:r>
              <a:rPr b="1" lang="en">
                <a:solidFill>
                  <a:srgbClr val="FF00FF"/>
                </a:solidFill>
              </a:rPr>
              <a:t>Leadership</a:t>
            </a:r>
            <a:endParaRPr>
              <a:solidFill>
                <a:srgbClr val="0944A1"/>
              </a:solidFill>
            </a:endParaRPr>
          </a:p>
          <a:p>
            <a:pPr indent="-325755" lvl="0" marL="457200" rtl="0" algn="l">
              <a:spcBef>
                <a:spcPts val="0"/>
              </a:spcBef>
              <a:spcAft>
                <a:spcPts val="0"/>
              </a:spcAft>
              <a:buSzPct val="100000"/>
              <a:buChar char="-"/>
            </a:pPr>
            <a:r>
              <a:rPr lang="en">
                <a:solidFill>
                  <a:schemeClr val="accent1"/>
                </a:solidFill>
              </a:rPr>
              <a:t>Scotland:</a:t>
            </a:r>
            <a:r>
              <a:rPr lang="en">
                <a:solidFill>
                  <a:srgbClr val="0944A1"/>
                </a:solidFill>
              </a:rPr>
              <a:t> </a:t>
            </a:r>
            <a:r>
              <a:rPr b="1" lang="en">
                <a:solidFill>
                  <a:srgbClr val="0000FF"/>
                </a:solidFill>
              </a:rPr>
              <a:t>MedEd</a:t>
            </a:r>
            <a:r>
              <a:rPr lang="en">
                <a:solidFill>
                  <a:srgbClr val="0944A1"/>
                </a:solidFill>
              </a:rPr>
              <a:t> + </a:t>
            </a:r>
            <a:r>
              <a:rPr b="1" lang="en">
                <a:solidFill>
                  <a:srgbClr val="FF00FF"/>
                </a:solidFill>
              </a:rPr>
              <a:t>Leadership</a:t>
            </a:r>
            <a:endParaRPr>
              <a:solidFill>
                <a:srgbClr val="0944A1"/>
              </a:solidFill>
            </a:endParaRPr>
          </a:p>
          <a:p>
            <a:pPr indent="-325755" lvl="0" marL="457200" rtl="0" algn="l">
              <a:spcBef>
                <a:spcPts val="0"/>
              </a:spcBef>
              <a:spcAft>
                <a:spcPts val="0"/>
              </a:spcAft>
              <a:buSzPct val="100000"/>
              <a:buChar char="-"/>
            </a:pPr>
            <a:r>
              <a:rPr lang="en">
                <a:solidFill>
                  <a:schemeClr val="accent1"/>
                </a:solidFill>
              </a:rPr>
              <a:t>Wales: </a:t>
            </a:r>
            <a:r>
              <a:rPr b="1" lang="en">
                <a:solidFill>
                  <a:srgbClr val="FF00FF"/>
                </a:solidFill>
              </a:rPr>
              <a:t>Leadership </a:t>
            </a:r>
            <a:r>
              <a:rPr b="1" lang="en"/>
              <a:t> </a:t>
            </a:r>
            <a:endParaRPr/>
          </a:p>
          <a:p>
            <a:pPr indent="-325755" lvl="0" marL="457200" rtl="0" algn="l">
              <a:spcBef>
                <a:spcPts val="0"/>
              </a:spcBef>
              <a:spcAft>
                <a:spcPts val="0"/>
              </a:spcAft>
              <a:buSzPct val="100000"/>
              <a:buChar char="-"/>
            </a:pPr>
            <a:r>
              <a:rPr lang="en">
                <a:solidFill>
                  <a:schemeClr val="accent1"/>
                </a:solidFill>
              </a:rPr>
              <a:t>West Midlands:</a:t>
            </a:r>
            <a:r>
              <a:rPr lang="en">
                <a:solidFill>
                  <a:srgbClr val="0944A1"/>
                </a:solidFill>
              </a:rPr>
              <a:t> </a:t>
            </a:r>
            <a:r>
              <a:rPr b="1" lang="en">
                <a:solidFill>
                  <a:srgbClr val="0000FF"/>
                </a:solidFill>
              </a:rPr>
              <a:t>MedEd</a:t>
            </a:r>
            <a:r>
              <a:rPr lang="en">
                <a:solidFill>
                  <a:srgbClr val="0944A1"/>
                </a:solidFill>
              </a:rPr>
              <a:t> + </a:t>
            </a:r>
            <a:r>
              <a:rPr b="1" lang="en">
                <a:solidFill>
                  <a:srgbClr val="FF00FF"/>
                </a:solidFill>
              </a:rPr>
              <a:t>Leadership</a:t>
            </a:r>
            <a:endParaRPr b="1">
              <a:solidFill>
                <a:srgbClr val="FF00FF"/>
              </a:solidFill>
            </a:endParaRPr>
          </a:p>
          <a:p>
            <a:pPr indent="-325755" lvl="0" marL="457200" rtl="0" algn="l">
              <a:spcBef>
                <a:spcPts val="0"/>
              </a:spcBef>
              <a:spcAft>
                <a:spcPts val="0"/>
              </a:spcAft>
              <a:buSzPct val="100000"/>
              <a:buChar char="-"/>
            </a:pPr>
            <a:r>
              <a:rPr lang="en">
                <a:solidFill>
                  <a:schemeClr val="accent1"/>
                </a:solidFill>
              </a:rPr>
              <a:t>Yorkshire &amp; Humber:</a:t>
            </a:r>
            <a:r>
              <a:rPr lang="en">
                <a:solidFill>
                  <a:srgbClr val="0944A1"/>
                </a:solidFill>
              </a:rPr>
              <a:t> </a:t>
            </a:r>
            <a:r>
              <a:rPr b="1" lang="en">
                <a:solidFill>
                  <a:srgbClr val="0000FF"/>
                </a:solidFill>
              </a:rPr>
              <a:t>MedEd</a:t>
            </a:r>
            <a:endParaRPr>
              <a:solidFill>
                <a:srgbClr val="0000FF"/>
              </a:solidFill>
            </a:endParaRPr>
          </a:p>
        </p:txBody>
      </p:sp>
      <p:pic>
        <p:nvPicPr>
          <p:cNvPr id="216" name="Google Shape;216;p21"/>
          <p:cNvPicPr preferRelativeResize="0"/>
          <p:nvPr/>
        </p:nvPicPr>
        <p:blipFill>
          <a:blip r:embed="rId3">
            <a:alphaModFix/>
          </a:blip>
          <a:stretch>
            <a:fillRect/>
          </a:stretch>
        </p:blipFill>
        <p:spPr>
          <a:xfrm>
            <a:off x="8259282" y="0"/>
            <a:ext cx="884711" cy="860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