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Roboto Th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2" roundtripDataSignature="AMtx7mimMOH692DQomsor8pwJN0Iz5Kf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RobotoThin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Th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Thin-boldItalic.fntdata"/><Relationship Id="rId30" Type="http://schemas.openxmlformats.org/officeDocument/2006/relationships/font" Target="fonts/RobotoThin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Arial"/>
              <a:buChar char="-"/>
            </a:pPr>
            <a:r>
              <a:rPr lang="en" sz="18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Medical education (as of 2023)</a:t>
            </a:r>
            <a:endParaRPr sz="18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East of England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East Midlands (LNR &amp; Trent)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KSS &amp; Wessex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North West of England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Peninsula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Scotland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Yorkshire &amp; Humber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Arial"/>
              <a:buChar char="-"/>
            </a:pPr>
            <a:r>
              <a:rPr lang="en" sz="18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East Midlands (LNR &amp; Trent)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KSS &amp; Wessex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North West of England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Peninsula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Scotland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Arial"/>
              <a:buChar char="-"/>
            </a:pPr>
            <a:r>
              <a:rPr lang="en" sz="18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Medical education (as of 2023)</a:t>
            </a:r>
            <a:endParaRPr sz="18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East of England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East Midlands (LNR &amp; Trent)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KSS &amp; Wessex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North West of England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Peninsula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Scotland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Yorkshire &amp; Humber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Arial"/>
              <a:buChar char="-"/>
            </a:pPr>
            <a:r>
              <a:rPr lang="en" sz="18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Leadership &amp; management (as of 2023)</a:t>
            </a:r>
            <a:endParaRPr sz="18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East Midlands (LNR &amp; Trent)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KSS &amp; Wessex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North West of England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Peninsula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Scotland</a:t>
            </a:r>
            <a:endParaRPr sz="1400">
              <a:solidFill>
                <a:srgbClr val="0944A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944A1"/>
                </a:solidFill>
                <a:latin typeface="Arial"/>
                <a:ea typeface="Arial"/>
                <a:cs typeface="Arial"/>
                <a:sym typeface="Arial"/>
              </a:rPr>
              <a:t>Wales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9453d60d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9453d60d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9453d60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9453d60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8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25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2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/>
          <p:nvPr/>
        </p:nvSpPr>
        <p:spPr>
          <a:xfrm>
            <a:off x="80800" y="2652550"/>
            <a:ext cx="8994300" cy="2423700"/>
          </a:xfrm>
          <a:prstGeom prst="rect">
            <a:avLst/>
          </a:prstGeom>
          <a:solidFill>
            <a:srgbClr val="7B23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/>
          <p:nvPr>
            <p:ph type="ctrTitle"/>
          </p:nvPr>
        </p:nvSpPr>
        <p:spPr>
          <a:xfrm>
            <a:off x="485875" y="283174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7C24E8"/>
                </a:solidFill>
              </a:rPr>
              <a:t>SFP Made Simple</a:t>
            </a:r>
            <a:br>
              <a:rPr lang="en">
                <a:solidFill>
                  <a:srgbClr val="7C24E8"/>
                </a:solidFill>
              </a:rPr>
            </a:br>
            <a:r>
              <a:rPr b="0" lang="en" sz="3600">
                <a:solidFill>
                  <a:srgbClr val="7C24E8"/>
                </a:solidFill>
              </a:rPr>
              <a:t>2. Maximising Portfolio Marks and Self-Scoring 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>
                <a:solidFill>
                  <a:schemeClr val="accent1"/>
                </a:solidFill>
              </a:rPr>
              <a:t>Dr Katherine Kuncewicz (FY1 UCL) 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>
                <a:solidFill>
                  <a:schemeClr val="accent1"/>
                </a:solidFill>
              </a:rPr>
              <a:t>Dr Daria Andreeva (FY1 Imperial)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>
                <a:solidFill>
                  <a:schemeClr val="accent1"/>
                </a:solidFill>
              </a:rPr>
              <a:t>Dr Angela Lochmüller (FY1 UCL)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3800" y="2681600"/>
            <a:ext cx="4196400" cy="2365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 screen&#10;&#10;Description automatically generated"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150" y="336550"/>
            <a:ext cx="6997700" cy="44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889391"/>
            <a:ext cx="7772400" cy="111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Case Study 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61" name="Google Shape;1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" y="997053"/>
            <a:ext cx="7772400" cy="328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8825" y="0"/>
            <a:ext cx="525176" cy="51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medical prizes&#10;&#10;Description automatically generated" id="167" name="Google Shape;1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1412362"/>
            <a:ext cx="7772400" cy="23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Case Study 2</a:t>
            </a:r>
            <a:endParaRPr/>
          </a:p>
        </p:txBody>
      </p:sp>
      <p:pic>
        <p:nvPicPr>
          <p:cNvPr descr="A screenshot of a medical report&#10;&#10;Description automatically generated" id="173" name="Google Shape;1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180850"/>
            <a:ext cx="7772400" cy="35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table with black text&#10;&#10;Description automatically generated" id="178" name="Google Shape;1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8425"/>
            <a:ext cx="7772400" cy="347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83" name="Google Shape;1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84261"/>
            <a:ext cx="7772400" cy="236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9453d60d8_0_7"/>
          <p:cNvSpPr txBox="1"/>
          <p:nvPr>
            <p:ph idx="1" type="body"/>
          </p:nvPr>
        </p:nvSpPr>
        <p:spPr>
          <a:xfrm>
            <a:off x="311700" y="1228775"/>
            <a:ext cx="8520600" cy="3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Email head of year/stage for evidence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Gather evidence of publications/prizes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Wording is important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in year 4 and below: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Approach clinicians - publication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Apply for accessible prizes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Appeals process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79453d60d8_0_7"/>
          <p:cNvSpPr txBox="1"/>
          <p:nvPr/>
        </p:nvSpPr>
        <p:spPr>
          <a:xfrm>
            <a:off x="311700" y="52908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77"/>
              <a:buFont typeface="Raleway"/>
              <a:buNone/>
            </a:pPr>
            <a:r>
              <a:rPr b="1" lang="en" sz="3200">
                <a:solidFill>
                  <a:srgbClr val="7C24E8"/>
                </a:solidFill>
                <a:latin typeface="Raleway"/>
                <a:ea typeface="Raleway"/>
                <a:cs typeface="Raleway"/>
                <a:sym typeface="Raleway"/>
              </a:rPr>
              <a:t>Next Steps + Take-Home Points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7C24E8"/>
                </a:solidFill>
              </a:rPr>
              <a:t>Q&amp;A &amp; Feedback form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1440300" y="4501925"/>
            <a:ext cx="62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Slides and recordings to be emailed on completion of the feedback form.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on a white background&#10;&#10;Description automatically generated" id="196" name="Google Shape;1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589" y="1264103"/>
            <a:ext cx="2648822" cy="261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7C24E8"/>
                </a:solidFill>
              </a:rPr>
              <a:t>Fundraising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5925" y="1430500"/>
            <a:ext cx="3007850" cy="30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173825"/>
            <a:ext cx="4555551" cy="35212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5982500" y="1173825"/>
            <a:ext cx="21147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Tuesdays at 18:30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63911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592"/>
              <a:buNone/>
            </a:pPr>
            <a:r>
              <a:rPr lang="en" sz="3600">
                <a:solidFill>
                  <a:schemeClr val="dk1"/>
                </a:solidFill>
              </a:rPr>
              <a:t>Aims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>
            <a:off x="372624" y="3432777"/>
            <a:ext cx="6182524" cy="521588"/>
            <a:chOff x="2076026" y="1068325"/>
            <a:chExt cx="7068973" cy="806164"/>
          </a:xfrm>
        </p:grpSpPr>
        <p:grpSp>
          <p:nvGrpSpPr>
            <p:cNvPr id="76" name="Google Shape;76;p3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" name="Google Shape;80;p3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5.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81" name="Google Shape;81;p3"/>
          <p:cNvSpPr txBox="1"/>
          <p:nvPr/>
        </p:nvSpPr>
        <p:spPr>
          <a:xfrm>
            <a:off x="1383046" y="3443148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Key take-home points</a:t>
            </a:r>
            <a:endParaRPr b="0" i="0" sz="19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382937" y="3964705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1383460" y="3954365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3"/>
          <p:cNvGrpSpPr/>
          <p:nvPr/>
        </p:nvGrpSpPr>
        <p:grpSpPr>
          <a:xfrm>
            <a:off x="372712" y="1355927"/>
            <a:ext cx="6182524" cy="521588"/>
            <a:chOff x="2076026" y="1068325"/>
            <a:chExt cx="7068973" cy="806164"/>
          </a:xfrm>
        </p:grpSpPr>
        <p:grpSp>
          <p:nvGrpSpPr>
            <p:cNvPr id="85" name="Google Shape;85;p3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3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1.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90" name="Google Shape;90;p3"/>
          <p:cNvSpPr txBox="1"/>
          <p:nvPr/>
        </p:nvSpPr>
        <p:spPr>
          <a:xfrm>
            <a:off x="1383133" y="1366298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Introduction to portfolio</a:t>
            </a:r>
            <a:endParaRPr b="0" i="0" sz="15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>
            <a:off x="372603" y="1877483"/>
            <a:ext cx="6182524" cy="521588"/>
            <a:chOff x="2076026" y="1068325"/>
            <a:chExt cx="7068973" cy="806164"/>
          </a:xfrm>
        </p:grpSpPr>
        <p:grpSp>
          <p:nvGrpSpPr>
            <p:cNvPr id="92" name="Google Shape;92;p3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93" name="Google Shape;93;p3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" name="Google Shape;96;p3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97" name="Google Shape;97;p3"/>
          <p:cNvSpPr txBox="1"/>
          <p:nvPr/>
        </p:nvSpPr>
        <p:spPr>
          <a:xfrm>
            <a:off x="1383024" y="1887855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>
                <a:solidFill>
                  <a:srgbClr val="7C24E8"/>
                </a:solidFill>
              </a:rPr>
              <a:t>Deadline</a:t>
            </a:r>
            <a:endParaRPr b="0" i="0" sz="19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372930" y="2399296"/>
            <a:ext cx="6182524" cy="521588"/>
            <a:chOff x="2076026" y="1068325"/>
            <a:chExt cx="7068973" cy="806164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3.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4" name="Google Shape;104;p3"/>
          <p:cNvSpPr txBox="1"/>
          <p:nvPr/>
        </p:nvSpPr>
        <p:spPr>
          <a:xfrm>
            <a:off x="1383351" y="2409667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Differences to 2023 cohort</a:t>
            </a:r>
            <a:endParaRPr b="0" i="0" sz="19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372821" y="2920852"/>
            <a:ext cx="6182524" cy="521588"/>
            <a:chOff x="2076026" y="1068325"/>
            <a:chExt cx="7068973" cy="806164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2076026" y="1068325"/>
              <a:ext cx="7068973" cy="806164"/>
              <a:chOff x="3396927" y="2322526"/>
              <a:chExt cx="5726647" cy="643541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" name="Google Shape;110;p3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" sz="29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4.</a:t>
              </a:r>
              <a:endParaRPr b="0" i="0" sz="29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11" name="Google Shape;111;p3"/>
          <p:cNvSpPr txBox="1"/>
          <p:nvPr/>
        </p:nvSpPr>
        <p:spPr>
          <a:xfrm>
            <a:off x="1383242" y="2931223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7C24E8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 b="0" i="0" sz="1900" u="none" cap="none" strike="noStrike">
              <a:solidFill>
                <a:srgbClr val="7C24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7113" y="1992086"/>
            <a:ext cx="2121958" cy="11915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7C24E8"/>
                </a:solidFill>
              </a:rPr>
              <a:t>Purpose of Portfolio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963385" y="1182286"/>
            <a:ext cx="8252635" cy="2932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Get offer for interview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Illustration of interest in research/leadership/management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Show academic excellence – especially with EPM removal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Show interest in clinical research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311700" y="22600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6153"/>
              <a:buFont typeface="Raleway"/>
              <a:buNone/>
            </a:pPr>
            <a:r>
              <a:rPr b="1" i="0" lang="en" sz="3200" u="none" cap="none" strike="noStrike">
                <a:solidFill>
                  <a:srgbClr val="7C24E8"/>
                </a:solidFill>
                <a:latin typeface="Raleway"/>
                <a:ea typeface="Raleway"/>
                <a:cs typeface="Raleway"/>
                <a:sym typeface="Raleway"/>
              </a:rPr>
              <a:t>Submission deadline: 4</a:t>
            </a:r>
            <a:r>
              <a:rPr b="1" baseline="30000" i="0" lang="en" sz="3200" u="none" cap="none" strike="noStrike">
                <a:solidFill>
                  <a:srgbClr val="7C24E8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r>
              <a:rPr b="1" i="0" lang="en" sz="3200" u="none" cap="none" strike="noStrike">
                <a:solidFill>
                  <a:srgbClr val="7C24E8"/>
                </a:solidFill>
                <a:latin typeface="Raleway"/>
                <a:ea typeface="Raleway"/>
                <a:cs typeface="Raleway"/>
                <a:sym typeface="Raleway"/>
              </a:rPr>
              <a:t> October 2023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311700" y="53738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6153"/>
              <a:buFont typeface="Raleway"/>
              <a:buNone/>
            </a:pPr>
            <a:r>
              <a:rPr b="1" lang="en" sz="3200">
                <a:solidFill>
                  <a:srgbClr val="7C24E8"/>
                </a:solidFill>
                <a:latin typeface="Raleway"/>
                <a:ea typeface="Raleway"/>
                <a:cs typeface="Raleway"/>
                <a:sym typeface="Raleway"/>
              </a:rPr>
              <a:t>London </a:t>
            </a:r>
            <a:r>
              <a:rPr b="1" i="0" lang="en" sz="3200" u="none" cap="none" strike="noStrike">
                <a:solidFill>
                  <a:srgbClr val="7C24E8"/>
                </a:solidFill>
                <a:latin typeface="Raleway"/>
                <a:ea typeface="Raleway"/>
                <a:cs typeface="Raleway"/>
                <a:sym typeface="Raleway"/>
              </a:rPr>
              <a:t>Portfolio Scoring for 2024 Intake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963385" y="1399761"/>
            <a:ext cx="8252700" cy="3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Maximum 20 points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0944A1"/>
                </a:solidFill>
              </a:rPr>
              <a:t>Separated into further degrees, publications and prizes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0944A1"/>
                </a:solidFill>
              </a:rPr>
              <a:t>Maximum 5 for further degrees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0944A1"/>
                </a:solidFill>
              </a:rPr>
              <a:t>Maximum 10 for publications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1400"/>
              <a:buChar char="○"/>
            </a:pPr>
            <a:r>
              <a:rPr lang="en">
                <a:solidFill>
                  <a:srgbClr val="0944A1"/>
                </a:solidFill>
              </a:rPr>
              <a:t>Maximum 5 for prizes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9453d60d8_0_0"/>
          <p:cNvSpPr txBox="1"/>
          <p:nvPr/>
        </p:nvSpPr>
        <p:spPr>
          <a:xfrm>
            <a:off x="311700" y="53738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77"/>
              <a:buFont typeface="Raleway"/>
              <a:buNone/>
            </a:pPr>
            <a:r>
              <a:rPr b="1" lang="en" sz="3200">
                <a:solidFill>
                  <a:srgbClr val="7C24E8"/>
                </a:solidFill>
                <a:latin typeface="Raleway"/>
                <a:ea typeface="Raleway"/>
                <a:cs typeface="Raleway"/>
                <a:sym typeface="Raleway"/>
              </a:rPr>
              <a:t>Difference from 2023 Cohort</a:t>
            </a:r>
            <a:endParaRPr/>
          </a:p>
        </p:txBody>
      </p:sp>
      <p:sp>
        <p:nvSpPr>
          <p:cNvPr id="135" name="Google Shape;135;g279453d60d8_0_0"/>
          <p:cNvSpPr txBox="1"/>
          <p:nvPr>
            <p:ph idx="1" type="body"/>
          </p:nvPr>
        </p:nvSpPr>
        <p:spPr>
          <a:xfrm>
            <a:off x="963385" y="1719611"/>
            <a:ext cx="8252700" cy="3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Higher focus on publications</a:t>
            </a:r>
            <a:endParaRPr>
              <a:solidFill>
                <a:srgbClr val="0944A1"/>
              </a:solidFill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944A1"/>
              </a:buClr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Negation of presentations/posters</a:t>
            </a:r>
            <a:endParaRPr>
              <a:solidFill>
                <a:srgbClr val="0944A1"/>
              </a:solidFill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944A1"/>
              </a:buClr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No EPM</a:t>
            </a:r>
            <a:endParaRPr>
              <a:solidFill>
                <a:srgbClr val="0944A1"/>
              </a:solidFill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944A1"/>
              </a:buClr>
              <a:buSzPts val="1800"/>
              <a:buChar char="●"/>
            </a:pPr>
            <a:r>
              <a:rPr lang="en">
                <a:solidFill>
                  <a:srgbClr val="0944A1"/>
                </a:solidFill>
              </a:rPr>
              <a:t>(No SJT)</a:t>
            </a:r>
            <a:endParaRPr>
              <a:solidFill>
                <a:srgbClr val="0944A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and black document with black text&#10;&#10;Description automatically generated"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50" y="88900"/>
            <a:ext cx="6972300" cy="4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485900"/>
            <a:ext cx="70104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