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y="10287000" cx="18288000"/>
  <p:notesSz cx="6858000" cy="9144000"/>
  <p:embeddedFontLst>
    <p:embeddedFont>
      <p:font typeface="Montserrat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6" roundtripDataSignature="AMtx7mi0OYQEOXttJQ+PQlsfROiAVjRW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D9586E-A49E-420E-8594-E2B9D988781D}">
  <a:tblStyle styleId="{DFD9586E-A49E-420E-8594-E2B9D988781D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Montserrat-bold.fntdata"/><Relationship Id="rId72" Type="http://schemas.openxmlformats.org/officeDocument/2006/relationships/font" Target="fonts/Montserrat-regular.fntdata"/><Relationship Id="rId31" Type="http://schemas.openxmlformats.org/officeDocument/2006/relationships/slide" Target="slides/slide25.xml"/><Relationship Id="rId75" Type="http://schemas.openxmlformats.org/officeDocument/2006/relationships/font" Target="fonts/Montserrat-boldItalic.fntdata"/><Relationship Id="rId30" Type="http://schemas.openxmlformats.org/officeDocument/2006/relationships/slide" Target="slides/slide24.xml"/><Relationship Id="rId74" Type="http://schemas.openxmlformats.org/officeDocument/2006/relationships/font" Target="fonts/Montserrat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customschemas.google.com/relationships/presentationmetadata" Target="meta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f8ad970ec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cf8ad970ec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cf8ad970ec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f8ad970ec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cf8ad970ec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cf8ad970ec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f8ad970ec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cf8ad970ec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cf8ad970ec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cf8ad970ec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f8ad970ec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cf8ad970ec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cf8ad970ec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cf8ad970ec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cf8ad970ec_0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f8ad970ec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cf8ad970ec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cf8ad970ec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f8ad970ec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cf8ad970ec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cf8ad970ec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cf8ad970ec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3cf8ad970ec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cf8ad970ec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cf8ad970ec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cf8ad970ec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cf8ad970ec_0_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e523059cd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ce523059cd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cf8ad970ec_0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3cf8ad970ec_0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cf8ad970ec_0_2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f8ad970ec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cf8ad970ec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cf8ad970ec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cf8ad970ec_0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cf8ad970ec_0_9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3cf8ad970ec_0_9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f8ad970ec_0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cf8ad970ec_0_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cf8ad970ec_0_3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cf8ad970ec_0_3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3cf8ad970ec_0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3cf8ad970ec_0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cf8ad970ec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cf8ad970ec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3cf8ad970ec_0_3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cf8ad970ec_0_3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3cf8ad970ec_0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3cf8ad970ec_0_3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cf8ad970ec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3cf8ad970ec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cf8ad970ec_0_3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cf8ad970ec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g3cf8ad970ec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cf8ad970ec_0_4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f74902d0d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3cf74902d0d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cf8ad970ec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3cf8ad970ec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cf8ad970ec_0_4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cf8ad970ec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3cf8ad970ec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3cf8ad970ec_0_4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cf74902d0d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3cf74902d0d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cf8ad970ec_0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3cf8ad970ec_0_4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cf8ad970ec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cf8ad970ec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cf8ad970ec_0_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g3cf8ad970ec_0_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3cf8ad970ec_0_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cf8ad970ec_0_5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g3cf8ad970ec_0_5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3cf8ad970ec_0_5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cf8ad970ec_0_5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g3cf8ad970ec_0_5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3cf8ad970ec_0_5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cf8ad970ec_0_5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g3cf8ad970ec_0_5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3cf8ad970ec_0_5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cf8ad970ec_0_5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3cf8ad970ec_0_5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3cf8ad970ec_0_5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f74902d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cf74902d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cf8ad970ec_0_9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3cf8ad970ec_0_9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cf8ad970ec_0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3cf8ad970ec_0_6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cf8ad970ec_0_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3cf8ad970ec_0_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cf8ad970ec_0_6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3cf8ad970ec_0_6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3cf8ad970ec_0_6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cf8ad970ec_0_6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g3cf8ad970ec_0_6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3cf8ad970ec_0_6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cf8ad970ec_0_6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3cf8ad970ec_0_6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3cf8ad970ec_0_6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cf8ad970ec_0_6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g3cf8ad970ec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3cf8ad970ec_0_6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cf8ad970ec_0_6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3cf8ad970ec_0_6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cf8ad970ec_0_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g3cf8ad970ec_0_6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cf8ad970ec_0_6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g3cf8ad970ec_0_6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g3cf8ad970ec_0_6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f8ad970ec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cf8ad970ec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cf8ad970ec_0_7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g3cf8ad970ec_0_7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3cf8ad970ec_0_7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cf8ad970ec_0_7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g3cf8ad970ec_0_7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g3cf8ad970ec_0_7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cf8ad970ec_0_7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g3cf8ad970ec_0_7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3cf8ad970ec_0_7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cf8ad970ec_0_7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g3cf8ad970ec_0_7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3cf8ad970ec_0_7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cf8ad970ec_0_7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3cf8ad970ec_0_7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cf8ad970ec_0_7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g3cf8ad970ec_0_7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g3cf8ad970ec_0_7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cf8ad970ec_0_7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g3cf8ad970ec_0_7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3cf8ad970ec_0_7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cf74902d0d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4" name="Google Shape;824;g3cf74902d0d_0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cf74902d0d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5" name="Google Shape;845;g3cf74902d0d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cf74902d0d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5" name="Google Shape;865;g3cf74902d0d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f8ad970ec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cf8ad970ec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3cf74902d0d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5" name="Google Shape;885;g3cf74902d0d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cf74902d0d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5" name="Google Shape;905;g3cf74902d0d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ce523059cd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g3ce523059cd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ce523059cd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7" name="Google Shape;947;g3ce523059cd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3ce523059cd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9" name="Google Shape;969;g3ce523059cd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3ce523059cd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1" name="Google Shape;991;g3ce523059cd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f8ad970ec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cf8ad970ec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cf8ad970ec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f8ad970ec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cf8ad970ec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cf8ad970ec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f8ad970ec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cf8ad970ec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cf8ad970ec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6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6.png"/><Relationship Id="rId5" Type="http://schemas.openxmlformats.org/officeDocument/2006/relationships/image" Target="../media/image11.jp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" l="0" r="0" t="-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01352" y="2946838"/>
            <a:ext cx="158853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12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Year 2 OSCE Crash Course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-920318">
            <a:off x="-1063517" y="5879929"/>
            <a:ext cx="5073698" cy="6756741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0228092">
            <a:off x="14507061" y="-1791979"/>
            <a:ext cx="4758344" cy="6336777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-1442212" y="-1175596"/>
            <a:ext cx="3074157" cy="3074157"/>
            <a:chOff x="0" y="0"/>
            <a:chExt cx="812800" cy="81280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338170" y="-1043919"/>
            <a:ext cx="2587552" cy="2587552"/>
            <a:chOff x="0" y="0"/>
            <a:chExt cx="812800" cy="812800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5434840" y="8927260"/>
            <a:ext cx="2902786" cy="2902786"/>
            <a:chOff x="0" y="0"/>
            <a:chExt cx="812800" cy="8128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16878213" y="8036647"/>
            <a:ext cx="2443307" cy="2443307"/>
            <a:chOff x="0" y="0"/>
            <a:chExt cx="812800" cy="812800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864647" y="5329234"/>
            <a:ext cx="145587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724">
                <a:solidFill>
                  <a:srgbClr val="FFCC00"/>
                </a:solidFill>
                <a:latin typeface="Montserrat"/>
                <a:ea typeface="Montserrat"/>
                <a:cs typeface="Montserrat"/>
                <a:sym typeface="Montserrat"/>
              </a:rPr>
              <a:t>A-E Assessment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145100" y="8036650"/>
            <a:ext cx="15997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By: Maheen Si</a:t>
            </a:r>
            <a:r>
              <a:rPr b="1" i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ddiqui (Yr4),  Jean Dimaculangan (Yr3) &amp; Shruti Turaga (Yr3)</a:t>
            </a:r>
            <a:endParaRPr b="1" i="1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g3cf8ad970ec_0_137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248" name="Google Shape;248;g3cf8ad970ec_0_137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3cf8ad970ec_0_137"/>
            <p:cNvSpPr txBox="1"/>
            <p:nvPr/>
          </p:nvSpPr>
          <p:spPr>
            <a:xfrm>
              <a:off x="1019238" y="1548613"/>
              <a:ext cx="10112400" cy="188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go in to see a patient who is in a medical emergency. Upon performing an A-E, you find that their airway is not patent.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have performed basic airway maneouvres, but it does not seem to be helping. The patient is slowly losing consciousness, but is still conscious.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would your next step be?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0" name="Google Shape;250;g3cf8ad970ec_0_137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251" name="Google Shape;251;g3cf8ad970ec_0_137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2" name="Google Shape;252;g3cf8ad970ec_0_137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g3cf8ad970ec_0_150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259" name="Google Shape;259;g3cf8ad970ec_0_150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0" name="Google Shape;260;g3cf8ad970ec_0_150"/>
            <p:cNvSpPr txBox="1"/>
            <p:nvPr/>
          </p:nvSpPr>
          <p:spPr>
            <a:xfrm>
              <a:off x="1019238" y="1548613"/>
              <a:ext cx="10112400" cy="188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go in to see a patient who is in a medical emergency. Upon performing an A-E, you find that their airway is not patent.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have performed basic airway maneouvres, but it does not seem to be helping. The patient is slowly losing conscious, but is still conscious.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would your next step be?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61" name="Google Shape;261;g3cf8ad970ec_0_150"/>
          <p:cNvSpPr txBox="1"/>
          <p:nvPr/>
        </p:nvSpPr>
        <p:spPr>
          <a:xfrm>
            <a:off x="1661268" y="5965608"/>
            <a:ext cx="15168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Nasopharyngeal airway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2" name="Google Shape;262;g3cf8ad970ec_0_150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263" name="Google Shape;263;g3cf8ad970ec_0_150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4" name="Google Shape;264;g3cf8ad970ec_0_150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cf8ad970ec_0_164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cf8ad970ec_0_164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Airway</a:t>
            </a:r>
            <a:endParaRPr sz="2100"/>
          </a:p>
        </p:txBody>
      </p:sp>
      <p:pic>
        <p:nvPicPr>
          <p:cNvPr descr="Anatomical Position Anterior View Male Body Stock Vector (Royalty Free)  1016580511 | Shutterstock" id="271" name="Google Shape;271;g3cf8ad970ec_0_164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cf8ad970ec_0_164"/>
          <p:cNvSpPr txBox="1"/>
          <p:nvPr/>
        </p:nvSpPr>
        <p:spPr>
          <a:xfrm>
            <a:off x="6208779" y="3243650"/>
            <a:ext cx="2147100" cy="6003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Talking?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g3cf8ad970ec_0_164"/>
          <p:cNvSpPr/>
          <p:nvPr/>
        </p:nvSpPr>
        <p:spPr>
          <a:xfrm>
            <a:off x="8692979" y="3373395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f8ad970ec_0_177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cf8ad970ec_0_177"/>
          <p:cNvSpPr txBox="1"/>
          <p:nvPr/>
        </p:nvSpPr>
        <p:spPr>
          <a:xfrm>
            <a:off x="599129" y="4038243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Breathing</a:t>
            </a:r>
            <a:endParaRPr sz="2100"/>
          </a:p>
        </p:txBody>
      </p:sp>
      <p:pic>
        <p:nvPicPr>
          <p:cNvPr descr="What is ABCDE and why is it important? | RCNi" id="280" name="Google Shape;280;g3cf8ad970ec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069" y="6532486"/>
            <a:ext cx="6129909" cy="32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cf8ad970ec_0_177"/>
          <p:cNvSpPr/>
          <p:nvPr/>
        </p:nvSpPr>
        <p:spPr>
          <a:xfrm>
            <a:off x="7299225" y="7306925"/>
            <a:ext cx="1418100" cy="2185800"/>
          </a:xfrm>
          <a:prstGeom prst="ellipse">
            <a:avLst/>
          </a:prstGeom>
          <a:noFill/>
          <a:ln cap="flat" cmpd="sng" w="114300">
            <a:solidFill>
              <a:srgbClr val="0B769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cf8ad970ec_0_184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cf8ad970ec_0_184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Breathing</a:t>
            </a:r>
            <a:endParaRPr sz="2100"/>
          </a:p>
        </p:txBody>
      </p:sp>
      <p:pic>
        <p:nvPicPr>
          <p:cNvPr descr="Anatomical Position Anterior View Male Body Stock Vector (Royalty Free)  1016580511 | Shutterstock" id="288" name="Google Shape;288;g3cf8ad970ec_0_184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816218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cf8ad970ec_0_184"/>
          <p:cNvSpPr txBox="1"/>
          <p:nvPr/>
        </p:nvSpPr>
        <p:spPr>
          <a:xfrm>
            <a:off x="5009360" y="6604109"/>
            <a:ext cx="22983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Oxygen saturations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g3cf8ad970ec_0_184"/>
          <p:cNvSpPr/>
          <p:nvPr/>
        </p:nvSpPr>
        <p:spPr>
          <a:xfrm>
            <a:off x="7551288" y="6604109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cf8ad970ec_0_184"/>
          <p:cNvSpPr txBox="1"/>
          <p:nvPr/>
        </p:nvSpPr>
        <p:spPr>
          <a:xfrm>
            <a:off x="4839960" y="5735586"/>
            <a:ext cx="27114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Respiratory rate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g3cf8ad970ec_0_184"/>
          <p:cNvSpPr/>
          <p:nvPr/>
        </p:nvSpPr>
        <p:spPr>
          <a:xfrm>
            <a:off x="7719731" y="5735586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cf8ad970ec_0_184"/>
          <p:cNvSpPr txBox="1"/>
          <p:nvPr/>
        </p:nvSpPr>
        <p:spPr>
          <a:xfrm>
            <a:off x="9399905" y="2815247"/>
            <a:ext cx="27882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inspection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g3cf8ad970ec_0_184"/>
          <p:cNvSpPr txBox="1"/>
          <p:nvPr/>
        </p:nvSpPr>
        <p:spPr>
          <a:xfrm>
            <a:off x="9487379" y="3643496"/>
            <a:ext cx="27114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Tracheal position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3cf8ad970ec_0_184"/>
          <p:cNvSpPr/>
          <p:nvPr/>
        </p:nvSpPr>
        <p:spPr>
          <a:xfrm>
            <a:off x="8695569" y="3692723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cf8ad970ec_0_184"/>
          <p:cNvSpPr/>
          <p:nvPr/>
        </p:nvSpPr>
        <p:spPr>
          <a:xfrm>
            <a:off x="8424066" y="4199582"/>
            <a:ext cx="1350900" cy="1536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3cf8ad970ec_0_184"/>
          <p:cNvSpPr txBox="1"/>
          <p:nvPr/>
        </p:nvSpPr>
        <p:spPr>
          <a:xfrm>
            <a:off x="9873749" y="4713668"/>
            <a:ext cx="3096600" cy="16161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Chest expansion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Chest percussion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Chest auscultation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g3cf8ad970ec_0_199"/>
          <p:cNvGrpSpPr/>
          <p:nvPr/>
        </p:nvGrpSpPr>
        <p:grpSpPr>
          <a:xfrm>
            <a:off x="5211901" y="1905875"/>
            <a:ext cx="8650500" cy="781200"/>
            <a:chOff x="5211901" y="1905875"/>
            <a:chExt cx="8650500" cy="781200"/>
          </a:xfrm>
        </p:grpSpPr>
        <p:sp>
          <p:nvSpPr>
            <p:cNvPr id="304" name="Google Shape;304;g3cf8ad970ec_0_199"/>
            <p:cNvSpPr/>
            <p:nvPr/>
          </p:nvSpPr>
          <p:spPr>
            <a:xfrm>
              <a:off x="5211901" y="1905875"/>
              <a:ext cx="8650500" cy="781200"/>
            </a:xfrm>
            <a:prstGeom prst="roundRect">
              <a:avLst>
                <a:gd fmla="val 16667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3cf8ad970ec_0_199"/>
            <p:cNvSpPr txBox="1"/>
            <p:nvPr/>
          </p:nvSpPr>
          <p:spPr>
            <a:xfrm>
              <a:off x="5462776" y="2007950"/>
              <a:ext cx="8148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Is there sufficient oxygenation and ventilation?</a:t>
              </a:r>
              <a:endParaRPr sz="2100"/>
            </a:p>
          </p:txBody>
        </p:sp>
      </p:grpSp>
      <p:grpSp>
        <p:nvGrpSpPr>
          <p:cNvPr id="306" name="Google Shape;306;g3cf8ad970ec_0_199"/>
          <p:cNvGrpSpPr/>
          <p:nvPr/>
        </p:nvGrpSpPr>
        <p:grpSpPr>
          <a:xfrm>
            <a:off x="1335255" y="3065913"/>
            <a:ext cx="16369650" cy="5764050"/>
            <a:chOff x="801896" y="1033669"/>
            <a:chExt cx="10913100" cy="3842700"/>
          </a:xfrm>
        </p:grpSpPr>
        <p:sp>
          <p:nvSpPr>
            <p:cNvPr id="307" name="Google Shape;307;g3cf8ad970ec_0_199"/>
            <p:cNvSpPr/>
            <p:nvPr/>
          </p:nvSpPr>
          <p:spPr>
            <a:xfrm>
              <a:off x="801896" y="1033669"/>
              <a:ext cx="10913100" cy="38427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3cf8ad970ec_0_199"/>
            <p:cNvSpPr txBox="1"/>
            <p:nvPr/>
          </p:nvSpPr>
          <p:spPr>
            <a:xfrm>
              <a:off x="1019244" y="1212077"/>
              <a:ext cx="3415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9" name="Google Shape;309;g3cf8ad970ec_0_199"/>
            <p:cNvSpPr txBox="1"/>
            <p:nvPr/>
          </p:nvSpPr>
          <p:spPr>
            <a:xfrm>
              <a:off x="1014064" y="1744916"/>
              <a:ext cx="10112400" cy="28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Oxygen saturations (Normal 94-98% in healthy adults and 88-92% in COPD patients)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 sats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PE, aspiration, COPD, asthma and pulmonary oedema</a:t>
              </a:r>
              <a:endParaRPr i="0" sz="29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0" marL="5207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Respiratory rate (Normal 12-20 breaths per minute)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 RR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sedation, opioid toxicity, raised ICP or exhaustion in airway obstruction with CO2 retention (e.g. COPD)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 RR</a:t>
              </a:r>
              <a:r>
                <a:rPr i="1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 obstruction, asthma, pneumonia, PE, pneumothorax, pulmonary oedema, heart failure, anxiety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10" name="Google Shape;310;g3cf8ad970ec_0_199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311" name="Google Shape;311;g3cf8ad970ec_0_199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2" name="Google Shape;312;g3cf8ad970ec_0_199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g3cf8ad970ec_0_216"/>
          <p:cNvGrpSpPr/>
          <p:nvPr/>
        </p:nvGrpSpPr>
        <p:grpSpPr>
          <a:xfrm>
            <a:off x="1335255" y="1838562"/>
            <a:ext cx="16369650" cy="8214468"/>
            <a:chOff x="801896" y="1033668"/>
            <a:chExt cx="10913100" cy="5403900"/>
          </a:xfrm>
        </p:grpSpPr>
        <p:sp>
          <p:nvSpPr>
            <p:cNvPr id="319" name="Google Shape;319;g3cf8ad970ec_0_216"/>
            <p:cNvSpPr/>
            <p:nvPr/>
          </p:nvSpPr>
          <p:spPr>
            <a:xfrm>
              <a:off x="801896" y="1033668"/>
              <a:ext cx="10913100" cy="54039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3cf8ad970ec_0_216"/>
            <p:cNvSpPr txBox="1"/>
            <p:nvPr/>
          </p:nvSpPr>
          <p:spPr>
            <a:xfrm>
              <a:off x="1019244" y="1122882"/>
              <a:ext cx="44214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 (contd.)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g3cf8ad970ec_0_216"/>
            <p:cNvSpPr txBox="1"/>
            <p:nvPr/>
          </p:nvSpPr>
          <p:spPr>
            <a:xfrm>
              <a:off x="1019243" y="1612191"/>
              <a:ext cx="10401600" cy="46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302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General inspection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Cyanosis, shortness of breath, cough, stridor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Tracheal position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Deviates </a:t>
              </a:r>
              <a:r>
                <a:rPr i="1" lang="en-US" sz="28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away</a:t>
              </a: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from tension pneumothorax and large pleural effusions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Deviates </a:t>
              </a:r>
              <a:r>
                <a:rPr i="1" lang="en-US" sz="28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towards</a:t>
              </a: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lobar collapse and </a:t>
              </a: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pneumonectomy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Chest expansion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Montserrat"/>
                <a:buChar char="•"/>
              </a:pPr>
              <a:r>
                <a:rPr i="1" lang="en-US" sz="28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Reduced</a:t>
              </a: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but symmetrical: pulmonary fibrosis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Montserrat"/>
                <a:buChar char="•"/>
              </a:pPr>
              <a:r>
                <a:rPr i="1" lang="en-US" sz="28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Reduced</a:t>
              </a: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</a:t>
              </a:r>
              <a:r>
                <a:rPr i="1" lang="en-US" sz="28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asymmetrical</a:t>
              </a: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pneumothorax, pneumonia, and pleural effusion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Percussion of chest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Dullness : increased tissue density (e.g. cardiac dullness, consolidation, tumour, lobar collapse)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Stony dullness : underlying pleural effusion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Hyperresonance</a:t>
              </a: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decreased tissue density (e.g. pneumothorax)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lang="en-US" sz="28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Auscultation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Montserrat"/>
                <a:buChar char="•"/>
              </a:pPr>
              <a:r>
                <a:rPr i="0" lang="en-US" sz="28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Bronchial breathing, quiet/reduced breath sounds, wheeze, coarse crackles, fine end-inspiratory crackles</a:t>
              </a:r>
              <a:endParaRPr sz="2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2" name="Google Shape;322;g3cf8ad970ec_0_216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323" name="Google Shape;323;g3cf8ad970ec_0_216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4" name="Google Shape;324;g3cf8ad970ec_0_216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g3cf8ad970ec_0_230"/>
          <p:cNvGrpSpPr/>
          <p:nvPr/>
        </p:nvGrpSpPr>
        <p:grpSpPr>
          <a:xfrm>
            <a:off x="1335250" y="5325379"/>
            <a:ext cx="16369650" cy="3059535"/>
            <a:chOff x="818266" y="1001018"/>
            <a:chExt cx="10913100" cy="1934700"/>
          </a:xfrm>
        </p:grpSpPr>
        <p:sp>
          <p:nvSpPr>
            <p:cNvPr id="331" name="Google Shape;331;g3cf8ad970ec_0_230"/>
            <p:cNvSpPr/>
            <p:nvPr/>
          </p:nvSpPr>
          <p:spPr>
            <a:xfrm>
              <a:off x="818266" y="1001018"/>
              <a:ext cx="10913100" cy="19347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3cf8ad970ec_0_230"/>
            <p:cNvSpPr txBox="1"/>
            <p:nvPr/>
          </p:nvSpPr>
          <p:spPr>
            <a:xfrm>
              <a:off x="1019248" y="1212089"/>
              <a:ext cx="22800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3" name="Google Shape;333;g3cf8ad970ec_0_230"/>
            <p:cNvSpPr txBox="1"/>
            <p:nvPr/>
          </p:nvSpPr>
          <p:spPr>
            <a:xfrm>
              <a:off x="1019238" y="1660355"/>
              <a:ext cx="10112400" cy="10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Patient positioning – upright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5207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Non-</a:t>
              </a: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rebreather</a:t>
              </a: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mask with high-flow oxygen of 15L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COPD, this can be transitioned to a 24% (4L) Venturi mask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4" name="Google Shape;334;g3cf8ad970ec_0_230"/>
          <p:cNvGrpSpPr/>
          <p:nvPr/>
        </p:nvGrpSpPr>
        <p:grpSpPr>
          <a:xfrm>
            <a:off x="1335255" y="2477471"/>
            <a:ext cx="16369650" cy="2228400"/>
            <a:chOff x="801896" y="1033669"/>
            <a:chExt cx="10913100" cy="1485600"/>
          </a:xfrm>
        </p:grpSpPr>
        <p:sp>
          <p:nvSpPr>
            <p:cNvPr id="335" name="Google Shape;335;g3cf8ad970ec_0_230"/>
            <p:cNvSpPr/>
            <p:nvPr/>
          </p:nvSpPr>
          <p:spPr>
            <a:xfrm>
              <a:off x="801896" y="1033669"/>
              <a:ext cx="10913100" cy="14856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3cf8ad970ec_0_230"/>
            <p:cNvSpPr txBox="1"/>
            <p:nvPr/>
          </p:nvSpPr>
          <p:spPr>
            <a:xfrm>
              <a:off x="1019244" y="1137439"/>
              <a:ext cx="246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Investigations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g3cf8ad970ec_0_230"/>
            <p:cNvSpPr txBox="1"/>
            <p:nvPr/>
          </p:nvSpPr>
          <p:spPr>
            <a:xfrm>
              <a:off x="1014064" y="1562406"/>
              <a:ext cx="101124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12065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Arterial blood gas (if low oxygen saturations)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20650" lvl="0" marL="1143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Chest X-ray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8" name="Google Shape;338;g3cf8ad970ec_0_230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339" name="Google Shape;339;g3cf8ad970ec_0_230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0" name="Google Shape;340;g3cf8ad970ec_0_230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g3cf8ad970ec_0_248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347" name="Google Shape;347;g3cf8ad970ec_0_248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CECCC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3cf8ad970ec_0_248"/>
            <p:cNvSpPr txBox="1"/>
            <p:nvPr/>
          </p:nvSpPr>
          <p:spPr>
            <a:xfrm>
              <a:off x="1019244" y="1212088"/>
              <a:ext cx="504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Specific Breathing 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9" name="Google Shape;349;g3cf8ad970ec_0_248"/>
            <p:cNvSpPr txBox="1"/>
            <p:nvPr/>
          </p:nvSpPr>
          <p:spPr>
            <a:xfrm>
              <a:off x="1019238" y="1823261"/>
              <a:ext cx="10112400" cy="33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 specific cause of breathing difficulties is identified, it should be rapidly treated: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Acute asthma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nebulised bronchodilators (salbutamol/ipratropium), corticosteroids and other agents (e.g. magnesium sulphate, aminophylline)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Exacerbation of COPD: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bronchodilators (salbutamol/ipratropium), corticosteroids, antibiotics (if evidence of infection)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Pneumothorax: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management as per British Thoracic Society guidelines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Pneumonia: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antibiotics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50" name="Google Shape;350;g3cf8ad970ec_0_24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351" name="Google Shape;351;g3cf8ad970ec_0_24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2" name="Google Shape;352;g3cf8ad970ec_0_248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g3cf8ad970ec_0_262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359" name="Google Shape;359;g3cf8ad970ec_0_262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cf8ad970ec_0_262"/>
            <p:cNvSpPr txBox="1"/>
            <p:nvPr/>
          </p:nvSpPr>
          <p:spPr>
            <a:xfrm>
              <a:off x="1019238" y="1548613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are specific interventions in breathing for someone with acute exacerbation of asthma? 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61" name="Google Shape;361;g3cf8ad970ec_0_262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362" name="Google Shape;362;g3cf8ad970ec_0_262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3" name="Google Shape;363;g3cf8ad970ec_0_262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e523059cd_0_5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ce523059cd_0_5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ce523059cd_0_58"/>
          <p:cNvSpPr txBox="1"/>
          <p:nvPr/>
        </p:nvSpPr>
        <p:spPr>
          <a:xfrm>
            <a:off x="1201352" y="3944538"/>
            <a:ext cx="15885300" cy="3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General Tips &amp; Advice</a:t>
            </a:r>
            <a:endParaRPr b="1" i="1" sz="11124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3ce523059cd_0_5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ce523059cd_0_5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g3ce523059cd_0_5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17" name="Google Shape;117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3ce523059cd_0_5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20" name="Google Shape;120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g3ce523059cd_0_5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23" name="Google Shape;123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g3ce523059cd_0_5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26" name="Google Shape;126;g3ce523059cd_0_5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3ce523059cd_0_5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g3cf8ad970ec_0_275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370" name="Google Shape;370;g3cf8ad970ec_0_275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3cf8ad970ec_0_275"/>
            <p:cNvSpPr txBox="1"/>
            <p:nvPr/>
          </p:nvSpPr>
          <p:spPr>
            <a:xfrm>
              <a:off x="1218605" y="1346896"/>
              <a:ext cx="10112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are specific interventions in breathing for someone with acute exacerbation of asthma? </a:t>
              </a:r>
              <a:endPara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72" name="Google Shape;372;g3cf8ad970ec_0_275"/>
          <p:cNvSpPr txBox="1"/>
          <p:nvPr/>
        </p:nvSpPr>
        <p:spPr>
          <a:xfrm>
            <a:off x="1661268" y="3763830"/>
            <a:ext cx="15168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Nebulised bronchodilators (salbutamol/ipratropium), corticosteroids and other agents (e.g. magnesium sulphate, aminophylline)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3" name="Google Shape;373;g3cf8ad970ec_0_27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374" name="Google Shape;374;g3cf8ad970ec_0_27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" name="Google Shape;375;g3cf8ad970ec_0_275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f8ad970ec_0_289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3cf8ad970ec_0_289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Breathing</a:t>
            </a:r>
            <a:endParaRPr sz="2100"/>
          </a:p>
        </p:txBody>
      </p:sp>
      <p:pic>
        <p:nvPicPr>
          <p:cNvPr descr="Anatomical Position Anterior View Male Body Stock Vector (Royalty Free)  1016580511 | Shutterstock" id="382" name="Google Shape;382;g3cf8ad970ec_0_289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816218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cf8ad970ec_0_289"/>
          <p:cNvSpPr txBox="1"/>
          <p:nvPr/>
        </p:nvSpPr>
        <p:spPr>
          <a:xfrm>
            <a:off x="5009360" y="6604109"/>
            <a:ext cx="22983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Oxygen saturations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g3cf8ad970ec_0_289"/>
          <p:cNvSpPr/>
          <p:nvPr/>
        </p:nvSpPr>
        <p:spPr>
          <a:xfrm>
            <a:off x="7551288" y="6604109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cf8ad970ec_0_289"/>
          <p:cNvSpPr txBox="1"/>
          <p:nvPr/>
        </p:nvSpPr>
        <p:spPr>
          <a:xfrm>
            <a:off x="4839960" y="5735586"/>
            <a:ext cx="27114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Respiratory rate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g3cf8ad970ec_0_289"/>
          <p:cNvSpPr/>
          <p:nvPr/>
        </p:nvSpPr>
        <p:spPr>
          <a:xfrm>
            <a:off x="7719731" y="5735586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cf8ad970ec_0_289"/>
          <p:cNvSpPr txBox="1"/>
          <p:nvPr/>
        </p:nvSpPr>
        <p:spPr>
          <a:xfrm>
            <a:off x="9399905" y="2815247"/>
            <a:ext cx="27882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inspection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g3cf8ad970ec_0_289"/>
          <p:cNvSpPr txBox="1"/>
          <p:nvPr/>
        </p:nvSpPr>
        <p:spPr>
          <a:xfrm>
            <a:off x="9487379" y="3643496"/>
            <a:ext cx="27114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Tracheal position</a:t>
            </a:r>
            <a:endParaRPr sz="2100"/>
          </a:p>
        </p:txBody>
      </p:sp>
      <p:sp>
        <p:nvSpPr>
          <p:cNvPr id="389" name="Google Shape;389;g3cf8ad970ec_0_289"/>
          <p:cNvSpPr/>
          <p:nvPr/>
        </p:nvSpPr>
        <p:spPr>
          <a:xfrm>
            <a:off x="8695569" y="3692723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cf8ad970ec_0_289"/>
          <p:cNvSpPr/>
          <p:nvPr/>
        </p:nvSpPr>
        <p:spPr>
          <a:xfrm>
            <a:off x="8424066" y="4199582"/>
            <a:ext cx="1350900" cy="1536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3cf8ad970ec_0_289"/>
          <p:cNvSpPr txBox="1"/>
          <p:nvPr/>
        </p:nvSpPr>
        <p:spPr>
          <a:xfrm>
            <a:off x="9873749" y="4713668"/>
            <a:ext cx="3096600" cy="16161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Chest expansion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Chest percussion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Chest auscultation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cf8ad970ec_0_309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cf8ad970ec_0_309"/>
          <p:cNvSpPr txBox="1"/>
          <p:nvPr/>
        </p:nvSpPr>
        <p:spPr>
          <a:xfrm>
            <a:off x="599104" y="4146368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Circulation</a:t>
            </a:r>
            <a:endParaRPr sz="2100"/>
          </a:p>
        </p:txBody>
      </p:sp>
      <p:pic>
        <p:nvPicPr>
          <p:cNvPr descr="What is ABCDE and why is it important? | RCNi" id="398" name="Google Shape;398;g3cf8ad970ec_0_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069" y="6532486"/>
            <a:ext cx="6129909" cy="32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cf8ad970ec_0_309"/>
          <p:cNvSpPr/>
          <p:nvPr/>
        </p:nvSpPr>
        <p:spPr>
          <a:xfrm>
            <a:off x="8108303" y="6649127"/>
            <a:ext cx="2071500" cy="2463300"/>
          </a:xfrm>
          <a:prstGeom prst="ellipse">
            <a:avLst/>
          </a:prstGeom>
          <a:noFill/>
          <a:ln cap="flat" cmpd="sng" w="114300">
            <a:solidFill>
              <a:srgbClr val="0B769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f8ad970ec_0_959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cf8ad970ec_0_959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Circulation</a:t>
            </a:r>
            <a:endParaRPr sz="2100"/>
          </a:p>
        </p:txBody>
      </p:sp>
      <p:pic>
        <p:nvPicPr>
          <p:cNvPr descr="Anatomical Position Anterior View Male Body Stock Vector (Royalty Free)  1016580511 | Shutterstock" id="406" name="Google Shape;406;g3cf8ad970ec_0_959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3cf8ad970ec_0_959"/>
          <p:cNvSpPr txBox="1"/>
          <p:nvPr/>
        </p:nvSpPr>
        <p:spPr>
          <a:xfrm>
            <a:off x="10786175" y="2609604"/>
            <a:ext cx="3417600" cy="10620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inspection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g3cf8ad970ec_0_959"/>
          <p:cNvSpPr/>
          <p:nvPr/>
        </p:nvSpPr>
        <p:spPr>
          <a:xfrm>
            <a:off x="8549453" y="3252591"/>
            <a:ext cx="511200" cy="3528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cf8ad970ec_0_959"/>
          <p:cNvSpPr txBox="1"/>
          <p:nvPr/>
        </p:nvSpPr>
        <p:spPr>
          <a:xfrm>
            <a:off x="12765025" y="4612500"/>
            <a:ext cx="4049700" cy="10620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Fluid balance assessment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3cf8ad970ec_0_959"/>
          <p:cNvSpPr/>
          <p:nvPr/>
        </p:nvSpPr>
        <p:spPr>
          <a:xfrm>
            <a:off x="7682328" y="6545180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3cf8ad970ec_0_959"/>
          <p:cNvSpPr txBox="1"/>
          <p:nvPr/>
        </p:nvSpPr>
        <p:spPr>
          <a:xfrm>
            <a:off x="6324073" y="6766503"/>
            <a:ext cx="12027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g3cf8ad970ec_0_959"/>
          <p:cNvSpPr txBox="1"/>
          <p:nvPr/>
        </p:nvSpPr>
        <p:spPr>
          <a:xfrm>
            <a:off x="5763826" y="2933950"/>
            <a:ext cx="2685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Temperature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g3cf8ad970ec_0_959"/>
          <p:cNvSpPr/>
          <p:nvPr/>
        </p:nvSpPr>
        <p:spPr>
          <a:xfrm>
            <a:off x="7779662" y="5731518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cf8ad970ec_0_959"/>
          <p:cNvSpPr txBox="1"/>
          <p:nvPr/>
        </p:nvSpPr>
        <p:spPr>
          <a:xfrm>
            <a:off x="4895278" y="5527650"/>
            <a:ext cx="2811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Pulses and HR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g3cf8ad970ec_0_959"/>
          <p:cNvSpPr/>
          <p:nvPr/>
        </p:nvSpPr>
        <p:spPr>
          <a:xfrm>
            <a:off x="7937918" y="4728084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cf8ad970ec_0_959"/>
          <p:cNvSpPr txBox="1"/>
          <p:nvPr/>
        </p:nvSpPr>
        <p:spPr>
          <a:xfrm>
            <a:off x="5636849" y="4575363"/>
            <a:ext cx="22833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Blood pressure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g3cf8ad970ec_0_959"/>
          <p:cNvSpPr/>
          <p:nvPr/>
        </p:nvSpPr>
        <p:spPr>
          <a:xfrm>
            <a:off x="8684205" y="3608604"/>
            <a:ext cx="7368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cf8ad970ec_0_959"/>
          <p:cNvSpPr txBox="1"/>
          <p:nvPr/>
        </p:nvSpPr>
        <p:spPr>
          <a:xfrm>
            <a:off x="7346757" y="3552125"/>
            <a:ext cx="12027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JVP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g3cf8ad970ec_0_959"/>
          <p:cNvSpPr/>
          <p:nvPr/>
        </p:nvSpPr>
        <p:spPr>
          <a:xfrm>
            <a:off x="8430587" y="4308593"/>
            <a:ext cx="1202700" cy="12192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3cf8ad970ec_0_959"/>
          <p:cNvSpPr txBox="1"/>
          <p:nvPr/>
        </p:nvSpPr>
        <p:spPr>
          <a:xfrm>
            <a:off x="9808250" y="4681875"/>
            <a:ext cx="2283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Auscultation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g3cf8ad970ec_0_959"/>
          <p:cNvSpPr/>
          <p:nvPr/>
        </p:nvSpPr>
        <p:spPr>
          <a:xfrm>
            <a:off x="9031925" y="8590548"/>
            <a:ext cx="601200" cy="724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3cf8ad970ec_0_959"/>
          <p:cNvSpPr txBox="1"/>
          <p:nvPr/>
        </p:nvSpPr>
        <p:spPr>
          <a:xfrm>
            <a:off x="9765527" y="8698833"/>
            <a:ext cx="28113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Ankles and sacrum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g3cf8ad970ec_0_338"/>
          <p:cNvGrpSpPr/>
          <p:nvPr/>
        </p:nvGrpSpPr>
        <p:grpSpPr>
          <a:xfrm>
            <a:off x="7029386" y="1946787"/>
            <a:ext cx="4805180" cy="781200"/>
            <a:chOff x="5427208" y="1033670"/>
            <a:chExt cx="2777400" cy="520800"/>
          </a:xfrm>
        </p:grpSpPr>
        <p:sp>
          <p:nvSpPr>
            <p:cNvPr id="429" name="Google Shape;429;g3cf8ad970ec_0_338"/>
            <p:cNvSpPr/>
            <p:nvPr/>
          </p:nvSpPr>
          <p:spPr>
            <a:xfrm>
              <a:off x="5427208" y="1033670"/>
              <a:ext cx="2777400" cy="520800"/>
            </a:xfrm>
            <a:prstGeom prst="roundRect">
              <a:avLst>
                <a:gd fmla="val 16667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0" name="Google Shape;430;g3cf8ad970ec_0_338"/>
            <p:cNvSpPr txBox="1"/>
            <p:nvPr/>
          </p:nvSpPr>
          <p:spPr>
            <a:xfrm>
              <a:off x="5497053" y="1099037"/>
              <a:ext cx="24636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 circulation stable?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31" name="Google Shape;431;g3cf8ad970ec_0_338"/>
          <p:cNvGrpSpPr/>
          <p:nvPr/>
        </p:nvGrpSpPr>
        <p:grpSpPr>
          <a:xfrm>
            <a:off x="1335255" y="3065913"/>
            <a:ext cx="16369650" cy="6591150"/>
            <a:chOff x="801896" y="1033669"/>
            <a:chExt cx="10913100" cy="4394100"/>
          </a:xfrm>
        </p:grpSpPr>
        <p:sp>
          <p:nvSpPr>
            <p:cNvPr id="432" name="Google Shape;432;g3cf8ad970ec_0_338"/>
            <p:cNvSpPr/>
            <p:nvPr/>
          </p:nvSpPr>
          <p:spPr>
            <a:xfrm>
              <a:off x="801896" y="1033669"/>
              <a:ext cx="10913100" cy="43941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3" name="Google Shape;433;g3cf8ad970ec_0_338"/>
            <p:cNvSpPr txBox="1"/>
            <p:nvPr/>
          </p:nvSpPr>
          <p:spPr>
            <a:xfrm>
              <a:off x="1019245" y="1212077"/>
              <a:ext cx="3781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4" name="Google Shape;434;g3cf8ad970ec_0_338"/>
            <p:cNvSpPr txBox="1"/>
            <p:nvPr/>
          </p:nvSpPr>
          <p:spPr>
            <a:xfrm>
              <a:off x="1014064" y="1744916"/>
              <a:ext cx="10112400" cy="30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General inspection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Pallor, oedema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Fluid balance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Reduced urine output (oliguria)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(&lt;0.5 ml/kg/hr) : dehydration, hypovolaemia, reduced cardiac output and acute kidney injury</a:t>
              </a:r>
              <a:endParaRPr i="0" sz="29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Palpation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Cool hands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poor peripheral perfusion (e.g. congestive cardiac failure, ACS)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Sweaty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</a:t>
              </a: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sweaty/clammy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poor peripheral perfusion and autonomic dysfunction (e.g. acute coronary syndrome / ACS)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35" name="Google Shape;435;g3cf8ad970ec_0_33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436" name="Google Shape;436;g3cf8ad970ec_0_33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7" name="Google Shape;437;g3cf8ad970ec_0_338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g3cf8ad970ec_0_355"/>
          <p:cNvGrpSpPr/>
          <p:nvPr/>
        </p:nvGrpSpPr>
        <p:grpSpPr>
          <a:xfrm>
            <a:off x="1335255" y="1942319"/>
            <a:ext cx="16369650" cy="7706250"/>
            <a:chOff x="801896" y="1033668"/>
            <a:chExt cx="10913100" cy="5137500"/>
          </a:xfrm>
        </p:grpSpPr>
        <p:sp>
          <p:nvSpPr>
            <p:cNvPr id="444" name="Google Shape;444;g3cf8ad970ec_0_355"/>
            <p:cNvSpPr/>
            <p:nvPr/>
          </p:nvSpPr>
          <p:spPr>
            <a:xfrm>
              <a:off x="801896" y="1033668"/>
              <a:ext cx="10913100" cy="51375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3cf8ad970ec_0_355"/>
            <p:cNvSpPr txBox="1"/>
            <p:nvPr/>
          </p:nvSpPr>
          <p:spPr>
            <a:xfrm>
              <a:off x="1019245" y="1212089"/>
              <a:ext cx="365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6" name="Google Shape;446;g3cf8ad970ec_0_355"/>
            <p:cNvSpPr txBox="1"/>
            <p:nvPr/>
          </p:nvSpPr>
          <p:spPr>
            <a:xfrm>
              <a:off x="1014059" y="1744922"/>
              <a:ext cx="10461900" cy="38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Capillary refill time (CRT) (Normal &lt;2 sec)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&gt;2s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Poor peripheral perfusion (e.g. hypovolaemia, congestive heart failure)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Pulses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Irregular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arrhythmias such as atrial fibrillation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Slow-rising pulse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aortic stenosis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Pounding pulse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aortic regurgitation as well as CO2 retention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Thready pulse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intravascular hypovolaemia (e.g. sepsis)</a:t>
              </a:r>
              <a:endParaRPr i="0" sz="29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Heart rate (Normal 60-99 beats per minute)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 </a:t>
              </a:r>
              <a:r>
                <a:rPr i="1" lang="en-US" sz="2900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(&lt;60) : acute coronary syndrome (ACS), ischaemic heart disease, electrolyte abnormalities (e.g. hypokalaemia) and drugs (e.g. beta-blockers)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65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 </a:t>
              </a:r>
              <a:r>
                <a:rPr i="1" lang="en-US" sz="2900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</a:t>
              </a:r>
              <a:r>
                <a:rPr i="1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(&gt;99) :</a:t>
              </a:r>
              <a:r>
                <a:rPr i="1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hypovolaemia, arrhythmia, infection, hypoglycaemia, thyrotoxicosis, anxiety, pain and drugs (e.g. salbutamol)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47" name="Google Shape;447;g3cf8ad970ec_0_35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448" name="Google Shape;448;g3cf8ad970ec_0_35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9" name="Google Shape;449;g3cf8ad970ec_0_355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3cf8ad970ec_0_369"/>
          <p:cNvGrpSpPr/>
          <p:nvPr/>
        </p:nvGrpSpPr>
        <p:grpSpPr>
          <a:xfrm>
            <a:off x="1335250" y="2075044"/>
            <a:ext cx="16369650" cy="7872743"/>
            <a:chOff x="801896" y="1033668"/>
            <a:chExt cx="10913100" cy="5028900"/>
          </a:xfrm>
        </p:grpSpPr>
        <p:sp>
          <p:nvSpPr>
            <p:cNvPr id="456" name="Google Shape;456;g3cf8ad970ec_0_369"/>
            <p:cNvSpPr/>
            <p:nvPr/>
          </p:nvSpPr>
          <p:spPr>
            <a:xfrm>
              <a:off x="801896" y="1033668"/>
              <a:ext cx="10913100" cy="50289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3cf8ad970ec_0_369"/>
            <p:cNvSpPr txBox="1"/>
            <p:nvPr/>
          </p:nvSpPr>
          <p:spPr>
            <a:xfrm>
              <a:off x="1019244" y="1122875"/>
              <a:ext cx="4238700" cy="3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 (contd.)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8" name="Google Shape;458;g3cf8ad970ec_0_369"/>
            <p:cNvSpPr txBox="1"/>
            <p:nvPr/>
          </p:nvSpPr>
          <p:spPr>
            <a:xfrm>
              <a:off x="1019243" y="1612201"/>
              <a:ext cx="10438200" cy="43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Blood pressure (Normal between 90/60 and 140/90 mmHg, but check patient’s baseline 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 BP 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 hypovolaemia, sepsis, adrenal crisis and drugs (e.g. opioids, antihypertensives, diuretics)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 BP</a:t>
              </a:r>
              <a:r>
                <a:rPr i="1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i="1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hypervolaemia, stroke, Conn’s syndrome, Cushing’s syndrome and pre-eclampsia (in pregnant females)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5207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JVP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Raised JVP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right-sided heart failure, tricuspid regurgitation, constrictive pericarditis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Auscultation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Pericardial rub or muffled heart sounds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pericarditis or cardiac tamponade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Third heart sound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congestive heart failure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Murmur of recent onset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Recent MI (e.g. papillary muscle rupture) or endocarditis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723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Ankles and sacrum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Oedema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heart failure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9" name="Google Shape;459;g3cf8ad970ec_0_369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460" name="Google Shape;460;g3cf8ad970ec_0_369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g3cf8ad970ec_0_369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g3cf8ad970ec_0_383"/>
          <p:cNvGrpSpPr/>
          <p:nvPr/>
        </p:nvGrpSpPr>
        <p:grpSpPr>
          <a:xfrm>
            <a:off x="1335255" y="1899283"/>
            <a:ext cx="16369650" cy="8210250"/>
            <a:chOff x="801896" y="1121351"/>
            <a:chExt cx="10913100" cy="5473500"/>
          </a:xfrm>
        </p:grpSpPr>
        <p:sp>
          <p:nvSpPr>
            <p:cNvPr id="468" name="Google Shape;468;g3cf8ad970ec_0_383"/>
            <p:cNvSpPr/>
            <p:nvPr/>
          </p:nvSpPr>
          <p:spPr>
            <a:xfrm>
              <a:off x="801896" y="1121351"/>
              <a:ext cx="10913100" cy="54735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3cf8ad970ec_0_383"/>
            <p:cNvSpPr txBox="1"/>
            <p:nvPr/>
          </p:nvSpPr>
          <p:spPr>
            <a:xfrm>
              <a:off x="1019244" y="1265461"/>
              <a:ext cx="2281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Investigations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0" name="Google Shape;470;g3cf8ad970ec_0_383"/>
            <p:cNvSpPr txBox="1"/>
            <p:nvPr/>
          </p:nvSpPr>
          <p:spPr>
            <a:xfrm>
              <a:off x="1014064" y="1763574"/>
              <a:ext cx="10112400" cy="462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10160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lang="en-US" sz="26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IV Cannulation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Wide-bore IV cannula (14G or 16G)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0160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lang="en-US" sz="26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Blood tests and blood cultures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FBC, U&amp;Es, LFTs for all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Specific situations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Sepsis: CRP, lactate and blood cultures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Haemorrhage or surgical emergency: coagulation and cross-match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Acute coronary syndrome: troponin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Arrhythmia: calcium, magnesium, phosphate, thyroid function tests, coagulation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Pulmonary embolism: D-dimer (if appropriate based on Well’s score)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Overdose: toxicology screen (e.g. paracetamol levels)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2" marL="14859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Anaphylaxis: consider serial mast cell tryptase levels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12-lead ECG and continuous cardiac monitoring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Bladder scan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Urine pregnancy test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Cultures/swabs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66700" lvl="1" marL="8001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Fluid balance/catheterisation</a:t>
              </a:r>
              <a:endParaRPr i="0" sz="2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1" name="Google Shape;471;g3cf8ad970ec_0_383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472" name="Google Shape;472;g3cf8ad970ec_0_383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3" name="Google Shape;473;g3cf8ad970ec_0_383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g3cf8ad970ec_0_397"/>
          <p:cNvGrpSpPr/>
          <p:nvPr/>
        </p:nvGrpSpPr>
        <p:grpSpPr>
          <a:xfrm>
            <a:off x="1334150" y="2074925"/>
            <a:ext cx="16369650" cy="6776550"/>
            <a:chOff x="818263" y="1001024"/>
            <a:chExt cx="10913100" cy="4517700"/>
          </a:xfrm>
        </p:grpSpPr>
        <p:sp>
          <p:nvSpPr>
            <p:cNvPr id="480" name="Google Shape;480;g3cf8ad970ec_0_397"/>
            <p:cNvSpPr/>
            <p:nvPr/>
          </p:nvSpPr>
          <p:spPr>
            <a:xfrm>
              <a:off x="818263" y="1001024"/>
              <a:ext cx="10913100" cy="45177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3cf8ad970ec_0_397"/>
            <p:cNvSpPr txBox="1"/>
            <p:nvPr/>
          </p:nvSpPr>
          <p:spPr>
            <a:xfrm>
              <a:off x="1019228" y="1212091"/>
              <a:ext cx="2207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g3cf8ad970ec_0_397"/>
            <p:cNvSpPr txBox="1"/>
            <p:nvPr/>
          </p:nvSpPr>
          <p:spPr>
            <a:xfrm>
              <a:off x="1019238" y="1660355"/>
              <a:ext cx="10112400" cy="25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Fluid resuscitation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500ml bolus of 0.9 sodium chloride or Hartmann’s solution over less than 15 minutes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6858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Reassess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6858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Repeat administration up to 4 times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6858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Seek senior input if negative response or patient not responding adequately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5207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Blood transfusion (if significant haemorrhage)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83" name="Google Shape;483;g3cf8ad970ec_0_397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484" name="Google Shape;484;g3cf8ad970ec_0_397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5" name="Google Shape;485;g3cf8ad970ec_0_397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g3cf8ad970ec_0_411"/>
          <p:cNvGrpSpPr/>
          <p:nvPr/>
        </p:nvGrpSpPr>
        <p:grpSpPr>
          <a:xfrm>
            <a:off x="1359810" y="1859593"/>
            <a:ext cx="16369650" cy="7939350"/>
            <a:chOff x="818266" y="1001017"/>
            <a:chExt cx="10913100" cy="5292900"/>
          </a:xfrm>
        </p:grpSpPr>
        <p:sp>
          <p:nvSpPr>
            <p:cNvPr id="492" name="Google Shape;492;g3cf8ad970ec_0_411"/>
            <p:cNvSpPr/>
            <p:nvPr/>
          </p:nvSpPr>
          <p:spPr>
            <a:xfrm>
              <a:off x="818266" y="1001017"/>
              <a:ext cx="10913100" cy="5292900"/>
            </a:xfrm>
            <a:prstGeom prst="roundRect">
              <a:avLst>
                <a:gd fmla="val 4291" name="adj"/>
              </a:avLst>
            </a:prstGeom>
            <a:solidFill>
              <a:srgbClr val="FCECCC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3cf8ad970ec_0_411"/>
            <p:cNvSpPr txBox="1"/>
            <p:nvPr/>
          </p:nvSpPr>
          <p:spPr>
            <a:xfrm>
              <a:off x="1019244" y="1212088"/>
              <a:ext cx="52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Specific Circulation 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4" name="Google Shape;494;g3cf8ad970ec_0_411"/>
            <p:cNvSpPr txBox="1"/>
            <p:nvPr/>
          </p:nvSpPr>
          <p:spPr>
            <a:xfrm>
              <a:off x="1019243" y="1823255"/>
              <a:ext cx="104748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143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 specific cause of circulatory compromise is identified, it should be rapidly treated: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143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Arial"/>
                <a:buChar char="•"/>
              </a:pPr>
              <a:r>
                <a:rPr b="1" i="1" lang="en-US" sz="27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External haemorrhage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direct pressure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143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Arial"/>
                <a:buChar char="•"/>
              </a:pPr>
              <a:r>
                <a:rPr b="1" i="1" lang="en-US" sz="27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Acute coronary syndrome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analgesia (morphine), nitrates, aspirin, antiplatelets (e.g. clopidogrel) and oxygen if required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143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Arial"/>
                <a:buChar char="•"/>
              </a:pPr>
              <a:r>
                <a:rPr b="1" i="1" lang="en-US" sz="27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Sepsis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sepsis six</a:t>
              </a: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‘take three give three’ [ take: blood cultures, urine output, serum lactate | give: abx, oxygen and fluids]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143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Arial"/>
                <a:buChar char="•"/>
              </a:pPr>
              <a:r>
                <a:rPr b="1" i="1" lang="en-US" sz="27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Fluid overload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diuretics, close fluid balance monitoring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143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Arial"/>
                <a:buChar char="•"/>
              </a:pPr>
              <a:r>
                <a:rPr b="1" i="1" lang="en-US" sz="27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Atrial fibrillation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treatment of underlying trigger, consideration of rate vs rhythm control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143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Arial"/>
                <a:buChar char="•"/>
              </a:pPr>
              <a:r>
                <a:rPr b="1" i="1" lang="en-US" sz="27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Pulmonary embolism (unstable)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alert senior clinician for consideration of systemic thrombolysis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95" name="Google Shape;495;g3cf8ad970ec_0_411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496" name="Google Shape;496;g3cf8ad970ec_0_411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7" name="Google Shape;497;g3cf8ad970ec_0_411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f74902d0d_0_205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cf74902d0d_0_205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cf74902d0d_0_205"/>
          <p:cNvSpPr txBox="1"/>
          <p:nvPr/>
        </p:nvSpPr>
        <p:spPr>
          <a:xfrm>
            <a:off x="1201352" y="2649151"/>
            <a:ext cx="15885300" cy="51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Char char="●"/>
            </a:pPr>
            <a:r>
              <a:rPr i="1" lang="en-US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Treat problems as you discover them and reassess after every intervention</a:t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Char char="●"/>
            </a:pPr>
            <a:r>
              <a:rPr i="1" lang="en-US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Call for help when needed!</a:t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Char char="●"/>
            </a:pPr>
            <a:r>
              <a:rPr i="1" lang="en-US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parts: Clinical Assessment, Investigations &amp; Interventions</a:t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Char char="●"/>
            </a:pPr>
            <a:r>
              <a:rPr i="1" lang="en-US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Review results as they become available (e.g. laboratory investigations)</a:t>
            </a:r>
            <a:endParaRPr i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g3cf74902d0d_0_205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cf74902d0d_0_205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g3cf74902d0d_0_205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38" name="Google Shape;138;g3cf74902d0d_0_20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g3cf74902d0d_0_20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g3cf74902d0d_0_205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41" name="Google Shape;141;g3cf74902d0d_0_20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3cf74902d0d_0_20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g3cf74902d0d_0_205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44" name="Google Shape;144;g3cf74902d0d_0_20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3cf74902d0d_0_20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g3cf74902d0d_0_205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47" name="Google Shape;147;g3cf74902d0d_0_20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3cf74902d0d_0_20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g3cf8ad970ec_0_425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504" name="Google Shape;504;g3cf8ad970ec_0_425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3cf8ad970ec_0_425"/>
            <p:cNvSpPr txBox="1"/>
            <p:nvPr/>
          </p:nvSpPr>
          <p:spPr>
            <a:xfrm>
              <a:off x="1218605" y="1220846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patient comes in with heart failure. Upon examination, you notice they are hypotensive and require fluids. What fluids will you prescribe?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06" name="Google Shape;506;g3cf8ad970ec_0_42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507" name="Google Shape;507;g3cf8ad970ec_0_42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8" name="Google Shape;508;g3cf8ad970ec_0_425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g3cf8ad970ec_0_438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515" name="Google Shape;515;g3cf8ad970ec_0_438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6" name="Google Shape;516;g3cf8ad970ec_0_438"/>
            <p:cNvSpPr txBox="1"/>
            <p:nvPr/>
          </p:nvSpPr>
          <p:spPr>
            <a:xfrm>
              <a:off x="1218605" y="1145196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patient comes in with heart failure. Upon examination, you notice they are hypotensive and require fluids. What fluids will you prescribe?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17" name="Google Shape;517;g3cf8ad970ec_0_438"/>
          <p:cNvSpPr txBox="1"/>
          <p:nvPr/>
        </p:nvSpPr>
        <p:spPr>
          <a:xfrm>
            <a:off x="1661268" y="4235862"/>
            <a:ext cx="15168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250ml bolus of 0.9 sodium chloride or Hartmann’s solution over less than 15 minutes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8" name="Google Shape;518;g3cf8ad970ec_0_43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519" name="Google Shape;519;g3cf8ad970ec_0_43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0" name="Google Shape;520;g3cf8ad970ec_0_438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cf74902d0d_0_247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cf74902d0d_0_247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Circulation</a:t>
            </a:r>
            <a:endParaRPr sz="2100"/>
          </a:p>
        </p:txBody>
      </p:sp>
      <p:pic>
        <p:nvPicPr>
          <p:cNvPr descr="Anatomical Position Anterior View Male Body Stock Vector (Royalty Free)  1016580511 | Shutterstock" id="527" name="Google Shape;527;g3cf74902d0d_0_247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3cf74902d0d_0_247"/>
          <p:cNvSpPr txBox="1"/>
          <p:nvPr/>
        </p:nvSpPr>
        <p:spPr>
          <a:xfrm>
            <a:off x="10786175" y="2609604"/>
            <a:ext cx="3417600" cy="10620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inspection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g3cf74902d0d_0_247"/>
          <p:cNvSpPr/>
          <p:nvPr/>
        </p:nvSpPr>
        <p:spPr>
          <a:xfrm>
            <a:off x="8549453" y="3252591"/>
            <a:ext cx="511200" cy="3528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cf74902d0d_0_247"/>
          <p:cNvSpPr txBox="1"/>
          <p:nvPr/>
        </p:nvSpPr>
        <p:spPr>
          <a:xfrm>
            <a:off x="12765025" y="4612500"/>
            <a:ext cx="4049700" cy="10620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Fluid balance assessment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g3cf74902d0d_0_247"/>
          <p:cNvSpPr/>
          <p:nvPr/>
        </p:nvSpPr>
        <p:spPr>
          <a:xfrm>
            <a:off x="7682328" y="6545180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3cf74902d0d_0_247"/>
          <p:cNvSpPr txBox="1"/>
          <p:nvPr/>
        </p:nvSpPr>
        <p:spPr>
          <a:xfrm>
            <a:off x="6324073" y="6766503"/>
            <a:ext cx="12027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g3cf74902d0d_0_247"/>
          <p:cNvSpPr txBox="1"/>
          <p:nvPr/>
        </p:nvSpPr>
        <p:spPr>
          <a:xfrm>
            <a:off x="5763826" y="2933950"/>
            <a:ext cx="2685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Temperature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g3cf74902d0d_0_247"/>
          <p:cNvSpPr/>
          <p:nvPr/>
        </p:nvSpPr>
        <p:spPr>
          <a:xfrm>
            <a:off x="7779662" y="5731518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3cf74902d0d_0_247"/>
          <p:cNvSpPr txBox="1"/>
          <p:nvPr/>
        </p:nvSpPr>
        <p:spPr>
          <a:xfrm>
            <a:off x="4895278" y="5527650"/>
            <a:ext cx="2811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Pulses and HR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g3cf74902d0d_0_247"/>
          <p:cNvSpPr/>
          <p:nvPr/>
        </p:nvSpPr>
        <p:spPr>
          <a:xfrm>
            <a:off x="7937918" y="4728084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3cf74902d0d_0_247"/>
          <p:cNvSpPr txBox="1"/>
          <p:nvPr/>
        </p:nvSpPr>
        <p:spPr>
          <a:xfrm>
            <a:off x="5636849" y="4575363"/>
            <a:ext cx="22833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Blood pressure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g3cf74902d0d_0_247"/>
          <p:cNvSpPr/>
          <p:nvPr/>
        </p:nvSpPr>
        <p:spPr>
          <a:xfrm>
            <a:off x="8684205" y="3608604"/>
            <a:ext cx="7368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3cf74902d0d_0_247"/>
          <p:cNvSpPr txBox="1"/>
          <p:nvPr/>
        </p:nvSpPr>
        <p:spPr>
          <a:xfrm>
            <a:off x="7346757" y="3552125"/>
            <a:ext cx="12027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JVP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g3cf74902d0d_0_247"/>
          <p:cNvSpPr/>
          <p:nvPr/>
        </p:nvSpPr>
        <p:spPr>
          <a:xfrm>
            <a:off x="8430587" y="4308593"/>
            <a:ext cx="1202700" cy="12192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3cf74902d0d_0_247"/>
          <p:cNvSpPr txBox="1"/>
          <p:nvPr/>
        </p:nvSpPr>
        <p:spPr>
          <a:xfrm>
            <a:off x="9808250" y="4681875"/>
            <a:ext cx="2283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Auscultation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g3cf74902d0d_0_247"/>
          <p:cNvSpPr/>
          <p:nvPr/>
        </p:nvSpPr>
        <p:spPr>
          <a:xfrm>
            <a:off x="9031925" y="8590548"/>
            <a:ext cx="601200" cy="724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3cf74902d0d_0_247"/>
          <p:cNvSpPr txBox="1"/>
          <p:nvPr/>
        </p:nvSpPr>
        <p:spPr>
          <a:xfrm>
            <a:off x="9765527" y="8698833"/>
            <a:ext cx="28113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Ankles and sacrum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cf8ad970ec_0_484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cf8ad970ec_0_484"/>
          <p:cNvSpPr txBox="1"/>
          <p:nvPr/>
        </p:nvSpPr>
        <p:spPr>
          <a:xfrm>
            <a:off x="773104" y="4038243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Disability</a:t>
            </a:r>
            <a:endParaRPr sz="2100"/>
          </a:p>
        </p:txBody>
      </p:sp>
      <p:pic>
        <p:nvPicPr>
          <p:cNvPr descr="What is ABCDE and why is it important? | RCNi" id="550" name="Google Shape;550;g3cf8ad970ec_0_4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069" y="6532486"/>
            <a:ext cx="6129909" cy="32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3cf8ad970ec_0_484"/>
          <p:cNvSpPr/>
          <p:nvPr/>
        </p:nvSpPr>
        <p:spPr>
          <a:xfrm>
            <a:off x="8970024" y="7306932"/>
            <a:ext cx="2071500" cy="2463300"/>
          </a:xfrm>
          <a:prstGeom prst="ellipse">
            <a:avLst/>
          </a:prstGeom>
          <a:noFill/>
          <a:ln cap="flat" cmpd="sng" w="114300">
            <a:solidFill>
              <a:srgbClr val="0B769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cf8ad970ec_0_491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3cf8ad970ec_0_491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Disability</a:t>
            </a:r>
            <a:endParaRPr sz="2100"/>
          </a:p>
        </p:txBody>
      </p:sp>
      <p:pic>
        <p:nvPicPr>
          <p:cNvPr descr="Anatomical Position Anterior View Male Body Stock Vector (Royalty Free)  1016580511 | Shutterstock" id="558" name="Google Shape;558;g3cf8ad970ec_0_491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3cf8ad970ec_0_491"/>
          <p:cNvSpPr/>
          <p:nvPr/>
        </p:nvSpPr>
        <p:spPr>
          <a:xfrm>
            <a:off x="7682328" y="6545180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3cf8ad970ec_0_491"/>
          <p:cNvSpPr txBox="1"/>
          <p:nvPr/>
        </p:nvSpPr>
        <p:spPr>
          <a:xfrm>
            <a:off x="5432859" y="6545180"/>
            <a:ext cx="21624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Blood glucose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g3cf8ad970ec_0_491"/>
          <p:cNvSpPr/>
          <p:nvPr/>
        </p:nvSpPr>
        <p:spPr>
          <a:xfrm>
            <a:off x="8667036" y="2826095"/>
            <a:ext cx="7368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3cf8ad970ec_0_491"/>
          <p:cNvSpPr txBox="1"/>
          <p:nvPr/>
        </p:nvSpPr>
        <p:spPr>
          <a:xfrm>
            <a:off x="5769873" y="2929025"/>
            <a:ext cx="28521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Consciousness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g3cf8ad970ec_0_491"/>
          <p:cNvSpPr/>
          <p:nvPr/>
        </p:nvSpPr>
        <p:spPr>
          <a:xfrm>
            <a:off x="8622171" y="3182942"/>
            <a:ext cx="781200" cy="2526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3cf8ad970ec_0_491"/>
          <p:cNvSpPr txBox="1"/>
          <p:nvPr/>
        </p:nvSpPr>
        <p:spPr>
          <a:xfrm>
            <a:off x="9544675" y="3145500"/>
            <a:ext cx="1578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Pupils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g3cf8ad970ec_0_491"/>
          <p:cNvSpPr/>
          <p:nvPr/>
        </p:nvSpPr>
        <p:spPr>
          <a:xfrm>
            <a:off x="8819148" y="4781299"/>
            <a:ext cx="1578300" cy="4685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3cf8ad970ec_0_491"/>
          <p:cNvSpPr txBox="1"/>
          <p:nvPr/>
        </p:nvSpPr>
        <p:spPr>
          <a:xfrm>
            <a:off x="10600217" y="6708377"/>
            <a:ext cx="42840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Brief neurological assessment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g3cf8ad970ec_0_491"/>
          <p:cNvSpPr txBox="1"/>
          <p:nvPr/>
        </p:nvSpPr>
        <p:spPr>
          <a:xfrm>
            <a:off x="11850146" y="8930505"/>
            <a:ext cx="3173400" cy="10620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 chart review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g3cf8ad970ec_0_506"/>
          <p:cNvGrpSpPr/>
          <p:nvPr/>
        </p:nvGrpSpPr>
        <p:grpSpPr>
          <a:xfrm>
            <a:off x="6152591" y="1946738"/>
            <a:ext cx="5982797" cy="781200"/>
            <a:chOff x="5427208" y="1033670"/>
            <a:chExt cx="2777400" cy="520800"/>
          </a:xfrm>
        </p:grpSpPr>
        <p:sp>
          <p:nvSpPr>
            <p:cNvPr id="574" name="Google Shape;574;g3cf8ad970ec_0_506"/>
            <p:cNvSpPr/>
            <p:nvPr/>
          </p:nvSpPr>
          <p:spPr>
            <a:xfrm>
              <a:off x="5427208" y="1033670"/>
              <a:ext cx="2777400" cy="520800"/>
            </a:xfrm>
            <a:prstGeom prst="roundRect">
              <a:avLst>
                <a:gd fmla="val 16667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5" name="Google Shape;575;g3cf8ad970ec_0_506"/>
            <p:cNvSpPr txBox="1"/>
            <p:nvPr/>
          </p:nvSpPr>
          <p:spPr>
            <a:xfrm>
              <a:off x="5463430" y="1101725"/>
              <a:ext cx="27048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 neurological state stable?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76" name="Google Shape;576;g3cf8ad970ec_0_506"/>
          <p:cNvGrpSpPr/>
          <p:nvPr/>
        </p:nvGrpSpPr>
        <p:grpSpPr>
          <a:xfrm>
            <a:off x="1335255" y="3065913"/>
            <a:ext cx="16369650" cy="6591150"/>
            <a:chOff x="801896" y="1033669"/>
            <a:chExt cx="10913100" cy="4394100"/>
          </a:xfrm>
        </p:grpSpPr>
        <p:sp>
          <p:nvSpPr>
            <p:cNvPr id="577" name="Google Shape;577;g3cf8ad970ec_0_506"/>
            <p:cNvSpPr/>
            <p:nvPr/>
          </p:nvSpPr>
          <p:spPr>
            <a:xfrm>
              <a:off x="801896" y="1033669"/>
              <a:ext cx="10913100" cy="43941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3cf8ad970ec_0_506"/>
            <p:cNvSpPr txBox="1"/>
            <p:nvPr/>
          </p:nvSpPr>
          <p:spPr>
            <a:xfrm>
              <a:off x="1019244" y="1212077"/>
              <a:ext cx="348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9" name="Google Shape;579;g3cf8ad970ec_0_506"/>
            <p:cNvSpPr txBox="1"/>
            <p:nvPr/>
          </p:nvSpPr>
          <p:spPr>
            <a:xfrm>
              <a:off x="1014064" y="1635188"/>
              <a:ext cx="101124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Capillary blood glucose (normal fasting 4.0 – 5.8 mmol/L)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Consciousness - ACVPU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Reduced consciousness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hypovolaemia, hypoxia, hypercapnia, metabolic disturbance (e.g. hypoglycaemia), seizure, raised ICP or other neurological insults (e.g. stroke), drug overdose, iatrogenic causes (e.g. administration of opiates)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Pupils (size, symmetry, direct and consensual pupillary responses)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Pinpoint pupils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opioid overdose or </a:t>
              </a: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Dilated pupils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tricyclic antidepressant overdose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140970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700"/>
                <a:buFont typeface="Montserrat"/>
                <a:buChar char="•"/>
              </a:pPr>
              <a:r>
                <a:rPr i="1" lang="en-US" sz="27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Asymmetrical pupils</a:t>
              </a:r>
              <a:r>
                <a:rPr i="0" lang="en-US" sz="27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intracerebral pathology (e.g. stroke, space-occupying lesion, raised ICP)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 neurological assessment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700"/>
                <a:buFont typeface="Montserrat"/>
                <a:buChar char="•"/>
              </a:pPr>
              <a:r>
                <a:rPr lang="en-US" sz="27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Drug chart review</a:t>
              </a:r>
              <a:endParaRPr sz="1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80" name="Google Shape;580;g3cf8ad970ec_0_506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581" name="Google Shape;581;g3cf8ad970ec_0_506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2" name="Google Shape;582;g3cf8ad970ec_0_506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Disability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g3cf8ad970ec_0_523"/>
          <p:cNvGrpSpPr/>
          <p:nvPr/>
        </p:nvGrpSpPr>
        <p:grpSpPr>
          <a:xfrm>
            <a:off x="1335250" y="5133387"/>
            <a:ext cx="16369650" cy="4540910"/>
            <a:chOff x="818266" y="1001017"/>
            <a:chExt cx="10913100" cy="2750400"/>
          </a:xfrm>
        </p:grpSpPr>
        <p:sp>
          <p:nvSpPr>
            <p:cNvPr id="589" name="Google Shape;589;g3cf8ad970ec_0_523"/>
            <p:cNvSpPr/>
            <p:nvPr/>
          </p:nvSpPr>
          <p:spPr>
            <a:xfrm>
              <a:off x="818266" y="1001017"/>
              <a:ext cx="10913100" cy="27504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3cf8ad970ec_0_523"/>
            <p:cNvSpPr txBox="1"/>
            <p:nvPr/>
          </p:nvSpPr>
          <p:spPr>
            <a:xfrm>
              <a:off x="1019249" y="1212089"/>
              <a:ext cx="22983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1" name="Google Shape;591;g3cf8ad970ec_0_523"/>
            <p:cNvSpPr txBox="1"/>
            <p:nvPr/>
          </p:nvSpPr>
          <p:spPr>
            <a:xfrm>
              <a:off x="1019238" y="1660355"/>
              <a:ext cx="10112400" cy="19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Correct hypoglycaemia</a:t>
              </a:r>
              <a:endParaRPr sz="2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Administration of oral or IV glucose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5207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Maintain airway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Immediately alert seniors if concerned about patient’s consciousness level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Urgent expert help from anaesthetist if GCS 8 or below, or a P or U on ACVPU scale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92" name="Google Shape;592;g3cf8ad970ec_0_523"/>
          <p:cNvGrpSpPr/>
          <p:nvPr/>
        </p:nvGrpSpPr>
        <p:grpSpPr>
          <a:xfrm>
            <a:off x="1335255" y="2477471"/>
            <a:ext cx="16369650" cy="2228400"/>
            <a:chOff x="801896" y="1033669"/>
            <a:chExt cx="10913100" cy="1485600"/>
          </a:xfrm>
        </p:grpSpPr>
        <p:sp>
          <p:nvSpPr>
            <p:cNvPr id="593" name="Google Shape;593;g3cf8ad970ec_0_523"/>
            <p:cNvSpPr/>
            <p:nvPr/>
          </p:nvSpPr>
          <p:spPr>
            <a:xfrm>
              <a:off x="801896" y="1033669"/>
              <a:ext cx="10913100" cy="14856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3cf8ad970ec_0_523"/>
            <p:cNvSpPr txBox="1"/>
            <p:nvPr/>
          </p:nvSpPr>
          <p:spPr>
            <a:xfrm>
              <a:off x="1019244" y="1137439"/>
              <a:ext cx="239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Investigations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5" name="Google Shape;595;g3cf8ad970ec_0_523"/>
            <p:cNvSpPr txBox="1"/>
            <p:nvPr/>
          </p:nvSpPr>
          <p:spPr>
            <a:xfrm>
              <a:off x="1014064" y="1562406"/>
              <a:ext cx="101124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12065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CT head (if intracranial pathology suspected)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96" name="Google Shape;596;g3cf8ad970ec_0_523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597" name="Google Shape;597;g3cf8ad970ec_0_523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8" name="Google Shape;598;g3cf8ad970ec_0_523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Disability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g3cf8ad970ec_0_541"/>
          <p:cNvGrpSpPr/>
          <p:nvPr/>
        </p:nvGrpSpPr>
        <p:grpSpPr>
          <a:xfrm>
            <a:off x="1359810" y="1859593"/>
            <a:ext cx="16369650" cy="7939350"/>
            <a:chOff x="818266" y="1001017"/>
            <a:chExt cx="10913100" cy="5292900"/>
          </a:xfrm>
        </p:grpSpPr>
        <p:sp>
          <p:nvSpPr>
            <p:cNvPr id="605" name="Google Shape;605;g3cf8ad970ec_0_541"/>
            <p:cNvSpPr/>
            <p:nvPr/>
          </p:nvSpPr>
          <p:spPr>
            <a:xfrm>
              <a:off x="818266" y="1001017"/>
              <a:ext cx="10913100" cy="5292900"/>
            </a:xfrm>
            <a:prstGeom prst="roundRect">
              <a:avLst>
                <a:gd fmla="val 4291" name="adj"/>
              </a:avLst>
            </a:prstGeom>
            <a:solidFill>
              <a:srgbClr val="FCECCC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3cf8ad970ec_0_541"/>
            <p:cNvSpPr txBox="1"/>
            <p:nvPr/>
          </p:nvSpPr>
          <p:spPr>
            <a:xfrm>
              <a:off x="1019244" y="1212088"/>
              <a:ext cx="544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Specific Disability 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7" name="Google Shape;607;g3cf8ad970ec_0_541"/>
            <p:cNvSpPr txBox="1"/>
            <p:nvPr/>
          </p:nvSpPr>
          <p:spPr>
            <a:xfrm>
              <a:off x="1019238" y="1823261"/>
              <a:ext cx="10112400" cy="27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 specific cause of reduced consciousness is identified, it should be rapidly treated: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Opioid overdose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ventilation, naloxone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Diabetic ketoacidosis (DKA)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intravenous fluids and insulin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Seizures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maintain airway, benzodiazepines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Hypercapnia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urgent senior clinician review for consideration of ventilation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08" name="Google Shape;608;g3cf8ad970ec_0_541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609" name="Google Shape;609;g3cf8ad970ec_0_541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0" name="Google Shape;610;g3cf8ad970ec_0_541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Disability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g3cf8ad970ec_0_555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617" name="Google Shape;617;g3cf8ad970ec_0_555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3cf8ad970ec_0_555"/>
            <p:cNvSpPr txBox="1"/>
            <p:nvPr/>
          </p:nvSpPr>
          <p:spPr>
            <a:xfrm>
              <a:off x="1218605" y="1359680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GCS below which value warrants urgent help from an anaesthetist to maintain airway?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19" name="Google Shape;619;g3cf8ad970ec_0_55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620" name="Google Shape;620;g3cf8ad970ec_0_55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1" name="Google Shape;621;g3cf8ad970ec_0_555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Disability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g3cf8ad970ec_0_568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628" name="Google Shape;628;g3cf8ad970ec_0_568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9" name="Google Shape;629;g3cf8ad970ec_0_568"/>
            <p:cNvSpPr txBox="1"/>
            <p:nvPr/>
          </p:nvSpPr>
          <p:spPr>
            <a:xfrm>
              <a:off x="1218605" y="1309080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GCS below which value warrants urgent help from an anaesthetist to maintain airway?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30" name="Google Shape;630;g3cf8ad970ec_0_568"/>
          <p:cNvSpPr txBox="1"/>
          <p:nvPr/>
        </p:nvSpPr>
        <p:spPr>
          <a:xfrm>
            <a:off x="1759671" y="3905507"/>
            <a:ext cx="15168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GCS below 8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1" name="Google Shape;631;g3cf8ad970ec_0_56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632" name="Google Shape;632;g3cf8ad970ec_0_56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3" name="Google Shape;633;g3cf8ad970ec_0_568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Disability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f74902d0d_0_0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cf74902d0d_0_0"/>
          <p:cNvSpPr/>
          <p:nvPr/>
        </p:nvSpPr>
        <p:spPr>
          <a:xfrm>
            <a:off x="7197080" y="8020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cf74902d0d_0_0"/>
          <p:cNvSpPr txBox="1"/>
          <p:nvPr/>
        </p:nvSpPr>
        <p:spPr>
          <a:xfrm>
            <a:off x="1106802" y="2348976"/>
            <a:ext cx="158853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AMPLE mnemonic</a:t>
            </a:r>
            <a:endParaRPr b="1" sz="5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g3cf74902d0d_0_0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cf74902d0d_0_0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g3cf74902d0d_0_0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159" name="Google Shape;159;g3cf74902d0d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3cf74902d0d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g3cf74902d0d_0_0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62" name="Google Shape;162;g3cf74902d0d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3cf74902d0d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g3cf74902d0d_0_0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65" name="Google Shape;165;g3cf74902d0d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g3cf74902d0d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g3cf74902d0d_0_0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68" name="Google Shape;168;g3cf74902d0d_0_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3cf74902d0d_0_0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g3cf74902d0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687" y="3429003"/>
            <a:ext cx="6534649" cy="65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cf8ad970ec_0_981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3cf8ad970ec_0_981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Disability</a:t>
            </a:r>
            <a:endParaRPr sz="2100"/>
          </a:p>
        </p:txBody>
      </p:sp>
      <p:pic>
        <p:nvPicPr>
          <p:cNvPr descr="Anatomical Position Anterior View Male Body Stock Vector (Royalty Free)  1016580511 | Shutterstock" id="640" name="Google Shape;640;g3cf8ad970ec_0_981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3cf8ad970ec_0_981"/>
          <p:cNvSpPr/>
          <p:nvPr/>
        </p:nvSpPr>
        <p:spPr>
          <a:xfrm>
            <a:off x="7682328" y="6545180"/>
            <a:ext cx="5112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cf8ad970ec_0_981"/>
          <p:cNvSpPr txBox="1"/>
          <p:nvPr/>
        </p:nvSpPr>
        <p:spPr>
          <a:xfrm>
            <a:off x="5432859" y="6545180"/>
            <a:ext cx="21624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Blood glucose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g3cf8ad970ec_0_981"/>
          <p:cNvSpPr/>
          <p:nvPr/>
        </p:nvSpPr>
        <p:spPr>
          <a:xfrm>
            <a:off x="8667036" y="2826095"/>
            <a:ext cx="736800" cy="41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3cf8ad970ec_0_981"/>
          <p:cNvSpPr txBox="1"/>
          <p:nvPr/>
        </p:nvSpPr>
        <p:spPr>
          <a:xfrm>
            <a:off x="5769873" y="2929025"/>
            <a:ext cx="28521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Consciousness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g3cf8ad970ec_0_981"/>
          <p:cNvSpPr/>
          <p:nvPr/>
        </p:nvSpPr>
        <p:spPr>
          <a:xfrm>
            <a:off x="8622171" y="3182942"/>
            <a:ext cx="781200" cy="2526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3cf8ad970ec_0_981"/>
          <p:cNvSpPr txBox="1"/>
          <p:nvPr/>
        </p:nvSpPr>
        <p:spPr>
          <a:xfrm>
            <a:off x="9544675" y="3145500"/>
            <a:ext cx="1578300" cy="5079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Pupils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g3cf8ad970ec_0_981"/>
          <p:cNvSpPr/>
          <p:nvPr/>
        </p:nvSpPr>
        <p:spPr>
          <a:xfrm>
            <a:off x="8819148" y="4781299"/>
            <a:ext cx="1578300" cy="4685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3cf8ad970ec_0_981"/>
          <p:cNvSpPr txBox="1"/>
          <p:nvPr/>
        </p:nvSpPr>
        <p:spPr>
          <a:xfrm>
            <a:off x="10600217" y="6708377"/>
            <a:ext cx="42840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Brief neurological assessment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g3cf8ad970ec_0_981"/>
          <p:cNvSpPr txBox="1"/>
          <p:nvPr/>
        </p:nvSpPr>
        <p:spPr>
          <a:xfrm>
            <a:off x="11850146" y="8930505"/>
            <a:ext cx="3173400" cy="10620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Drug chart review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f8ad970ec_0_602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3cf8ad970ec_0_602"/>
          <p:cNvSpPr txBox="1"/>
          <p:nvPr/>
        </p:nvSpPr>
        <p:spPr>
          <a:xfrm>
            <a:off x="773104" y="4038243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Exposure</a:t>
            </a:r>
            <a:endParaRPr sz="2100"/>
          </a:p>
        </p:txBody>
      </p:sp>
      <p:pic>
        <p:nvPicPr>
          <p:cNvPr descr="What is ABCDE and why is it important? | RCNi" id="656" name="Google Shape;656;g3cf8ad970ec_0_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069" y="6532486"/>
            <a:ext cx="6129909" cy="32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3cf8ad970ec_0_602"/>
          <p:cNvSpPr/>
          <p:nvPr/>
        </p:nvSpPr>
        <p:spPr>
          <a:xfrm>
            <a:off x="10032203" y="6919709"/>
            <a:ext cx="2071500" cy="2463300"/>
          </a:xfrm>
          <a:prstGeom prst="ellipse">
            <a:avLst/>
          </a:prstGeom>
          <a:noFill/>
          <a:ln cap="flat" cmpd="sng" w="114300">
            <a:solidFill>
              <a:srgbClr val="0B769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cf8ad970ec_0_609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3cf8ad970ec_0_609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Exposure</a:t>
            </a:r>
            <a:endParaRPr sz="2100"/>
          </a:p>
        </p:txBody>
      </p:sp>
      <p:pic>
        <p:nvPicPr>
          <p:cNvPr descr="Anatomical Position Anterior View Male Body Stock Vector (Royalty Free)  1016580511 | Shutterstock" id="664" name="Google Shape;664;g3cf8ad970ec_0_609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3cf8ad970ec_0_609"/>
          <p:cNvSpPr txBox="1"/>
          <p:nvPr/>
        </p:nvSpPr>
        <p:spPr>
          <a:xfrm>
            <a:off x="4919474" y="5416100"/>
            <a:ext cx="24096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Inspection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Palpation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g3cf8ad970ec_0_609"/>
          <p:cNvSpPr/>
          <p:nvPr/>
        </p:nvSpPr>
        <p:spPr>
          <a:xfrm>
            <a:off x="7594989" y="2735037"/>
            <a:ext cx="2802600" cy="67317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g3cf8ad970ec_0_617"/>
          <p:cNvGrpSpPr/>
          <p:nvPr/>
        </p:nvGrpSpPr>
        <p:grpSpPr>
          <a:xfrm>
            <a:off x="5768979" y="1946750"/>
            <a:ext cx="6380124" cy="781200"/>
            <a:chOff x="5221249" y="1033670"/>
            <a:chExt cx="3175297" cy="520800"/>
          </a:xfrm>
        </p:grpSpPr>
        <p:sp>
          <p:nvSpPr>
            <p:cNvPr id="673" name="Google Shape;673;g3cf8ad970ec_0_617"/>
            <p:cNvSpPr/>
            <p:nvPr/>
          </p:nvSpPr>
          <p:spPr>
            <a:xfrm>
              <a:off x="5221249" y="1033670"/>
              <a:ext cx="3086400" cy="520800"/>
            </a:xfrm>
            <a:prstGeom prst="roundRect">
              <a:avLst>
                <a:gd fmla="val 16667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4" name="Google Shape;674;g3cf8ad970ec_0_617"/>
            <p:cNvSpPr txBox="1"/>
            <p:nvPr/>
          </p:nvSpPr>
          <p:spPr>
            <a:xfrm>
              <a:off x="5310146" y="1101720"/>
              <a:ext cx="30864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Are there any other symptoms?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5" name="Google Shape;675;g3cf8ad970ec_0_617"/>
          <p:cNvGrpSpPr/>
          <p:nvPr/>
        </p:nvGrpSpPr>
        <p:grpSpPr>
          <a:xfrm>
            <a:off x="1335255" y="3009533"/>
            <a:ext cx="16369650" cy="4648711"/>
            <a:chOff x="801896" y="1033669"/>
            <a:chExt cx="10913100" cy="4074600"/>
          </a:xfrm>
        </p:grpSpPr>
        <p:sp>
          <p:nvSpPr>
            <p:cNvPr id="676" name="Google Shape;676;g3cf8ad970ec_0_617"/>
            <p:cNvSpPr/>
            <p:nvPr/>
          </p:nvSpPr>
          <p:spPr>
            <a:xfrm>
              <a:off x="801896" y="1033669"/>
              <a:ext cx="10913100" cy="40746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3cf8ad970ec_0_617"/>
            <p:cNvSpPr txBox="1"/>
            <p:nvPr/>
          </p:nvSpPr>
          <p:spPr>
            <a:xfrm>
              <a:off x="1019243" y="1212074"/>
              <a:ext cx="3013500" cy="5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8" name="Google Shape;678;g3cf8ad970ec_0_617"/>
            <p:cNvSpPr txBox="1"/>
            <p:nvPr/>
          </p:nvSpPr>
          <p:spPr>
            <a:xfrm>
              <a:off x="1014064" y="1744916"/>
              <a:ext cx="10112400" cy="32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3175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lang="en-US" sz="26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Inspection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Skin : rashes, bruising, signs of infection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IV lines : erythema, discharge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Abdomen : distension, swelling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Calves : erythema, swelling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Surgical wounds : haematoma, active bleeding or infection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Output of catheter and any surgical drains : blood loss, fluid loss, evidence of infection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lang="en-US" sz="26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Palpation of abdomen and calves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9" name="Google Shape;679;g3cf8ad970ec_0_617"/>
          <p:cNvGrpSpPr/>
          <p:nvPr/>
        </p:nvGrpSpPr>
        <p:grpSpPr>
          <a:xfrm>
            <a:off x="1335255" y="8058699"/>
            <a:ext cx="16369650" cy="1764450"/>
            <a:chOff x="801896" y="1033669"/>
            <a:chExt cx="10913100" cy="1176300"/>
          </a:xfrm>
        </p:grpSpPr>
        <p:sp>
          <p:nvSpPr>
            <p:cNvPr id="680" name="Google Shape;680;g3cf8ad970ec_0_617"/>
            <p:cNvSpPr/>
            <p:nvPr/>
          </p:nvSpPr>
          <p:spPr>
            <a:xfrm>
              <a:off x="801896" y="1033669"/>
              <a:ext cx="10913100" cy="11763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3cf8ad970ec_0_617"/>
            <p:cNvSpPr txBox="1"/>
            <p:nvPr/>
          </p:nvSpPr>
          <p:spPr>
            <a:xfrm>
              <a:off x="1019244" y="1137436"/>
              <a:ext cx="231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Investigations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2" name="Google Shape;682;g3cf8ad970ec_0_617"/>
            <p:cNvSpPr txBox="1"/>
            <p:nvPr/>
          </p:nvSpPr>
          <p:spPr>
            <a:xfrm>
              <a:off x="1014064" y="1562406"/>
              <a:ext cx="101124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12065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Cultures/Swabs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83" name="Google Shape;683;g3cf8ad970ec_0_617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684" name="Google Shape;684;g3cf8ad970ec_0_617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5" name="Google Shape;685;g3cf8ad970ec_0_617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Exposure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g3cf8ad970ec_0_638"/>
          <p:cNvGrpSpPr/>
          <p:nvPr/>
        </p:nvGrpSpPr>
        <p:grpSpPr>
          <a:xfrm>
            <a:off x="1335255" y="2124346"/>
            <a:ext cx="16369650" cy="3174300"/>
            <a:chOff x="818266" y="1001018"/>
            <a:chExt cx="10913100" cy="2116200"/>
          </a:xfrm>
        </p:grpSpPr>
        <p:sp>
          <p:nvSpPr>
            <p:cNvPr id="692" name="Google Shape;692;g3cf8ad970ec_0_638"/>
            <p:cNvSpPr/>
            <p:nvPr/>
          </p:nvSpPr>
          <p:spPr>
            <a:xfrm>
              <a:off x="818266" y="1001018"/>
              <a:ext cx="10913100" cy="21162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3cf8ad970ec_0_638"/>
            <p:cNvSpPr txBox="1"/>
            <p:nvPr/>
          </p:nvSpPr>
          <p:spPr>
            <a:xfrm>
              <a:off x="1019250" y="1212087"/>
              <a:ext cx="25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4" name="Google Shape;694;g3cf8ad970ec_0_638"/>
            <p:cNvSpPr txBox="1"/>
            <p:nvPr/>
          </p:nvSpPr>
          <p:spPr>
            <a:xfrm>
              <a:off x="1019238" y="1660355"/>
              <a:ext cx="10112400" cy="11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Control bleeding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5207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Warm the patient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0" marL="5207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Treat infection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95" name="Google Shape;695;g3cf8ad970ec_0_63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696" name="Google Shape;696;g3cf8ad970ec_0_63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7" name="Google Shape;697;g3cf8ad970ec_0_638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Exposure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g3cf8ad970ec_0_652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704" name="Google Shape;704;g3cf8ad970ec_0_652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3cf8ad970ec_0_652"/>
            <p:cNvSpPr txBox="1"/>
            <p:nvPr/>
          </p:nvSpPr>
          <p:spPr>
            <a:xfrm>
              <a:off x="1006638" y="1309096"/>
              <a:ext cx="101124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forms the exposure part of an A-E assessment?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06" name="Google Shape;706;g3cf8ad970ec_0_652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07" name="Google Shape;707;g3cf8ad970ec_0_652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8" name="Google Shape;708;g3cf8ad970ec_0_652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Exposure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g3cf8ad970ec_0_665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715" name="Google Shape;715;g3cf8ad970ec_0_665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6" name="Google Shape;716;g3cf8ad970ec_0_665"/>
            <p:cNvSpPr txBox="1"/>
            <p:nvPr/>
          </p:nvSpPr>
          <p:spPr>
            <a:xfrm>
              <a:off x="1019238" y="1258646"/>
              <a:ext cx="101124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two things form part of the exposure part of an A-E assessment?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17" name="Google Shape;717;g3cf8ad970ec_0_665"/>
          <p:cNvSpPr txBox="1"/>
          <p:nvPr/>
        </p:nvSpPr>
        <p:spPr>
          <a:xfrm>
            <a:off x="1759671" y="3658618"/>
            <a:ext cx="15168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Inspection and Palpation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8" name="Google Shape;718;g3cf8ad970ec_0_66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19" name="Google Shape;719;g3cf8ad970ec_0_66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0" name="Google Shape;720;g3cf8ad970ec_0_665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Exposure Quiz Time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cf8ad970ec_0_679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3cf8ad970ec_0_679"/>
          <p:cNvSpPr txBox="1"/>
          <p:nvPr/>
        </p:nvSpPr>
        <p:spPr>
          <a:xfrm>
            <a:off x="773080" y="8204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Exposure</a:t>
            </a:r>
            <a:endParaRPr sz="2100"/>
          </a:p>
        </p:txBody>
      </p:sp>
      <p:pic>
        <p:nvPicPr>
          <p:cNvPr descr="Anatomical Position Anterior View Male Body Stock Vector (Royalty Free)  1016580511 | Shutterstock" id="727" name="Google Shape;727;g3cf8ad970ec_0_679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g3cf8ad970ec_0_679"/>
          <p:cNvSpPr txBox="1"/>
          <p:nvPr/>
        </p:nvSpPr>
        <p:spPr>
          <a:xfrm>
            <a:off x="4899799" y="5416100"/>
            <a:ext cx="2429400" cy="8772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Inspection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Palpation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9" name="Google Shape;729;g3cf8ad970ec_0_679"/>
          <p:cNvSpPr/>
          <p:nvPr/>
        </p:nvSpPr>
        <p:spPr>
          <a:xfrm>
            <a:off x="7594989" y="2735037"/>
            <a:ext cx="2802600" cy="67317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cf8ad970ec_0_687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3cf8ad970ec_0_687"/>
          <p:cNvSpPr txBox="1"/>
          <p:nvPr/>
        </p:nvSpPr>
        <p:spPr>
          <a:xfrm>
            <a:off x="599104" y="4146368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Further: Escalation</a:t>
            </a:r>
            <a:endParaRPr sz="2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g3cf8ad970ec_0_692"/>
          <p:cNvGrpSpPr/>
          <p:nvPr/>
        </p:nvGrpSpPr>
        <p:grpSpPr>
          <a:xfrm>
            <a:off x="1335255" y="2124345"/>
            <a:ext cx="16369650" cy="7232400"/>
            <a:chOff x="818266" y="1001017"/>
            <a:chExt cx="10913100" cy="4821600"/>
          </a:xfrm>
        </p:grpSpPr>
        <p:sp>
          <p:nvSpPr>
            <p:cNvPr id="742" name="Google Shape;742;g3cf8ad970ec_0_692"/>
            <p:cNvSpPr/>
            <p:nvPr/>
          </p:nvSpPr>
          <p:spPr>
            <a:xfrm>
              <a:off x="818266" y="1001017"/>
              <a:ext cx="10913100" cy="48216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3cf8ad970ec_0_692"/>
            <p:cNvSpPr txBox="1"/>
            <p:nvPr/>
          </p:nvSpPr>
          <p:spPr>
            <a:xfrm>
              <a:off x="1019248" y="1212087"/>
              <a:ext cx="4097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Important teams to contact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4" name="Google Shape;744;g3cf8ad970ec_0_692"/>
            <p:cNvSpPr txBox="1"/>
            <p:nvPr/>
          </p:nvSpPr>
          <p:spPr>
            <a:xfrm>
              <a:off x="1019238" y="1660355"/>
              <a:ext cx="10112400" cy="39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 patient is critically unwell (e.g. peri-arrest, cardiac arrest), the cardiac arrest team should be alerted (the team typically consists of an anaesthetist, medical registrar and other clinicians).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 problems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Anaesthetics +/- 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Breathing problems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Medical registrar on call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Critical care team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Circulation problems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Medical registrar on call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Critical care team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Other specialists depending on the suspected pathology (e.g. microbiologist, cardiologist, surgeon, gastroenterologist)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45" name="Google Shape;745;g3cf8ad970ec_0_692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46" name="Google Shape;746;g3cf8ad970ec_0_692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7" name="Google Shape;747;g3cf8ad970ec_0_692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Escalation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f8ad970ec_0_62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cf8ad970ec_0_62"/>
          <p:cNvSpPr txBox="1"/>
          <p:nvPr/>
        </p:nvSpPr>
        <p:spPr>
          <a:xfrm>
            <a:off x="773104" y="4038243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Airway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descr="What is ABCDE and why is it important? | RCNi" id="177" name="Google Shape;177;g3cf8ad970ec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069" y="6532486"/>
            <a:ext cx="6129909" cy="32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cf8ad970ec_0_62"/>
          <p:cNvSpPr/>
          <p:nvPr/>
        </p:nvSpPr>
        <p:spPr>
          <a:xfrm>
            <a:off x="5682344" y="6774024"/>
            <a:ext cx="2071500" cy="2463300"/>
          </a:xfrm>
          <a:prstGeom prst="ellipse">
            <a:avLst/>
          </a:prstGeom>
          <a:noFill/>
          <a:ln cap="flat" cmpd="sng" w="114300">
            <a:solidFill>
              <a:srgbClr val="0B769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g3cf8ad970ec_0_706"/>
          <p:cNvGrpSpPr/>
          <p:nvPr/>
        </p:nvGrpSpPr>
        <p:grpSpPr>
          <a:xfrm>
            <a:off x="1335255" y="2124347"/>
            <a:ext cx="16369650" cy="5447700"/>
            <a:chOff x="818266" y="1001018"/>
            <a:chExt cx="10913100" cy="3631800"/>
          </a:xfrm>
        </p:grpSpPr>
        <p:sp>
          <p:nvSpPr>
            <p:cNvPr id="754" name="Google Shape;754;g3cf8ad970ec_0_706"/>
            <p:cNvSpPr/>
            <p:nvPr/>
          </p:nvSpPr>
          <p:spPr>
            <a:xfrm>
              <a:off x="818266" y="1001018"/>
              <a:ext cx="10913100" cy="36318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3cf8ad970ec_0_706"/>
            <p:cNvSpPr txBox="1"/>
            <p:nvPr/>
          </p:nvSpPr>
          <p:spPr>
            <a:xfrm>
              <a:off x="1019247" y="1212087"/>
              <a:ext cx="507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Important teams to contact (contd.)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6" name="Google Shape;756;g3cf8ad970ec_0_706"/>
            <p:cNvSpPr txBox="1"/>
            <p:nvPr/>
          </p:nvSpPr>
          <p:spPr>
            <a:xfrm>
              <a:off x="1019238" y="1660355"/>
              <a:ext cx="10112400" cy="27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Disability problems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Medical registrar on call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Anaesthetics if the airway is threatened (e.g. GCS&lt;8)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Other specialists depending on the suspected pathology (e.g. neurosurgeon, endocrinologist, neurologist)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Exposure problems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Medical registrar on call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Other specialists depending on the suspected pathology (e.g. surgeon, dermatologist, microbiologist)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57" name="Google Shape;757;g3cf8ad970ec_0_706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58" name="Google Shape;758;g3cf8ad970ec_0_706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9" name="Google Shape;759;g3cf8ad970ec_0_706"/>
            <p:cNvSpPr txBox="1"/>
            <p:nvPr/>
          </p:nvSpPr>
          <p:spPr>
            <a:xfrm>
              <a:off x="298700" y="309117"/>
              <a:ext cx="11722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Escalation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g3cf8ad970ec_0_72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66" name="Google Shape;766;g3cf8ad970ec_0_72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3cf8ad970ec_0_725"/>
            <p:cNvSpPr txBox="1"/>
            <p:nvPr/>
          </p:nvSpPr>
          <p:spPr>
            <a:xfrm>
              <a:off x="4372900" y="291133"/>
              <a:ext cx="338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 Quiz Time</a:t>
              </a:r>
              <a:endParaRPr sz="2100"/>
            </a:p>
          </p:txBody>
        </p:sp>
      </p:grpSp>
      <p:grpSp>
        <p:nvGrpSpPr>
          <p:cNvPr id="768" name="Google Shape;768;g3cf8ad970ec_0_725"/>
          <p:cNvGrpSpPr/>
          <p:nvPr/>
        </p:nvGrpSpPr>
        <p:grpSpPr>
          <a:xfrm>
            <a:off x="1359810" y="1859593"/>
            <a:ext cx="16369650" cy="7657650"/>
            <a:chOff x="818266" y="1001017"/>
            <a:chExt cx="10913100" cy="5105100"/>
          </a:xfrm>
        </p:grpSpPr>
        <p:sp>
          <p:nvSpPr>
            <p:cNvPr id="769" name="Google Shape;769;g3cf8ad970ec_0_725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3cf8ad970ec_0_725"/>
            <p:cNvSpPr txBox="1"/>
            <p:nvPr/>
          </p:nvSpPr>
          <p:spPr>
            <a:xfrm>
              <a:off x="1328372" y="1216270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 you list out the main assessments that form each of the parts of the A-E assessment?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g3cf8ad970ec_0_73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77" name="Google Shape;777;g3cf8ad970ec_0_73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3cf8ad970ec_0_738"/>
            <p:cNvSpPr txBox="1"/>
            <p:nvPr/>
          </p:nvSpPr>
          <p:spPr>
            <a:xfrm>
              <a:off x="4372900" y="291133"/>
              <a:ext cx="3367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 Quiz Time</a:t>
              </a:r>
              <a:endParaRPr sz="2100"/>
            </a:p>
          </p:txBody>
        </p:sp>
      </p:grpSp>
      <p:grpSp>
        <p:nvGrpSpPr>
          <p:cNvPr id="779" name="Google Shape;779;g3cf8ad970ec_0_738"/>
          <p:cNvGrpSpPr/>
          <p:nvPr/>
        </p:nvGrpSpPr>
        <p:grpSpPr>
          <a:xfrm>
            <a:off x="1359882" y="1859593"/>
            <a:ext cx="16640295" cy="7657650"/>
            <a:chOff x="818266" y="1001017"/>
            <a:chExt cx="10913100" cy="5105100"/>
          </a:xfrm>
        </p:grpSpPr>
        <p:sp>
          <p:nvSpPr>
            <p:cNvPr id="780" name="Google Shape;780;g3cf8ad970ec_0_738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3cf8ad970ec_0_738"/>
            <p:cNvSpPr txBox="1"/>
            <p:nvPr/>
          </p:nvSpPr>
          <p:spPr>
            <a:xfrm>
              <a:off x="1218610" y="1165853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 you list out the main assessments that form each of the parts of the A-E assessment?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82" name="Google Shape;782;g3cf8ad970ec_0_7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630" y="3799457"/>
            <a:ext cx="3213227" cy="46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g3cf8ad970ec_0_7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825" y="3799458"/>
            <a:ext cx="5481650" cy="46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g3cf8ad970ec_0_7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5442" y="3799457"/>
            <a:ext cx="6984276" cy="462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g3cf8ad970ec_0_754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791" name="Google Shape;791;g3cf8ad970ec_0_754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3cf8ad970ec_0_754"/>
            <p:cNvSpPr txBox="1"/>
            <p:nvPr/>
          </p:nvSpPr>
          <p:spPr>
            <a:xfrm>
              <a:off x="4387050" y="291000"/>
              <a:ext cx="3417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 Quiz Time</a:t>
              </a:r>
              <a:endParaRPr sz="2100"/>
            </a:p>
          </p:txBody>
        </p:sp>
      </p:grpSp>
      <p:grpSp>
        <p:nvGrpSpPr>
          <p:cNvPr id="793" name="Google Shape;793;g3cf8ad970ec_0_754"/>
          <p:cNvGrpSpPr/>
          <p:nvPr/>
        </p:nvGrpSpPr>
        <p:grpSpPr>
          <a:xfrm>
            <a:off x="1359882" y="1859593"/>
            <a:ext cx="16640295" cy="7657650"/>
            <a:chOff x="818266" y="1001017"/>
            <a:chExt cx="10913100" cy="5105100"/>
          </a:xfrm>
        </p:grpSpPr>
        <p:sp>
          <p:nvSpPr>
            <p:cNvPr id="794" name="Google Shape;794;g3cf8ad970ec_0_754"/>
            <p:cNvSpPr/>
            <p:nvPr/>
          </p:nvSpPr>
          <p:spPr>
            <a:xfrm>
              <a:off x="818266" y="1001017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6DEF3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3cf8ad970ec_0_754"/>
            <p:cNvSpPr txBox="1"/>
            <p:nvPr/>
          </p:nvSpPr>
          <p:spPr>
            <a:xfrm>
              <a:off x="1218610" y="1228870"/>
              <a:ext cx="10112400" cy="6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 you list out the main assessments that form each of the parts of the A-E assessment?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96" name="Google Shape;796;g3cf8ad970ec_0_7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1479" y="3617908"/>
            <a:ext cx="6893909" cy="513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g3cf8ad970ec_0_7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2942" y="3569466"/>
            <a:ext cx="3870751" cy="515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cf8ad970ec_0_769"/>
          <p:cNvSpPr/>
          <p:nvPr/>
        </p:nvSpPr>
        <p:spPr>
          <a:xfrm>
            <a:off x="0" y="3414090"/>
            <a:ext cx="18288000" cy="27720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g3cf8ad970ec_0_769"/>
          <p:cNvSpPr txBox="1"/>
          <p:nvPr/>
        </p:nvSpPr>
        <p:spPr>
          <a:xfrm>
            <a:off x="599104" y="4146368"/>
            <a:ext cx="16741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21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g3cf8ad970ec_0_774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810" name="Google Shape;810;g3cf8ad970ec_0_774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3cf8ad970ec_0_774"/>
            <p:cNvSpPr txBox="1"/>
            <p:nvPr/>
          </p:nvSpPr>
          <p:spPr>
            <a:xfrm>
              <a:off x="5180067" y="291000"/>
              <a:ext cx="2333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Summary</a:t>
              </a:r>
              <a:endParaRPr sz="2100"/>
            </a:p>
          </p:txBody>
        </p:sp>
      </p:grpSp>
      <p:graphicFrame>
        <p:nvGraphicFramePr>
          <p:cNvPr id="812" name="Google Shape;812;g3cf8ad970ec_0_774"/>
          <p:cNvGraphicFramePr/>
          <p:nvPr/>
        </p:nvGraphicFramePr>
        <p:xfrm>
          <a:off x="1422886" y="19061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{DFD9586E-A49E-420E-8594-E2B9D988781D}</a:tableStyleId>
              </a:tblPr>
              <a:tblGrid>
                <a:gridCol w="2249900"/>
                <a:gridCol w="4937775"/>
                <a:gridCol w="5581475"/>
                <a:gridCol w="3425400"/>
              </a:tblGrid>
              <a:tr h="55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Assessment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Investigation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Intervention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</a:tr>
              <a:tr h="556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Airway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Talking?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no, look, listen, inspect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Expert help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Airway manoeuvres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</a:tr>
              <a:tr h="556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 saturations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Respiratory rate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General inspection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Tracheal position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Chest expansion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Percussion of the chest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Auscultation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Chest X-ray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Patient positioning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</a:tr>
              <a:tr h="556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Circulation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General inspection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Fluid balance assessment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Palpation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Capillary refill time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Pulses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rate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pressure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JVP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Auscultation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Ankles and sacrum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IV cannulation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tests and blood cultures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Bladder scan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Urine pregnancy test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cultures/swabs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Fluid output/catheterisation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Fluid resuscitation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transfusion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g3cf8ad970ec_0_785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819" name="Google Shape;819;g3cf8ad970ec_0_785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3cf8ad970ec_0_785"/>
            <p:cNvSpPr txBox="1"/>
            <p:nvPr/>
          </p:nvSpPr>
          <p:spPr>
            <a:xfrm>
              <a:off x="4935601" y="291000"/>
              <a:ext cx="2320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Summary</a:t>
              </a:r>
              <a:endParaRPr sz="2100"/>
            </a:p>
          </p:txBody>
        </p:sp>
      </p:grpSp>
      <p:graphicFrame>
        <p:nvGraphicFramePr>
          <p:cNvPr id="821" name="Google Shape;821;g3cf8ad970ec_0_785"/>
          <p:cNvGraphicFramePr/>
          <p:nvPr/>
        </p:nvGraphicFramePr>
        <p:xfrm>
          <a:off x="1422886" y="27452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{DFD9586E-A49E-420E-8594-E2B9D988781D}</a:tableStyleId>
              </a:tblPr>
              <a:tblGrid>
                <a:gridCol w="2249900"/>
                <a:gridCol w="4937775"/>
                <a:gridCol w="4271400"/>
                <a:gridCol w="4735475"/>
              </a:tblGrid>
              <a:tr h="55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Assessment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Investigation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Intervention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>
                    <a:solidFill>
                      <a:srgbClr val="3A3A3A"/>
                    </a:solidFill>
                  </a:tcPr>
                </a:tc>
              </a:tr>
              <a:tr h="852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Disability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glucose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Consciousness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Pupils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Brief neurological assessment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Drug chart review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CT head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hypoglycaemia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the airway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</a:tr>
              <a:tr h="556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Exposure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Inspection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Palpation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Cultures/Swabs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  <a:tc>
                  <a:txBody>
                    <a:bodyPr/>
                    <a:lstStyle/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Control bleeding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Warm the patient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25450" lvl="0" marL="431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ontserrat"/>
                        <a:buChar char="•"/>
                      </a:pPr>
                      <a:r>
                        <a:rPr lang="en-US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Treat infection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600" marB="68600" marR="137175" marL="137175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cf74902d0d_0_227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g3cf74902d0d_0_227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g3cf74902d0d_0_227"/>
          <p:cNvSpPr txBox="1"/>
          <p:nvPr/>
        </p:nvSpPr>
        <p:spPr>
          <a:xfrm>
            <a:off x="1201352" y="4296151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ISBAR Tool</a:t>
            </a:r>
            <a:endParaRPr b="1" i="1" sz="11124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9" name="Google Shape;829;g3cf74902d0d_0_227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g3cf74902d0d_0_227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1" name="Google Shape;831;g3cf74902d0d_0_227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832" name="Google Shape;832;g3cf74902d0d_0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3cf74902d0d_0_227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g3cf74902d0d_0_227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835" name="Google Shape;835;g3cf74902d0d_0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g3cf74902d0d_0_227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g3cf74902d0d_0_227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838" name="Google Shape;838;g3cf74902d0d_0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3cf74902d0d_0_227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g3cf74902d0d_0_227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841" name="Google Shape;841;g3cf74902d0d_0_2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3cf74902d0d_0_227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cf74902d0d_0_125"/>
          <p:cNvSpPr/>
          <p:nvPr/>
        </p:nvSpPr>
        <p:spPr>
          <a:xfrm>
            <a:off x="869850" y="2133000"/>
            <a:ext cx="16283144" cy="7024101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ISBAR Tool</a:t>
            </a:r>
            <a:endParaRPr b="1" sz="3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Introduce/ Identify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yourself, your role, and your patient and location if calling.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going on with the patient?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context?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and Impression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problem?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Recommendation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plan?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g3cf74902d0d_0_125"/>
          <p:cNvSpPr/>
          <p:nvPr/>
        </p:nvSpPr>
        <p:spPr>
          <a:xfrm>
            <a:off x="7197080" y="8020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g3cf74902d0d_0_125"/>
          <p:cNvSpPr/>
          <p:nvPr/>
        </p:nvSpPr>
        <p:spPr>
          <a:xfrm rot="-921333">
            <a:off x="-1043271" y="58774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g3cf74902d0d_0_125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1" name="Google Shape;851;g3cf74902d0d_0_125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852" name="Google Shape;852;g3cf74902d0d_0_1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3cf74902d0d_0_12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g3cf74902d0d_0_125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855" name="Google Shape;855;g3cf74902d0d_0_1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3cf74902d0d_0_12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g3cf74902d0d_0_125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858" name="Google Shape;858;g3cf74902d0d_0_1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3cf74902d0d_0_12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g3cf74902d0d_0_125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861" name="Google Shape;861;g3cf74902d0d_0_1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3cf74902d0d_0_12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cf74902d0d_0_185"/>
          <p:cNvSpPr/>
          <p:nvPr/>
        </p:nvSpPr>
        <p:spPr>
          <a:xfrm>
            <a:off x="869850" y="2133000"/>
            <a:ext cx="16283144" cy="7024101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ISBAR Tool</a:t>
            </a:r>
            <a:endParaRPr b="1" sz="3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INTRODUCTION: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your colleague to know who you are and to be ready to receive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Identify yourself, your role, (and if calling also state the location of patient)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SITUATION: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‘headline news’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Reason for speaking to them, state your concerns “I’d like to speak to you about.....because I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 concerned about....”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State the patient’s diagnosis, or reason for admission and current problem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BACKGROUND: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Contextual information to set the scene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Patient history – clinical background or context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What patient admitted for and other relevant clinical information since admission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Previous observations / NEWS Score.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g3cf74902d0d_0_185"/>
          <p:cNvSpPr/>
          <p:nvPr/>
        </p:nvSpPr>
        <p:spPr>
          <a:xfrm>
            <a:off x="7197080" y="8020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g3cf74902d0d_0_185"/>
          <p:cNvSpPr/>
          <p:nvPr/>
        </p:nvSpPr>
        <p:spPr>
          <a:xfrm rot="-921333">
            <a:off x="-1043271" y="58774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g3cf74902d0d_0_185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1" name="Google Shape;871;g3cf74902d0d_0_185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872" name="Google Shape;872;g3cf74902d0d_0_18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g3cf74902d0d_0_18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g3cf74902d0d_0_185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875" name="Google Shape;875;g3cf74902d0d_0_18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3cf74902d0d_0_18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g3cf74902d0d_0_185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878" name="Google Shape;878;g3cf74902d0d_0_18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g3cf74902d0d_0_18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g3cf74902d0d_0_185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881" name="Google Shape;881;g3cf74902d0d_0_18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g3cf74902d0d_0_18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f8ad970ec_0_69"/>
          <p:cNvSpPr/>
          <p:nvPr/>
        </p:nvSpPr>
        <p:spPr>
          <a:xfrm>
            <a:off x="0" y="533360"/>
            <a:ext cx="18288000" cy="1820700"/>
          </a:xfrm>
          <a:prstGeom prst="rect">
            <a:avLst/>
          </a:prstGeom>
          <a:solidFill>
            <a:srgbClr val="074F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cf8ad970ec_0_69"/>
          <p:cNvSpPr txBox="1"/>
          <p:nvPr/>
        </p:nvSpPr>
        <p:spPr>
          <a:xfrm>
            <a:off x="773105" y="820312"/>
            <a:ext cx="16741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A-E: Airway</a:t>
            </a:r>
            <a:endParaRPr sz="2100"/>
          </a:p>
        </p:txBody>
      </p:sp>
      <p:pic>
        <p:nvPicPr>
          <p:cNvPr descr="Anatomical Position Anterior View Male Body Stock Vector (Royalty Free)  1016580511 | Shutterstock" id="185" name="Google Shape;185;g3cf8ad970ec_0_69"/>
          <p:cNvPicPr preferRelativeResize="0"/>
          <p:nvPr/>
        </p:nvPicPr>
        <p:blipFill rotWithShape="1">
          <a:blip r:embed="rId3">
            <a:alphaModFix/>
          </a:blip>
          <a:srcRect b="8729" l="23441" r="20628" t="1649"/>
          <a:stretch/>
        </p:blipFill>
        <p:spPr>
          <a:xfrm>
            <a:off x="7063494" y="2735037"/>
            <a:ext cx="4161010" cy="70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cf8ad970ec_0_69"/>
          <p:cNvSpPr txBox="1"/>
          <p:nvPr/>
        </p:nvSpPr>
        <p:spPr>
          <a:xfrm>
            <a:off x="6318503" y="3243650"/>
            <a:ext cx="2037600" cy="600300"/>
          </a:xfrm>
          <a:prstGeom prst="rect">
            <a:avLst/>
          </a:prstGeom>
          <a:solidFill>
            <a:srgbClr val="FAE2D5"/>
          </a:solidFill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Talking?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3cf8ad970ec_0_69"/>
          <p:cNvSpPr/>
          <p:nvPr/>
        </p:nvSpPr>
        <p:spPr>
          <a:xfrm>
            <a:off x="8692979" y="3373395"/>
            <a:ext cx="704400" cy="47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3cf74902d0d_0_145"/>
          <p:cNvSpPr/>
          <p:nvPr/>
        </p:nvSpPr>
        <p:spPr>
          <a:xfrm>
            <a:off x="869850" y="2133000"/>
            <a:ext cx="16283144" cy="7024101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ISBAR Tool</a:t>
            </a:r>
            <a:endParaRPr b="1" sz="3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&amp; IMPRESSION: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 to inform decision making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Current problems, observations and treatments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Description of symptoms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Observations in ABCDE order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Impression / Raise concerns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State what you are thinking. ‘thinking out loud’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The problem that needs treating and concerns for patient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Or state you are not sure what the problem is and ask what to do while you await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their arrival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RECOMMENDATIONS: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Close the loop on agreed plan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Request action required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Raise concerns/ask for help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close the loop of communication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info understood? Agreed plan?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Timeframe for action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g3cf74902d0d_0_145"/>
          <p:cNvSpPr/>
          <p:nvPr/>
        </p:nvSpPr>
        <p:spPr>
          <a:xfrm>
            <a:off x="7197080" y="8020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g3cf74902d0d_0_145"/>
          <p:cNvSpPr/>
          <p:nvPr/>
        </p:nvSpPr>
        <p:spPr>
          <a:xfrm rot="-921333">
            <a:off x="-1043271" y="58774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g3cf74902d0d_0_145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1" name="Google Shape;891;g3cf74902d0d_0_145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892" name="Google Shape;892;g3cf74902d0d_0_1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3cf74902d0d_0_14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g3cf74902d0d_0_145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895" name="Google Shape;895;g3cf74902d0d_0_1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g3cf74902d0d_0_14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g3cf74902d0d_0_145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898" name="Google Shape;898;g3cf74902d0d_0_1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g3cf74902d0d_0_14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g3cf74902d0d_0_145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901" name="Google Shape;901;g3cf74902d0d_0_14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g3cf74902d0d_0_14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cf74902d0d_0_165"/>
          <p:cNvSpPr/>
          <p:nvPr/>
        </p:nvSpPr>
        <p:spPr>
          <a:xfrm>
            <a:off x="7197080" y="8020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g3cf74902d0d_0_165"/>
          <p:cNvSpPr/>
          <p:nvPr/>
        </p:nvSpPr>
        <p:spPr>
          <a:xfrm rot="-921333">
            <a:off x="-1043271" y="58774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g3cf74902d0d_0_165"/>
          <p:cNvSpPr/>
          <p:nvPr/>
        </p:nvSpPr>
        <p:spPr>
          <a:xfrm rot="10229431">
            <a:off x="14514822" y="-1785572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0" name="Google Shape;910;g3cf74902d0d_0_165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911" name="Google Shape;911;g3cf74902d0d_0_1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3cf74902d0d_0_1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g3cf74902d0d_0_165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914" name="Google Shape;914;g3cf74902d0d_0_1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g3cf74902d0d_0_1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g3cf74902d0d_0_165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917" name="Google Shape;917;g3cf74902d0d_0_1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g3cf74902d0d_0_1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g3cf74902d0d_0_165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920" name="Google Shape;920;g3cf74902d0d_0_16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3cf74902d0d_0_165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2" name="Google Shape;922;g3cf74902d0d_0_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0381" y="2051225"/>
            <a:ext cx="6407239" cy="80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ce523059cd_0_7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g3ce523059cd_0_7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g3ce523059cd_0_78"/>
          <p:cNvSpPr txBox="1"/>
          <p:nvPr/>
        </p:nvSpPr>
        <p:spPr>
          <a:xfrm>
            <a:off x="1201365" y="2296689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Case 1</a:t>
            </a:r>
            <a:endParaRPr b="1" i="1" sz="111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0" name="Google Shape;930;g3ce523059cd_0_7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g3ce523059cd_0_7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2" name="Google Shape;932;g3ce523059cd_0_7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933" name="Google Shape;933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g3ce523059cd_0_7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936" name="Google Shape;936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g3ce523059cd_0_7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939" name="Google Shape;939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g3ce523059cd_0_7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942" name="Google Shape;942;g3ce523059cd_0_7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g3ce523059cd_0_7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4" name="Google Shape;944;g3ce523059cd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3343" y="3923299"/>
            <a:ext cx="5370425" cy="53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3ce523059cd_0_9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g3ce523059cd_0_9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3ce523059cd_0_98"/>
          <p:cNvSpPr txBox="1"/>
          <p:nvPr/>
        </p:nvSpPr>
        <p:spPr>
          <a:xfrm>
            <a:off x="1201352" y="2621913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Case 2</a:t>
            </a:r>
            <a:endParaRPr b="1" i="1" sz="11124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2" name="Google Shape;952;g3ce523059cd_0_9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g3ce523059cd_0_9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4" name="Google Shape;954;g3ce523059cd_0_9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955" name="Google Shape;955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g3ce523059cd_0_9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958" name="Google Shape;958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g3ce523059cd_0_9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961" name="Google Shape;961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g3ce523059cd_0_9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964" name="Google Shape;964;g3ce523059cd_0_9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3ce523059cd_0_9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6" name="Google Shape;966;g3ce523059cd_0_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7231" y="4151337"/>
            <a:ext cx="5864299" cy="58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ce523059cd_0_11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3ce523059cd_0_11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g3ce523059cd_0_118"/>
          <p:cNvSpPr txBox="1"/>
          <p:nvPr/>
        </p:nvSpPr>
        <p:spPr>
          <a:xfrm>
            <a:off x="1201352" y="2496363"/>
            <a:ext cx="158853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11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Case 3</a:t>
            </a:r>
            <a:endParaRPr b="1" i="1" sz="111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4" name="Google Shape;974;g3ce523059cd_0_11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g3ce523059cd_0_11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6" name="Google Shape;976;g3ce523059cd_0_11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977" name="Google Shape;977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g3ce523059cd_0_11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980" name="Google Shape;980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g3ce523059cd_0_11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983" name="Google Shape;983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g3ce523059cd_0_11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986" name="Google Shape;986;g3ce523059cd_0_1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3ce523059cd_0_1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8" name="Google Shape;988;g3ce523059cd_0_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6843" y="4437099"/>
            <a:ext cx="5374325" cy="53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ce523059cd_0_218"/>
          <p:cNvSpPr/>
          <p:nvPr/>
        </p:nvSpPr>
        <p:spPr>
          <a:xfrm>
            <a:off x="3149191" y="249857"/>
            <a:ext cx="10642578" cy="10642578"/>
          </a:xfrm>
          <a:custGeom>
            <a:rect b="b" l="l" r="r" t="t"/>
            <a:pathLst>
              <a:path extrusionOk="0" h="10642578" w="10642578">
                <a:moveTo>
                  <a:pt x="0" y="0"/>
                </a:moveTo>
                <a:lnTo>
                  <a:pt x="10642578" y="0"/>
                </a:lnTo>
                <a:lnTo>
                  <a:pt x="10642578" y="10642578"/>
                </a:lnTo>
                <a:lnTo>
                  <a:pt x="0" y="10642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3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g3ce523059cd_0_218"/>
          <p:cNvSpPr/>
          <p:nvPr/>
        </p:nvSpPr>
        <p:spPr>
          <a:xfrm>
            <a:off x="7197080" y="1028700"/>
            <a:ext cx="3893840" cy="1153550"/>
          </a:xfrm>
          <a:custGeom>
            <a:rect b="b" l="l" r="r" t="t"/>
            <a:pathLst>
              <a:path extrusionOk="0" h="1153550" w="3893840">
                <a:moveTo>
                  <a:pt x="0" y="0"/>
                </a:moveTo>
                <a:lnTo>
                  <a:pt x="3893840" y="0"/>
                </a:lnTo>
                <a:lnTo>
                  <a:pt x="3893840" y="1153550"/>
                </a:lnTo>
                <a:lnTo>
                  <a:pt x="0" y="1153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" l="0" r="0" t="-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3ce523059cd_0_218"/>
          <p:cNvSpPr txBox="1"/>
          <p:nvPr/>
        </p:nvSpPr>
        <p:spPr>
          <a:xfrm>
            <a:off x="1201352" y="2407701"/>
            <a:ext cx="158853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4"/>
              <a:buFont typeface="Arial"/>
              <a:buNone/>
            </a:pPr>
            <a:r>
              <a:rPr b="1" i="1" lang="en-US" sz="96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Form</a:t>
            </a:r>
            <a:endParaRPr b="1" i="1" sz="9624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6" name="Google Shape;996;g3ce523059cd_0_218"/>
          <p:cNvSpPr/>
          <p:nvPr/>
        </p:nvSpPr>
        <p:spPr>
          <a:xfrm rot="-921333">
            <a:off x="-1062171" y="5878368"/>
            <a:ext cx="5077375" cy="6761638"/>
          </a:xfrm>
          <a:custGeom>
            <a:rect b="b" l="l" r="r" t="t"/>
            <a:pathLst>
              <a:path extrusionOk="0" h="6756741" w="5073698">
                <a:moveTo>
                  <a:pt x="0" y="0"/>
                </a:moveTo>
                <a:lnTo>
                  <a:pt x="5073698" y="0"/>
                </a:lnTo>
                <a:lnTo>
                  <a:pt x="5073698" y="6756742"/>
                </a:lnTo>
                <a:lnTo>
                  <a:pt x="0" y="6756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g3ce523059cd_0_218"/>
          <p:cNvSpPr/>
          <p:nvPr/>
        </p:nvSpPr>
        <p:spPr>
          <a:xfrm rot="10229431">
            <a:off x="14514822" y="-1785571"/>
            <a:ext cx="4752273" cy="6328692"/>
          </a:xfrm>
          <a:custGeom>
            <a:rect b="b" l="l" r="r" t="t"/>
            <a:pathLst>
              <a:path extrusionOk="0" h="6336777" w="4758344">
                <a:moveTo>
                  <a:pt x="4758343" y="6336777"/>
                </a:moveTo>
                <a:lnTo>
                  <a:pt x="0" y="6336777"/>
                </a:lnTo>
                <a:lnTo>
                  <a:pt x="0" y="0"/>
                </a:lnTo>
                <a:lnTo>
                  <a:pt x="4758343" y="0"/>
                </a:lnTo>
                <a:lnTo>
                  <a:pt x="4758343" y="633677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8" name="Google Shape;998;g3ce523059cd_0_218"/>
          <p:cNvGrpSpPr/>
          <p:nvPr/>
        </p:nvGrpSpPr>
        <p:grpSpPr>
          <a:xfrm>
            <a:off x="-1442212" y="-1175596"/>
            <a:ext cx="3074172" cy="3074172"/>
            <a:chOff x="0" y="0"/>
            <a:chExt cx="812800" cy="812800"/>
          </a:xfrm>
        </p:grpSpPr>
        <p:sp>
          <p:nvSpPr>
            <p:cNvPr id="999" name="Google Shape;999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g3ce523059cd_0_218"/>
          <p:cNvGrpSpPr/>
          <p:nvPr/>
        </p:nvGrpSpPr>
        <p:grpSpPr>
          <a:xfrm>
            <a:off x="338170" y="-1043919"/>
            <a:ext cx="2587549" cy="2587549"/>
            <a:chOff x="0" y="0"/>
            <a:chExt cx="812800" cy="812800"/>
          </a:xfrm>
        </p:grpSpPr>
        <p:sp>
          <p:nvSpPr>
            <p:cNvPr id="1002" name="Google Shape;1002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g3ce523059cd_0_218"/>
          <p:cNvGrpSpPr/>
          <p:nvPr/>
        </p:nvGrpSpPr>
        <p:grpSpPr>
          <a:xfrm>
            <a:off x="15434840" y="8927260"/>
            <a:ext cx="2902753" cy="2902753"/>
            <a:chOff x="0" y="0"/>
            <a:chExt cx="812800" cy="812800"/>
          </a:xfrm>
        </p:grpSpPr>
        <p:sp>
          <p:nvSpPr>
            <p:cNvPr id="1005" name="Google Shape;1005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g3ce523059cd_0_218"/>
          <p:cNvGrpSpPr/>
          <p:nvPr/>
        </p:nvGrpSpPr>
        <p:grpSpPr>
          <a:xfrm>
            <a:off x="16878213" y="8036647"/>
            <a:ext cx="2443277" cy="2443277"/>
            <a:chOff x="0" y="0"/>
            <a:chExt cx="812800" cy="812800"/>
          </a:xfrm>
        </p:grpSpPr>
        <p:sp>
          <p:nvSpPr>
            <p:cNvPr id="1008" name="Google Shape;1008;g3ce523059cd_0_2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g3ce523059cd_0_218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175" lIns="29175" spcFirstLastPara="1" rIns="29175" wrap="square" tIns="29175">
              <a:noAutofit/>
            </a:bodyPr>
            <a:lstStyle/>
            <a:p>
              <a:pPr indent="0" lvl="0" marL="0" marR="0" rtl="0" algn="ctr">
                <a:lnSpc>
                  <a:spcPct val="84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0" name="Google Shape;1010;g3ce523059cd_0_2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8005" y="4040449"/>
            <a:ext cx="5431976" cy="543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g3cf8ad970ec_0_77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194" name="Google Shape;194;g3cf8ad970ec_0_77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g3cf8ad970ec_0_77"/>
            <p:cNvSpPr txBox="1"/>
            <p:nvPr/>
          </p:nvSpPr>
          <p:spPr>
            <a:xfrm>
              <a:off x="4102500" y="309117"/>
              <a:ext cx="3987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6" name="Google Shape;196;g3cf8ad970ec_0_77"/>
          <p:cNvGrpSpPr/>
          <p:nvPr/>
        </p:nvGrpSpPr>
        <p:grpSpPr>
          <a:xfrm>
            <a:off x="6067691" y="1894533"/>
            <a:ext cx="6340050" cy="781200"/>
            <a:chOff x="4194478" y="1033670"/>
            <a:chExt cx="4226700" cy="520800"/>
          </a:xfrm>
        </p:grpSpPr>
        <p:sp>
          <p:nvSpPr>
            <p:cNvPr id="197" name="Google Shape;197;g3cf8ad970ec_0_77"/>
            <p:cNvSpPr/>
            <p:nvPr/>
          </p:nvSpPr>
          <p:spPr>
            <a:xfrm>
              <a:off x="4194478" y="1033670"/>
              <a:ext cx="4226700" cy="520800"/>
            </a:xfrm>
            <a:prstGeom prst="roundRect">
              <a:avLst>
                <a:gd fmla="val 16667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g3cf8ad970ec_0_77"/>
            <p:cNvSpPr txBox="1"/>
            <p:nvPr/>
          </p:nvSpPr>
          <p:spPr>
            <a:xfrm>
              <a:off x="4706732" y="1099065"/>
              <a:ext cx="32022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 the airway patent?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9" name="Google Shape;199;g3cf8ad970ec_0_77"/>
          <p:cNvGrpSpPr/>
          <p:nvPr/>
        </p:nvGrpSpPr>
        <p:grpSpPr>
          <a:xfrm>
            <a:off x="1335250" y="2833671"/>
            <a:ext cx="16369650" cy="5391160"/>
            <a:chOff x="801896" y="1102598"/>
            <a:chExt cx="10913100" cy="3556878"/>
          </a:xfrm>
        </p:grpSpPr>
        <p:sp>
          <p:nvSpPr>
            <p:cNvPr id="200" name="Google Shape;200;g3cf8ad970ec_0_77"/>
            <p:cNvSpPr/>
            <p:nvPr/>
          </p:nvSpPr>
          <p:spPr>
            <a:xfrm>
              <a:off x="801896" y="1102598"/>
              <a:ext cx="10913100" cy="35154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1" name="Google Shape;201;g3cf8ad970ec_0_77"/>
            <p:cNvSpPr txBox="1"/>
            <p:nvPr/>
          </p:nvSpPr>
          <p:spPr>
            <a:xfrm>
              <a:off x="1019245" y="1212087"/>
              <a:ext cx="3982800" cy="3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Clinical Assessment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2" name="Google Shape;202;g3cf8ad970ec_0_77"/>
            <p:cNvSpPr txBox="1"/>
            <p:nvPr/>
          </p:nvSpPr>
          <p:spPr>
            <a:xfrm>
              <a:off x="1014064" y="1653476"/>
              <a:ext cx="10112400" cy="30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12065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 the patient talk?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00B05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00B05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Yes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🡪 Airway is patent and you can move on to B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  <a:buSzPts val="2900"/>
                <a:buFont typeface="Montserrat"/>
                <a:buChar char="•"/>
              </a:pPr>
              <a:r>
                <a:rPr i="1" lang="en-US" sz="29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🡪 Look, listen and inspect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Look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</a:t>
              </a:r>
              <a:r>
                <a:rPr i="0" lang="en-US" sz="30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signs of airway compromise: angioedema, cyanosis, see-saw breathing, use of accessory muscles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2" marL="18923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Listen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</a:t>
              </a:r>
              <a:r>
                <a:rPr i="0" lang="en-US" sz="30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abnormal airway noises: stridor, snoring, gurgling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0700" lvl="2" marL="1892300" marR="0" rtl="0" algn="l">
                <a:spcBef>
                  <a:spcPts val="1200"/>
                </a:spcBef>
                <a:spcAft>
                  <a:spcPts val="0"/>
                </a:spcAft>
                <a:buClr>
                  <a:srgbClr val="595959"/>
                </a:buClr>
                <a:buSzPts val="3000"/>
                <a:buFont typeface="Montserrat"/>
                <a:buChar char="•"/>
              </a:pPr>
              <a:r>
                <a:rPr i="1" lang="en-US" sz="30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Inspect</a:t>
              </a:r>
              <a:r>
                <a:rPr i="0" lang="en-US" sz="30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: anything obstructing the airway, such as secretions or a foreign object</a:t>
              </a:r>
              <a:endParaRPr i="0" sz="29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3" name="Google Shape;203;g3cf8ad970ec_0_77"/>
          <p:cNvGrpSpPr/>
          <p:nvPr/>
        </p:nvGrpSpPr>
        <p:grpSpPr>
          <a:xfrm>
            <a:off x="1335255" y="8430363"/>
            <a:ext cx="16369650" cy="1502550"/>
            <a:chOff x="801896" y="1106821"/>
            <a:chExt cx="10913100" cy="1001700"/>
          </a:xfrm>
        </p:grpSpPr>
        <p:sp>
          <p:nvSpPr>
            <p:cNvPr id="204" name="Google Shape;204;g3cf8ad970ec_0_77"/>
            <p:cNvSpPr/>
            <p:nvPr/>
          </p:nvSpPr>
          <p:spPr>
            <a:xfrm>
              <a:off x="801896" y="1106821"/>
              <a:ext cx="10913100" cy="10017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5" name="Google Shape;205;g3cf8ad970ec_0_77"/>
            <p:cNvSpPr txBox="1"/>
            <p:nvPr/>
          </p:nvSpPr>
          <p:spPr>
            <a:xfrm>
              <a:off x="1019244" y="1210598"/>
              <a:ext cx="2409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Investigations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g3cf8ad970ec_0_77"/>
            <p:cNvSpPr txBox="1"/>
            <p:nvPr/>
          </p:nvSpPr>
          <p:spPr>
            <a:xfrm>
              <a:off x="1014064" y="1635558"/>
              <a:ext cx="101124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120650" lvl="0" marL="1143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None significant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3cf8ad970ec_0_98"/>
          <p:cNvGrpSpPr/>
          <p:nvPr/>
        </p:nvGrpSpPr>
        <p:grpSpPr>
          <a:xfrm>
            <a:off x="1359810" y="1859593"/>
            <a:ext cx="16369650" cy="8088300"/>
            <a:chOff x="818266" y="1001017"/>
            <a:chExt cx="10913100" cy="5392200"/>
          </a:xfrm>
        </p:grpSpPr>
        <p:sp>
          <p:nvSpPr>
            <p:cNvPr id="213" name="Google Shape;213;g3cf8ad970ec_0_98"/>
            <p:cNvSpPr/>
            <p:nvPr/>
          </p:nvSpPr>
          <p:spPr>
            <a:xfrm>
              <a:off x="818266" y="1001017"/>
              <a:ext cx="10913100" cy="5392200"/>
            </a:xfrm>
            <a:prstGeom prst="roundRect">
              <a:avLst>
                <a:gd fmla="val 4291" name="adj"/>
              </a:avLst>
            </a:prstGeom>
            <a:solidFill>
              <a:srgbClr val="D9E5F8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4" name="Google Shape;214;g3cf8ad970ec_0_98"/>
            <p:cNvSpPr txBox="1"/>
            <p:nvPr/>
          </p:nvSpPr>
          <p:spPr>
            <a:xfrm>
              <a:off x="1019247" y="1212088"/>
              <a:ext cx="343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5" name="Google Shape;215;g3cf8ad970ec_0_98"/>
            <p:cNvSpPr txBox="1"/>
            <p:nvPr/>
          </p:nvSpPr>
          <p:spPr>
            <a:xfrm>
              <a:off x="1019243" y="1660355"/>
              <a:ext cx="10474800" cy="19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0800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lang="en-US" sz="26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Seek immediate expert support from crash team (anaesthetist and emergency medical team)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08000" lvl="0" marL="5207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lang="en-US" sz="26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Perform basic airway manoeuvres to help maintain the airway whilst awaiting senior input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0800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Head-tilt chin-lift manoeuvre</a:t>
              </a:r>
              <a:endParaRPr i="0" sz="2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0800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Jaw Thrust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08000" lvl="1" marL="1206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595959"/>
                </a:buClr>
                <a:buSzPts val="2600"/>
                <a:buFont typeface="Montserrat"/>
                <a:buChar char="•"/>
              </a:pPr>
              <a:r>
                <a:rPr i="0" lang="en-US" sz="26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 Airway adjuncts (oropharyngeal airway or nasopharyngeal airway)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Head tilt chin lift. | Download Scientific Diagram" id="216" name="Google Shape;216;g3cf8ad970ec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4826" y="6115199"/>
            <a:ext cx="2922440" cy="2450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rway Manoeuvres: Head Tilt &amp; Chin Lift" id="217" name="Google Shape;217;g3cf8ad970ec_0_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2713" y="6124414"/>
            <a:ext cx="3159801" cy="2441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0+ Oropharyngeal Airway Stock Photos, Pictures &amp; Royalty-Free Images -  iStock" id="218" name="Google Shape;218;g3cf8ad970ec_0_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5464" y="6147099"/>
            <a:ext cx="3627625" cy="241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cf8ad970ec_0_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2383" y="6147099"/>
            <a:ext cx="3544605" cy="241841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cf8ad970ec_0_98"/>
          <p:cNvSpPr txBox="1"/>
          <p:nvPr/>
        </p:nvSpPr>
        <p:spPr>
          <a:xfrm>
            <a:off x="5276970" y="8978531"/>
            <a:ext cx="3631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patient has significant trauma with suspected spinal involvement</a:t>
            </a:r>
            <a:endParaRPr sz="2100"/>
          </a:p>
        </p:txBody>
      </p:sp>
      <p:sp>
        <p:nvSpPr>
          <p:cNvPr id="221" name="Google Shape;221;g3cf8ad970ec_0_98"/>
          <p:cNvSpPr txBox="1"/>
          <p:nvPr/>
        </p:nvSpPr>
        <p:spPr>
          <a:xfrm>
            <a:off x="9291804" y="8920941"/>
            <a:ext cx="3631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if patient is unconscious as it may induce gagging and aspiration</a:t>
            </a:r>
            <a:endParaRPr sz="2100"/>
          </a:p>
        </p:txBody>
      </p:sp>
      <p:sp>
        <p:nvSpPr>
          <p:cNvPr id="222" name="Google Shape;222;g3cf8ad970ec_0_98"/>
          <p:cNvSpPr txBox="1"/>
          <p:nvPr/>
        </p:nvSpPr>
        <p:spPr>
          <a:xfrm>
            <a:off x="13555028" y="8848238"/>
            <a:ext cx="363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be used in partly or fully-conscious patients</a:t>
            </a:r>
            <a:endParaRPr sz="2100"/>
          </a:p>
        </p:txBody>
      </p:sp>
      <p:sp>
        <p:nvSpPr>
          <p:cNvPr id="223" name="Google Shape;223;g3cf8ad970ec_0_98"/>
          <p:cNvSpPr txBox="1"/>
          <p:nvPr/>
        </p:nvSpPr>
        <p:spPr>
          <a:xfrm>
            <a:off x="2113334" y="8599446"/>
            <a:ext cx="238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Head-tilt chin-lift</a:t>
            </a:r>
            <a:endParaRPr sz="2100"/>
          </a:p>
        </p:txBody>
      </p:sp>
      <p:sp>
        <p:nvSpPr>
          <p:cNvPr id="224" name="Google Shape;224;g3cf8ad970ec_0_98"/>
          <p:cNvSpPr txBox="1"/>
          <p:nvPr/>
        </p:nvSpPr>
        <p:spPr>
          <a:xfrm>
            <a:off x="5950098" y="8599450"/>
            <a:ext cx="21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Jaw Thrust</a:t>
            </a:r>
            <a:endParaRPr sz="2100"/>
          </a:p>
        </p:txBody>
      </p:sp>
      <p:sp>
        <p:nvSpPr>
          <p:cNvPr id="225" name="Google Shape;225;g3cf8ad970ec_0_98"/>
          <p:cNvSpPr txBox="1"/>
          <p:nvPr/>
        </p:nvSpPr>
        <p:spPr>
          <a:xfrm>
            <a:off x="9478342" y="8599450"/>
            <a:ext cx="332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Oropharyngeal airway</a:t>
            </a:r>
            <a:endParaRPr sz="2100"/>
          </a:p>
        </p:txBody>
      </p:sp>
      <p:sp>
        <p:nvSpPr>
          <p:cNvPr id="226" name="Google Shape;226;g3cf8ad970ec_0_98"/>
          <p:cNvSpPr txBox="1"/>
          <p:nvPr/>
        </p:nvSpPr>
        <p:spPr>
          <a:xfrm>
            <a:off x="13656451" y="8516875"/>
            <a:ext cx="332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Nasopharyngeal airway</a:t>
            </a:r>
            <a:endParaRPr sz="2100"/>
          </a:p>
        </p:txBody>
      </p:sp>
      <p:grpSp>
        <p:nvGrpSpPr>
          <p:cNvPr id="227" name="Google Shape;227;g3cf8ad970ec_0_98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228" name="Google Shape;228;g3cf8ad970ec_0_98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9" name="Google Shape;229;g3cf8ad970ec_0_98"/>
            <p:cNvSpPr txBox="1"/>
            <p:nvPr/>
          </p:nvSpPr>
          <p:spPr>
            <a:xfrm>
              <a:off x="4102500" y="309117"/>
              <a:ext cx="3987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g3cf8ad970ec_0_123"/>
          <p:cNvGrpSpPr/>
          <p:nvPr/>
        </p:nvGrpSpPr>
        <p:grpSpPr>
          <a:xfrm>
            <a:off x="1359810" y="1878503"/>
            <a:ext cx="16369650" cy="7657650"/>
            <a:chOff x="818266" y="1013624"/>
            <a:chExt cx="10913100" cy="5105100"/>
          </a:xfrm>
        </p:grpSpPr>
        <p:sp>
          <p:nvSpPr>
            <p:cNvPr id="236" name="Google Shape;236;g3cf8ad970ec_0_123"/>
            <p:cNvSpPr/>
            <p:nvPr/>
          </p:nvSpPr>
          <p:spPr>
            <a:xfrm>
              <a:off x="818266" y="1013624"/>
              <a:ext cx="10913100" cy="5105100"/>
            </a:xfrm>
            <a:prstGeom prst="roundRect">
              <a:avLst>
                <a:gd fmla="val 4291" name="adj"/>
              </a:avLst>
            </a:prstGeom>
            <a:solidFill>
              <a:srgbClr val="FCECCC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cf8ad970ec_0_123"/>
            <p:cNvSpPr txBox="1"/>
            <p:nvPr/>
          </p:nvSpPr>
          <p:spPr>
            <a:xfrm>
              <a:off x="1019244" y="1212088"/>
              <a:ext cx="475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 u="sng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Specific Airway Interventions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8" name="Google Shape;238;g3cf8ad970ec_0_123"/>
            <p:cNvSpPr txBox="1"/>
            <p:nvPr/>
          </p:nvSpPr>
          <p:spPr>
            <a:xfrm>
              <a:off x="1019238" y="1823261"/>
              <a:ext cx="10112400" cy="27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-527050" lvl="0" marL="520700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Montserrat"/>
                <a:buChar char="•"/>
              </a:pPr>
              <a:r>
                <a:rPr lang="en-US" sz="2900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 specific cause of airway compromise is identified, it should be rapidly treated: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Anaphylaxis: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intramuscular adrenaline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Blood, vomit or secretions in the airway: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suction, patient positioning (left lateral position)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Stridor: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sit the patient upright, urgent anaesthetic/ENT input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527050" lvl="1" marL="1206500" marR="0" rtl="0" algn="l">
                <a:spcBef>
                  <a:spcPts val="1800"/>
                </a:spcBef>
                <a:spcAft>
                  <a:spcPts val="0"/>
                </a:spcAft>
                <a:buClr>
                  <a:srgbClr val="595959"/>
                </a:buClr>
                <a:buSzPts val="2900"/>
                <a:buFont typeface="Arial"/>
                <a:buChar char="•"/>
              </a:pPr>
              <a:r>
                <a:rPr b="1" i="1" lang="en-US" sz="2900" u="sng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Foreign body:</a:t>
              </a:r>
              <a:r>
                <a:rPr i="0" lang="en-US" sz="2900" u="none" cap="none" strike="noStrike">
                  <a:solidFill>
                    <a:srgbClr val="5959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basic life support choking algorithm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39" name="Google Shape;239;g3cf8ad970ec_0_123"/>
          <p:cNvGrpSpPr/>
          <p:nvPr/>
        </p:nvGrpSpPr>
        <p:grpSpPr>
          <a:xfrm>
            <a:off x="0" y="234004"/>
            <a:ext cx="18288000" cy="1374750"/>
            <a:chOff x="0" y="156003"/>
            <a:chExt cx="12192000" cy="916500"/>
          </a:xfrm>
        </p:grpSpPr>
        <p:sp>
          <p:nvSpPr>
            <p:cNvPr id="240" name="Google Shape;240;g3cf8ad970ec_0_123"/>
            <p:cNvSpPr/>
            <p:nvPr/>
          </p:nvSpPr>
          <p:spPr>
            <a:xfrm>
              <a:off x="0" y="156003"/>
              <a:ext cx="12192000" cy="916500"/>
            </a:xfrm>
            <a:prstGeom prst="rect">
              <a:avLst/>
            </a:prstGeom>
            <a:solidFill>
              <a:srgbClr val="074F6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" name="Google Shape;241;g3cf8ad970ec_0_123"/>
            <p:cNvSpPr txBox="1"/>
            <p:nvPr/>
          </p:nvSpPr>
          <p:spPr>
            <a:xfrm>
              <a:off x="4102500" y="309117"/>
              <a:ext cx="3987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Airway</a:t>
              </a:r>
              <a:endParaRPr sz="2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