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Lst>
  <p:sldSz cy="10287000" cx="18288000"/>
  <p:notesSz cx="6858000" cy="9144000"/>
  <p:embeddedFontLst>
    <p:embeddedFont>
      <p:font typeface="Garamond"/>
      <p:regular r:id="rId48"/>
      <p:bold r:id="rId49"/>
      <p:italic r:id="rId50"/>
      <p:boldItalic r:id="rId51"/>
    </p:embeddedFont>
    <p:embeddedFont>
      <p:font typeface="Comfortaa"/>
      <p:regular r:id="rId52"/>
      <p:bold r:id="rId5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GoogleSlidesCustomDataVersion2">
      <go:slidesCustomData xmlns:go="http://customooxmlschemas.google.com/" r:id="rId54" roundtripDataSignature="AMtx7mjxc+LDSuvbWzOTzRmwDj9ZUPHyh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Garamond-regular.fntdata"/><Relationship Id="rId47" Type="http://schemas.openxmlformats.org/officeDocument/2006/relationships/slide" Target="slides/slide42.xml"/><Relationship Id="rId49" Type="http://schemas.openxmlformats.org/officeDocument/2006/relationships/font" Target="fonts/Garamond-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Garamond-boldItalic.fntdata"/><Relationship Id="rId50" Type="http://schemas.openxmlformats.org/officeDocument/2006/relationships/font" Target="fonts/Garamond-italic.fntdata"/><Relationship Id="rId53" Type="http://schemas.openxmlformats.org/officeDocument/2006/relationships/font" Target="fonts/Comfortaa-bold.fntdata"/><Relationship Id="rId52" Type="http://schemas.openxmlformats.org/officeDocument/2006/relationships/font" Target="fonts/Comfortaa-regular.fntdata"/><Relationship Id="rId11" Type="http://schemas.openxmlformats.org/officeDocument/2006/relationships/slide" Target="slides/slide6.xml"/><Relationship Id="rId10" Type="http://schemas.openxmlformats.org/officeDocument/2006/relationships/slide" Target="slides/slide5.xml"/><Relationship Id="rId54" Type="http://customschemas.google.com/relationships/presentationmetadata" Target="meta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2fde9715597_0_9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Jean will introduce (everyone briefly introduce themselves)</a:t>
            </a:r>
            <a:endParaRPr/>
          </a:p>
        </p:txBody>
      </p:sp>
      <p:sp>
        <p:nvSpPr>
          <p:cNvPr id="73" name="Google Shape;73;g2fde9715597_0_9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2fde9715597_0_10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0" name="Google Shape;230;g2fde9715597_0_10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Maheen</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2fde9715597_0_10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0" name="Google Shape;240;g2fde9715597_0_10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Maheen</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2fde9715597_0_10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0" name="Google Shape;250;g2fde9715597_0_10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Maheen</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2fde9715597_0_107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7" name="Google Shape;267;g2fde9715597_0_10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Maheen</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2fde9715597_0_10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8" name="Google Shape;288;g2fde9715597_0_10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Maheen</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2fde9715597_0_110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8" name="Google Shape;298;g2fde9715597_0_11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Maheen</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2fde9715597_0_11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3" name="Google Shape;313;g2fde9715597_0_11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Maheen</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2fde9715597_0_11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3" name="Google Shape;323;g2fde9715597_0_11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Maheen</a:t>
            </a:r>
            <a:endParaRPr/>
          </a:p>
          <a:p>
            <a:pPr indent="0" lvl="0" marL="0" rtl="0" algn="l">
              <a:lnSpc>
                <a:spcPct val="100000"/>
              </a:lnSpc>
              <a:spcBef>
                <a:spcPts val="0"/>
              </a:spcBef>
              <a:spcAft>
                <a:spcPts val="0"/>
              </a:spcAft>
              <a:buSzPts val="1100"/>
              <a:buNone/>
            </a:pPr>
            <a:r>
              <a:rPr lang="en-US"/>
              <a:t>Could use the PALS scheme/ parents scheme here (sneaky plug)!</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2fde9715597_0_11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2" name="Google Shape;332;g2fde9715597_0_11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Maheen</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2fde9715597_0_11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2" name="Google Shape;342;g2fde9715597_0_11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Maheen</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2fde9715597_0_9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Jean</a:t>
            </a:r>
            <a:endParaRPr/>
          </a:p>
        </p:txBody>
      </p:sp>
      <p:sp>
        <p:nvSpPr>
          <p:cNvPr id="87" name="Google Shape;87;g2fde9715597_0_9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2fde9715597_0_11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2" name="Google Shape;352;g2fde9715597_0_11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Maheen</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2fe4c2db47b_2_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8" name="Google Shape;368;g2fe4c2db47b_2_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!Jack</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2fde9715597_0_12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8" name="Google Shape;378;g2fde9715597_0_12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!Jack</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2fde9715597_0_12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8" name="Google Shape;388;g2fde9715597_0_12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Ally</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2fde9715597_0_12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0" name="Google Shape;400;g2fde9715597_0_12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US"/>
              <a:t>Jack (and Jean for language SSC)</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37c67502f25_0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0" name="Google Shape;410;g37c67502f25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US"/>
              <a:t>Jean</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2fde9715597_0_11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3" name="Google Shape;423;g2fde9715597_0_11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Ally</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2fde9715597_0_11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Ally</a:t>
            </a:r>
            <a:endParaRPr/>
          </a:p>
        </p:txBody>
      </p:sp>
      <p:sp>
        <p:nvSpPr>
          <p:cNvPr id="433" name="Google Shape;433;g2fde9715597_0_118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2fde9715597_0_11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Jean</a:t>
            </a:r>
            <a:endParaRPr/>
          </a:p>
        </p:txBody>
      </p:sp>
      <p:sp>
        <p:nvSpPr>
          <p:cNvPr id="449" name="Google Shape;449;g2fde9715597_0_119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2fde9715597_0_12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Ally</a:t>
            </a:r>
            <a:endParaRPr/>
          </a:p>
        </p:txBody>
      </p:sp>
      <p:sp>
        <p:nvSpPr>
          <p:cNvPr id="465" name="Google Shape;465;g2fde9715597_0_12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2fde9715597_0_9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Jean</a:t>
            </a:r>
            <a:endParaRPr/>
          </a:p>
        </p:txBody>
      </p:sp>
      <p:sp>
        <p:nvSpPr>
          <p:cNvPr id="117" name="Google Shape;117;g2fde9715597_0_97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2fde9715597_0_12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don’t worry about not getting as many sign-offs done this block - focus on making sure you’re understanding what’s going on</a:t>
            </a:r>
            <a:endParaRPr/>
          </a:p>
        </p:txBody>
      </p:sp>
      <p:sp>
        <p:nvSpPr>
          <p:cNvPr id="481" name="Google Shape;481;g2fde9715597_0_12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2fde9715597_0_12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8" name="Google Shape;498;g2fde9715597_0_12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Yathavi</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2fde9715597_0_12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Shahnaz</a:t>
            </a:r>
            <a:endParaRPr/>
          </a:p>
        </p:txBody>
      </p:sp>
      <p:sp>
        <p:nvSpPr>
          <p:cNvPr id="507" name="Google Shape;507;g2fde9715597_0_12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2fde9715597_0_128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3" name="Google Shape;523;g2fde9715597_0_12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!Shahnaz</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2fde9715597_0_12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82550" rtl="0" algn="l">
              <a:lnSpc>
                <a:spcPct val="136363"/>
              </a:lnSpc>
              <a:spcBef>
                <a:spcPts val="0"/>
              </a:spcBef>
              <a:spcAft>
                <a:spcPts val="0"/>
              </a:spcAft>
              <a:buClr>
                <a:schemeClr val="lt1"/>
              </a:buClr>
              <a:buSzPts val="2300"/>
              <a:buFont typeface="Garamond"/>
              <a:buNone/>
            </a:pPr>
            <a:r>
              <a:rPr lang="en-US" sz="1100">
                <a:solidFill>
                  <a:schemeClr val="dk1"/>
                </a:solidFill>
                <a:latin typeface="Garamond"/>
                <a:ea typeface="Garamond"/>
                <a:cs typeface="Garamond"/>
                <a:sym typeface="Garamond"/>
              </a:rPr>
              <a:t>Yathavi</a:t>
            </a:r>
            <a:endParaRPr sz="1100">
              <a:solidFill>
                <a:schemeClr val="dk1"/>
              </a:solidFill>
              <a:latin typeface="Garamond"/>
              <a:ea typeface="Garamond"/>
              <a:cs typeface="Garamond"/>
              <a:sym typeface="Garamond"/>
            </a:endParaRPr>
          </a:p>
          <a:p>
            <a:pPr indent="-374650" lvl="0" marL="457200" rtl="0" algn="l">
              <a:lnSpc>
                <a:spcPct val="136363"/>
              </a:lnSpc>
              <a:spcBef>
                <a:spcPts val="0"/>
              </a:spcBef>
              <a:spcAft>
                <a:spcPts val="0"/>
              </a:spcAft>
              <a:buClr>
                <a:schemeClr val="lt1"/>
              </a:buClr>
              <a:buSzPts val="2300"/>
              <a:buFont typeface="Garamond"/>
              <a:buChar char="●"/>
            </a:pPr>
            <a:r>
              <a:rPr lang="en-US" sz="1100">
                <a:solidFill>
                  <a:schemeClr val="dk1"/>
                </a:solidFill>
                <a:latin typeface="Garamond"/>
                <a:ea typeface="Garamond"/>
                <a:cs typeface="Garamond"/>
                <a:sym typeface="Garamond"/>
              </a:rPr>
              <a:t>Use the 2 minutes before the station to plan what things to ask/say/come up wit</a:t>
            </a:r>
            <a:r>
              <a:rPr lang="en-US" sz="2000">
                <a:solidFill>
                  <a:schemeClr val="lt1"/>
                </a:solidFill>
                <a:latin typeface="Garamond"/>
                <a:ea typeface="Garamond"/>
                <a:cs typeface="Garamond"/>
                <a:sym typeface="Garamond"/>
              </a:rPr>
              <a:t>h differentials.</a:t>
            </a:r>
            <a:endParaRPr/>
          </a:p>
        </p:txBody>
      </p:sp>
      <p:sp>
        <p:nvSpPr>
          <p:cNvPr id="533" name="Google Shape;533;g2fde9715597_0_129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2fde9715597_0_13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82550" rtl="0" algn="l">
              <a:lnSpc>
                <a:spcPct val="136363"/>
              </a:lnSpc>
              <a:spcBef>
                <a:spcPts val="0"/>
              </a:spcBef>
              <a:spcAft>
                <a:spcPts val="0"/>
              </a:spcAft>
              <a:buClr>
                <a:schemeClr val="lt1"/>
              </a:buClr>
              <a:buSzPts val="2300"/>
              <a:buFont typeface="Garamond"/>
              <a:buNone/>
            </a:pPr>
            <a:r>
              <a:rPr lang="en-US">
                <a:solidFill>
                  <a:schemeClr val="dk1"/>
                </a:solidFill>
                <a:latin typeface="Garamond"/>
                <a:ea typeface="Garamond"/>
                <a:cs typeface="Garamond"/>
                <a:sym typeface="Garamond"/>
              </a:rPr>
              <a:t>Everyone </a:t>
            </a:r>
            <a:r>
              <a:rPr lang="en-US">
                <a:solidFill>
                  <a:schemeClr val="dk1"/>
                </a:solidFill>
                <a:latin typeface="Garamond"/>
                <a:ea typeface="Garamond"/>
                <a:cs typeface="Garamond"/>
                <a:sym typeface="Garamond"/>
              </a:rPr>
              <a:t>share</a:t>
            </a:r>
            <a:r>
              <a:rPr lang="en-US">
                <a:solidFill>
                  <a:schemeClr val="dk1"/>
                </a:solidFill>
                <a:latin typeface="Garamond"/>
                <a:ea typeface="Garamond"/>
                <a:cs typeface="Garamond"/>
                <a:sym typeface="Garamond"/>
              </a:rPr>
              <a:t> </a:t>
            </a:r>
            <a:r>
              <a:rPr lang="en-US">
                <a:solidFill>
                  <a:schemeClr val="dk1"/>
                </a:solidFill>
                <a:latin typeface="Garamond"/>
                <a:ea typeface="Garamond"/>
                <a:cs typeface="Garamond"/>
                <a:sym typeface="Garamond"/>
              </a:rPr>
              <a:t>their own tips on how they study for the PTs!!</a:t>
            </a:r>
            <a:endParaRPr>
              <a:solidFill>
                <a:schemeClr val="dk1"/>
              </a:solidFill>
              <a:latin typeface="Garamond"/>
              <a:ea typeface="Garamond"/>
              <a:cs typeface="Garamond"/>
              <a:sym typeface="Garamond"/>
            </a:endParaRPr>
          </a:p>
          <a:p>
            <a:pPr indent="0" lvl="0" marL="82550" rtl="0" algn="l">
              <a:lnSpc>
                <a:spcPct val="136363"/>
              </a:lnSpc>
              <a:spcBef>
                <a:spcPts val="0"/>
              </a:spcBef>
              <a:spcAft>
                <a:spcPts val="0"/>
              </a:spcAft>
              <a:buClr>
                <a:schemeClr val="lt1"/>
              </a:buClr>
              <a:buSzPts val="2300"/>
              <a:buFont typeface="Garamond"/>
              <a:buNone/>
            </a:pPr>
            <a:r>
              <a:t/>
            </a:r>
            <a:endParaRPr>
              <a:solidFill>
                <a:schemeClr val="dk1"/>
              </a:solidFill>
              <a:latin typeface="Garamond"/>
              <a:ea typeface="Garamond"/>
              <a:cs typeface="Garamond"/>
              <a:sym typeface="Garamond"/>
            </a:endParaRPr>
          </a:p>
          <a:p>
            <a:pPr indent="0" lvl="0" marL="82550" rtl="0" algn="l">
              <a:lnSpc>
                <a:spcPct val="136363"/>
              </a:lnSpc>
              <a:spcBef>
                <a:spcPts val="0"/>
              </a:spcBef>
              <a:spcAft>
                <a:spcPts val="0"/>
              </a:spcAft>
              <a:buClr>
                <a:schemeClr val="lt1"/>
              </a:buClr>
              <a:buSzPts val="2300"/>
              <a:buFont typeface="Garamond"/>
              <a:buNone/>
            </a:pPr>
            <a:r>
              <a:rPr lang="en-US">
                <a:solidFill>
                  <a:schemeClr val="dk1"/>
                </a:solidFill>
                <a:latin typeface="Garamond"/>
                <a:ea typeface="Garamond"/>
                <a:cs typeface="Garamond"/>
                <a:sym typeface="Garamond"/>
              </a:rPr>
              <a:t>Find the balance between knowing the content and actually studying for your exams - focus shifts depending on the season!!</a:t>
            </a:r>
            <a:endParaRPr>
              <a:solidFill>
                <a:schemeClr val="dk1"/>
              </a:solidFill>
              <a:latin typeface="Garamond"/>
              <a:ea typeface="Garamond"/>
              <a:cs typeface="Garamond"/>
              <a:sym typeface="Garamond"/>
            </a:endParaRPr>
          </a:p>
        </p:txBody>
      </p:sp>
      <p:sp>
        <p:nvSpPr>
          <p:cNvPr id="558" name="Google Shape;558;g2fde9715597_0_13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2fde9715597_0_13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Ally</a:t>
            </a:r>
            <a:br>
              <a:rPr lang="en-US"/>
            </a:br>
            <a:r>
              <a:rPr lang="en-US"/>
              <a:t>You don’t need to know everything- use placement to reinforce what is common and high yield </a:t>
            </a:r>
            <a:endParaRPr/>
          </a:p>
        </p:txBody>
      </p:sp>
      <p:sp>
        <p:nvSpPr>
          <p:cNvPr id="580" name="Google Shape;580;g2fde9715597_0_13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2fde9715597_0_137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4" name="Google Shape;604;g2fde9715597_0_13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everyone</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g2fde9715597_0_139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6" name="Google Shape;626;g2fde9715597_0_13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Jean</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g2fde9715597_0_14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7" name="Google Shape;647;g2fde9715597_0_14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Ally</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2fde9715597_0_100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1" name="Google Shape;141;g2fde9715597_0_10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Jean</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37bbd1bdc61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7" name="Google Shape;657;g37bbd1bdc61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Ally</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g2fde9715597_0_14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Ally</a:t>
            </a:r>
            <a:endParaRPr/>
          </a:p>
        </p:txBody>
      </p:sp>
      <p:sp>
        <p:nvSpPr>
          <p:cNvPr id="668" name="Google Shape;668;g2fde9715597_0_14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g5b6ed10673408411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Ally</a:t>
            </a:r>
            <a:endParaRPr/>
          </a:p>
        </p:txBody>
      </p:sp>
      <p:sp>
        <p:nvSpPr>
          <p:cNvPr id="689" name="Google Shape;689;g5b6ed10673408411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fde9715597_0_100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1" name="Google Shape;151;g2fde9715597_0_10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Jean</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fde9715597_0_10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1" name="Google Shape;161;g2fde9715597_0_10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Shahnaz</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2fde9715597_0_10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0" name="Google Shape;170;g2fde9715597_0_10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Think of the reasoning as being part of a spiral learning curriculum - you’re slowly building up knowledge over the years whilst solidifying what you’ve already learnt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37c31466d0c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37c31466d0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4 blocks, 7 weeks each, of which one will be a campus week (+/ RCGP)</a:t>
            </a:r>
            <a:endParaRPr/>
          </a:p>
          <a:p>
            <a:pPr indent="0" lvl="0" marL="0" rtl="0" algn="l">
              <a:spcBef>
                <a:spcPts val="0"/>
              </a:spcBef>
              <a:spcAft>
                <a:spcPts val="0"/>
              </a:spcAft>
              <a:buNone/>
            </a:pPr>
            <a:r>
              <a:rPr lang="en-US"/>
              <a:t>three PTs, the third is summative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2fde9715597_0_10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1" name="Google Shape;221;g2fde9715597_0_10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Maheen</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g2fde9715597_0_1445"/>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g2fde9715597_0_1445"/>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g2fde9715597_0_1445"/>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65" name="Shape 65"/>
        <p:cNvGrpSpPr/>
        <p:nvPr/>
      </p:nvGrpSpPr>
      <p:grpSpPr>
        <a:xfrm>
          <a:off x="0" y="0"/>
          <a:ext cx="0" cy="0"/>
          <a:chOff x="0" y="0"/>
          <a:chExt cx="0" cy="0"/>
        </a:xfrm>
      </p:grpSpPr>
      <p:sp>
        <p:nvSpPr>
          <p:cNvPr id="66" name="Google Shape;66;g2fde9715597_0_1499"/>
          <p:cNvSpPr txBox="1"/>
          <p:nvPr>
            <p:ph type="title"/>
          </p:nvPr>
        </p:nvSpPr>
        <p:spPr>
          <a:xfrm rot="5400000">
            <a:off x="4732349" y="2171688"/>
            <a:ext cx="5851500"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g2fde9715597_0_1499"/>
          <p:cNvSpPr txBox="1"/>
          <p:nvPr>
            <p:ph idx="1" type="body"/>
          </p:nvPr>
        </p:nvSpPr>
        <p:spPr>
          <a:xfrm rot="5400000">
            <a:off x="541350" y="190488"/>
            <a:ext cx="5851500"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68" name="Google Shape;68;g2fde9715597_0_1499"/>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g2fde9715597_0_1499"/>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g2fde9715597_0_1499"/>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 name="Shape 15"/>
        <p:cNvGrpSpPr/>
        <p:nvPr/>
      </p:nvGrpSpPr>
      <p:grpSpPr>
        <a:xfrm>
          <a:off x="0" y="0"/>
          <a:ext cx="0" cy="0"/>
          <a:chOff x="0" y="0"/>
          <a:chExt cx="0" cy="0"/>
        </a:xfrm>
      </p:grpSpPr>
      <p:sp>
        <p:nvSpPr>
          <p:cNvPr id="16" name="Google Shape;16;g2fde9715597_0_144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g2fde9715597_0_1449"/>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g2fde9715597_0_1449"/>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g2fde9715597_0_1449"/>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0" name="Shape 20"/>
        <p:cNvGrpSpPr/>
        <p:nvPr/>
      </p:nvGrpSpPr>
      <p:grpSpPr>
        <a:xfrm>
          <a:off x="0" y="0"/>
          <a:ext cx="0" cy="0"/>
          <a:chOff x="0" y="0"/>
          <a:chExt cx="0" cy="0"/>
        </a:xfrm>
      </p:grpSpPr>
      <p:sp>
        <p:nvSpPr>
          <p:cNvPr id="21" name="Google Shape;21;g2fde9715597_0_1454"/>
          <p:cNvSpPr txBox="1"/>
          <p:nvPr>
            <p:ph type="ctrTitle"/>
          </p:nvPr>
        </p:nvSpPr>
        <p:spPr>
          <a:xfrm>
            <a:off x="685800" y="2130425"/>
            <a:ext cx="7772400" cy="1470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g2fde9715597_0_1454"/>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23" name="Google Shape;23;g2fde9715597_0_1454"/>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g2fde9715597_0_1454"/>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g2fde9715597_0_145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6" name="Shape 26"/>
        <p:cNvGrpSpPr/>
        <p:nvPr/>
      </p:nvGrpSpPr>
      <p:grpSpPr>
        <a:xfrm>
          <a:off x="0" y="0"/>
          <a:ext cx="0" cy="0"/>
          <a:chOff x="0" y="0"/>
          <a:chExt cx="0" cy="0"/>
        </a:xfrm>
      </p:grpSpPr>
      <p:sp>
        <p:nvSpPr>
          <p:cNvPr id="27" name="Google Shape;27;g2fde9715597_0_146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g2fde9715597_0_1460"/>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9" name="Google Shape;29;g2fde9715597_0_1460"/>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g2fde9715597_0_1460"/>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g2fde9715597_0_146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2" name="Shape 32"/>
        <p:cNvGrpSpPr/>
        <p:nvPr/>
      </p:nvGrpSpPr>
      <p:grpSpPr>
        <a:xfrm>
          <a:off x="0" y="0"/>
          <a:ext cx="0" cy="0"/>
          <a:chOff x="0" y="0"/>
          <a:chExt cx="0" cy="0"/>
        </a:xfrm>
      </p:grpSpPr>
      <p:sp>
        <p:nvSpPr>
          <p:cNvPr id="33" name="Google Shape;33;g2fde9715597_0_1466"/>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g2fde9715597_0_1466"/>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5" name="Google Shape;35;g2fde9715597_0_1466"/>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g2fde9715597_0_1466"/>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g2fde9715597_0_1466"/>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8" name="Shape 38"/>
        <p:cNvGrpSpPr/>
        <p:nvPr/>
      </p:nvGrpSpPr>
      <p:grpSpPr>
        <a:xfrm>
          <a:off x="0" y="0"/>
          <a:ext cx="0" cy="0"/>
          <a:chOff x="0" y="0"/>
          <a:chExt cx="0" cy="0"/>
        </a:xfrm>
      </p:grpSpPr>
      <p:sp>
        <p:nvSpPr>
          <p:cNvPr id="39" name="Google Shape;39;g2fde9715597_0_147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g2fde9715597_0_1472"/>
          <p:cNvSpPr txBox="1"/>
          <p:nvPr>
            <p:ph idx="1" type="body"/>
          </p:nvPr>
        </p:nvSpPr>
        <p:spPr>
          <a:xfrm>
            <a:off x="457200" y="1600200"/>
            <a:ext cx="4038600" cy="4526100"/>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1" name="Google Shape;41;g2fde9715597_0_1472"/>
          <p:cNvSpPr txBox="1"/>
          <p:nvPr>
            <p:ph idx="2" type="body"/>
          </p:nvPr>
        </p:nvSpPr>
        <p:spPr>
          <a:xfrm>
            <a:off x="4648200" y="1600200"/>
            <a:ext cx="4038600" cy="4526100"/>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2" name="Google Shape;42;g2fde9715597_0_1472"/>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g2fde9715597_0_1472"/>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g2fde9715597_0_147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5" name="Shape 45"/>
        <p:cNvGrpSpPr/>
        <p:nvPr/>
      </p:nvGrpSpPr>
      <p:grpSpPr>
        <a:xfrm>
          <a:off x="0" y="0"/>
          <a:ext cx="0" cy="0"/>
          <a:chOff x="0" y="0"/>
          <a:chExt cx="0" cy="0"/>
        </a:xfrm>
      </p:grpSpPr>
      <p:sp>
        <p:nvSpPr>
          <p:cNvPr id="46" name="Google Shape;46;g2fde9715597_0_1479"/>
          <p:cNvSpPr txBox="1"/>
          <p:nvPr>
            <p:ph type="title"/>
          </p:nvPr>
        </p:nvSpPr>
        <p:spPr>
          <a:xfrm>
            <a:off x="457200" y="273050"/>
            <a:ext cx="3008400" cy="116220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g2fde9715597_0_1479"/>
          <p:cNvSpPr txBox="1"/>
          <p:nvPr>
            <p:ph idx="1" type="body"/>
          </p:nvPr>
        </p:nvSpPr>
        <p:spPr>
          <a:xfrm>
            <a:off x="3575050" y="273050"/>
            <a:ext cx="5111700" cy="5853000"/>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48" name="Google Shape;48;g2fde9715597_0_1479"/>
          <p:cNvSpPr txBox="1"/>
          <p:nvPr>
            <p:ph idx="2" type="body"/>
          </p:nvPr>
        </p:nvSpPr>
        <p:spPr>
          <a:xfrm>
            <a:off x="457200" y="1435100"/>
            <a:ext cx="3008400" cy="46911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49" name="Google Shape;49;g2fde9715597_0_1479"/>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g2fde9715597_0_1479"/>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g2fde9715597_0_1479"/>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2" name="Shape 52"/>
        <p:cNvGrpSpPr/>
        <p:nvPr/>
      </p:nvGrpSpPr>
      <p:grpSpPr>
        <a:xfrm>
          <a:off x="0" y="0"/>
          <a:ext cx="0" cy="0"/>
          <a:chOff x="0" y="0"/>
          <a:chExt cx="0" cy="0"/>
        </a:xfrm>
      </p:grpSpPr>
      <p:sp>
        <p:nvSpPr>
          <p:cNvPr id="53" name="Google Shape;53;g2fde9715597_0_1486"/>
          <p:cNvSpPr txBox="1"/>
          <p:nvPr>
            <p:ph type="title"/>
          </p:nvPr>
        </p:nvSpPr>
        <p:spPr>
          <a:xfrm>
            <a:off x="1792288" y="4800600"/>
            <a:ext cx="5486400" cy="56670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g2fde9715597_0_1486"/>
          <p:cNvSpPr/>
          <p:nvPr>
            <p:ph idx="2" type="pic"/>
          </p:nvPr>
        </p:nvSpPr>
        <p:spPr>
          <a:xfrm>
            <a:off x="1792288" y="612775"/>
            <a:ext cx="5486400" cy="4114800"/>
          </a:xfrm>
          <a:prstGeom prst="rect">
            <a:avLst/>
          </a:prstGeom>
          <a:noFill/>
          <a:ln>
            <a:noFill/>
          </a:ln>
        </p:spPr>
      </p:sp>
      <p:sp>
        <p:nvSpPr>
          <p:cNvPr id="55" name="Google Shape;55;g2fde9715597_0_1486"/>
          <p:cNvSpPr txBox="1"/>
          <p:nvPr>
            <p:ph idx="1" type="body"/>
          </p:nvPr>
        </p:nvSpPr>
        <p:spPr>
          <a:xfrm>
            <a:off x="1792288" y="5367338"/>
            <a:ext cx="5486400" cy="8049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56" name="Google Shape;56;g2fde9715597_0_1486"/>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g2fde9715597_0_1486"/>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g2fde9715597_0_1486"/>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59" name="Shape 59"/>
        <p:cNvGrpSpPr/>
        <p:nvPr/>
      </p:nvGrpSpPr>
      <p:grpSpPr>
        <a:xfrm>
          <a:off x="0" y="0"/>
          <a:ext cx="0" cy="0"/>
          <a:chOff x="0" y="0"/>
          <a:chExt cx="0" cy="0"/>
        </a:xfrm>
      </p:grpSpPr>
      <p:sp>
        <p:nvSpPr>
          <p:cNvPr id="60" name="Google Shape;60;g2fde9715597_0_149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g2fde9715597_0_1493"/>
          <p:cNvSpPr txBox="1"/>
          <p:nvPr>
            <p:ph idx="1" type="body"/>
          </p:nvPr>
        </p:nvSpPr>
        <p:spPr>
          <a:xfrm rot="5400000">
            <a:off x="2308949" y="-251550"/>
            <a:ext cx="4526100"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62" name="Google Shape;62;g2fde9715597_0_1493"/>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g2fde9715597_0_1493"/>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g2fde9715597_0_149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1.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060"/>
        </a:solidFill>
      </p:bgPr>
    </p:bg>
    <p:spTree>
      <p:nvGrpSpPr>
        <p:cNvPr id="5" name="Shape 5"/>
        <p:cNvGrpSpPr/>
        <p:nvPr/>
      </p:nvGrpSpPr>
      <p:grpSpPr>
        <a:xfrm>
          <a:off x="0" y="0"/>
          <a:ext cx="0" cy="0"/>
          <a:chOff x="0" y="0"/>
          <a:chExt cx="0" cy="0"/>
        </a:xfrm>
      </p:grpSpPr>
      <p:sp>
        <p:nvSpPr>
          <p:cNvPr id="6" name="Google Shape;6;g2fde9715597_0_143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g2fde9715597_0_1439"/>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g2fde9715597_0_1439"/>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g2fde9715597_0_1439"/>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g2fde9715597_0_1439"/>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spd="med">
    <p:push/>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1.png"/><Relationship Id="rId4" Type="http://schemas.openxmlformats.org/officeDocument/2006/relationships/image" Target="../media/image2.png"/><Relationship Id="rId5"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0.png"/><Relationship Id="rId4" Type="http://schemas.openxmlformats.org/officeDocument/2006/relationships/image" Target="../media/image1.png"/><Relationship Id="rId5" Type="http://schemas.openxmlformats.org/officeDocument/2006/relationships/image" Target="../media/image3.png"/><Relationship Id="rId6"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6.png"/><Relationship Id="rId4" Type="http://schemas.openxmlformats.org/officeDocument/2006/relationships/image" Target="../media/image16.png"/><Relationship Id="rId5" Type="http://schemas.openxmlformats.org/officeDocument/2006/relationships/image" Target="../media/image13.png"/><Relationship Id="rId6"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6.png"/><Relationship Id="rId4" Type="http://schemas.openxmlformats.org/officeDocument/2006/relationships/image" Target="../media/image12.png"/><Relationship Id="rId5" Type="http://schemas.openxmlformats.org/officeDocument/2006/relationships/image" Target="../media/image14.png"/><Relationship Id="rId6" Type="http://schemas.openxmlformats.org/officeDocument/2006/relationships/image" Target="../media/image22.png"/><Relationship Id="rId7"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6.png"/><Relationship Id="rId4" Type="http://schemas.openxmlformats.org/officeDocument/2006/relationships/image" Target="../media/image26.png"/><Relationship Id="rId5" Type="http://schemas.openxmlformats.org/officeDocument/2006/relationships/image" Target="../media/image25.png"/><Relationship Id="rId6"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6.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6.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6.png"/><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6.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6.png"/><Relationship Id="rId4" Type="http://schemas.openxmlformats.org/officeDocument/2006/relationships/image" Target="../media/image15.jpg"/><Relationship Id="rId5" Type="http://schemas.openxmlformats.org/officeDocument/2006/relationships/image" Target="../media/image24.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9.png"/><Relationship Id="rId4" Type="http://schemas.openxmlformats.org/officeDocument/2006/relationships/image" Target="../media/image6.png"/><Relationship Id="rId5" Type="http://schemas.openxmlformats.org/officeDocument/2006/relationships/image" Target="../media/image3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6.png"/><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6.png"/><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6.png"/><Relationship Id="rId4" Type="http://schemas.openxmlformats.org/officeDocument/2006/relationships/image" Target="../media/image31.png"/><Relationship Id="rId11" Type="http://schemas.openxmlformats.org/officeDocument/2006/relationships/image" Target="../media/image40.png"/><Relationship Id="rId10" Type="http://schemas.openxmlformats.org/officeDocument/2006/relationships/image" Target="../media/image48.png"/><Relationship Id="rId12" Type="http://schemas.openxmlformats.org/officeDocument/2006/relationships/image" Target="../media/image34.png"/><Relationship Id="rId9" Type="http://schemas.openxmlformats.org/officeDocument/2006/relationships/image" Target="../media/image28.png"/><Relationship Id="rId5" Type="http://schemas.openxmlformats.org/officeDocument/2006/relationships/image" Target="../media/image27.png"/><Relationship Id="rId6" Type="http://schemas.openxmlformats.org/officeDocument/2006/relationships/image" Target="../media/image33.png"/><Relationship Id="rId7" Type="http://schemas.openxmlformats.org/officeDocument/2006/relationships/image" Target="../media/image30.png"/><Relationship Id="rId8" Type="http://schemas.openxmlformats.org/officeDocument/2006/relationships/image" Target="../media/image3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6.png"/></Relationships>
</file>

<file path=ppt/slides/_rels/slide37.xml.rels><?xml version="1.0" encoding="UTF-8" standalone="yes"?><Relationships xmlns="http://schemas.openxmlformats.org/package/2006/relationships"><Relationship Id="rId11" Type="http://schemas.openxmlformats.org/officeDocument/2006/relationships/image" Target="../media/image43.png"/><Relationship Id="rId10" Type="http://schemas.openxmlformats.org/officeDocument/2006/relationships/image" Target="../media/image6.png"/><Relationship Id="rId13" Type="http://schemas.openxmlformats.org/officeDocument/2006/relationships/image" Target="../media/image52.png"/><Relationship Id="rId12" Type="http://schemas.openxmlformats.org/officeDocument/2006/relationships/image" Target="../media/image48.png"/><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29.png"/><Relationship Id="rId4" Type="http://schemas.openxmlformats.org/officeDocument/2006/relationships/image" Target="../media/image42.png"/><Relationship Id="rId9" Type="http://schemas.openxmlformats.org/officeDocument/2006/relationships/image" Target="../media/image47.png"/><Relationship Id="rId15" Type="http://schemas.openxmlformats.org/officeDocument/2006/relationships/image" Target="../media/image34.png"/><Relationship Id="rId14" Type="http://schemas.openxmlformats.org/officeDocument/2006/relationships/image" Target="../media/image28.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9.png"/><Relationship Id="rId8" Type="http://schemas.openxmlformats.org/officeDocument/2006/relationships/image" Target="../media/image4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6.png"/><Relationship Id="rId4" Type="http://schemas.openxmlformats.org/officeDocument/2006/relationships/image" Target="../media/image5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6.png"/><Relationship Id="rId4" Type="http://schemas.openxmlformats.org/officeDocument/2006/relationships/image" Target="../media/image51.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6.png"/><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hyperlink" Target="https://www.gmc-uk.org/-/media/documents/mla-content-map-_pdf-85707770.pdf" TargetMode="Externa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cxnSp>
        <p:nvCxnSpPr>
          <p:cNvPr id="75" name="Google Shape;75;g2fde9715597_0_934"/>
          <p:cNvCxnSpPr/>
          <p:nvPr/>
        </p:nvCxnSpPr>
        <p:spPr>
          <a:xfrm>
            <a:off x="0" y="7241856"/>
            <a:ext cx="18288000" cy="0"/>
          </a:xfrm>
          <a:prstGeom prst="straightConnector1">
            <a:avLst/>
          </a:prstGeom>
          <a:noFill/>
          <a:ln cap="flat" cmpd="sng" w="38100">
            <a:solidFill>
              <a:srgbClr val="B52E2A"/>
            </a:solidFill>
            <a:prstDash val="solid"/>
            <a:round/>
            <a:headEnd len="sm" w="sm" type="none"/>
            <a:tailEnd len="sm" w="sm" type="none"/>
          </a:ln>
        </p:spPr>
      </p:cxnSp>
      <p:cxnSp>
        <p:nvCxnSpPr>
          <p:cNvPr id="76" name="Google Shape;76;g2fde9715597_0_934"/>
          <p:cNvCxnSpPr/>
          <p:nvPr/>
        </p:nvCxnSpPr>
        <p:spPr>
          <a:xfrm>
            <a:off x="7235" y="8543347"/>
            <a:ext cx="18288000" cy="0"/>
          </a:xfrm>
          <a:prstGeom prst="straightConnector1">
            <a:avLst/>
          </a:prstGeom>
          <a:noFill/>
          <a:ln cap="flat" cmpd="sng" w="38100">
            <a:solidFill>
              <a:srgbClr val="B52E2A"/>
            </a:solidFill>
            <a:prstDash val="solid"/>
            <a:round/>
            <a:headEnd len="sm" w="sm" type="none"/>
            <a:tailEnd len="sm" w="sm" type="none"/>
          </a:ln>
        </p:spPr>
      </p:cxnSp>
      <p:cxnSp>
        <p:nvCxnSpPr>
          <p:cNvPr id="77" name="Google Shape;77;g2fde9715597_0_934"/>
          <p:cNvCxnSpPr/>
          <p:nvPr/>
        </p:nvCxnSpPr>
        <p:spPr>
          <a:xfrm rot="10800000">
            <a:off x="9608476" y="7267697"/>
            <a:ext cx="0" cy="1292100"/>
          </a:xfrm>
          <a:prstGeom prst="straightConnector1">
            <a:avLst/>
          </a:prstGeom>
          <a:noFill/>
          <a:ln cap="flat" cmpd="sng" w="38100">
            <a:solidFill>
              <a:srgbClr val="B52E2A"/>
            </a:solidFill>
            <a:prstDash val="solid"/>
            <a:round/>
            <a:headEnd len="sm" w="sm" type="none"/>
            <a:tailEnd len="sm" w="sm" type="none"/>
          </a:ln>
        </p:spPr>
      </p:cxnSp>
      <p:sp>
        <p:nvSpPr>
          <p:cNvPr id="78" name="Google Shape;78;g2fde9715597_0_934"/>
          <p:cNvSpPr txBox="1"/>
          <p:nvPr/>
        </p:nvSpPr>
        <p:spPr>
          <a:xfrm>
            <a:off x="1028700" y="2404066"/>
            <a:ext cx="15170400" cy="4165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4000"/>
              <a:buFont typeface="Arial"/>
              <a:buNone/>
            </a:pPr>
            <a:r>
              <a:rPr b="0" i="0" lang="en-US" sz="12300" u="none" cap="none" strike="noStrike">
                <a:solidFill>
                  <a:srgbClr val="FFFFFF"/>
                </a:solidFill>
                <a:latin typeface="Comfortaa"/>
                <a:ea typeface="Comfortaa"/>
                <a:cs typeface="Comfortaa"/>
                <a:sym typeface="Comfortaa"/>
              </a:rPr>
              <a:t>What I Wish I Knew in Second Year</a:t>
            </a:r>
            <a:endParaRPr b="0" i="0" sz="100" u="none" cap="none" strike="noStrike">
              <a:solidFill>
                <a:srgbClr val="000000"/>
              </a:solidFill>
              <a:latin typeface="Comfortaa"/>
              <a:ea typeface="Comfortaa"/>
              <a:cs typeface="Comfortaa"/>
              <a:sym typeface="Comfortaa"/>
            </a:endParaRPr>
          </a:p>
        </p:txBody>
      </p:sp>
      <p:sp>
        <p:nvSpPr>
          <p:cNvPr id="79" name="Google Shape;79;g2fde9715597_0_934"/>
          <p:cNvSpPr txBox="1"/>
          <p:nvPr/>
        </p:nvSpPr>
        <p:spPr>
          <a:xfrm>
            <a:off x="10394092" y="7615542"/>
            <a:ext cx="7315200" cy="492600"/>
          </a:xfrm>
          <a:prstGeom prst="rect">
            <a:avLst/>
          </a:prstGeom>
          <a:noFill/>
          <a:ln>
            <a:noFill/>
          </a:ln>
        </p:spPr>
        <p:txBody>
          <a:bodyPr anchorCtr="0" anchor="t" bIns="0" lIns="0" spcFirstLastPara="1" rIns="0" wrap="square" tIns="0">
            <a:spAutoFit/>
          </a:bodyPr>
          <a:lstStyle/>
          <a:p>
            <a:pPr indent="0" lvl="0" marL="0" marR="0" rtl="0" algn="l">
              <a:lnSpc>
                <a:spcPct val="139962"/>
              </a:lnSpc>
              <a:spcBef>
                <a:spcPts val="0"/>
              </a:spcBef>
              <a:spcAft>
                <a:spcPts val="0"/>
              </a:spcAft>
              <a:buClr>
                <a:srgbClr val="000000"/>
              </a:buClr>
              <a:buSzPts val="2700"/>
              <a:buFont typeface="Arial"/>
              <a:buNone/>
            </a:pPr>
            <a:r>
              <a:rPr lang="en-US" sz="3200">
                <a:solidFill>
                  <a:srgbClr val="FFFFFF"/>
                </a:solidFill>
                <a:latin typeface="Comfortaa"/>
                <a:ea typeface="Comfortaa"/>
                <a:cs typeface="Comfortaa"/>
                <a:sym typeface="Comfortaa"/>
              </a:rPr>
              <a:t>Monday</a:t>
            </a:r>
            <a:r>
              <a:rPr b="0" i="0" lang="en-US" sz="3200" u="none" cap="none" strike="noStrike">
                <a:solidFill>
                  <a:srgbClr val="FFFFFF"/>
                </a:solidFill>
                <a:latin typeface="Comfortaa"/>
                <a:ea typeface="Comfortaa"/>
                <a:cs typeface="Comfortaa"/>
                <a:sym typeface="Comfortaa"/>
              </a:rPr>
              <a:t> </a:t>
            </a:r>
            <a:r>
              <a:rPr lang="en-US" sz="3200">
                <a:solidFill>
                  <a:srgbClr val="FFFFFF"/>
                </a:solidFill>
                <a:latin typeface="Comfortaa"/>
                <a:ea typeface="Comfortaa"/>
                <a:cs typeface="Comfortaa"/>
                <a:sym typeface="Comfortaa"/>
              </a:rPr>
              <a:t>8</a:t>
            </a:r>
            <a:r>
              <a:rPr b="0" i="0" lang="en-US" sz="3200" u="none" cap="none" strike="noStrike">
                <a:solidFill>
                  <a:srgbClr val="FFFFFF"/>
                </a:solidFill>
                <a:latin typeface="Comfortaa"/>
                <a:ea typeface="Comfortaa"/>
                <a:cs typeface="Comfortaa"/>
                <a:sym typeface="Comfortaa"/>
              </a:rPr>
              <a:t>th September 202</a:t>
            </a:r>
            <a:r>
              <a:rPr lang="en-US" sz="3200">
                <a:solidFill>
                  <a:srgbClr val="FFFFFF"/>
                </a:solidFill>
                <a:latin typeface="Comfortaa"/>
                <a:ea typeface="Comfortaa"/>
                <a:cs typeface="Comfortaa"/>
                <a:sym typeface="Comfortaa"/>
              </a:rPr>
              <a:t>5</a:t>
            </a:r>
            <a:endParaRPr b="0" i="0" sz="1600" u="none" cap="none" strike="noStrike">
              <a:solidFill>
                <a:srgbClr val="000000"/>
              </a:solidFill>
              <a:latin typeface="Comfortaa"/>
              <a:ea typeface="Comfortaa"/>
              <a:cs typeface="Comfortaa"/>
              <a:sym typeface="Comfortaa"/>
            </a:endParaRPr>
          </a:p>
        </p:txBody>
      </p:sp>
      <p:sp>
        <p:nvSpPr>
          <p:cNvPr id="80" name="Google Shape;80;g2fde9715597_0_934"/>
          <p:cNvSpPr txBox="1"/>
          <p:nvPr/>
        </p:nvSpPr>
        <p:spPr>
          <a:xfrm>
            <a:off x="549750" y="7645550"/>
            <a:ext cx="86619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chemeClr val="lt1"/>
                </a:solidFill>
                <a:latin typeface="Comfortaa"/>
                <a:ea typeface="Comfortaa"/>
                <a:cs typeface="Comfortaa"/>
                <a:sym typeface="Comfortaa"/>
              </a:rPr>
              <a:t>By: </a:t>
            </a:r>
            <a:r>
              <a:rPr lang="en-US" sz="2900">
                <a:solidFill>
                  <a:schemeClr val="lt1"/>
                </a:solidFill>
                <a:latin typeface="Comfortaa"/>
                <a:ea typeface="Comfortaa"/>
                <a:cs typeface="Comfortaa"/>
                <a:sym typeface="Comfortaa"/>
              </a:rPr>
              <a:t>Jean, Shruti, Taiyyib &amp; Akshaya</a:t>
            </a:r>
            <a:endParaRPr b="0" i="0" sz="2900" u="none" cap="none" strike="noStrike">
              <a:solidFill>
                <a:schemeClr val="lt1"/>
              </a:solidFill>
              <a:latin typeface="Comfortaa"/>
              <a:ea typeface="Comfortaa"/>
              <a:cs typeface="Comfortaa"/>
              <a:sym typeface="Comfortaa"/>
            </a:endParaRPr>
          </a:p>
        </p:txBody>
      </p:sp>
      <p:sp>
        <p:nvSpPr>
          <p:cNvPr id="81" name="Google Shape;81;g2fde9715597_0_934"/>
          <p:cNvSpPr/>
          <p:nvPr/>
        </p:nvSpPr>
        <p:spPr>
          <a:xfrm flipH="1" rot="10800000">
            <a:off x="0" y="9258218"/>
            <a:ext cx="18295200" cy="531300"/>
          </a:xfrm>
          <a:prstGeom prst="rect">
            <a:avLst/>
          </a:prstGeom>
          <a:solidFill>
            <a:srgbClr val="ECAFAE"/>
          </a:solidFill>
          <a:ln>
            <a:noFill/>
          </a:ln>
        </p:spPr>
        <p:txBody>
          <a:bodyPr anchorCtr="1" anchor="ctr" bIns="68575" lIns="137150" spcFirstLastPara="1" rIns="137150" wrap="square" tIns="685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Calibri"/>
              <a:ea typeface="Calibri"/>
              <a:cs typeface="Calibri"/>
              <a:sym typeface="Calibri"/>
            </a:endParaRPr>
          </a:p>
        </p:txBody>
      </p:sp>
      <p:sp>
        <p:nvSpPr>
          <p:cNvPr id="82" name="Google Shape;82;g2fde9715597_0_934"/>
          <p:cNvSpPr/>
          <p:nvPr/>
        </p:nvSpPr>
        <p:spPr>
          <a:xfrm>
            <a:off x="0" y="9436537"/>
            <a:ext cx="18288000" cy="850500"/>
          </a:xfrm>
          <a:prstGeom prst="rect">
            <a:avLst/>
          </a:prstGeom>
          <a:solidFill>
            <a:srgbClr val="B52E2A"/>
          </a:solidFill>
          <a:ln>
            <a:noFill/>
          </a:ln>
        </p:spPr>
        <p:txBody>
          <a:bodyPr anchorCtr="1" anchor="ctr" bIns="68575" lIns="137150" spcFirstLastPara="1" rIns="137150" wrap="square" tIns="685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Calibri"/>
              <a:ea typeface="Calibri"/>
              <a:cs typeface="Calibri"/>
              <a:sym typeface="Calibri"/>
            </a:endParaRPr>
          </a:p>
        </p:txBody>
      </p:sp>
      <p:sp>
        <p:nvSpPr>
          <p:cNvPr id="83" name="Google Shape;83;g2fde9715597_0_934"/>
          <p:cNvSpPr txBox="1"/>
          <p:nvPr/>
        </p:nvSpPr>
        <p:spPr>
          <a:xfrm>
            <a:off x="4576396" y="4998404"/>
            <a:ext cx="91527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A white letter on a black background&#10;&#10;Description automatically generated" id="84" name="Google Shape;84;g2fde9715597_0_934"/>
          <p:cNvPicPr preferRelativeResize="0"/>
          <p:nvPr/>
        </p:nvPicPr>
        <p:blipFill rotWithShape="1">
          <a:blip r:embed="rId3">
            <a:alphaModFix/>
          </a:blip>
          <a:srcRect b="0" l="0" r="0" t="0"/>
          <a:stretch/>
        </p:blipFill>
        <p:spPr>
          <a:xfrm>
            <a:off x="12636105" y="304789"/>
            <a:ext cx="5378575" cy="15951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pic>
        <p:nvPicPr>
          <p:cNvPr id="232" name="Google Shape;232;g2fde9715597_0_1040"/>
          <p:cNvPicPr preferRelativeResize="0"/>
          <p:nvPr/>
        </p:nvPicPr>
        <p:blipFill rotWithShape="1">
          <a:blip r:embed="rId3">
            <a:alphaModFix/>
          </a:blip>
          <a:srcRect b="0" l="0" r="0" t="0"/>
          <a:stretch/>
        </p:blipFill>
        <p:spPr>
          <a:xfrm>
            <a:off x="864125" y="2000668"/>
            <a:ext cx="15204250" cy="4845774"/>
          </a:xfrm>
          <a:prstGeom prst="rect">
            <a:avLst/>
          </a:prstGeom>
          <a:noFill/>
          <a:ln>
            <a:noFill/>
          </a:ln>
        </p:spPr>
      </p:pic>
      <p:sp>
        <p:nvSpPr>
          <p:cNvPr id="233" name="Google Shape;233;g2fde9715597_0_1040"/>
          <p:cNvSpPr txBox="1"/>
          <p:nvPr/>
        </p:nvSpPr>
        <p:spPr>
          <a:xfrm>
            <a:off x="864125" y="674429"/>
            <a:ext cx="16553100" cy="1062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9000"/>
              <a:buFont typeface="Arial"/>
              <a:buNone/>
            </a:pPr>
            <a:r>
              <a:rPr b="1" i="0" lang="en-US" sz="6900" u="none" cap="none" strike="noStrike">
                <a:solidFill>
                  <a:schemeClr val="lt1"/>
                </a:solidFill>
                <a:latin typeface="Comfortaa"/>
                <a:ea typeface="Comfortaa"/>
                <a:cs typeface="Comfortaa"/>
                <a:sym typeface="Comfortaa"/>
              </a:rPr>
              <a:t>E-portfolio</a:t>
            </a:r>
            <a:endParaRPr b="1" i="0" sz="6900" u="none" cap="none" strike="noStrike">
              <a:solidFill>
                <a:schemeClr val="lt1"/>
              </a:solidFill>
              <a:latin typeface="Comfortaa"/>
              <a:ea typeface="Comfortaa"/>
              <a:cs typeface="Comfortaa"/>
              <a:sym typeface="Comfortaa"/>
            </a:endParaRPr>
          </a:p>
        </p:txBody>
      </p:sp>
      <p:pic>
        <p:nvPicPr>
          <p:cNvPr id="234" name="Google Shape;234;g2fde9715597_0_1040"/>
          <p:cNvPicPr preferRelativeResize="0"/>
          <p:nvPr/>
        </p:nvPicPr>
        <p:blipFill rotWithShape="1">
          <a:blip r:embed="rId4">
            <a:alphaModFix/>
          </a:blip>
          <a:srcRect b="0" l="0" r="0" t="0"/>
          <a:stretch/>
        </p:blipFill>
        <p:spPr>
          <a:xfrm>
            <a:off x="864125" y="6946183"/>
            <a:ext cx="3867150" cy="2257425"/>
          </a:xfrm>
          <a:prstGeom prst="rect">
            <a:avLst/>
          </a:prstGeom>
          <a:noFill/>
          <a:ln>
            <a:noFill/>
          </a:ln>
        </p:spPr>
      </p:pic>
      <p:sp>
        <p:nvSpPr>
          <p:cNvPr id="235" name="Google Shape;235;g2fde9715597_0_1040"/>
          <p:cNvSpPr/>
          <p:nvPr/>
        </p:nvSpPr>
        <p:spPr>
          <a:xfrm flipH="1" rot="10800000">
            <a:off x="0" y="9258218"/>
            <a:ext cx="18295200" cy="531300"/>
          </a:xfrm>
          <a:prstGeom prst="rect">
            <a:avLst/>
          </a:prstGeom>
          <a:solidFill>
            <a:srgbClr val="ECAFAE"/>
          </a:solidFill>
          <a:ln>
            <a:noFill/>
          </a:ln>
        </p:spPr>
        <p:txBody>
          <a:bodyPr anchorCtr="1" anchor="ctr" bIns="68575" lIns="137150" spcFirstLastPara="1" rIns="137150" wrap="square" tIns="685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Calibri"/>
              <a:ea typeface="Calibri"/>
              <a:cs typeface="Calibri"/>
              <a:sym typeface="Calibri"/>
            </a:endParaRPr>
          </a:p>
        </p:txBody>
      </p:sp>
      <p:sp>
        <p:nvSpPr>
          <p:cNvPr id="236" name="Google Shape;236;g2fde9715597_0_1040"/>
          <p:cNvSpPr/>
          <p:nvPr/>
        </p:nvSpPr>
        <p:spPr>
          <a:xfrm>
            <a:off x="0" y="9436537"/>
            <a:ext cx="18288000" cy="850500"/>
          </a:xfrm>
          <a:prstGeom prst="rect">
            <a:avLst/>
          </a:prstGeom>
          <a:solidFill>
            <a:srgbClr val="B52E2A"/>
          </a:solidFill>
          <a:ln>
            <a:noFill/>
          </a:ln>
        </p:spPr>
        <p:txBody>
          <a:bodyPr anchorCtr="1" anchor="ctr" bIns="68575" lIns="137150" spcFirstLastPara="1" rIns="137150" wrap="square" tIns="685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Calibri"/>
              <a:ea typeface="Calibri"/>
              <a:cs typeface="Calibri"/>
              <a:sym typeface="Calibri"/>
            </a:endParaRPr>
          </a:p>
        </p:txBody>
      </p:sp>
      <p:pic>
        <p:nvPicPr>
          <p:cNvPr descr="A white letter on a black background&#10;&#10;Description automatically generated" id="237" name="Google Shape;237;g2fde9715597_0_1040"/>
          <p:cNvPicPr preferRelativeResize="0"/>
          <p:nvPr/>
        </p:nvPicPr>
        <p:blipFill rotWithShape="1">
          <a:blip r:embed="rId5">
            <a:alphaModFix/>
          </a:blip>
          <a:srcRect b="0" l="0" r="0" t="0"/>
          <a:stretch/>
        </p:blipFill>
        <p:spPr>
          <a:xfrm>
            <a:off x="15970500" y="9563007"/>
            <a:ext cx="2088899" cy="6195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g2fde9715597_0_1049"/>
          <p:cNvSpPr txBox="1"/>
          <p:nvPr/>
        </p:nvSpPr>
        <p:spPr>
          <a:xfrm>
            <a:off x="864125" y="522029"/>
            <a:ext cx="16553100" cy="1123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9000"/>
              <a:buFont typeface="Arial"/>
              <a:buNone/>
            </a:pPr>
            <a:r>
              <a:rPr b="1" i="0" lang="en-US" sz="7300" u="none" cap="none" strike="noStrike">
                <a:solidFill>
                  <a:schemeClr val="lt1"/>
                </a:solidFill>
                <a:latin typeface="Comfortaa"/>
                <a:ea typeface="Comfortaa"/>
                <a:cs typeface="Comfortaa"/>
                <a:sym typeface="Comfortaa"/>
              </a:rPr>
              <a:t>E-portfolio</a:t>
            </a:r>
            <a:endParaRPr b="1" i="0" sz="7300" u="none" cap="none" strike="noStrike">
              <a:solidFill>
                <a:schemeClr val="lt1"/>
              </a:solidFill>
              <a:latin typeface="Comfortaa"/>
              <a:ea typeface="Comfortaa"/>
              <a:cs typeface="Comfortaa"/>
              <a:sym typeface="Comfortaa"/>
            </a:endParaRPr>
          </a:p>
        </p:txBody>
      </p:sp>
      <p:sp>
        <p:nvSpPr>
          <p:cNvPr id="243" name="Google Shape;243;g2fde9715597_0_1049"/>
          <p:cNvSpPr/>
          <p:nvPr/>
        </p:nvSpPr>
        <p:spPr>
          <a:xfrm flipH="1" rot="10800000">
            <a:off x="0" y="9258218"/>
            <a:ext cx="18295200" cy="531300"/>
          </a:xfrm>
          <a:prstGeom prst="rect">
            <a:avLst/>
          </a:prstGeom>
          <a:solidFill>
            <a:srgbClr val="ECAFAE"/>
          </a:solidFill>
          <a:ln>
            <a:noFill/>
          </a:ln>
        </p:spPr>
        <p:txBody>
          <a:bodyPr anchorCtr="1" anchor="ctr" bIns="68575" lIns="137150" spcFirstLastPara="1" rIns="137150" wrap="square" tIns="685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Calibri"/>
              <a:ea typeface="Calibri"/>
              <a:cs typeface="Calibri"/>
              <a:sym typeface="Calibri"/>
            </a:endParaRPr>
          </a:p>
        </p:txBody>
      </p:sp>
      <p:sp>
        <p:nvSpPr>
          <p:cNvPr id="244" name="Google Shape;244;g2fde9715597_0_1049"/>
          <p:cNvSpPr/>
          <p:nvPr/>
        </p:nvSpPr>
        <p:spPr>
          <a:xfrm>
            <a:off x="0" y="9436537"/>
            <a:ext cx="18288000" cy="850500"/>
          </a:xfrm>
          <a:prstGeom prst="rect">
            <a:avLst/>
          </a:prstGeom>
          <a:solidFill>
            <a:srgbClr val="B52E2A"/>
          </a:solidFill>
          <a:ln>
            <a:noFill/>
          </a:ln>
        </p:spPr>
        <p:txBody>
          <a:bodyPr anchorCtr="1" anchor="ctr" bIns="68575" lIns="137150" spcFirstLastPara="1" rIns="137150" wrap="square" tIns="685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Calibri"/>
              <a:ea typeface="Calibri"/>
              <a:cs typeface="Calibri"/>
              <a:sym typeface="Calibri"/>
            </a:endParaRPr>
          </a:p>
        </p:txBody>
      </p:sp>
      <p:pic>
        <p:nvPicPr>
          <p:cNvPr descr="A white letter on a black background&#10;&#10;Description automatically generated" id="245" name="Google Shape;245;g2fde9715597_0_1049"/>
          <p:cNvPicPr preferRelativeResize="0"/>
          <p:nvPr/>
        </p:nvPicPr>
        <p:blipFill rotWithShape="1">
          <a:blip r:embed="rId3">
            <a:alphaModFix/>
          </a:blip>
          <a:srcRect b="0" l="0" r="0" t="0"/>
          <a:stretch/>
        </p:blipFill>
        <p:spPr>
          <a:xfrm>
            <a:off x="15970500" y="9563007"/>
            <a:ext cx="2088899" cy="619501"/>
          </a:xfrm>
          <a:prstGeom prst="rect">
            <a:avLst/>
          </a:prstGeom>
          <a:noFill/>
          <a:ln>
            <a:noFill/>
          </a:ln>
        </p:spPr>
      </p:pic>
      <p:sp>
        <p:nvSpPr>
          <p:cNvPr id="246" name="Google Shape;246;g2fde9715597_0_1049"/>
          <p:cNvSpPr txBox="1"/>
          <p:nvPr/>
        </p:nvSpPr>
        <p:spPr>
          <a:xfrm>
            <a:off x="1485901" y="1898261"/>
            <a:ext cx="15724500" cy="1816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lt1"/>
                </a:solidFill>
                <a:latin typeface="Arial"/>
                <a:ea typeface="Arial"/>
                <a:cs typeface="Arial"/>
                <a:sym typeface="Arial"/>
              </a:rPr>
              <a:t>In the next few slides, guidance and recommended timelines to complete the e-portfolio are covered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lt1"/>
                </a:solidFill>
                <a:latin typeface="Arial"/>
                <a:ea typeface="Arial"/>
                <a:cs typeface="Arial"/>
                <a:sym typeface="Arial"/>
              </a:rPr>
              <a:t>The recommended timelines are noted in little red boxes – these are there to help direct you in completing your E-portfolio as efficiently as possible</a:t>
            </a:r>
            <a:endParaRPr b="0" i="0" sz="1400" u="none" cap="none" strike="noStrike">
              <a:solidFill>
                <a:srgbClr val="000000"/>
              </a:solidFill>
              <a:latin typeface="Arial"/>
              <a:ea typeface="Arial"/>
              <a:cs typeface="Arial"/>
              <a:sym typeface="Arial"/>
            </a:endParaRPr>
          </a:p>
        </p:txBody>
      </p:sp>
      <p:sp>
        <p:nvSpPr>
          <p:cNvPr id="247" name="Google Shape;247;g2fde9715597_0_1049"/>
          <p:cNvSpPr/>
          <p:nvPr/>
        </p:nvSpPr>
        <p:spPr>
          <a:xfrm>
            <a:off x="2990472" y="4007881"/>
            <a:ext cx="12980100" cy="5009700"/>
          </a:xfrm>
          <a:prstGeom prst="roundRect">
            <a:avLst>
              <a:gd fmla="val 9497" name="adj"/>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Arial"/>
                <a:ea typeface="Arial"/>
                <a:cs typeface="Arial"/>
                <a:sym typeface="Arial"/>
              </a:rPr>
              <a:t>Key for upcoming slides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600"/>
              <a:buFont typeface="Arial"/>
              <a:buNone/>
            </a:pPr>
            <a:r>
              <a:t/>
            </a:r>
            <a:endParaRPr b="0" i="0" sz="2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600"/>
              <a:buFont typeface="Arial"/>
              <a:buNone/>
            </a:pPr>
            <a:r>
              <a:rPr b="1" i="0" lang="en-US" sz="2600" u="sng" cap="none" strike="noStrike">
                <a:solidFill>
                  <a:srgbClr val="000000"/>
                </a:solidFill>
                <a:latin typeface="Arial"/>
                <a:ea typeface="Arial"/>
                <a:cs typeface="Arial"/>
                <a:sym typeface="Arial"/>
              </a:rPr>
              <a:t>Side-by-side</a:t>
            </a:r>
            <a:r>
              <a:rPr b="0" i="0" lang="en-US" sz="2600" u="none" cap="none" strike="noStrike">
                <a:solidFill>
                  <a:srgbClr val="000000"/>
                </a:solidFill>
                <a:latin typeface="Arial"/>
                <a:ea typeface="Arial"/>
                <a:cs typeface="Arial"/>
                <a:sym typeface="Arial"/>
              </a:rPr>
              <a:t> - Complete on a daily/weekly basis</a:t>
            </a:r>
            <a:br>
              <a:rPr b="0" i="0" lang="en-US" sz="2600" u="none" cap="none" strike="noStrike">
                <a:solidFill>
                  <a:srgbClr val="000000"/>
                </a:solidFill>
                <a:latin typeface="Arial"/>
                <a:ea typeface="Arial"/>
                <a:cs typeface="Arial"/>
                <a:sym typeface="Arial"/>
              </a:rPr>
            </a:br>
            <a:endParaRPr b="0" i="0" sz="2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600"/>
              <a:buFont typeface="Arial"/>
              <a:buNone/>
            </a:pPr>
            <a:r>
              <a:rPr b="1" i="0" lang="en-US" sz="2600" u="sng" cap="none" strike="noStrike">
                <a:solidFill>
                  <a:srgbClr val="000000"/>
                </a:solidFill>
                <a:latin typeface="Arial"/>
                <a:ea typeface="Arial"/>
                <a:cs typeface="Arial"/>
                <a:sym typeface="Arial"/>
              </a:rPr>
              <a:t>Whenever possible</a:t>
            </a:r>
            <a:r>
              <a:rPr b="1" i="0" lang="en-US" sz="2600" u="none" cap="none" strike="noStrike">
                <a:solidFill>
                  <a:srgbClr val="000000"/>
                </a:solidFill>
                <a:latin typeface="Arial"/>
                <a:ea typeface="Arial"/>
                <a:cs typeface="Arial"/>
                <a:sym typeface="Arial"/>
              </a:rPr>
              <a:t> </a:t>
            </a:r>
            <a:r>
              <a:rPr b="0" i="0" lang="en-US" sz="2600" u="none" cap="none" strike="noStrike">
                <a:solidFill>
                  <a:srgbClr val="000000"/>
                </a:solidFill>
                <a:latin typeface="Arial"/>
                <a:ea typeface="Arial"/>
                <a:cs typeface="Arial"/>
                <a:sym typeface="Arial"/>
              </a:rPr>
              <a:t>- Keep these sign-offs in the back of your mind, so you can initiate and/or take the opportunity to do them, and complete the sign-off</a:t>
            </a:r>
            <a:br>
              <a:rPr b="0" i="0" lang="en-US" sz="2600" u="none" cap="none" strike="noStrike">
                <a:solidFill>
                  <a:srgbClr val="000000"/>
                </a:solidFill>
                <a:latin typeface="Arial"/>
                <a:ea typeface="Arial"/>
                <a:cs typeface="Arial"/>
                <a:sym typeface="Arial"/>
              </a:rPr>
            </a:br>
            <a:endParaRPr b="0" i="0" sz="2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600"/>
              <a:buFont typeface="Arial"/>
              <a:buNone/>
            </a:pPr>
            <a:r>
              <a:rPr b="1" i="0" lang="en-US" sz="2600" u="sng" cap="none" strike="noStrike">
                <a:solidFill>
                  <a:srgbClr val="000000"/>
                </a:solidFill>
                <a:latin typeface="Arial"/>
                <a:ea typeface="Arial"/>
                <a:cs typeface="Arial"/>
                <a:sym typeface="Arial"/>
              </a:rPr>
              <a:t>As soon as possible</a:t>
            </a:r>
            <a:r>
              <a:rPr b="1" i="0" lang="en-US" sz="2600" u="none" cap="none" strike="noStrike">
                <a:solidFill>
                  <a:srgbClr val="000000"/>
                </a:solidFill>
                <a:latin typeface="Arial"/>
                <a:ea typeface="Arial"/>
                <a:cs typeface="Arial"/>
                <a:sym typeface="Arial"/>
              </a:rPr>
              <a:t> </a:t>
            </a:r>
            <a:r>
              <a:rPr b="0" i="0" lang="en-US" sz="2600" u="none" cap="none" strike="noStrike">
                <a:solidFill>
                  <a:srgbClr val="000000"/>
                </a:solidFill>
                <a:latin typeface="Arial"/>
                <a:ea typeface="Arial"/>
                <a:cs typeface="Arial"/>
                <a:sym typeface="Arial"/>
              </a:rPr>
              <a:t>- You do not need anything to get these signed off - you can get these done right NOW if you wish! Try to get these done as soon as possible, so they can be ticked off and you do not have to worry about them along with other deadlines later down the year </a:t>
            </a:r>
            <a:endParaRPr b="0" i="0" sz="26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g2fde9715597_0_1058"/>
          <p:cNvSpPr txBox="1"/>
          <p:nvPr/>
        </p:nvSpPr>
        <p:spPr>
          <a:xfrm>
            <a:off x="718983" y="512118"/>
            <a:ext cx="17568900" cy="1139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9000"/>
              <a:buFont typeface="Arial"/>
              <a:buNone/>
            </a:pPr>
            <a:r>
              <a:rPr b="1" i="0" lang="en-US" sz="7400" u="none" cap="none" strike="noStrike">
                <a:solidFill>
                  <a:srgbClr val="C00000"/>
                </a:solidFill>
                <a:latin typeface="Comfortaa"/>
                <a:ea typeface="Comfortaa"/>
                <a:cs typeface="Comfortaa"/>
                <a:sym typeface="Comfortaa"/>
              </a:rPr>
              <a:t> E-portfolio: 00 → Others </a:t>
            </a:r>
            <a:endParaRPr b="1" i="0" sz="7400" u="none" cap="none" strike="noStrike">
              <a:solidFill>
                <a:srgbClr val="C00000"/>
              </a:solidFill>
              <a:latin typeface="Comfortaa"/>
              <a:ea typeface="Comfortaa"/>
              <a:cs typeface="Comfortaa"/>
              <a:sym typeface="Comfortaa"/>
            </a:endParaRPr>
          </a:p>
        </p:txBody>
      </p:sp>
      <p:pic>
        <p:nvPicPr>
          <p:cNvPr id="253" name="Google Shape;253;g2fde9715597_0_1058"/>
          <p:cNvPicPr preferRelativeResize="0"/>
          <p:nvPr/>
        </p:nvPicPr>
        <p:blipFill rotWithShape="1">
          <a:blip r:embed="rId3">
            <a:alphaModFix/>
          </a:blip>
          <a:srcRect b="0" l="0" r="0" t="0"/>
          <a:stretch/>
        </p:blipFill>
        <p:spPr>
          <a:xfrm>
            <a:off x="718983" y="1972613"/>
            <a:ext cx="10487912" cy="606461"/>
          </a:xfrm>
          <a:prstGeom prst="rect">
            <a:avLst/>
          </a:prstGeom>
          <a:noFill/>
          <a:ln>
            <a:noFill/>
          </a:ln>
        </p:spPr>
      </p:pic>
      <p:sp>
        <p:nvSpPr>
          <p:cNvPr id="254" name="Google Shape;254;g2fde9715597_0_1058"/>
          <p:cNvSpPr txBox="1"/>
          <p:nvPr/>
        </p:nvSpPr>
        <p:spPr>
          <a:xfrm>
            <a:off x="1298502" y="2826950"/>
            <a:ext cx="12969900" cy="1169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Arial"/>
                <a:ea typeface="Arial"/>
                <a:cs typeface="Arial"/>
                <a:sym typeface="Arial"/>
              </a:rPr>
              <a:t>Needs to be completed before placement start</a:t>
            </a:r>
            <a:endParaRPr b="0" i="0" sz="32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Arial"/>
                <a:ea typeface="Arial"/>
                <a:cs typeface="Arial"/>
                <a:sym typeface="Arial"/>
              </a:rPr>
              <a:t>MAST guidance document on KEATS + courses on eLFH</a:t>
            </a:r>
            <a:endParaRPr b="0" i="0" sz="3200" u="none" cap="none" strike="noStrike">
              <a:solidFill>
                <a:schemeClr val="lt1"/>
              </a:solidFill>
              <a:latin typeface="Arial"/>
              <a:ea typeface="Arial"/>
              <a:cs typeface="Arial"/>
              <a:sym typeface="Arial"/>
            </a:endParaRPr>
          </a:p>
        </p:txBody>
      </p:sp>
      <p:pic>
        <p:nvPicPr>
          <p:cNvPr id="255" name="Google Shape;255;g2fde9715597_0_1058"/>
          <p:cNvPicPr preferRelativeResize="0"/>
          <p:nvPr/>
        </p:nvPicPr>
        <p:blipFill rotWithShape="1">
          <a:blip r:embed="rId4">
            <a:alphaModFix/>
          </a:blip>
          <a:srcRect b="0" l="0" r="0" t="0"/>
          <a:stretch/>
        </p:blipFill>
        <p:spPr>
          <a:xfrm>
            <a:off x="718983" y="4274088"/>
            <a:ext cx="9908399" cy="606461"/>
          </a:xfrm>
          <a:prstGeom prst="rect">
            <a:avLst/>
          </a:prstGeom>
          <a:noFill/>
          <a:ln>
            <a:noFill/>
          </a:ln>
        </p:spPr>
      </p:pic>
      <p:sp>
        <p:nvSpPr>
          <p:cNvPr id="256" name="Google Shape;256;g2fde9715597_0_1058"/>
          <p:cNvSpPr txBox="1"/>
          <p:nvPr/>
        </p:nvSpPr>
        <p:spPr>
          <a:xfrm>
            <a:off x="1298495" y="4998393"/>
            <a:ext cx="15973500" cy="1662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Arial"/>
                <a:ea typeface="Arial"/>
                <a:cs typeface="Arial"/>
                <a:sym typeface="Arial"/>
              </a:rPr>
              <a:t>Simply shows that you engaged with your SSC</a:t>
            </a:r>
            <a:endParaRPr b="0" i="0" sz="32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Arial"/>
                <a:ea typeface="Arial"/>
                <a:cs typeface="Arial"/>
                <a:sym typeface="Arial"/>
              </a:rPr>
              <a:t>Just fill in the details of your SSC and supervisor at the end of the SSC, and your supervisor will fill it out for you</a:t>
            </a:r>
            <a:endParaRPr b="0" i="0" sz="3200" u="none" cap="none" strike="noStrike">
              <a:solidFill>
                <a:schemeClr val="lt1"/>
              </a:solidFill>
              <a:latin typeface="Arial"/>
              <a:ea typeface="Arial"/>
              <a:cs typeface="Arial"/>
              <a:sym typeface="Arial"/>
            </a:endParaRPr>
          </a:p>
        </p:txBody>
      </p:sp>
      <p:pic>
        <p:nvPicPr>
          <p:cNvPr id="257" name="Google Shape;257;g2fde9715597_0_1058"/>
          <p:cNvPicPr preferRelativeResize="0"/>
          <p:nvPr/>
        </p:nvPicPr>
        <p:blipFill rotWithShape="1">
          <a:blip r:embed="rId5">
            <a:alphaModFix/>
          </a:blip>
          <a:srcRect b="0" l="0" r="0" t="0"/>
          <a:stretch/>
        </p:blipFill>
        <p:spPr>
          <a:xfrm>
            <a:off x="718983" y="6956483"/>
            <a:ext cx="6770388" cy="690811"/>
          </a:xfrm>
          <a:prstGeom prst="rect">
            <a:avLst/>
          </a:prstGeom>
          <a:noFill/>
          <a:ln>
            <a:noFill/>
          </a:ln>
        </p:spPr>
      </p:pic>
      <p:sp>
        <p:nvSpPr>
          <p:cNvPr id="258" name="Google Shape;258;g2fde9715597_0_1058"/>
          <p:cNvSpPr txBox="1"/>
          <p:nvPr/>
        </p:nvSpPr>
        <p:spPr>
          <a:xfrm>
            <a:off x="1298494" y="7782579"/>
            <a:ext cx="14672100" cy="1169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Arial"/>
                <a:ea typeface="Arial"/>
                <a:cs typeface="Arial"/>
                <a:sym typeface="Arial"/>
              </a:rPr>
              <a:t>There will be two online sessions throughout the year</a:t>
            </a:r>
            <a:endParaRPr b="0" i="0" sz="32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Arial"/>
                <a:ea typeface="Arial"/>
                <a:cs typeface="Arial"/>
                <a:sym typeface="Arial"/>
              </a:rPr>
              <a:t>You need to write a few words to reflect what you learnt through those sessions</a:t>
            </a:r>
            <a:endParaRPr b="0" i="0" sz="3200" u="none" cap="none" strike="noStrike">
              <a:solidFill>
                <a:schemeClr val="lt1"/>
              </a:solidFill>
              <a:latin typeface="Arial"/>
              <a:ea typeface="Arial"/>
              <a:cs typeface="Arial"/>
              <a:sym typeface="Arial"/>
            </a:endParaRPr>
          </a:p>
        </p:txBody>
      </p:sp>
      <p:sp>
        <p:nvSpPr>
          <p:cNvPr id="259" name="Google Shape;259;g2fde9715597_0_1058"/>
          <p:cNvSpPr/>
          <p:nvPr/>
        </p:nvSpPr>
        <p:spPr>
          <a:xfrm>
            <a:off x="11331051" y="1924440"/>
            <a:ext cx="3883800" cy="702900"/>
          </a:xfrm>
          <a:prstGeom prst="roundRect">
            <a:avLst>
              <a:gd fmla="val 16667" name="adj"/>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Before placement starts</a:t>
            </a:r>
            <a:endParaRPr b="0" i="0" sz="2400" u="none" cap="none" strike="noStrike">
              <a:solidFill>
                <a:srgbClr val="000000"/>
              </a:solidFill>
              <a:latin typeface="Arial"/>
              <a:ea typeface="Arial"/>
              <a:cs typeface="Arial"/>
              <a:sym typeface="Arial"/>
            </a:endParaRPr>
          </a:p>
        </p:txBody>
      </p:sp>
      <p:sp>
        <p:nvSpPr>
          <p:cNvPr id="260" name="Google Shape;260;g2fde9715597_0_1058"/>
          <p:cNvSpPr/>
          <p:nvPr/>
        </p:nvSpPr>
        <p:spPr>
          <a:xfrm>
            <a:off x="10744304" y="4261351"/>
            <a:ext cx="3759300" cy="606600"/>
          </a:xfrm>
          <a:prstGeom prst="roundRect">
            <a:avLst>
              <a:gd fmla="val 16667" name="adj"/>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After SSC finishes</a:t>
            </a:r>
            <a:endParaRPr b="0" i="0" sz="2400" u="none" cap="none" strike="noStrike">
              <a:solidFill>
                <a:srgbClr val="000000"/>
              </a:solidFill>
              <a:latin typeface="Arial"/>
              <a:ea typeface="Arial"/>
              <a:cs typeface="Arial"/>
              <a:sym typeface="Arial"/>
            </a:endParaRPr>
          </a:p>
        </p:txBody>
      </p:sp>
      <p:sp>
        <p:nvSpPr>
          <p:cNvPr id="261" name="Google Shape;261;g2fde9715597_0_1058"/>
          <p:cNvSpPr/>
          <p:nvPr/>
        </p:nvSpPr>
        <p:spPr>
          <a:xfrm>
            <a:off x="7619999" y="7028948"/>
            <a:ext cx="4818600" cy="577500"/>
          </a:xfrm>
          <a:prstGeom prst="roundRect">
            <a:avLst>
              <a:gd fmla="val 16667" name="adj"/>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After the two IPE sessions finish</a:t>
            </a:r>
            <a:endParaRPr b="0" i="0" sz="2400" u="none" cap="none" strike="noStrike">
              <a:solidFill>
                <a:srgbClr val="000000"/>
              </a:solidFill>
              <a:latin typeface="Arial"/>
              <a:ea typeface="Arial"/>
              <a:cs typeface="Arial"/>
              <a:sym typeface="Arial"/>
            </a:endParaRPr>
          </a:p>
        </p:txBody>
      </p:sp>
      <p:sp>
        <p:nvSpPr>
          <p:cNvPr id="262" name="Google Shape;262;g2fde9715597_0_1058"/>
          <p:cNvSpPr/>
          <p:nvPr/>
        </p:nvSpPr>
        <p:spPr>
          <a:xfrm flipH="1" rot="10800000">
            <a:off x="0" y="9258218"/>
            <a:ext cx="18295200" cy="531300"/>
          </a:xfrm>
          <a:prstGeom prst="rect">
            <a:avLst/>
          </a:prstGeom>
          <a:solidFill>
            <a:srgbClr val="ECAFAE"/>
          </a:solidFill>
          <a:ln>
            <a:noFill/>
          </a:ln>
        </p:spPr>
        <p:txBody>
          <a:bodyPr anchorCtr="1" anchor="ctr" bIns="68575" lIns="137150" spcFirstLastPara="1" rIns="137150" wrap="square" tIns="685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Arial"/>
              <a:ea typeface="Arial"/>
              <a:cs typeface="Arial"/>
              <a:sym typeface="Arial"/>
            </a:endParaRPr>
          </a:p>
        </p:txBody>
      </p:sp>
      <p:sp>
        <p:nvSpPr>
          <p:cNvPr id="263" name="Google Shape;263;g2fde9715597_0_1058"/>
          <p:cNvSpPr/>
          <p:nvPr/>
        </p:nvSpPr>
        <p:spPr>
          <a:xfrm>
            <a:off x="0" y="9436537"/>
            <a:ext cx="18288000" cy="850500"/>
          </a:xfrm>
          <a:prstGeom prst="rect">
            <a:avLst/>
          </a:prstGeom>
          <a:solidFill>
            <a:srgbClr val="B52E2A"/>
          </a:solidFill>
          <a:ln>
            <a:noFill/>
          </a:ln>
        </p:spPr>
        <p:txBody>
          <a:bodyPr anchorCtr="1" anchor="ctr" bIns="68575" lIns="137150" spcFirstLastPara="1" rIns="137150" wrap="square" tIns="685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Arial"/>
              <a:ea typeface="Arial"/>
              <a:cs typeface="Arial"/>
              <a:sym typeface="Arial"/>
            </a:endParaRPr>
          </a:p>
        </p:txBody>
      </p:sp>
      <p:pic>
        <p:nvPicPr>
          <p:cNvPr descr="A white letter on a black background&#10;&#10;Description automatically generated" id="264" name="Google Shape;264;g2fde9715597_0_1058"/>
          <p:cNvPicPr preferRelativeResize="0"/>
          <p:nvPr/>
        </p:nvPicPr>
        <p:blipFill rotWithShape="1">
          <a:blip r:embed="rId6">
            <a:alphaModFix/>
          </a:blip>
          <a:srcRect b="0" l="0" r="0" t="0"/>
          <a:stretch/>
        </p:blipFill>
        <p:spPr>
          <a:xfrm>
            <a:off x="15970500" y="9563007"/>
            <a:ext cx="2088899" cy="6195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g2fde9715597_0_1074"/>
          <p:cNvSpPr txBox="1"/>
          <p:nvPr/>
        </p:nvSpPr>
        <p:spPr>
          <a:xfrm>
            <a:off x="129732" y="501492"/>
            <a:ext cx="19988700" cy="923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9000"/>
              <a:buFont typeface="Arial"/>
              <a:buNone/>
            </a:pPr>
            <a:r>
              <a:rPr b="1" i="0" lang="en-US" sz="6000" u="none" cap="none" strike="noStrike">
                <a:solidFill>
                  <a:srgbClr val="FFFF00"/>
                </a:solidFill>
                <a:latin typeface="Comfortaa"/>
                <a:ea typeface="Comfortaa"/>
                <a:cs typeface="Comfortaa"/>
                <a:sym typeface="Comfortaa"/>
              </a:rPr>
              <a:t>E-portfolio: 01 → Hospital Block-specific goals</a:t>
            </a:r>
            <a:endParaRPr b="1" i="0" sz="6000" u="none" cap="none" strike="noStrike">
              <a:solidFill>
                <a:srgbClr val="FFFF00"/>
              </a:solidFill>
              <a:latin typeface="Comfortaa"/>
              <a:ea typeface="Comfortaa"/>
              <a:cs typeface="Comfortaa"/>
              <a:sym typeface="Comfortaa"/>
            </a:endParaRPr>
          </a:p>
        </p:txBody>
      </p:sp>
      <p:sp>
        <p:nvSpPr>
          <p:cNvPr id="270" name="Google Shape;270;g2fde9715597_0_1074"/>
          <p:cNvSpPr txBox="1"/>
          <p:nvPr/>
        </p:nvSpPr>
        <p:spPr>
          <a:xfrm>
            <a:off x="4518207" y="2781280"/>
            <a:ext cx="10170000" cy="692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300"/>
              <a:buFont typeface="Arial"/>
              <a:buNone/>
            </a:pPr>
            <a:r>
              <a:rPr b="1" i="0" lang="en-US" sz="3300" u="none" cap="none" strike="noStrike">
                <a:solidFill>
                  <a:schemeClr val="lt1"/>
                </a:solidFill>
                <a:latin typeface="Arial"/>
                <a:ea typeface="Arial"/>
                <a:cs typeface="Arial"/>
                <a:sym typeface="Arial"/>
              </a:rPr>
              <a:t>Each hospital block has a specific goal on Kaizen</a:t>
            </a:r>
            <a:endParaRPr b="0" i="0" sz="1400" u="none" cap="none" strike="noStrike">
              <a:solidFill>
                <a:srgbClr val="000000"/>
              </a:solidFill>
              <a:latin typeface="Arial"/>
              <a:ea typeface="Arial"/>
              <a:cs typeface="Arial"/>
              <a:sym typeface="Arial"/>
            </a:endParaRPr>
          </a:p>
        </p:txBody>
      </p:sp>
      <p:sp>
        <p:nvSpPr>
          <p:cNvPr id="271" name="Google Shape;271;g2fde9715597_0_1074"/>
          <p:cNvSpPr/>
          <p:nvPr/>
        </p:nvSpPr>
        <p:spPr>
          <a:xfrm>
            <a:off x="14143230" y="1536956"/>
            <a:ext cx="3654600" cy="531300"/>
          </a:xfrm>
          <a:prstGeom prst="roundRect">
            <a:avLst>
              <a:gd fmla="val 16667" name="adj"/>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At the end of each block</a:t>
            </a:r>
            <a:endParaRPr b="0" i="0" sz="2400" u="none" cap="none" strike="noStrike">
              <a:solidFill>
                <a:srgbClr val="000000"/>
              </a:solidFill>
              <a:latin typeface="Arial"/>
              <a:ea typeface="Arial"/>
              <a:cs typeface="Arial"/>
              <a:sym typeface="Arial"/>
            </a:endParaRPr>
          </a:p>
        </p:txBody>
      </p:sp>
      <p:grpSp>
        <p:nvGrpSpPr>
          <p:cNvPr id="272" name="Google Shape;272;g2fde9715597_0_1074"/>
          <p:cNvGrpSpPr/>
          <p:nvPr/>
        </p:nvGrpSpPr>
        <p:grpSpPr>
          <a:xfrm>
            <a:off x="617307" y="7194233"/>
            <a:ext cx="7801800" cy="1354500"/>
            <a:chOff x="476775" y="2830230"/>
            <a:chExt cx="7801800" cy="1354500"/>
          </a:xfrm>
        </p:grpSpPr>
        <p:sp>
          <p:nvSpPr>
            <p:cNvPr id="273" name="Google Shape;273;g2fde9715597_0_1074"/>
            <p:cNvSpPr txBox="1"/>
            <p:nvPr/>
          </p:nvSpPr>
          <p:spPr>
            <a:xfrm>
              <a:off x="476775" y="2830230"/>
              <a:ext cx="7801800" cy="1354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300"/>
                <a:buFont typeface="Arial"/>
                <a:buNone/>
              </a:pPr>
              <a:r>
                <a:rPr b="1" i="0" lang="en-US" sz="3300" u="none" cap="none" strike="noStrike">
                  <a:solidFill>
                    <a:srgbClr val="DE7370"/>
                  </a:solidFill>
                  <a:latin typeface="Arial"/>
                  <a:ea typeface="Arial"/>
                  <a:cs typeface="Arial"/>
                  <a:sym typeface="Arial"/>
                </a:rPr>
                <a:t>For Inflammation and Supporting Life:</a:t>
              </a:r>
              <a:endParaRPr b="0" i="0" sz="3300" u="none" cap="none" strike="noStrike">
                <a:solidFill>
                  <a:srgbClr val="DE7370"/>
                </a:solidFill>
                <a:latin typeface="Arial"/>
                <a:ea typeface="Arial"/>
                <a:cs typeface="Arial"/>
                <a:sym typeface="Arial"/>
              </a:endParaRPr>
            </a:p>
            <a:p>
              <a:pPr indent="-438150" lvl="1" marL="914400" marR="0" rtl="0" algn="l">
                <a:lnSpc>
                  <a:spcPct val="100000"/>
                </a:lnSpc>
                <a:spcBef>
                  <a:spcPts val="1200"/>
                </a:spcBef>
                <a:spcAft>
                  <a:spcPts val="1200"/>
                </a:spcAft>
                <a:buClr>
                  <a:schemeClr val="lt1"/>
                </a:buClr>
                <a:buSzPts val="3300"/>
                <a:buFont typeface="Garamond"/>
                <a:buChar char="○"/>
              </a:pPr>
              <a:r>
                <a:rPr b="0" i="0" lang="en-US" sz="3300" u="none" cap="none" strike="noStrike">
                  <a:solidFill>
                    <a:schemeClr val="lt1"/>
                  </a:solidFill>
                  <a:latin typeface="Arial"/>
                  <a:ea typeface="Arial"/>
                  <a:cs typeface="Arial"/>
                  <a:sym typeface="Arial"/>
                </a:rPr>
                <a:t>SLE: CBD</a:t>
              </a:r>
              <a:endParaRPr b="0" i="0" sz="3300" u="none" cap="none" strike="noStrike">
                <a:solidFill>
                  <a:schemeClr val="lt1"/>
                </a:solidFill>
                <a:latin typeface="Arial"/>
                <a:ea typeface="Arial"/>
                <a:cs typeface="Arial"/>
                <a:sym typeface="Arial"/>
              </a:endParaRPr>
            </a:p>
          </p:txBody>
        </p:sp>
        <p:sp>
          <p:nvSpPr>
            <p:cNvPr id="274" name="Google Shape;274;g2fde9715597_0_1074"/>
            <p:cNvSpPr/>
            <p:nvPr/>
          </p:nvSpPr>
          <p:spPr>
            <a:xfrm>
              <a:off x="3624720" y="3536771"/>
              <a:ext cx="3176100" cy="491400"/>
            </a:xfrm>
            <a:prstGeom prst="roundRect">
              <a:avLst>
                <a:gd fmla="val 16667" name="adj"/>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Whenever  possible</a:t>
              </a:r>
              <a:endParaRPr b="0" i="0" sz="2400" u="none" cap="none" strike="noStrike">
                <a:solidFill>
                  <a:srgbClr val="000000"/>
                </a:solidFill>
                <a:latin typeface="Arial"/>
                <a:ea typeface="Arial"/>
                <a:cs typeface="Arial"/>
                <a:sym typeface="Arial"/>
              </a:endParaRPr>
            </a:p>
          </p:txBody>
        </p:sp>
      </p:grpSp>
      <p:sp>
        <p:nvSpPr>
          <p:cNvPr id="275" name="Google Shape;275;g2fde9715597_0_1074"/>
          <p:cNvSpPr/>
          <p:nvPr/>
        </p:nvSpPr>
        <p:spPr>
          <a:xfrm flipH="1" rot="10800000">
            <a:off x="0" y="9258218"/>
            <a:ext cx="18295200" cy="531300"/>
          </a:xfrm>
          <a:prstGeom prst="rect">
            <a:avLst/>
          </a:prstGeom>
          <a:solidFill>
            <a:srgbClr val="ECAFAE"/>
          </a:solidFill>
          <a:ln>
            <a:noFill/>
          </a:ln>
        </p:spPr>
        <p:txBody>
          <a:bodyPr anchorCtr="1" anchor="ctr" bIns="68575" lIns="137150" spcFirstLastPara="1" rIns="137150" wrap="square" tIns="685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Arial"/>
              <a:ea typeface="Arial"/>
              <a:cs typeface="Arial"/>
              <a:sym typeface="Arial"/>
            </a:endParaRPr>
          </a:p>
        </p:txBody>
      </p:sp>
      <p:sp>
        <p:nvSpPr>
          <p:cNvPr id="276" name="Google Shape;276;g2fde9715597_0_1074"/>
          <p:cNvSpPr/>
          <p:nvPr/>
        </p:nvSpPr>
        <p:spPr>
          <a:xfrm>
            <a:off x="0" y="9436537"/>
            <a:ext cx="18288000" cy="850500"/>
          </a:xfrm>
          <a:prstGeom prst="rect">
            <a:avLst/>
          </a:prstGeom>
          <a:solidFill>
            <a:srgbClr val="B52E2A"/>
          </a:solidFill>
          <a:ln>
            <a:noFill/>
          </a:ln>
        </p:spPr>
        <p:txBody>
          <a:bodyPr anchorCtr="1" anchor="ctr" bIns="68575" lIns="137150" spcFirstLastPara="1" rIns="137150" wrap="square" tIns="685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Calibri"/>
              <a:ea typeface="Calibri"/>
              <a:cs typeface="Calibri"/>
              <a:sym typeface="Calibri"/>
            </a:endParaRPr>
          </a:p>
        </p:txBody>
      </p:sp>
      <p:pic>
        <p:nvPicPr>
          <p:cNvPr descr="A white letter on a black background&#10;&#10;Description automatically generated" id="277" name="Google Shape;277;g2fde9715597_0_1074"/>
          <p:cNvPicPr preferRelativeResize="0"/>
          <p:nvPr/>
        </p:nvPicPr>
        <p:blipFill rotWithShape="1">
          <a:blip r:embed="rId3">
            <a:alphaModFix/>
          </a:blip>
          <a:srcRect b="0" l="0" r="0" t="0"/>
          <a:stretch/>
        </p:blipFill>
        <p:spPr>
          <a:xfrm>
            <a:off x="15970500" y="9563007"/>
            <a:ext cx="2088899" cy="619501"/>
          </a:xfrm>
          <a:prstGeom prst="rect">
            <a:avLst/>
          </a:prstGeom>
          <a:noFill/>
          <a:ln>
            <a:noFill/>
          </a:ln>
        </p:spPr>
      </p:pic>
      <p:grpSp>
        <p:nvGrpSpPr>
          <p:cNvPr id="278" name="Google Shape;278;g2fde9715597_0_1074"/>
          <p:cNvGrpSpPr/>
          <p:nvPr/>
        </p:nvGrpSpPr>
        <p:grpSpPr>
          <a:xfrm>
            <a:off x="3251163" y="3968600"/>
            <a:ext cx="12851676" cy="2678100"/>
            <a:chOff x="476775" y="2830230"/>
            <a:chExt cx="10250997" cy="2678100"/>
          </a:xfrm>
        </p:grpSpPr>
        <p:sp>
          <p:nvSpPr>
            <p:cNvPr id="279" name="Google Shape;279;g2fde9715597_0_1074"/>
            <p:cNvSpPr txBox="1"/>
            <p:nvPr/>
          </p:nvSpPr>
          <p:spPr>
            <a:xfrm>
              <a:off x="476775" y="2830230"/>
              <a:ext cx="10036500" cy="2678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300"/>
                <a:buFont typeface="Arial"/>
                <a:buNone/>
              </a:pPr>
              <a:r>
                <a:rPr b="1" i="0" lang="en-US" sz="3300" u="none" cap="none" strike="noStrike">
                  <a:solidFill>
                    <a:schemeClr val="lt1"/>
                  </a:solidFill>
                  <a:latin typeface="Arial"/>
                  <a:ea typeface="Arial"/>
                  <a:cs typeface="Arial"/>
                  <a:sym typeface="Arial"/>
                </a:rPr>
                <a:t> </a:t>
              </a:r>
              <a:r>
                <a:rPr b="1" i="0" lang="en-US" sz="3300" u="none" cap="none" strike="noStrike">
                  <a:solidFill>
                    <a:srgbClr val="DE7370"/>
                  </a:solidFill>
                  <a:latin typeface="Arial"/>
                  <a:ea typeface="Arial"/>
                  <a:cs typeface="Arial"/>
                  <a:sym typeface="Arial"/>
                </a:rPr>
                <a:t>For all hospital blocks:</a:t>
              </a:r>
              <a:endParaRPr b="0" i="0" sz="1400" u="none" cap="none" strike="noStrike">
                <a:solidFill>
                  <a:srgbClr val="000000"/>
                </a:solidFill>
                <a:latin typeface="Arial"/>
                <a:ea typeface="Arial"/>
                <a:cs typeface="Arial"/>
                <a:sym typeface="Arial"/>
              </a:endParaRPr>
            </a:p>
            <a:p>
              <a:pPr indent="-438150" lvl="1" marL="914400" marR="0" rtl="0" algn="l">
                <a:lnSpc>
                  <a:spcPct val="100000"/>
                </a:lnSpc>
                <a:spcBef>
                  <a:spcPts val="1200"/>
                </a:spcBef>
                <a:spcAft>
                  <a:spcPts val="0"/>
                </a:spcAft>
                <a:buClr>
                  <a:schemeClr val="lt1"/>
                </a:buClr>
                <a:buSzPts val="3300"/>
                <a:buFont typeface="Garamond"/>
                <a:buChar char="○"/>
              </a:pPr>
              <a:r>
                <a:rPr b="0" i="0" lang="en-US" sz="3300" u="none" cap="none" strike="noStrike">
                  <a:solidFill>
                    <a:schemeClr val="lt1"/>
                  </a:solidFill>
                  <a:latin typeface="Arial"/>
                  <a:ea typeface="Arial"/>
                  <a:cs typeface="Arial"/>
                  <a:sym typeface="Arial"/>
                </a:rPr>
                <a:t>Engagement log</a:t>
              </a:r>
              <a:endParaRPr b="0" i="0" sz="3300" u="none" cap="none" strike="noStrike">
                <a:solidFill>
                  <a:schemeClr val="lt1"/>
                </a:solidFill>
                <a:latin typeface="Arial"/>
                <a:ea typeface="Arial"/>
                <a:cs typeface="Arial"/>
                <a:sym typeface="Arial"/>
              </a:endParaRPr>
            </a:p>
            <a:p>
              <a:pPr indent="-438150" lvl="1" marL="914400" marR="0" rtl="0" algn="l">
                <a:lnSpc>
                  <a:spcPct val="100000"/>
                </a:lnSpc>
                <a:spcBef>
                  <a:spcPts val="1200"/>
                </a:spcBef>
                <a:spcAft>
                  <a:spcPts val="0"/>
                </a:spcAft>
                <a:buClr>
                  <a:schemeClr val="lt1"/>
                </a:buClr>
                <a:buSzPts val="3300"/>
                <a:buFont typeface="Garamond"/>
                <a:buChar char="○"/>
              </a:pPr>
              <a:r>
                <a:rPr b="0" i="0" lang="en-US" sz="3300" u="none" cap="none" strike="noStrike">
                  <a:solidFill>
                    <a:schemeClr val="lt1"/>
                  </a:solidFill>
                  <a:latin typeface="Arial"/>
                  <a:ea typeface="Arial"/>
                  <a:cs typeface="Arial"/>
                  <a:sym typeface="Arial"/>
                </a:rPr>
                <a:t>Reflective notes: a case I saw and reflected on</a:t>
              </a:r>
              <a:endParaRPr b="0" i="0" sz="3300" u="none" cap="none" strike="noStrike">
                <a:solidFill>
                  <a:schemeClr val="lt1"/>
                </a:solidFill>
                <a:latin typeface="Arial"/>
                <a:ea typeface="Arial"/>
                <a:cs typeface="Arial"/>
                <a:sym typeface="Arial"/>
              </a:endParaRPr>
            </a:p>
            <a:p>
              <a:pPr indent="-438150" lvl="1" marL="914400" marR="0" rtl="0" algn="l">
                <a:lnSpc>
                  <a:spcPct val="100000"/>
                </a:lnSpc>
                <a:spcBef>
                  <a:spcPts val="1200"/>
                </a:spcBef>
                <a:spcAft>
                  <a:spcPts val="1200"/>
                </a:spcAft>
                <a:buClr>
                  <a:schemeClr val="lt1"/>
                </a:buClr>
                <a:buSzPts val="3300"/>
                <a:buFont typeface="Garamond"/>
                <a:buChar char="○"/>
              </a:pPr>
              <a:r>
                <a:rPr b="0" i="0" lang="en-US" sz="3300" u="none" cap="none" strike="noStrike">
                  <a:solidFill>
                    <a:schemeClr val="lt1"/>
                  </a:solidFill>
                  <a:latin typeface="Arial"/>
                  <a:ea typeface="Arial"/>
                  <a:cs typeface="Arial"/>
                  <a:sym typeface="Arial"/>
                </a:rPr>
                <a:t>Educational supervisor: end of block report</a:t>
              </a:r>
              <a:endParaRPr b="0" i="0" sz="3300" u="none" cap="none" strike="noStrike">
                <a:solidFill>
                  <a:schemeClr val="lt1"/>
                </a:solidFill>
                <a:latin typeface="Arial"/>
                <a:ea typeface="Arial"/>
                <a:cs typeface="Arial"/>
                <a:sym typeface="Arial"/>
              </a:endParaRPr>
            </a:p>
          </p:txBody>
        </p:sp>
        <p:sp>
          <p:nvSpPr>
            <p:cNvPr id="280" name="Google Shape;280;g2fde9715597_0_1074"/>
            <p:cNvSpPr/>
            <p:nvPr/>
          </p:nvSpPr>
          <p:spPr>
            <a:xfrm>
              <a:off x="3872233" y="3593125"/>
              <a:ext cx="1910700" cy="491400"/>
            </a:xfrm>
            <a:prstGeom prst="roundRect">
              <a:avLst>
                <a:gd fmla="val 16667" name="adj"/>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Side-by-side</a:t>
              </a:r>
              <a:endParaRPr b="0" i="0" sz="2400" u="none" cap="none" strike="noStrike">
                <a:solidFill>
                  <a:srgbClr val="000000"/>
                </a:solidFill>
                <a:latin typeface="Arial"/>
                <a:ea typeface="Arial"/>
                <a:cs typeface="Arial"/>
                <a:sym typeface="Arial"/>
              </a:endParaRPr>
            </a:p>
          </p:txBody>
        </p:sp>
        <p:sp>
          <p:nvSpPr>
            <p:cNvPr id="281" name="Google Shape;281;g2fde9715597_0_1074"/>
            <p:cNvSpPr/>
            <p:nvPr/>
          </p:nvSpPr>
          <p:spPr>
            <a:xfrm>
              <a:off x="8380572" y="4205336"/>
              <a:ext cx="2347200" cy="491400"/>
            </a:xfrm>
            <a:prstGeom prst="roundRect">
              <a:avLst>
                <a:gd fmla="val 16667" name="adj"/>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Whenever possible</a:t>
              </a:r>
              <a:endParaRPr b="0" i="0" sz="2400" u="none" cap="none" strike="noStrike">
                <a:solidFill>
                  <a:srgbClr val="000000"/>
                </a:solidFill>
                <a:latin typeface="Arial"/>
                <a:ea typeface="Arial"/>
                <a:cs typeface="Arial"/>
                <a:sym typeface="Arial"/>
              </a:endParaRPr>
            </a:p>
          </p:txBody>
        </p:sp>
        <p:sp>
          <p:nvSpPr>
            <p:cNvPr id="282" name="Google Shape;282;g2fde9715597_0_1074"/>
            <p:cNvSpPr/>
            <p:nvPr/>
          </p:nvSpPr>
          <p:spPr>
            <a:xfrm>
              <a:off x="7878007" y="4901986"/>
              <a:ext cx="1721400" cy="491400"/>
            </a:xfrm>
            <a:prstGeom prst="roundRect">
              <a:avLst>
                <a:gd fmla="val 16667" name="adj"/>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End of block</a:t>
              </a:r>
              <a:endParaRPr b="0" i="0" sz="2400" u="none" cap="none" strike="noStrike">
                <a:solidFill>
                  <a:srgbClr val="000000"/>
                </a:solidFill>
                <a:latin typeface="Arial"/>
                <a:ea typeface="Arial"/>
                <a:cs typeface="Arial"/>
                <a:sym typeface="Arial"/>
              </a:endParaRPr>
            </a:p>
          </p:txBody>
        </p:sp>
      </p:grpSp>
      <p:grpSp>
        <p:nvGrpSpPr>
          <p:cNvPr id="283" name="Google Shape;283;g2fde9715597_0_1074"/>
          <p:cNvGrpSpPr/>
          <p:nvPr/>
        </p:nvGrpSpPr>
        <p:grpSpPr>
          <a:xfrm>
            <a:off x="10316903" y="7194233"/>
            <a:ext cx="7801800" cy="1354500"/>
            <a:chOff x="476775" y="2830230"/>
            <a:chExt cx="7801800" cy="1354500"/>
          </a:xfrm>
        </p:grpSpPr>
        <p:sp>
          <p:nvSpPr>
            <p:cNvPr id="284" name="Google Shape;284;g2fde9715597_0_1074"/>
            <p:cNvSpPr txBox="1"/>
            <p:nvPr/>
          </p:nvSpPr>
          <p:spPr>
            <a:xfrm>
              <a:off x="476775" y="2830230"/>
              <a:ext cx="7801800" cy="1354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300"/>
                <a:buFont typeface="Arial"/>
                <a:buNone/>
              </a:pPr>
              <a:r>
                <a:rPr b="1" i="0" lang="en-US" sz="3300" u="none" cap="none" strike="noStrike">
                  <a:solidFill>
                    <a:srgbClr val="DE7370"/>
                  </a:solidFill>
                  <a:latin typeface="Arial"/>
                  <a:ea typeface="Arial"/>
                  <a:cs typeface="Arial"/>
                  <a:sym typeface="Arial"/>
                </a:rPr>
                <a:t>For Ageing and Human Development:</a:t>
              </a:r>
              <a:endParaRPr b="0" i="0" sz="3300" u="none" cap="none" strike="noStrike">
                <a:solidFill>
                  <a:srgbClr val="DE7370"/>
                </a:solidFill>
                <a:latin typeface="Arial"/>
                <a:ea typeface="Arial"/>
                <a:cs typeface="Arial"/>
                <a:sym typeface="Arial"/>
              </a:endParaRPr>
            </a:p>
            <a:p>
              <a:pPr indent="-438150" lvl="1" marL="914400" marR="0" rtl="0" algn="l">
                <a:lnSpc>
                  <a:spcPct val="100000"/>
                </a:lnSpc>
                <a:spcBef>
                  <a:spcPts val="1200"/>
                </a:spcBef>
                <a:spcAft>
                  <a:spcPts val="1200"/>
                </a:spcAft>
                <a:buClr>
                  <a:schemeClr val="lt1"/>
                </a:buClr>
                <a:buSzPts val="3300"/>
                <a:buFont typeface="Garamond"/>
                <a:buChar char="○"/>
              </a:pPr>
              <a:r>
                <a:rPr b="0" i="0" lang="en-US" sz="3300" u="none" cap="none" strike="noStrike">
                  <a:solidFill>
                    <a:schemeClr val="lt1"/>
                  </a:solidFill>
                  <a:latin typeface="Arial"/>
                  <a:ea typeface="Arial"/>
                  <a:cs typeface="Arial"/>
                  <a:sym typeface="Arial"/>
                </a:rPr>
                <a:t>SLE: Mini-Cex</a:t>
              </a:r>
              <a:endParaRPr b="0" i="0" sz="3300" u="none" cap="none" strike="noStrike">
                <a:solidFill>
                  <a:schemeClr val="lt1"/>
                </a:solidFill>
                <a:latin typeface="Arial"/>
                <a:ea typeface="Arial"/>
                <a:cs typeface="Arial"/>
                <a:sym typeface="Arial"/>
              </a:endParaRPr>
            </a:p>
          </p:txBody>
        </p:sp>
        <p:sp>
          <p:nvSpPr>
            <p:cNvPr id="285" name="Google Shape;285;g2fde9715597_0_1074"/>
            <p:cNvSpPr/>
            <p:nvPr/>
          </p:nvSpPr>
          <p:spPr>
            <a:xfrm>
              <a:off x="4315003" y="3618469"/>
              <a:ext cx="3176100" cy="491400"/>
            </a:xfrm>
            <a:prstGeom prst="roundRect">
              <a:avLst>
                <a:gd fmla="val 16667" name="adj"/>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Whenever  possible</a:t>
              </a:r>
              <a:endParaRPr b="0" i="0" sz="2400" u="none" cap="none" strike="noStrike">
                <a:solidFill>
                  <a:srgbClr val="000000"/>
                </a:solidFill>
                <a:latin typeface="Arial"/>
                <a:ea typeface="Arial"/>
                <a:cs typeface="Arial"/>
                <a:sym typeface="Arial"/>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g2fde9715597_0_1094"/>
          <p:cNvSpPr txBox="1"/>
          <p:nvPr/>
        </p:nvSpPr>
        <p:spPr>
          <a:xfrm>
            <a:off x="193178" y="566785"/>
            <a:ext cx="19988700" cy="923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9000"/>
              <a:buFont typeface="Arial"/>
              <a:buNone/>
            </a:pPr>
            <a:r>
              <a:rPr b="0" i="0" lang="en-US" sz="6000" u="none" cap="none" strike="noStrike">
                <a:solidFill>
                  <a:srgbClr val="FFFF00"/>
                </a:solidFill>
                <a:latin typeface="Comfortaa"/>
                <a:ea typeface="Comfortaa"/>
                <a:cs typeface="Comfortaa"/>
                <a:sym typeface="Comfortaa"/>
              </a:rPr>
              <a:t>E-portfolio: 01 → Hospital Block-specific goals</a:t>
            </a:r>
            <a:endParaRPr b="0" i="0" sz="6000" u="none" cap="none" strike="noStrike">
              <a:solidFill>
                <a:srgbClr val="FFFF00"/>
              </a:solidFill>
              <a:latin typeface="Comfortaa"/>
              <a:ea typeface="Comfortaa"/>
              <a:cs typeface="Comfortaa"/>
              <a:sym typeface="Comfortaa"/>
            </a:endParaRPr>
          </a:p>
        </p:txBody>
      </p:sp>
      <p:sp>
        <p:nvSpPr>
          <p:cNvPr id="291" name="Google Shape;291;g2fde9715597_0_1094"/>
          <p:cNvSpPr txBox="1"/>
          <p:nvPr/>
        </p:nvSpPr>
        <p:spPr>
          <a:xfrm>
            <a:off x="4380685" y="2007204"/>
            <a:ext cx="101700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chemeClr val="lt1"/>
                </a:solidFill>
                <a:latin typeface="Arial"/>
                <a:ea typeface="Arial"/>
                <a:cs typeface="Arial"/>
                <a:sym typeface="Arial"/>
              </a:rPr>
              <a:t>Lots of words…. what does any of this mean?</a:t>
            </a:r>
            <a:endParaRPr b="0" i="0" sz="1600" u="none" cap="none" strike="noStrike">
              <a:solidFill>
                <a:schemeClr val="lt1"/>
              </a:solidFill>
              <a:latin typeface="Arial"/>
              <a:ea typeface="Arial"/>
              <a:cs typeface="Arial"/>
              <a:sym typeface="Arial"/>
            </a:endParaRPr>
          </a:p>
        </p:txBody>
      </p:sp>
      <p:sp>
        <p:nvSpPr>
          <p:cNvPr id="292" name="Google Shape;292;g2fde9715597_0_1094"/>
          <p:cNvSpPr txBox="1"/>
          <p:nvPr/>
        </p:nvSpPr>
        <p:spPr>
          <a:xfrm>
            <a:off x="1146597" y="3110918"/>
            <a:ext cx="15994800" cy="5725800"/>
          </a:xfrm>
          <a:prstGeom prst="rect">
            <a:avLst/>
          </a:prstGeom>
          <a:noFill/>
          <a:ln>
            <a:noFill/>
          </a:ln>
        </p:spPr>
        <p:txBody>
          <a:bodyPr anchorCtr="0" anchor="t" bIns="91425" lIns="91425" spcFirstLastPara="1" rIns="91425" wrap="square" tIns="91425">
            <a:spAutoFit/>
          </a:bodyPr>
          <a:lstStyle/>
          <a:p>
            <a:pPr indent="-457200" lvl="0" marL="457200" marR="0" rtl="0" algn="l">
              <a:lnSpc>
                <a:spcPct val="100000"/>
              </a:lnSpc>
              <a:spcBef>
                <a:spcPts val="0"/>
              </a:spcBef>
              <a:spcAft>
                <a:spcPts val="0"/>
              </a:spcAft>
              <a:buClr>
                <a:schemeClr val="lt1"/>
              </a:buClr>
              <a:buSzPts val="3200"/>
              <a:buFont typeface="Arial"/>
              <a:buChar char="•"/>
            </a:pPr>
            <a:r>
              <a:rPr b="1" i="0" lang="en-US" sz="3200" u="none" cap="none" strike="noStrike">
                <a:solidFill>
                  <a:srgbClr val="DE7370"/>
                </a:solidFill>
                <a:latin typeface="Arial"/>
                <a:ea typeface="Arial"/>
                <a:cs typeface="Arial"/>
                <a:sym typeface="Arial"/>
              </a:rPr>
              <a:t>Engagement log  -</a:t>
            </a:r>
            <a:r>
              <a:rPr b="1" i="0" lang="en-US" sz="3200" u="none" cap="none" strike="noStrike">
                <a:solidFill>
                  <a:schemeClr val="lt1"/>
                </a:solidFill>
                <a:latin typeface="Arial"/>
                <a:ea typeface="Arial"/>
                <a:cs typeface="Arial"/>
                <a:sym typeface="Arial"/>
              </a:rPr>
              <a:t> </a:t>
            </a:r>
            <a:r>
              <a:rPr b="0" i="0" lang="en-US" sz="3200" u="none" cap="none" strike="noStrike">
                <a:solidFill>
                  <a:schemeClr val="lt1"/>
                </a:solidFill>
                <a:latin typeface="Arial"/>
                <a:ea typeface="Arial"/>
                <a:cs typeface="Arial"/>
                <a:sym typeface="Arial"/>
              </a:rPr>
              <a:t>Write down what you learnt/did every day </a:t>
            </a:r>
            <a:endParaRPr b="0" i="0" sz="3200" u="none" cap="none" strike="noStrike">
              <a:solidFill>
                <a:schemeClr val="lt1"/>
              </a:solidFill>
              <a:latin typeface="Arial"/>
              <a:ea typeface="Arial"/>
              <a:cs typeface="Arial"/>
              <a:sym typeface="Arial"/>
            </a:endParaRPr>
          </a:p>
          <a:p>
            <a:pPr indent="-457200" lvl="0" marL="457200" marR="0" rtl="0" algn="l">
              <a:lnSpc>
                <a:spcPct val="100000"/>
              </a:lnSpc>
              <a:spcBef>
                <a:spcPts val="1200"/>
              </a:spcBef>
              <a:spcAft>
                <a:spcPts val="0"/>
              </a:spcAft>
              <a:buClr>
                <a:schemeClr val="lt1"/>
              </a:buClr>
              <a:buSzPts val="3200"/>
              <a:buFont typeface="Arial"/>
              <a:buChar char="•"/>
            </a:pPr>
            <a:r>
              <a:rPr b="1" i="0" lang="en-US" sz="3200" u="none" cap="none" strike="noStrike">
                <a:solidFill>
                  <a:srgbClr val="DE7370"/>
                </a:solidFill>
                <a:latin typeface="Arial"/>
                <a:ea typeface="Arial"/>
                <a:cs typeface="Arial"/>
                <a:sym typeface="Arial"/>
              </a:rPr>
              <a:t>CBD (Case based discussion)  -</a:t>
            </a:r>
            <a:r>
              <a:rPr b="1" i="0" lang="en-US" sz="3200" u="none" cap="none" strike="noStrike">
                <a:solidFill>
                  <a:schemeClr val="lt1"/>
                </a:solidFill>
                <a:latin typeface="Arial"/>
                <a:ea typeface="Arial"/>
                <a:cs typeface="Arial"/>
                <a:sym typeface="Arial"/>
              </a:rPr>
              <a:t> </a:t>
            </a:r>
            <a:r>
              <a:rPr b="0" i="0" lang="en-US" sz="3200" u="none" cap="none" strike="noStrike">
                <a:solidFill>
                  <a:schemeClr val="lt1"/>
                </a:solidFill>
                <a:latin typeface="Arial"/>
                <a:ea typeface="Arial"/>
                <a:cs typeface="Arial"/>
                <a:sym typeface="Arial"/>
              </a:rPr>
              <a:t>Present a case (e.g. Hx, PMHx, FHx, SHx, Ivx, Tx etc) to someone (can be someone on the wards, or in some hospitals, there is dedicated time to present it to your teaching fellows)</a:t>
            </a:r>
            <a:endParaRPr b="0" i="0" sz="3200" u="none" cap="none" strike="noStrike">
              <a:solidFill>
                <a:schemeClr val="lt1"/>
              </a:solidFill>
              <a:latin typeface="Arial"/>
              <a:ea typeface="Arial"/>
              <a:cs typeface="Arial"/>
              <a:sym typeface="Arial"/>
            </a:endParaRPr>
          </a:p>
          <a:p>
            <a:pPr indent="-457200" lvl="0" marL="457200" marR="0" rtl="0" algn="l">
              <a:lnSpc>
                <a:spcPct val="100000"/>
              </a:lnSpc>
              <a:spcBef>
                <a:spcPts val="1200"/>
              </a:spcBef>
              <a:spcAft>
                <a:spcPts val="0"/>
              </a:spcAft>
              <a:buClr>
                <a:schemeClr val="lt1"/>
              </a:buClr>
              <a:buSzPts val="3200"/>
              <a:buFont typeface="Arial"/>
              <a:buChar char="•"/>
            </a:pPr>
            <a:r>
              <a:rPr b="1" i="0" lang="en-US" sz="3200" u="none" cap="none" strike="noStrike">
                <a:solidFill>
                  <a:srgbClr val="DE7370"/>
                </a:solidFill>
                <a:latin typeface="Arial"/>
                <a:ea typeface="Arial"/>
                <a:cs typeface="Arial"/>
                <a:sym typeface="Arial"/>
              </a:rPr>
              <a:t>Mini-Cex -</a:t>
            </a:r>
            <a:r>
              <a:rPr b="1" i="0" lang="en-US" sz="3200" u="none" cap="none" strike="noStrike">
                <a:solidFill>
                  <a:schemeClr val="lt1"/>
                </a:solidFill>
                <a:latin typeface="Arial"/>
                <a:ea typeface="Arial"/>
                <a:cs typeface="Arial"/>
                <a:sym typeface="Arial"/>
              </a:rPr>
              <a:t> </a:t>
            </a:r>
            <a:r>
              <a:rPr b="0" i="0" lang="en-US" sz="3200" u="none" cap="none" strike="noStrike">
                <a:solidFill>
                  <a:schemeClr val="lt1"/>
                </a:solidFill>
                <a:latin typeface="Arial"/>
                <a:ea typeface="Arial"/>
                <a:cs typeface="Arial"/>
                <a:sym typeface="Arial"/>
              </a:rPr>
              <a:t>Perform a practical skill on a real patient (e.g. take a history, perform an examination)</a:t>
            </a:r>
            <a:endParaRPr b="0" i="0" sz="3200" u="none" cap="none" strike="noStrike">
              <a:solidFill>
                <a:schemeClr val="lt1"/>
              </a:solidFill>
              <a:latin typeface="Arial"/>
              <a:ea typeface="Arial"/>
              <a:cs typeface="Arial"/>
              <a:sym typeface="Arial"/>
            </a:endParaRPr>
          </a:p>
          <a:p>
            <a:pPr indent="-457200" lvl="0" marL="457200" marR="0" rtl="0" algn="l">
              <a:lnSpc>
                <a:spcPct val="100000"/>
              </a:lnSpc>
              <a:spcBef>
                <a:spcPts val="1200"/>
              </a:spcBef>
              <a:spcAft>
                <a:spcPts val="0"/>
              </a:spcAft>
              <a:buClr>
                <a:schemeClr val="lt1"/>
              </a:buClr>
              <a:buSzPts val="3200"/>
              <a:buFont typeface="Arial"/>
              <a:buChar char="•"/>
            </a:pPr>
            <a:r>
              <a:rPr b="1" i="0" lang="en-US" sz="3200" u="none" cap="none" strike="noStrike">
                <a:solidFill>
                  <a:srgbClr val="DE7370"/>
                </a:solidFill>
                <a:latin typeface="Arial"/>
                <a:ea typeface="Arial"/>
                <a:cs typeface="Arial"/>
                <a:sym typeface="Arial"/>
              </a:rPr>
              <a:t>Reflective notes – A case I saw and reflected on -</a:t>
            </a:r>
            <a:r>
              <a:rPr b="1" i="0" lang="en-US" sz="3200" u="none" cap="none" strike="noStrike">
                <a:solidFill>
                  <a:schemeClr val="lt1"/>
                </a:solidFill>
                <a:latin typeface="Arial"/>
                <a:ea typeface="Arial"/>
                <a:cs typeface="Arial"/>
                <a:sym typeface="Arial"/>
              </a:rPr>
              <a:t> </a:t>
            </a:r>
            <a:r>
              <a:rPr b="0" i="0" lang="en-US" sz="3200" u="none" cap="none" strike="noStrike">
                <a:solidFill>
                  <a:schemeClr val="lt1"/>
                </a:solidFill>
                <a:latin typeface="Arial"/>
                <a:ea typeface="Arial"/>
                <a:cs typeface="Arial"/>
                <a:sym typeface="Arial"/>
              </a:rPr>
              <a:t>Reflect on a case you saw during your placements on that block (use the Gibbs’ reflective cycle)</a:t>
            </a:r>
            <a:endParaRPr b="0" i="0" sz="3200" u="none" cap="none" strike="noStrike">
              <a:solidFill>
                <a:schemeClr val="lt1"/>
              </a:solidFill>
              <a:latin typeface="Arial"/>
              <a:ea typeface="Arial"/>
              <a:cs typeface="Arial"/>
              <a:sym typeface="Arial"/>
            </a:endParaRPr>
          </a:p>
          <a:p>
            <a:pPr indent="-457200" lvl="0" marL="457200" marR="0" rtl="0" algn="l">
              <a:lnSpc>
                <a:spcPct val="100000"/>
              </a:lnSpc>
              <a:spcBef>
                <a:spcPts val="1200"/>
              </a:spcBef>
              <a:spcAft>
                <a:spcPts val="1200"/>
              </a:spcAft>
              <a:buClr>
                <a:schemeClr val="lt1"/>
              </a:buClr>
              <a:buSzPts val="3200"/>
              <a:buFont typeface="Arial"/>
              <a:buChar char="•"/>
            </a:pPr>
            <a:r>
              <a:rPr b="1" i="0" lang="en-US" sz="3200" u="none" cap="none" strike="noStrike">
                <a:solidFill>
                  <a:srgbClr val="DE7370"/>
                </a:solidFill>
                <a:latin typeface="Arial"/>
                <a:ea typeface="Arial"/>
                <a:cs typeface="Arial"/>
                <a:sym typeface="Arial"/>
              </a:rPr>
              <a:t>Educational supervisor end of block report  -</a:t>
            </a:r>
            <a:r>
              <a:rPr b="1" i="0" lang="en-US" sz="3200" u="none" cap="none" strike="noStrike">
                <a:solidFill>
                  <a:schemeClr val="lt1"/>
                </a:solidFill>
                <a:latin typeface="Arial"/>
                <a:ea typeface="Arial"/>
                <a:cs typeface="Arial"/>
                <a:sym typeface="Arial"/>
              </a:rPr>
              <a:t> </a:t>
            </a:r>
            <a:r>
              <a:rPr b="0" i="0" lang="en-US" sz="3200" u="none" cap="none" strike="noStrike">
                <a:solidFill>
                  <a:schemeClr val="lt1"/>
                </a:solidFill>
                <a:latin typeface="Arial"/>
                <a:ea typeface="Arial"/>
                <a:cs typeface="Arial"/>
                <a:sym typeface="Arial"/>
              </a:rPr>
              <a:t>Write a few words of reflection at the end of the block</a:t>
            </a:r>
            <a:endParaRPr b="0" i="0" sz="3200" u="none" cap="none" strike="noStrike">
              <a:solidFill>
                <a:schemeClr val="lt1"/>
              </a:solidFill>
              <a:latin typeface="Arial"/>
              <a:ea typeface="Arial"/>
              <a:cs typeface="Arial"/>
              <a:sym typeface="Arial"/>
            </a:endParaRPr>
          </a:p>
        </p:txBody>
      </p:sp>
      <p:sp>
        <p:nvSpPr>
          <p:cNvPr id="293" name="Google Shape;293;g2fde9715597_0_1094"/>
          <p:cNvSpPr/>
          <p:nvPr/>
        </p:nvSpPr>
        <p:spPr>
          <a:xfrm flipH="1" rot="10800000">
            <a:off x="0" y="9258218"/>
            <a:ext cx="18295200" cy="531300"/>
          </a:xfrm>
          <a:prstGeom prst="rect">
            <a:avLst/>
          </a:prstGeom>
          <a:solidFill>
            <a:srgbClr val="ECAFAE"/>
          </a:solidFill>
          <a:ln>
            <a:noFill/>
          </a:ln>
        </p:spPr>
        <p:txBody>
          <a:bodyPr anchorCtr="1" anchor="ctr" bIns="68575" lIns="137150" spcFirstLastPara="1" rIns="137150" wrap="square" tIns="685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Arial"/>
              <a:ea typeface="Arial"/>
              <a:cs typeface="Arial"/>
              <a:sym typeface="Arial"/>
            </a:endParaRPr>
          </a:p>
        </p:txBody>
      </p:sp>
      <p:sp>
        <p:nvSpPr>
          <p:cNvPr id="294" name="Google Shape;294;g2fde9715597_0_1094"/>
          <p:cNvSpPr/>
          <p:nvPr/>
        </p:nvSpPr>
        <p:spPr>
          <a:xfrm>
            <a:off x="0" y="9436537"/>
            <a:ext cx="18288000" cy="850500"/>
          </a:xfrm>
          <a:prstGeom prst="rect">
            <a:avLst/>
          </a:prstGeom>
          <a:solidFill>
            <a:srgbClr val="B52E2A"/>
          </a:solidFill>
          <a:ln>
            <a:noFill/>
          </a:ln>
        </p:spPr>
        <p:txBody>
          <a:bodyPr anchorCtr="1" anchor="ctr" bIns="68575" lIns="137150" spcFirstLastPara="1" rIns="137150" wrap="square" tIns="685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Calibri"/>
              <a:ea typeface="Calibri"/>
              <a:cs typeface="Calibri"/>
              <a:sym typeface="Calibri"/>
            </a:endParaRPr>
          </a:p>
        </p:txBody>
      </p:sp>
      <p:pic>
        <p:nvPicPr>
          <p:cNvPr descr="A white letter on a black background&#10;&#10;Description automatically generated" id="295" name="Google Shape;295;g2fde9715597_0_1094"/>
          <p:cNvPicPr preferRelativeResize="0"/>
          <p:nvPr/>
        </p:nvPicPr>
        <p:blipFill rotWithShape="1">
          <a:blip r:embed="rId3">
            <a:alphaModFix/>
          </a:blip>
          <a:srcRect b="0" l="0" r="0" t="0"/>
          <a:stretch/>
        </p:blipFill>
        <p:spPr>
          <a:xfrm>
            <a:off x="15970500" y="9563007"/>
            <a:ext cx="2088899" cy="6195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g2fde9715597_0_1103"/>
          <p:cNvSpPr txBox="1"/>
          <p:nvPr/>
        </p:nvSpPr>
        <p:spPr>
          <a:xfrm>
            <a:off x="756424" y="1040625"/>
            <a:ext cx="16079700" cy="1062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9000"/>
              <a:buFont typeface="Arial"/>
              <a:buNone/>
            </a:pPr>
            <a:r>
              <a:rPr b="1" i="0" lang="en-US" sz="6900" u="none" cap="none" strike="noStrike">
                <a:solidFill>
                  <a:srgbClr val="92D050"/>
                </a:solidFill>
                <a:latin typeface="Comfortaa"/>
                <a:ea typeface="Comfortaa"/>
                <a:cs typeface="Comfortaa"/>
                <a:sym typeface="Comfortaa"/>
              </a:rPr>
              <a:t>E-portfolio: 02 → GP-specific goals</a:t>
            </a:r>
            <a:endParaRPr b="1" i="0" sz="6900" u="none" cap="none" strike="noStrike">
              <a:solidFill>
                <a:srgbClr val="92D050"/>
              </a:solidFill>
              <a:latin typeface="Comfortaa"/>
              <a:ea typeface="Comfortaa"/>
              <a:cs typeface="Comfortaa"/>
              <a:sym typeface="Comfortaa"/>
            </a:endParaRPr>
          </a:p>
        </p:txBody>
      </p:sp>
      <p:sp>
        <p:nvSpPr>
          <p:cNvPr id="301" name="Google Shape;301;g2fde9715597_0_1103"/>
          <p:cNvSpPr txBox="1"/>
          <p:nvPr/>
        </p:nvSpPr>
        <p:spPr>
          <a:xfrm>
            <a:off x="471850" y="2541462"/>
            <a:ext cx="16956900" cy="5587500"/>
          </a:xfrm>
          <a:prstGeom prst="rect">
            <a:avLst/>
          </a:prstGeom>
          <a:noFill/>
          <a:ln>
            <a:noFill/>
          </a:ln>
        </p:spPr>
        <p:txBody>
          <a:bodyPr anchorCtr="0" anchor="t" bIns="91425" lIns="91425" spcFirstLastPara="1" rIns="91425" wrap="square" tIns="91425">
            <a:spAutoFit/>
          </a:bodyPr>
          <a:lstStyle/>
          <a:p>
            <a:pPr indent="-228600" lvl="0" marL="228600" marR="0" rtl="0" algn="l">
              <a:lnSpc>
                <a:spcPct val="100000"/>
              </a:lnSpc>
              <a:spcBef>
                <a:spcPts val="0"/>
              </a:spcBef>
              <a:spcAft>
                <a:spcPts val="0"/>
              </a:spcAft>
              <a:buClr>
                <a:schemeClr val="lt1"/>
              </a:buClr>
              <a:buSzPts val="3300"/>
              <a:buFont typeface="Garamond"/>
              <a:buChar char="●"/>
            </a:pPr>
            <a:r>
              <a:rPr b="0" i="0" lang="en-US" sz="2500" u="none" cap="none" strike="noStrike">
                <a:solidFill>
                  <a:schemeClr val="lt1"/>
                </a:solidFill>
                <a:latin typeface="Arial"/>
                <a:ea typeface="Arial"/>
                <a:cs typeface="Arial"/>
                <a:sym typeface="Arial"/>
              </a:rPr>
              <a:t> </a:t>
            </a:r>
            <a:r>
              <a:rPr b="0" i="0" lang="en-US" sz="3200" u="none" cap="none" strike="noStrike">
                <a:solidFill>
                  <a:schemeClr val="lt1"/>
                </a:solidFill>
                <a:latin typeface="Arial"/>
                <a:ea typeface="Arial"/>
                <a:cs typeface="Arial"/>
                <a:sym typeface="Arial"/>
              </a:rPr>
              <a:t>GP has its own goals on Kaizen</a:t>
            </a:r>
            <a:endParaRPr b="0" i="0" sz="3200" u="none" cap="none" strike="noStrike">
              <a:solidFill>
                <a:schemeClr val="lt1"/>
              </a:solidFill>
              <a:latin typeface="Arial"/>
              <a:ea typeface="Arial"/>
              <a:cs typeface="Arial"/>
              <a:sym typeface="Arial"/>
            </a:endParaRPr>
          </a:p>
          <a:p>
            <a:pPr indent="-438150" lvl="1" marL="914400" marR="0" rtl="0" algn="l">
              <a:lnSpc>
                <a:spcPct val="100000"/>
              </a:lnSpc>
              <a:spcBef>
                <a:spcPts val="2400"/>
              </a:spcBef>
              <a:spcAft>
                <a:spcPts val="0"/>
              </a:spcAft>
              <a:buClr>
                <a:schemeClr val="lt1"/>
              </a:buClr>
              <a:buSzPts val="3300"/>
              <a:buFont typeface="Garamond"/>
              <a:buChar char="○"/>
            </a:pPr>
            <a:r>
              <a:rPr b="0" i="0" lang="en-US" sz="3200" u="none" cap="none" strike="noStrike">
                <a:solidFill>
                  <a:schemeClr val="lt1"/>
                </a:solidFill>
                <a:latin typeface="Arial"/>
                <a:ea typeface="Arial"/>
                <a:cs typeface="Arial"/>
                <a:sym typeface="Arial"/>
              </a:rPr>
              <a:t>SLE: Mini-Cex</a:t>
            </a:r>
            <a:endParaRPr b="0" i="0" sz="3200" u="none" cap="none" strike="noStrike">
              <a:solidFill>
                <a:schemeClr val="lt1"/>
              </a:solidFill>
              <a:latin typeface="Arial"/>
              <a:ea typeface="Arial"/>
              <a:cs typeface="Arial"/>
              <a:sym typeface="Arial"/>
            </a:endParaRPr>
          </a:p>
          <a:p>
            <a:pPr indent="-438150" lvl="1" marL="914400" marR="0" rtl="0" algn="l">
              <a:lnSpc>
                <a:spcPct val="100000"/>
              </a:lnSpc>
              <a:spcBef>
                <a:spcPts val="2400"/>
              </a:spcBef>
              <a:spcAft>
                <a:spcPts val="0"/>
              </a:spcAft>
              <a:buClr>
                <a:schemeClr val="lt1"/>
              </a:buClr>
              <a:buSzPts val="3300"/>
              <a:buFont typeface="Garamond"/>
              <a:buChar char="○"/>
            </a:pPr>
            <a:r>
              <a:rPr b="0" i="0" lang="en-US" sz="3200" u="none" cap="none" strike="noStrike">
                <a:solidFill>
                  <a:schemeClr val="lt1"/>
                </a:solidFill>
                <a:latin typeface="Arial"/>
                <a:ea typeface="Arial"/>
                <a:cs typeface="Arial"/>
                <a:sym typeface="Arial"/>
              </a:rPr>
              <a:t>SLE: CBD</a:t>
            </a:r>
            <a:endParaRPr b="0" i="0" sz="3200" u="none" cap="none" strike="noStrike">
              <a:solidFill>
                <a:schemeClr val="lt1"/>
              </a:solidFill>
              <a:latin typeface="Arial"/>
              <a:ea typeface="Arial"/>
              <a:cs typeface="Arial"/>
              <a:sym typeface="Arial"/>
            </a:endParaRPr>
          </a:p>
          <a:p>
            <a:pPr indent="-438150" lvl="1" marL="914400" marR="0" rtl="0" algn="l">
              <a:lnSpc>
                <a:spcPct val="100000"/>
              </a:lnSpc>
              <a:spcBef>
                <a:spcPts val="2400"/>
              </a:spcBef>
              <a:spcAft>
                <a:spcPts val="0"/>
              </a:spcAft>
              <a:buClr>
                <a:schemeClr val="lt1"/>
              </a:buClr>
              <a:buSzPts val="3300"/>
              <a:buFont typeface="Garamond"/>
              <a:buChar char="○"/>
            </a:pPr>
            <a:r>
              <a:rPr b="0" i="0" lang="en-US" sz="3200" u="none" cap="none" strike="noStrike">
                <a:solidFill>
                  <a:schemeClr val="lt1"/>
                </a:solidFill>
                <a:latin typeface="Arial"/>
                <a:ea typeface="Arial"/>
                <a:cs typeface="Arial"/>
                <a:sym typeface="Arial"/>
              </a:rPr>
              <a:t>Reflective notes: reflections on GP group assessment</a:t>
            </a:r>
            <a:endParaRPr b="0" i="0" sz="3200" u="none" cap="none" strike="noStrike">
              <a:solidFill>
                <a:schemeClr val="lt1"/>
              </a:solidFill>
              <a:latin typeface="Arial"/>
              <a:ea typeface="Arial"/>
              <a:cs typeface="Arial"/>
              <a:sym typeface="Arial"/>
            </a:endParaRPr>
          </a:p>
          <a:p>
            <a:pPr indent="-438150" lvl="1" marL="914400" marR="0" rtl="0" algn="l">
              <a:lnSpc>
                <a:spcPct val="100000"/>
              </a:lnSpc>
              <a:spcBef>
                <a:spcPts val="2400"/>
              </a:spcBef>
              <a:spcAft>
                <a:spcPts val="0"/>
              </a:spcAft>
              <a:buClr>
                <a:schemeClr val="lt1"/>
              </a:buClr>
              <a:buSzPts val="3300"/>
              <a:buFont typeface="Garamond"/>
              <a:buChar char="○"/>
            </a:pPr>
            <a:r>
              <a:rPr b="0" i="0" lang="en-US" sz="3200" u="none" cap="none" strike="noStrike">
                <a:solidFill>
                  <a:schemeClr val="lt1"/>
                </a:solidFill>
                <a:latin typeface="Arial"/>
                <a:ea typeface="Arial"/>
                <a:cs typeface="Arial"/>
                <a:sym typeface="Arial"/>
              </a:rPr>
              <a:t>Reflective notes: reflections on going above and beyond</a:t>
            </a:r>
            <a:endParaRPr b="0" i="0" sz="1400" u="none" cap="none" strike="noStrike">
              <a:solidFill>
                <a:srgbClr val="000000"/>
              </a:solidFill>
              <a:latin typeface="Arial"/>
              <a:ea typeface="Arial"/>
              <a:cs typeface="Arial"/>
              <a:sym typeface="Arial"/>
            </a:endParaRPr>
          </a:p>
          <a:p>
            <a:pPr indent="-438150" lvl="1" marL="914400" marR="0" rtl="0" algn="l">
              <a:lnSpc>
                <a:spcPct val="100000"/>
              </a:lnSpc>
              <a:spcBef>
                <a:spcPts val="2400"/>
              </a:spcBef>
              <a:spcAft>
                <a:spcPts val="0"/>
              </a:spcAft>
              <a:buClr>
                <a:schemeClr val="lt1"/>
              </a:buClr>
              <a:buSzPts val="3300"/>
              <a:buFont typeface="Garamond"/>
              <a:buChar char="○"/>
            </a:pPr>
            <a:r>
              <a:rPr b="0" i="0" lang="en-US" sz="3200" u="none" cap="none" strike="noStrike">
                <a:solidFill>
                  <a:schemeClr val="lt1"/>
                </a:solidFill>
                <a:latin typeface="Arial"/>
                <a:ea typeface="Arial"/>
                <a:cs typeface="Arial"/>
                <a:sym typeface="Arial"/>
              </a:rPr>
              <a:t>Illness Scripts and Condition Write-Ups </a:t>
            </a:r>
            <a:endParaRPr b="0" i="0" sz="1400" u="none" cap="none" strike="noStrike">
              <a:solidFill>
                <a:srgbClr val="000000"/>
              </a:solidFill>
              <a:latin typeface="Arial"/>
              <a:ea typeface="Arial"/>
              <a:cs typeface="Arial"/>
              <a:sym typeface="Arial"/>
            </a:endParaRPr>
          </a:p>
          <a:p>
            <a:pPr indent="-438150" lvl="1" marL="914400" marR="0" rtl="0" algn="l">
              <a:lnSpc>
                <a:spcPct val="100000"/>
              </a:lnSpc>
              <a:spcBef>
                <a:spcPts val="2400"/>
              </a:spcBef>
              <a:spcAft>
                <a:spcPts val="2400"/>
              </a:spcAft>
              <a:buClr>
                <a:schemeClr val="lt1"/>
              </a:buClr>
              <a:buSzPts val="3300"/>
              <a:buFont typeface="Garamond"/>
              <a:buChar char="○"/>
            </a:pPr>
            <a:r>
              <a:rPr b="0" i="0" lang="en-US" sz="3200" u="none" cap="none" strike="noStrike">
                <a:solidFill>
                  <a:schemeClr val="lt1"/>
                </a:solidFill>
                <a:latin typeface="Arial"/>
                <a:ea typeface="Arial"/>
                <a:cs typeface="Arial"/>
                <a:sym typeface="Arial"/>
              </a:rPr>
              <a:t>GP Reflection on Multi-Source Feedback</a:t>
            </a:r>
            <a:endParaRPr b="0" i="0" sz="3200" u="none" cap="none" strike="noStrike">
              <a:solidFill>
                <a:schemeClr val="lt1"/>
              </a:solidFill>
              <a:latin typeface="Arial"/>
              <a:ea typeface="Arial"/>
              <a:cs typeface="Arial"/>
              <a:sym typeface="Arial"/>
            </a:endParaRPr>
          </a:p>
        </p:txBody>
      </p:sp>
      <p:sp>
        <p:nvSpPr>
          <p:cNvPr id="302" name="Google Shape;302;g2fde9715597_0_1103"/>
          <p:cNvSpPr/>
          <p:nvPr/>
        </p:nvSpPr>
        <p:spPr>
          <a:xfrm>
            <a:off x="8935363" y="6575001"/>
            <a:ext cx="6127500" cy="491400"/>
          </a:xfrm>
          <a:prstGeom prst="roundRect">
            <a:avLst>
              <a:gd fmla="val 16667" name="adj"/>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Calibri"/>
                <a:ea typeface="Calibri"/>
                <a:cs typeface="Calibri"/>
                <a:sym typeface="Calibri"/>
              </a:rPr>
              <a:t>Try to get them done before Christmas break</a:t>
            </a:r>
            <a:endParaRPr b="0" i="0" sz="2400" u="none" cap="none" strike="noStrike">
              <a:solidFill>
                <a:srgbClr val="000000"/>
              </a:solidFill>
              <a:latin typeface="Calibri"/>
              <a:ea typeface="Calibri"/>
              <a:cs typeface="Calibri"/>
              <a:sym typeface="Calibri"/>
            </a:endParaRPr>
          </a:p>
        </p:txBody>
      </p:sp>
      <p:sp>
        <p:nvSpPr>
          <p:cNvPr id="303" name="Google Shape;303;g2fde9715597_0_1103"/>
          <p:cNvSpPr/>
          <p:nvPr/>
        </p:nvSpPr>
        <p:spPr>
          <a:xfrm>
            <a:off x="4185729" y="3428988"/>
            <a:ext cx="3176100" cy="491400"/>
          </a:xfrm>
          <a:prstGeom prst="roundRect">
            <a:avLst>
              <a:gd fmla="val 16667" name="adj"/>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Calibri"/>
                <a:ea typeface="Calibri"/>
                <a:cs typeface="Calibri"/>
                <a:sym typeface="Calibri"/>
              </a:rPr>
              <a:t>Whenever possible</a:t>
            </a:r>
            <a:endParaRPr b="0" i="0" sz="2400" u="none" cap="none" strike="noStrike">
              <a:solidFill>
                <a:srgbClr val="000000"/>
              </a:solidFill>
              <a:latin typeface="Calibri"/>
              <a:ea typeface="Calibri"/>
              <a:cs typeface="Calibri"/>
              <a:sym typeface="Calibri"/>
            </a:endParaRPr>
          </a:p>
        </p:txBody>
      </p:sp>
      <p:sp>
        <p:nvSpPr>
          <p:cNvPr id="304" name="Google Shape;304;g2fde9715597_0_1103"/>
          <p:cNvSpPr/>
          <p:nvPr/>
        </p:nvSpPr>
        <p:spPr>
          <a:xfrm>
            <a:off x="3436904" y="4165605"/>
            <a:ext cx="3176100" cy="491400"/>
          </a:xfrm>
          <a:prstGeom prst="roundRect">
            <a:avLst>
              <a:gd fmla="val 16667" name="adj"/>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Calibri"/>
                <a:ea typeface="Calibri"/>
                <a:cs typeface="Calibri"/>
                <a:sym typeface="Calibri"/>
              </a:rPr>
              <a:t>Whenever possible</a:t>
            </a:r>
            <a:endParaRPr b="0" i="0" sz="2400" u="none" cap="none" strike="noStrike">
              <a:solidFill>
                <a:srgbClr val="000000"/>
              </a:solidFill>
              <a:latin typeface="Calibri"/>
              <a:ea typeface="Calibri"/>
              <a:cs typeface="Calibri"/>
              <a:sym typeface="Calibri"/>
            </a:endParaRPr>
          </a:p>
        </p:txBody>
      </p:sp>
      <p:sp>
        <p:nvSpPr>
          <p:cNvPr id="305" name="Google Shape;305;g2fde9715597_0_1103"/>
          <p:cNvSpPr/>
          <p:nvPr/>
        </p:nvSpPr>
        <p:spPr>
          <a:xfrm>
            <a:off x="11266238" y="4972174"/>
            <a:ext cx="5297700" cy="491400"/>
          </a:xfrm>
          <a:prstGeom prst="roundRect">
            <a:avLst>
              <a:gd fmla="val 16667" name="adj"/>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Calibri"/>
                <a:ea typeface="Calibri"/>
                <a:cs typeface="Calibri"/>
                <a:sym typeface="Calibri"/>
              </a:rPr>
              <a:t>After working on your group project</a:t>
            </a:r>
            <a:endParaRPr b="0" i="0" sz="2400" u="none" cap="none" strike="noStrike">
              <a:solidFill>
                <a:srgbClr val="000000"/>
              </a:solidFill>
              <a:latin typeface="Calibri"/>
              <a:ea typeface="Calibri"/>
              <a:cs typeface="Calibri"/>
              <a:sym typeface="Calibri"/>
            </a:endParaRPr>
          </a:p>
        </p:txBody>
      </p:sp>
      <p:sp>
        <p:nvSpPr>
          <p:cNvPr id="306" name="Google Shape;306;g2fde9715597_0_1103"/>
          <p:cNvSpPr/>
          <p:nvPr/>
        </p:nvSpPr>
        <p:spPr>
          <a:xfrm>
            <a:off x="12016802" y="5795208"/>
            <a:ext cx="2889600" cy="491400"/>
          </a:xfrm>
          <a:prstGeom prst="roundRect">
            <a:avLst>
              <a:gd fmla="val 16667" name="adj"/>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Calibri"/>
                <a:ea typeface="Calibri"/>
                <a:cs typeface="Calibri"/>
                <a:sym typeface="Calibri"/>
              </a:rPr>
              <a:t>As soon as possible</a:t>
            </a:r>
            <a:endParaRPr b="0" i="0" sz="2400" u="none" cap="none" strike="noStrike">
              <a:solidFill>
                <a:srgbClr val="000000"/>
              </a:solidFill>
              <a:latin typeface="Calibri"/>
              <a:ea typeface="Calibri"/>
              <a:cs typeface="Calibri"/>
              <a:sym typeface="Calibri"/>
            </a:endParaRPr>
          </a:p>
        </p:txBody>
      </p:sp>
      <p:sp>
        <p:nvSpPr>
          <p:cNvPr id="307" name="Google Shape;307;g2fde9715597_0_1103"/>
          <p:cNvSpPr/>
          <p:nvPr/>
        </p:nvSpPr>
        <p:spPr>
          <a:xfrm>
            <a:off x="8935375" y="7487005"/>
            <a:ext cx="2934300" cy="491400"/>
          </a:xfrm>
          <a:prstGeom prst="roundRect">
            <a:avLst>
              <a:gd fmla="val 16667" name="adj"/>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Calibri"/>
                <a:ea typeface="Calibri"/>
                <a:cs typeface="Calibri"/>
                <a:sym typeface="Calibri"/>
              </a:rPr>
              <a:t>Whenever possible</a:t>
            </a:r>
            <a:endParaRPr b="0" i="0" sz="2400" u="none" cap="none" strike="noStrike">
              <a:solidFill>
                <a:srgbClr val="000000"/>
              </a:solidFill>
              <a:latin typeface="Calibri"/>
              <a:ea typeface="Calibri"/>
              <a:cs typeface="Calibri"/>
              <a:sym typeface="Calibri"/>
            </a:endParaRPr>
          </a:p>
        </p:txBody>
      </p:sp>
      <p:sp>
        <p:nvSpPr>
          <p:cNvPr id="308" name="Google Shape;308;g2fde9715597_0_1103"/>
          <p:cNvSpPr/>
          <p:nvPr/>
        </p:nvSpPr>
        <p:spPr>
          <a:xfrm flipH="1" rot="10800000">
            <a:off x="0" y="9258218"/>
            <a:ext cx="18295200" cy="531300"/>
          </a:xfrm>
          <a:prstGeom prst="rect">
            <a:avLst/>
          </a:prstGeom>
          <a:solidFill>
            <a:srgbClr val="ECAFAE"/>
          </a:solidFill>
          <a:ln>
            <a:noFill/>
          </a:ln>
        </p:spPr>
        <p:txBody>
          <a:bodyPr anchorCtr="1" anchor="ctr" bIns="68575" lIns="137150" spcFirstLastPara="1" rIns="137150" wrap="square" tIns="685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Calibri"/>
              <a:ea typeface="Calibri"/>
              <a:cs typeface="Calibri"/>
              <a:sym typeface="Calibri"/>
            </a:endParaRPr>
          </a:p>
        </p:txBody>
      </p:sp>
      <p:sp>
        <p:nvSpPr>
          <p:cNvPr id="309" name="Google Shape;309;g2fde9715597_0_1103"/>
          <p:cNvSpPr/>
          <p:nvPr/>
        </p:nvSpPr>
        <p:spPr>
          <a:xfrm>
            <a:off x="0" y="9436537"/>
            <a:ext cx="18288000" cy="850500"/>
          </a:xfrm>
          <a:prstGeom prst="rect">
            <a:avLst/>
          </a:prstGeom>
          <a:solidFill>
            <a:srgbClr val="B52E2A"/>
          </a:solidFill>
          <a:ln>
            <a:noFill/>
          </a:ln>
        </p:spPr>
        <p:txBody>
          <a:bodyPr anchorCtr="1" anchor="ctr" bIns="68575" lIns="137150" spcFirstLastPara="1" rIns="137150" wrap="square" tIns="685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Calibri"/>
              <a:ea typeface="Calibri"/>
              <a:cs typeface="Calibri"/>
              <a:sym typeface="Calibri"/>
            </a:endParaRPr>
          </a:p>
        </p:txBody>
      </p:sp>
      <p:pic>
        <p:nvPicPr>
          <p:cNvPr descr="A white letter on a black background&#10;&#10;Description automatically generated" id="310" name="Google Shape;310;g2fde9715597_0_1103"/>
          <p:cNvPicPr preferRelativeResize="0"/>
          <p:nvPr/>
        </p:nvPicPr>
        <p:blipFill rotWithShape="1">
          <a:blip r:embed="rId3">
            <a:alphaModFix/>
          </a:blip>
          <a:srcRect b="0" l="0" r="0" t="0"/>
          <a:stretch/>
        </p:blipFill>
        <p:spPr>
          <a:xfrm>
            <a:off x="15970500" y="9563007"/>
            <a:ext cx="2088899" cy="6195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g2fde9715597_0_1117"/>
          <p:cNvSpPr txBox="1"/>
          <p:nvPr/>
        </p:nvSpPr>
        <p:spPr>
          <a:xfrm>
            <a:off x="671782" y="769281"/>
            <a:ext cx="17937900" cy="1123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9000"/>
              <a:buFont typeface="Arial"/>
              <a:buNone/>
            </a:pPr>
            <a:r>
              <a:rPr b="1" i="0" lang="en-US" sz="7300" u="none" cap="none" strike="noStrike">
                <a:solidFill>
                  <a:srgbClr val="92D050"/>
                </a:solidFill>
                <a:latin typeface="Comfortaa"/>
                <a:ea typeface="Comfortaa"/>
                <a:cs typeface="Comfortaa"/>
                <a:sym typeface="Comfortaa"/>
              </a:rPr>
              <a:t>E-portfolio: 02 → GP-specific goals</a:t>
            </a:r>
            <a:endParaRPr b="1" i="0" sz="7300" u="none" cap="none" strike="noStrike">
              <a:solidFill>
                <a:srgbClr val="92D050"/>
              </a:solidFill>
              <a:latin typeface="Comfortaa"/>
              <a:ea typeface="Comfortaa"/>
              <a:cs typeface="Comfortaa"/>
              <a:sym typeface="Comfortaa"/>
            </a:endParaRPr>
          </a:p>
        </p:txBody>
      </p:sp>
      <p:sp>
        <p:nvSpPr>
          <p:cNvPr id="316" name="Google Shape;316;g2fde9715597_0_1117"/>
          <p:cNvSpPr txBox="1"/>
          <p:nvPr/>
        </p:nvSpPr>
        <p:spPr>
          <a:xfrm>
            <a:off x="532983" y="3539211"/>
            <a:ext cx="16956900" cy="4602300"/>
          </a:xfrm>
          <a:prstGeom prst="rect">
            <a:avLst/>
          </a:prstGeom>
          <a:noFill/>
          <a:ln>
            <a:noFill/>
          </a:ln>
        </p:spPr>
        <p:txBody>
          <a:bodyPr anchorCtr="0" anchor="t" bIns="91425" lIns="91425" spcFirstLastPara="1" rIns="91425" wrap="square" tIns="91425">
            <a:spAutoFit/>
          </a:bodyPr>
          <a:lstStyle/>
          <a:p>
            <a:pPr indent="-342900" lvl="1" marL="819150" marR="0" rtl="0" algn="l">
              <a:lnSpc>
                <a:spcPct val="100000"/>
              </a:lnSpc>
              <a:spcBef>
                <a:spcPts val="0"/>
              </a:spcBef>
              <a:spcAft>
                <a:spcPts val="0"/>
              </a:spcAft>
              <a:buClr>
                <a:schemeClr val="lt1"/>
              </a:buClr>
              <a:buSzPts val="3300"/>
              <a:buFont typeface="Arial"/>
              <a:buChar char="•"/>
            </a:pPr>
            <a:r>
              <a:rPr b="1" i="0" lang="en-US" sz="3200" u="none" cap="none" strike="noStrike">
                <a:solidFill>
                  <a:srgbClr val="DE7370"/>
                </a:solidFill>
                <a:latin typeface="Arial"/>
                <a:ea typeface="Arial"/>
                <a:cs typeface="Arial"/>
                <a:sym typeface="Arial"/>
              </a:rPr>
              <a:t>SLE: Mini-Cex →</a:t>
            </a:r>
            <a:r>
              <a:rPr b="0" i="0" lang="en-US" sz="3200" u="none" cap="none" strike="noStrike">
                <a:solidFill>
                  <a:schemeClr val="lt1"/>
                </a:solidFill>
                <a:latin typeface="Arial"/>
                <a:ea typeface="Arial"/>
                <a:cs typeface="Arial"/>
                <a:sym typeface="Arial"/>
              </a:rPr>
              <a:t> Perform a practical skill on a real patient (e.g. take a history, perform an examination); needs to be done in the GP usually</a:t>
            </a:r>
            <a:endParaRPr b="0" i="0" sz="3200" u="none" cap="none" strike="noStrike">
              <a:solidFill>
                <a:schemeClr val="lt1"/>
              </a:solidFill>
              <a:latin typeface="Arial"/>
              <a:ea typeface="Arial"/>
              <a:cs typeface="Arial"/>
              <a:sym typeface="Arial"/>
            </a:endParaRPr>
          </a:p>
          <a:p>
            <a:pPr indent="-342900" lvl="1" marL="819150" marR="0" rtl="0" algn="l">
              <a:lnSpc>
                <a:spcPct val="100000"/>
              </a:lnSpc>
              <a:spcBef>
                <a:spcPts val="3600"/>
              </a:spcBef>
              <a:spcAft>
                <a:spcPts val="0"/>
              </a:spcAft>
              <a:buClr>
                <a:schemeClr val="lt1"/>
              </a:buClr>
              <a:buSzPts val="3300"/>
              <a:buFont typeface="Arial"/>
              <a:buChar char="•"/>
            </a:pPr>
            <a:r>
              <a:rPr b="1" i="0" lang="en-US" sz="3200" u="none" cap="none" strike="noStrike">
                <a:solidFill>
                  <a:srgbClr val="DE7370"/>
                </a:solidFill>
                <a:latin typeface="Arial"/>
                <a:ea typeface="Arial"/>
                <a:cs typeface="Arial"/>
                <a:sym typeface="Arial"/>
              </a:rPr>
              <a:t>SLE: CBD → </a:t>
            </a:r>
            <a:r>
              <a:rPr b="0" i="0" lang="en-US" sz="3200" u="none" cap="none" strike="noStrike">
                <a:solidFill>
                  <a:schemeClr val="lt1"/>
                </a:solidFill>
                <a:latin typeface="Arial"/>
                <a:ea typeface="Arial"/>
                <a:cs typeface="Arial"/>
                <a:sym typeface="Arial"/>
              </a:rPr>
              <a:t>Present a case (e.g. Hx, PMHx, FHx, SHx, Ivx, Tx etc) to someone (can be someone in the practice, or your educational supervisor might want you to present it to them)</a:t>
            </a:r>
            <a:endParaRPr b="0" i="0" sz="3200" u="none" cap="none" strike="noStrike">
              <a:solidFill>
                <a:schemeClr val="lt1"/>
              </a:solidFill>
              <a:latin typeface="Arial"/>
              <a:ea typeface="Arial"/>
              <a:cs typeface="Arial"/>
              <a:sym typeface="Arial"/>
            </a:endParaRPr>
          </a:p>
          <a:p>
            <a:pPr indent="-342900" lvl="1" marL="819150" marR="0" rtl="0" algn="l">
              <a:lnSpc>
                <a:spcPct val="100000"/>
              </a:lnSpc>
              <a:spcBef>
                <a:spcPts val="3600"/>
              </a:spcBef>
              <a:spcAft>
                <a:spcPts val="3600"/>
              </a:spcAft>
              <a:buClr>
                <a:schemeClr val="lt1"/>
              </a:buClr>
              <a:buSzPts val="3300"/>
              <a:buFont typeface="Arial"/>
              <a:buChar char="•"/>
            </a:pPr>
            <a:r>
              <a:rPr b="1" i="0" lang="en-US" sz="3200" u="none" cap="none" strike="noStrike">
                <a:solidFill>
                  <a:srgbClr val="DE7370"/>
                </a:solidFill>
                <a:latin typeface="Arial"/>
                <a:ea typeface="Arial"/>
                <a:cs typeface="Arial"/>
                <a:sym typeface="Arial"/>
              </a:rPr>
              <a:t>Reflective notes: reflections on GP group assessment →</a:t>
            </a:r>
            <a:r>
              <a:rPr b="0" i="0" lang="en-US" sz="3200" u="none" cap="none" strike="noStrike">
                <a:solidFill>
                  <a:schemeClr val="lt1"/>
                </a:solidFill>
                <a:latin typeface="Arial"/>
                <a:ea typeface="Arial"/>
                <a:cs typeface="Arial"/>
                <a:sym typeface="Arial"/>
              </a:rPr>
              <a:t> Reflect on what it was like working with your group, and what you learnt from it</a:t>
            </a:r>
            <a:endParaRPr b="0" i="0" sz="3200" u="none" cap="none" strike="noStrike">
              <a:solidFill>
                <a:schemeClr val="lt1"/>
              </a:solidFill>
              <a:latin typeface="Arial"/>
              <a:ea typeface="Arial"/>
              <a:cs typeface="Arial"/>
              <a:sym typeface="Arial"/>
            </a:endParaRPr>
          </a:p>
        </p:txBody>
      </p:sp>
      <p:sp>
        <p:nvSpPr>
          <p:cNvPr id="317" name="Google Shape;317;g2fde9715597_0_1117"/>
          <p:cNvSpPr/>
          <p:nvPr/>
        </p:nvSpPr>
        <p:spPr>
          <a:xfrm flipH="1" rot="10800000">
            <a:off x="0" y="9258218"/>
            <a:ext cx="18295200" cy="531300"/>
          </a:xfrm>
          <a:prstGeom prst="rect">
            <a:avLst/>
          </a:prstGeom>
          <a:solidFill>
            <a:srgbClr val="ECAFAE"/>
          </a:solidFill>
          <a:ln>
            <a:noFill/>
          </a:ln>
        </p:spPr>
        <p:txBody>
          <a:bodyPr anchorCtr="1" anchor="ctr" bIns="68575" lIns="137150" spcFirstLastPara="1" rIns="137150" wrap="square" tIns="685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Calibri"/>
              <a:ea typeface="Calibri"/>
              <a:cs typeface="Calibri"/>
              <a:sym typeface="Calibri"/>
            </a:endParaRPr>
          </a:p>
        </p:txBody>
      </p:sp>
      <p:sp>
        <p:nvSpPr>
          <p:cNvPr id="318" name="Google Shape;318;g2fde9715597_0_1117"/>
          <p:cNvSpPr/>
          <p:nvPr/>
        </p:nvSpPr>
        <p:spPr>
          <a:xfrm>
            <a:off x="0" y="9436537"/>
            <a:ext cx="18288000" cy="850500"/>
          </a:xfrm>
          <a:prstGeom prst="rect">
            <a:avLst/>
          </a:prstGeom>
          <a:solidFill>
            <a:srgbClr val="B52E2A"/>
          </a:solidFill>
          <a:ln>
            <a:noFill/>
          </a:ln>
        </p:spPr>
        <p:txBody>
          <a:bodyPr anchorCtr="1" anchor="ctr" bIns="68575" lIns="137150" spcFirstLastPara="1" rIns="137150" wrap="square" tIns="685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Calibri"/>
              <a:ea typeface="Calibri"/>
              <a:cs typeface="Calibri"/>
              <a:sym typeface="Calibri"/>
            </a:endParaRPr>
          </a:p>
        </p:txBody>
      </p:sp>
      <p:pic>
        <p:nvPicPr>
          <p:cNvPr descr="A white letter on a black background&#10;&#10;Description automatically generated" id="319" name="Google Shape;319;g2fde9715597_0_1117"/>
          <p:cNvPicPr preferRelativeResize="0"/>
          <p:nvPr/>
        </p:nvPicPr>
        <p:blipFill rotWithShape="1">
          <a:blip r:embed="rId3">
            <a:alphaModFix/>
          </a:blip>
          <a:srcRect b="0" l="0" r="0" t="0"/>
          <a:stretch/>
        </p:blipFill>
        <p:spPr>
          <a:xfrm>
            <a:off x="15970500" y="9563007"/>
            <a:ext cx="2088899" cy="619501"/>
          </a:xfrm>
          <a:prstGeom prst="rect">
            <a:avLst/>
          </a:prstGeom>
          <a:noFill/>
          <a:ln>
            <a:noFill/>
          </a:ln>
        </p:spPr>
      </p:pic>
      <p:sp>
        <p:nvSpPr>
          <p:cNvPr id="320" name="Google Shape;320;g2fde9715597_0_1117"/>
          <p:cNvSpPr txBox="1"/>
          <p:nvPr/>
        </p:nvSpPr>
        <p:spPr>
          <a:xfrm>
            <a:off x="4397014" y="2407588"/>
            <a:ext cx="101700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lt1"/>
                </a:solidFill>
                <a:latin typeface="Arial"/>
                <a:ea typeface="Arial"/>
                <a:cs typeface="Arial"/>
                <a:sym typeface="Arial"/>
              </a:rPr>
              <a:t>More words… what do they mean?</a:t>
            </a:r>
            <a:endParaRPr b="0" i="0" sz="1600" u="none" cap="none" strike="noStrike">
              <a:solidFill>
                <a:schemeClr val="lt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g2fde9715597_0_1126"/>
          <p:cNvSpPr txBox="1"/>
          <p:nvPr/>
        </p:nvSpPr>
        <p:spPr>
          <a:xfrm>
            <a:off x="632025" y="556932"/>
            <a:ext cx="17937900" cy="1154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9000"/>
              <a:buFont typeface="Arial"/>
              <a:buNone/>
            </a:pPr>
            <a:r>
              <a:rPr b="0" i="0" lang="en-US" sz="7500" u="none" cap="none" strike="noStrike">
                <a:solidFill>
                  <a:srgbClr val="92D050"/>
                </a:solidFill>
                <a:latin typeface="Comfortaa"/>
                <a:ea typeface="Comfortaa"/>
                <a:cs typeface="Comfortaa"/>
                <a:sym typeface="Comfortaa"/>
              </a:rPr>
              <a:t>E-portfolio: 02 → GP-specific goals</a:t>
            </a:r>
            <a:endParaRPr b="0" i="0" sz="7500" u="none" cap="none" strike="noStrike">
              <a:solidFill>
                <a:srgbClr val="92D050"/>
              </a:solidFill>
              <a:latin typeface="Comfortaa"/>
              <a:ea typeface="Comfortaa"/>
              <a:cs typeface="Comfortaa"/>
              <a:sym typeface="Comfortaa"/>
            </a:endParaRPr>
          </a:p>
        </p:txBody>
      </p:sp>
      <p:sp>
        <p:nvSpPr>
          <p:cNvPr id="326" name="Google Shape;326;g2fde9715597_0_1126"/>
          <p:cNvSpPr txBox="1"/>
          <p:nvPr/>
        </p:nvSpPr>
        <p:spPr>
          <a:xfrm>
            <a:off x="632025" y="2220742"/>
            <a:ext cx="16956900" cy="6788100"/>
          </a:xfrm>
          <a:prstGeom prst="rect">
            <a:avLst/>
          </a:prstGeom>
          <a:noFill/>
          <a:ln>
            <a:noFill/>
          </a:ln>
        </p:spPr>
        <p:txBody>
          <a:bodyPr anchorCtr="0" anchor="t" bIns="91425" lIns="91425" spcFirstLastPara="1" rIns="91425" wrap="square" tIns="91425">
            <a:spAutoFit/>
          </a:bodyPr>
          <a:lstStyle/>
          <a:p>
            <a:pPr indent="-342900" lvl="1" marL="819150" marR="0" rtl="0" algn="l">
              <a:lnSpc>
                <a:spcPct val="100000"/>
              </a:lnSpc>
              <a:spcBef>
                <a:spcPts val="0"/>
              </a:spcBef>
              <a:spcAft>
                <a:spcPts val="0"/>
              </a:spcAft>
              <a:buClr>
                <a:schemeClr val="lt1"/>
              </a:buClr>
              <a:buSzPts val="3300"/>
              <a:buFont typeface="Arial"/>
              <a:buChar char="•"/>
            </a:pPr>
            <a:r>
              <a:rPr b="1" i="0" lang="en-US" sz="3000" u="none" cap="none" strike="noStrike">
                <a:solidFill>
                  <a:srgbClr val="DE7370"/>
                </a:solidFill>
                <a:latin typeface="Arial"/>
                <a:ea typeface="Arial"/>
                <a:cs typeface="Arial"/>
                <a:sym typeface="Arial"/>
              </a:rPr>
              <a:t>Reflective notes: reflections on going above and beyond →</a:t>
            </a:r>
            <a:r>
              <a:rPr b="0" i="0" lang="en-US" sz="3000" u="none" cap="none" strike="noStrike">
                <a:solidFill>
                  <a:srgbClr val="DE7370"/>
                </a:solidFill>
                <a:latin typeface="Arial"/>
                <a:ea typeface="Arial"/>
                <a:cs typeface="Arial"/>
                <a:sym typeface="Arial"/>
              </a:rPr>
              <a:t> </a:t>
            </a:r>
            <a:r>
              <a:rPr b="0" i="0" lang="en-US" sz="3000" u="none" cap="none" strike="noStrike">
                <a:solidFill>
                  <a:schemeClr val="lt1"/>
                </a:solidFill>
                <a:latin typeface="Arial"/>
                <a:ea typeface="Arial"/>
                <a:cs typeface="Arial"/>
                <a:sym typeface="Arial"/>
              </a:rPr>
              <a:t>Reflect on a time you went above and beyond; this could be in a professional capacity (e.g. you went above and beyond your studies, and took part in an extracurricular, attended a conference, were part of a society committee), personal capacity (e.g. you went out of your comfort zone to achieve something) or something for others (e.g. you did something to help someone else)</a:t>
            </a:r>
            <a:endParaRPr b="0" i="0" sz="3000" u="none" cap="none" strike="noStrike">
              <a:solidFill>
                <a:schemeClr val="lt1"/>
              </a:solidFill>
              <a:latin typeface="Arial"/>
              <a:ea typeface="Arial"/>
              <a:cs typeface="Arial"/>
              <a:sym typeface="Arial"/>
            </a:endParaRPr>
          </a:p>
          <a:p>
            <a:pPr indent="-342900" lvl="1" marL="819150" marR="0" rtl="0" algn="l">
              <a:lnSpc>
                <a:spcPct val="100000"/>
              </a:lnSpc>
              <a:spcBef>
                <a:spcPts val="3600"/>
              </a:spcBef>
              <a:spcAft>
                <a:spcPts val="0"/>
              </a:spcAft>
              <a:buClr>
                <a:schemeClr val="lt1"/>
              </a:buClr>
              <a:buSzPts val="3300"/>
              <a:buFont typeface="Arial"/>
              <a:buChar char="•"/>
            </a:pPr>
            <a:r>
              <a:rPr b="1" i="0" lang="en-US" sz="3000" u="none" cap="none" strike="noStrike">
                <a:solidFill>
                  <a:srgbClr val="DE7370"/>
                </a:solidFill>
                <a:latin typeface="Arial"/>
                <a:ea typeface="Arial"/>
                <a:cs typeface="Arial"/>
                <a:sym typeface="Arial"/>
              </a:rPr>
              <a:t>Illness Scripts and Condition Write-Ups →</a:t>
            </a:r>
            <a:r>
              <a:rPr b="0" i="0" lang="en-US" sz="3000" u="none" cap="none" strike="noStrike">
                <a:solidFill>
                  <a:schemeClr val="lt1"/>
                </a:solidFill>
                <a:latin typeface="Arial"/>
                <a:ea typeface="Arial"/>
                <a:cs typeface="Arial"/>
                <a:sym typeface="Arial"/>
              </a:rPr>
              <a:t> Write about the full history of a patient in GP (i.e. Hx, PMHx, FHx, SHx etc) and then write about a condition associated with the patient (i.e. its description, epidemiology, aetiology, pathology, symptoms, investigations, management etc))</a:t>
            </a:r>
            <a:endParaRPr b="0" i="0" sz="3000" u="none" cap="none" strike="noStrike">
              <a:solidFill>
                <a:schemeClr val="lt1"/>
              </a:solidFill>
              <a:latin typeface="Arial"/>
              <a:ea typeface="Arial"/>
              <a:cs typeface="Arial"/>
              <a:sym typeface="Arial"/>
            </a:endParaRPr>
          </a:p>
          <a:p>
            <a:pPr indent="-342900" lvl="1" marL="819150" marR="0" rtl="0" algn="l">
              <a:lnSpc>
                <a:spcPct val="100000"/>
              </a:lnSpc>
              <a:spcBef>
                <a:spcPts val="3600"/>
              </a:spcBef>
              <a:spcAft>
                <a:spcPts val="3600"/>
              </a:spcAft>
              <a:buClr>
                <a:schemeClr val="lt1"/>
              </a:buClr>
              <a:buSzPts val="3300"/>
              <a:buFont typeface="Arial"/>
              <a:buChar char="•"/>
            </a:pPr>
            <a:r>
              <a:rPr b="1" i="0" lang="en-US" sz="3000" u="none" cap="none" strike="noStrike">
                <a:solidFill>
                  <a:srgbClr val="DE7370"/>
                </a:solidFill>
                <a:latin typeface="Arial"/>
                <a:ea typeface="Arial"/>
                <a:cs typeface="Arial"/>
                <a:sym typeface="Arial"/>
              </a:rPr>
              <a:t>GP Reflection on Multi-Source Feedback → </a:t>
            </a:r>
            <a:r>
              <a:rPr b="0" i="0" lang="en-US" sz="3000" u="none" cap="none" strike="noStrike">
                <a:solidFill>
                  <a:schemeClr val="lt1"/>
                </a:solidFill>
                <a:latin typeface="Arial"/>
                <a:ea typeface="Arial"/>
                <a:cs typeface="Arial"/>
                <a:sym typeface="Arial"/>
              </a:rPr>
              <a:t>collect feedback from multiple sources (usually 5 is a good number) - some examples of sources can be your clinical partner, GP group, educational supervisor, other staff in the GP you sit in with (there w</a:t>
            </a:r>
            <a:r>
              <a:rPr lang="en-US" sz="3000">
                <a:solidFill>
                  <a:schemeClr val="lt1"/>
                </a:solidFill>
              </a:rPr>
              <a:t>ill be a form you can send round; all you need to do is collate and reflect on the feedback you get</a:t>
            </a:r>
            <a:r>
              <a:rPr b="0" i="0" lang="en-US" sz="3000" u="none" cap="none" strike="noStrike">
                <a:solidFill>
                  <a:schemeClr val="lt1"/>
                </a:solidFill>
                <a:latin typeface="Arial"/>
                <a:ea typeface="Arial"/>
                <a:cs typeface="Arial"/>
                <a:sym typeface="Arial"/>
              </a:rPr>
              <a:t>)</a:t>
            </a:r>
            <a:endParaRPr b="0" i="0" sz="3000" u="none" cap="none" strike="noStrike">
              <a:solidFill>
                <a:schemeClr val="lt1"/>
              </a:solidFill>
              <a:latin typeface="Arial"/>
              <a:ea typeface="Arial"/>
              <a:cs typeface="Arial"/>
              <a:sym typeface="Arial"/>
            </a:endParaRPr>
          </a:p>
        </p:txBody>
      </p:sp>
      <p:sp>
        <p:nvSpPr>
          <p:cNvPr id="327" name="Google Shape;327;g2fde9715597_0_1126"/>
          <p:cNvSpPr/>
          <p:nvPr/>
        </p:nvSpPr>
        <p:spPr>
          <a:xfrm flipH="1" rot="10800000">
            <a:off x="0" y="9258218"/>
            <a:ext cx="18295200" cy="531300"/>
          </a:xfrm>
          <a:prstGeom prst="rect">
            <a:avLst/>
          </a:prstGeom>
          <a:solidFill>
            <a:srgbClr val="ECAFAE"/>
          </a:solidFill>
          <a:ln>
            <a:noFill/>
          </a:ln>
        </p:spPr>
        <p:txBody>
          <a:bodyPr anchorCtr="1" anchor="ctr" bIns="68575" lIns="137150" spcFirstLastPara="1" rIns="137150" wrap="square" tIns="685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Calibri"/>
              <a:ea typeface="Calibri"/>
              <a:cs typeface="Calibri"/>
              <a:sym typeface="Calibri"/>
            </a:endParaRPr>
          </a:p>
        </p:txBody>
      </p:sp>
      <p:sp>
        <p:nvSpPr>
          <p:cNvPr id="328" name="Google Shape;328;g2fde9715597_0_1126"/>
          <p:cNvSpPr/>
          <p:nvPr/>
        </p:nvSpPr>
        <p:spPr>
          <a:xfrm>
            <a:off x="0" y="9436537"/>
            <a:ext cx="18288000" cy="850500"/>
          </a:xfrm>
          <a:prstGeom prst="rect">
            <a:avLst/>
          </a:prstGeom>
          <a:solidFill>
            <a:srgbClr val="B52E2A"/>
          </a:solidFill>
          <a:ln>
            <a:noFill/>
          </a:ln>
        </p:spPr>
        <p:txBody>
          <a:bodyPr anchorCtr="1" anchor="ctr" bIns="68575" lIns="137150" spcFirstLastPara="1" rIns="137150" wrap="square" tIns="685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Calibri"/>
              <a:ea typeface="Calibri"/>
              <a:cs typeface="Calibri"/>
              <a:sym typeface="Calibri"/>
            </a:endParaRPr>
          </a:p>
        </p:txBody>
      </p:sp>
      <p:pic>
        <p:nvPicPr>
          <p:cNvPr descr="A white letter on a black background&#10;&#10;Description automatically generated" id="329" name="Google Shape;329;g2fde9715597_0_1126"/>
          <p:cNvPicPr preferRelativeResize="0"/>
          <p:nvPr/>
        </p:nvPicPr>
        <p:blipFill rotWithShape="1">
          <a:blip r:embed="rId3">
            <a:alphaModFix/>
          </a:blip>
          <a:srcRect b="0" l="0" r="0" t="0"/>
          <a:stretch/>
        </p:blipFill>
        <p:spPr>
          <a:xfrm>
            <a:off x="15970500" y="9563007"/>
            <a:ext cx="2088899" cy="6195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g2fde9715597_0_1134"/>
          <p:cNvSpPr txBox="1"/>
          <p:nvPr/>
        </p:nvSpPr>
        <p:spPr>
          <a:xfrm>
            <a:off x="461850" y="621378"/>
            <a:ext cx="16553100" cy="1092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9000"/>
              <a:buFont typeface="Arial"/>
              <a:buNone/>
            </a:pPr>
            <a:r>
              <a:rPr b="1" i="0" lang="en-US" sz="7100" u="none" cap="none" strike="noStrike">
                <a:solidFill>
                  <a:srgbClr val="FFCCFF"/>
                </a:solidFill>
                <a:latin typeface="Comfortaa"/>
                <a:ea typeface="Comfortaa"/>
                <a:cs typeface="Comfortaa"/>
                <a:sym typeface="Comfortaa"/>
              </a:rPr>
              <a:t>E-portfolio: 03 Clinical Skills</a:t>
            </a:r>
            <a:endParaRPr b="1" i="0" sz="7100" u="none" cap="none" strike="noStrike">
              <a:solidFill>
                <a:srgbClr val="FFCCFF"/>
              </a:solidFill>
              <a:latin typeface="Comfortaa"/>
              <a:ea typeface="Comfortaa"/>
              <a:cs typeface="Comfortaa"/>
              <a:sym typeface="Comfortaa"/>
            </a:endParaRPr>
          </a:p>
        </p:txBody>
      </p:sp>
      <p:sp>
        <p:nvSpPr>
          <p:cNvPr id="335" name="Google Shape;335;g2fde9715597_0_1134"/>
          <p:cNvSpPr txBox="1"/>
          <p:nvPr/>
        </p:nvSpPr>
        <p:spPr>
          <a:xfrm>
            <a:off x="461850" y="1785095"/>
            <a:ext cx="16956900" cy="7249800"/>
          </a:xfrm>
          <a:prstGeom prst="rect">
            <a:avLst/>
          </a:prstGeom>
          <a:noFill/>
          <a:ln>
            <a:noFill/>
          </a:ln>
        </p:spPr>
        <p:txBody>
          <a:bodyPr anchorCtr="0" anchor="t" bIns="91425" lIns="91425" spcFirstLastPara="1" rIns="91425" wrap="square" tIns="91425">
            <a:spAutoFit/>
          </a:bodyPr>
          <a:lstStyle/>
          <a:p>
            <a:pPr indent="-215900" lvl="0" marL="228600" marR="0" rtl="0" algn="l">
              <a:lnSpc>
                <a:spcPct val="100000"/>
              </a:lnSpc>
              <a:spcBef>
                <a:spcPts val="0"/>
              </a:spcBef>
              <a:spcAft>
                <a:spcPts val="0"/>
              </a:spcAft>
              <a:buClr>
                <a:schemeClr val="lt1"/>
              </a:buClr>
              <a:buSzPts val="3100"/>
              <a:buFont typeface="Garamond"/>
              <a:buChar char="●"/>
            </a:pPr>
            <a:r>
              <a:rPr b="1" i="0" lang="en-US" sz="2500" u="none" cap="none" strike="noStrike">
                <a:solidFill>
                  <a:schemeClr val="lt1"/>
                </a:solidFill>
                <a:latin typeface="Arial"/>
                <a:ea typeface="Arial"/>
                <a:cs typeface="Arial"/>
                <a:sym typeface="Arial"/>
              </a:rPr>
              <a:t> Preparatory 🡪 </a:t>
            </a:r>
            <a:r>
              <a:rPr b="0" i="0" lang="en-US" sz="2500" u="none" cap="none" strike="noStrike">
                <a:solidFill>
                  <a:schemeClr val="lt1"/>
                </a:solidFill>
                <a:latin typeface="Arial"/>
                <a:ea typeface="Arial"/>
                <a:cs typeface="Arial"/>
                <a:sym typeface="Arial"/>
              </a:rPr>
              <a:t>You do not need to perform these skills, you just need to have seen them (can be on wards, using videos, etc.)  🡪 Once you have seen them, you can self-certify (these do not need to be signed off by someone else)</a:t>
            </a:r>
            <a:endParaRPr b="1" i="0" sz="2500" u="none" cap="none" strike="noStrike">
              <a:solidFill>
                <a:schemeClr val="lt1"/>
              </a:solidFill>
              <a:latin typeface="Arial"/>
              <a:ea typeface="Arial"/>
              <a:cs typeface="Arial"/>
              <a:sym typeface="Arial"/>
            </a:endParaRPr>
          </a:p>
          <a:p>
            <a:pPr indent="-425450" lvl="1" marL="914400" marR="0" rtl="0" algn="l">
              <a:lnSpc>
                <a:spcPct val="100000"/>
              </a:lnSpc>
              <a:spcBef>
                <a:spcPts val="0"/>
              </a:spcBef>
              <a:spcAft>
                <a:spcPts val="0"/>
              </a:spcAft>
              <a:buClr>
                <a:schemeClr val="lt1"/>
              </a:buClr>
              <a:buSzPts val="3100"/>
              <a:buFont typeface="Garamond"/>
              <a:buChar char="○"/>
            </a:pPr>
            <a:r>
              <a:rPr b="0" i="0" lang="en-US" sz="2500" u="none" cap="none" strike="noStrike">
                <a:solidFill>
                  <a:schemeClr val="lt1"/>
                </a:solidFill>
                <a:latin typeface="Arial"/>
                <a:ea typeface="Arial"/>
                <a:cs typeface="Arial"/>
                <a:sym typeface="Arial"/>
              </a:rPr>
              <a:t>Prepare and administer injectable (intra-venous) drugs e.g. antibiotic</a:t>
            </a:r>
            <a:endParaRPr b="0" i="0" sz="2500" u="none" cap="none" strike="noStrike">
              <a:solidFill>
                <a:schemeClr val="lt1"/>
              </a:solidFill>
              <a:latin typeface="Arial"/>
              <a:ea typeface="Arial"/>
              <a:cs typeface="Arial"/>
              <a:sym typeface="Arial"/>
            </a:endParaRPr>
          </a:p>
          <a:p>
            <a:pPr indent="-425450" lvl="1" marL="914400" marR="0" rtl="0" algn="l">
              <a:lnSpc>
                <a:spcPct val="100000"/>
              </a:lnSpc>
              <a:spcBef>
                <a:spcPts val="0"/>
              </a:spcBef>
              <a:spcAft>
                <a:spcPts val="0"/>
              </a:spcAft>
              <a:buClr>
                <a:schemeClr val="lt1"/>
              </a:buClr>
              <a:buSzPts val="3100"/>
              <a:buFont typeface="Garamond"/>
              <a:buChar char="○"/>
            </a:pPr>
            <a:r>
              <a:rPr b="0" i="0" lang="en-US" sz="2500" u="none" cap="none" strike="noStrike">
                <a:solidFill>
                  <a:schemeClr val="lt1"/>
                </a:solidFill>
                <a:latin typeface="Arial"/>
                <a:ea typeface="Arial"/>
                <a:cs typeface="Arial"/>
                <a:sym typeface="Arial"/>
              </a:rPr>
              <a:t>Correct techniques for ‘moving and handling’, including patients</a:t>
            </a:r>
            <a:endParaRPr b="0" i="0" sz="2500" u="none" cap="none" strike="noStrike">
              <a:solidFill>
                <a:schemeClr val="lt1"/>
              </a:solidFill>
              <a:latin typeface="Arial"/>
              <a:ea typeface="Arial"/>
              <a:cs typeface="Arial"/>
              <a:sym typeface="Arial"/>
            </a:endParaRPr>
          </a:p>
          <a:p>
            <a:pPr indent="-425450" lvl="1" marL="914400" marR="0" rtl="0" algn="l">
              <a:lnSpc>
                <a:spcPct val="100000"/>
              </a:lnSpc>
              <a:spcBef>
                <a:spcPts val="0"/>
              </a:spcBef>
              <a:spcAft>
                <a:spcPts val="0"/>
              </a:spcAft>
              <a:buClr>
                <a:schemeClr val="lt1"/>
              </a:buClr>
              <a:buSzPts val="3100"/>
              <a:buFont typeface="Garamond"/>
              <a:buChar char="○"/>
            </a:pPr>
            <a:r>
              <a:rPr b="0" i="0" lang="en-US" sz="2500" u="none" cap="none" strike="noStrike">
                <a:solidFill>
                  <a:schemeClr val="lt1"/>
                </a:solidFill>
                <a:latin typeface="Arial"/>
                <a:ea typeface="Arial"/>
                <a:cs typeface="Arial"/>
                <a:sym typeface="Arial"/>
              </a:rPr>
              <a:t>Carry out venepuncture</a:t>
            </a:r>
            <a:endParaRPr b="0" i="0" sz="2500" u="none" cap="none" strike="noStrike">
              <a:solidFill>
                <a:schemeClr val="lt1"/>
              </a:solidFill>
              <a:latin typeface="Arial"/>
              <a:ea typeface="Arial"/>
              <a:cs typeface="Arial"/>
              <a:sym typeface="Arial"/>
            </a:endParaRPr>
          </a:p>
          <a:p>
            <a:pPr indent="-425450" lvl="1" marL="914400" marR="0" rtl="0" algn="l">
              <a:lnSpc>
                <a:spcPct val="100000"/>
              </a:lnSpc>
              <a:spcBef>
                <a:spcPts val="0"/>
              </a:spcBef>
              <a:spcAft>
                <a:spcPts val="0"/>
              </a:spcAft>
              <a:buClr>
                <a:schemeClr val="lt1"/>
              </a:buClr>
              <a:buSzPts val="3100"/>
              <a:buFont typeface="Garamond"/>
              <a:buChar char="○"/>
            </a:pPr>
            <a:r>
              <a:rPr b="0" i="0" lang="en-US" sz="2500" u="none" cap="none" strike="noStrike">
                <a:solidFill>
                  <a:schemeClr val="lt1"/>
                </a:solidFill>
                <a:latin typeface="Arial"/>
                <a:ea typeface="Arial"/>
                <a:cs typeface="Arial"/>
                <a:sym typeface="Arial"/>
              </a:rPr>
              <a:t>Carry out intravenous cannulation</a:t>
            </a:r>
            <a:endParaRPr b="0" i="0" sz="2500" u="none" cap="none" strike="noStrike">
              <a:solidFill>
                <a:schemeClr val="lt1"/>
              </a:solidFill>
              <a:latin typeface="Arial"/>
              <a:ea typeface="Arial"/>
              <a:cs typeface="Arial"/>
              <a:sym typeface="Arial"/>
            </a:endParaRPr>
          </a:p>
          <a:p>
            <a:pPr indent="-425450" lvl="1" marL="914400" marR="0" rtl="0" algn="l">
              <a:lnSpc>
                <a:spcPct val="100000"/>
              </a:lnSpc>
              <a:spcBef>
                <a:spcPts val="0"/>
              </a:spcBef>
              <a:spcAft>
                <a:spcPts val="0"/>
              </a:spcAft>
              <a:buClr>
                <a:schemeClr val="lt1"/>
              </a:buClr>
              <a:buSzPts val="3100"/>
              <a:buFont typeface="Garamond"/>
              <a:buChar char="○"/>
            </a:pPr>
            <a:r>
              <a:rPr b="0" i="0" lang="en-US" sz="2500" u="none" cap="none" strike="noStrike">
                <a:solidFill>
                  <a:schemeClr val="lt1"/>
                </a:solidFill>
                <a:latin typeface="Arial"/>
                <a:ea typeface="Arial"/>
                <a:cs typeface="Arial"/>
                <a:sym typeface="Arial"/>
              </a:rPr>
              <a:t>Set up an infusion</a:t>
            </a:r>
            <a:endParaRPr b="0" i="0" sz="2500" u="none" cap="none" strike="noStrike">
              <a:solidFill>
                <a:schemeClr val="lt1"/>
              </a:solidFill>
              <a:latin typeface="Arial"/>
              <a:ea typeface="Arial"/>
              <a:cs typeface="Arial"/>
              <a:sym typeface="Arial"/>
            </a:endParaRPr>
          </a:p>
          <a:p>
            <a:pPr indent="-425450" lvl="1" marL="914400" marR="0" rtl="0" algn="l">
              <a:lnSpc>
                <a:spcPct val="100000"/>
              </a:lnSpc>
              <a:spcBef>
                <a:spcPts val="0"/>
              </a:spcBef>
              <a:spcAft>
                <a:spcPts val="0"/>
              </a:spcAft>
              <a:buClr>
                <a:schemeClr val="lt1"/>
              </a:buClr>
              <a:buSzPts val="3100"/>
              <a:buFont typeface="Garamond"/>
              <a:buChar char="○"/>
            </a:pPr>
            <a:r>
              <a:rPr b="0" i="0" lang="en-US" sz="2500" u="none" cap="none" strike="noStrike">
                <a:solidFill>
                  <a:schemeClr val="lt1"/>
                </a:solidFill>
                <a:latin typeface="Arial"/>
                <a:ea typeface="Arial"/>
                <a:cs typeface="Arial"/>
                <a:sym typeface="Arial"/>
              </a:rPr>
              <a:t>Performing and interpreting a 12 lead electrocardiograph (ECG)</a:t>
            </a:r>
            <a:endParaRPr b="0" i="0" sz="2500" u="none" cap="none" strike="noStrike">
              <a:solidFill>
                <a:schemeClr val="lt1"/>
              </a:solidFill>
              <a:latin typeface="Arial"/>
              <a:ea typeface="Arial"/>
              <a:cs typeface="Arial"/>
              <a:sym typeface="Arial"/>
            </a:endParaRPr>
          </a:p>
          <a:p>
            <a:pPr indent="-425450" lvl="1" marL="914400" marR="0" rtl="0" algn="l">
              <a:lnSpc>
                <a:spcPct val="100000"/>
              </a:lnSpc>
              <a:spcBef>
                <a:spcPts val="0"/>
              </a:spcBef>
              <a:spcAft>
                <a:spcPts val="0"/>
              </a:spcAft>
              <a:buClr>
                <a:schemeClr val="lt1"/>
              </a:buClr>
              <a:buSzPts val="3100"/>
              <a:buFont typeface="Garamond"/>
              <a:buChar char="○"/>
            </a:pPr>
            <a:r>
              <a:rPr b="0" i="0" lang="en-US" sz="2500" u="none" cap="none" strike="noStrike">
                <a:solidFill>
                  <a:schemeClr val="lt1"/>
                </a:solidFill>
                <a:latin typeface="Arial"/>
                <a:ea typeface="Arial"/>
                <a:cs typeface="Arial"/>
                <a:sym typeface="Arial"/>
              </a:rPr>
              <a:t>Setting up and managing a 3-lead ECG monitor</a:t>
            </a:r>
            <a:endParaRPr b="0" i="0" sz="2500" u="none" cap="none" strike="noStrike">
              <a:solidFill>
                <a:schemeClr val="lt1"/>
              </a:solidFill>
              <a:latin typeface="Arial"/>
              <a:ea typeface="Arial"/>
              <a:cs typeface="Arial"/>
              <a:sym typeface="Arial"/>
            </a:endParaRPr>
          </a:p>
          <a:p>
            <a:pPr indent="-425450" lvl="1" marL="914400" marR="0" rtl="0" algn="l">
              <a:lnSpc>
                <a:spcPct val="100000"/>
              </a:lnSpc>
              <a:spcBef>
                <a:spcPts val="0"/>
              </a:spcBef>
              <a:spcAft>
                <a:spcPts val="0"/>
              </a:spcAft>
              <a:buClr>
                <a:schemeClr val="lt1"/>
              </a:buClr>
              <a:buSzPts val="3100"/>
              <a:buFont typeface="Garamond"/>
              <a:buChar char="○"/>
            </a:pPr>
            <a:r>
              <a:rPr b="0" i="0" lang="en-US" sz="2500" u="none" cap="none" strike="noStrike">
                <a:solidFill>
                  <a:schemeClr val="lt1"/>
                </a:solidFill>
                <a:latin typeface="Arial"/>
                <a:ea typeface="Arial"/>
                <a:cs typeface="Arial"/>
                <a:sym typeface="Arial"/>
              </a:rPr>
              <a:t>Prepare direct ophthalmoscopy</a:t>
            </a:r>
            <a:endParaRPr b="0" i="0" sz="2500" u="none" cap="none" strike="noStrike">
              <a:solidFill>
                <a:schemeClr val="lt1"/>
              </a:solidFill>
              <a:latin typeface="Arial"/>
              <a:ea typeface="Arial"/>
              <a:cs typeface="Arial"/>
              <a:sym typeface="Arial"/>
            </a:endParaRPr>
          </a:p>
          <a:p>
            <a:pPr indent="-425450" lvl="1" marL="914400" marR="0" rtl="0" algn="l">
              <a:lnSpc>
                <a:spcPct val="100000"/>
              </a:lnSpc>
              <a:spcBef>
                <a:spcPts val="0"/>
              </a:spcBef>
              <a:spcAft>
                <a:spcPts val="0"/>
              </a:spcAft>
              <a:buClr>
                <a:schemeClr val="lt1"/>
              </a:buClr>
              <a:buSzPts val="3100"/>
              <a:buFont typeface="Garamond"/>
              <a:buChar char="○"/>
            </a:pPr>
            <a:r>
              <a:rPr b="0" i="0" lang="en-US" sz="2500" u="none" cap="none" strike="noStrike">
                <a:solidFill>
                  <a:schemeClr val="lt1"/>
                </a:solidFill>
                <a:latin typeface="Arial"/>
                <a:ea typeface="Arial"/>
                <a:cs typeface="Arial"/>
                <a:sym typeface="Arial"/>
              </a:rPr>
              <a:t>Perform surgical scrubbing up</a:t>
            </a:r>
            <a:endParaRPr b="0" i="0" sz="2500" u="none" cap="none" strike="noStrike">
              <a:solidFill>
                <a:schemeClr val="lt1"/>
              </a:solidFill>
              <a:latin typeface="Arial"/>
              <a:ea typeface="Arial"/>
              <a:cs typeface="Arial"/>
              <a:sym typeface="Arial"/>
            </a:endParaRPr>
          </a:p>
          <a:p>
            <a:pPr indent="-425450" lvl="1" marL="914400" marR="0" rtl="0" algn="l">
              <a:lnSpc>
                <a:spcPct val="100000"/>
              </a:lnSpc>
              <a:spcBef>
                <a:spcPts val="0"/>
              </a:spcBef>
              <a:spcAft>
                <a:spcPts val="0"/>
              </a:spcAft>
              <a:buClr>
                <a:schemeClr val="lt1"/>
              </a:buClr>
              <a:buSzPts val="3100"/>
              <a:buFont typeface="Garamond"/>
              <a:buChar char="○"/>
            </a:pPr>
            <a:r>
              <a:rPr b="0" i="0" lang="en-US" sz="2500" u="none" cap="none" strike="noStrike">
                <a:solidFill>
                  <a:schemeClr val="lt1"/>
                </a:solidFill>
                <a:latin typeface="Arial"/>
                <a:ea typeface="Arial"/>
                <a:cs typeface="Arial"/>
                <a:sym typeface="Arial"/>
              </a:rPr>
              <a:t>Use of local anaesthetics</a:t>
            </a:r>
            <a:endParaRPr b="0" i="0" sz="2500" u="none" cap="none" strike="noStrike">
              <a:solidFill>
                <a:schemeClr val="lt1"/>
              </a:solidFill>
              <a:latin typeface="Arial"/>
              <a:ea typeface="Arial"/>
              <a:cs typeface="Arial"/>
              <a:sym typeface="Arial"/>
            </a:endParaRPr>
          </a:p>
          <a:p>
            <a:pPr indent="-425450" lvl="1" marL="914400" marR="0" rtl="0" algn="l">
              <a:lnSpc>
                <a:spcPct val="100000"/>
              </a:lnSpc>
              <a:spcBef>
                <a:spcPts val="0"/>
              </a:spcBef>
              <a:spcAft>
                <a:spcPts val="0"/>
              </a:spcAft>
              <a:buClr>
                <a:schemeClr val="lt1"/>
              </a:buClr>
              <a:buSzPts val="3100"/>
              <a:buFont typeface="Garamond"/>
              <a:buChar char="○"/>
            </a:pPr>
            <a:r>
              <a:rPr b="0" i="0" lang="en-US" sz="2500" u="none" cap="none" strike="noStrike">
                <a:solidFill>
                  <a:schemeClr val="lt1"/>
                </a:solidFill>
                <a:latin typeface="Arial"/>
                <a:ea typeface="Arial"/>
                <a:cs typeface="Arial"/>
                <a:sym typeface="Arial"/>
              </a:rPr>
              <a:t>Wound care and basic wound closure and dressing</a:t>
            </a:r>
            <a:endParaRPr b="0" i="0" sz="2500" u="none" cap="none" strike="noStrike">
              <a:solidFill>
                <a:schemeClr val="lt1"/>
              </a:solidFill>
              <a:latin typeface="Arial"/>
              <a:ea typeface="Arial"/>
              <a:cs typeface="Arial"/>
              <a:sym typeface="Arial"/>
            </a:endParaRPr>
          </a:p>
          <a:p>
            <a:pPr indent="-425450" lvl="1" marL="914400" marR="0" rtl="0" algn="l">
              <a:lnSpc>
                <a:spcPct val="100000"/>
              </a:lnSpc>
              <a:spcBef>
                <a:spcPts val="0"/>
              </a:spcBef>
              <a:spcAft>
                <a:spcPts val="0"/>
              </a:spcAft>
              <a:buClr>
                <a:schemeClr val="lt1"/>
              </a:buClr>
              <a:buSzPts val="3100"/>
              <a:buFont typeface="Garamond"/>
              <a:buChar char="○"/>
            </a:pPr>
            <a:r>
              <a:rPr b="0" i="0" lang="en-US" sz="2500" u="none" cap="none" strike="noStrike">
                <a:solidFill>
                  <a:schemeClr val="lt1"/>
                </a:solidFill>
                <a:latin typeface="Arial"/>
                <a:ea typeface="Arial"/>
                <a:cs typeface="Arial"/>
                <a:sym typeface="Arial"/>
              </a:rPr>
              <a:t>Carry out arterial blood gas and acid base sampling from the radial artery in adults</a:t>
            </a:r>
            <a:endParaRPr b="0" i="0" sz="2500" u="none" cap="none" strike="noStrike">
              <a:solidFill>
                <a:schemeClr val="lt1"/>
              </a:solidFill>
              <a:latin typeface="Arial"/>
              <a:ea typeface="Arial"/>
              <a:cs typeface="Arial"/>
              <a:sym typeface="Arial"/>
            </a:endParaRPr>
          </a:p>
          <a:p>
            <a:pPr indent="-425450" lvl="1" marL="914400" marR="0" rtl="0" algn="l">
              <a:lnSpc>
                <a:spcPct val="100000"/>
              </a:lnSpc>
              <a:spcBef>
                <a:spcPts val="0"/>
              </a:spcBef>
              <a:spcAft>
                <a:spcPts val="0"/>
              </a:spcAft>
              <a:buClr>
                <a:schemeClr val="lt1"/>
              </a:buClr>
              <a:buSzPts val="3100"/>
              <a:buFont typeface="Garamond"/>
              <a:buChar char="○"/>
            </a:pPr>
            <a:r>
              <a:rPr b="0" i="0" lang="en-US" sz="2500" u="none" cap="none" strike="noStrike">
                <a:solidFill>
                  <a:schemeClr val="lt1"/>
                </a:solidFill>
                <a:latin typeface="Arial"/>
                <a:ea typeface="Arial"/>
                <a:cs typeface="Arial"/>
                <a:sym typeface="Arial"/>
              </a:rPr>
              <a:t>Carry out safe and appropriate blood transfusion</a:t>
            </a:r>
            <a:endParaRPr b="0" i="0" sz="2500" u="none" cap="none" strike="noStrike">
              <a:solidFill>
                <a:schemeClr val="lt1"/>
              </a:solidFill>
              <a:latin typeface="Arial"/>
              <a:ea typeface="Arial"/>
              <a:cs typeface="Arial"/>
              <a:sym typeface="Arial"/>
            </a:endParaRPr>
          </a:p>
        </p:txBody>
      </p:sp>
      <p:sp>
        <p:nvSpPr>
          <p:cNvPr id="336" name="Google Shape;336;g2fde9715597_0_1134"/>
          <p:cNvSpPr/>
          <p:nvPr/>
        </p:nvSpPr>
        <p:spPr>
          <a:xfrm flipH="1" rot="10800000">
            <a:off x="0" y="9258218"/>
            <a:ext cx="18295200" cy="531300"/>
          </a:xfrm>
          <a:prstGeom prst="rect">
            <a:avLst/>
          </a:prstGeom>
          <a:solidFill>
            <a:srgbClr val="ECAFAE"/>
          </a:solidFill>
          <a:ln>
            <a:noFill/>
          </a:ln>
        </p:spPr>
        <p:txBody>
          <a:bodyPr anchorCtr="1" anchor="ctr" bIns="68575" lIns="137150" spcFirstLastPara="1" rIns="137150" wrap="square" tIns="685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Calibri"/>
              <a:ea typeface="Calibri"/>
              <a:cs typeface="Calibri"/>
              <a:sym typeface="Calibri"/>
            </a:endParaRPr>
          </a:p>
        </p:txBody>
      </p:sp>
      <p:sp>
        <p:nvSpPr>
          <p:cNvPr id="337" name="Google Shape;337;g2fde9715597_0_1134"/>
          <p:cNvSpPr/>
          <p:nvPr/>
        </p:nvSpPr>
        <p:spPr>
          <a:xfrm>
            <a:off x="0" y="9436537"/>
            <a:ext cx="18288000" cy="850500"/>
          </a:xfrm>
          <a:prstGeom prst="rect">
            <a:avLst/>
          </a:prstGeom>
          <a:solidFill>
            <a:srgbClr val="B52E2A"/>
          </a:solidFill>
          <a:ln>
            <a:noFill/>
          </a:ln>
        </p:spPr>
        <p:txBody>
          <a:bodyPr anchorCtr="1" anchor="ctr" bIns="68575" lIns="137150" spcFirstLastPara="1" rIns="137150" wrap="square" tIns="685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Calibri"/>
              <a:ea typeface="Calibri"/>
              <a:cs typeface="Calibri"/>
              <a:sym typeface="Calibri"/>
            </a:endParaRPr>
          </a:p>
        </p:txBody>
      </p:sp>
      <p:pic>
        <p:nvPicPr>
          <p:cNvPr descr="A white letter on a black background&#10;&#10;Description automatically generated" id="338" name="Google Shape;338;g2fde9715597_0_1134"/>
          <p:cNvPicPr preferRelativeResize="0"/>
          <p:nvPr/>
        </p:nvPicPr>
        <p:blipFill rotWithShape="1">
          <a:blip r:embed="rId3">
            <a:alphaModFix/>
          </a:blip>
          <a:srcRect b="0" l="0" r="0" t="0"/>
          <a:stretch/>
        </p:blipFill>
        <p:spPr>
          <a:xfrm>
            <a:off x="15970500" y="9563007"/>
            <a:ext cx="2088899" cy="619501"/>
          </a:xfrm>
          <a:prstGeom prst="rect">
            <a:avLst/>
          </a:prstGeom>
          <a:noFill/>
          <a:ln>
            <a:noFill/>
          </a:ln>
        </p:spPr>
      </p:pic>
      <p:sp>
        <p:nvSpPr>
          <p:cNvPr id="339" name="Google Shape;339;g2fde9715597_0_1134"/>
          <p:cNvSpPr/>
          <p:nvPr/>
        </p:nvSpPr>
        <p:spPr>
          <a:xfrm>
            <a:off x="13674286" y="2906487"/>
            <a:ext cx="3176100" cy="947100"/>
          </a:xfrm>
          <a:prstGeom prst="roundRect">
            <a:avLst>
              <a:gd fmla="val 16667" name="adj"/>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Calibri"/>
                <a:ea typeface="Calibri"/>
                <a:cs typeface="Calibri"/>
                <a:sym typeface="Calibri"/>
              </a:rPr>
              <a:t>As soon as possible/</a:t>
            </a:r>
            <a:br>
              <a:rPr b="0" i="0" lang="en-US" sz="2400" u="none" cap="none" strike="noStrike">
                <a:solidFill>
                  <a:srgbClr val="000000"/>
                </a:solidFill>
                <a:latin typeface="Calibri"/>
                <a:ea typeface="Calibri"/>
                <a:cs typeface="Calibri"/>
                <a:sym typeface="Calibri"/>
              </a:rPr>
            </a:br>
            <a:r>
              <a:rPr b="0" i="0" lang="en-US" sz="2400" u="none" cap="none" strike="noStrike">
                <a:solidFill>
                  <a:srgbClr val="000000"/>
                </a:solidFill>
                <a:latin typeface="Calibri"/>
                <a:ea typeface="Calibri"/>
                <a:cs typeface="Calibri"/>
                <a:sym typeface="Calibri"/>
              </a:rPr>
              <a:t>Whenever possible</a:t>
            </a:r>
            <a:endParaRPr b="0" i="0" sz="2400" u="none" cap="none" strike="noStrike">
              <a:solidFill>
                <a:srgbClr val="000000"/>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g2fde9715597_0_1143"/>
          <p:cNvSpPr txBox="1"/>
          <p:nvPr/>
        </p:nvSpPr>
        <p:spPr>
          <a:xfrm>
            <a:off x="662225" y="349277"/>
            <a:ext cx="16553100" cy="1092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9000"/>
              <a:buFont typeface="Arial"/>
              <a:buNone/>
            </a:pPr>
            <a:r>
              <a:rPr b="1" i="0" lang="en-US" sz="7100" u="none" cap="none" strike="noStrike">
                <a:solidFill>
                  <a:srgbClr val="FFCCFF"/>
                </a:solidFill>
                <a:latin typeface="Comfortaa"/>
                <a:ea typeface="Comfortaa"/>
                <a:cs typeface="Comfortaa"/>
                <a:sym typeface="Comfortaa"/>
              </a:rPr>
              <a:t>E-portfolio: 03 Clinical Skills</a:t>
            </a:r>
            <a:endParaRPr b="1" i="0" sz="7100" u="none" cap="none" strike="noStrike">
              <a:solidFill>
                <a:srgbClr val="FFCCFF"/>
              </a:solidFill>
              <a:latin typeface="Comfortaa"/>
              <a:ea typeface="Comfortaa"/>
              <a:cs typeface="Comfortaa"/>
              <a:sym typeface="Comfortaa"/>
            </a:endParaRPr>
          </a:p>
        </p:txBody>
      </p:sp>
      <p:sp>
        <p:nvSpPr>
          <p:cNvPr id="345" name="Google Shape;345;g2fde9715597_0_1143"/>
          <p:cNvSpPr txBox="1"/>
          <p:nvPr/>
        </p:nvSpPr>
        <p:spPr>
          <a:xfrm>
            <a:off x="662225" y="1465875"/>
            <a:ext cx="17397000" cy="7742400"/>
          </a:xfrm>
          <a:prstGeom prst="rect">
            <a:avLst/>
          </a:prstGeom>
          <a:noFill/>
          <a:ln>
            <a:noFill/>
          </a:ln>
        </p:spPr>
        <p:txBody>
          <a:bodyPr anchorCtr="0" anchor="t" bIns="91425" lIns="91425" spcFirstLastPara="1" rIns="91425" wrap="square" tIns="91425">
            <a:spAutoFit/>
          </a:bodyPr>
          <a:lstStyle/>
          <a:p>
            <a:pPr indent="-228600" lvl="0" marL="228600" marR="0" rtl="0" algn="l">
              <a:lnSpc>
                <a:spcPct val="100000"/>
              </a:lnSpc>
              <a:spcBef>
                <a:spcPts val="0"/>
              </a:spcBef>
              <a:spcAft>
                <a:spcPts val="0"/>
              </a:spcAft>
              <a:buClr>
                <a:schemeClr val="lt1"/>
              </a:buClr>
              <a:buSzPts val="3300"/>
              <a:buFont typeface="Garamond"/>
              <a:buChar char="●"/>
            </a:pPr>
            <a:r>
              <a:rPr b="1" i="0" lang="en-US" sz="3100" u="none" cap="none" strike="noStrike">
                <a:solidFill>
                  <a:schemeClr val="lt1"/>
                </a:solidFill>
                <a:latin typeface="Arial"/>
                <a:ea typeface="Arial"/>
                <a:cs typeface="Arial"/>
                <a:sym typeface="Arial"/>
              </a:rPr>
              <a:t> Level 1 🡪 </a:t>
            </a:r>
            <a:r>
              <a:rPr b="0" i="0" lang="en-US" sz="3100" u="none" cap="none" strike="noStrike">
                <a:solidFill>
                  <a:schemeClr val="lt1"/>
                </a:solidFill>
                <a:latin typeface="Arial"/>
                <a:ea typeface="Arial"/>
                <a:cs typeface="Arial"/>
                <a:sym typeface="Arial"/>
              </a:rPr>
              <a:t>These need to performed by you under supervision, and the supervising person must sign it off</a:t>
            </a:r>
            <a:endParaRPr b="1" i="0" sz="3100" u="none" cap="none" strike="noStrike">
              <a:solidFill>
                <a:schemeClr val="lt1"/>
              </a:solidFill>
              <a:latin typeface="Arial"/>
              <a:ea typeface="Arial"/>
              <a:cs typeface="Arial"/>
              <a:sym typeface="Arial"/>
            </a:endParaRPr>
          </a:p>
          <a:p>
            <a:pPr indent="-438150" lvl="1" marL="914400" marR="0" rtl="0" algn="l">
              <a:lnSpc>
                <a:spcPct val="100000"/>
              </a:lnSpc>
              <a:spcBef>
                <a:spcPts val="0"/>
              </a:spcBef>
              <a:spcAft>
                <a:spcPts val="0"/>
              </a:spcAft>
              <a:buClr>
                <a:schemeClr val="lt1"/>
              </a:buClr>
              <a:buSzPts val="3300"/>
              <a:buFont typeface="Garamond"/>
              <a:buChar char="○"/>
            </a:pPr>
            <a:r>
              <a:rPr b="0" i="0" lang="en-US" sz="3100" u="none" cap="none" strike="noStrike">
                <a:solidFill>
                  <a:schemeClr val="lt1"/>
                </a:solidFill>
                <a:latin typeface="Arial"/>
                <a:ea typeface="Arial"/>
                <a:cs typeface="Arial"/>
                <a:sym typeface="Arial"/>
              </a:rPr>
              <a:t>Handwashing 	</a:t>
            </a:r>
            <a:r>
              <a:rPr b="0" i="0" lang="en-US" sz="3100" u="none" cap="none" strike="noStrike">
                <a:solidFill>
                  <a:srgbClr val="FF89FF"/>
                </a:solidFill>
                <a:latin typeface="Arial"/>
                <a:ea typeface="Arial"/>
                <a:cs typeface="Arial"/>
                <a:sym typeface="Arial"/>
              </a:rPr>
              <a:t>🡪 Any placement</a:t>
            </a:r>
            <a:endParaRPr b="0" i="0" sz="3100" u="none" cap="none" strike="noStrike">
              <a:solidFill>
                <a:srgbClr val="FF89FF"/>
              </a:solidFill>
              <a:latin typeface="Arial"/>
              <a:ea typeface="Arial"/>
              <a:cs typeface="Arial"/>
              <a:sym typeface="Arial"/>
            </a:endParaRPr>
          </a:p>
          <a:p>
            <a:pPr indent="-438150" lvl="1" marL="914400" marR="0" rtl="0" algn="l">
              <a:lnSpc>
                <a:spcPct val="100000"/>
              </a:lnSpc>
              <a:spcBef>
                <a:spcPts val="0"/>
              </a:spcBef>
              <a:spcAft>
                <a:spcPts val="0"/>
              </a:spcAft>
              <a:buClr>
                <a:schemeClr val="lt1"/>
              </a:buClr>
              <a:buSzPts val="3300"/>
              <a:buFont typeface="Garamond"/>
              <a:buChar char="○"/>
            </a:pPr>
            <a:r>
              <a:rPr b="0" i="0" lang="en-US" sz="3100" u="none" cap="none" strike="noStrike">
                <a:solidFill>
                  <a:schemeClr val="lt1"/>
                </a:solidFill>
                <a:latin typeface="Arial"/>
                <a:ea typeface="Arial"/>
                <a:cs typeface="Arial"/>
                <a:sym typeface="Arial"/>
              </a:rPr>
              <a:t>Measuring observations   </a:t>
            </a:r>
            <a:r>
              <a:rPr b="0" i="0" lang="en-US" sz="3100" u="none" cap="none" strike="noStrike">
                <a:solidFill>
                  <a:srgbClr val="FF89FF"/>
                </a:solidFill>
                <a:latin typeface="Arial"/>
                <a:ea typeface="Arial"/>
                <a:cs typeface="Arial"/>
                <a:sym typeface="Arial"/>
              </a:rPr>
              <a:t>🡪 Any placement</a:t>
            </a:r>
            <a:endParaRPr b="0" i="0" sz="3100" u="none" cap="none" strike="noStrike">
              <a:solidFill>
                <a:srgbClr val="FF89FF"/>
              </a:solidFill>
              <a:latin typeface="Arial"/>
              <a:ea typeface="Arial"/>
              <a:cs typeface="Arial"/>
              <a:sym typeface="Arial"/>
            </a:endParaRPr>
          </a:p>
          <a:p>
            <a:pPr indent="-438150" lvl="1" marL="914400" marR="0" rtl="0" algn="l">
              <a:lnSpc>
                <a:spcPct val="100000"/>
              </a:lnSpc>
              <a:spcBef>
                <a:spcPts val="0"/>
              </a:spcBef>
              <a:spcAft>
                <a:spcPts val="0"/>
              </a:spcAft>
              <a:buClr>
                <a:schemeClr val="lt1"/>
              </a:buClr>
              <a:buSzPts val="3300"/>
              <a:buFont typeface="Garamond"/>
              <a:buChar char="○"/>
            </a:pPr>
            <a:r>
              <a:rPr b="0" i="0" lang="en-US" sz="3100" u="none" cap="none" strike="noStrike">
                <a:solidFill>
                  <a:schemeClr val="lt1"/>
                </a:solidFill>
                <a:latin typeface="Arial"/>
                <a:ea typeface="Arial"/>
                <a:cs typeface="Arial"/>
                <a:sym typeface="Arial"/>
              </a:rPr>
              <a:t>Peak flow testing  </a:t>
            </a:r>
            <a:r>
              <a:rPr b="0" i="0" lang="en-US" sz="3100" u="none" cap="none" strike="noStrike">
                <a:solidFill>
                  <a:srgbClr val="FF89FF"/>
                </a:solidFill>
                <a:latin typeface="Arial"/>
                <a:ea typeface="Arial"/>
                <a:cs typeface="Arial"/>
                <a:sym typeface="Arial"/>
              </a:rPr>
              <a:t>🡪 GP</a:t>
            </a:r>
            <a:endParaRPr b="0" i="0" sz="3100" u="none" cap="none" strike="noStrike">
              <a:solidFill>
                <a:srgbClr val="FF89FF"/>
              </a:solidFill>
              <a:latin typeface="Arial"/>
              <a:ea typeface="Arial"/>
              <a:cs typeface="Arial"/>
              <a:sym typeface="Arial"/>
            </a:endParaRPr>
          </a:p>
          <a:p>
            <a:pPr indent="-438150" lvl="1" marL="914400" marR="0" rtl="0" algn="l">
              <a:lnSpc>
                <a:spcPct val="100000"/>
              </a:lnSpc>
              <a:spcBef>
                <a:spcPts val="0"/>
              </a:spcBef>
              <a:spcAft>
                <a:spcPts val="0"/>
              </a:spcAft>
              <a:buClr>
                <a:schemeClr val="lt1"/>
              </a:buClr>
              <a:buSzPts val="3300"/>
              <a:buFont typeface="Garamond"/>
              <a:buChar char="○"/>
            </a:pPr>
            <a:r>
              <a:rPr b="0" i="0" lang="en-US" sz="3100" u="none" cap="none" strike="noStrike">
                <a:solidFill>
                  <a:schemeClr val="lt1"/>
                </a:solidFill>
                <a:latin typeface="Arial"/>
                <a:ea typeface="Arial"/>
                <a:cs typeface="Arial"/>
                <a:sym typeface="Arial"/>
              </a:rPr>
              <a:t>Instructing patients in the use of devices for inhaled medication </a:t>
            </a:r>
            <a:r>
              <a:rPr b="0" i="0" lang="en-US" sz="3100" u="none" cap="none" strike="noStrike">
                <a:solidFill>
                  <a:srgbClr val="FF89FF"/>
                </a:solidFill>
                <a:latin typeface="Arial"/>
                <a:ea typeface="Arial"/>
                <a:cs typeface="Arial"/>
                <a:sym typeface="Arial"/>
              </a:rPr>
              <a:t>🡪 GP</a:t>
            </a:r>
            <a:endParaRPr b="0" i="0" sz="3100" u="none" cap="none" strike="noStrike">
              <a:solidFill>
                <a:srgbClr val="FF89FF"/>
              </a:solidFill>
              <a:latin typeface="Arial"/>
              <a:ea typeface="Arial"/>
              <a:cs typeface="Arial"/>
              <a:sym typeface="Arial"/>
            </a:endParaRPr>
          </a:p>
          <a:p>
            <a:pPr indent="-438150" lvl="1" marL="914400" marR="0" rtl="0" algn="l">
              <a:lnSpc>
                <a:spcPct val="100000"/>
              </a:lnSpc>
              <a:spcBef>
                <a:spcPts val="0"/>
              </a:spcBef>
              <a:spcAft>
                <a:spcPts val="0"/>
              </a:spcAft>
              <a:buClr>
                <a:schemeClr val="lt1"/>
              </a:buClr>
              <a:buSzPts val="3300"/>
              <a:buFont typeface="Garamond"/>
              <a:buChar char="○"/>
            </a:pPr>
            <a:r>
              <a:rPr b="0" i="0" lang="en-US" sz="3100" u="none" cap="none" strike="noStrike">
                <a:solidFill>
                  <a:schemeClr val="lt1"/>
                </a:solidFill>
                <a:latin typeface="Arial"/>
                <a:ea typeface="Arial"/>
                <a:cs typeface="Arial"/>
                <a:sym typeface="Arial"/>
              </a:rPr>
              <a:t>Advising patients on how to collect a mid-stream urine specimen </a:t>
            </a:r>
            <a:r>
              <a:rPr b="0" i="0" lang="en-US" sz="3100" u="none" cap="none" strike="noStrike">
                <a:solidFill>
                  <a:srgbClr val="FF89FF"/>
                </a:solidFill>
                <a:latin typeface="Arial"/>
                <a:ea typeface="Arial"/>
                <a:cs typeface="Arial"/>
                <a:sym typeface="Arial"/>
              </a:rPr>
              <a:t>🡪 GP</a:t>
            </a:r>
            <a:endParaRPr b="0" i="0" sz="3100" u="none" cap="none" strike="noStrike">
              <a:solidFill>
                <a:srgbClr val="FF89FF"/>
              </a:solidFill>
              <a:latin typeface="Arial"/>
              <a:ea typeface="Arial"/>
              <a:cs typeface="Arial"/>
              <a:sym typeface="Arial"/>
            </a:endParaRPr>
          </a:p>
          <a:p>
            <a:pPr indent="-438150" lvl="1" marL="914400" marR="0" rtl="0" algn="l">
              <a:lnSpc>
                <a:spcPct val="100000"/>
              </a:lnSpc>
              <a:spcBef>
                <a:spcPts val="0"/>
              </a:spcBef>
              <a:spcAft>
                <a:spcPts val="0"/>
              </a:spcAft>
              <a:buClr>
                <a:schemeClr val="lt1"/>
              </a:buClr>
              <a:buSzPts val="3300"/>
              <a:buFont typeface="Garamond"/>
              <a:buChar char="○"/>
            </a:pPr>
            <a:r>
              <a:rPr b="0" i="0" lang="en-US" sz="3100" u="none" cap="none" strike="noStrike">
                <a:solidFill>
                  <a:schemeClr val="lt1"/>
                </a:solidFill>
                <a:latin typeface="Arial"/>
                <a:ea typeface="Arial"/>
                <a:cs typeface="Arial"/>
                <a:sym typeface="Arial"/>
              </a:rPr>
              <a:t>Urine multidipstick test </a:t>
            </a:r>
            <a:r>
              <a:rPr b="0" i="0" lang="en-US" sz="3100" u="none" cap="none" strike="noStrike">
                <a:solidFill>
                  <a:srgbClr val="FF89FF"/>
                </a:solidFill>
                <a:latin typeface="Arial"/>
                <a:ea typeface="Arial"/>
                <a:cs typeface="Arial"/>
                <a:sym typeface="Arial"/>
              </a:rPr>
              <a:t>🡪 Labour or prenatal wards (HD), GP</a:t>
            </a:r>
            <a:endParaRPr b="0" i="0" sz="3100" u="none" cap="none" strike="noStrike">
              <a:solidFill>
                <a:srgbClr val="FF89FF"/>
              </a:solidFill>
              <a:latin typeface="Arial"/>
              <a:ea typeface="Arial"/>
              <a:cs typeface="Arial"/>
              <a:sym typeface="Arial"/>
            </a:endParaRPr>
          </a:p>
          <a:p>
            <a:pPr indent="-438150" lvl="1" marL="914400" marR="0" rtl="0" algn="l">
              <a:lnSpc>
                <a:spcPct val="100000"/>
              </a:lnSpc>
              <a:spcBef>
                <a:spcPts val="0"/>
              </a:spcBef>
              <a:spcAft>
                <a:spcPts val="0"/>
              </a:spcAft>
              <a:buClr>
                <a:schemeClr val="lt1"/>
              </a:buClr>
              <a:buSzPts val="3300"/>
              <a:buFont typeface="Garamond"/>
              <a:buChar char="○"/>
            </a:pPr>
            <a:r>
              <a:rPr b="0" i="0" lang="en-US" sz="3100" u="none" cap="none" strike="noStrike">
                <a:solidFill>
                  <a:schemeClr val="lt1"/>
                </a:solidFill>
                <a:latin typeface="Arial"/>
                <a:ea typeface="Arial"/>
                <a:cs typeface="Arial"/>
                <a:sym typeface="Arial"/>
              </a:rPr>
              <a:t>Prescribe and administer oxygen </a:t>
            </a:r>
            <a:r>
              <a:rPr b="0" i="0" lang="en-US" sz="3100" u="none" cap="none" strike="noStrike">
                <a:solidFill>
                  <a:srgbClr val="FF89FF"/>
                </a:solidFill>
                <a:latin typeface="Arial"/>
                <a:ea typeface="Arial"/>
                <a:cs typeface="Arial"/>
                <a:sym typeface="Arial"/>
              </a:rPr>
              <a:t>🡪 Respiratory ward (SL)</a:t>
            </a:r>
            <a:endParaRPr b="0" i="0" sz="3100" u="none" cap="none" strike="noStrike">
              <a:solidFill>
                <a:srgbClr val="FF89FF"/>
              </a:solidFill>
              <a:latin typeface="Arial"/>
              <a:ea typeface="Arial"/>
              <a:cs typeface="Arial"/>
              <a:sym typeface="Arial"/>
            </a:endParaRPr>
          </a:p>
          <a:p>
            <a:pPr indent="-438150" lvl="1" marL="914400" marR="0" rtl="0" algn="l">
              <a:lnSpc>
                <a:spcPct val="100000"/>
              </a:lnSpc>
              <a:spcBef>
                <a:spcPts val="0"/>
              </a:spcBef>
              <a:spcAft>
                <a:spcPts val="0"/>
              </a:spcAft>
              <a:buClr>
                <a:schemeClr val="lt1"/>
              </a:buClr>
              <a:buSzPts val="3300"/>
              <a:buFont typeface="Garamond"/>
              <a:buChar char="○"/>
            </a:pPr>
            <a:r>
              <a:rPr b="0" i="0" lang="en-US" sz="3100" u="none" cap="none" strike="noStrike">
                <a:solidFill>
                  <a:schemeClr val="lt1"/>
                </a:solidFill>
                <a:latin typeface="Arial"/>
                <a:ea typeface="Arial"/>
                <a:cs typeface="Arial"/>
                <a:sym typeface="Arial"/>
              </a:rPr>
              <a:t>Prepare and administer injectable (subcutaneous) drugs</a:t>
            </a:r>
            <a:r>
              <a:rPr b="0" i="0" lang="en-US" sz="3100" u="none" cap="none" strike="noStrike">
                <a:solidFill>
                  <a:srgbClr val="FF89FF"/>
                </a:solidFill>
                <a:latin typeface="Arial"/>
                <a:ea typeface="Arial"/>
                <a:cs typeface="Arial"/>
                <a:sym typeface="Arial"/>
              </a:rPr>
              <a:t> 🡪 Diabetes ward (INF), C-Section ward (HD), Ageing wards (warf</a:t>
            </a:r>
            <a:r>
              <a:rPr lang="en-US" sz="3100">
                <a:solidFill>
                  <a:srgbClr val="FF89FF"/>
                </a:solidFill>
              </a:rPr>
              <a:t>arin etc</a:t>
            </a:r>
            <a:r>
              <a:rPr b="0" i="0" lang="en-US" sz="3100" u="none" cap="none" strike="noStrike">
                <a:solidFill>
                  <a:srgbClr val="FF89FF"/>
                </a:solidFill>
                <a:latin typeface="Arial"/>
                <a:ea typeface="Arial"/>
                <a:cs typeface="Arial"/>
                <a:sym typeface="Arial"/>
              </a:rPr>
              <a:t>)</a:t>
            </a:r>
            <a:endParaRPr b="0" i="0" sz="3100" u="none" cap="none" strike="noStrike">
              <a:solidFill>
                <a:srgbClr val="FF89FF"/>
              </a:solidFill>
              <a:latin typeface="Arial"/>
              <a:ea typeface="Arial"/>
              <a:cs typeface="Arial"/>
              <a:sym typeface="Arial"/>
            </a:endParaRPr>
          </a:p>
          <a:p>
            <a:pPr indent="-438150" lvl="1" marL="914400" marR="0" rtl="0" algn="l">
              <a:lnSpc>
                <a:spcPct val="100000"/>
              </a:lnSpc>
              <a:spcBef>
                <a:spcPts val="0"/>
              </a:spcBef>
              <a:spcAft>
                <a:spcPts val="0"/>
              </a:spcAft>
              <a:buClr>
                <a:schemeClr val="lt1"/>
              </a:buClr>
              <a:buSzPts val="3300"/>
              <a:buFont typeface="Garamond"/>
              <a:buChar char="○"/>
            </a:pPr>
            <a:r>
              <a:rPr b="0" i="0" lang="en-US" sz="3100" u="none" cap="none" strike="noStrike">
                <a:solidFill>
                  <a:schemeClr val="lt1"/>
                </a:solidFill>
                <a:latin typeface="Arial"/>
                <a:ea typeface="Arial"/>
                <a:cs typeface="Arial"/>
                <a:sym typeface="Arial"/>
              </a:rPr>
              <a:t>Prepare and administer injectable (intramuscular) drugs </a:t>
            </a:r>
            <a:r>
              <a:rPr b="0" i="0" lang="en-US" sz="3100" u="none" cap="none" strike="noStrike">
                <a:solidFill>
                  <a:srgbClr val="FF89FF"/>
                </a:solidFill>
                <a:latin typeface="Arial"/>
                <a:ea typeface="Arial"/>
                <a:cs typeface="Arial"/>
                <a:sym typeface="Arial"/>
              </a:rPr>
              <a:t>🡪 GP (One day reserved for flu jabs)</a:t>
            </a:r>
            <a:endParaRPr b="0" i="0" sz="3100" u="none" cap="none" strike="noStrike">
              <a:solidFill>
                <a:srgbClr val="FF89FF"/>
              </a:solidFill>
              <a:latin typeface="Arial"/>
              <a:ea typeface="Arial"/>
              <a:cs typeface="Arial"/>
              <a:sym typeface="Arial"/>
            </a:endParaRPr>
          </a:p>
          <a:p>
            <a:pPr indent="-438150" lvl="1" marL="914400" marR="0" rtl="0" algn="l">
              <a:lnSpc>
                <a:spcPct val="100000"/>
              </a:lnSpc>
              <a:spcBef>
                <a:spcPts val="0"/>
              </a:spcBef>
              <a:spcAft>
                <a:spcPts val="0"/>
              </a:spcAft>
              <a:buClr>
                <a:schemeClr val="lt1"/>
              </a:buClr>
              <a:buSzPts val="3300"/>
              <a:buFont typeface="Garamond"/>
              <a:buChar char="○"/>
            </a:pPr>
            <a:r>
              <a:rPr b="0" i="0" lang="en-US" sz="3100" u="none" cap="none" strike="noStrike">
                <a:solidFill>
                  <a:schemeClr val="lt1"/>
                </a:solidFill>
                <a:latin typeface="Arial"/>
                <a:ea typeface="Arial"/>
                <a:cs typeface="Arial"/>
                <a:sym typeface="Arial"/>
              </a:rPr>
              <a:t>Nutritional assessment </a:t>
            </a:r>
            <a:r>
              <a:rPr b="0" i="0" lang="en-US" sz="3100" u="none" cap="none" strike="noStrike">
                <a:solidFill>
                  <a:srgbClr val="FF89FF"/>
                </a:solidFill>
                <a:latin typeface="Arial"/>
                <a:ea typeface="Arial"/>
                <a:cs typeface="Arial"/>
                <a:sym typeface="Arial"/>
              </a:rPr>
              <a:t>🡪 GP</a:t>
            </a:r>
            <a:endParaRPr b="0" i="0" sz="3100" u="none" cap="none" strike="noStrike">
              <a:solidFill>
                <a:srgbClr val="FF89FF"/>
              </a:solidFill>
              <a:latin typeface="Arial"/>
              <a:ea typeface="Arial"/>
              <a:cs typeface="Arial"/>
              <a:sym typeface="Arial"/>
            </a:endParaRPr>
          </a:p>
          <a:p>
            <a:pPr indent="-438150" lvl="1" marL="914400" marR="0" rtl="0" algn="l">
              <a:lnSpc>
                <a:spcPct val="100000"/>
              </a:lnSpc>
              <a:spcBef>
                <a:spcPts val="0"/>
              </a:spcBef>
              <a:spcAft>
                <a:spcPts val="0"/>
              </a:spcAft>
              <a:buClr>
                <a:schemeClr val="lt1"/>
              </a:buClr>
              <a:buSzPts val="3300"/>
              <a:buFont typeface="Garamond"/>
              <a:buChar char="○"/>
            </a:pPr>
            <a:r>
              <a:rPr b="0" i="0" lang="en-US" sz="3100" u="none" cap="none" strike="noStrike">
                <a:solidFill>
                  <a:schemeClr val="lt1"/>
                </a:solidFill>
                <a:latin typeface="Arial"/>
                <a:ea typeface="Arial"/>
                <a:cs typeface="Arial"/>
                <a:sym typeface="Arial"/>
              </a:rPr>
              <a:t>Measuring capillary blood glucose </a:t>
            </a:r>
            <a:r>
              <a:rPr b="0" i="0" lang="en-US" sz="3100" u="none" cap="none" strike="noStrike">
                <a:solidFill>
                  <a:srgbClr val="FF89FF"/>
                </a:solidFill>
                <a:latin typeface="Arial"/>
                <a:ea typeface="Arial"/>
                <a:cs typeface="Arial"/>
                <a:sym typeface="Arial"/>
              </a:rPr>
              <a:t>🡪 Ageing wards or Diabetes wards (IN)</a:t>
            </a:r>
            <a:endParaRPr b="0" i="0" sz="3100" u="none" cap="none" strike="noStrike">
              <a:solidFill>
                <a:srgbClr val="FF89FF"/>
              </a:solidFill>
              <a:latin typeface="Arial"/>
              <a:ea typeface="Arial"/>
              <a:cs typeface="Arial"/>
              <a:sym typeface="Arial"/>
            </a:endParaRPr>
          </a:p>
          <a:p>
            <a:pPr indent="-438150" lvl="1" marL="914400" marR="0" rtl="0" algn="l">
              <a:lnSpc>
                <a:spcPct val="100000"/>
              </a:lnSpc>
              <a:spcBef>
                <a:spcPts val="0"/>
              </a:spcBef>
              <a:spcAft>
                <a:spcPts val="0"/>
              </a:spcAft>
              <a:buClr>
                <a:schemeClr val="lt1"/>
              </a:buClr>
              <a:buSzPts val="3300"/>
              <a:buFont typeface="Garamond"/>
              <a:buChar char="○"/>
            </a:pPr>
            <a:r>
              <a:rPr b="0" i="0" lang="en-US" sz="3100" u="none" cap="none" strike="noStrike">
                <a:solidFill>
                  <a:schemeClr val="lt1"/>
                </a:solidFill>
                <a:latin typeface="Arial"/>
                <a:ea typeface="Arial"/>
                <a:cs typeface="Arial"/>
                <a:sym typeface="Arial"/>
              </a:rPr>
              <a:t>Taking nose, throat, skin and wound swabs </a:t>
            </a:r>
            <a:r>
              <a:rPr b="0" i="0" lang="en-US" sz="3100" u="none" cap="none" strike="noStrike">
                <a:solidFill>
                  <a:srgbClr val="FF89FF"/>
                </a:solidFill>
                <a:latin typeface="Arial"/>
                <a:ea typeface="Arial"/>
                <a:cs typeface="Arial"/>
                <a:sym typeface="Arial"/>
              </a:rPr>
              <a:t>🡪 GP, Early Pregnancy Unit (HD)</a:t>
            </a:r>
            <a:endParaRPr b="0" i="0" sz="3100" u="none" cap="none" strike="noStrike">
              <a:solidFill>
                <a:srgbClr val="FF89FF"/>
              </a:solidFill>
              <a:latin typeface="Arial"/>
              <a:ea typeface="Arial"/>
              <a:cs typeface="Arial"/>
              <a:sym typeface="Arial"/>
            </a:endParaRPr>
          </a:p>
        </p:txBody>
      </p:sp>
      <p:sp>
        <p:nvSpPr>
          <p:cNvPr id="346" name="Google Shape;346;g2fde9715597_0_1143"/>
          <p:cNvSpPr/>
          <p:nvPr/>
        </p:nvSpPr>
        <p:spPr>
          <a:xfrm flipH="1" rot="10800000">
            <a:off x="0" y="9258218"/>
            <a:ext cx="18295200" cy="531300"/>
          </a:xfrm>
          <a:prstGeom prst="rect">
            <a:avLst/>
          </a:prstGeom>
          <a:solidFill>
            <a:srgbClr val="ECAFAE"/>
          </a:solidFill>
          <a:ln>
            <a:noFill/>
          </a:ln>
        </p:spPr>
        <p:txBody>
          <a:bodyPr anchorCtr="1" anchor="ctr" bIns="68575" lIns="137150" spcFirstLastPara="1" rIns="137150" wrap="square" tIns="685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Calibri"/>
              <a:ea typeface="Calibri"/>
              <a:cs typeface="Calibri"/>
              <a:sym typeface="Calibri"/>
            </a:endParaRPr>
          </a:p>
        </p:txBody>
      </p:sp>
      <p:sp>
        <p:nvSpPr>
          <p:cNvPr id="347" name="Google Shape;347;g2fde9715597_0_1143"/>
          <p:cNvSpPr/>
          <p:nvPr/>
        </p:nvSpPr>
        <p:spPr>
          <a:xfrm>
            <a:off x="0" y="9436537"/>
            <a:ext cx="18288000" cy="850500"/>
          </a:xfrm>
          <a:prstGeom prst="rect">
            <a:avLst/>
          </a:prstGeom>
          <a:solidFill>
            <a:srgbClr val="B52E2A"/>
          </a:solidFill>
          <a:ln>
            <a:noFill/>
          </a:ln>
        </p:spPr>
        <p:txBody>
          <a:bodyPr anchorCtr="1" anchor="ctr" bIns="68575" lIns="137150" spcFirstLastPara="1" rIns="137150" wrap="square" tIns="685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Calibri"/>
              <a:ea typeface="Calibri"/>
              <a:cs typeface="Calibri"/>
              <a:sym typeface="Calibri"/>
            </a:endParaRPr>
          </a:p>
        </p:txBody>
      </p:sp>
      <p:pic>
        <p:nvPicPr>
          <p:cNvPr descr="A white letter on a black background&#10;&#10;Description automatically generated" id="348" name="Google Shape;348;g2fde9715597_0_1143"/>
          <p:cNvPicPr preferRelativeResize="0"/>
          <p:nvPr/>
        </p:nvPicPr>
        <p:blipFill rotWithShape="1">
          <a:blip r:embed="rId3">
            <a:alphaModFix/>
          </a:blip>
          <a:srcRect b="0" l="0" r="0" t="0"/>
          <a:stretch/>
        </p:blipFill>
        <p:spPr>
          <a:xfrm>
            <a:off x="15970500" y="9563007"/>
            <a:ext cx="2088899" cy="619501"/>
          </a:xfrm>
          <a:prstGeom prst="rect">
            <a:avLst/>
          </a:prstGeom>
          <a:noFill/>
          <a:ln>
            <a:noFill/>
          </a:ln>
        </p:spPr>
      </p:pic>
      <p:sp>
        <p:nvSpPr>
          <p:cNvPr id="349" name="Google Shape;349;g2fde9715597_0_1143"/>
          <p:cNvSpPr/>
          <p:nvPr/>
        </p:nvSpPr>
        <p:spPr>
          <a:xfrm>
            <a:off x="13723272" y="2530931"/>
            <a:ext cx="3176100" cy="653100"/>
          </a:xfrm>
          <a:prstGeom prst="roundRect">
            <a:avLst>
              <a:gd fmla="val 16667" name="adj"/>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Calibri"/>
                <a:ea typeface="Calibri"/>
                <a:cs typeface="Calibri"/>
                <a:sym typeface="Calibri"/>
              </a:rPr>
              <a:t>Whenever possible</a:t>
            </a:r>
            <a:endParaRPr b="0" i="0" sz="2400" u="none" cap="none" strike="noStrike">
              <a:solidFill>
                <a:srgbClr val="000000"/>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g2fde9715597_0_948"/>
          <p:cNvSpPr/>
          <p:nvPr/>
        </p:nvSpPr>
        <p:spPr>
          <a:xfrm flipH="1" rot="10800000">
            <a:off x="0" y="9258218"/>
            <a:ext cx="18295200" cy="531300"/>
          </a:xfrm>
          <a:prstGeom prst="rect">
            <a:avLst/>
          </a:prstGeom>
          <a:solidFill>
            <a:srgbClr val="ECAFAE"/>
          </a:solidFill>
          <a:ln>
            <a:noFill/>
          </a:ln>
        </p:spPr>
        <p:txBody>
          <a:bodyPr anchorCtr="1" anchor="ctr" bIns="68575" lIns="137150" spcFirstLastPara="1" rIns="137150" wrap="square" tIns="685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Calibri"/>
              <a:ea typeface="Calibri"/>
              <a:cs typeface="Calibri"/>
              <a:sym typeface="Calibri"/>
            </a:endParaRPr>
          </a:p>
        </p:txBody>
      </p:sp>
      <p:sp>
        <p:nvSpPr>
          <p:cNvPr id="90" name="Google Shape;90;g2fde9715597_0_948"/>
          <p:cNvSpPr/>
          <p:nvPr/>
        </p:nvSpPr>
        <p:spPr>
          <a:xfrm>
            <a:off x="0" y="9436537"/>
            <a:ext cx="18288000" cy="850500"/>
          </a:xfrm>
          <a:prstGeom prst="rect">
            <a:avLst/>
          </a:prstGeom>
          <a:solidFill>
            <a:srgbClr val="B52E2A"/>
          </a:solidFill>
          <a:ln>
            <a:noFill/>
          </a:ln>
        </p:spPr>
        <p:txBody>
          <a:bodyPr anchorCtr="1" anchor="ctr" bIns="68575" lIns="137150" spcFirstLastPara="1" rIns="137150" wrap="square" tIns="685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Calibri"/>
              <a:ea typeface="Calibri"/>
              <a:cs typeface="Calibri"/>
              <a:sym typeface="Calibri"/>
            </a:endParaRPr>
          </a:p>
        </p:txBody>
      </p:sp>
      <p:pic>
        <p:nvPicPr>
          <p:cNvPr descr="A white letter on a black background&#10;&#10;Description automatically generated" id="91" name="Google Shape;91;g2fde9715597_0_948"/>
          <p:cNvPicPr preferRelativeResize="0"/>
          <p:nvPr/>
        </p:nvPicPr>
        <p:blipFill rotWithShape="1">
          <a:blip r:embed="rId3">
            <a:alphaModFix/>
          </a:blip>
          <a:srcRect b="0" l="0" r="0" t="0"/>
          <a:stretch/>
        </p:blipFill>
        <p:spPr>
          <a:xfrm>
            <a:off x="15970500" y="9563007"/>
            <a:ext cx="2088899" cy="619501"/>
          </a:xfrm>
          <a:prstGeom prst="rect">
            <a:avLst/>
          </a:prstGeom>
          <a:noFill/>
          <a:ln>
            <a:noFill/>
          </a:ln>
        </p:spPr>
      </p:pic>
      <p:sp>
        <p:nvSpPr>
          <p:cNvPr id="92" name="Google Shape;92;g2fde9715597_0_948"/>
          <p:cNvSpPr txBox="1"/>
          <p:nvPr/>
        </p:nvSpPr>
        <p:spPr>
          <a:xfrm>
            <a:off x="919053" y="632177"/>
            <a:ext cx="15243900" cy="1385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9000"/>
              <a:buFont typeface="Arial"/>
              <a:buNone/>
            </a:pPr>
            <a:r>
              <a:rPr b="1" i="0" lang="en-US" sz="9000" u="none" cap="none" strike="noStrike">
                <a:solidFill>
                  <a:srgbClr val="FFFFFF"/>
                </a:solidFill>
                <a:latin typeface="Comfortaa"/>
                <a:ea typeface="Comfortaa"/>
                <a:cs typeface="Comfortaa"/>
                <a:sym typeface="Comfortaa"/>
              </a:rPr>
              <a:t>What We Will Be Covering</a:t>
            </a:r>
            <a:endParaRPr b="0" i="0" sz="1400" u="none" cap="none" strike="noStrike">
              <a:solidFill>
                <a:srgbClr val="000000"/>
              </a:solidFill>
              <a:latin typeface="Comfortaa"/>
              <a:ea typeface="Comfortaa"/>
              <a:cs typeface="Comfortaa"/>
              <a:sym typeface="Comfortaa"/>
            </a:endParaRPr>
          </a:p>
        </p:txBody>
      </p:sp>
      <p:cxnSp>
        <p:nvCxnSpPr>
          <p:cNvPr id="93" name="Google Shape;93;g2fde9715597_0_948"/>
          <p:cNvCxnSpPr/>
          <p:nvPr/>
        </p:nvCxnSpPr>
        <p:spPr>
          <a:xfrm>
            <a:off x="1078539" y="4330008"/>
            <a:ext cx="6733200" cy="0"/>
          </a:xfrm>
          <a:prstGeom prst="straightConnector1">
            <a:avLst/>
          </a:prstGeom>
          <a:noFill/>
          <a:ln cap="rnd" cmpd="sng" w="38100">
            <a:solidFill>
              <a:srgbClr val="F46530"/>
            </a:solidFill>
            <a:prstDash val="dash"/>
            <a:round/>
            <a:headEnd len="sm" w="sm" type="none"/>
            <a:tailEnd len="sm" w="sm" type="none"/>
          </a:ln>
        </p:spPr>
      </p:cxnSp>
      <p:cxnSp>
        <p:nvCxnSpPr>
          <p:cNvPr id="94" name="Google Shape;94;g2fde9715597_0_948"/>
          <p:cNvCxnSpPr/>
          <p:nvPr/>
        </p:nvCxnSpPr>
        <p:spPr>
          <a:xfrm>
            <a:off x="1078539" y="5297756"/>
            <a:ext cx="6733200" cy="0"/>
          </a:xfrm>
          <a:prstGeom prst="straightConnector1">
            <a:avLst/>
          </a:prstGeom>
          <a:noFill/>
          <a:ln cap="rnd" cmpd="sng" w="38100">
            <a:solidFill>
              <a:srgbClr val="F46530"/>
            </a:solidFill>
            <a:prstDash val="dash"/>
            <a:round/>
            <a:headEnd len="sm" w="sm" type="none"/>
            <a:tailEnd len="sm" w="sm" type="none"/>
          </a:ln>
        </p:spPr>
      </p:cxnSp>
      <p:cxnSp>
        <p:nvCxnSpPr>
          <p:cNvPr id="95" name="Google Shape;95;g2fde9715597_0_948"/>
          <p:cNvCxnSpPr/>
          <p:nvPr/>
        </p:nvCxnSpPr>
        <p:spPr>
          <a:xfrm>
            <a:off x="1078539" y="6265504"/>
            <a:ext cx="6733200" cy="0"/>
          </a:xfrm>
          <a:prstGeom prst="straightConnector1">
            <a:avLst/>
          </a:prstGeom>
          <a:noFill/>
          <a:ln cap="rnd" cmpd="sng" w="38100">
            <a:solidFill>
              <a:srgbClr val="F46530"/>
            </a:solidFill>
            <a:prstDash val="dash"/>
            <a:round/>
            <a:headEnd len="sm" w="sm" type="none"/>
            <a:tailEnd len="sm" w="sm" type="none"/>
          </a:ln>
        </p:spPr>
      </p:cxnSp>
      <p:cxnSp>
        <p:nvCxnSpPr>
          <p:cNvPr id="96" name="Google Shape;96;g2fde9715597_0_948"/>
          <p:cNvCxnSpPr/>
          <p:nvPr/>
        </p:nvCxnSpPr>
        <p:spPr>
          <a:xfrm>
            <a:off x="1078539" y="7233252"/>
            <a:ext cx="6733200" cy="0"/>
          </a:xfrm>
          <a:prstGeom prst="straightConnector1">
            <a:avLst/>
          </a:prstGeom>
          <a:noFill/>
          <a:ln cap="rnd" cmpd="sng" w="38100">
            <a:solidFill>
              <a:srgbClr val="F46530"/>
            </a:solidFill>
            <a:prstDash val="dash"/>
            <a:round/>
            <a:headEnd len="sm" w="sm" type="none"/>
            <a:tailEnd len="sm" w="sm" type="none"/>
          </a:ln>
        </p:spPr>
      </p:cxnSp>
      <p:cxnSp>
        <p:nvCxnSpPr>
          <p:cNvPr id="97" name="Google Shape;97;g2fde9715597_0_948"/>
          <p:cNvCxnSpPr/>
          <p:nvPr/>
        </p:nvCxnSpPr>
        <p:spPr>
          <a:xfrm>
            <a:off x="1078539" y="8200999"/>
            <a:ext cx="6733200" cy="0"/>
          </a:xfrm>
          <a:prstGeom prst="straightConnector1">
            <a:avLst/>
          </a:prstGeom>
          <a:noFill/>
          <a:ln cap="rnd" cmpd="sng" w="38100">
            <a:solidFill>
              <a:srgbClr val="F46530"/>
            </a:solidFill>
            <a:prstDash val="dash"/>
            <a:round/>
            <a:headEnd len="sm" w="sm" type="none"/>
            <a:tailEnd len="sm" w="sm" type="none"/>
          </a:ln>
        </p:spPr>
      </p:cxnSp>
      <p:cxnSp>
        <p:nvCxnSpPr>
          <p:cNvPr id="98" name="Google Shape;98;g2fde9715597_0_948"/>
          <p:cNvCxnSpPr/>
          <p:nvPr/>
        </p:nvCxnSpPr>
        <p:spPr>
          <a:xfrm>
            <a:off x="1078539" y="3362260"/>
            <a:ext cx="6733200" cy="0"/>
          </a:xfrm>
          <a:prstGeom prst="straightConnector1">
            <a:avLst/>
          </a:prstGeom>
          <a:noFill/>
          <a:ln cap="rnd" cmpd="sng" w="38100">
            <a:solidFill>
              <a:srgbClr val="F46530"/>
            </a:solidFill>
            <a:prstDash val="dash"/>
            <a:round/>
            <a:headEnd len="sm" w="sm" type="none"/>
            <a:tailEnd len="sm" w="sm" type="none"/>
          </a:ln>
        </p:spPr>
      </p:cxnSp>
      <p:sp>
        <p:nvSpPr>
          <p:cNvPr id="99" name="Google Shape;99;g2fde9715597_0_948"/>
          <p:cNvSpPr txBox="1"/>
          <p:nvPr/>
        </p:nvSpPr>
        <p:spPr>
          <a:xfrm>
            <a:off x="1473024" y="3579283"/>
            <a:ext cx="5344500" cy="600300"/>
          </a:xfrm>
          <a:prstGeom prst="rect">
            <a:avLst/>
          </a:prstGeom>
          <a:noFill/>
          <a:ln>
            <a:noFill/>
          </a:ln>
        </p:spPr>
        <p:txBody>
          <a:bodyPr anchorCtr="0" anchor="t" bIns="0" lIns="0" spcFirstLastPara="1" rIns="0" wrap="square" tIns="0">
            <a:spAutoFit/>
          </a:bodyPr>
          <a:lstStyle/>
          <a:p>
            <a:pPr indent="0" lvl="0" marL="0" marR="0" rtl="0" algn="l">
              <a:lnSpc>
                <a:spcPct val="143000"/>
              </a:lnSpc>
              <a:spcBef>
                <a:spcPts val="0"/>
              </a:spcBef>
              <a:spcAft>
                <a:spcPts val="0"/>
              </a:spcAft>
              <a:buClr>
                <a:srgbClr val="000000"/>
              </a:buClr>
              <a:buSzPts val="3900"/>
              <a:buFont typeface="Arial"/>
              <a:buNone/>
            </a:pPr>
            <a:r>
              <a:rPr b="0" i="0" lang="en-US" sz="3900" u="none" cap="none" strike="noStrike">
                <a:solidFill>
                  <a:srgbClr val="FFFFFF"/>
                </a:solidFill>
                <a:latin typeface="Arial"/>
                <a:ea typeface="Arial"/>
                <a:cs typeface="Arial"/>
                <a:sym typeface="Arial"/>
              </a:rPr>
              <a:t>Assessments  </a:t>
            </a:r>
            <a:endParaRPr b="0" i="0" sz="2700" u="none" cap="none" strike="noStrike">
              <a:solidFill>
                <a:srgbClr val="000000"/>
              </a:solidFill>
              <a:latin typeface="Arial"/>
              <a:ea typeface="Arial"/>
              <a:cs typeface="Arial"/>
              <a:sym typeface="Arial"/>
            </a:endParaRPr>
          </a:p>
        </p:txBody>
      </p:sp>
      <p:sp>
        <p:nvSpPr>
          <p:cNvPr id="100" name="Google Shape;100;g2fde9715597_0_948"/>
          <p:cNvSpPr txBox="1"/>
          <p:nvPr/>
        </p:nvSpPr>
        <p:spPr>
          <a:xfrm>
            <a:off x="1473024" y="4535452"/>
            <a:ext cx="6065400" cy="600300"/>
          </a:xfrm>
          <a:prstGeom prst="rect">
            <a:avLst/>
          </a:prstGeom>
          <a:noFill/>
          <a:ln>
            <a:noFill/>
          </a:ln>
        </p:spPr>
        <p:txBody>
          <a:bodyPr anchorCtr="0" anchor="t" bIns="0" lIns="0" spcFirstLastPara="1" rIns="0" wrap="square" tIns="0">
            <a:spAutoFit/>
          </a:bodyPr>
          <a:lstStyle/>
          <a:p>
            <a:pPr indent="0" lvl="0" marL="0" marR="0" rtl="0" algn="l">
              <a:lnSpc>
                <a:spcPct val="143000"/>
              </a:lnSpc>
              <a:spcBef>
                <a:spcPts val="0"/>
              </a:spcBef>
              <a:spcAft>
                <a:spcPts val="0"/>
              </a:spcAft>
              <a:buClr>
                <a:srgbClr val="000000"/>
              </a:buClr>
              <a:buSzPts val="3900"/>
              <a:buFont typeface="Arial"/>
              <a:buNone/>
            </a:pPr>
            <a:r>
              <a:rPr b="0" i="0" lang="en-US" sz="3900" u="none" cap="none" strike="noStrike">
                <a:solidFill>
                  <a:srgbClr val="FFFFFF"/>
                </a:solidFill>
                <a:latin typeface="Arial"/>
                <a:ea typeface="Arial"/>
                <a:cs typeface="Arial"/>
                <a:sym typeface="Arial"/>
              </a:rPr>
              <a:t>E-Portfolio</a:t>
            </a:r>
            <a:endParaRPr b="0" i="0" sz="2700" u="none" cap="none" strike="noStrike">
              <a:solidFill>
                <a:srgbClr val="000000"/>
              </a:solidFill>
              <a:latin typeface="Arial"/>
              <a:ea typeface="Arial"/>
              <a:cs typeface="Arial"/>
              <a:sym typeface="Arial"/>
            </a:endParaRPr>
          </a:p>
        </p:txBody>
      </p:sp>
      <p:sp>
        <p:nvSpPr>
          <p:cNvPr id="101" name="Google Shape;101;g2fde9715597_0_948"/>
          <p:cNvSpPr txBox="1"/>
          <p:nvPr/>
        </p:nvSpPr>
        <p:spPr>
          <a:xfrm>
            <a:off x="1473024" y="6479264"/>
            <a:ext cx="6065400" cy="856200"/>
          </a:xfrm>
          <a:prstGeom prst="rect">
            <a:avLst/>
          </a:prstGeom>
          <a:noFill/>
          <a:ln>
            <a:noFill/>
          </a:ln>
        </p:spPr>
        <p:txBody>
          <a:bodyPr anchorCtr="0" anchor="t" bIns="0" lIns="0" spcFirstLastPara="1" rIns="0" wrap="square" tIns="0">
            <a:spAutoFit/>
          </a:bodyPr>
          <a:lstStyle/>
          <a:p>
            <a:pPr indent="0" lvl="0" marL="0" marR="0" rtl="0" algn="l">
              <a:lnSpc>
                <a:spcPct val="143000"/>
              </a:lnSpc>
              <a:spcBef>
                <a:spcPts val="0"/>
              </a:spcBef>
              <a:spcAft>
                <a:spcPts val="0"/>
              </a:spcAft>
              <a:buClr>
                <a:srgbClr val="000000"/>
              </a:buClr>
              <a:buSzPts val="3900"/>
              <a:buFont typeface="Arial"/>
              <a:buNone/>
            </a:pPr>
            <a:r>
              <a:rPr lang="en-US" sz="3900">
                <a:solidFill>
                  <a:srgbClr val="FFFFFF"/>
                </a:solidFill>
              </a:rPr>
              <a:t>SSC</a:t>
            </a:r>
            <a:endParaRPr b="0" i="0" sz="2700" u="none" cap="none" strike="noStrike">
              <a:solidFill>
                <a:srgbClr val="000000"/>
              </a:solidFill>
              <a:latin typeface="Arial"/>
              <a:ea typeface="Arial"/>
              <a:cs typeface="Arial"/>
              <a:sym typeface="Arial"/>
            </a:endParaRPr>
          </a:p>
        </p:txBody>
      </p:sp>
      <p:sp>
        <p:nvSpPr>
          <p:cNvPr id="102" name="Google Shape;102;g2fde9715597_0_948"/>
          <p:cNvSpPr txBox="1"/>
          <p:nvPr/>
        </p:nvSpPr>
        <p:spPr>
          <a:xfrm>
            <a:off x="1473024" y="5508445"/>
            <a:ext cx="6065400" cy="600300"/>
          </a:xfrm>
          <a:prstGeom prst="rect">
            <a:avLst/>
          </a:prstGeom>
          <a:noFill/>
          <a:ln>
            <a:noFill/>
          </a:ln>
        </p:spPr>
        <p:txBody>
          <a:bodyPr anchorCtr="0" anchor="t" bIns="0" lIns="0" spcFirstLastPara="1" rIns="0" wrap="square" tIns="0">
            <a:spAutoFit/>
          </a:bodyPr>
          <a:lstStyle/>
          <a:p>
            <a:pPr indent="0" lvl="0" marL="0" marR="0" rtl="0" algn="l">
              <a:lnSpc>
                <a:spcPct val="143000"/>
              </a:lnSpc>
              <a:spcBef>
                <a:spcPts val="0"/>
              </a:spcBef>
              <a:spcAft>
                <a:spcPts val="0"/>
              </a:spcAft>
              <a:buClr>
                <a:srgbClr val="000000"/>
              </a:buClr>
              <a:buSzPts val="3900"/>
              <a:buFont typeface="Arial"/>
              <a:buNone/>
            </a:pPr>
            <a:r>
              <a:rPr b="0" i="0" lang="en-US" sz="3900" u="none" cap="none" strike="noStrike">
                <a:solidFill>
                  <a:srgbClr val="FFFFFF"/>
                </a:solidFill>
                <a:latin typeface="Arial"/>
                <a:ea typeface="Arial"/>
                <a:cs typeface="Arial"/>
                <a:sym typeface="Arial"/>
              </a:rPr>
              <a:t>Hospital Placement</a:t>
            </a:r>
            <a:endParaRPr b="0" i="0" sz="2700" u="none" cap="none" strike="noStrike">
              <a:solidFill>
                <a:srgbClr val="000000"/>
              </a:solidFill>
              <a:latin typeface="Arial"/>
              <a:ea typeface="Arial"/>
              <a:cs typeface="Arial"/>
              <a:sym typeface="Arial"/>
            </a:endParaRPr>
          </a:p>
        </p:txBody>
      </p:sp>
      <p:sp>
        <p:nvSpPr>
          <p:cNvPr id="103" name="Google Shape;103;g2fde9715597_0_948"/>
          <p:cNvSpPr txBox="1"/>
          <p:nvPr/>
        </p:nvSpPr>
        <p:spPr>
          <a:xfrm>
            <a:off x="1473024" y="7492317"/>
            <a:ext cx="6065400" cy="856200"/>
          </a:xfrm>
          <a:prstGeom prst="rect">
            <a:avLst/>
          </a:prstGeom>
          <a:noFill/>
          <a:ln>
            <a:noFill/>
          </a:ln>
        </p:spPr>
        <p:txBody>
          <a:bodyPr anchorCtr="0" anchor="t" bIns="0" lIns="0" spcFirstLastPara="1" rIns="0" wrap="square" tIns="0">
            <a:spAutoFit/>
          </a:bodyPr>
          <a:lstStyle/>
          <a:p>
            <a:pPr indent="0" lvl="0" marL="0" marR="0" rtl="0" algn="l">
              <a:lnSpc>
                <a:spcPct val="143000"/>
              </a:lnSpc>
              <a:spcBef>
                <a:spcPts val="0"/>
              </a:spcBef>
              <a:spcAft>
                <a:spcPts val="0"/>
              </a:spcAft>
              <a:buClr>
                <a:srgbClr val="000000"/>
              </a:buClr>
              <a:buSzPts val="3900"/>
              <a:buFont typeface="Arial"/>
              <a:buNone/>
            </a:pPr>
            <a:r>
              <a:rPr lang="en-US" sz="3900">
                <a:solidFill>
                  <a:srgbClr val="FFFFFF"/>
                </a:solidFill>
              </a:rPr>
              <a:t>Block Overview </a:t>
            </a:r>
            <a:endParaRPr b="0" i="0" sz="2700" u="none" cap="none" strike="noStrike">
              <a:solidFill>
                <a:srgbClr val="000000"/>
              </a:solidFill>
              <a:latin typeface="Arial"/>
              <a:ea typeface="Arial"/>
              <a:cs typeface="Arial"/>
              <a:sym typeface="Arial"/>
            </a:endParaRPr>
          </a:p>
        </p:txBody>
      </p:sp>
      <p:sp>
        <p:nvSpPr>
          <p:cNvPr id="104" name="Google Shape;104;g2fde9715597_0_948"/>
          <p:cNvSpPr txBox="1"/>
          <p:nvPr/>
        </p:nvSpPr>
        <p:spPr>
          <a:xfrm>
            <a:off x="1473024" y="2671236"/>
            <a:ext cx="6767700" cy="600300"/>
          </a:xfrm>
          <a:prstGeom prst="rect">
            <a:avLst/>
          </a:prstGeom>
          <a:noFill/>
          <a:ln>
            <a:noFill/>
          </a:ln>
        </p:spPr>
        <p:txBody>
          <a:bodyPr anchorCtr="0" anchor="t" bIns="0" lIns="0" spcFirstLastPara="1" rIns="0" wrap="square" tIns="0">
            <a:spAutoFit/>
          </a:bodyPr>
          <a:lstStyle/>
          <a:p>
            <a:pPr indent="0" lvl="0" marL="0" marR="0" rtl="0" algn="l">
              <a:lnSpc>
                <a:spcPct val="143000"/>
              </a:lnSpc>
              <a:spcBef>
                <a:spcPts val="0"/>
              </a:spcBef>
              <a:spcAft>
                <a:spcPts val="0"/>
              </a:spcAft>
              <a:buClr>
                <a:srgbClr val="000000"/>
              </a:buClr>
              <a:buSzPts val="3900"/>
              <a:buFont typeface="Arial"/>
              <a:buNone/>
            </a:pPr>
            <a:r>
              <a:rPr b="0" i="0" lang="en-US" sz="3900" u="none" cap="none" strike="noStrike">
                <a:solidFill>
                  <a:srgbClr val="FFFFFF"/>
                </a:solidFill>
                <a:latin typeface="Arial"/>
                <a:ea typeface="Arial"/>
                <a:cs typeface="Arial"/>
                <a:sym typeface="Arial"/>
              </a:rPr>
              <a:t>General Overview &amp; Tips</a:t>
            </a:r>
            <a:endParaRPr b="0" i="0" sz="3900" u="none" cap="none" strike="noStrike">
              <a:solidFill>
                <a:srgbClr val="FFFFFF"/>
              </a:solidFill>
              <a:latin typeface="Arial"/>
              <a:ea typeface="Arial"/>
              <a:cs typeface="Arial"/>
              <a:sym typeface="Arial"/>
            </a:endParaRPr>
          </a:p>
        </p:txBody>
      </p:sp>
      <p:cxnSp>
        <p:nvCxnSpPr>
          <p:cNvPr id="105" name="Google Shape;105;g2fde9715597_0_948"/>
          <p:cNvCxnSpPr/>
          <p:nvPr/>
        </p:nvCxnSpPr>
        <p:spPr>
          <a:xfrm>
            <a:off x="9652793" y="4299543"/>
            <a:ext cx="6733200" cy="0"/>
          </a:xfrm>
          <a:prstGeom prst="straightConnector1">
            <a:avLst/>
          </a:prstGeom>
          <a:noFill/>
          <a:ln cap="rnd" cmpd="sng" w="38100">
            <a:solidFill>
              <a:srgbClr val="F46530"/>
            </a:solidFill>
            <a:prstDash val="dash"/>
            <a:round/>
            <a:headEnd len="sm" w="sm" type="none"/>
            <a:tailEnd len="sm" w="sm" type="none"/>
          </a:ln>
        </p:spPr>
      </p:cxnSp>
      <p:cxnSp>
        <p:nvCxnSpPr>
          <p:cNvPr id="106" name="Google Shape;106;g2fde9715597_0_948"/>
          <p:cNvCxnSpPr/>
          <p:nvPr/>
        </p:nvCxnSpPr>
        <p:spPr>
          <a:xfrm>
            <a:off x="9652793" y="5267291"/>
            <a:ext cx="6733200" cy="0"/>
          </a:xfrm>
          <a:prstGeom prst="straightConnector1">
            <a:avLst/>
          </a:prstGeom>
          <a:noFill/>
          <a:ln cap="rnd" cmpd="sng" w="38100">
            <a:solidFill>
              <a:srgbClr val="F46530"/>
            </a:solidFill>
            <a:prstDash val="dash"/>
            <a:round/>
            <a:headEnd len="sm" w="sm" type="none"/>
            <a:tailEnd len="sm" w="sm" type="none"/>
          </a:ln>
        </p:spPr>
      </p:cxnSp>
      <p:cxnSp>
        <p:nvCxnSpPr>
          <p:cNvPr id="107" name="Google Shape;107;g2fde9715597_0_948"/>
          <p:cNvCxnSpPr/>
          <p:nvPr/>
        </p:nvCxnSpPr>
        <p:spPr>
          <a:xfrm>
            <a:off x="9652793" y="6235039"/>
            <a:ext cx="6733200" cy="0"/>
          </a:xfrm>
          <a:prstGeom prst="straightConnector1">
            <a:avLst/>
          </a:prstGeom>
          <a:noFill/>
          <a:ln cap="rnd" cmpd="sng" w="38100">
            <a:solidFill>
              <a:srgbClr val="F46530"/>
            </a:solidFill>
            <a:prstDash val="dash"/>
            <a:round/>
            <a:headEnd len="sm" w="sm" type="none"/>
            <a:tailEnd len="sm" w="sm" type="none"/>
          </a:ln>
        </p:spPr>
      </p:cxnSp>
      <p:cxnSp>
        <p:nvCxnSpPr>
          <p:cNvPr id="108" name="Google Shape;108;g2fde9715597_0_948"/>
          <p:cNvCxnSpPr/>
          <p:nvPr/>
        </p:nvCxnSpPr>
        <p:spPr>
          <a:xfrm>
            <a:off x="9652793" y="7202787"/>
            <a:ext cx="6733200" cy="0"/>
          </a:xfrm>
          <a:prstGeom prst="straightConnector1">
            <a:avLst/>
          </a:prstGeom>
          <a:noFill/>
          <a:ln cap="rnd" cmpd="sng" w="38100">
            <a:solidFill>
              <a:srgbClr val="F46530"/>
            </a:solidFill>
            <a:prstDash val="dash"/>
            <a:round/>
            <a:headEnd len="sm" w="sm" type="none"/>
            <a:tailEnd len="sm" w="sm" type="none"/>
          </a:ln>
        </p:spPr>
      </p:cxnSp>
      <p:cxnSp>
        <p:nvCxnSpPr>
          <p:cNvPr id="109" name="Google Shape;109;g2fde9715597_0_948"/>
          <p:cNvCxnSpPr/>
          <p:nvPr/>
        </p:nvCxnSpPr>
        <p:spPr>
          <a:xfrm>
            <a:off x="9652793" y="3331795"/>
            <a:ext cx="6733200" cy="0"/>
          </a:xfrm>
          <a:prstGeom prst="straightConnector1">
            <a:avLst/>
          </a:prstGeom>
          <a:noFill/>
          <a:ln cap="rnd" cmpd="sng" w="38100">
            <a:solidFill>
              <a:srgbClr val="F46530"/>
            </a:solidFill>
            <a:prstDash val="dash"/>
            <a:round/>
            <a:headEnd len="sm" w="sm" type="none"/>
            <a:tailEnd len="sm" w="sm" type="none"/>
          </a:ln>
        </p:spPr>
      </p:cxnSp>
      <p:sp>
        <p:nvSpPr>
          <p:cNvPr id="110" name="Google Shape;110;g2fde9715597_0_948"/>
          <p:cNvSpPr txBox="1"/>
          <p:nvPr/>
        </p:nvSpPr>
        <p:spPr>
          <a:xfrm>
            <a:off x="10047278" y="3548818"/>
            <a:ext cx="5344500" cy="600300"/>
          </a:xfrm>
          <a:prstGeom prst="rect">
            <a:avLst/>
          </a:prstGeom>
          <a:noFill/>
          <a:ln>
            <a:noFill/>
          </a:ln>
        </p:spPr>
        <p:txBody>
          <a:bodyPr anchorCtr="0" anchor="t" bIns="0" lIns="0" spcFirstLastPara="1" rIns="0" wrap="square" tIns="0">
            <a:spAutoFit/>
          </a:bodyPr>
          <a:lstStyle/>
          <a:p>
            <a:pPr indent="0" lvl="0" marL="0" marR="0" rtl="0" algn="l">
              <a:lnSpc>
                <a:spcPct val="143000"/>
              </a:lnSpc>
              <a:spcBef>
                <a:spcPts val="0"/>
              </a:spcBef>
              <a:spcAft>
                <a:spcPts val="0"/>
              </a:spcAft>
              <a:buClr>
                <a:srgbClr val="000000"/>
              </a:buClr>
              <a:buSzPts val="3900"/>
              <a:buFont typeface="Arial"/>
              <a:buNone/>
            </a:pPr>
            <a:r>
              <a:rPr b="0" i="0" lang="en-US" sz="3900" u="none" cap="none" strike="noStrike">
                <a:solidFill>
                  <a:srgbClr val="FFFFFF"/>
                </a:solidFill>
                <a:latin typeface="Arial"/>
                <a:ea typeface="Arial"/>
                <a:cs typeface="Arial"/>
                <a:sym typeface="Arial"/>
              </a:rPr>
              <a:t>OSCEs</a:t>
            </a:r>
            <a:endParaRPr b="0" i="0" sz="2700" u="none" cap="none" strike="noStrike">
              <a:solidFill>
                <a:srgbClr val="000000"/>
              </a:solidFill>
              <a:latin typeface="Arial"/>
              <a:ea typeface="Arial"/>
              <a:cs typeface="Arial"/>
              <a:sym typeface="Arial"/>
            </a:endParaRPr>
          </a:p>
        </p:txBody>
      </p:sp>
      <p:sp>
        <p:nvSpPr>
          <p:cNvPr id="111" name="Google Shape;111;g2fde9715597_0_948"/>
          <p:cNvSpPr txBox="1"/>
          <p:nvPr/>
        </p:nvSpPr>
        <p:spPr>
          <a:xfrm>
            <a:off x="10047278" y="4504987"/>
            <a:ext cx="6065400" cy="600300"/>
          </a:xfrm>
          <a:prstGeom prst="rect">
            <a:avLst/>
          </a:prstGeom>
          <a:noFill/>
          <a:ln>
            <a:noFill/>
          </a:ln>
        </p:spPr>
        <p:txBody>
          <a:bodyPr anchorCtr="0" anchor="t" bIns="0" lIns="0" spcFirstLastPara="1" rIns="0" wrap="square" tIns="0">
            <a:spAutoFit/>
          </a:bodyPr>
          <a:lstStyle/>
          <a:p>
            <a:pPr indent="0" lvl="0" marL="0" marR="0" rtl="0" algn="l">
              <a:lnSpc>
                <a:spcPct val="143000"/>
              </a:lnSpc>
              <a:spcBef>
                <a:spcPts val="0"/>
              </a:spcBef>
              <a:spcAft>
                <a:spcPts val="0"/>
              </a:spcAft>
              <a:buClr>
                <a:srgbClr val="000000"/>
              </a:buClr>
              <a:buSzPts val="3900"/>
              <a:buFont typeface="Arial"/>
              <a:buNone/>
            </a:pPr>
            <a:r>
              <a:rPr b="0" i="0" lang="en-US" sz="3900" u="none" cap="none" strike="noStrike">
                <a:solidFill>
                  <a:srgbClr val="FFFFFF"/>
                </a:solidFill>
                <a:latin typeface="Arial"/>
                <a:ea typeface="Arial"/>
                <a:cs typeface="Arial"/>
                <a:sym typeface="Arial"/>
              </a:rPr>
              <a:t>Progress Test 3 Tips</a:t>
            </a:r>
            <a:endParaRPr b="0" i="0" sz="2700" u="none" cap="none" strike="noStrike">
              <a:solidFill>
                <a:srgbClr val="000000"/>
              </a:solidFill>
              <a:latin typeface="Arial"/>
              <a:ea typeface="Arial"/>
              <a:cs typeface="Arial"/>
              <a:sym typeface="Arial"/>
            </a:endParaRPr>
          </a:p>
        </p:txBody>
      </p:sp>
      <p:sp>
        <p:nvSpPr>
          <p:cNvPr id="112" name="Google Shape;112;g2fde9715597_0_948"/>
          <p:cNvSpPr txBox="1"/>
          <p:nvPr/>
        </p:nvSpPr>
        <p:spPr>
          <a:xfrm>
            <a:off x="10047278" y="6372599"/>
            <a:ext cx="6503400" cy="600300"/>
          </a:xfrm>
          <a:prstGeom prst="rect">
            <a:avLst/>
          </a:prstGeom>
          <a:noFill/>
          <a:ln>
            <a:noFill/>
          </a:ln>
        </p:spPr>
        <p:txBody>
          <a:bodyPr anchorCtr="0" anchor="t" bIns="0" lIns="0" spcFirstLastPara="1" rIns="0" wrap="square" tIns="0">
            <a:spAutoFit/>
          </a:bodyPr>
          <a:lstStyle/>
          <a:p>
            <a:pPr indent="0" lvl="0" marL="0" marR="0" rtl="0" algn="l">
              <a:lnSpc>
                <a:spcPct val="143000"/>
              </a:lnSpc>
              <a:spcBef>
                <a:spcPts val="0"/>
              </a:spcBef>
              <a:spcAft>
                <a:spcPts val="0"/>
              </a:spcAft>
              <a:buClr>
                <a:srgbClr val="000000"/>
              </a:buClr>
              <a:buSzPts val="3900"/>
              <a:buFont typeface="Arial"/>
              <a:buNone/>
            </a:pPr>
            <a:r>
              <a:rPr b="0" i="0" lang="en-US" sz="3900" u="none" cap="none" strike="noStrike">
                <a:solidFill>
                  <a:srgbClr val="FFFFFF"/>
                </a:solidFill>
                <a:latin typeface="Arial"/>
                <a:ea typeface="Arial"/>
                <a:cs typeface="Arial"/>
                <a:sym typeface="Arial"/>
              </a:rPr>
              <a:t>Resources and Opportunities</a:t>
            </a:r>
            <a:endParaRPr b="0" i="0" sz="2700" u="none" cap="none" strike="noStrike">
              <a:solidFill>
                <a:srgbClr val="000000"/>
              </a:solidFill>
              <a:latin typeface="Arial"/>
              <a:ea typeface="Arial"/>
              <a:cs typeface="Arial"/>
              <a:sym typeface="Arial"/>
            </a:endParaRPr>
          </a:p>
        </p:txBody>
      </p:sp>
      <p:sp>
        <p:nvSpPr>
          <p:cNvPr id="113" name="Google Shape;113;g2fde9715597_0_948"/>
          <p:cNvSpPr txBox="1"/>
          <p:nvPr/>
        </p:nvSpPr>
        <p:spPr>
          <a:xfrm>
            <a:off x="10047278" y="5477980"/>
            <a:ext cx="6065400" cy="600300"/>
          </a:xfrm>
          <a:prstGeom prst="rect">
            <a:avLst/>
          </a:prstGeom>
          <a:noFill/>
          <a:ln>
            <a:noFill/>
          </a:ln>
        </p:spPr>
        <p:txBody>
          <a:bodyPr anchorCtr="0" anchor="t" bIns="0" lIns="0" spcFirstLastPara="1" rIns="0" wrap="square" tIns="0">
            <a:spAutoFit/>
          </a:bodyPr>
          <a:lstStyle/>
          <a:p>
            <a:pPr indent="0" lvl="0" marL="0" marR="0" rtl="0" algn="l">
              <a:lnSpc>
                <a:spcPct val="143000"/>
              </a:lnSpc>
              <a:spcBef>
                <a:spcPts val="0"/>
              </a:spcBef>
              <a:spcAft>
                <a:spcPts val="0"/>
              </a:spcAft>
              <a:buClr>
                <a:srgbClr val="000000"/>
              </a:buClr>
              <a:buSzPts val="3900"/>
              <a:buFont typeface="Arial"/>
              <a:buNone/>
            </a:pPr>
            <a:r>
              <a:rPr b="0" i="0" lang="en-US" sz="3900" u="none" cap="none" strike="noStrike">
                <a:solidFill>
                  <a:srgbClr val="FFFFFF"/>
                </a:solidFill>
                <a:latin typeface="Arial"/>
                <a:ea typeface="Arial"/>
                <a:cs typeface="Arial"/>
                <a:sym typeface="Arial"/>
              </a:rPr>
              <a:t>Wellbeing</a:t>
            </a:r>
            <a:endParaRPr b="0" i="0" sz="2700" u="none" cap="none" strike="noStrike">
              <a:solidFill>
                <a:srgbClr val="000000"/>
              </a:solidFill>
              <a:latin typeface="Arial"/>
              <a:ea typeface="Arial"/>
              <a:cs typeface="Arial"/>
              <a:sym typeface="Arial"/>
            </a:endParaRPr>
          </a:p>
        </p:txBody>
      </p:sp>
      <p:sp>
        <p:nvSpPr>
          <p:cNvPr id="114" name="Google Shape;114;g2fde9715597_0_948"/>
          <p:cNvSpPr txBox="1"/>
          <p:nvPr/>
        </p:nvSpPr>
        <p:spPr>
          <a:xfrm>
            <a:off x="10047278" y="2564571"/>
            <a:ext cx="6767700" cy="600300"/>
          </a:xfrm>
          <a:prstGeom prst="rect">
            <a:avLst/>
          </a:prstGeom>
          <a:noFill/>
          <a:ln>
            <a:noFill/>
          </a:ln>
        </p:spPr>
        <p:txBody>
          <a:bodyPr anchorCtr="0" anchor="t" bIns="0" lIns="0" spcFirstLastPara="1" rIns="0" wrap="square" tIns="0">
            <a:spAutoFit/>
          </a:bodyPr>
          <a:lstStyle/>
          <a:p>
            <a:pPr indent="0" lvl="0" marL="0" marR="0" rtl="0" algn="l">
              <a:lnSpc>
                <a:spcPct val="143000"/>
              </a:lnSpc>
              <a:spcBef>
                <a:spcPts val="0"/>
              </a:spcBef>
              <a:spcAft>
                <a:spcPts val="0"/>
              </a:spcAft>
              <a:buClr>
                <a:srgbClr val="000000"/>
              </a:buClr>
              <a:buSzPts val="3900"/>
              <a:buFont typeface="Arial"/>
              <a:buNone/>
            </a:pPr>
            <a:r>
              <a:rPr b="0" i="0" lang="en-US" sz="3900" u="none" cap="none" strike="noStrike">
                <a:solidFill>
                  <a:srgbClr val="FFFFFF"/>
                </a:solidFill>
                <a:latin typeface="Arial"/>
                <a:ea typeface="Arial"/>
                <a:cs typeface="Arial"/>
                <a:sym typeface="Arial"/>
              </a:rPr>
              <a:t>General Practice (GP)</a:t>
            </a:r>
            <a:endParaRPr b="0" i="0" sz="3900" u="none" cap="none" strike="noStrike">
              <a:solidFill>
                <a:srgbClr val="FFFFFF"/>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g2fde9715597_0_1152"/>
          <p:cNvSpPr txBox="1"/>
          <p:nvPr/>
        </p:nvSpPr>
        <p:spPr>
          <a:xfrm>
            <a:off x="864126" y="759100"/>
            <a:ext cx="16553100" cy="1077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9000"/>
              <a:buFont typeface="Arial"/>
              <a:buNone/>
            </a:pPr>
            <a:r>
              <a:rPr b="1" i="0" lang="en-US" sz="7000" u="none" cap="none" strike="noStrike">
                <a:solidFill>
                  <a:srgbClr val="8CB3E3"/>
                </a:solidFill>
                <a:latin typeface="Comfortaa"/>
                <a:ea typeface="Comfortaa"/>
                <a:cs typeface="Comfortaa"/>
                <a:sym typeface="Comfortaa"/>
              </a:rPr>
              <a:t>E-portfolio: 04 Meeting and Scripts</a:t>
            </a:r>
            <a:endParaRPr b="1" i="0" sz="7000" u="none" cap="none" strike="noStrike">
              <a:solidFill>
                <a:srgbClr val="8CB3E3"/>
              </a:solidFill>
              <a:latin typeface="Comfortaa"/>
              <a:ea typeface="Comfortaa"/>
              <a:cs typeface="Comfortaa"/>
              <a:sym typeface="Comfortaa"/>
            </a:endParaRPr>
          </a:p>
        </p:txBody>
      </p:sp>
      <p:sp>
        <p:nvSpPr>
          <p:cNvPr id="355" name="Google Shape;355;g2fde9715597_0_1152"/>
          <p:cNvSpPr/>
          <p:nvPr/>
        </p:nvSpPr>
        <p:spPr>
          <a:xfrm flipH="1" rot="10800000">
            <a:off x="0" y="9258218"/>
            <a:ext cx="18295200" cy="531300"/>
          </a:xfrm>
          <a:prstGeom prst="rect">
            <a:avLst/>
          </a:prstGeom>
          <a:solidFill>
            <a:srgbClr val="ECAFAE"/>
          </a:solidFill>
          <a:ln>
            <a:noFill/>
          </a:ln>
        </p:spPr>
        <p:txBody>
          <a:bodyPr anchorCtr="1" anchor="ctr" bIns="68575" lIns="137150" spcFirstLastPara="1" rIns="137150" wrap="square" tIns="685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Calibri"/>
              <a:ea typeface="Calibri"/>
              <a:cs typeface="Calibri"/>
              <a:sym typeface="Calibri"/>
            </a:endParaRPr>
          </a:p>
        </p:txBody>
      </p:sp>
      <p:sp>
        <p:nvSpPr>
          <p:cNvPr id="356" name="Google Shape;356;g2fde9715597_0_1152"/>
          <p:cNvSpPr/>
          <p:nvPr/>
        </p:nvSpPr>
        <p:spPr>
          <a:xfrm>
            <a:off x="0" y="9436537"/>
            <a:ext cx="18288000" cy="850500"/>
          </a:xfrm>
          <a:prstGeom prst="rect">
            <a:avLst/>
          </a:prstGeom>
          <a:solidFill>
            <a:srgbClr val="B52E2A"/>
          </a:solidFill>
          <a:ln>
            <a:noFill/>
          </a:ln>
        </p:spPr>
        <p:txBody>
          <a:bodyPr anchorCtr="1" anchor="ctr" bIns="68575" lIns="137150" spcFirstLastPara="1" rIns="137150" wrap="square" tIns="685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Calibri"/>
              <a:ea typeface="Calibri"/>
              <a:cs typeface="Calibri"/>
              <a:sym typeface="Calibri"/>
            </a:endParaRPr>
          </a:p>
        </p:txBody>
      </p:sp>
      <p:pic>
        <p:nvPicPr>
          <p:cNvPr descr="A white letter on a black background&#10;&#10;Description automatically generated" id="357" name="Google Shape;357;g2fde9715597_0_1152"/>
          <p:cNvPicPr preferRelativeResize="0"/>
          <p:nvPr/>
        </p:nvPicPr>
        <p:blipFill rotWithShape="1">
          <a:blip r:embed="rId3">
            <a:alphaModFix/>
          </a:blip>
          <a:srcRect b="0" l="0" r="0" t="0"/>
          <a:stretch/>
        </p:blipFill>
        <p:spPr>
          <a:xfrm>
            <a:off x="15970500" y="9563007"/>
            <a:ext cx="2088899" cy="619501"/>
          </a:xfrm>
          <a:prstGeom prst="rect">
            <a:avLst/>
          </a:prstGeom>
          <a:noFill/>
          <a:ln>
            <a:noFill/>
          </a:ln>
        </p:spPr>
      </p:pic>
      <p:sp>
        <p:nvSpPr>
          <p:cNvPr id="358" name="Google Shape;358;g2fde9715597_0_1152"/>
          <p:cNvSpPr txBox="1"/>
          <p:nvPr/>
        </p:nvSpPr>
        <p:spPr>
          <a:xfrm>
            <a:off x="495036" y="3550502"/>
            <a:ext cx="17564400" cy="163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lt1"/>
                </a:solidFill>
                <a:latin typeface="Arial"/>
                <a:ea typeface="Arial"/>
                <a:cs typeface="Arial"/>
                <a:sym typeface="Arial"/>
              </a:rPr>
              <a:t>You will have a meeting with your educational supervisor (i.e. your GP tutor) at the start of the year to discuss plans and expectations, and then one at the end of the year to review what you have accomplished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1200"/>
              </a:spcAft>
              <a:buClr>
                <a:srgbClr val="000000"/>
              </a:buClr>
              <a:buSzPts val="2800"/>
              <a:buFont typeface="Arial"/>
              <a:buNone/>
            </a:pPr>
            <a:r>
              <a:rPr b="0" i="0" lang="en-US" sz="2800" u="none" cap="none" strike="noStrike">
                <a:solidFill>
                  <a:schemeClr val="lt1"/>
                </a:solidFill>
                <a:latin typeface="Arial"/>
                <a:ea typeface="Arial"/>
                <a:cs typeface="Arial"/>
                <a:sym typeface="Arial"/>
              </a:rPr>
              <a:t>Both these meetings are logged in as part of goals on the e-portfolio</a:t>
            </a:r>
            <a:endParaRPr b="0" i="0" sz="1400" u="none" cap="none" strike="noStrike">
              <a:solidFill>
                <a:srgbClr val="000000"/>
              </a:solidFill>
              <a:latin typeface="Arial"/>
              <a:ea typeface="Arial"/>
              <a:cs typeface="Arial"/>
              <a:sym typeface="Arial"/>
            </a:endParaRPr>
          </a:p>
        </p:txBody>
      </p:sp>
      <p:pic>
        <p:nvPicPr>
          <p:cNvPr id="359" name="Google Shape;359;g2fde9715597_0_1152"/>
          <p:cNvPicPr preferRelativeResize="0"/>
          <p:nvPr/>
        </p:nvPicPr>
        <p:blipFill rotWithShape="1">
          <a:blip r:embed="rId4">
            <a:alphaModFix/>
          </a:blip>
          <a:srcRect b="0" l="0" r="0" t="0"/>
          <a:stretch/>
        </p:blipFill>
        <p:spPr>
          <a:xfrm>
            <a:off x="661711" y="2650979"/>
            <a:ext cx="7421293" cy="650681"/>
          </a:xfrm>
          <a:prstGeom prst="rect">
            <a:avLst/>
          </a:prstGeom>
          <a:noFill/>
          <a:ln>
            <a:noFill/>
          </a:ln>
        </p:spPr>
      </p:pic>
      <p:pic>
        <p:nvPicPr>
          <p:cNvPr id="360" name="Google Shape;360;g2fde9715597_0_1152"/>
          <p:cNvPicPr preferRelativeResize="0"/>
          <p:nvPr/>
        </p:nvPicPr>
        <p:blipFill rotWithShape="1">
          <a:blip r:embed="rId5">
            <a:alphaModFix/>
          </a:blip>
          <a:srcRect b="0" l="0" r="0" t="0"/>
          <a:stretch/>
        </p:blipFill>
        <p:spPr>
          <a:xfrm>
            <a:off x="9036056" y="2679018"/>
            <a:ext cx="7474039" cy="650680"/>
          </a:xfrm>
          <a:prstGeom prst="rect">
            <a:avLst/>
          </a:prstGeom>
          <a:noFill/>
          <a:ln>
            <a:noFill/>
          </a:ln>
        </p:spPr>
      </p:pic>
      <p:sp>
        <p:nvSpPr>
          <p:cNvPr id="361" name="Google Shape;361;g2fde9715597_0_1152"/>
          <p:cNvSpPr txBox="1"/>
          <p:nvPr/>
        </p:nvSpPr>
        <p:spPr>
          <a:xfrm>
            <a:off x="8269226" y="2560820"/>
            <a:ext cx="5805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0" i="0" lang="en-US" sz="4800" u="none" cap="none" strike="noStrike">
                <a:solidFill>
                  <a:schemeClr val="lt1"/>
                </a:solidFill>
                <a:latin typeface="Arial"/>
                <a:ea typeface="Arial"/>
                <a:cs typeface="Arial"/>
                <a:sym typeface="Arial"/>
              </a:rPr>
              <a:t>&amp;</a:t>
            </a:r>
            <a:endParaRPr b="0" i="0" sz="1400" u="none" cap="none" strike="noStrike">
              <a:solidFill>
                <a:srgbClr val="000000"/>
              </a:solidFill>
              <a:latin typeface="Arial"/>
              <a:ea typeface="Arial"/>
              <a:cs typeface="Arial"/>
              <a:sym typeface="Arial"/>
            </a:endParaRPr>
          </a:p>
        </p:txBody>
      </p:sp>
      <p:pic>
        <p:nvPicPr>
          <p:cNvPr id="362" name="Google Shape;362;g2fde9715597_0_1152"/>
          <p:cNvPicPr preferRelativeResize="0"/>
          <p:nvPr/>
        </p:nvPicPr>
        <p:blipFill rotWithShape="1">
          <a:blip r:embed="rId6">
            <a:alphaModFix/>
          </a:blip>
          <a:srcRect b="0" l="0" r="0" t="0"/>
          <a:stretch/>
        </p:blipFill>
        <p:spPr>
          <a:xfrm>
            <a:off x="661711" y="5861180"/>
            <a:ext cx="1466330" cy="733165"/>
          </a:xfrm>
          <a:prstGeom prst="rect">
            <a:avLst/>
          </a:prstGeom>
          <a:noFill/>
          <a:ln>
            <a:noFill/>
          </a:ln>
        </p:spPr>
      </p:pic>
      <p:sp>
        <p:nvSpPr>
          <p:cNvPr id="363" name="Google Shape;363;g2fde9715597_0_1152"/>
          <p:cNvSpPr txBox="1"/>
          <p:nvPr/>
        </p:nvSpPr>
        <p:spPr>
          <a:xfrm>
            <a:off x="661711" y="6815149"/>
            <a:ext cx="17305200" cy="206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lt1"/>
                </a:solidFill>
                <a:latin typeface="Arial"/>
                <a:ea typeface="Arial"/>
                <a:cs typeface="Arial"/>
                <a:sym typeface="Arial"/>
              </a:rPr>
              <a:t>Online modules on prescribing – you have access to SCRIPT from first year, and to the required modules on Kaizen, so you should be able to complete them as early as you wish</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1200"/>
              </a:spcAft>
              <a:buClr>
                <a:srgbClr val="000000"/>
              </a:buClr>
              <a:buSzPts val="2800"/>
              <a:buFont typeface="Arial"/>
              <a:buNone/>
            </a:pPr>
            <a:r>
              <a:rPr b="0" i="0" lang="en-US" sz="2800" u="none" cap="none" strike="noStrike">
                <a:solidFill>
                  <a:schemeClr val="lt1"/>
                </a:solidFill>
                <a:latin typeface="Arial"/>
                <a:ea typeface="Arial"/>
                <a:cs typeface="Arial"/>
                <a:sym typeface="Arial"/>
              </a:rPr>
              <a:t>Some of the modules are also really helpful in understanding topics (e.g. a few on conditions, on medications etc), and will help you in lectures, workshops, placements, PTs, OSCE, knowledge etc.</a:t>
            </a:r>
            <a:endParaRPr b="0" i="0" sz="1400" u="none" cap="none" strike="noStrike">
              <a:solidFill>
                <a:srgbClr val="000000"/>
              </a:solidFill>
              <a:latin typeface="Arial"/>
              <a:ea typeface="Arial"/>
              <a:cs typeface="Arial"/>
              <a:sym typeface="Arial"/>
            </a:endParaRPr>
          </a:p>
        </p:txBody>
      </p:sp>
      <p:sp>
        <p:nvSpPr>
          <p:cNvPr id="364" name="Google Shape;364;g2fde9715597_0_1152"/>
          <p:cNvSpPr/>
          <p:nvPr/>
        </p:nvSpPr>
        <p:spPr>
          <a:xfrm>
            <a:off x="14790773" y="2125257"/>
            <a:ext cx="3176100" cy="653100"/>
          </a:xfrm>
          <a:prstGeom prst="roundRect">
            <a:avLst>
              <a:gd fmla="val 16667" name="adj"/>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Calibri"/>
                <a:ea typeface="Calibri"/>
                <a:cs typeface="Calibri"/>
                <a:sym typeface="Calibri"/>
              </a:rPr>
              <a:t>Whenever possible</a:t>
            </a:r>
            <a:endParaRPr b="0" i="0" sz="2400" u="none" cap="none" strike="noStrike">
              <a:solidFill>
                <a:srgbClr val="000000"/>
              </a:solidFill>
              <a:latin typeface="Calibri"/>
              <a:ea typeface="Calibri"/>
              <a:cs typeface="Calibri"/>
              <a:sym typeface="Calibri"/>
            </a:endParaRPr>
          </a:p>
        </p:txBody>
      </p:sp>
      <p:sp>
        <p:nvSpPr>
          <p:cNvPr id="365" name="Google Shape;365;g2fde9715597_0_1152"/>
          <p:cNvSpPr/>
          <p:nvPr/>
        </p:nvSpPr>
        <p:spPr>
          <a:xfrm>
            <a:off x="2232983" y="5867566"/>
            <a:ext cx="3176100" cy="653100"/>
          </a:xfrm>
          <a:prstGeom prst="roundRect">
            <a:avLst>
              <a:gd fmla="val 16667" name="adj"/>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Calibri"/>
                <a:ea typeface="Calibri"/>
                <a:cs typeface="Calibri"/>
                <a:sym typeface="Calibri"/>
              </a:rPr>
              <a:t>As soon as possible</a:t>
            </a:r>
            <a:endParaRPr b="0" i="0" sz="2400" u="none" cap="none" strike="noStrike">
              <a:solidFill>
                <a:srgbClr val="000000"/>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g2fe4c2db47b_2_28"/>
          <p:cNvSpPr txBox="1"/>
          <p:nvPr/>
        </p:nvSpPr>
        <p:spPr>
          <a:xfrm>
            <a:off x="434654" y="514462"/>
            <a:ext cx="17122800" cy="1000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9000"/>
              <a:buFont typeface="Arial"/>
              <a:buNone/>
            </a:pPr>
            <a:r>
              <a:rPr b="1" i="0" lang="en-US" sz="6500" u="none" cap="none" strike="noStrike">
                <a:solidFill>
                  <a:schemeClr val="lt1"/>
                </a:solidFill>
                <a:latin typeface="Comfortaa"/>
                <a:ea typeface="Comfortaa"/>
                <a:cs typeface="Comfortaa"/>
                <a:sym typeface="Comfortaa"/>
              </a:rPr>
              <a:t>Making the most of hospital placement  </a:t>
            </a:r>
            <a:endParaRPr b="1" i="0" sz="6500" u="none" cap="none" strike="noStrike">
              <a:solidFill>
                <a:schemeClr val="lt1"/>
              </a:solidFill>
              <a:latin typeface="Comfortaa"/>
              <a:ea typeface="Comfortaa"/>
              <a:cs typeface="Comfortaa"/>
              <a:sym typeface="Comfortaa"/>
            </a:endParaRPr>
          </a:p>
        </p:txBody>
      </p:sp>
      <p:sp>
        <p:nvSpPr>
          <p:cNvPr id="371" name="Google Shape;371;g2fe4c2db47b_2_28"/>
          <p:cNvSpPr txBox="1"/>
          <p:nvPr/>
        </p:nvSpPr>
        <p:spPr>
          <a:xfrm>
            <a:off x="386694" y="2075861"/>
            <a:ext cx="17521800" cy="7403700"/>
          </a:xfrm>
          <a:prstGeom prst="rect">
            <a:avLst/>
          </a:prstGeom>
          <a:noFill/>
          <a:ln>
            <a:noFill/>
          </a:ln>
        </p:spPr>
        <p:txBody>
          <a:bodyPr anchorCtr="0" anchor="t" bIns="0" lIns="0" spcFirstLastPara="1" rIns="0" wrap="square" tIns="0">
            <a:spAutoFit/>
          </a:bodyPr>
          <a:lstStyle/>
          <a:p>
            <a:pPr indent="-508000" lvl="0" marL="520700" marR="0" rtl="0" algn="l">
              <a:lnSpc>
                <a:spcPct val="100000"/>
              </a:lnSpc>
              <a:spcBef>
                <a:spcPts val="0"/>
              </a:spcBef>
              <a:spcAft>
                <a:spcPts val="0"/>
              </a:spcAft>
              <a:buClr>
                <a:schemeClr val="lt1"/>
              </a:buClr>
              <a:buSzPts val="3400"/>
              <a:buFont typeface="Arial"/>
              <a:buChar char="•"/>
            </a:pPr>
            <a:r>
              <a:rPr b="0" i="0" lang="en-US" sz="3400" u="none" cap="none" strike="noStrike">
                <a:solidFill>
                  <a:schemeClr val="lt1"/>
                </a:solidFill>
                <a:latin typeface="Arial"/>
                <a:ea typeface="Arial"/>
                <a:cs typeface="Arial"/>
                <a:sym typeface="Arial"/>
              </a:rPr>
              <a:t>Have clear goals for the day and share them with the Drs - they want to help </a:t>
            </a:r>
            <a:endParaRPr b="0" i="0" sz="3400" u="none" cap="none" strike="noStrike">
              <a:solidFill>
                <a:schemeClr val="lt1"/>
              </a:solidFill>
              <a:latin typeface="Arial"/>
              <a:ea typeface="Arial"/>
              <a:cs typeface="Arial"/>
              <a:sym typeface="Arial"/>
            </a:endParaRPr>
          </a:p>
          <a:p>
            <a:pPr indent="-508000" lvl="0" marL="520700" marR="0" rtl="0" algn="l">
              <a:lnSpc>
                <a:spcPct val="100000"/>
              </a:lnSpc>
              <a:spcBef>
                <a:spcPts val="3500"/>
              </a:spcBef>
              <a:spcAft>
                <a:spcPts val="0"/>
              </a:spcAft>
              <a:buClr>
                <a:schemeClr val="lt1"/>
              </a:buClr>
              <a:buSzPts val="3400"/>
              <a:buFont typeface="Arial"/>
              <a:buChar char="•"/>
            </a:pPr>
            <a:r>
              <a:rPr b="0" i="0" lang="en-US" sz="3400" u="none" cap="none" strike="noStrike">
                <a:solidFill>
                  <a:schemeClr val="lt1"/>
                </a:solidFill>
                <a:latin typeface="Arial"/>
                <a:ea typeface="Arial"/>
                <a:cs typeface="Arial"/>
                <a:sym typeface="Arial"/>
              </a:rPr>
              <a:t>Introduce yourself to all members of the team and shadow other HCPs not just the Drs </a:t>
            </a:r>
            <a:endParaRPr b="0" i="0" sz="3400" u="none" cap="none" strike="noStrike">
              <a:solidFill>
                <a:schemeClr val="lt1"/>
              </a:solidFill>
              <a:latin typeface="Arial"/>
              <a:ea typeface="Arial"/>
              <a:cs typeface="Arial"/>
              <a:sym typeface="Arial"/>
            </a:endParaRPr>
          </a:p>
          <a:p>
            <a:pPr indent="-508000" lvl="0" marL="520700" marR="0" rtl="0" algn="l">
              <a:lnSpc>
                <a:spcPct val="100000"/>
              </a:lnSpc>
              <a:spcBef>
                <a:spcPts val="3500"/>
              </a:spcBef>
              <a:spcAft>
                <a:spcPts val="0"/>
              </a:spcAft>
              <a:buClr>
                <a:schemeClr val="lt1"/>
              </a:buClr>
              <a:buSzPts val="3400"/>
              <a:buFont typeface="Arial"/>
              <a:buChar char="•"/>
            </a:pPr>
            <a:r>
              <a:rPr b="0" i="0" lang="en-US" sz="3400" u="none" cap="none" strike="noStrike">
                <a:solidFill>
                  <a:schemeClr val="lt1"/>
                </a:solidFill>
                <a:latin typeface="Arial"/>
                <a:ea typeface="Arial"/>
                <a:cs typeface="Arial"/>
                <a:sym typeface="Arial"/>
              </a:rPr>
              <a:t>Take every opportunity to practise Hx and Examinations- good revision for OSCES </a:t>
            </a:r>
            <a:endParaRPr b="0" i="0" sz="3400" u="none" cap="none" strike="noStrike">
              <a:solidFill>
                <a:schemeClr val="lt1"/>
              </a:solidFill>
              <a:latin typeface="Arial"/>
              <a:ea typeface="Arial"/>
              <a:cs typeface="Arial"/>
              <a:sym typeface="Arial"/>
            </a:endParaRPr>
          </a:p>
          <a:p>
            <a:pPr indent="-444500" lvl="1" marL="914400" marR="0" rtl="0" algn="l">
              <a:lnSpc>
                <a:spcPct val="100000"/>
              </a:lnSpc>
              <a:spcBef>
                <a:spcPts val="3500"/>
              </a:spcBef>
              <a:spcAft>
                <a:spcPts val="0"/>
              </a:spcAft>
              <a:buClr>
                <a:schemeClr val="lt1"/>
              </a:buClr>
              <a:buSzPts val="3400"/>
              <a:buChar char="○"/>
            </a:pPr>
            <a:r>
              <a:rPr lang="en-US" sz="3400">
                <a:solidFill>
                  <a:schemeClr val="lt1"/>
                </a:solidFill>
              </a:rPr>
              <a:t>Don’t forget to follow these up - look at the patient’s notes (with permission) to see what you missed, have a go at interpreting scans etc.</a:t>
            </a:r>
            <a:endParaRPr sz="3400">
              <a:solidFill>
                <a:schemeClr val="lt1"/>
              </a:solidFill>
            </a:endParaRPr>
          </a:p>
          <a:p>
            <a:pPr indent="-444500" lvl="1" marL="914400" rtl="0" algn="l">
              <a:spcBef>
                <a:spcPts val="3500"/>
              </a:spcBef>
              <a:spcAft>
                <a:spcPts val="0"/>
              </a:spcAft>
              <a:buClr>
                <a:schemeClr val="lt1"/>
              </a:buClr>
              <a:buSzPts val="3400"/>
              <a:buChar char="○"/>
            </a:pPr>
            <a:r>
              <a:rPr lang="en-US" sz="3400">
                <a:solidFill>
                  <a:schemeClr val="lt1"/>
                </a:solidFill>
              </a:rPr>
              <a:t>Try p</a:t>
            </a:r>
            <a:r>
              <a:rPr lang="en-US" sz="3400">
                <a:solidFill>
                  <a:schemeClr val="lt1"/>
                </a:solidFill>
              </a:rPr>
              <a:t>resenting cases- it’s a key skill and you will get useful feedback</a:t>
            </a:r>
            <a:endParaRPr sz="3400">
              <a:solidFill>
                <a:schemeClr val="lt1"/>
              </a:solidFill>
            </a:endParaRPr>
          </a:p>
          <a:p>
            <a:pPr indent="-508000" lvl="0" marL="520700" marR="0" rtl="0" algn="l">
              <a:lnSpc>
                <a:spcPct val="100000"/>
              </a:lnSpc>
              <a:spcBef>
                <a:spcPts val="3500"/>
              </a:spcBef>
              <a:spcAft>
                <a:spcPts val="0"/>
              </a:spcAft>
              <a:buClr>
                <a:schemeClr val="lt1"/>
              </a:buClr>
              <a:buSzPts val="3400"/>
              <a:buFont typeface="Arial"/>
              <a:buChar char="•"/>
            </a:pPr>
            <a:r>
              <a:rPr b="0" i="0" lang="en-US" sz="3400" u="none" cap="none" strike="noStrike">
                <a:solidFill>
                  <a:schemeClr val="lt1"/>
                </a:solidFill>
                <a:latin typeface="Arial"/>
                <a:ea typeface="Arial"/>
                <a:cs typeface="Arial"/>
                <a:sym typeface="Arial"/>
              </a:rPr>
              <a:t>Ask Drs/ nurse</a:t>
            </a:r>
            <a:r>
              <a:rPr lang="en-US" sz="3400">
                <a:solidFill>
                  <a:schemeClr val="lt1"/>
                </a:solidFill>
              </a:rPr>
              <a:t> in charge</a:t>
            </a:r>
            <a:r>
              <a:rPr b="0" i="0" lang="en-US" sz="3400" u="none" cap="none" strike="noStrike">
                <a:solidFill>
                  <a:schemeClr val="lt1"/>
                </a:solidFill>
                <a:latin typeface="Arial"/>
                <a:ea typeface="Arial"/>
                <a:cs typeface="Arial"/>
                <a:sym typeface="Arial"/>
              </a:rPr>
              <a:t> which patients have good signs or would be good to examine </a:t>
            </a:r>
            <a:endParaRPr sz="3400">
              <a:solidFill>
                <a:schemeClr val="lt1"/>
              </a:solidFill>
            </a:endParaRPr>
          </a:p>
          <a:p>
            <a:pPr indent="-508000" lvl="0" marL="520700" marR="0" rtl="0" algn="l">
              <a:lnSpc>
                <a:spcPct val="100000"/>
              </a:lnSpc>
              <a:spcBef>
                <a:spcPts val="3500"/>
              </a:spcBef>
              <a:spcAft>
                <a:spcPts val="0"/>
              </a:spcAft>
              <a:buClr>
                <a:schemeClr val="lt1"/>
              </a:buClr>
              <a:buSzPts val="3400"/>
              <a:buFont typeface="Arial"/>
              <a:buChar char="•"/>
            </a:pPr>
            <a:r>
              <a:rPr b="0" i="0" lang="en-US" sz="3400" u="none" cap="none" strike="noStrike">
                <a:solidFill>
                  <a:schemeClr val="lt1"/>
                </a:solidFill>
                <a:latin typeface="Arial"/>
                <a:ea typeface="Arial"/>
                <a:cs typeface="Arial"/>
                <a:sym typeface="Arial"/>
              </a:rPr>
              <a:t>Get your sign offs done early ideally first or second week so you have time for it to get signed off- do more than one if neces</a:t>
            </a:r>
            <a:r>
              <a:rPr lang="en-US" sz="3400">
                <a:solidFill>
                  <a:schemeClr val="lt1"/>
                </a:solidFill>
              </a:rPr>
              <a:t>sary</a:t>
            </a:r>
            <a:endParaRPr b="0" i="0" sz="3400" u="none" cap="none" strike="noStrike">
              <a:solidFill>
                <a:schemeClr val="lt1"/>
              </a:solidFill>
              <a:latin typeface="Arial"/>
              <a:ea typeface="Arial"/>
              <a:cs typeface="Arial"/>
              <a:sym typeface="Arial"/>
            </a:endParaRPr>
          </a:p>
        </p:txBody>
      </p:sp>
      <p:cxnSp>
        <p:nvCxnSpPr>
          <p:cNvPr id="372" name="Google Shape;372;g2fe4c2db47b_2_28"/>
          <p:cNvCxnSpPr/>
          <p:nvPr/>
        </p:nvCxnSpPr>
        <p:spPr>
          <a:xfrm>
            <a:off x="0" y="1820662"/>
            <a:ext cx="18556200" cy="0"/>
          </a:xfrm>
          <a:prstGeom prst="straightConnector1">
            <a:avLst/>
          </a:prstGeom>
          <a:noFill/>
          <a:ln cap="flat" cmpd="sng" w="19050">
            <a:solidFill>
              <a:srgbClr val="F46530"/>
            </a:solidFill>
            <a:prstDash val="solid"/>
            <a:round/>
            <a:headEnd len="sm" w="sm" type="none"/>
            <a:tailEnd len="sm" w="sm" type="none"/>
          </a:ln>
        </p:spPr>
      </p:cxnSp>
      <p:sp>
        <p:nvSpPr>
          <p:cNvPr id="373" name="Google Shape;373;g2fe4c2db47b_2_28"/>
          <p:cNvSpPr/>
          <p:nvPr/>
        </p:nvSpPr>
        <p:spPr>
          <a:xfrm flipH="1" rot="10800000">
            <a:off x="0" y="9258218"/>
            <a:ext cx="18295200" cy="531300"/>
          </a:xfrm>
          <a:prstGeom prst="rect">
            <a:avLst/>
          </a:prstGeom>
          <a:solidFill>
            <a:srgbClr val="ECAFAE"/>
          </a:solidFill>
          <a:ln>
            <a:noFill/>
          </a:ln>
        </p:spPr>
        <p:txBody>
          <a:bodyPr anchorCtr="1" anchor="ctr" bIns="68575" lIns="137150" spcFirstLastPara="1" rIns="137150" wrap="square" tIns="685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Calibri"/>
              <a:ea typeface="Calibri"/>
              <a:cs typeface="Calibri"/>
              <a:sym typeface="Calibri"/>
            </a:endParaRPr>
          </a:p>
        </p:txBody>
      </p:sp>
      <p:sp>
        <p:nvSpPr>
          <p:cNvPr id="374" name="Google Shape;374;g2fe4c2db47b_2_28"/>
          <p:cNvSpPr/>
          <p:nvPr/>
        </p:nvSpPr>
        <p:spPr>
          <a:xfrm>
            <a:off x="0" y="9436537"/>
            <a:ext cx="18288000" cy="850500"/>
          </a:xfrm>
          <a:prstGeom prst="rect">
            <a:avLst/>
          </a:prstGeom>
          <a:solidFill>
            <a:srgbClr val="B52E2A"/>
          </a:solidFill>
          <a:ln>
            <a:noFill/>
          </a:ln>
        </p:spPr>
        <p:txBody>
          <a:bodyPr anchorCtr="1" anchor="ctr" bIns="68575" lIns="137150" spcFirstLastPara="1" rIns="137150" wrap="square" tIns="685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Calibri"/>
              <a:ea typeface="Calibri"/>
              <a:cs typeface="Calibri"/>
              <a:sym typeface="Calibri"/>
            </a:endParaRPr>
          </a:p>
        </p:txBody>
      </p:sp>
      <p:pic>
        <p:nvPicPr>
          <p:cNvPr descr="A white letter on a black background&#10;&#10;Description automatically generated" id="375" name="Google Shape;375;g2fe4c2db47b_2_28"/>
          <p:cNvPicPr preferRelativeResize="0"/>
          <p:nvPr/>
        </p:nvPicPr>
        <p:blipFill rotWithShape="1">
          <a:blip r:embed="rId3">
            <a:alphaModFix/>
          </a:blip>
          <a:srcRect b="0" l="0" r="0" t="0"/>
          <a:stretch/>
        </p:blipFill>
        <p:spPr>
          <a:xfrm>
            <a:off x="15970500" y="9563007"/>
            <a:ext cx="2088899" cy="6195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g2fde9715597_0_1246"/>
          <p:cNvSpPr txBox="1"/>
          <p:nvPr/>
        </p:nvSpPr>
        <p:spPr>
          <a:xfrm>
            <a:off x="385244" y="2392386"/>
            <a:ext cx="17521800" cy="6598200"/>
          </a:xfrm>
          <a:prstGeom prst="rect">
            <a:avLst/>
          </a:prstGeom>
          <a:noFill/>
          <a:ln>
            <a:noFill/>
          </a:ln>
        </p:spPr>
        <p:txBody>
          <a:bodyPr anchorCtr="0" anchor="t" bIns="0" lIns="0" spcFirstLastPara="1" rIns="0" wrap="square" tIns="0">
            <a:spAutoFit/>
          </a:bodyPr>
          <a:lstStyle/>
          <a:p>
            <a:pPr indent="-495300" lvl="0" marL="520700" marR="0" rtl="0" algn="l">
              <a:lnSpc>
                <a:spcPct val="100000"/>
              </a:lnSpc>
              <a:spcBef>
                <a:spcPts val="0"/>
              </a:spcBef>
              <a:spcAft>
                <a:spcPts val="0"/>
              </a:spcAft>
              <a:buClr>
                <a:schemeClr val="lt1"/>
              </a:buClr>
              <a:buSzPts val="3200"/>
              <a:buFont typeface="Arial"/>
              <a:buChar char="•"/>
            </a:pPr>
            <a:r>
              <a:rPr b="0" i="0" lang="en-US" sz="3200" u="none" cap="none" strike="noStrike">
                <a:solidFill>
                  <a:schemeClr val="lt1"/>
                </a:solidFill>
                <a:latin typeface="Arial"/>
                <a:ea typeface="Arial"/>
                <a:cs typeface="Arial"/>
                <a:sym typeface="Arial"/>
              </a:rPr>
              <a:t>Attend hospital teaching and ask your clinical fellows for teaching sessions- they are there to teach if you ask you shall receive </a:t>
            </a:r>
            <a:endParaRPr b="0" i="0" sz="3200" u="none" cap="none" strike="noStrike">
              <a:solidFill>
                <a:schemeClr val="lt1"/>
              </a:solidFill>
              <a:latin typeface="Arial"/>
              <a:ea typeface="Arial"/>
              <a:cs typeface="Arial"/>
              <a:sym typeface="Arial"/>
            </a:endParaRPr>
          </a:p>
          <a:p>
            <a:pPr indent="-431800" lvl="1" marL="914400" marR="0" rtl="0" algn="l">
              <a:lnSpc>
                <a:spcPct val="100000"/>
              </a:lnSpc>
              <a:spcBef>
                <a:spcPts val="0"/>
              </a:spcBef>
              <a:spcAft>
                <a:spcPts val="0"/>
              </a:spcAft>
              <a:buClr>
                <a:schemeClr val="lt1"/>
              </a:buClr>
              <a:buSzPts val="3200"/>
              <a:buChar char="○"/>
            </a:pPr>
            <a:r>
              <a:rPr lang="en-US" sz="3200">
                <a:solidFill>
                  <a:schemeClr val="lt1"/>
                </a:solidFill>
              </a:rPr>
              <a:t>similarly, on the wards, if you ever want to see anything, there’s no harm in asking - say you notice a patient going for a scan, ask if you can see it, for example</a:t>
            </a:r>
            <a:endParaRPr sz="3200">
              <a:solidFill>
                <a:schemeClr val="lt1"/>
              </a:solidFill>
            </a:endParaRPr>
          </a:p>
          <a:p>
            <a:pPr indent="-495300" lvl="0" marL="520700" marR="0" rtl="0" algn="l">
              <a:lnSpc>
                <a:spcPct val="100000"/>
              </a:lnSpc>
              <a:spcBef>
                <a:spcPts val="2300"/>
              </a:spcBef>
              <a:spcAft>
                <a:spcPts val="0"/>
              </a:spcAft>
              <a:buClr>
                <a:schemeClr val="lt1"/>
              </a:buClr>
              <a:buSzPts val="3200"/>
              <a:buFont typeface="Arial"/>
              <a:buChar char="•"/>
            </a:pPr>
            <a:r>
              <a:rPr b="0" i="0" lang="en-US" sz="3200" u="none" cap="none" strike="noStrike">
                <a:solidFill>
                  <a:schemeClr val="lt1"/>
                </a:solidFill>
                <a:latin typeface="Arial"/>
                <a:ea typeface="Arial"/>
                <a:cs typeface="Arial"/>
                <a:sym typeface="Arial"/>
              </a:rPr>
              <a:t>If there’s nothing happening don’t feel </a:t>
            </a:r>
            <a:r>
              <a:rPr lang="en-US" sz="3200">
                <a:solidFill>
                  <a:schemeClr val="lt1"/>
                </a:solidFill>
              </a:rPr>
              <a:t>you have to stay on</a:t>
            </a:r>
            <a:r>
              <a:rPr b="0" i="0" lang="en-US" sz="3200" u="none" cap="none" strike="noStrike">
                <a:solidFill>
                  <a:schemeClr val="lt1"/>
                </a:solidFill>
                <a:latin typeface="Arial"/>
                <a:ea typeface="Arial"/>
                <a:cs typeface="Arial"/>
                <a:sym typeface="Arial"/>
              </a:rPr>
              <a:t> the ward - </a:t>
            </a:r>
            <a:r>
              <a:rPr lang="en-US" sz="3200">
                <a:solidFill>
                  <a:schemeClr val="lt1"/>
                </a:solidFill>
              </a:rPr>
              <a:t>try to </a:t>
            </a:r>
            <a:r>
              <a:rPr b="0" i="0" lang="en-US" sz="3200" u="none" cap="none" strike="noStrike">
                <a:solidFill>
                  <a:schemeClr val="lt1"/>
                </a:solidFill>
                <a:latin typeface="Arial"/>
                <a:ea typeface="Arial"/>
                <a:cs typeface="Arial"/>
                <a:sym typeface="Arial"/>
              </a:rPr>
              <a:t>make the most out of placement if there’s nothing happening</a:t>
            </a:r>
            <a:endParaRPr sz="3200">
              <a:solidFill>
                <a:schemeClr val="lt1"/>
              </a:solidFill>
            </a:endParaRPr>
          </a:p>
          <a:p>
            <a:pPr indent="-495300" lvl="0" marL="520700" marR="0" rtl="0" algn="l">
              <a:lnSpc>
                <a:spcPct val="100000"/>
              </a:lnSpc>
              <a:spcBef>
                <a:spcPts val="2300"/>
              </a:spcBef>
              <a:spcAft>
                <a:spcPts val="0"/>
              </a:spcAft>
              <a:buClr>
                <a:schemeClr val="lt1"/>
              </a:buClr>
              <a:buSzPts val="3200"/>
              <a:buFont typeface="Arial"/>
              <a:buChar char="•"/>
            </a:pPr>
            <a:r>
              <a:rPr b="0" i="0" lang="en-US" sz="3200" u="none" cap="none" strike="noStrike">
                <a:solidFill>
                  <a:schemeClr val="lt1"/>
                </a:solidFill>
                <a:latin typeface="Arial"/>
                <a:ea typeface="Arial"/>
                <a:cs typeface="Arial"/>
                <a:sym typeface="Arial"/>
              </a:rPr>
              <a:t>Book the skills room with friends in chandler sail to practise skills/ OSCE throughout the year </a:t>
            </a:r>
            <a:endParaRPr b="0" i="0" sz="3200" u="none" cap="none" strike="noStrike">
              <a:solidFill>
                <a:schemeClr val="lt1"/>
              </a:solidFill>
              <a:latin typeface="Arial"/>
              <a:ea typeface="Arial"/>
              <a:cs typeface="Arial"/>
              <a:sym typeface="Arial"/>
            </a:endParaRPr>
          </a:p>
          <a:p>
            <a:pPr indent="-495300" lvl="0" marL="520700" marR="0" rtl="0" algn="l">
              <a:lnSpc>
                <a:spcPct val="100000"/>
              </a:lnSpc>
              <a:spcBef>
                <a:spcPts val="2300"/>
              </a:spcBef>
              <a:spcAft>
                <a:spcPts val="0"/>
              </a:spcAft>
              <a:buClr>
                <a:schemeClr val="lt1"/>
              </a:buClr>
              <a:buSzPts val="3200"/>
              <a:buFont typeface="Arial"/>
              <a:buChar char="•"/>
            </a:pPr>
            <a:r>
              <a:rPr b="0" i="0" lang="en-US" sz="3200" u="none" cap="none" strike="noStrike">
                <a:solidFill>
                  <a:schemeClr val="lt1"/>
                </a:solidFill>
                <a:latin typeface="Arial"/>
                <a:ea typeface="Arial"/>
                <a:cs typeface="Arial"/>
                <a:sym typeface="Arial"/>
              </a:rPr>
              <a:t>Sign off for blocks are: MiniCEX/CBD and reflection on case and engagement log (fill it in as you go along to stop everything pilling up)</a:t>
            </a:r>
            <a:endParaRPr b="0" i="0" sz="3200" u="none" cap="none" strike="noStrike">
              <a:solidFill>
                <a:schemeClr val="lt1"/>
              </a:solidFill>
              <a:latin typeface="Arial"/>
              <a:ea typeface="Arial"/>
              <a:cs typeface="Arial"/>
              <a:sym typeface="Arial"/>
            </a:endParaRPr>
          </a:p>
          <a:p>
            <a:pPr indent="-495300" lvl="0" marL="520700" marR="0" rtl="0" algn="l">
              <a:lnSpc>
                <a:spcPct val="100000"/>
              </a:lnSpc>
              <a:spcBef>
                <a:spcPts val="2300"/>
              </a:spcBef>
              <a:spcAft>
                <a:spcPts val="2300"/>
              </a:spcAft>
              <a:buClr>
                <a:schemeClr val="lt1"/>
              </a:buClr>
              <a:buSzPts val="3200"/>
              <a:buChar char="•"/>
            </a:pPr>
            <a:r>
              <a:rPr lang="en-US" sz="3200">
                <a:solidFill>
                  <a:schemeClr val="lt1"/>
                </a:solidFill>
              </a:rPr>
              <a:t>Don’t stress about knowing everything, as long as you’re willing to learn and know the basics, you will end up learning a lot as you go!</a:t>
            </a:r>
            <a:endParaRPr sz="3200">
              <a:solidFill>
                <a:schemeClr val="lt1"/>
              </a:solidFill>
            </a:endParaRPr>
          </a:p>
        </p:txBody>
      </p:sp>
      <p:sp>
        <p:nvSpPr>
          <p:cNvPr id="381" name="Google Shape;381;g2fde9715597_0_1246"/>
          <p:cNvSpPr/>
          <p:nvPr/>
        </p:nvSpPr>
        <p:spPr>
          <a:xfrm flipH="1" rot="10800000">
            <a:off x="0" y="9258218"/>
            <a:ext cx="18295200" cy="531300"/>
          </a:xfrm>
          <a:prstGeom prst="rect">
            <a:avLst/>
          </a:prstGeom>
          <a:solidFill>
            <a:srgbClr val="ECAFAE"/>
          </a:solidFill>
          <a:ln>
            <a:noFill/>
          </a:ln>
        </p:spPr>
        <p:txBody>
          <a:bodyPr anchorCtr="1" anchor="ctr" bIns="68575" lIns="137150" spcFirstLastPara="1" rIns="137150" wrap="square" tIns="685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Calibri"/>
              <a:ea typeface="Calibri"/>
              <a:cs typeface="Calibri"/>
              <a:sym typeface="Calibri"/>
            </a:endParaRPr>
          </a:p>
        </p:txBody>
      </p:sp>
      <p:sp>
        <p:nvSpPr>
          <p:cNvPr id="382" name="Google Shape;382;g2fde9715597_0_1246"/>
          <p:cNvSpPr/>
          <p:nvPr/>
        </p:nvSpPr>
        <p:spPr>
          <a:xfrm>
            <a:off x="0" y="9436537"/>
            <a:ext cx="18288000" cy="850500"/>
          </a:xfrm>
          <a:prstGeom prst="rect">
            <a:avLst/>
          </a:prstGeom>
          <a:solidFill>
            <a:srgbClr val="B52E2A"/>
          </a:solidFill>
          <a:ln>
            <a:noFill/>
          </a:ln>
        </p:spPr>
        <p:txBody>
          <a:bodyPr anchorCtr="1" anchor="ctr" bIns="68575" lIns="137150" spcFirstLastPara="1" rIns="137150" wrap="square" tIns="685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Calibri"/>
              <a:ea typeface="Calibri"/>
              <a:cs typeface="Calibri"/>
              <a:sym typeface="Calibri"/>
            </a:endParaRPr>
          </a:p>
        </p:txBody>
      </p:sp>
      <p:pic>
        <p:nvPicPr>
          <p:cNvPr descr="A white letter on a black background&#10;&#10;Description automatically generated" id="383" name="Google Shape;383;g2fde9715597_0_1246"/>
          <p:cNvPicPr preferRelativeResize="0"/>
          <p:nvPr/>
        </p:nvPicPr>
        <p:blipFill rotWithShape="1">
          <a:blip r:embed="rId3">
            <a:alphaModFix/>
          </a:blip>
          <a:srcRect b="0" l="0" r="0" t="0"/>
          <a:stretch/>
        </p:blipFill>
        <p:spPr>
          <a:xfrm>
            <a:off x="15970500" y="9563007"/>
            <a:ext cx="2088899" cy="619501"/>
          </a:xfrm>
          <a:prstGeom prst="rect">
            <a:avLst/>
          </a:prstGeom>
          <a:noFill/>
          <a:ln>
            <a:noFill/>
          </a:ln>
        </p:spPr>
      </p:pic>
      <p:sp>
        <p:nvSpPr>
          <p:cNvPr id="384" name="Google Shape;384;g2fde9715597_0_1246"/>
          <p:cNvSpPr txBox="1"/>
          <p:nvPr/>
        </p:nvSpPr>
        <p:spPr>
          <a:xfrm>
            <a:off x="434654" y="666862"/>
            <a:ext cx="17122800" cy="861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9000"/>
              <a:buFont typeface="Arial"/>
              <a:buNone/>
            </a:pPr>
            <a:r>
              <a:rPr b="1" i="0" lang="en-US" sz="5600" u="none" cap="none" strike="noStrike">
                <a:solidFill>
                  <a:schemeClr val="lt1"/>
                </a:solidFill>
                <a:latin typeface="Comfortaa"/>
                <a:ea typeface="Comfortaa"/>
                <a:cs typeface="Comfortaa"/>
                <a:sym typeface="Comfortaa"/>
              </a:rPr>
              <a:t>Making the most of hospital placement - cont.</a:t>
            </a:r>
            <a:endParaRPr b="1" i="0" sz="5600" u="none" cap="none" strike="noStrike">
              <a:solidFill>
                <a:schemeClr val="lt1"/>
              </a:solidFill>
              <a:latin typeface="Comfortaa"/>
              <a:ea typeface="Comfortaa"/>
              <a:cs typeface="Comfortaa"/>
              <a:sym typeface="Comfortaa"/>
            </a:endParaRPr>
          </a:p>
        </p:txBody>
      </p:sp>
      <p:cxnSp>
        <p:nvCxnSpPr>
          <p:cNvPr id="385" name="Google Shape;385;g2fde9715597_0_1246"/>
          <p:cNvCxnSpPr/>
          <p:nvPr/>
        </p:nvCxnSpPr>
        <p:spPr>
          <a:xfrm>
            <a:off x="0" y="1992399"/>
            <a:ext cx="18556200" cy="0"/>
          </a:xfrm>
          <a:prstGeom prst="straightConnector1">
            <a:avLst/>
          </a:prstGeom>
          <a:noFill/>
          <a:ln cap="flat" cmpd="sng" w="19050">
            <a:solidFill>
              <a:srgbClr val="F46530"/>
            </a:solidFill>
            <a:prstDash val="solid"/>
            <a:round/>
            <a:headEnd len="sm" w="sm" type="none"/>
            <a:tailEnd len="sm" w="sm" type="none"/>
          </a:ln>
        </p:spPr>
      </p:cxn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g2fde9715597_0_1257"/>
          <p:cNvSpPr txBox="1"/>
          <p:nvPr/>
        </p:nvSpPr>
        <p:spPr>
          <a:xfrm>
            <a:off x="786825" y="455525"/>
            <a:ext cx="14701800" cy="1553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300"/>
              <a:buFont typeface="Arial"/>
              <a:buNone/>
            </a:pPr>
            <a:r>
              <a:t/>
            </a:r>
            <a:endParaRPr b="1" i="0" sz="8300" u="none" cap="none" strike="noStrike">
              <a:solidFill>
                <a:schemeClr val="lt1"/>
              </a:solidFill>
              <a:latin typeface="Comfortaa"/>
              <a:ea typeface="Comfortaa"/>
              <a:cs typeface="Comfortaa"/>
              <a:sym typeface="Comfortaa"/>
            </a:endParaRPr>
          </a:p>
        </p:txBody>
      </p:sp>
      <p:sp>
        <p:nvSpPr>
          <p:cNvPr id="391" name="Google Shape;391;g2fde9715597_0_1257"/>
          <p:cNvSpPr/>
          <p:nvPr/>
        </p:nvSpPr>
        <p:spPr>
          <a:xfrm flipH="1" rot="10800000">
            <a:off x="0" y="9258218"/>
            <a:ext cx="18295200" cy="531300"/>
          </a:xfrm>
          <a:prstGeom prst="rect">
            <a:avLst/>
          </a:prstGeom>
          <a:solidFill>
            <a:srgbClr val="ECAFAE"/>
          </a:solidFill>
          <a:ln>
            <a:noFill/>
          </a:ln>
        </p:spPr>
        <p:txBody>
          <a:bodyPr anchorCtr="1" anchor="ctr" bIns="68575" lIns="137150" spcFirstLastPara="1" rIns="137150" wrap="square" tIns="685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Calibri"/>
              <a:ea typeface="Calibri"/>
              <a:cs typeface="Calibri"/>
              <a:sym typeface="Calibri"/>
            </a:endParaRPr>
          </a:p>
        </p:txBody>
      </p:sp>
      <p:sp>
        <p:nvSpPr>
          <p:cNvPr id="392" name="Google Shape;392;g2fde9715597_0_1257"/>
          <p:cNvSpPr/>
          <p:nvPr/>
        </p:nvSpPr>
        <p:spPr>
          <a:xfrm>
            <a:off x="0" y="9436537"/>
            <a:ext cx="18288000" cy="850500"/>
          </a:xfrm>
          <a:prstGeom prst="rect">
            <a:avLst/>
          </a:prstGeom>
          <a:solidFill>
            <a:srgbClr val="B52E2A"/>
          </a:solidFill>
          <a:ln>
            <a:noFill/>
          </a:ln>
        </p:spPr>
        <p:txBody>
          <a:bodyPr anchorCtr="1" anchor="ctr" bIns="68575" lIns="137150" spcFirstLastPara="1" rIns="137150" wrap="square" tIns="685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Calibri"/>
              <a:ea typeface="Calibri"/>
              <a:cs typeface="Calibri"/>
              <a:sym typeface="Calibri"/>
            </a:endParaRPr>
          </a:p>
        </p:txBody>
      </p:sp>
      <p:pic>
        <p:nvPicPr>
          <p:cNvPr descr="A white letter on a black background&#10;&#10;Description automatically generated" id="393" name="Google Shape;393;g2fde9715597_0_1257"/>
          <p:cNvPicPr preferRelativeResize="0"/>
          <p:nvPr/>
        </p:nvPicPr>
        <p:blipFill rotWithShape="1">
          <a:blip r:embed="rId3">
            <a:alphaModFix/>
          </a:blip>
          <a:srcRect b="0" l="0" r="0" t="0"/>
          <a:stretch/>
        </p:blipFill>
        <p:spPr>
          <a:xfrm>
            <a:off x="15970500" y="9563007"/>
            <a:ext cx="2088899" cy="619501"/>
          </a:xfrm>
          <a:prstGeom prst="rect">
            <a:avLst/>
          </a:prstGeom>
          <a:noFill/>
          <a:ln>
            <a:noFill/>
          </a:ln>
        </p:spPr>
      </p:pic>
      <p:pic>
        <p:nvPicPr>
          <p:cNvPr id="394" name="Google Shape;394;g2fde9715597_0_1257"/>
          <p:cNvPicPr preferRelativeResize="0"/>
          <p:nvPr/>
        </p:nvPicPr>
        <p:blipFill rotWithShape="1">
          <a:blip r:embed="rId4">
            <a:alphaModFix/>
          </a:blip>
          <a:srcRect b="0" l="0" r="0" t="0"/>
          <a:stretch/>
        </p:blipFill>
        <p:spPr>
          <a:xfrm>
            <a:off x="5460450" y="2384177"/>
            <a:ext cx="6812075" cy="4888800"/>
          </a:xfrm>
          <a:prstGeom prst="rect">
            <a:avLst/>
          </a:prstGeom>
          <a:noFill/>
          <a:ln>
            <a:noFill/>
          </a:ln>
        </p:spPr>
      </p:pic>
      <p:pic>
        <p:nvPicPr>
          <p:cNvPr id="395" name="Google Shape;395;g2fde9715597_0_1257"/>
          <p:cNvPicPr preferRelativeResize="0"/>
          <p:nvPr/>
        </p:nvPicPr>
        <p:blipFill rotWithShape="1">
          <a:blip r:embed="rId5">
            <a:alphaModFix/>
          </a:blip>
          <a:srcRect b="0" l="0" r="0" t="0"/>
          <a:stretch/>
        </p:blipFill>
        <p:spPr>
          <a:xfrm>
            <a:off x="12452125" y="1074250"/>
            <a:ext cx="3200400" cy="3429000"/>
          </a:xfrm>
          <a:prstGeom prst="rect">
            <a:avLst/>
          </a:prstGeom>
          <a:noFill/>
          <a:ln>
            <a:noFill/>
          </a:ln>
        </p:spPr>
      </p:pic>
      <p:pic>
        <p:nvPicPr>
          <p:cNvPr id="396" name="Google Shape;396;g2fde9715597_0_1257"/>
          <p:cNvPicPr preferRelativeResize="0"/>
          <p:nvPr/>
        </p:nvPicPr>
        <p:blipFill rotWithShape="1">
          <a:blip r:embed="rId6">
            <a:alphaModFix/>
          </a:blip>
          <a:srcRect b="0" l="0" r="0" t="0"/>
          <a:stretch/>
        </p:blipFill>
        <p:spPr>
          <a:xfrm>
            <a:off x="2581644" y="5155964"/>
            <a:ext cx="2878805" cy="3522811"/>
          </a:xfrm>
          <a:prstGeom prst="rect">
            <a:avLst/>
          </a:prstGeom>
          <a:noFill/>
          <a:ln>
            <a:noFill/>
          </a:ln>
        </p:spPr>
      </p:pic>
      <p:pic>
        <p:nvPicPr>
          <p:cNvPr id="397" name="Google Shape;397;g2fde9715597_0_1257"/>
          <p:cNvPicPr preferRelativeResize="0"/>
          <p:nvPr/>
        </p:nvPicPr>
        <p:blipFill rotWithShape="1">
          <a:blip r:embed="rId7">
            <a:alphaModFix/>
          </a:blip>
          <a:srcRect b="0" l="0" r="0" t="0"/>
          <a:stretch/>
        </p:blipFill>
        <p:spPr>
          <a:xfrm>
            <a:off x="13369302" y="5922503"/>
            <a:ext cx="2878800" cy="286299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g2fde9715597_0_1264"/>
          <p:cNvSpPr txBox="1"/>
          <p:nvPr/>
        </p:nvSpPr>
        <p:spPr>
          <a:xfrm>
            <a:off x="421207" y="581443"/>
            <a:ext cx="17122800" cy="1031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9000"/>
              <a:buFont typeface="Arial"/>
              <a:buNone/>
            </a:pPr>
            <a:r>
              <a:rPr b="1" i="0" lang="en-US" sz="6700" u="none" cap="none" strike="noStrike">
                <a:solidFill>
                  <a:schemeClr val="lt1"/>
                </a:solidFill>
                <a:latin typeface="Comfortaa"/>
                <a:ea typeface="Comfortaa"/>
                <a:cs typeface="Comfortaa"/>
                <a:sym typeface="Comfortaa"/>
              </a:rPr>
              <a:t>Student Selected Component (SSC)</a:t>
            </a:r>
            <a:endParaRPr b="1" i="0" sz="6700" u="none" cap="none" strike="noStrike">
              <a:solidFill>
                <a:schemeClr val="lt1"/>
              </a:solidFill>
              <a:latin typeface="Comfortaa"/>
              <a:ea typeface="Comfortaa"/>
              <a:cs typeface="Comfortaa"/>
              <a:sym typeface="Comfortaa"/>
            </a:endParaRPr>
          </a:p>
        </p:txBody>
      </p:sp>
      <p:sp>
        <p:nvSpPr>
          <p:cNvPr id="403" name="Google Shape;403;g2fde9715597_0_1264"/>
          <p:cNvSpPr txBox="1"/>
          <p:nvPr/>
        </p:nvSpPr>
        <p:spPr>
          <a:xfrm>
            <a:off x="537644" y="2468587"/>
            <a:ext cx="17521800" cy="5561700"/>
          </a:xfrm>
          <a:prstGeom prst="rect">
            <a:avLst/>
          </a:prstGeom>
          <a:noFill/>
          <a:ln>
            <a:noFill/>
          </a:ln>
        </p:spPr>
        <p:txBody>
          <a:bodyPr anchorCtr="0" anchor="t" bIns="0" lIns="0" spcFirstLastPara="1" rIns="0" wrap="square" tIns="0">
            <a:spAutoFit/>
          </a:bodyPr>
          <a:lstStyle/>
          <a:p>
            <a:pPr indent="-457200" lvl="0" marL="520700" marR="0" rtl="0" algn="l">
              <a:lnSpc>
                <a:spcPct val="100000"/>
              </a:lnSpc>
              <a:spcBef>
                <a:spcPts val="0"/>
              </a:spcBef>
              <a:spcAft>
                <a:spcPts val="0"/>
              </a:spcAft>
              <a:buClr>
                <a:schemeClr val="lt1"/>
              </a:buClr>
              <a:buSzPts val="2600"/>
              <a:buFont typeface="Arial"/>
              <a:buChar char="•"/>
            </a:pPr>
            <a:r>
              <a:rPr lang="en-US" sz="2800">
                <a:solidFill>
                  <a:schemeClr val="lt1"/>
                </a:solidFill>
              </a:rPr>
              <a:t>Choosing between </a:t>
            </a:r>
            <a:r>
              <a:rPr b="0" i="0" lang="en-US" sz="2800" u="none" cap="none" strike="noStrike">
                <a:solidFill>
                  <a:schemeClr val="lt1"/>
                </a:solidFill>
                <a:latin typeface="Arial"/>
                <a:ea typeface="Arial"/>
                <a:cs typeface="Arial"/>
                <a:sym typeface="Arial"/>
              </a:rPr>
              <a:t>Language Vs Research Project :</a:t>
            </a:r>
            <a:endParaRPr b="0" i="0" sz="1400" u="none" cap="none" strike="noStrike">
              <a:solidFill>
                <a:srgbClr val="000000"/>
              </a:solidFill>
              <a:latin typeface="Arial"/>
              <a:ea typeface="Arial"/>
              <a:cs typeface="Arial"/>
              <a:sym typeface="Arial"/>
            </a:endParaRPr>
          </a:p>
          <a:p>
            <a:pPr indent="-393700" lvl="1" marL="914400" marR="0" rtl="0" algn="l">
              <a:lnSpc>
                <a:spcPct val="100000"/>
              </a:lnSpc>
              <a:spcBef>
                <a:spcPts val="800"/>
              </a:spcBef>
              <a:spcAft>
                <a:spcPts val="0"/>
              </a:spcAft>
              <a:buClr>
                <a:schemeClr val="lt1"/>
              </a:buClr>
              <a:buSzPts val="2600"/>
              <a:buFont typeface="Arial"/>
              <a:buChar char="○"/>
            </a:pPr>
            <a:r>
              <a:rPr b="0" i="0" lang="en-US" sz="2800" u="none" cap="none" strike="noStrike">
                <a:solidFill>
                  <a:schemeClr val="lt1"/>
                </a:solidFill>
                <a:latin typeface="Arial"/>
                <a:ea typeface="Arial"/>
                <a:cs typeface="Arial"/>
                <a:sym typeface="Arial"/>
              </a:rPr>
              <a:t>Choose what you would enjoy</a:t>
            </a:r>
            <a:r>
              <a:rPr lang="en-US" sz="2800">
                <a:solidFill>
                  <a:schemeClr val="lt1"/>
                </a:solidFill>
              </a:rPr>
              <a:t>!!</a:t>
            </a:r>
            <a:endParaRPr b="0" i="0" sz="1400" u="none" cap="none" strike="noStrike">
              <a:solidFill>
                <a:srgbClr val="000000"/>
              </a:solidFill>
              <a:latin typeface="Arial"/>
              <a:ea typeface="Arial"/>
              <a:cs typeface="Arial"/>
              <a:sym typeface="Arial"/>
            </a:endParaRPr>
          </a:p>
          <a:p>
            <a:pPr indent="-393700" lvl="1" marL="914400" marR="0" rtl="0" algn="l">
              <a:lnSpc>
                <a:spcPct val="100000"/>
              </a:lnSpc>
              <a:spcBef>
                <a:spcPts val="800"/>
              </a:spcBef>
              <a:spcAft>
                <a:spcPts val="0"/>
              </a:spcAft>
              <a:buClr>
                <a:schemeClr val="lt1"/>
              </a:buClr>
              <a:buSzPts val="2600"/>
              <a:buFont typeface="Arial"/>
              <a:buChar char="○"/>
            </a:pPr>
            <a:r>
              <a:rPr b="0" i="0" lang="en-US" sz="2800" u="none" cap="none" strike="noStrike">
                <a:solidFill>
                  <a:schemeClr val="lt1"/>
                </a:solidFill>
                <a:latin typeface="Arial"/>
                <a:ea typeface="Arial"/>
                <a:cs typeface="Arial"/>
                <a:sym typeface="Arial"/>
              </a:rPr>
              <a:t>When choosing</a:t>
            </a:r>
            <a:r>
              <a:rPr lang="en-US" sz="2800">
                <a:solidFill>
                  <a:schemeClr val="lt1"/>
                </a:solidFill>
              </a:rPr>
              <a:t> a </a:t>
            </a:r>
            <a:r>
              <a:rPr b="0" i="0" lang="en-US" sz="2800" u="none" cap="none" strike="noStrike">
                <a:solidFill>
                  <a:schemeClr val="lt1"/>
                </a:solidFill>
                <a:latin typeface="Arial"/>
                <a:ea typeface="Arial"/>
                <a:cs typeface="Arial"/>
                <a:sym typeface="Arial"/>
              </a:rPr>
              <a:t>project, think about</a:t>
            </a:r>
            <a:r>
              <a:rPr lang="en-US" sz="2800">
                <a:solidFill>
                  <a:schemeClr val="lt1"/>
                </a:solidFill>
              </a:rPr>
              <a:t> </a:t>
            </a:r>
            <a:r>
              <a:rPr b="0" i="0" lang="en-US" sz="2800" u="none" cap="none" strike="noStrike">
                <a:solidFill>
                  <a:schemeClr val="lt1"/>
                </a:solidFill>
                <a:latin typeface="Arial"/>
                <a:ea typeface="Arial"/>
                <a:cs typeface="Arial"/>
                <a:sym typeface="Arial"/>
              </a:rPr>
              <a:t>workload, time, how it’s assessed and what </a:t>
            </a:r>
            <a:r>
              <a:rPr lang="en-US" sz="2800">
                <a:solidFill>
                  <a:schemeClr val="lt1"/>
                </a:solidFill>
              </a:rPr>
              <a:t>your </a:t>
            </a:r>
            <a:r>
              <a:rPr b="0" i="0" lang="en-US" sz="2800" u="none" cap="none" strike="noStrike">
                <a:solidFill>
                  <a:schemeClr val="lt1"/>
                </a:solidFill>
                <a:latin typeface="Arial"/>
                <a:ea typeface="Arial"/>
                <a:cs typeface="Arial"/>
                <a:sym typeface="Arial"/>
              </a:rPr>
              <a:t>overall aim is for the project (publication?)</a:t>
            </a:r>
            <a:endParaRPr b="0" i="0" sz="1400" u="none" cap="none" strike="noStrike">
              <a:solidFill>
                <a:srgbClr val="000000"/>
              </a:solidFill>
              <a:latin typeface="Arial"/>
              <a:ea typeface="Arial"/>
              <a:cs typeface="Arial"/>
              <a:sym typeface="Arial"/>
            </a:endParaRPr>
          </a:p>
          <a:p>
            <a:pPr indent="-457200" lvl="0" marL="520700" marR="0" rtl="0" algn="l">
              <a:lnSpc>
                <a:spcPct val="100000"/>
              </a:lnSpc>
              <a:spcBef>
                <a:spcPts val="800"/>
              </a:spcBef>
              <a:spcAft>
                <a:spcPts val="0"/>
              </a:spcAft>
              <a:buClr>
                <a:schemeClr val="lt1"/>
              </a:buClr>
              <a:buSzPts val="2600"/>
              <a:buFont typeface="Arial"/>
              <a:buChar char="•"/>
            </a:pPr>
            <a:r>
              <a:rPr lang="en-US" sz="2800">
                <a:solidFill>
                  <a:schemeClr val="lt1"/>
                </a:solidFill>
              </a:rPr>
              <a:t>Research projects :</a:t>
            </a:r>
            <a:endParaRPr sz="2800">
              <a:solidFill>
                <a:schemeClr val="lt1"/>
              </a:solidFill>
            </a:endParaRPr>
          </a:p>
          <a:p>
            <a:pPr indent="-393700" lvl="1" marL="914400" marR="0" rtl="0" algn="l">
              <a:lnSpc>
                <a:spcPct val="100000"/>
              </a:lnSpc>
              <a:spcBef>
                <a:spcPts val="800"/>
              </a:spcBef>
              <a:spcAft>
                <a:spcPts val="0"/>
              </a:spcAft>
              <a:buClr>
                <a:schemeClr val="lt1"/>
              </a:buClr>
              <a:buSzPts val="2600"/>
              <a:buFont typeface="Arial"/>
              <a:buChar char="○"/>
            </a:pPr>
            <a:r>
              <a:rPr b="0" i="0" lang="en-US" sz="2800" u="none" cap="none" strike="noStrike">
                <a:solidFill>
                  <a:schemeClr val="lt1"/>
                </a:solidFill>
                <a:latin typeface="Arial"/>
                <a:ea typeface="Arial"/>
                <a:cs typeface="Arial"/>
                <a:sym typeface="Arial"/>
              </a:rPr>
              <a:t> Contact your supervisor early on if you haven’t heard back from them try and find their </a:t>
            </a:r>
            <a:r>
              <a:rPr lang="en-US" sz="2800">
                <a:solidFill>
                  <a:schemeClr val="lt1"/>
                </a:solidFill>
              </a:rPr>
              <a:t>NHS</a:t>
            </a:r>
            <a:r>
              <a:rPr b="0" i="0" lang="en-US" sz="2800" u="none" cap="none" strike="noStrike">
                <a:solidFill>
                  <a:schemeClr val="lt1"/>
                </a:solidFill>
                <a:latin typeface="Arial"/>
                <a:ea typeface="Arial"/>
                <a:cs typeface="Arial"/>
                <a:sym typeface="Arial"/>
              </a:rPr>
              <a:t> email address </a:t>
            </a:r>
            <a:endParaRPr/>
          </a:p>
          <a:p>
            <a:pPr indent="-393700" lvl="1" marL="914400" marR="0" rtl="0" algn="l">
              <a:lnSpc>
                <a:spcPct val="100000"/>
              </a:lnSpc>
              <a:spcBef>
                <a:spcPts val="800"/>
              </a:spcBef>
              <a:spcAft>
                <a:spcPts val="0"/>
              </a:spcAft>
              <a:buClr>
                <a:schemeClr val="lt1"/>
              </a:buClr>
              <a:buSzPts val="2600"/>
              <a:buFont typeface="Arial"/>
              <a:buChar char="○"/>
            </a:pPr>
            <a:r>
              <a:rPr b="0" i="0" lang="en-US" sz="2800" u="none" cap="none" strike="noStrike">
                <a:solidFill>
                  <a:schemeClr val="lt1"/>
                </a:solidFill>
                <a:latin typeface="Arial"/>
                <a:ea typeface="Arial"/>
                <a:cs typeface="Arial"/>
                <a:sym typeface="Arial"/>
              </a:rPr>
              <a:t>Make sure you have a clear idea of what your project entails and how you will be assessed </a:t>
            </a:r>
            <a:endParaRPr b="0" i="0" sz="2800" u="none" cap="none" strike="noStrike">
              <a:solidFill>
                <a:schemeClr val="lt1"/>
              </a:solidFill>
              <a:latin typeface="Arial"/>
              <a:ea typeface="Arial"/>
              <a:cs typeface="Arial"/>
              <a:sym typeface="Arial"/>
            </a:endParaRPr>
          </a:p>
          <a:p>
            <a:pPr indent="-406400" lvl="2" marL="1371600" marR="0" rtl="0" algn="l">
              <a:lnSpc>
                <a:spcPct val="100000"/>
              </a:lnSpc>
              <a:spcBef>
                <a:spcPts val="800"/>
              </a:spcBef>
              <a:spcAft>
                <a:spcPts val="0"/>
              </a:spcAft>
              <a:buClr>
                <a:schemeClr val="lt1"/>
              </a:buClr>
              <a:buSzPts val="2800"/>
              <a:buChar char="■"/>
            </a:pPr>
            <a:r>
              <a:rPr lang="en-US" sz="2800">
                <a:solidFill>
                  <a:schemeClr val="lt1"/>
                </a:solidFill>
              </a:rPr>
              <a:t>Usually 1. the essay and 2.  engagement (on kaizen)</a:t>
            </a:r>
            <a:endParaRPr sz="2800">
              <a:solidFill>
                <a:schemeClr val="lt1"/>
              </a:solidFill>
            </a:endParaRPr>
          </a:p>
          <a:p>
            <a:pPr indent="-406400" lvl="1" marL="914400" marR="0" rtl="0" algn="l">
              <a:lnSpc>
                <a:spcPct val="100000"/>
              </a:lnSpc>
              <a:spcBef>
                <a:spcPts val="800"/>
              </a:spcBef>
              <a:spcAft>
                <a:spcPts val="0"/>
              </a:spcAft>
              <a:buClr>
                <a:schemeClr val="lt1"/>
              </a:buClr>
              <a:buSzPts val="2800"/>
              <a:buChar char="○"/>
            </a:pPr>
            <a:r>
              <a:rPr b="0" i="0" lang="en-US" sz="2800" u="none" cap="none" strike="noStrike">
                <a:solidFill>
                  <a:schemeClr val="lt1"/>
                </a:solidFill>
                <a:latin typeface="Arial"/>
                <a:ea typeface="Arial"/>
                <a:cs typeface="Arial"/>
                <a:sym typeface="Arial"/>
              </a:rPr>
              <a:t>Set some deadlines for yourself and stick to them!! (don</a:t>
            </a:r>
            <a:r>
              <a:rPr lang="en-US" sz="2800">
                <a:solidFill>
                  <a:schemeClr val="lt1"/>
                </a:solidFill>
              </a:rPr>
              <a:t>’t leave it till the end!</a:t>
            </a:r>
            <a:r>
              <a:rPr b="0" i="0" lang="en-US" sz="2800" u="none" cap="none" strike="noStrike">
                <a:solidFill>
                  <a:schemeClr val="lt1"/>
                </a:solidFill>
                <a:latin typeface="Arial"/>
                <a:ea typeface="Arial"/>
                <a:cs typeface="Arial"/>
                <a:sym typeface="Arial"/>
              </a:rPr>
              <a:t>)</a:t>
            </a:r>
            <a:endParaRPr sz="2800">
              <a:solidFill>
                <a:schemeClr val="lt1"/>
              </a:solidFill>
            </a:endParaRPr>
          </a:p>
          <a:p>
            <a:pPr indent="-457200" lvl="0" marL="520700" marR="0" rtl="0" algn="l">
              <a:lnSpc>
                <a:spcPct val="100000"/>
              </a:lnSpc>
              <a:spcBef>
                <a:spcPts val="800"/>
              </a:spcBef>
              <a:spcAft>
                <a:spcPts val="0"/>
              </a:spcAft>
              <a:buClr>
                <a:schemeClr val="lt1"/>
              </a:buClr>
              <a:buSzPts val="2600"/>
              <a:buFont typeface="Arial"/>
              <a:buChar char="•"/>
            </a:pPr>
            <a:r>
              <a:rPr b="0" i="0" lang="en-US" sz="2800" u="none" cap="none" strike="noStrike">
                <a:solidFill>
                  <a:schemeClr val="lt1"/>
                </a:solidFill>
                <a:latin typeface="Arial"/>
                <a:ea typeface="Arial"/>
                <a:cs typeface="Arial"/>
                <a:sym typeface="Arial"/>
              </a:rPr>
              <a:t>Enjoy it and have fun - bit of a break from the clinical work and lectures! </a:t>
            </a:r>
            <a:endParaRPr b="0" i="0" sz="1400" u="none" cap="none" strike="noStrike">
              <a:solidFill>
                <a:srgbClr val="000000"/>
              </a:solidFill>
              <a:latin typeface="Arial"/>
              <a:ea typeface="Arial"/>
              <a:cs typeface="Arial"/>
              <a:sym typeface="Arial"/>
            </a:endParaRPr>
          </a:p>
        </p:txBody>
      </p:sp>
      <p:sp>
        <p:nvSpPr>
          <p:cNvPr id="404" name="Google Shape;404;g2fde9715597_0_1264"/>
          <p:cNvSpPr/>
          <p:nvPr/>
        </p:nvSpPr>
        <p:spPr>
          <a:xfrm flipH="1" rot="10800000">
            <a:off x="0" y="9258218"/>
            <a:ext cx="18295200" cy="531300"/>
          </a:xfrm>
          <a:prstGeom prst="rect">
            <a:avLst/>
          </a:prstGeom>
          <a:solidFill>
            <a:srgbClr val="ECAFAE"/>
          </a:solidFill>
          <a:ln>
            <a:noFill/>
          </a:ln>
        </p:spPr>
        <p:txBody>
          <a:bodyPr anchorCtr="1" anchor="ctr" bIns="68575" lIns="137150" spcFirstLastPara="1" rIns="137150" wrap="square" tIns="685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Calibri"/>
              <a:ea typeface="Calibri"/>
              <a:cs typeface="Calibri"/>
              <a:sym typeface="Calibri"/>
            </a:endParaRPr>
          </a:p>
        </p:txBody>
      </p:sp>
      <p:sp>
        <p:nvSpPr>
          <p:cNvPr id="405" name="Google Shape;405;g2fde9715597_0_1264"/>
          <p:cNvSpPr/>
          <p:nvPr/>
        </p:nvSpPr>
        <p:spPr>
          <a:xfrm>
            <a:off x="0" y="9436537"/>
            <a:ext cx="18288000" cy="850500"/>
          </a:xfrm>
          <a:prstGeom prst="rect">
            <a:avLst/>
          </a:prstGeom>
          <a:solidFill>
            <a:srgbClr val="B52E2A"/>
          </a:solidFill>
          <a:ln>
            <a:noFill/>
          </a:ln>
        </p:spPr>
        <p:txBody>
          <a:bodyPr anchorCtr="1" anchor="ctr" bIns="68575" lIns="137150" spcFirstLastPara="1" rIns="137150" wrap="square" tIns="685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Calibri"/>
              <a:ea typeface="Calibri"/>
              <a:cs typeface="Calibri"/>
              <a:sym typeface="Calibri"/>
            </a:endParaRPr>
          </a:p>
        </p:txBody>
      </p:sp>
      <p:pic>
        <p:nvPicPr>
          <p:cNvPr descr="A white letter on a black background&#10;&#10;Description automatically generated" id="406" name="Google Shape;406;g2fde9715597_0_1264"/>
          <p:cNvPicPr preferRelativeResize="0"/>
          <p:nvPr/>
        </p:nvPicPr>
        <p:blipFill rotWithShape="1">
          <a:blip r:embed="rId3">
            <a:alphaModFix/>
          </a:blip>
          <a:srcRect b="0" l="0" r="0" t="0"/>
          <a:stretch/>
        </p:blipFill>
        <p:spPr>
          <a:xfrm>
            <a:off x="15970500" y="9563007"/>
            <a:ext cx="2088899" cy="619501"/>
          </a:xfrm>
          <a:prstGeom prst="rect">
            <a:avLst/>
          </a:prstGeom>
          <a:noFill/>
          <a:ln>
            <a:noFill/>
          </a:ln>
        </p:spPr>
      </p:pic>
      <p:cxnSp>
        <p:nvCxnSpPr>
          <p:cNvPr id="407" name="Google Shape;407;g2fde9715597_0_1264"/>
          <p:cNvCxnSpPr/>
          <p:nvPr/>
        </p:nvCxnSpPr>
        <p:spPr>
          <a:xfrm>
            <a:off x="0" y="1992399"/>
            <a:ext cx="18556200" cy="0"/>
          </a:xfrm>
          <a:prstGeom prst="straightConnector1">
            <a:avLst/>
          </a:prstGeom>
          <a:noFill/>
          <a:ln cap="flat" cmpd="sng" w="19050">
            <a:solidFill>
              <a:srgbClr val="F46530"/>
            </a:solidFill>
            <a:prstDash val="solid"/>
            <a:round/>
            <a:headEnd len="sm" w="sm" type="none"/>
            <a:tailEnd len="sm" w="sm" type="none"/>
          </a:ln>
        </p:spPr>
      </p:cxn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g37c67502f25_0_6"/>
          <p:cNvSpPr txBox="1"/>
          <p:nvPr/>
        </p:nvSpPr>
        <p:spPr>
          <a:xfrm>
            <a:off x="582607" y="684918"/>
            <a:ext cx="17122800" cy="831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9000"/>
              <a:buFont typeface="Arial"/>
              <a:buNone/>
            </a:pPr>
            <a:r>
              <a:rPr b="1" i="0" lang="en-US" sz="5400" u="none" cap="none" strike="noStrike">
                <a:solidFill>
                  <a:schemeClr val="lt1"/>
                </a:solidFill>
                <a:latin typeface="Comfortaa"/>
                <a:ea typeface="Comfortaa"/>
                <a:cs typeface="Comfortaa"/>
                <a:sym typeface="Comfortaa"/>
              </a:rPr>
              <a:t>Student Selected Component (SSC) - Language</a:t>
            </a:r>
            <a:endParaRPr b="1" i="0" sz="5400" u="none" cap="none" strike="noStrike">
              <a:solidFill>
                <a:schemeClr val="lt1"/>
              </a:solidFill>
              <a:latin typeface="Comfortaa"/>
              <a:ea typeface="Comfortaa"/>
              <a:cs typeface="Comfortaa"/>
              <a:sym typeface="Comfortaa"/>
            </a:endParaRPr>
          </a:p>
        </p:txBody>
      </p:sp>
      <p:sp>
        <p:nvSpPr>
          <p:cNvPr id="413" name="Google Shape;413;g37c67502f25_0_6"/>
          <p:cNvSpPr txBox="1"/>
          <p:nvPr/>
        </p:nvSpPr>
        <p:spPr>
          <a:xfrm>
            <a:off x="537644" y="2468587"/>
            <a:ext cx="17521800" cy="4063500"/>
          </a:xfrm>
          <a:prstGeom prst="rect">
            <a:avLst/>
          </a:prstGeom>
          <a:noFill/>
          <a:ln>
            <a:noFill/>
          </a:ln>
        </p:spPr>
        <p:txBody>
          <a:bodyPr anchorCtr="0" anchor="t" bIns="0" lIns="0" spcFirstLastPara="1" rIns="0" wrap="square" tIns="0">
            <a:spAutoFit/>
          </a:bodyPr>
          <a:lstStyle/>
          <a:p>
            <a:pPr indent="-457200" lvl="0" marL="520700" marR="0" rtl="0" algn="l">
              <a:lnSpc>
                <a:spcPct val="100000"/>
              </a:lnSpc>
              <a:spcBef>
                <a:spcPts val="800"/>
              </a:spcBef>
              <a:spcAft>
                <a:spcPts val="0"/>
              </a:spcAft>
              <a:buClr>
                <a:schemeClr val="lt1"/>
              </a:buClr>
              <a:buSzPts val="2600"/>
              <a:buFont typeface="Arial"/>
              <a:buChar char="•"/>
            </a:pPr>
            <a:r>
              <a:rPr lang="en-US" sz="2800">
                <a:solidFill>
                  <a:schemeClr val="lt1"/>
                </a:solidFill>
              </a:rPr>
              <a:t>Twice a week lessons, likely on Strand campus</a:t>
            </a:r>
            <a:endParaRPr sz="2800">
              <a:solidFill>
                <a:schemeClr val="lt1"/>
              </a:solidFill>
            </a:endParaRPr>
          </a:p>
          <a:p>
            <a:pPr indent="0" lvl="0" marL="0" marR="0" rtl="0" algn="l">
              <a:lnSpc>
                <a:spcPct val="100000"/>
              </a:lnSpc>
              <a:spcBef>
                <a:spcPts val="800"/>
              </a:spcBef>
              <a:spcAft>
                <a:spcPts val="0"/>
              </a:spcAft>
              <a:buNone/>
            </a:pPr>
            <a:r>
              <a:t/>
            </a:r>
            <a:endParaRPr sz="2800">
              <a:solidFill>
                <a:schemeClr val="lt1"/>
              </a:solidFill>
            </a:endParaRPr>
          </a:p>
          <a:p>
            <a:pPr indent="-469900" lvl="0" marL="520700" marR="0" rtl="0" algn="l">
              <a:lnSpc>
                <a:spcPct val="100000"/>
              </a:lnSpc>
              <a:spcBef>
                <a:spcPts val="800"/>
              </a:spcBef>
              <a:spcAft>
                <a:spcPts val="0"/>
              </a:spcAft>
              <a:buClr>
                <a:schemeClr val="lt1"/>
              </a:buClr>
              <a:buSzPts val="2800"/>
              <a:buChar char="•"/>
            </a:pPr>
            <a:r>
              <a:rPr lang="en-US" sz="2800">
                <a:solidFill>
                  <a:schemeClr val="lt1"/>
                </a:solidFill>
              </a:rPr>
              <a:t>Homework, Exams etc. - back to secondary school vibe!</a:t>
            </a:r>
            <a:endParaRPr sz="2800">
              <a:solidFill>
                <a:schemeClr val="lt1"/>
              </a:solidFill>
            </a:endParaRPr>
          </a:p>
          <a:p>
            <a:pPr indent="0" lvl="0" marL="0" marR="0" rtl="0" algn="l">
              <a:lnSpc>
                <a:spcPct val="100000"/>
              </a:lnSpc>
              <a:spcBef>
                <a:spcPts val="800"/>
              </a:spcBef>
              <a:spcAft>
                <a:spcPts val="0"/>
              </a:spcAft>
              <a:buNone/>
            </a:pPr>
            <a:r>
              <a:t/>
            </a:r>
            <a:endParaRPr sz="2800">
              <a:solidFill>
                <a:schemeClr val="lt1"/>
              </a:solidFill>
            </a:endParaRPr>
          </a:p>
          <a:p>
            <a:pPr indent="-469900" lvl="0" marL="520700" marR="0" rtl="0" algn="l">
              <a:lnSpc>
                <a:spcPct val="100000"/>
              </a:lnSpc>
              <a:spcBef>
                <a:spcPts val="800"/>
              </a:spcBef>
              <a:spcAft>
                <a:spcPts val="0"/>
              </a:spcAft>
              <a:buClr>
                <a:schemeClr val="lt1"/>
              </a:buClr>
              <a:buSzPts val="2800"/>
              <a:buChar char="•"/>
            </a:pPr>
            <a:r>
              <a:rPr lang="en-US" sz="2800">
                <a:solidFill>
                  <a:schemeClr val="lt1"/>
                </a:solidFill>
              </a:rPr>
              <a:t>Language Exam - 1x Oral Exam, </a:t>
            </a:r>
            <a:r>
              <a:rPr lang="en-US" sz="2800">
                <a:solidFill>
                  <a:schemeClr val="lt1"/>
                </a:solidFill>
              </a:rPr>
              <a:t>1x Writing Exam</a:t>
            </a:r>
            <a:endParaRPr sz="2800">
              <a:solidFill>
                <a:schemeClr val="lt1"/>
              </a:solidFill>
            </a:endParaRPr>
          </a:p>
          <a:p>
            <a:pPr indent="0" lvl="0" marL="0" marR="0" rtl="0" algn="l">
              <a:lnSpc>
                <a:spcPct val="100000"/>
              </a:lnSpc>
              <a:spcBef>
                <a:spcPts val="800"/>
              </a:spcBef>
              <a:spcAft>
                <a:spcPts val="0"/>
              </a:spcAft>
              <a:buNone/>
            </a:pPr>
            <a:r>
              <a:t/>
            </a:r>
            <a:endParaRPr sz="2800">
              <a:solidFill>
                <a:schemeClr val="lt1"/>
              </a:solidFill>
            </a:endParaRPr>
          </a:p>
          <a:p>
            <a:pPr indent="-469900" lvl="0" marL="520700" marR="0" rtl="0" algn="l">
              <a:lnSpc>
                <a:spcPct val="100000"/>
              </a:lnSpc>
              <a:spcBef>
                <a:spcPts val="800"/>
              </a:spcBef>
              <a:spcAft>
                <a:spcPts val="0"/>
              </a:spcAft>
              <a:buClr>
                <a:schemeClr val="lt1"/>
              </a:buClr>
              <a:buSzPts val="2800"/>
              <a:buChar char="•"/>
            </a:pPr>
            <a:r>
              <a:rPr lang="en-US" sz="2800">
                <a:solidFill>
                  <a:schemeClr val="lt1"/>
                </a:solidFill>
              </a:rPr>
              <a:t>Only do a language SSC if you’re passionate about the language you choose (or so you can enjoy anime the way it was meant to be watched… P.S. it’s sub, and you know it.)</a:t>
            </a:r>
            <a:endParaRPr sz="2800">
              <a:solidFill>
                <a:schemeClr val="lt1"/>
              </a:solidFill>
            </a:endParaRPr>
          </a:p>
        </p:txBody>
      </p:sp>
      <p:sp>
        <p:nvSpPr>
          <p:cNvPr id="414" name="Google Shape;414;g37c67502f25_0_6"/>
          <p:cNvSpPr/>
          <p:nvPr/>
        </p:nvSpPr>
        <p:spPr>
          <a:xfrm flipH="1" rot="10800000">
            <a:off x="0" y="9258218"/>
            <a:ext cx="18295200" cy="531300"/>
          </a:xfrm>
          <a:prstGeom prst="rect">
            <a:avLst/>
          </a:prstGeom>
          <a:solidFill>
            <a:srgbClr val="ECAFAE"/>
          </a:solidFill>
          <a:ln>
            <a:noFill/>
          </a:ln>
        </p:spPr>
        <p:txBody>
          <a:bodyPr anchorCtr="1" anchor="ctr" bIns="68575" lIns="137150" spcFirstLastPara="1" rIns="137150" wrap="square" tIns="685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Calibri"/>
              <a:ea typeface="Calibri"/>
              <a:cs typeface="Calibri"/>
              <a:sym typeface="Calibri"/>
            </a:endParaRPr>
          </a:p>
        </p:txBody>
      </p:sp>
      <p:sp>
        <p:nvSpPr>
          <p:cNvPr id="415" name="Google Shape;415;g37c67502f25_0_6"/>
          <p:cNvSpPr/>
          <p:nvPr/>
        </p:nvSpPr>
        <p:spPr>
          <a:xfrm>
            <a:off x="0" y="9436537"/>
            <a:ext cx="18288000" cy="850500"/>
          </a:xfrm>
          <a:prstGeom prst="rect">
            <a:avLst/>
          </a:prstGeom>
          <a:solidFill>
            <a:srgbClr val="B52E2A"/>
          </a:solidFill>
          <a:ln>
            <a:noFill/>
          </a:ln>
        </p:spPr>
        <p:txBody>
          <a:bodyPr anchorCtr="1" anchor="ctr" bIns="68575" lIns="137150" spcFirstLastPara="1" rIns="137150" wrap="square" tIns="685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Calibri"/>
              <a:ea typeface="Calibri"/>
              <a:cs typeface="Calibri"/>
              <a:sym typeface="Calibri"/>
            </a:endParaRPr>
          </a:p>
        </p:txBody>
      </p:sp>
      <p:pic>
        <p:nvPicPr>
          <p:cNvPr descr="A white letter on a black background&#10;&#10;Description automatically generated" id="416" name="Google Shape;416;g37c67502f25_0_6"/>
          <p:cNvPicPr preferRelativeResize="0"/>
          <p:nvPr/>
        </p:nvPicPr>
        <p:blipFill rotWithShape="1">
          <a:blip r:embed="rId3">
            <a:alphaModFix/>
          </a:blip>
          <a:srcRect b="0" l="0" r="0" t="0"/>
          <a:stretch/>
        </p:blipFill>
        <p:spPr>
          <a:xfrm>
            <a:off x="15970500" y="9563007"/>
            <a:ext cx="2088900" cy="619500"/>
          </a:xfrm>
          <a:prstGeom prst="rect">
            <a:avLst/>
          </a:prstGeom>
          <a:noFill/>
          <a:ln>
            <a:noFill/>
          </a:ln>
        </p:spPr>
      </p:pic>
      <p:cxnSp>
        <p:nvCxnSpPr>
          <p:cNvPr id="417" name="Google Shape;417;g37c67502f25_0_6"/>
          <p:cNvCxnSpPr/>
          <p:nvPr/>
        </p:nvCxnSpPr>
        <p:spPr>
          <a:xfrm>
            <a:off x="0" y="1992399"/>
            <a:ext cx="18556200" cy="0"/>
          </a:xfrm>
          <a:prstGeom prst="straightConnector1">
            <a:avLst/>
          </a:prstGeom>
          <a:noFill/>
          <a:ln cap="flat" cmpd="sng" w="19050">
            <a:solidFill>
              <a:srgbClr val="F46530"/>
            </a:solidFill>
            <a:prstDash val="solid"/>
            <a:round/>
            <a:headEnd len="sm" w="sm" type="none"/>
            <a:tailEnd len="sm" w="sm" type="none"/>
          </a:ln>
        </p:spPr>
      </p:cxnSp>
      <p:pic>
        <p:nvPicPr>
          <p:cNvPr id="418" name="Google Shape;418;g37c67502f25_0_6"/>
          <p:cNvPicPr preferRelativeResize="0"/>
          <p:nvPr/>
        </p:nvPicPr>
        <p:blipFill>
          <a:blip r:embed="rId4">
            <a:alphaModFix/>
          </a:blip>
          <a:stretch>
            <a:fillRect/>
          </a:stretch>
        </p:blipFill>
        <p:spPr>
          <a:xfrm>
            <a:off x="582600" y="6589765"/>
            <a:ext cx="4419601" cy="2333343"/>
          </a:xfrm>
          <a:prstGeom prst="rect">
            <a:avLst/>
          </a:prstGeom>
          <a:noFill/>
          <a:ln>
            <a:noFill/>
          </a:ln>
        </p:spPr>
      </p:pic>
      <p:pic>
        <p:nvPicPr>
          <p:cNvPr id="419" name="Google Shape;419;g37c67502f25_0_6"/>
          <p:cNvPicPr preferRelativeResize="0"/>
          <p:nvPr/>
        </p:nvPicPr>
        <p:blipFill>
          <a:blip r:embed="rId5">
            <a:alphaModFix/>
          </a:blip>
          <a:stretch>
            <a:fillRect/>
          </a:stretch>
        </p:blipFill>
        <p:spPr>
          <a:xfrm>
            <a:off x="7262551" y="6532077"/>
            <a:ext cx="3762899" cy="2448725"/>
          </a:xfrm>
          <a:prstGeom prst="rect">
            <a:avLst/>
          </a:prstGeom>
          <a:noFill/>
          <a:ln>
            <a:noFill/>
          </a:ln>
        </p:spPr>
      </p:pic>
      <p:pic>
        <p:nvPicPr>
          <p:cNvPr id="420" name="Google Shape;420;g37c67502f25_0_6"/>
          <p:cNvPicPr preferRelativeResize="0"/>
          <p:nvPr/>
        </p:nvPicPr>
        <p:blipFill>
          <a:blip r:embed="rId6">
            <a:alphaModFix/>
          </a:blip>
          <a:stretch>
            <a:fillRect/>
          </a:stretch>
        </p:blipFill>
        <p:spPr>
          <a:xfrm>
            <a:off x="13649151" y="6545775"/>
            <a:ext cx="4056247" cy="242133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g2fde9715597_0_1175"/>
          <p:cNvSpPr txBox="1"/>
          <p:nvPr>
            <p:ph type="title"/>
          </p:nvPr>
        </p:nvSpPr>
        <p:spPr>
          <a:xfrm>
            <a:off x="1578401" y="2857533"/>
            <a:ext cx="14666400" cy="42933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ts val="1800"/>
              <a:buNone/>
            </a:pPr>
            <a:r>
              <a:rPr b="1" lang="en-US" sz="14400">
                <a:solidFill>
                  <a:srgbClr val="FFFFFF"/>
                </a:solidFill>
                <a:latin typeface="Comfortaa"/>
                <a:ea typeface="Comfortaa"/>
                <a:cs typeface="Comfortaa"/>
                <a:sym typeface="Comfortaa"/>
              </a:rPr>
              <a:t>STAGE 2 YEAR 2 BLOCKS</a:t>
            </a:r>
            <a:endParaRPr b="1" sz="14400">
              <a:solidFill>
                <a:srgbClr val="FFFFFF"/>
              </a:solidFill>
              <a:latin typeface="Comfortaa"/>
              <a:ea typeface="Comfortaa"/>
              <a:cs typeface="Comfortaa"/>
              <a:sym typeface="Comfortaa"/>
            </a:endParaRPr>
          </a:p>
        </p:txBody>
      </p:sp>
      <p:sp>
        <p:nvSpPr>
          <p:cNvPr id="426" name="Google Shape;426;g2fde9715597_0_1175"/>
          <p:cNvSpPr/>
          <p:nvPr/>
        </p:nvSpPr>
        <p:spPr>
          <a:xfrm flipH="1" rot="10800000">
            <a:off x="0" y="9258218"/>
            <a:ext cx="18295200" cy="531300"/>
          </a:xfrm>
          <a:prstGeom prst="rect">
            <a:avLst/>
          </a:prstGeom>
          <a:solidFill>
            <a:srgbClr val="ECAFAE"/>
          </a:solidFill>
          <a:ln>
            <a:noFill/>
          </a:ln>
        </p:spPr>
        <p:txBody>
          <a:bodyPr anchorCtr="1" anchor="ctr" bIns="68575" lIns="137150" spcFirstLastPara="1" rIns="137150" wrap="square" tIns="685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Calibri"/>
              <a:ea typeface="Calibri"/>
              <a:cs typeface="Calibri"/>
              <a:sym typeface="Calibri"/>
            </a:endParaRPr>
          </a:p>
        </p:txBody>
      </p:sp>
      <p:sp>
        <p:nvSpPr>
          <p:cNvPr id="427" name="Google Shape;427;g2fde9715597_0_1175"/>
          <p:cNvSpPr/>
          <p:nvPr/>
        </p:nvSpPr>
        <p:spPr>
          <a:xfrm>
            <a:off x="0" y="9436537"/>
            <a:ext cx="18288000" cy="850500"/>
          </a:xfrm>
          <a:prstGeom prst="rect">
            <a:avLst/>
          </a:prstGeom>
          <a:solidFill>
            <a:srgbClr val="B52E2A"/>
          </a:solidFill>
          <a:ln>
            <a:noFill/>
          </a:ln>
        </p:spPr>
        <p:txBody>
          <a:bodyPr anchorCtr="1" anchor="ctr" bIns="68575" lIns="137150" spcFirstLastPara="1" rIns="137150" wrap="square" tIns="685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Calibri"/>
              <a:ea typeface="Calibri"/>
              <a:cs typeface="Calibri"/>
              <a:sym typeface="Calibri"/>
            </a:endParaRPr>
          </a:p>
        </p:txBody>
      </p:sp>
      <p:pic>
        <p:nvPicPr>
          <p:cNvPr descr="A white letter on a black background&#10;&#10;Description automatically generated" id="428" name="Google Shape;428;g2fde9715597_0_1175"/>
          <p:cNvPicPr preferRelativeResize="0"/>
          <p:nvPr/>
        </p:nvPicPr>
        <p:blipFill rotWithShape="1">
          <a:blip r:embed="rId3">
            <a:alphaModFix/>
          </a:blip>
          <a:srcRect b="0" l="0" r="0" t="0"/>
          <a:stretch/>
        </p:blipFill>
        <p:spPr>
          <a:xfrm>
            <a:off x="15970500" y="9563007"/>
            <a:ext cx="2088899" cy="619501"/>
          </a:xfrm>
          <a:prstGeom prst="rect">
            <a:avLst/>
          </a:prstGeom>
          <a:noFill/>
          <a:ln>
            <a:noFill/>
          </a:ln>
        </p:spPr>
      </p:pic>
      <p:pic>
        <p:nvPicPr>
          <p:cNvPr id="429" name="Google Shape;429;g2fde9715597_0_1175"/>
          <p:cNvPicPr preferRelativeResize="0"/>
          <p:nvPr/>
        </p:nvPicPr>
        <p:blipFill rotWithShape="1">
          <a:blip r:embed="rId4">
            <a:alphaModFix/>
          </a:blip>
          <a:srcRect b="54862" l="16281" r="50896" t="30728"/>
          <a:stretch/>
        </p:blipFill>
        <p:spPr>
          <a:xfrm>
            <a:off x="12953700" y="5123500"/>
            <a:ext cx="2292851" cy="1438348"/>
          </a:xfrm>
          <a:prstGeom prst="rect">
            <a:avLst/>
          </a:prstGeom>
          <a:noFill/>
          <a:ln>
            <a:noFill/>
          </a:ln>
        </p:spPr>
      </p:pic>
      <p:pic>
        <p:nvPicPr>
          <p:cNvPr id="430" name="Google Shape;430;g2fde9715597_0_1175"/>
          <p:cNvPicPr preferRelativeResize="0"/>
          <p:nvPr/>
        </p:nvPicPr>
        <p:blipFill rotWithShape="1">
          <a:blip r:embed="rId4">
            <a:alphaModFix/>
          </a:blip>
          <a:srcRect b="49592" l="65057" r="4054" t="36927"/>
          <a:stretch/>
        </p:blipFill>
        <p:spPr>
          <a:xfrm>
            <a:off x="2617225" y="5127688"/>
            <a:ext cx="2292851" cy="142996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g2fde9715597_0_1182"/>
          <p:cNvSpPr txBox="1"/>
          <p:nvPr/>
        </p:nvSpPr>
        <p:spPr>
          <a:xfrm>
            <a:off x="705970" y="413167"/>
            <a:ext cx="14596200" cy="1385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9000"/>
              <a:buFont typeface="Arial"/>
              <a:buNone/>
            </a:pPr>
            <a:r>
              <a:rPr b="1" i="0" lang="en-US" sz="9000" u="none" cap="none" strike="noStrike">
                <a:solidFill>
                  <a:schemeClr val="lt1"/>
                </a:solidFill>
                <a:latin typeface="Comfortaa"/>
                <a:ea typeface="Comfortaa"/>
                <a:cs typeface="Comfortaa"/>
                <a:sym typeface="Comfortaa"/>
              </a:rPr>
              <a:t>HUMAN DEVELOPMENT</a:t>
            </a:r>
            <a:endParaRPr b="0" i="0" sz="1400" u="none" cap="none" strike="noStrike">
              <a:solidFill>
                <a:schemeClr val="lt1"/>
              </a:solidFill>
              <a:latin typeface="Comfortaa"/>
              <a:ea typeface="Comfortaa"/>
              <a:cs typeface="Comfortaa"/>
              <a:sym typeface="Comfortaa"/>
            </a:endParaRPr>
          </a:p>
        </p:txBody>
      </p:sp>
      <p:sp>
        <p:nvSpPr>
          <p:cNvPr id="436" name="Google Shape;436;g2fde9715597_0_1182"/>
          <p:cNvSpPr/>
          <p:nvPr/>
        </p:nvSpPr>
        <p:spPr>
          <a:xfrm>
            <a:off x="0" y="2282234"/>
            <a:ext cx="18295200" cy="6989400"/>
          </a:xfrm>
          <a:prstGeom prst="rect">
            <a:avLst/>
          </a:prstGeom>
          <a:solidFill>
            <a:srgbClr val="BDD3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262626"/>
              </a:solidFill>
              <a:latin typeface="Arial"/>
              <a:ea typeface="Arial"/>
              <a:cs typeface="Arial"/>
              <a:sym typeface="Arial"/>
            </a:endParaRPr>
          </a:p>
        </p:txBody>
      </p:sp>
      <p:cxnSp>
        <p:nvCxnSpPr>
          <p:cNvPr id="437" name="Google Shape;437;g2fde9715597_0_1182"/>
          <p:cNvCxnSpPr/>
          <p:nvPr/>
        </p:nvCxnSpPr>
        <p:spPr>
          <a:xfrm>
            <a:off x="-134100" y="2265103"/>
            <a:ext cx="18556200" cy="0"/>
          </a:xfrm>
          <a:prstGeom prst="straightConnector1">
            <a:avLst/>
          </a:prstGeom>
          <a:noFill/>
          <a:ln cap="flat" cmpd="sng" w="57150">
            <a:solidFill>
              <a:srgbClr val="F46530"/>
            </a:solidFill>
            <a:prstDash val="solid"/>
            <a:round/>
            <a:headEnd len="sm" w="sm" type="none"/>
            <a:tailEnd len="sm" w="sm" type="none"/>
          </a:ln>
        </p:spPr>
      </p:cxnSp>
      <p:grpSp>
        <p:nvGrpSpPr>
          <p:cNvPr id="438" name="Google Shape;438;g2fde9715597_0_1182"/>
          <p:cNvGrpSpPr/>
          <p:nvPr/>
        </p:nvGrpSpPr>
        <p:grpSpPr>
          <a:xfrm>
            <a:off x="590013" y="2666479"/>
            <a:ext cx="9446126" cy="6347203"/>
            <a:chOff x="-387588" y="-203973"/>
            <a:chExt cx="24023718" cy="1973756"/>
          </a:xfrm>
        </p:grpSpPr>
        <p:sp>
          <p:nvSpPr>
            <p:cNvPr id="439" name="Google Shape;439;g2fde9715597_0_1182"/>
            <p:cNvSpPr txBox="1"/>
            <p:nvPr/>
          </p:nvSpPr>
          <p:spPr>
            <a:xfrm>
              <a:off x="-92670" y="76283"/>
              <a:ext cx="23728800" cy="1693500"/>
            </a:xfrm>
            <a:prstGeom prst="rect">
              <a:avLst/>
            </a:prstGeom>
            <a:noFill/>
            <a:ln>
              <a:noFill/>
            </a:ln>
          </p:spPr>
          <p:txBody>
            <a:bodyPr anchorCtr="0" anchor="t" bIns="0" lIns="0" spcFirstLastPara="1" rIns="0" wrap="square" tIns="0">
              <a:spAutoFit/>
            </a:bodyPr>
            <a:lstStyle/>
            <a:p>
              <a:pPr indent="-457200" lvl="0" marL="514350" marR="0" rtl="0" algn="l">
                <a:lnSpc>
                  <a:spcPct val="140000"/>
                </a:lnSpc>
                <a:spcBef>
                  <a:spcPts val="0"/>
                </a:spcBef>
                <a:spcAft>
                  <a:spcPts val="0"/>
                </a:spcAft>
                <a:buClr>
                  <a:srgbClr val="262626"/>
                </a:buClr>
                <a:buSzPts val="2700"/>
                <a:buFont typeface="Arial"/>
                <a:buChar char="•"/>
              </a:pPr>
              <a:r>
                <a:rPr lang="en-US" sz="2900">
                  <a:solidFill>
                    <a:srgbClr val="262626"/>
                  </a:solidFill>
                </a:rPr>
                <a:t>Don’t be </a:t>
              </a:r>
              <a:r>
                <a:rPr lang="en-US" sz="2900">
                  <a:solidFill>
                    <a:srgbClr val="262626"/>
                  </a:solidFill>
                </a:rPr>
                <a:t>afraid</a:t>
              </a:r>
              <a:r>
                <a:rPr lang="en-US" sz="2900">
                  <a:solidFill>
                    <a:srgbClr val="262626"/>
                  </a:solidFill>
                </a:rPr>
                <a:t> to show your eagerness and get involved!</a:t>
              </a:r>
              <a:endParaRPr sz="2900">
                <a:solidFill>
                  <a:srgbClr val="262626"/>
                </a:solidFill>
              </a:endParaRPr>
            </a:p>
            <a:p>
              <a:pPr indent="-457200" lvl="0" marL="514350" marR="0" rtl="0" algn="l">
                <a:lnSpc>
                  <a:spcPct val="140000"/>
                </a:lnSpc>
                <a:spcBef>
                  <a:spcPts val="0"/>
                </a:spcBef>
                <a:spcAft>
                  <a:spcPts val="0"/>
                </a:spcAft>
                <a:buClr>
                  <a:srgbClr val="262626"/>
                </a:buClr>
                <a:buSzPts val="2700"/>
                <a:buFont typeface="Arial"/>
                <a:buChar char="•"/>
              </a:pPr>
              <a:r>
                <a:rPr b="0" i="0" lang="en-US" sz="2900" u="none" cap="none" strike="noStrike">
                  <a:solidFill>
                    <a:srgbClr val="262626"/>
                  </a:solidFill>
                  <a:latin typeface="Arial"/>
                  <a:ea typeface="Arial"/>
                  <a:cs typeface="Arial"/>
                  <a:sym typeface="Arial"/>
                </a:rPr>
                <a:t>Speak to prospective mothers, and learn to take obstetric histories!</a:t>
              </a:r>
              <a:endParaRPr b="0" i="0" sz="2900" u="none" cap="none" strike="noStrike">
                <a:solidFill>
                  <a:srgbClr val="262626"/>
                </a:solidFill>
                <a:latin typeface="Arial"/>
                <a:ea typeface="Arial"/>
                <a:cs typeface="Arial"/>
                <a:sym typeface="Arial"/>
              </a:endParaRPr>
            </a:p>
            <a:p>
              <a:pPr indent="-457200" lvl="0" marL="501650" marR="0" rtl="0" algn="l">
                <a:lnSpc>
                  <a:spcPct val="140000"/>
                </a:lnSpc>
                <a:spcBef>
                  <a:spcPts val="0"/>
                </a:spcBef>
                <a:spcAft>
                  <a:spcPts val="0"/>
                </a:spcAft>
                <a:buClr>
                  <a:srgbClr val="262626"/>
                </a:buClr>
                <a:buSzPts val="2900"/>
                <a:buFont typeface="Arial"/>
                <a:buChar char="•"/>
              </a:pPr>
              <a:r>
                <a:rPr b="0" i="0" lang="en-US" sz="2900" u="none" cap="none" strike="noStrike">
                  <a:solidFill>
                    <a:srgbClr val="262626"/>
                  </a:solidFill>
                  <a:latin typeface="Arial"/>
                  <a:ea typeface="Arial"/>
                  <a:cs typeface="Arial"/>
                  <a:sym typeface="Arial"/>
                </a:rPr>
                <a:t>Have a good understanding of typical pregnancy timeline</a:t>
              </a:r>
              <a:r>
                <a:rPr lang="en-US" sz="2900">
                  <a:solidFill>
                    <a:srgbClr val="262626"/>
                  </a:solidFill>
                </a:rPr>
                <a:t>, </a:t>
              </a:r>
              <a:r>
                <a:rPr b="0" i="0" lang="en-US" sz="2900" u="none" cap="none" strike="noStrike">
                  <a:solidFill>
                    <a:srgbClr val="262626"/>
                  </a:solidFill>
                  <a:latin typeface="Arial"/>
                  <a:ea typeface="Arial"/>
                  <a:cs typeface="Arial"/>
                  <a:sym typeface="Arial"/>
                </a:rPr>
                <a:t>childhood infections and immunisations</a:t>
              </a:r>
              <a:endParaRPr b="0" i="0" sz="2900" u="none" cap="none" strike="noStrike">
                <a:solidFill>
                  <a:srgbClr val="262626"/>
                </a:solidFill>
                <a:latin typeface="Arial"/>
                <a:ea typeface="Arial"/>
                <a:cs typeface="Arial"/>
                <a:sym typeface="Arial"/>
              </a:endParaRPr>
            </a:p>
            <a:p>
              <a:pPr indent="-457200" lvl="0" marL="501650" marR="0" rtl="0" algn="l">
                <a:lnSpc>
                  <a:spcPct val="140000"/>
                </a:lnSpc>
                <a:spcBef>
                  <a:spcPts val="0"/>
                </a:spcBef>
                <a:spcAft>
                  <a:spcPts val="0"/>
                </a:spcAft>
                <a:buClr>
                  <a:srgbClr val="262626"/>
                </a:buClr>
                <a:buSzPts val="2900"/>
                <a:buFont typeface="Arial"/>
                <a:buChar char="•"/>
              </a:pPr>
              <a:r>
                <a:rPr b="0" i="0" lang="en-US" sz="2900" u="none" cap="none" strike="noStrike">
                  <a:solidFill>
                    <a:srgbClr val="262626"/>
                  </a:solidFill>
                  <a:latin typeface="Arial"/>
                  <a:ea typeface="Arial"/>
                  <a:cs typeface="Arial"/>
                  <a:sym typeface="Arial"/>
                </a:rPr>
                <a:t>D</a:t>
              </a:r>
              <a:r>
                <a:rPr lang="en-US" sz="2900">
                  <a:solidFill>
                    <a:srgbClr val="262626"/>
                  </a:solidFill>
                </a:rPr>
                <a:t>o </a:t>
              </a:r>
              <a:r>
                <a:rPr b="0" i="0" lang="en-US" sz="2900" u="none" cap="none" strike="noStrike">
                  <a:solidFill>
                    <a:srgbClr val="262626"/>
                  </a:solidFill>
                  <a:latin typeface="Arial"/>
                  <a:ea typeface="Arial"/>
                  <a:cs typeface="Arial"/>
                  <a:sym typeface="Arial"/>
                </a:rPr>
                <a:t>read up o</a:t>
              </a:r>
              <a:r>
                <a:rPr lang="en-US" sz="2900">
                  <a:solidFill>
                    <a:srgbClr val="262626"/>
                  </a:solidFill>
                </a:rPr>
                <a:t>n </a:t>
              </a:r>
              <a:r>
                <a:rPr lang="en-US" sz="2900">
                  <a:solidFill>
                    <a:srgbClr val="262626"/>
                  </a:solidFill>
                </a:rPr>
                <a:t>relevant</a:t>
              </a:r>
              <a:r>
                <a:rPr lang="en-US" sz="2900">
                  <a:solidFill>
                    <a:srgbClr val="262626"/>
                  </a:solidFill>
                </a:rPr>
                <a:t> conditions and guidelines the night before placement!!</a:t>
              </a:r>
              <a:endParaRPr sz="2900">
                <a:solidFill>
                  <a:srgbClr val="262626"/>
                </a:solidFill>
              </a:endParaRPr>
            </a:p>
            <a:p>
              <a:pPr indent="-412750" lvl="0" marL="457200" rtl="0" algn="l">
                <a:lnSpc>
                  <a:spcPct val="140000"/>
                </a:lnSpc>
                <a:spcBef>
                  <a:spcPts val="0"/>
                </a:spcBef>
                <a:spcAft>
                  <a:spcPts val="0"/>
                </a:spcAft>
                <a:buClr>
                  <a:srgbClr val="262626"/>
                </a:buClr>
                <a:buSzPts val="2900"/>
                <a:buChar char="•"/>
              </a:pPr>
              <a:r>
                <a:rPr lang="en-US" sz="2900">
                  <a:solidFill>
                    <a:srgbClr val="262626"/>
                  </a:solidFill>
                </a:rPr>
                <a:t>Don’t feel discouraged if you don't see a birth</a:t>
              </a:r>
              <a:endParaRPr sz="2900">
                <a:solidFill>
                  <a:srgbClr val="262626"/>
                </a:solidFill>
              </a:endParaRPr>
            </a:p>
          </p:txBody>
        </p:sp>
        <p:sp>
          <p:nvSpPr>
            <p:cNvPr id="440" name="Google Shape;440;g2fde9715597_0_1182"/>
            <p:cNvSpPr txBox="1"/>
            <p:nvPr/>
          </p:nvSpPr>
          <p:spPr>
            <a:xfrm>
              <a:off x="-387588" y="-203973"/>
              <a:ext cx="21640800" cy="2010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4300"/>
                <a:buFont typeface="Arial"/>
                <a:buNone/>
              </a:pPr>
              <a:r>
                <a:rPr b="1" i="0" lang="en-US" sz="4200" u="none" cap="none" strike="noStrike">
                  <a:solidFill>
                    <a:srgbClr val="262626"/>
                  </a:solidFill>
                  <a:latin typeface="Arial"/>
                  <a:ea typeface="Arial"/>
                  <a:cs typeface="Arial"/>
                  <a:sym typeface="Arial"/>
                </a:rPr>
                <a:t>GENERAL ADVICE</a:t>
              </a:r>
              <a:endParaRPr b="0" i="0" sz="2600" u="none" cap="none" strike="noStrike">
                <a:solidFill>
                  <a:srgbClr val="262626"/>
                </a:solidFill>
                <a:latin typeface="Arial"/>
                <a:ea typeface="Arial"/>
                <a:cs typeface="Arial"/>
                <a:sym typeface="Arial"/>
              </a:endParaRPr>
            </a:p>
          </p:txBody>
        </p:sp>
      </p:grpSp>
      <p:sp>
        <p:nvSpPr>
          <p:cNvPr id="441" name="Google Shape;441;g2fde9715597_0_1182"/>
          <p:cNvSpPr txBox="1"/>
          <p:nvPr/>
        </p:nvSpPr>
        <p:spPr>
          <a:xfrm>
            <a:off x="11170356" y="3811397"/>
            <a:ext cx="6399300" cy="39357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6100"/>
              <a:buFont typeface="Arial"/>
              <a:buNone/>
            </a:pPr>
            <a:r>
              <a:rPr b="1" i="0" lang="en-US" sz="6100" u="none" cap="none" strike="noStrike">
                <a:solidFill>
                  <a:srgbClr val="262626"/>
                </a:solidFill>
                <a:latin typeface="Arial"/>
                <a:ea typeface="Arial"/>
                <a:cs typeface="Arial"/>
                <a:sym typeface="Arial"/>
              </a:rPr>
              <a:t>CONTENT:</a:t>
            </a:r>
            <a:br>
              <a:rPr b="0" i="0" lang="en-US" sz="3600" u="none" cap="none" strike="noStrike">
                <a:solidFill>
                  <a:srgbClr val="262626"/>
                </a:solidFill>
                <a:latin typeface="Arial"/>
                <a:ea typeface="Arial"/>
                <a:cs typeface="Arial"/>
                <a:sym typeface="Arial"/>
              </a:rPr>
            </a:br>
            <a:r>
              <a:rPr b="0" i="0" lang="en-US" sz="3600" u="none" cap="none" strike="noStrike">
                <a:solidFill>
                  <a:srgbClr val="262626"/>
                </a:solidFill>
                <a:latin typeface="Arial"/>
                <a:ea typeface="Arial"/>
                <a:cs typeface="Arial"/>
                <a:sym typeface="Arial"/>
              </a:rPr>
              <a:t>WOMEN'S HEALTH</a:t>
            </a:r>
            <a:br>
              <a:rPr b="0" i="0" lang="en-US" sz="3600" u="none" cap="none" strike="noStrike">
                <a:solidFill>
                  <a:srgbClr val="262626"/>
                </a:solidFill>
                <a:latin typeface="Arial"/>
                <a:ea typeface="Arial"/>
                <a:cs typeface="Arial"/>
                <a:sym typeface="Arial"/>
              </a:rPr>
            </a:br>
            <a:r>
              <a:rPr b="0" i="0" lang="en-US" sz="3600" u="none" cap="none" strike="noStrike">
                <a:solidFill>
                  <a:srgbClr val="262626"/>
                </a:solidFill>
                <a:latin typeface="Arial"/>
                <a:ea typeface="Arial"/>
                <a:cs typeface="Arial"/>
                <a:sym typeface="Arial"/>
              </a:rPr>
              <a:t> PREGNANCY</a:t>
            </a:r>
            <a:br>
              <a:rPr b="0" i="0" lang="en-US" sz="3600" u="none" cap="none" strike="noStrike">
                <a:solidFill>
                  <a:srgbClr val="262626"/>
                </a:solidFill>
                <a:latin typeface="Arial"/>
                <a:ea typeface="Arial"/>
                <a:cs typeface="Arial"/>
                <a:sym typeface="Arial"/>
              </a:rPr>
            </a:br>
            <a:r>
              <a:rPr b="0" i="0" lang="en-US" sz="3600" u="none" cap="none" strike="noStrike">
                <a:solidFill>
                  <a:srgbClr val="262626"/>
                </a:solidFill>
                <a:latin typeface="Arial"/>
                <a:ea typeface="Arial"/>
                <a:cs typeface="Arial"/>
                <a:sym typeface="Arial"/>
              </a:rPr>
              <a:t>CHILD HEALTH</a:t>
            </a:r>
            <a:endParaRPr b="0" i="0" sz="3600" u="none" cap="none" strike="noStrike">
              <a:solidFill>
                <a:srgbClr val="262626"/>
              </a:solidFill>
              <a:latin typeface="Arial"/>
              <a:ea typeface="Arial"/>
              <a:cs typeface="Arial"/>
              <a:sym typeface="Arial"/>
            </a:endParaRPr>
          </a:p>
          <a:p>
            <a:pPr indent="0" lvl="0" marL="0" rtl="0" algn="ctr">
              <a:lnSpc>
                <a:spcPct val="130000"/>
              </a:lnSpc>
              <a:spcBef>
                <a:spcPts val="0"/>
              </a:spcBef>
              <a:spcAft>
                <a:spcPts val="0"/>
              </a:spcAft>
              <a:buClr>
                <a:schemeClr val="dk1"/>
              </a:buClr>
              <a:buSzPts val="3600"/>
              <a:buFont typeface="Arial"/>
              <a:buNone/>
            </a:pPr>
            <a:r>
              <a:rPr lang="en-US" sz="3600">
                <a:solidFill>
                  <a:srgbClr val="262626"/>
                </a:solidFill>
              </a:rPr>
              <a:t>ENDOCRINOLOGY</a:t>
            </a:r>
            <a:endParaRPr sz="3600">
              <a:solidFill>
                <a:srgbClr val="262626"/>
              </a:solidFill>
            </a:endParaRPr>
          </a:p>
        </p:txBody>
      </p:sp>
      <p:cxnSp>
        <p:nvCxnSpPr>
          <p:cNvPr id="442" name="Google Shape;442;g2fde9715597_0_1182"/>
          <p:cNvCxnSpPr/>
          <p:nvPr/>
        </p:nvCxnSpPr>
        <p:spPr>
          <a:xfrm>
            <a:off x="10036149" y="2612897"/>
            <a:ext cx="0" cy="6410100"/>
          </a:xfrm>
          <a:prstGeom prst="straightConnector1">
            <a:avLst/>
          </a:prstGeom>
          <a:noFill/>
          <a:ln cap="rnd" cmpd="sng" w="38100">
            <a:solidFill>
              <a:srgbClr val="F46530"/>
            </a:solidFill>
            <a:prstDash val="dash"/>
            <a:round/>
            <a:headEnd len="sm" w="sm" type="none"/>
            <a:tailEnd len="sm" w="sm" type="none"/>
          </a:ln>
        </p:spPr>
      </p:cxnSp>
      <p:sp>
        <p:nvSpPr>
          <p:cNvPr id="443" name="Google Shape;443;g2fde9715597_0_1182"/>
          <p:cNvSpPr/>
          <p:nvPr/>
        </p:nvSpPr>
        <p:spPr>
          <a:xfrm flipH="1" rot="10800000">
            <a:off x="0" y="9258218"/>
            <a:ext cx="18295200" cy="531300"/>
          </a:xfrm>
          <a:prstGeom prst="rect">
            <a:avLst/>
          </a:prstGeom>
          <a:solidFill>
            <a:srgbClr val="ECAFAE"/>
          </a:solidFill>
          <a:ln>
            <a:noFill/>
          </a:ln>
        </p:spPr>
        <p:txBody>
          <a:bodyPr anchorCtr="1" anchor="ctr" bIns="68575" lIns="137150" spcFirstLastPara="1" rIns="137150" wrap="square" tIns="685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Calibri"/>
              <a:ea typeface="Calibri"/>
              <a:cs typeface="Calibri"/>
              <a:sym typeface="Calibri"/>
            </a:endParaRPr>
          </a:p>
        </p:txBody>
      </p:sp>
      <p:sp>
        <p:nvSpPr>
          <p:cNvPr id="444" name="Google Shape;444;g2fde9715597_0_1182"/>
          <p:cNvSpPr/>
          <p:nvPr/>
        </p:nvSpPr>
        <p:spPr>
          <a:xfrm>
            <a:off x="0" y="9436537"/>
            <a:ext cx="18288000" cy="850500"/>
          </a:xfrm>
          <a:prstGeom prst="rect">
            <a:avLst/>
          </a:prstGeom>
          <a:solidFill>
            <a:srgbClr val="B52E2A"/>
          </a:solidFill>
          <a:ln>
            <a:noFill/>
          </a:ln>
        </p:spPr>
        <p:txBody>
          <a:bodyPr anchorCtr="1" anchor="ctr" bIns="68575" lIns="137150" spcFirstLastPara="1" rIns="137150" wrap="square" tIns="685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Calibri"/>
              <a:ea typeface="Calibri"/>
              <a:cs typeface="Calibri"/>
              <a:sym typeface="Calibri"/>
            </a:endParaRPr>
          </a:p>
        </p:txBody>
      </p:sp>
      <p:pic>
        <p:nvPicPr>
          <p:cNvPr descr="A white letter on a black background&#10;&#10;Description automatically generated" id="445" name="Google Shape;445;g2fde9715597_0_1182"/>
          <p:cNvPicPr preferRelativeResize="0"/>
          <p:nvPr/>
        </p:nvPicPr>
        <p:blipFill rotWithShape="1">
          <a:blip r:embed="rId3">
            <a:alphaModFix/>
          </a:blip>
          <a:srcRect b="0" l="0" r="0" t="0"/>
          <a:stretch/>
        </p:blipFill>
        <p:spPr>
          <a:xfrm>
            <a:off x="15970500" y="9563007"/>
            <a:ext cx="2088899" cy="619501"/>
          </a:xfrm>
          <a:prstGeom prst="rect">
            <a:avLst/>
          </a:prstGeom>
          <a:noFill/>
          <a:ln>
            <a:noFill/>
          </a:ln>
        </p:spPr>
      </p:pic>
      <p:pic>
        <p:nvPicPr>
          <p:cNvPr id="446" name="Google Shape;446;g2fde9715597_0_1182"/>
          <p:cNvPicPr preferRelativeResize="0"/>
          <p:nvPr/>
        </p:nvPicPr>
        <p:blipFill rotWithShape="1">
          <a:blip r:embed="rId4">
            <a:alphaModFix/>
          </a:blip>
          <a:srcRect b="68700" l="2830" r="68860" t="17871"/>
          <a:stretch/>
        </p:blipFill>
        <p:spPr>
          <a:xfrm>
            <a:off x="15592050" y="359463"/>
            <a:ext cx="1977600" cy="134042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g2fde9715597_0_1196"/>
          <p:cNvSpPr txBox="1"/>
          <p:nvPr/>
        </p:nvSpPr>
        <p:spPr>
          <a:xfrm>
            <a:off x="705973" y="489375"/>
            <a:ext cx="9652500" cy="1385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9000"/>
              <a:buFont typeface="Arial"/>
              <a:buNone/>
            </a:pPr>
            <a:r>
              <a:rPr b="1" i="0" lang="en-US" sz="9000" u="none" cap="none" strike="noStrike">
                <a:solidFill>
                  <a:schemeClr val="lt1"/>
                </a:solidFill>
                <a:latin typeface="Comfortaa"/>
                <a:ea typeface="Comfortaa"/>
                <a:cs typeface="Comfortaa"/>
                <a:sym typeface="Comfortaa"/>
              </a:rPr>
              <a:t>INFLAMMATION</a:t>
            </a:r>
            <a:endParaRPr b="0" i="0" sz="1400" u="none" cap="none" strike="noStrike">
              <a:solidFill>
                <a:schemeClr val="lt1"/>
              </a:solidFill>
              <a:latin typeface="Comfortaa"/>
              <a:ea typeface="Comfortaa"/>
              <a:cs typeface="Comfortaa"/>
              <a:sym typeface="Comfortaa"/>
            </a:endParaRPr>
          </a:p>
        </p:txBody>
      </p:sp>
      <p:sp>
        <p:nvSpPr>
          <p:cNvPr id="452" name="Google Shape;452;g2fde9715597_0_1196"/>
          <p:cNvSpPr/>
          <p:nvPr/>
        </p:nvSpPr>
        <p:spPr>
          <a:xfrm>
            <a:off x="0" y="2282234"/>
            <a:ext cx="18295200" cy="6989400"/>
          </a:xfrm>
          <a:prstGeom prst="rect">
            <a:avLst/>
          </a:prstGeom>
          <a:solidFill>
            <a:srgbClr val="BDD3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262626"/>
              </a:solidFill>
              <a:latin typeface="Arial"/>
              <a:ea typeface="Arial"/>
              <a:cs typeface="Arial"/>
              <a:sym typeface="Arial"/>
            </a:endParaRPr>
          </a:p>
        </p:txBody>
      </p:sp>
      <p:cxnSp>
        <p:nvCxnSpPr>
          <p:cNvPr id="453" name="Google Shape;453;g2fde9715597_0_1196"/>
          <p:cNvCxnSpPr/>
          <p:nvPr/>
        </p:nvCxnSpPr>
        <p:spPr>
          <a:xfrm>
            <a:off x="-134100" y="2265103"/>
            <a:ext cx="18556200" cy="0"/>
          </a:xfrm>
          <a:prstGeom prst="straightConnector1">
            <a:avLst/>
          </a:prstGeom>
          <a:noFill/>
          <a:ln cap="flat" cmpd="sng" w="57150">
            <a:solidFill>
              <a:srgbClr val="F46530"/>
            </a:solidFill>
            <a:prstDash val="solid"/>
            <a:round/>
            <a:headEnd len="sm" w="sm" type="none"/>
            <a:tailEnd len="sm" w="sm" type="none"/>
          </a:ln>
        </p:spPr>
      </p:cxnSp>
      <p:grpSp>
        <p:nvGrpSpPr>
          <p:cNvPr id="454" name="Google Shape;454;g2fde9715597_0_1196"/>
          <p:cNvGrpSpPr/>
          <p:nvPr/>
        </p:nvGrpSpPr>
        <p:grpSpPr>
          <a:xfrm>
            <a:off x="513813" y="2856004"/>
            <a:ext cx="8737774" cy="6394292"/>
            <a:chOff x="-581383" y="-145037"/>
            <a:chExt cx="22222214" cy="1988398"/>
          </a:xfrm>
        </p:grpSpPr>
        <p:sp>
          <p:nvSpPr>
            <p:cNvPr id="455" name="Google Shape;455;g2fde9715597_0_1196"/>
            <p:cNvSpPr txBox="1"/>
            <p:nvPr/>
          </p:nvSpPr>
          <p:spPr>
            <a:xfrm>
              <a:off x="31" y="55961"/>
              <a:ext cx="21640800" cy="1787400"/>
            </a:xfrm>
            <a:prstGeom prst="rect">
              <a:avLst/>
            </a:prstGeom>
            <a:noFill/>
            <a:ln>
              <a:noFill/>
            </a:ln>
          </p:spPr>
          <p:txBody>
            <a:bodyPr anchorCtr="0" anchor="t" bIns="0" lIns="0" spcFirstLastPara="1" rIns="0" wrap="square" tIns="0">
              <a:spAutoFit/>
            </a:bodyPr>
            <a:lstStyle/>
            <a:p>
              <a:pPr indent="-457200" lvl="0" marL="514350" marR="0" rtl="0" algn="l">
                <a:lnSpc>
                  <a:spcPct val="140000"/>
                </a:lnSpc>
                <a:spcBef>
                  <a:spcPts val="0"/>
                </a:spcBef>
                <a:spcAft>
                  <a:spcPts val="0"/>
                </a:spcAft>
                <a:buClr>
                  <a:srgbClr val="262626"/>
                </a:buClr>
                <a:buSzPts val="2700"/>
                <a:buFont typeface="Arial"/>
                <a:buChar char="•"/>
              </a:pPr>
              <a:r>
                <a:rPr lang="en-US" sz="2900">
                  <a:solidFill>
                    <a:srgbClr val="262626"/>
                  </a:solidFill>
                </a:rPr>
                <a:t>Make sure that you prepare for these placements!</a:t>
              </a:r>
              <a:endParaRPr sz="2900">
                <a:solidFill>
                  <a:srgbClr val="262626"/>
                </a:solidFill>
              </a:endParaRPr>
            </a:p>
            <a:p>
              <a:pPr indent="0" lvl="0" marL="0" marR="0" rtl="0" algn="l">
                <a:lnSpc>
                  <a:spcPct val="140000"/>
                </a:lnSpc>
                <a:spcBef>
                  <a:spcPts val="0"/>
                </a:spcBef>
                <a:spcAft>
                  <a:spcPts val="0"/>
                </a:spcAft>
                <a:buNone/>
              </a:pPr>
              <a:r>
                <a:t/>
              </a:r>
              <a:endParaRPr sz="2900">
                <a:solidFill>
                  <a:srgbClr val="262626"/>
                </a:solidFill>
              </a:endParaRPr>
            </a:p>
            <a:p>
              <a:pPr indent="-457200" lvl="0" marL="514350" marR="0" rtl="0" algn="l">
                <a:lnSpc>
                  <a:spcPct val="140000"/>
                </a:lnSpc>
                <a:spcBef>
                  <a:spcPts val="0"/>
                </a:spcBef>
                <a:spcAft>
                  <a:spcPts val="0"/>
                </a:spcAft>
                <a:buClr>
                  <a:srgbClr val="262626"/>
                </a:buClr>
                <a:buSzPts val="2700"/>
                <a:buFont typeface="Arial"/>
                <a:buChar char="•"/>
              </a:pPr>
              <a:r>
                <a:rPr b="0" i="0" lang="en-US" sz="2900" u="none" cap="none" strike="noStrike">
                  <a:solidFill>
                    <a:srgbClr val="262626"/>
                  </a:solidFill>
                  <a:latin typeface="Arial"/>
                  <a:ea typeface="Arial"/>
                  <a:cs typeface="Arial"/>
                  <a:sym typeface="Arial"/>
                </a:rPr>
                <a:t>Good block to get through sign-offs!</a:t>
              </a:r>
              <a:r>
                <a:rPr lang="en-US" sz="2900">
                  <a:solidFill>
                    <a:srgbClr val="262626"/>
                  </a:solidFill>
                </a:rPr>
                <a:t> e</a:t>
              </a:r>
              <a:r>
                <a:rPr b="0" i="0" lang="en-US" sz="2900" u="none" cap="none" strike="noStrike">
                  <a:solidFill>
                    <a:srgbClr val="262626"/>
                  </a:solidFill>
                  <a:latin typeface="Arial"/>
                  <a:ea typeface="Arial"/>
                  <a:cs typeface="Arial"/>
                  <a:sym typeface="Arial"/>
                </a:rPr>
                <a:t>specially </a:t>
              </a:r>
              <a:r>
                <a:rPr lang="en-US" sz="2900">
                  <a:solidFill>
                    <a:srgbClr val="262626"/>
                  </a:solidFill>
                </a:rPr>
                <a:t>b</a:t>
              </a:r>
              <a:r>
                <a:rPr b="0" i="0" lang="en-US" sz="2900" u="none" cap="none" strike="noStrike">
                  <a:solidFill>
                    <a:srgbClr val="262626"/>
                  </a:solidFill>
                  <a:latin typeface="Arial"/>
                  <a:ea typeface="Arial"/>
                  <a:cs typeface="Arial"/>
                  <a:sym typeface="Arial"/>
                </a:rPr>
                <a:t>lood </a:t>
              </a:r>
              <a:r>
                <a:rPr lang="en-US" sz="2900">
                  <a:solidFill>
                    <a:srgbClr val="262626"/>
                  </a:solidFill>
                </a:rPr>
                <a:t>g</a:t>
              </a:r>
              <a:r>
                <a:rPr b="0" i="0" lang="en-US" sz="2900" u="none" cap="none" strike="noStrike">
                  <a:solidFill>
                    <a:srgbClr val="262626"/>
                  </a:solidFill>
                  <a:latin typeface="Arial"/>
                  <a:ea typeface="Arial"/>
                  <a:cs typeface="Arial"/>
                  <a:sym typeface="Arial"/>
                </a:rPr>
                <a:t>lucose and S</a:t>
              </a:r>
              <a:r>
                <a:rPr lang="en-US" sz="2900">
                  <a:solidFill>
                    <a:srgbClr val="262626"/>
                  </a:solidFill>
                </a:rPr>
                <a:t>C insulin</a:t>
              </a:r>
              <a:endParaRPr sz="2900">
                <a:solidFill>
                  <a:srgbClr val="262626"/>
                </a:solidFill>
              </a:endParaRPr>
            </a:p>
            <a:p>
              <a:pPr indent="0" lvl="0" marL="457200" marR="0" rtl="0" algn="l">
                <a:lnSpc>
                  <a:spcPct val="14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457200" lvl="0" marL="514350" marR="0" rtl="0" algn="l">
                <a:lnSpc>
                  <a:spcPct val="140000"/>
                </a:lnSpc>
                <a:spcBef>
                  <a:spcPts val="0"/>
                </a:spcBef>
                <a:spcAft>
                  <a:spcPts val="0"/>
                </a:spcAft>
                <a:buClr>
                  <a:srgbClr val="262626"/>
                </a:buClr>
                <a:buSzPts val="2700"/>
                <a:buFont typeface="Arial"/>
                <a:buChar char="•"/>
              </a:pPr>
              <a:r>
                <a:rPr b="0" i="0" lang="en-US" sz="2900" u="none" cap="none" strike="noStrike">
                  <a:solidFill>
                    <a:srgbClr val="262626"/>
                  </a:solidFill>
                  <a:latin typeface="Arial"/>
                  <a:ea typeface="Arial"/>
                  <a:cs typeface="Arial"/>
                  <a:sym typeface="Arial"/>
                </a:rPr>
                <a:t>Will see a lot of common </a:t>
              </a:r>
              <a:r>
                <a:rPr lang="en-US" sz="2900">
                  <a:solidFill>
                    <a:srgbClr val="262626"/>
                  </a:solidFill>
                </a:rPr>
                <a:t>presentations</a:t>
              </a:r>
              <a:r>
                <a:rPr b="0" i="0" lang="en-US" sz="2900" u="none" cap="none" strike="noStrike">
                  <a:solidFill>
                    <a:srgbClr val="262626"/>
                  </a:solidFill>
                  <a:latin typeface="Arial"/>
                  <a:ea typeface="Arial"/>
                  <a:cs typeface="Arial"/>
                  <a:sym typeface="Arial"/>
                </a:rPr>
                <a:t> and memorable clinical signs</a:t>
              </a:r>
              <a:endParaRPr sz="2900">
                <a:solidFill>
                  <a:srgbClr val="262626"/>
                </a:solidFill>
              </a:endParaRPr>
            </a:p>
            <a:p>
              <a:pPr indent="0" lvl="0" marL="0" marR="0" rtl="0" algn="l">
                <a:lnSpc>
                  <a:spcPct val="140000"/>
                </a:lnSpc>
                <a:spcBef>
                  <a:spcPts val="0"/>
                </a:spcBef>
                <a:spcAft>
                  <a:spcPts val="0"/>
                </a:spcAft>
                <a:buNone/>
              </a:pPr>
              <a:r>
                <a:t/>
              </a:r>
              <a:endParaRPr sz="2900">
                <a:solidFill>
                  <a:srgbClr val="262626"/>
                </a:solidFill>
              </a:endParaRPr>
            </a:p>
            <a:p>
              <a:pPr indent="-457200" lvl="0" marL="514350" marR="0" rtl="0" algn="l">
                <a:lnSpc>
                  <a:spcPct val="140000"/>
                </a:lnSpc>
                <a:spcBef>
                  <a:spcPts val="0"/>
                </a:spcBef>
                <a:spcAft>
                  <a:spcPts val="0"/>
                </a:spcAft>
                <a:buClr>
                  <a:srgbClr val="262626"/>
                </a:buClr>
                <a:buSzPts val="2700"/>
                <a:buFont typeface="Arial"/>
                <a:buChar char="•"/>
              </a:pPr>
              <a:r>
                <a:rPr b="0" i="0" lang="en-US" sz="2900" u="none" cap="none" strike="noStrike">
                  <a:solidFill>
                    <a:srgbClr val="262626"/>
                  </a:solidFill>
                  <a:latin typeface="Arial"/>
                  <a:ea typeface="Arial"/>
                  <a:cs typeface="Arial"/>
                  <a:sym typeface="Arial"/>
                </a:rPr>
                <a:t>Ask lots of questions!</a:t>
              </a:r>
              <a:endParaRPr b="0" i="0" sz="1400" u="none" cap="none" strike="noStrike">
                <a:solidFill>
                  <a:srgbClr val="000000"/>
                </a:solidFill>
                <a:latin typeface="Arial"/>
                <a:ea typeface="Arial"/>
                <a:cs typeface="Arial"/>
                <a:sym typeface="Arial"/>
              </a:endParaRPr>
            </a:p>
          </p:txBody>
        </p:sp>
        <p:sp>
          <p:nvSpPr>
            <p:cNvPr id="456" name="Google Shape;456;g2fde9715597_0_1196"/>
            <p:cNvSpPr txBox="1"/>
            <p:nvPr/>
          </p:nvSpPr>
          <p:spPr>
            <a:xfrm>
              <a:off x="-581383" y="-145037"/>
              <a:ext cx="21640800" cy="2010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4300"/>
                <a:buFont typeface="Arial"/>
                <a:buNone/>
              </a:pPr>
              <a:r>
                <a:rPr b="1" i="0" lang="en-US" sz="4200" u="none" cap="none" strike="noStrike">
                  <a:solidFill>
                    <a:srgbClr val="262626"/>
                  </a:solidFill>
                  <a:latin typeface="Arial"/>
                  <a:ea typeface="Arial"/>
                  <a:cs typeface="Arial"/>
                  <a:sym typeface="Arial"/>
                </a:rPr>
                <a:t>GENERAL ADVICE</a:t>
              </a:r>
              <a:endParaRPr b="0" i="0" sz="2600" u="none" cap="none" strike="noStrike">
                <a:solidFill>
                  <a:srgbClr val="262626"/>
                </a:solidFill>
                <a:latin typeface="Arial"/>
                <a:ea typeface="Arial"/>
                <a:cs typeface="Arial"/>
                <a:sym typeface="Arial"/>
              </a:endParaRPr>
            </a:p>
          </p:txBody>
        </p:sp>
      </p:grpSp>
      <p:sp>
        <p:nvSpPr>
          <p:cNvPr id="457" name="Google Shape;457;g2fde9715597_0_1196"/>
          <p:cNvSpPr txBox="1"/>
          <p:nvPr/>
        </p:nvSpPr>
        <p:spPr>
          <a:xfrm>
            <a:off x="11146287" y="3047177"/>
            <a:ext cx="6399300" cy="53766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6100"/>
              <a:buFont typeface="Arial"/>
              <a:buNone/>
            </a:pPr>
            <a:r>
              <a:rPr b="1" i="0" lang="en-US" sz="6100" u="none" cap="none" strike="noStrike">
                <a:solidFill>
                  <a:srgbClr val="262626"/>
                </a:solidFill>
                <a:latin typeface="Arial"/>
                <a:ea typeface="Arial"/>
                <a:cs typeface="Arial"/>
                <a:sym typeface="Arial"/>
              </a:rPr>
              <a:t>CONTENT:</a:t>
            </a:r>
            <a:endParaRPr b="1" i="0" sz="6100" u="none" cap="none" strike="noStrike">
              <a:solidFill>
                <a:srgbClr val="262626"/>
              </a:solidFill>
              <a:latin typeface="Arial"/>
              <a:ea typeface="Arial"/>
              <a:cs typeface="Arial"/>
              <a:sym typeface="Arial"/>
            </a:endParaRPr>
          </a:p>
          <a:p>
            <a:pPr indent="0" lvl="0" marL="0" marR="0" rtl="0" algn="ctr">
              <a:lnSpc>
                <a:spcPct val="130000"/>
              </a:lnSpc>
              <a:spcBef>
                <a:spcPts val="0"/>
              </a:spcBef>
              <a:spcAft>
                <a:spcPts val="0"/>
              </a:spcAft>
              <a:buClr>
                <a:srgbClr val="000000"/>
              </a:buClr>
              <a:buSzPts val="3600"/>
              <a:buFont typeface="Arial"/>
              <a:buNone/>
            </a:pPr>
            <a:r>
              <a:rPr b="0" i="0" lang="en-US" sz="3600" u="none" cap="none" strike="noStrike">
                <a:solidFill>
                  <a:srgbClr val="262626"/>
                </a:solidFill>
                <a:latin typeface="Arial"/>
                <a:ea typeface="Arial"/>
                <a:cs typeface="Arial"/>
                <a:sym typeface="Arial"/>
              </a:rPr>
              <a:t>RHEUMATOLOGY</a:t>
            </a:r>
            <a:endParaRPr b="0" i="0" sz="1400" u="none" cap="none" strike="noStrike">
              <a:solidFill>
                <a:srgbClr val="000000"/>
              </a:solidFill>
              <a:latin typeface="Arial"/>
              <a:ea typeface="Arial"/>
              <a:cs typeface="Arial"/>
              <a:sym typeface="Arial"/>
            </a:endParaRPr>
          </a:p>
          <a:p>
            <a:pPr indent="0" lvl="0" marL="0" marR="0" rtl="0" algn="ctr">
              <a:lnSpc>
                <a:spcPct val="130000"/>
              </a:lnSpc>
              <a:spcBef>
                <a:spcPts val="0"/>
              </a:spcBef>
              <a:spcAft>
                <a:spcPts val="0"/>
              </a:spcAft>
              <a:buClr>
                <a:srgbClr val="000000"/>
              </a:buClr>
              <a:buSzPts val="3600"/>
              <a:buFont typeface="Arial"/>
              <a:buNone/>
            </a:pPr>
            <a:r>
              <a:rPr b="0" i="0" lang="en-US" sz="3600" u="none" cap="none" strike="noStrike">
                <a:solidFill>
                  <a:srgbClr val="262626"/>
                </a:solidFill>
                <a:latin typeface="Arial"/>
                <a:ea typeface="Arial"/>
                <a:cs typeface="Arial"/>
                <a:sym typeface="Arial"/>
              </a:rPr>
              <a:t>GASTROENTEROLOGY</a:t>
            </a:r>
            <a:endParaRPr b="0" i="0" sz="1400" u="none" cap="none" strike="noStrike">
              <a:solidFill>
                <a:srgbClr val="000000"/>
              </a:solidFill>
              <a:latin typeface="Arial"/>
              <a:ea typeface="Arial"/>
              <a:cs typeface="Arial"/>
              <a:sym typeface="Arial"/>
            </a:endParaRPr>
          </a:p>
          <a:p>
            <a:pPr indent="0" lvl="0" marL="0" marR="0" rtl="0" algn="ctr">
              <a:lnSpc>
                <a:spcPct val="130000"/>
              </a:lnSpc>
              <a:spcBef>
                <a:spcPts val="0"/>
              </a:spcBef>
              <a:spcAft>
                <a:spcPts val="0"/>
              </a:spcAft>
              <a:buClr>
                <a:srgbClr val="000000"/>
              </a:buClr>
              <a:buSzPts val="3600"/>
              <a:buFont typeface="Arial"/>
              <a:buNone/>
            </a:pPr>
            <a:r>
              <a:rPr lang="en-US" sz="3600">
                <a:solidFill>
                  <a:srgbClr val="262626"/>
                </a:solidFill>
              </a:rPr>
              <a:t>NEPHROLOGY</a:t>
            </a:r>
            <a:endParaRPr b="0" i="0" sz="1400" u="none" cap="none" strike="noStrike">
              <a:solidFill>
                <a:srgbClr val="000000"/>
              </a:solidFill>
              <a:latin typeface="Arial"/>
              <a:ea typeface="Arial"/>
              <a:cs typeface="Arial"/>
              <a:sym typeface="Arial"/>
            </a:endParaRPr>
          </a:p>
          <a:p>
            <a:pPr indent="0" lvl="0" marL="0" marR="0" rtl="0" algn="ctr">
              <a:lnSpc>
                <a:spcPct val="130000"/>
              </a:lnSpc>
              <a:spcBef>
                <a:spcPts val="0"/>
              </a:spcBef>
              <a:spcAft>
                <a:spcPts val="0"/>
              </a:spcAft>
              <a:buClr>
                <a:srgbClr val="000000"/>
              </a:buClr>
              <a:buSzPts val="3600"/>
              <a:buFont typeface="Arial"/>
              <a:buNone/>
            </a:pPr>
            <a:r>
              <a:rPr b="0" i="0" lang="en-US" sz="3600" u="none" cap="none" strike="noStrike">
                <a:solidFill>
                  <a:srgbClr val="262626"/>
                </a:solidFill>
                <a:latin typeface="Arial"/>
                <a:ea typeface="Arial"/>
                <a:cs typeface="Arial"/>
                <a:sym typeface="Arial"/>
              </a:rPr>
              <a:t>INFECTIOUS DISEASES </a:t>
            </a:r>
            <a:endParaRPr b="0" i="0" sz="1400" u="none" cap="none" strike="noStrike">
              <a:solidFill>
                <a:srgbClr val="000000"/>
              </a:solidFill>
              <a:latin typeface="Arial"/>
              <a:ea typeface="Arial"/>
              <a:cs typeface="Arial"/>
              <a:sym typeface="Arial"/>
            </a:endParaRPr>
          </a:p>
          <a:p>
            <a:pPr indent="0" lvl="0" marL="0" marR="0" rtl="0" algn="ctr">
              <a:lnSpc>
                <a:spcPct val="130000"/>
              </a:lnSpc>
              <a:spcBef>
                <a:spcPts val="0"/>
              </a:spcBef>
              <a:spcAft>
                <a:spcPts val="0"/>
              </a:spcAft>
              <a:buClr>
                <a:srgbClr val="000000"/>
              </a:buClr>
              <a:buSzPts val="3600"/>
              <a:buFont typeface="Arial"/>
              <a:buNone/>
            </a:pPr>
            <a:r>
              <a:rPr b="0" i="0" lang="en-US" sz="3600" u="none" cap="none" strike="noStrike">
                <a:solidFill>
                  <a:srgbClr val="262626"/>
                </a:solidFill>
                <a:latin typeface="Arial"/>
                <a:ea typeface="Arial"/>
                <a:cs typeface="Arial"/>
                <a:sym typeface="Arial"/>
              </a:rPr>
              <a:t>DIABETES</a:t>
            </a:r>
            <a:endParaRPr b="0" i="0" sz="1400" u="none" cap="none" strike="noStrike">
              <a:solidFill>
                <a:srgbClr val="000000"/>
              </a:solidFill>
              <a:latin typeface="Arial"/>
              <a:ea typeface="Arial"/>
              <a:cs typeface="Arial"/>
              <a:sym typeface="Arial"/>
            </a:endParaRPr>
          </a:p>
          <a:p>
            <a:pPr indent="0" lvl="0" marL="0" marR="0" rtl="0" algn="ctr">
              <a:lnSpc>
                <a:spcPct val="130000"/>
              </a:lnSpc>
              <a:spcBef>
                <a:spcPts val="0"/>
              </a:spcBef>
              <a:spcAft>
                <a:spcPts val="0"/>
              </a:spcAft>
              <a:buClr>
                <a:srgbClr val="000000"/>
              </a:buClr>
              <a:buSzPts val="3600"/>
              <a:buFont typeface="Arial"/>
              <a:buNone/>
            </a:pPr>
            <a:r>
              <a:rPr b="0" i="0" lang="en-US" sz="3600" u="none" cap="none" strike="noStrike">
                <a:solidFill>
                  <a:srgbClr val="262626"/>
                </a:solidFill>
                <a:latin typeface="Arial"/>
                <a:ea typeface="Arial"/>
                <a:cs typeface="Arial"/>
                <a:sym typeface="Arial"/>
              </a:rPr>
              <a:t>(wards/clinics vary by site)</a:t>
            </a:r>
            <a:endParaRPr b="0" i="0" sz="1400" u="none" cap="none" strike="noStrike">
              <a:solidFill>
                <a:srgbClr val="000000"/>
              </a:solidFill>
              <a:latin typeface="Arial"/>
              <a:ea typeface="Arial"/>
              <a:cs typeface="Arial"/>
              <a:sym typeface="Arial"/>
            </a:endParaRPr>
          </a:p>
        </p:txBody>
      </p:sp>
      <p:cxnSp>
        <p:nvCxnSpPr>
          <p:cNvPr id="458" name="Google Shape;458;g2fde9715597_0_1196"/>
          <p:cNvCxnSpPr/>
          <p:nvPr/>
        </p:nvCxnSpPr>
        <p:spPr>
          <a:xfrm>
            <a:off x="10036149" y="2612897"/>
            <a:ext cx="0" cy="6410100"/>
          </a:xfrm>
          <a:prstGeom prst="straightConnector1">
            <a:avLst/>
          </a:prstGeom>
          <a:noFill/>
          <a:ln cap="rnd" cmpd="sng" w="38100">
            <a:solidFill>
              <a:srgbClr val="F46530"/>
            </a:solidFill>
            <a:prstDash val="dash"/>
            <a:round/>
            <a:headEnd len="sm" w="sm" type="none"/>
            <a:tailEnd len="sm" w="sm" type="none"/>
          </a:ln>
        </p:spPr>
      </p:cxnSp>
      <p:sp>
        <p:nvSpPr>
          <p:cNvPr id="459" name="Google Shape;459;g2fde9715597_0_1196"/>
          <p:cNvSpPr/>
          <p:nvPr/>
        </p:nvSpPr>
        <p:spPr>
          <a:xfrm flipH="1" rot="10800000">
            <a:off x="0" y="9258218"/>
            <a:ext cx="18295200" cy="531300"/>
          </a:xfrm>
          <a:prstGeom prst="rect">
            <a:avLst/>
          </a:prstGeom>
          <a:solidFill>
            <a:srgbClr val="ECAFAE"/>
          </a:solidFill>
          <a:ln>
            <a:noFill/>
          </a:ln>
        </p:spPr>
        <p:txBody>
          <a:bodyPr anchorCtr="1" anchor="ctr" bIns="68575" lIns="137150" spcFirstLastPara="1" rIns="137150" wrap="square" tIns="685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Calibri"/>
              <a:ea typeface="Calibri"/>
              <a:cs typeface="Calibri"/>
              <a:sym typeface="Calibri"/>
            </a:endParaRPr>
          </a:p>
        </p:txBody>
      </p:sp>
      <p:sp>
        <p:nvSpPr>
          <p:cNvPr id="460" name="Google Shape;460;g2fde9715597_0_1196"/>
          <p:cNvSpPr/>
          <p:nvPr/>
        </p:nvSpPr>
        <p:spPr>
          <a:xfrm>
            <a:off x="0" y="9436537"/>
            <a:ext cx="18288000" cy="850500"/>
          </a:xfrm>
          <a:prstGeom prst="rect">
            <a:avLst/>
          </a:prstGeom>
          <a:solidFill>
            <a:srgbClr val="B52E2A"/>
          </a:solidFill>
          <a:ln>
            <a:noFill/>
          </a:ln>
        </p:spPr>
        <p:txBody>
          <a:bodyPr anchorCtr="1" anchor="ctr" bIns="68575" lIns="137150" spcFirstLastPara="1" rIns="137150" wrap="square" tIns="685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Calibri"/>
              <a:ea typeface="Calibri"/>
              <a:cs typeface="Calibri"/>
              <a:sym typeface="Calibri"/>
            </a:endParaRPr>
          </a:p>
        </p:txBody>
      </p:sp>
      <p:pic>
        <p:nvPicPr>
          <p:cNvPr descr="A white letter on a black background&#10;&#10;Description automatically generated" id="461" name="Google Shape;461;g2fde9715597_0_1196"/>
          <p:cNvPicPr preferRelativeResize="0"/>
          <p:nvPr/>
        </p:nvPicPr>
        <p:blipFill rotWithShape="1">
          <a:blip r:embed="rId3">
            <a:alphaModFix/>
          </a:blip>
          <a:srcRect b="0" l="0" r="0" t="0"/>
          <a:stretch/>
        </p:blipFill>
        <p:spPr>
          <a:xfrm>
            <a:off x="15970500" y="9563007"/>
            <a:ext cx="2088899" cy="619501"/>
          </a:xfrm>
          <a:prstGeom prst="rect">
            <a:avLst/>
          </a:prstGeom>
          <a:noFill/>
          <a:ln>
            <a:noFill/>
          </a:ln>
        </p:spPr>
      </p:pic>
      <p:pic>
        <p:nvPicPr>
          <p:cNvPr id="462" name="Google Shape;462;g2fde9715597_0_1196"/>
          <p:cNvPicPr preferRelativeResize="0"/>
          <p:nvPr/>
        </p:nvPicPr>
        <p:blipFill rotWithShape="1">
          <a:blip r:embed="rId4">
            <a:alphaModFix/>
          </a:blip>
          <a:srcRect b="0" l="2203" r="6746" t="0"/>
          <a:stretch/>
        </p:blipFill>
        <p:spPr>
          <a:xfrm>
            <a:off x="15119264" y="191175"/>
            <a:ext cx="2426312" cy="266482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g2fde9715597_0_1210"/>
          <p:cNvSpPr txBox="1"/>
          <p:nvPr/>
        </p:nvSpPr>
        <p:spPr>
          <a:xfrm>
            <a:off x="705970" y="489367"/>
            <a:ext cx="14596200" cy="1385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9000"/>
              <a:buFont typeface="Arial"/>
              <a:buNone/>
            </a:pPr>
            <a:r>
              <a:rPr b="1" i="0" lang="en-US" sz="9000" u="none" cap="none" strike="noStrike">
                <a:solidFill>
                  <a:schemeClr val="lt1"/>
                </a:solidFill>
                <a:latin typeface="Comfortaa"/>
                <a:ea typeface="Comfortaa"/>
                <a:cs typeface="Comfortaa"/>
                <a:sym typeface="Comfortaa"/>
              </a:rPr>
              <a:t>AGEING</a:t>
            </a:r>
            <a:endParaRPr b="0" i="0" sz="1400" u="none" cap="none" strike="noStrike">
              <a:solidFill>
                <a:schemeClr val="lt1"/>
              </a:solidFill>
              <a:latin typeface="Comfortaa"/>
              <a:ea typeface="Comfortaa"/>
              <a:cs typeface="Comfortaa"/>
              <a:sym typeface="Comfortaa"/>
            </a:endParaRPr>
          </a:p>
        </p:txBody>
      </p:sp>
      <p:sp>
        <p:nvSpPr>
          <p:cNvPr id="468" name="Google Shape;468;g2fde9715597_0_1210"/>
          <p:cNvSpPr/>
          <p:nvPr/>
        </p:nvSpPr>
        <p:spPr>
          <a:xfrm>
            <a:off x="0" y="2282234"/>
            <a:ext cx="18295200" cy="6989400"/>
          </a:xfrm>
          <a:prstGeom prst="rect">
            <a:avLst/>
          </a:prstGeom>
          <a:solidFill>
            <a:srgbClr val="BDD3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262626"/>
              </a:solidFill>
              <a:latin typeface="Arial"/>
              <a:ea typeface="Arial"/>
              <a:cs typeface="Arial"/>
              <a:sym typeface="Arial"/>
            </a:endParaRPr>
          </a:p>
        </p:txBody>
      </p:sp>
      <p:cxnSp>
        <p:nvCxnSpPr>
          <p:cNvPr id="469" name="Google Shape;469;g2fde9715597_0_1210"/>
          <p:cNvCxnSpPr/>
          <p:nvPr/>
        </p:nvCxnSpPr>
        <p:spPr>
          <a:xfrm>
            <a:off x="-134100" y="2265103"/>
            <a:ext cx="18556200" cy="0"/>
          </a:xfrm>
          <a:prstGeom prst="straightConnector1">
            <a:avLst/>
          </a:prstGeom>
          <a:noFill/>
          <a:ln cap="flat" cmpd="sng" w="57150">
            <a:solidFill>
              <a:srgbClr val="F46530"/>
            </a:solidFill>
            <a:prstDash val="solid"/>
            <a:round/>
            <a:headEnd len="sm" w="sm" type="none"/>
            <a:tailEnd len="sm" w="sm" type="none"/>
          </a:ln>
        </p:spPr>
      </p:cxnSp>
      <p:grpSp>
        <p:nvGrpSpPr>
          <p:cNvPr id="470" name="Google Shape;470;g2fde9715597_0_1210"/>
          <p:cNvGrpSpPr/>
          <p:nvPr/>
        </p:nvGrpSpPr>
        <p:grpSpPr>
          <a:xfrm>
            <a:off x="513813" y="2856004"/>
            <a:ext cx="8737762" cy="5633911"/>
            <a:chOff x="-581383" y="-145037"/>
            <a:chExt cx="22222183" cy="1751947"/>
          </a:xfrm>
        </p:grpSpPr>
        <p:sp>
          <p:nvSpPr>
            <p:cNvPr id="471" name="Google Shape;471;g2fde9715597_0_1210"/>
            <p:cNvSpPr txBox="1"/>
            <p:nvPr/>
          </p:nvSpPr>
          <p:spPr>
            <a:xfrm>
              <a:off x="0" y="107810"/>
              <a:ext cx="21640800" cy="1499100"/>
            </a:xfrm>
            <a:prstGeom prst="rect">
              <a:avLst/>
            </a:prstGeom>
            <a:noFill/>
            <a:ln>
              <a:noFill/>
            </a:ln>
          </p:spPr>
          <p:txBody>
            <a:bodyPr anchorCtr="0" anchor="t" bIns="0" lIns="0" spcFirstLastPara="1" rIns="0" wrap="square" tIns="0">
              <a:spAutoFit/>
            </a:bodyPr>
            <a:lstStyle/>
            <a:p>
              <a:pPr indent="-457200" lvl="0" marL="514350" marR="0" rtl="0" algn="l">
                <a:lnSpc>
                  <a:spcPct val="140000"/>
                </a:lnSpc>
                <a:spcBef>
                  <a:spcPts val="0"/>
                </a:spcBef>
                <a:spcAft>
                  <a:spcPts val="0"/>
                </a:spcAft>
                <a:buClr>
                  <a:srgbClr val="262626"/>
                </a:buClr>
                <a:buSzPts val="2700"/>
                <a:buFont typeface="Arial"/>
                <a:buChar char="•"/>
              </a:pPr>
              <a:r>
                <a:rPr b="0" i="0" lang="en-US" sz="2900" u="none" cap="none" strike="noStrike">
                  <a:solidFill>
                    <a:srgbClr val="262626"/>
                  </a:solidFill>
                  <a:latin typeface="Arial"/>
                  <a:ea typeface="Arial"/>
                  <a:cs typeface="Arial"/>
                  <a:sym typeface="Arial"/>
                </a:rPr>
                <a:t>Ask staff on the wards for good patients to take a history from - most elderly patients love to talk and you can learn a lot from them!</a:t>
              </a:r>
              <a:endParaRPr b="0" i="0" sz="1400" u="none" cap="none" strike="noStrike">
                <a:solidFill>
                  <a:srgbClr val="000000"/>
                </a:solidFill>
                <a:latin typeface="Arial"/>
                <a:ea typeface="Arial"/>
                <a:cs typeface="Arial"/>
                <a:sym typeface="Arial"/>
              </a:endParaRPr>
            </a:p>
            <a:p>
              <a:pPr indent="-457200" lvl="0" marL="514350" marR="0" rtl="0" algn="l">
                <a:lnSpc>
                  <a:spcPct val="140000"/>
                </a:lnSpc>
                <a:spcBef>
                  <a:spcPts val="0"/>
                </a:spcBef>
                <a:spcAft>
                  <a:spcPts val="0"/>
                </a:spcAft>
                <a:buClr>
                  <a:srgbClr val="262626"/>
                </a:buClr>
                <a:buSzPts val="2700"/>
                <a:buFont typeface="Arial"/>
                <a:buChar char="•"/>
              </a:pPr>
              <a:r>
                <a:rPr b="0" i="0" lang="en-US" sz="2900" u="none" cap="none" strike="noStrike">
                  <a:solidFill>
                    <a:srgbClr val="262626"/>
                  </a:solidFill>
                  <a:latin typeface="Arial"/>
                  <a:ea typeface="Arial"/>
                  <a:cs typeface="Arial"/>
                  <a:sym typeface="Arial"/>
                </a:rPr>
                <a:t>Be aware of how an ill elderly patient may present (many only show signs of delirium). </a:t>
              </a:r>
              <a:endParaRPr b="0" i="0" sz="1400" u="none" cap="none" strike="noStrike">
                <a:solidFill>
                  <a:srgbClr val="000000"/>
                </a:solidFill>
                <a:latin typeface="Arial"/>
                <a:ea typeface="Arial"/>
                <a:cs typeface="Arial"/>
                <a:sym typeface="Arial"/>
              </a:endParaRPr>
            </a:p>
            <a:p>
              <a:pPr indent="-457200" lvl="0" marL="514350" marR="0" rtl="0" algn="l">
                <a:lnSpc>
                  <a:spcPct val="140000"/>
                </a:lnSpc>
                <a:spcBef>
                  <a:spcPts val="0"/>
                </a:spcBef>
                <a:spcAft>
                  <a:spcPts val="0"/>
                </a:spcAft>
                <a:buClr>
                  <a:srgbClr val="262626"/>
                </a:buClr>
                <a:buSzPts val="2700"/>
                <a:buFont typeface="Arial"/>
                <a:buChar char="•"/>
              </a:pPr>
              <a:r>
                <a:rPr b="0" i="0" lang="en-US" sz="2900" u="none" cap="none" strike="noStrike">
                  <a:solidFill>
                    <a:srgbClr val="262626"/>
                  </a:solidFill>
                  <a:latin typeface="Arial"/>
                  <a:ea typeface="Arial"/>
                  <a:cs typeface="Arial"/>
                  <a:sym typeface="Arial"/>
                </a:rPr>
                <a:t>Talk to and familiarise yourself with the different roles involved in their care (occupational therapy, dietician, physiotherapy etc.)</a:t>
              </a:r>
              <a:endParaRPr b="0" i="0" sz="1400" u="none" cap="none" strike="noStrike">
                <a:solidFill>
                  <a:srgbClr val="000000"/>
                </a:solidFill>
                <a:latin typeface="Arial"/>
                <a:ea typeface="Arial"/>
                <a:cs typeface="Arial"/>
                <a:sym typeface="Arial"/>
              </a:endParaRPr>
            </a:p>
          </p:txBody>
        </p:sp>
        <p:sp>
          <p:nvSpPr>
            <p:cNvPr id="472" name="Google Shape;472;g2fde9715597_0_1210"/>
            <p:cNvSpPr txBox="1"/>
            <p:nvPr/>
          </p:nvSpPr>
          <p:spPr>
            <a:xfrm>
              <a:off x="-581383" y="-145037"/>
              <a:ext cx="21640800" cy="2010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4300"/>
                <a:buFont typeface="Arial"/>
                <a:buNone/>
              </a:pPr>
              <a:r>
                <a:rPr b="1" i="0" lang="en-US" sz="4200" u="none" cap="none" strike="noStrike">
                  <a:solidFill>
                    <a:srgbClr val="262626"/>
                  </a:solidFill>
                  <a:latin typeface="Arial"/>
                  <a:ea typeface="Arial"/>
                  <a:cs typeface="Arial"/>
                  <a:sym typeface="Arial"/>
                </a:rPr>
                <a:t>GENERAL ADVICE</a:t>
              </a:r>
              <a:endParaRPr b="0" i="0" sz="2600" u="none" cap="none" strike="noStrike">
                <a:solidFill>
                  <a:srgbClr val="262626"/>
                </a:solidFill>
                <a:latin typeface="Arial"/>
                <a:ea typeface="Arial"/>
                <a:cs typeface="Arial"/>
                <a:sym typeface="Arial"/>
              </a:endParaRPr>
            </a:p>
          </p:txBody>
        </p:sp>
      </p:grpSp>
      <p:sp>
        <p:nvSpPr>
          <p:cNvPr id="473" name="Google Shape;473;g2fde9715597_0_1210"/>
          <p:cNvSpPr txBox="1"/>
          <p:nvPr/>
        </p:nvSpPr>
        <p:spPr>
          <a:xfrm>
            <a:off x="11146287" y="3047177"/>
            <a:ext cx="6399300" cy="53766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6100"/>
              <a:buFont typeface="Arial"/>
              <a:buNone/>
            </a:pPr>
            <a:r>
              <a:rPr b="1" i="0" lang="en-US" sz="6100" u="none" cap="none" strike="noStrike">
                <a:solidFill>
                  <a:srgbClr val="262626"/>
                </a:solidFill>
                <a:latin typeface="Arial"/>
                <a:ea typeface="Arial"/>
                <a:cs typeface="Arial"/>
                <a:sym typeface="Arial"/>
              </a:rPr>
              <a:t>CONTENT:</a:t>
            </a:r>
            <a:endParaRPr b="1" i="0" sz="6100" u="none" cap="none" strike="noStrike">
              <a:solidFill>
                <a:srgbClr val="262626"/>
              </a:solidFill>
              <a:latin typeface="Arial"/>
              <a:ea typeface="Arial"/>
              <a:cs typeface="Arial"/>
              <a:sym typeface="Arial"/>
            </a:endParaRPr>
          </a:p>
          <a:p>
            <a:pPr indent="0" lvl="0" marL="0" marR="0" rtl="0" algn="ctr">
              <a:lnSpc>
                <a:spcPct val="130000"/>
              </a:lnSpc>
              <a:spcBef>
                <a:spcPts val="0"/>
              </a:spcBef>
              <a:spcAft>
                <a:spcPts val="0"/>
              </a:spcAft>
              <a:buClr>
                <a:srgbClr val="000000"/>
              </a:buClr>
              <a:buSzPts val="3600"/>
              <a:buFont typeface="Arial"/>
              <a:buNone/>
            </a:pPr>
            <a:r>
              <a:rPr b="0" i="0" lang="en-US" sz="3600" u="none" cap="none" strike="noStrike">
                <a:solidFill>
                  <a:srgbClr val="262626"/>
                </a:solidFill>
                <a:latin typeface="Arial"/>
                <a:ea typeface="Arial"/>
                <a:cs typeface="Arial"/>
                <a:sym typeface="Arial"/>
              </a:rPr>
              <a:t>BONE DISEASES (OSTEOPOROSIS ETC.)</a:t>
            </a:r>
            <a:br>
              <a:rPr b="0" i="0" lang="en-US" sz="3600" u="none" cap="none" strike="noStrike">
                <a:solidFill>
                  <a:srgbClr val="262626"/>
                </a:solidFill>
                <a:latin typeface="Arial"/>
                <a:ea typeface="Arial"/>
                <a:cs typeface="Arial"/>
                <a:sym typeface="Arial"/>
              </a:rPr>
            </a:br>
            <a:r>
              <a:rPr b="0" i="0" lang="en-US" sz="3600" u="none" cap="none" strike="noStrike">
                <a:solidFill>
                  <a:srgbClr val="262626"/>
                </a:solidFill>
                <a:latin typeface="Arial"/>
                <a:ea typeface="Arial"/>
                <a:cs typeface="Arial"/>
                <a:sym typeface="Arial"/>
              </a:rPr>
              <a:t> DEMENTIA</a:t>
            </a:r>
            <a:br>
              <a:rPr b="0" i="0" lang="en-US" sz="3600" u="none" cap="none" strike="noStrike">
                <a:solidFill>
                  <a:srgbClr val="262626"/>
                </a:solidFill>
                <a:latin typeface="Arial"/>
                <a:ea typeface="Arial"/>
                <a:cs typeface="Arial"/>
                <a:sym typeface="Arial"/>
              </a:rPr>
            </a:br>
            <a:r>
              <a:rPr b="0" i="0" lang="en-US" sz="3600" u="none" cap="none" strike="noStrike">
                <a:solidFill>
                  <a:srgbClr val="262626"/>
                </a:solidFill>
                <a:latin typeface="Arial"/>
                <a:ea typeface="Arial"/>
                <a:cs typeface="Arial"/>
                <a:sym typeface="Arial"/>
              </a:rPr>
              <a:t>DELIRIUM</a:t>
            </a:r>
            <a:br>
              <a:rPr b="0" i="0" lang="en-US" sz="3600" u="none" cap="none" strike="noStrike">
                <a:solidFill>
                  <a:srgbClr val="262626"/>
                </a:solidFill>
                <a:latin typeface="Arial"/>
                <a:ea typeface="Arial"/>
                <a:cs typeface="Arial"/>
                <a:sym typeface="Arial"/>
              </a:rPr>
            </a:br>
            <a:r>
              <a:rPr b="0" i="0" lang="en-US" sz="3600" u="none" cap="none" strike="noStrike">
                <a:solidFill>
                  <a:srgbClr val="262626"/>
                </a:solidFill>
                <a:latin typeface="Arial"/>
                <a:ea typeface="Arial"/>
                <a:cs typeface="Arial"/>
                <a:sym typeface="Arial"/>
              </a:rPr>
              <a:t>FRAILTY AND FALLS</a:t>
            </a:r>
            <a:br>
              <a:rPr b="0" i="0" lang="en-US" sz="3600" u="none" cap="none" strike="noStrike">
                <a:solidFill>
                  <a:srgbClr val="262626"/>
                </a:solidFill>
                <a:latin typeface="Arial"/>
                <a:ea typeface="Arial"/>
                <a:cs typeface="Arial"/>
                <a:sym typeface="Arial"/>
              </a:rPr>
            </a:br>
            <a:r>
              <a:rPr b="0" i="0" lang="en-US" sz="3600" u="none" cap="none" strike="noStrike">
                <a:solidFill>
                  <a:srgbClr val="262626"/>
                </a:solidFill>
                <a:latin typeface="Arial"/>
                <a:ea typeface="Arial"/>
                <a:cs typeface="Arial"/>
                <a:sym typeface="Arial"/>
              </a:rPr>
              <a:t>PARKINSON’S DISEASE</a:t>
            </a:r>
            <a:endParaRPr b="0" i="0" sz="1400" u="none" cap="none" strike="noStrike">
              <a:solidFill>
                <a:srgbClr val="000000"/>
              </a:solidFill>
              <a:latin typeface="Arial"/>
              <a:ea typeface="Arial"/>
              <a:cs typeface="Arial"/>
              <a:sym typeface="Arial"/>
            </a:endParaRPr>
          </a:p>
        </p:txBody>
      </p:sp>
      <p:cxnSp>
        <p:nvCxnSpPr>
          <p:cNvPr id="474" name="Google Shape;474;g2fde9715597_0_1210"/>
          <p:cNvCxnSpPr/>
          <p:nvPr/>
        </p:nvCxnSpPr>
        <p:spPr>
          <a:xfrm>
            <a:off x="10036149" y="2612897"/>
            <a:ext cx="0" cy="6410100"/>
          </a:xfrm>
          <a:prstGeom prst="straightConnector1">
            <a:avLst/>
          </a:prstGeom>
          <a:noFill/>
          <a:ln cap="rnd" cmpd="sng" w="38100">
            <a:solidFill>
              <a:srgbClr val="F46530"/>
            </a:solidFill>
            <a:prstDash val="dash"/>
            <a:round/>
            <a:headEnd len="sm" w="sm" type="none"/>
            <a:tailEnd len="sm" w="sm" type="none"/>
          </a:ln>
        </p:spPr>
      </p:cxnSp>
      <p:sp>
        <p:nvSpPr>
          <p:cNvPr id="475" name="Google Shape;475;g2fde9715597_0_1210"/>
          <p:cNvSpPr/>
          <p:nvPr/>
        </p:nvSpPr>
        <p:spPr>
          <a:xfrm flipH="1" rot="10800000">
            <a:off x="0" y="9258218"/>
            <a:ext cx="18295200" cy="531300"/>
          </a:xfrm>
          <a:prstGeom prst="rect">
            <a:avLst/>
          </a:prstGeom>
          <a:solidFill>
            <a:srgbClr val="ECAFAE"/>
          </a:solidFill>
          <a:ln>
            <a:noFill/>
          </a:ln>
        </p:spPr>
        <p:txBody>
          <a:bodyPr anchorCtr="1" anchor="ctr" bIns="68575" lIns="137150" spcFirstLastPara="1" rIns="137150" wrap="square" tIns="685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Calibri"/>
              <a:ea typeface="Calibri"/>
              <a:cs typeface="Calibri"/>
              <a:sym typeface="Calibri"/>
            </a:endParaRPr>
          </a:p>
        </p:txBody>
      </p:sp>
      <p:sp>
        <p:nvSpPr>
          <p:cNvPr id="476" name="Google Shape;476;g2fde9715597_0_1210"/>
          <p:cNvSpPr/>
          <p:nvPr/>
        </p:nvSpPr>
        <p:spPr>
          <a:xfrm>
            <a:off x="0" y="9436537"/>
            <a:ext cx="18288000" cy="850500"/>
          </a:xfrm>
          <a:prstGeom prst="rect">
            <a:avLst/>
          </a:prstGeom>
          <a:solidFill>
            <a:srgbClr val="B52E2A"/>
          </a:solidFill>
          <a:ln>
            <a:noFill/>
          </a:ln>
        </p:spPr>
        <p:txBody>
          <a:bodyPr anchorCtr="1" anchor="ctr" bIns="68575" lIns="137150" spcFirstLastPara="1" rIns="137150" wrap="square" tIns="685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Calibri"/>
              <a:ea typeface="Calibri"/>
              <a:cs typeface="Calibri"/>
              <a:sym typeface="Calibri"/>
            </a:endParaRPr>
          </a:p>
        </p:txBody>
      </p:sp>
      <p:pic>
        <p:nvPicPr>
          <p:cNvPr descr="A white letter on a black background&#10;&#10;Description automatically generated" id="477" name="Google Shape;477;g2fde9715597_0_1210"/>
          <p:cNvPicPr preferRelativeResize="0"/>
          <p:nvPr/>
        </p:nvPicPr>
        <p:blipFill rotWithShape="1">
          <a:blip r:embed="rId3">
            <a:alphaModFix/>
          </a:blip>
          <a:srcRect b="0" l="0" r="0" t="0"/>
          <a:stretch/>
        </p:blipFill>
        <p:spPr>
          <a:xfrm>
            <a:off x="15970500" y="9563007"/>
            <a:ext cx="2088899" cy="619501"/>
          </a:xfrm>
          <a:prstGeom prst="rect">
            <a:avLst/>
          </a:prstGeom>
          <a:noFill/>
          <a:ln>
            <a:noFill/>
          </a:ln>
        </p:spPr>
      </p:pic>
      <p:pic>
        <p:nvPicPr>
          <p:cNvPr id="478" name="Google Shape;478;g2fde9715597_0_1210"/>
          <p:cNvPicPr preferRelativeResize="0"/>
          <p:nvPr/>
        </p:nvPicPr>
        <p:blipFill rotWithShape="1">
          <a:blip r:embed="rId4">
            <a:alphaModFix/>
          </a:blip>
          <a:srcRect b="69959" l="34903" r="42181" t="18186"/>
          <a:stretch/>
        </p:blipFill>
        <p:spPr>
          <a:xfrm>
            <a:off x="15528925" y="522550"/>
            <a:ext cx="1874339" cy="13853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cxnSp>
        <p:nvCxnSpPr>
          <p:cNvPr id="119" name="Google Shape;119;g2fde9715597_0_977"/>
          <p:cNvCxnSpPr/>
          <p:nvPr/>
        </p:nvCxnSpPr>
        <p:spPr>
          <a:xfrm>
            <a:off x="9144000" y="1813118"/>
            <a:ext cx="8113500" cy="0"/>
          </a:xfrm>
          <a:prstGeom prst="straightConnector1">
            <a:avLst/>
          </a:prstGeom>
          <a:noFill/>
          <a:ln cap="rnd" cmpd="sng" w="38100">
            <a:solidFill>
              <a:srgbClr val="F46530"/>
            </a:solidFill>
            <a:prstDash val="dash"/>
            <a:round/>
            <a:headEnd len="sm" w="sm" type="none"/>
            <a:tailEnd len="sm" w="sm" type="none"/>
          </a:ln>
        </p:spPr>
      </p:cxnSp>
      <p:sp>
        <p:nvSpPr>
          <p:cNvPr id="120" name="Google Shape;120;g2fde9715597_0_977"/>
          <p:cNvSpPr txBox="1"/>
          <p:nvPr/>
        </p:nvSpPr>
        <p:spPr>
          <a:xfrm>
            <a:off x="9168179" y="873691"/>
            <a:ext cx="1311900" cy="5850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3800"/>
              <a:buFont typeface="Arial"/>
              <a:buNone/>
            </a:pPr>
            <a:r>
              <a:rPr b="1" i="0" lang="en-US" sz="3800" u="none" cap="none" strike="noStrike">
                <a:solidFill>
                  <a:srgbClr val="FFFFFF"/>
                </a:solidFill>
                <a:latin typeface="Arial"/>
                <a:ea typeface="Arial"/>
                <a:cs typeface="Arial"/>
                <a:sym typeface="Arial"/>
              </a:rPr>
              <a:t>MON</a:t>
            </a:r>
            <a:endParaRPr b="1" i="0" sz="2700" u="none" cap="none" strike="noStrike">
              <a:solidFill>
                <a:srgbClr val="000000"/>
              </a:solidFill>
              <a:latin typeface="Arial"/>
              <a:ea typeface="Arial"/>
              <a:cs typeface="Arial"/>
              <a:sym typeface="Arial"/>
            </a:endParaRPr>
          </a:p>
        </p:txBody>
      </p:sp>
      <p:sp>
        <p:nvSpPr>
          <p:cNvPr id="121" name="Google Shape;121;g2fde9715597_0_977"/>
          <p:cNvSpPr txBox="1"/>
          <p:nvPr/>
        </p:nvSpPr>
        <p:spPr>
          <a:xfrm>
            <a:off x="11142975" y="953713"/>
            <a:ext cx="7009800" cy="4617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3000"/>
              <a:buFont typeface="Arial"/>
              <a:buNone/>
            </a:pPr>
            <a:r>
              <a:rPr b="0" i="0" lang="en-US" sz="3000" u="none" cap="none" strike="noStrike">
                <a:solidFill>
                  <a:srgbClr val="FFFFFF"/>
                </a:solidFill>
                <a:latin typeface="Arial"/>
                <a:ea typeface="Arial"/>
                <a:cs typeface="Arial"/>
                <a:sym typeface="Arial"/>
              </a:rPr>
              <a:t>LECTURES</a:t>
            </a:r>
            <a:endParaRPr b="0" i="0" sz="1400" u="none" cap="none" strike="noStrike">
              <a:solidFill>
                <a:srgbClr val="000000"/>
              </a:solidFill>
              <a:latin typeface="Arial"/>
              <a:ea typeface="Arial"/>
              <a:cs typeface="Arial"/>
              <a:sym typeface="Arial"/>
            </a:endParaRPr>
          </a:p>
        </p:txBody>
      </p:sp>
      <p:cxnSp>
        <p:nvCxnSpPr>
          <p:cNvPr id="122" name="Google Shape;122;g2fde9715597_0_977"/>
          <p:cNvCxnSpPr/>
          <p:nvPr/>
        </p:nvCxnSpPr>
        <p:spPr>
          <a:xfrm>
            <a:off x="9144000" y="3523819"/>
            <a:ext cx="8113500" cy="0"/>
          </a:xfrm>
          <a:prstGeom prst="straightConnector1">
            <a:avLst/>
          </a:prstGeom>
          <a:noFill/>
          <a:ln cap="rnd" cmpd="sng" w="38100">
            <a:solidFill>
              <a:srgbClr val="F46530"/>
            </a:solidFill>
            <a:prstDash val="dash"/>
            <a:round/>
            <a:headEnd len="sm" w="sm" type="none"/>
            <a:tailEnd len="sm" w="sm" type="none"/>
          </a:ln>
        </p:spPr>
      </p:cxnSp>
      <p:cxnSp>
        <p:nvCxnSpPr>
          <p:cNvPr id="123" name="Google Shape;123;g2fde9715597_0_977"/>
          <p:cNvCxnSpPr/>
          <p:nvPr/>
        </p:nvCxnSpPr>
        <p:spPr>
          <a:xfrm>
            <a:off x="9144000" y="5234521"/>
            <a:ext cx="8113500" cy="0"/>
          </a:xfrm>
          <a:prstGeom prst="straightConnector1">
            <a:avLst/>
          </a:prstGeom>
          <a:noFill/>
          <a:ln cap="rnd" cmpd="sng" w="38100">
            <a:solidFill>
              <a:srgbClr val="F46530"/>
            </a:solidFill>
            <a:prstDash val="dash"/>
            <a:round/>
            <a:headEnd len="sm" w="sm" type="none"/>
            <a:tailEnd len="sm" w="sm" type="none"/>
          </a:ln>
        </p:spPr>
      </p:cxnSp>
      <p:cxnSp>
        <p:nvCxnSpPr>
          <p:cNvPr id="124" name="Google Shape;124;g2fde9715597_0_977"/>
          <p:cNvCxnSpPr/>
          <p:nvPr/>
        </p:nvCxnSpPr>
        <p:spPr>
          <a:xfrm>
            <a:off x="9144000" y="7118648"/>
            <a:ext cx="8113500" cy="0"/>
          </a:xfrm>
          <a:prstGeom prst="straightConnector1">
            <a:avLst/>
          </a:prstGeom>
          <a:noFill/>
          <a:ln cap="rnd" cmpd="sng" w="38100">
            <a:solidFill>
              <a:srgbClr val="F46530"/>
            </a:solidFill>
            <a:prstDash val="dash"/>
            <a:round/>
            <a:headEnd len="sm" w="sm" type="none"/>
            <a:tailEnd len="sm" w="sm" type="none"/>
          </a:ln>
        </p:spPr>
      </p:cxnSp>
      <p:cxnSp>
        <p:nvCxnSpPr>
          <p:cNvPr id="125" name="Google Shape;125;g2fde9715597_0_977"/>
          <p:cNvCxnSpPr/>
          <p:nvPr/>
        </p:nvCxnSpPr>
        <p:spPr>
          <a:xfrm>
            <a:off x="9147817" y="8674974"/>
            <a:ext cx="8111400" cy="0"/>
          </a:xfrm>
          <a:prstGeom prst="straightConnector1">
            <a:avLst/>
          </a:prstGeom>
          <a:noFill/>
          <a:ln cap="rnd" cmpd="sng" w="38100">
            <a:solidFill>
              <a:srgbClr val="F46530"/>
            </a:solidFill>
            <a:prstDash val="dash"/>
            <a:round/>
            <a:headEnd len="sm" w="sm" type="none"/>
            <a:tailEnd len="sm" w="sm" type="none"/>
          </a:ln>
        </p:spPr>
      </p:cxnSp>
      <p:sp>
        <p:nvSpPr>
          <p:cNvPr id="126" name="Google Shape;126;g2fde9715597_0_977"/>
          <p:cNvSpPr txBox="1"/>
          <p:nvPr/>
        </p:nvSpPr>
        <p:spPr>
          <a:xfrm>
            <a:off x="1028625" y="2127859"/>
            <a:ext cx="6334800" cy="6193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9000"/>
              <a:buFont typeface="Arial"/>
              <a:buNone/>
            </a:pPr>
            <a:r>
              <a:rPr b="0" i="0" lang="en-US" sz="9000" u="none" cap="none" strike="noStrike">
                <a:solidFill>
                  <a:srgbClr val="FFFFFF"/>
                </a:solidFill>
                <a:latin typeface="Comfortaa"/>
                <a:ea typeface="Comfortaa"/>
                <a:cs typeface="Comfortaa"/>
                <a:sym typeface="Comfortaa"/>
              </a:rPr>
              <a:t>General:</a:t>
            </a:r>
            <a:endParaRPr b="0" i="0" sz="9000" u="none" cap="none" strike="noStrike">
              <a:solidFill>
                <a:srgbClr val="FFFFFF"/>
              </a:solidFill>
              <a:latin typeface="Comfortaa"/>
              <a:ea typeface="Comfortaa"/>
              <a:cs typeface="Comfortaa"/>
              <a:sym typeface="Comfortaa"/>
            </a:endParaRPr>
          </a:p>
          <a:p>
            <a:pPr indent="0" lvl="0" marL="0" marR="0" rtl="0" algn="l">
              <a:lnSpc>
                <a:spcPct val="120000"/>
              </a:lnSpc>
              <a:spcBef>
                <a:spcPts val="0"/>
              </a:spcBef>
              <a:spcAft>
                <a:spcPts val="0"/>
              </a:spcAft>
              <a:buClr>
                <a:srgbClr val="000000"/>
              </a:buClr>
              <a:buSzPts val="9000"/>
              <a:buFont typeface="Arial"/>
              <a:buNone/>
            </a:pPr>
            <a:r>
              <a:rPr b="0" i="1" lang="en-US" sz="6400" u="none" cap="none" strike="noStrike">
                <a:solidFill>
                  <a:srgbClr val="FFFFFF"/>
                </a:solidFill>
                <a:latin typeface="Comfortaa"/>
                <a:ea typeface="Comfortaa"/>
                <a:cs typeface="Comfortaa"/>
                <a:sym typeface="Comfortaa"/>
              </a:rPr>
              <a:t>A Week in the Life of a Second Year Med Student</a:t>
            </a:r>
            <a:endParaRPr b="0" i="1" sz="100" u="none" cap="none" strike="noStrike">
              <a:solidFill>
                <a:srgbClr val="000000"/>
              </a:solidFill>
              <a:latin typeface="Comfortaa"/>
              <a:ea typeface="Comfortaa"/>
              <a:cs typeface="Comfortaa"/>
              <a:sym typeface="Comfortaa"/>
            </a:endParaRPr>
          </a:p>
        </p:txBody>
      </p:sp>
      <p:sp>
        <p:nvSpPr>
          <p:cNvPr id="127" name="Google Shape;127;g2fde9715597_0_977"/>
          <p:cNvSpPr txBox="1"/>
          <p:nvPr/>
        </p:nvSpPr>
        <p:spPr>
          <a:xfrm>
            <a:off x="9168179" y="2449544"/>
            <a:ext cx="1311900" cy="5850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3800"/>
              <a:buFont typeface="Arial"/>
              <a:buNone/>
            </a:pPr>
            <a:r>
              <a:rPr b="1" i="0" lang="en-US" sz="3800" u="none" cap="none" strike="noStrike">
                <a:solidFill>
                  <a:srgbClr val="FFFFFF"/>
                </a:solidFill>
                <a:latin typeface="Arial"/>
                <a:ea typeface="Arial"/>
                <a:cs typeface="Arial"/>
                <a:sym typeface="Arial"/>
              </a:rPr>
              <a:t>TUES</a:t>
            </a:r>
            <a:endParaRPr b="1" i="0" sz="2700" u="none" cap="none" strike="noStrike">
              <a:solidFill>
                <a:srgbClr val="000000"/>
              </a:solidFill>
              <a:latin typeface="Arial"/>
              <a:ea typeface="Arial"/>
              <a:cs typeface="Arial"/>
              <a:sym typeface="Arial"/>
            </a:endParaRPr>
          </a:p>
        </p:txBody>
      </p:sp>
      <p:sp>
        <p:nvSpPr>
          <p:cNvPr id="128" name="Google Shape;128;g2fde9715597_0_977"/>
          <p:cNvSpPr txBox="1"/>
          <p:nvPr/>
        </p:nvSpPr>
        <p:spPr>
          <a:xfrm>
            <a:off x="9168179" y="4086674"/>
            <a:ext cx="1311900" cy="5850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3800"/>
              <a:buFont typeface="Arial"/>
              <a:buNone/>
            </a:pPr>
            <a:r>
              <a:rPr b="1" i="0" lang="en-US" sz="3800" u="none" cap="none" strike="noStrike">
                <a:solidFill>
                  <a:srgbClr val="FFFFFF"/>
                </a:solidFill>
                <a:latin typeface="Arial"/>
                <a:ea typeface="Arial"/>
                <a:cs typeface="Arial"/>
                <a:sym typeface="Arial"/>
              </a:rPr>
              <a:t>WED</a:t>
            </a:r>
            <a:endParaRPr b="1" i="0" sz="2700" u="none" cap="none" strike="noStrike">
              <a:solidFill>
                <a:srgbClr val="000000"/>
              </a:solidFill>
              <a:latin typeface="Arial"/>
              <a:ea typeface="Arial"/>
              <a:cs typeface="Arial"/>
              <a:sym typeface="Arial"/>
            </a:endParaRPr>
          </a:p>
        </p:txBody>
      </p:sp>
      <p:sp>
        <p:nvSpPr>
          <p:cNvPr id="129" name="Google Shape;129;g2fde9715597_0_977"/>
          <p:cNvSpPr txBox="1"/>
          <p:nvPr/>
        </p:nvSpPr>
        <p:spPr>
          <a:xfrm>
            <a:off x="9003179" y="5778934"/>
            <a:ext cx="1641900" cy="5850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3800"/>
              <a:buFont typeface="Arial"/>
              <a:buNone/>
            </a:pPr>
            <a:r>
              <a:rPr b="1" i="0" lang="en-US" sz="3800" u="none" cap="none" strike="noStrike">
                <a:solidFill>
                  <a:srgbClr val="FFFFFF"/>
                </a:solidFill>
                <a:latin typeface="Arial"/>
                <a:ea typeface="Arial"/>
                <a:cs typeface="Arial"/>
                <a:sym typeface="Arial"/>
              </a:rPr>
              <a:t>THUR</a:t>
            </a:r>
            <a:endParaRPr b="1" i="0" sz="2700" u="none" cap="none" strike="noStrike">
              <a:solidFill>
                <a:srgbClr val="000000"/>
              </a:solidFill>
              <a:latin typeface="Arial"/>
              <a:ea typeface="Arial"/>
              <a:cs typeface="Arial"/>
              <a:sym typeface="Arial"/>
            </a:endParaRPr>
          </a:p>
        </p:txBody>
      </p:sp>
      <p:sp>
        <p:nvSpPr>
          <p:cNvPr id="130" name="Google Shape;130;g2fde9715597_0_977"/>
          <p:cNvSpPr txBox="1"/>
          <p:nvPr/>
        </p:nvSpPr>
        <p:spPr>
          <a:xfrm>
            <a:off x="9168179" y="7512836"/>
            <a:ext cx="1311900" cy="5850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3800"/>
              <a:buFont typeface="Arial"/>
              <a:buNone/>
            </a:pPr>
            <a:r>
              <a:rPr b="1" i="0" lang="en-US" sz="3800" u="none" cap="none" strike="noStrike">
                <a:solidFill>
                  <a:srgbClr val="FFFFFF"/>
                </a:solidFill>
                <a:latin typeface="Arial"/>
                <a:ea typeface="Arial"/>
                <a:cs typeface="Arial"/>
                <a:sym typeface="Arial"/>
              </a:rPr>
              <a:t>FRI</a:t>
            </a:r>
            <a:endParaRPr b="1" i="0" sz="2700" u="none" cap="none" strike="noStrike">
              <a:solidFill>
                <a:srgbClr val="000000"/>
              </a:solidFill>
              <a:latin typeface="Arial"/>
              <a:ea typeface="Arial"/>
              <a:cs typeface="Arial"/>
              <a:sym typeface="Arial"/>
            </a:endParaRPr>
          </a:p>
        </p:txBody>
      </p:sp>
      <p:cxnSp>
        <p:nvCxnSpPr>
          <p:cNvPr id="131" name="Google Shape;131;g2fde9715597_0_977"/>
          <p:cNvCxnSpPr/>
          <p:nvPr/>
        </p:nvCxnSpPr>
        <p:spPr>
          <a:xfrm flipH="1">
            <a:off x="10594025" y="479174"/>
            <a:ext cx="6900" cy="8524500"/>
          </a:xfrm>
          <a:prstGeom prst="straightConnector1">
            <a:avLst/>
          </a:prstGeom>
          <a:noFill/>
          <a:ln cap="rnd" cmpd="sng" w="38100">
            <a:solidFill>
              <a:srgbClr val="F46530"/>
            </a:solidFill>
            <a:prstDash val="dash"/>
            <a:round/>
            <a:headEnd len="sm" w="sm" type="none"/>
            <a:tailEnd len="sm" w="sm" type="none"/>
          </a:ln>
        </p:spPr>
      </p:cxnSp>
      <p:sp>
        <p:nvSpPr>
          <p:cNvPr id="132" name="Google Shape;132;g2fde9715597_0_977"/>
          <p:cNvSpPr txBox="1"/>
          <p:nvPr/>
        </p:nvSpPr>
        <p:spPr>
          <a:xfrm>
            <a:off x="11142975" y="2605766"/>
            <a:ext cx="7009800" cy="4617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3000"/>
              <a:buFont typeface="Arial"/>
              <a:buNone/>
            </a:pPr>
            <a:r>
              <a:rPr b="0" i="0" lang="en-US" sz="3000" u="none" cap="none" strike="noStrike">
                <a:solidFill>
                  <a:srgbClr val="FFFFFF"/>
                </a:solidFill>
                <a:latin typeface="Arial"/>
                <a:ea typeface="Arial"/>
                <a:cs typeface="Arial"/>
                <a:sym typeface="Arial"/>
              </a:rPr>
              <a:t>GP/HOSPITAL PLACEMENT</a:t>
            </a:r>
            <a:endParaRPr b="0" i="0" sz="1400" u="none" cap="none" strike="noStrike">
              <a:solidFill>
                <a:srgbClr val="000000"/>
              </a:solidFill>
              <a:latin typeface="Arial"/>
              <a:ea typeface="Arial"/>
              <a:cs typeface="Arial"/>
              <a:sym typeface="Arial"/>
            </a:endParaRPr>
          </a:p>
        </p:txBody>
      </p:sp>
      <p:sp>
        <p:nvSpPr>
          <p:cNvPr id="133" name="Google Shape;133;g2fde9715597_0_977"/>
          <p:cNvSpPr txBox="1"/>
          <p:nvPr/>
        </p:nvSpPr>
        <p:spPr>
          <a:xfrm>
            <a:off x="11142975" y="7592858"/>
            <a:ext cx="7009800" cy="4617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3000"/>
              <a:buFont typeface="Arial"/>
              <a:buNone/>
            </a:pPr>
            <a:r>
              <a:rPr b="0" i="0" lang="en-US" sz="3000" u="none" cap="none" strike="noStrike">
                <a:solidFill>
                  <a:srgbClr val="FFFFFF"/>
                </a:solidFill>
                <a:latin typeface="Arial"/>
                <a:ea typeface="Arial"/>
                <a:cs typeface="Arial"/>
                <a:sym typeface="Arial"/>
              </a:rPr>
              <a:t>GP/HOSPITAL PLACEMENT</a:t>
            </a:r>
            <a:endParaRPr b="0" i="0" sz="1400" u="none" cap="none" strike="noStrike">
              <a:solidFill>
                <a:srgbClr val="000000"/>
              </a:solidFill>
              <a:latin typeface="Arial"/>
              <a:ea typeface="Arial"/>
              <a:cs typeface="Arial"/>
              <a:sym typeface="Arial"/>
            </a:endParaRPr>
          </a:p>
        </p:txBody>
      </p:sp>
      <p:sp>
        <p:nvSpPr>
          <p:cNvPr id="134" name="Google Shape;134;g2fde9715597_0_977"/>
          <p:cNvSpPr txBox="1"/>
          <p:nvPr/>
        </p:nvSpPr>
        <p:spPr>
          <a:xfrm>
            <a:off x="11142975" y="3934884"/>
            <a:ext cx="7009800" cy="10620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3000"/>
              <a:buFont typeface="Arial"/>
              <a:buNone/>
            </a:pPr>
            <a:r>
              <a:rPr b="0" i="0" lang="en-US" sz="3000" u="none" cap="none" strike="noStrike">
                <a:solidFill>
                  <a:srgbClr val="FFFFFF"/>
                </a:solidFill>
                <a:latin typeface="Arial"/>
                <a:ea typeface="Arial"/>
                <a:cs typeface="Arial"/>
                <a:sym typeface="Arial"/>
              </a:rPr>
              <a:t>ANATOMY / </a:t>
            </a:r>
            <a:r>
              <a:rPr lang="en-US" sz="3000">
                <a:solidFill>
                  <a:srgbClr val="FFFFFF"/>
                </a:solidFill>
              </a:rPr>
              <a:t>CASE BASED DISCUSSIONS</a:t>
            </a:r>
            <a:endParaRPr sz="3000">
              <a:solidFill>
                <a:srgbClr val="FFFFFF"/>
              </a:solidFill>
            </a:endParaRPr>
          </a:p>
        </p:txBody>
      </p:sp>
      <p:sp>
        <p:nvSpPr>
          <p:cNvPr id="135" name="Google Shape;135;g2fde9715597_0_977"/>
          <p:cNvSpPr txBox="1"/>
          <p:nvPr/>
        </p:nvSpPr>
        <p:spPr>
          <a:xfrm>
            <a:off x="11142975" y="5711274"/>
            <a:ext cx="6116400" cy="10620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3000"/>
              <a:buFont typeface="Arial"/>
              <a:buNone/>
            </a:pPr>
            <a:r>
              <a:rPr b="0" i="0" lang="en-US" sz="3000" u="none" cap="none" strike="noStrike">
                <a:solidFill>
                  <a:srgbClr val="FFFFFF"/>
                </a:solidFill>
                <a:latin typeface="Arial"/>
                <a:ea typeface="Arial"/>
                <a:cs typeface="Arial"/>
                <a:sym typeface="Arial"/>
              </a:rPr>
              <a:t>INTRO TO RESEARCH (SEM1) / </a:t>
            </a:r>
            <a:br>
              <a:rPr b="0" i="0" lang="en-US" sz="3000" u="none" cap="none" strike="noStrike">
                <a:solidFill>
                  <a:srgbClr val="FFFFFF"/>
                </a:solidFill>
                <a:latin typeface="Arial"/>
                <a:ea typeface="Arial"/>
                <a:cs typeface="Arial"/>
                <a:sym typeface="Arial"/>
              </a:rPr>
            </a:br>
            <a:r>
              <a:rPr b="0" i="0" lang="en-US" sz="3000" u="none" cap="none" strike="noStrike">
                <a:solidFill>
                  <a:srgbClr val="FFFFFF"/>
                </a:solidFill>
                <a:latin typeface="Arial"/>
                <a:ea typeface="Arial"/>
                <a:cs typeface="Arial"/>
                <a:sym typeface="Arial"/>
              </a:rPr>
              <a:t>SSC (SEM2)</a:t>
            </a:r>
            <a:endParaRPr b="0" i="0" sz="1400" u="none" cap="none" strike="noStrike">
              <a:solidFill>
                <a:srgbClr val="000000"/>
              </a:solidFill>
              <a:latin typeface="Arial"/>
              <a:ea typeface="Arial"/>
              <a:cs typeface="Arial"/>
              <a:sym typeface="Arial"/>
            </a:endParaRPr>
          </a:p>
        </p:txBody>
      </p:sp>
      <p:sp>
        <p:nvSpPr>
          <p:cNvPr id="136" name="Google Shape;136;g2fde9715597_0_977"/>
          <p:cNvSpPr/>
          <p:nvPr/>
        </p:nvSpPr>
        <p:spPr>
          <a:xfrm flipH="1" rot="10800000">
            <a:off x="0" y="9258218"/>
            <a:ext cx="18295200" cy="531300"/>
          </a:xfrm>
          <a:prstGeom prst="rect">
            <a:avLst/>
          </a:prstGeom>
          <a:solidFill>
            <a:srgbClr val="ECAFAE"/>
          </a:solidFill>
          <a:ln>
            <a:noFill/>
          </a:ln>
        </p:spPr>
        <p:txBody>
          <a:bodyPr anchorCtr="1" anchor="ctr" bIns="68575" lIns="137150" spcFirstLastPara="1" rIns="137150" wrap="square" tIns="685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Calibri"/>
              <a:ea typeface="Calibri"/>
              <a:cs typeface="Calibri"/>
              <a:sym typeface="Calibri"/>
            </a:endParaRPr>
          </a:p>
        </p:txBody>
      </p:sp>
      <p:sp>
        <p:nvSpPr>
          <p:cNvPr id="137" name="Google Shape;137;g2fde9715597_0_977"/>
          <p:cNvSpPr/>
          <p:nvPr/>
        </p:nvSpPr>
        <p:spPr>
          <a:xfrm>
            <a:off x="0" y="9436537"/>
            <a:ext cx="18288000" cy="850500"/>
          </a:xfrm>
          <a:prstGeom prst="rect">
            <a:avLst/>
          </a:prstGeom>
          <a:solidFill>
            <a:srgbClr val="B52E2A"/>
          </a:solidFill>
          <a:ln>
            <a:noFill/>
          </a:ln>
        </p:spPr>
        <p:txBody>
          <a:bodyPr anchorCtr="1" anchor="ctr" bIns="68575" lIns="137150" spcFirstLastPara="1" rIns="137150" wrap="square" tIns="685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Calibri"/>
              <a:ea typeface="Calibri"/>
              <a:cs typeface="Calibri"/>
              <a:sym typeface="Calibri"/>
            </a:endParaRPr>
          </a:p>
        </p:txBody>
      </p:sp>
      <p:pic>
        <p:nvPicPr>
          <p:cNvPr descr="A white letter on a black background&#10;&#10;Description automatically generated" id="138" name="Google Shape;138;g2fde9715597_0_977"/>
          <p:cNvPicPr preferRelativeResize="0"/>
          <p:nvPr/>
        </p:nvPicPr>
        <p:blipFill rotWithShape="1">
          <a:blip r:embed="rId3">
            <a:alphaModFix/>
          </a:blip>
          <a:srcRect b="0" l="0" r="0" t="0"/>
          <a:stretch/>
        </p:blipFill>
        <p:spPr>
          <a:xfrm>
            <a:off x="15970500" y="9563007"/>
            <a:ext cx="2088899" cy="61950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g2fde9715597_0_1224"/>
          <p:cNvSpPr txBox="1"/>
          <p:nvPr/>
        </p:nvSpPr>
        <p:spPr>
          <a:xfrm>
            <a:off x="705970" y="489367"/>
            <a:ext cx="14596200" cy="1385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9000"/>
              <a:buFont typeface="Arial"/>
              <a:buNone/>
            </a:pPr>
            <a:r>
              <a:rPr b="1" i="0" lang="en-US" sz="9000" u="none" cap="none" strike="noStrike">
                <a:solidFill>
                  <a:schemeClr val="lt1"/>
                </a:solidFill>
                <a:latin typeface="Comfortaa"/>
                <a:ea typeface="Comfortaa"/>
                <a:cs typeface="Comfortaa"/>
                <a:sym typeface="Comfortaa"/>
              </a:rPr>
              <a:t>SUPPORTING LIFE</a:t>
            </a:r>
            <a:endParaRPr b="0" i="0" sz="1400" u="none" cap="none" strike="noStrike">
              <a:solidFill>
                <a:schemeClr val="lt1"/>
              </a:solidFill>
              <a:latin typeface="Comfortaa"/>
              <a:ea typeface="Comfortaa"/>
              <a:cs typeface="Comfortaa"/>
              <a:sym typeface="Comfortaa"/>
            </a:endParaRPr>
          </a:p>
        </p:txBody>
      </p:sp>
      <p:sp>
        <p:nvSpPr>
          <p:cNvPr id="484" name="Google Shape;484;g2fde9715597_0_1224"/>
          <p:cNvSpPr/>
          <p:nvPr/>
        </p:nvSpPr>
        <p:spPr>
          <a:xfrm>
            <a:off x="0" y="2282234"/>
            <a:ext cx="18295200" cy="6989400"/>
          </a:xfrm>
          <a:prstGeom prst="rect">
            <a:avLst/>
          </a:prstGeom>
          <a:solidFill>
            <a:srgbClr val="BDD3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262626"/>
              </a:solidFill>
              <a:latin typeface="Arial"/>
              <a:ea typeface="Arial"/>
              <a:cs typeface="Arial"/>
              <a:sym typeface="Arial"/>
            </a:endParaRPr>
          </a:p>
        </p:txBody>
      </p:sp>
      <p:cxnSp>
        <p:nvCxnSpPr>
          <p:cNvPr id="485" name="Google Shape;485;g2fde9715597_0_1224"/>
          <p:cNvCxnSpPr/>
          <p:nvPr/>
        </p:nvCxnSpPr>
        <p:spPr>
          <a:xfrm>
            <a:off x="-134100" y="2265103"/>
            <a:ext cx="18556200" cy="0"/>
          </a:xfrm>
          <a:prstGeom prst="straightConnector1">
            <a:avLst/>
          </a:prstGeom>
          <a:noFill/>
          <a:ln cap="flat" cmpd="sng" w="57150">
            <a:solidFill>
              <a:srgbClr val="F46530"/>
            </a:solidFill>
            <a:prstDash val="solid"/>
            <a:round/>
            <a:headEnd len="sm" w="sm" type="none"/>
            <a:tailEnd len="sm" w="sm" type="none"/>
          </a:ln>
        </p:spPr>
      </p:cxnSp>
      <p:grpSp>
        <p:nvGrpSpPr>
          <p:cNvPr id="486" name="Google Shape;486;g2fde9715597_0_1224"/>
          <p:cNvGrpSpPr/>
          <p:nvPr/>
        </p:nvGrpSpPr>
        <p:grpSpPr>
          <a:xfrm>
            <a:off x="380138" y="2407266"/>
            <a:ext cx="9141187" cy="7382985"/>
            <a:chOff x="-921350" y="-284578"/>
            <a:chExt cx="23248186" cy="2295847"/>
          </a:xfrm>
        </p:grpSpPr>
        <p:sp>
          <p:nvSpPr>
            <p:cNvPr id="487" name="Google Shape;487;g2fde9715597_0_1224"/>
            <p:cNvSpPr txBox="1"/>
            <p:nvPr/>
          </p:nvSpPr>
          <p:spPr>
            <a:xfrm>
              <a:off x="-339964" y="-31731"/>
              <a:ext cx="22666800" cy="2043000"/>
            </a:xfrm>
            <a:prstGeom prst="rect">
              <a:avLst/>
            </a:prstGeom>
            <a:noFill/>
            <a:ln>
              <a:noFill/>
            </a:ln>
          </p:spPr>
          <p:txBody>
            <a:bodyPr anchorCtr="0" anchor="t" bIns="0" lIns="0" spcFirstLastPara="1" rIns="0" wrap="square" tIns="0">
              <a:spAutoFit/>
            </a:bodyPr>
            <a:lstStyle/>
            <a:p>
              <a:pPr indent="-457200" lvl="0" marL="514350" marR="0" rtl="0" algn="l">
                <a:lnSpc>
                  <a:spcPct val="140000"/>
                </a:lnSpc>
                <a:spcBef>
                  <a:spcPts val="0"/>
                </a:spcBef>
                <a:spcAft>
                  <a:spcPts val="0"/>
                </a:spcAft>
                <a:buClr>
                  <a:srgbClr val="262626"/>
                </a:buClr>
                <a:buSzPts val="2700"/>
                <a:buFont typeface="Arial"/>
                <a:buChar char="•"/>
              </a:pPr>
              <a:r>
                <a:rPr lang="en-US" sz="2500">
                  <a:solidFill>
                    <a:srgbClr val="262626"/>
                  </a:solidFill>
                </a:rPr>
                <a:t>by the end of the block, make sure you’ve understood :</a:t>
              </a:r>
              <a:endParaRPr sz="2500">
                <a:solidFill>
                  <a:srgbClr val="262626"/>
                </a:solidFill>
              </a:endParaRPr>
            </a:p>
            <a:p>
              <a:pPr indent="-400050" lvl="1" marL="914400" marR="0" rtl="0" algn="l">
                <a:lnSpc>
                  <a:spcPct val="140000"/>
                </a:lnSpc>
                <a:spcBef>
                  <a:spcPts val="0"/>
                </a:spcBef>
                <a:spcAft>
                  <a:spcPts val="0"/>
                </a:spcAft>
                <a:buClr>
                  <a:srgbClr val="262626"/>
                </a:buClr>
                <a:buSzPts val="2700"/>
                <a:buFont typeface="Arial"/>
                <a:buChar char="○"/>
              </a:pPr>
              <a:r>
                <a:rPr lang="en-US" sz="2500">
                  <a:solidFill>
                    <a:srgbClr val="262626"/>
                  </a:solidFill>
                </a:rPr>
                <a:t>Ke</a:t>
              </a:r>
              <a:r>
                <a:rPr b="0" i="0" lang="en-US" sz="2500" u="none" cap="none" strike="noStrike">
                  <a:solidFill>
                    <a:srgbClr val="262626"/>
                  </a:solidFill>
                  <a:latin typeface="Arial"/>
                  <a:ea typeface="Arial"/>
                  <a:cs typeface="Arial"/>
                  <a:sym typeface="Arial"/>
                </a:rPr>
                <a:t>y BP and cardio medications (calcium channel blockers, ACE inhibitors</a:t>
              </a:r>
              <a:r>
                <a:rPr lang="en-US" sz="2500">
                  <a:solidFill>
                    <a:srgbClr val="262626"/>
                  </a:solidFill>
                </a:rPr>
                <a:t>,</a:t>
              </a:r>
              <a:r>
                <a:rPr b="0" i="0" lang="en-US" sz="2500" u="none" cap="none" strike="noStrike">
                  <a:solidFill>
                    <a:srgbClr val="262626"/>
                  </a:solidFill>
                  <a:latin typeface="Arial"/>
                  <a:ea typeface="Arial"/>
                  <a:cs typeface="Arial"/>
                  <a:sym typeface="Arial"/>
                </a:rPr>
                <a:t> thiazides etc)</a:t>
              </a:r>
              <a:endParaRPr/>
            </a:p>
            <a:p>
              <a:pPr indent="-400050" lvl="1" marL="914400" marR="0" rtl="0" algn="l">
                <a:lnSpc>
                  <a:spcPct val="140000"/>
                </a:lnSpc>
                <a:spcBef>
                  <a:spcPts val="0"/>
                </a:spcBef>
                <a:spcAft>
                  <a:spcPts val="0"/>
                </a:spcAft>
                <a:buClr>
                  <a:srgbClr val="262626"/>
                </a:buClr>
                <a:buSzPts val="2700"/>
                <a:buFont typeface="Arial"/>
                <a:buChar char="○"/>
              </a:pPr>
              <a:r>
                <a:rPr b="0" i="0" lang="en-US" sz="2500" u="none" cap="none" strike="noStrike">
                  <a:solidFill>
                    <a:srgbClr val="262626"/>
                  </a:solidFill>
                  <a:latin typeface="Arial"/>
                  <a:ea typeface="Arial"/>
                  <a:cs typeface="Arial"/>
                  <a:sym typeface="Arial"/>
                </a:rPr>
                <a:t>How </a:t>
              </a:r>
              <a:r>
                <a:rPr lang="en-US" sz="2500">
                  <a:solidFill>
                    <a:srgbClr val="262626"/>
                  </a:solidFill>
                </a:rPr>
                <a:t>to</a:t>
              </a:r>
              <a:r>
                <a:rPr b="0" i="0" lang="en-US" sz="2500" u="none" cap="none" strike="noStrike">
                  <a:solidFill>
                    <a:srgbClr val="262626"/>
                  </a:solidFill>
                  <a:latin typeface="Arial"/>
                  <a:ea typeface="Arial"/>
                  <a:cs typeface="Arial"/>
                  <a:sym typeface="Arial"/>
                </a:rPr>
                <a:t> read basic ECGs</a:t>
              </a:r>
              <a:r>
                <a:rPr lang="en-US" sz="2500">
                  <a:solidFill>
                    <a:srgbClr val="262626"/>
                  </a:solidFill>
                </a:rPr>
                <a:t>, </a:t>
              </a:r>
              <a:r>
                <a:rPr b="0" i="0" lang="en-US" sz="2500" u="none" cap="none" strike="noStrike">
                  <a:solidFill>
                    <a:srgbClr val="262626"/>
                  </a:solidFill>
                  <a:latin typeface="Arial"/>
                  <a:ea typeface="Arial"/>
                  <a:cs typeface="Arial"/>
                  <a:sym typeface="Arial"/>
                </a:rPr>
                <a:t>ABGs, </a:t>
              </a:r>
              <a:r>
                <a:rPr lang="en-US" sz="2500">
                  <a:solidFill>
                    <a:srgbClr val="262626"/>
                  </a:solidFill>
                </a:rPr>
                <a:t>and </a:t>
              </a:r>
              <a:r>
                <a:rPr b="0" i="0" lang="en-US" sz="2500" u="none" cap="none" strike="noStrike">
                  <a:solidFill>
                    <a:srgbClr val="262626"/>
                  </a:solidFill>
                  <a:latin typeface="Arial"/>
                  <a:ea typeface="Arial"/>
                  <a:cs typeface="Arial"/>
                  <a:sym typeface="Arial"/>
                </a:rPr>
                <a:t>CXRs</a:t>
              </a:r>
              <a:endParaRPr sz="2500">
                <a:solidFill>
                  <a:srgbClr val="262626"/>
                </a:solidFill>
              </a:endParaRPr>
            </a:p>
            <a:p>
              <a:pPr indent="-387350" lvl="1" marL="914400" marR="0" rtl="0" algn="l">
                <a:lnSpc>
                  <a:spcPct val="140000"/>
                </a:lnSpc>
                <a:spcBef>
                  <a:spcPts val="0"/>
                </a:spcBef>
                <a:spcAft>
                  <a:spcPts val="0"/>
                </a:spcAft>
                <a:buClr>
                  <a:srgbClr val="262626"/>
                </a:buClr>
                <a:buSzPts val="2500"/>
                <a:buChar char="○"/>
              </a:pPr>
              <a:r>
                <a:rPr lang="en-US" sz="2500">
                  <a:solidFill>
                    <a:srgbClr val="262626"/>
                  </a:solidFill>
                </a:rPr>
                <a:t>go over heart/mediastinum anatomy (arteries especially) beforehand if your in the cath labs/ cardiac surgery</a:t>
              </a:r>
              <a:endParaRPr sz="2500">
                <a:solidFill>
                  <a:srgbClr val="262626"/>
                </a:solidFill>
              </a:endParaRPr>
            </a:p>
            <a:p>
              <a:pPr indent="-457200" lvl="0" marL="514350" marR="0" rtl="0" algn="l">
                <a:lnSpc>
                  <a:spcPct val="140000"/>
                </a:lnSpc>
                <a:spcBef>
                  <a:spcPts val="0"/>
                </a:spcBef>
                <a:spcAft>
                  <a:spcPts val="0"/>
                </a:spcAft>
                <a:buClr>
                  <a:srgbClr val="262626"/>
                </a:buClr>
                <a:buSzPts val="2700"/>
                <a:buFont typeface="Arial"/>
                <a:buChar char="•"/>
              </a:pPr>
              <a:r>
                <a:rPr b="0" i="0" lang="en-US" sz="2500" u="none" cap="none" strike="noStrike">
                  <a:solidFill>
                    <a:srgbClr val="262626"/>
                  </a:solidFill>
                  <a:latin typeface="Arial"/>
                  <a:ea typeface="Arial"/>
                  <a:cs typeface="Arial"/>
                  <a:sym typeface="Arial"/>
                </a:rPr>
                <a:t>Have BMJ best practice/passmed textbook/BNF</a:t>
              </a:r>
              <a:r>
                <a:rPr lang="en-US" sz="2500">
                  <a:solidFill>
                    <a:srgbClr val="262626"/>
                  </a:solidFill>
                </a:rPr>
                <a:t>/ the oxford clinical handbook</a:t>
              </a:r>
              <a:r>
                <a:rPr lang="en-US" sz="2500">
                  <a:solidFill>
                    <a:srgbClr val="262626"/>
                  </a:solidFill>
                </a:rPr>
                <a:t> </a:t>
              </a:r>
              <a:r>
                <a:rPr b="0" i="0" lang="en-US" sz="2500" u="none" cap="none" strike="noStrike">
                  <a:solidFill>
                    <a:srgbClr val="262626"/>
                  </a:solidFill>
                  <a:latin typeface="Arial"/>
                  <a:ea typeface="Arial"/>
                  <a:cs typeface="Arial"/>
                  <a:sym typeface="Arial"/>
                </a:rPr>
                <a:t>on your phone</a:t>
              </a:r>
              <a:endParaRPr b="0" i="0" sz="1400" u="none" cap="none" strike="noStrike">
                <a:solidFill>
                  <a:srgbClr val="000000"/>
                </a:solidFill>
                <a:latin typeface="Arial"/>
                <a:ea typeface="Arial"/>
                <a:cs typeface="Arial"/>
                <a:sym typeface="Arial"/>
              </a:endParaRPr>
            </a:p>
            <a:p>
              <a:pPr indent="-457200" lvl="0" marL="514350" marR="0" rtl="0" algn="l">
                <a:lnSpc>
                  <a:spcPct val="140000"/>
                </a:lnSpc>
                <a:spcBef>
                  <a:spcPts val="0"/>
                </a:spcBef>
                <a:spcAft>
                  <a:spcPts val="0"/>
                </a:spcAft>
                <a:buClr>
                  <a:srgbClr val="262626"/>
                </a:buClr>
                <a:buSzPts val="2700"/>
                <a:buFont typeface="Arial"/>
                <a:buChar char="•"/>
              </a:pPr>
              <a:r>
                <a:rPr b="0" i="0" lang="en-US" sz="2500" u="none" cap="none" strike="noStrike">
                  <a:solidFill>
                    <a:srgbClr val="262626"/>
                  </a:solidFill>
                  <a:latin typeface="Arial"/>
                  <a:ea typeface="Arial"/>
                  <a:cs typeface="Arial"/>
                  <a:sym typeface="Arial"/>
                </a:rPr>
                <a:t>Look for friendly MDT members - wards/theatres can be busy so attach yourself to someone who is willing to teach</a:t>
              </a:r>
              <a:endParaRPr b="0" i="0" sz="1400" u="none" cap="none" strike="noStrike">
                <a:solidFill>
                  <a:srgbClr val="000000"/>
                </a:solidFill>
                <a:latin typeface="Arial"/>
                <a:ea typeface="Arial"/>
                <a:cs typeface="Arial"/>
                <a:sym typeface="Arial"/>
              </a:endParaRPr>
            </a:p>
            <a:p>
              <a:pPr indent="-457200" lvl="0" marL="514350" marR="0" rtl="0" algn="l">
                <a:lnSpc>
                  <a:spcPct val="140000"/>
                </a:lnSpc>
                <a:spcBef>
                  <a:spcPts val="0"/>
                </a:spcBef>
                <a:spcAft>
                  <a:spcPts val="0"/>
                </a:spcAft>
                <a:buClr>
                  <a:srgbClr val="262626"/>
                </a:buClr>
                <a:buSzPts val="2700"/>
                <a:buFont typeface="Arial"/>
                <a:buChar char="•"/>
              </a:pPr>
              <a:r>
                <a:rPr b="0" i="0" lang="en-US" sz="2500" u="none" cap="none" strike="noStrike">
                  <a:solidFill>
                    <a:srgbClr val="262626"/>
                  </a:solidFill>
                  <a:latin typeface="Arial"/>
                  <a:ea typeface="Arial"/>
                  <a:cs typeface="Arial"/>
                  <a:sym typeface="Arial"/>
                </a:rPr>
                <a:t>Do as many cardio/resp exams as possible - </a:t>
              </a:r>
              <a:r>
                <a:rPr lang="en-US" sz="2500">
                  <a:solidFill>
                    <a:srgbClr val="262626"/>
                  </a:solidFill>
                </a:rPr>
                <a:t>especially</a:t>
              </a:r>
              <a:r>
                <a:rPr b="0" i="0" lang="en-US" sz="2500" u="none" cap="none" strike="noStrike">
                  <a:solidFill>
                    <a:srgbClr val="262626"/>
                  </a:solidFill>
                  <a:latin typeface="Arial"/>
                  <a:ea typeface="Arial"/>
                  <a:cs typeface="Arial"/>
                  <a:sym typeface="Arial"/>
                </a:rPr>
                <a:t> as </a:t>
              </a:r>
              <a:r>
                <a:rPr lang="en-US" sz="2500">
                  <a:solidFill>
                    <a:srgbClr val="262626"/>
                  </a:solidFill>
                </a:rPr>
                <a:t>patients may have clinical signs!</a:t>
              </a:r>
              <a:endParaRPr sz="2500">
                <a:solidFill>
                  <a:srgbClr val="262626"/>
                </a:solidFill>
              </a:endParaRPr>
            </a:p>
          </p:txBody>
        </p:sp>
        <p:sp>
          <p:nvSpPr>
            <p:cNvPr id="488" name="Google Shape;488;g2fde9715597_0_1224"/>
            <p:cNvSpPr txBox="1"/>
            <p:nvPr/>
          </p:nvSpPr>
          <p:spPr>
            <a:xfrm>
              <a:off x="-921350" y="-284578"/>
              <a:ext cx="21640800" cy="2010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4300"/>
                <a:buFont typeface="Arial"/>
                <a:buNone/>
              </a:pPr>
              <a:r>
                <a:rPr b="1" i="0" lang="en-US" sz="4200" u="none" cap="none" strike="noStrike">
                  <a:solidFill>
                    <a:srgbClr val="262626"/>
                  </a:solidFill>
                  <a:latin typeface="Arial"/>
                  <a:ea typeface="Arial"/>
                  <a:cs typeface="Arial"/>
                  <a:sym typeface="Arial"/>
                </a:rPr>
                <a:t>GENERAL ADVICE</a:t>
              </a:r>
              <a:endParaRPr b="0" i="0" sz="4200" u="none" cap="none" strike="noStrike">
                <a:solidFill>
                  <a:srgbClr val="262626"/>
                </a:solidFill>
                <a:latin typeface="Arial"/>
                <a:ea typeface="Arial"/>
                <a:cs typeface="Arial"/>
                <a:sym typeface="Arial"/>
              </a:endParaRPr>
            </a:p>
          </p:txBody>
        </p:sp>
      </p:grpSp>
      <p:sp>
        <p:nvSpPr>
          <p:cNvPr id="489" name="Google Shape;489;g2fde9715597_0_1224"/>
          <p:cNvSpPr txBox="1"/>
          <p:nvPr/>
        </p:nvSpPr>
        <p:spPr>
          <a:xfrm>
            <a:off x="11049323" y="3534115"/>
            <a:ext cx="6399300" cy="39357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6100"/>
              <a:buFont typeface="Arial"/>
              <a:buNone/>
            </a:pPr>
            <a:r>
              <a:rPr b="1" i="0" lang="en-US" sz="6100" u="none" cap="none" strike="noStrike">
                <a:solidFill>
                  <a:srgbClr val="262626"/>
                </a:solidFill>
                <a:latin typeface="Arial"/>
                <a:ea typeface="Arial"/>
                <a:cs typeface="Arial"/>
                <a:sym typeface="Arial"/>
              </a:rPr>
              <a:t>CONTENT:</a:t>
            </a:r>
            <a:endParaRPr b="1" i="0" sz="6100" u="none" cap="none" strike="noStrike">
              <a:solidFill>
                <a:srgbClr val="262626"/>
              </a:solidFill>
              <a:latin typeface="Arial"/>
              <a:ea typeface="Arial"/>
              <a:cs typeface="Arial"/>
              <a:sym typeface="Arial"/>
            </a:endParaRPr>
          </a:p>
          <a:p>
            <a:pPr indent="0" lvl="0" marL="0" marR="0" rtl="0" algn="ctr">
              <a:lnSpc>
                <a:spcPct val="130000"/>
              </a:lnSpc>
              <a:spcBef>
                <a:spcPts val="0"/>
              </a:spcBef>
              <a:spcAft>
                <a:spcPts val="0"/>
              </a:spcAft>
              <a:buClr>
                <a:srgbClr val="000000"/>
              </a:buClr>
              <a:buSzPts val="3600"/>
              <a:buFont typeface="Arial"/>
              <a:buNone/>
            </a:pPr>
            <a:r>
              <a:rPr b="0" i="0" lang="en-US" sz="3600" u="none" cap="none" strike="noStrike">
                <a:solidFill>
                  <a:srgbClr val="262626"/>
                </a:solidFill>
                <a:latin typeface="Arial"/>
                <a:ea typeface="Arial"/>
                <a:cs typeface="Arial"/>
                <a:sym typeface="Arial"/>
              </a:rPr>
              <a:t>CARDIOLOGY</a:t>
            </a:r>
            <a:endParaRPr b="0" i="0" sz="1400" u="none" cap="none" strike="noStrike">
              <a:solidFill>
                <a:srgbClr val="000000"/>
              </a:solidFill>
              <a:latin typeface="Arial"/>
              <a:ea typeface="Arial"/>
              <a:cs typeface="Arial"/>
              <a:sym typeface="Arial"/>
            </a:endParaRPr>
          </a:p>
          <a:p>
            <a:pPr indent="0" lvl="0" marL="0" marR="0" rtl="0" algn="ctr">
              <a:lnSpc>
                <a:spcPct val="130000"/>
              </a:lnSpc>
              <a:spcBef>
                <a:spcPts val="0"/>
              </a:spcBef>
              <a:spcAft>
                <a:spcPts val="0"/>
              </a:spcAft>
              <a:buClr>
                <a:srgbClr val="000000"/>
              </a:buClr>
              <a:buSzPts val="3600"/>
              <a:buFont typeface="Arial"/>
              <a:buNone/>
            </a:pPr>
            <a:r>
              <a:rPr b="0" i="0" lang="en-US" sz="3600" u="none" cap="none" strike="noStrike">
                <a:solidFill>
                  <a:srgbClr val="262626"/>
                </a:solidFill>
                <a:latin typeface="Arial"/>
                <a:ea typeface="Arial"/>
                <a:cs typeface="Arial"/>
                <a:sym typeface="Arial"/>
              </a:rPr>
              <a:t>RESPIRATORY</a:t>
            </a:r>
            <a:endParaRPr b="0" i="0" sz="1400" u="none" cap="none" strike="noStrike">
              <a:solidFill>
                <a:srgbClr val="000000"/>
              </a:solidFill>
              <a:latin typeface="Arial"/>
              <a:ea typeface="Arial"/>
              <a:cs typeface="Arial"/>
              <a:sym typeface="Arial"/>
            </a:endParaRPr>
          </a:p>
          <a:p>
            <a:pPr indent="0" lvl="0" marL="0" marR="0" rtl="0" algn="ctr">
              <a:lnSpc>
                <a:spcPct val="130000"/>
              </a:lnSpc>
              <a:spcBef>
                <a:spcPts val="0"/>
              </a:spcBef>
              <a:spcAft>
                <a:spcPts val="0"/>
              </a:spcAft>
              <a:buClr>
                <a:srgbClr val="000000"/>
              </a:buClr>
              <a:buSzPts val="3600"/>
              <a:buFont typeface="Arial"/>
              <a:buNone/>
            </a:pPr>
            <a:r>
              <a:rPr b="0" i="0" lang="en-US" sz="3600" u="none" cap="none" strike="noStrike">
                <a:solidFill>
                  <a:srgbClr val="262626"/>
                </a:solidFill>
                <a:latin typeface="Arial"/>
                <a:ea typeface="Arial"/>
                <a:cs typeface="Arial"/>
                <a:sym typeface="Arial"/>
              </a:rPr>
              <a:t>RENAL</a:t>
            </a:r>
            <a:endParaRPr b="0" i="0" sz="1400" u="none" cap="none" strike="noStrike">
              <a:solidFill>
                <a:srgbClr val="000000"/>
              </a:solidFill>
              <a:latin typeface="Arial"/>
              <a:ea typeface="Arial"/>
              <a:cs typeface="Arial"/>
              <a:sym typeface="Arial"/>
            </a:endParaRPr>
          </a:p>
          <a:p>
            <a:pPr indent="0" lvl="0" marL="0" marR="0" rtl="0" algn="ctr">
              <a:lnSpc>
                <a:spcPct val="130000"/>
              </a:lnSpc>
              <a:spcBef>
                <a:spcPts val="0"/>
              </a:spcBef>
              <a:spcAft>
                <a:spcPts val="0"/>
              </a:spcAft>
              <a:buClr>
                <a:srgbClr val="000000"/>
              </a:buClr>
              <a:buSzPts val="3600"/>
              <a:buFont typeface="Arial"/>
              <a:buNone/>
            </a:pPr>
            <a:r>
              <a:rPr b="0" i="0" lang="en-US" sz="3600" u="none" cap="none" strike="noStrike">
                <a:solidFill>
                  <a:srgbClr val="262626"/>
                </a:solidFill>
                <a:latin typeface="Arial"/>
                <a:ea typeface="Arial"/>
                <a:cs typeface="Arial"/>
                <a:sym typeface="Arial"/>
              </a:rPr>
              <a:t>NEUROLOGY</a:t>
            </a:r>
            <a:endParaRPr b="0" i="0" sz="1400" u="none" cap="none" strike="noStrike">
              <a:solidFill>
                <a:srgbClr val="000000"/>
              </a:solidFill>
              <a:latin typeface="Arial"/>
              <a:ea typeface="Arial"/>
              <a:cs typeface="Arial"/>
              <a:sym typeface="Arial"/>
            </a:endParaRPr>
          </a:p>
        </p:txBody>
      </p:sp>
      <p:cxnSp>
        <p:nvCxnSpPr>
          <p:cNvPr id="490" name="Google Shape;490;g2fde9715597_0_1224"/>
          <p:cNvCxnSpPr/>
          <p:nvPr/>
        </p:nvCxnSpPr>
        <p:spPr>
          <a:xfrm>
            <a:off x="10036149" y="2612897"/>
            <a:ext cx="0" cy="6410100"/>
          </a:xfrm>
          <a:prstGeom prst="straightConnector1">
            <a:avLst/>
          </a:prstGeom>
          <a:noFill/>
          <a:ln cap="rnd" cmpd="sng" w="38100">
            <a:solidFill>
              <a:srgbClr val="F46530"/>
            </a:solidFill>
            <a:prstDash val="dash"/>
            <a:round/>
            <a:headEnd len="sm" w="sm" type="none"/>
            <a:tailEnd len="sm" w="sm" type="none"/>
          </a:ln>
        </p:spPr>
      </p:cxnSp>
      <p:sp>
        <p:nvSpPr>
          <p:cNvPr id="491" name="Google Shape;491;g2fde9715597_0_1224"/>
          <p:cNvSpPr/>
          <p:nvPr/>
        </p:nvSpPr>
        <p:spPr>
          <a:xfrm flipH="1" rot="10800000">
            <a:off x="0" y="9258218"/>
            <a:ext cx="18295200" cy="531300"/>
          </a:xfrm>
          <a:prstGeom prst="rect">
            <a:avLst/>
          </a:prstGeom>
          <a:solidFill>
            <a:srgbClr val="ECAFAE"/>
          </a:solidFill>
          <a:ln>
            <a:noFill/>
          </a:ln>
        </p:spPr>
        <p:txBody>
          <a:bodyPr anchorCtr="1" anchor="ctr" bIns="68575" lIns="137150" spcFirstLastPara="1" rIns="137150" wrap="square" tIns="685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Calibri"/>
              <a:ea typeface="Calibri"/>
              <a:cs typeface="Calibri"/>
              <a:sym typeface="Calibri"/>
            </a:endParaRPr>
          </a:p>
        </p:txBody>
      </p:sp>
      <p:sp>
        <p:nvSpPr>
          <p:cNvPr id="492" name="Google Shape;492;g2fde9715597_0_1224"/>
          <p:cNvSpPr/>
          <p:nvPr/>
        </p:nvSpPr>
        <p:spPr>
          <a:xfrm>
            <a:off x="0" y="9436537"/>
            <a:ext cx="18288000" cy="850500"/>
          </a:xfrm>
          <a:prstGeom prst="rect">
            <a:avLst/>
          </a:prstGeom>
          <a:solidFill>
            <a:srgbClr val="B52E2A"/>
          </a:solidFill>
          <a:ln>
            <a:noFill/>
          </a:ln>
        </p:spPr>
        <p:txBody>
          <a:bodyPr anchorCtr="1" anchor="ctr" bIns="68575" lIns="137150" spcFirstLastPara="1" rIns="137150" wrap="square" tIns="685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Calibri"/>
              <a:ea typeface="Calibri"/>
              <a:cs typeface="Calibri"/>
              <a:sym typeface="Calibri"/>
            </a:endParaRPr>
          </a:p>
        </p:txBody>
      </p:sp>
      <p:pic>
        <p:nvPicPr>
          <p:cNvPr descr="A white letter on a black background&#10;&#10;Description automatically generated" id="493" name="Google Shape;493;g2fde9715597_0_1224"/>
          <p:cNvPicPr preferRelativeResize="0"/>
          <p:nvPr/>
        </p:nvPicPr>
        <p:blipFill rotWithShape="1">
          <a:blip r:embed="rId3">
            <a:alphaModFix/>
          </a:blip>
          <a:srcRect b="0" l="0" r="0" t="0"/>
          <a:stretch/>
        </p:blipFill>
        <p:spPr>
          <a:xfrm>
            <a:off x="15970500" y="9563007"/>
            <a:ext cx="2088899" cy="619501"/>
          </a:xfrm>
          <a:prstGeom prst="rect">
            <a:avLst/>
          </a:prstGeom>
          <a:noFill/>
          <a:ln>
            <a:noFill/>
          </a:ln>
        </p:spPr>
      </p:pic>
      <p:pic>
        <p:nvPicPr>
          <p:cNvPr id="494" name="Google Shape;494;g2fde9715597_0_1224" title="screenshot_20250907_231048_instagram_720.jpg"/>
          <p:cNvPicPr preferRelativeResize="0"/>
          <p:nvPr/>
        </p:nvPicPr>
        <p:blipFill rotWithShape="1">
          <a:blip r:embed="rId4">
            <a:alphaModFix/>
          </a:blip>
          <a:srcRect b="15707" l="0" r="0" t="5676"/>
          <a:stretch/>
        </p:blipFill>
        <p:spPr>
          <a:xfrm>
            <a:off x="15824153" y="220200"/>
            <a:ext cx="2295872" cy="3208801"/>
          </a:xfrm>
          <a:prstGeom prst="rect">
            <a:avLst/>
          </a:prstGeom>
          <a:noFill/>
          <a:ln>
            <a:noFill/>
          </a:ln>
        </p:spPr>
      </p:pic>
      <p:pic>
        <p:nvPicPr>
          <p:cNvPr id="495" name="Google Shape;495;g2fde9715597_0_1224" title="screenshot_20250907_231124_instagram_720.jpg"/>
          <p:cNvPicPr preferRelativeResize="0"/>
          <p:nvPr/>
        </p:nvPicPr>
        <p:blipFill>
          <a:blip r:embed="rId5">
            <a:alphaModFix/>
          </a:blip>
          <a:stretch>
            <a:fillRect/>
          </a:stretch>
        </p:blipFill>
        <p:spPr>
          <a:xfrm>
            <a:off x="13438018" y="220200"/>
            <a:ext cx="2183333" cy="28172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DD3FF"/>
        </a:solidFill>
      </p:bgPr>
    </p:bg>
    <p:spTree>
      <p:nvGrpSpPr>
        <p:cNvPr id="499" name="Shape 499"/>
        <p:cNvGrpSpPr/>
        <p:nvPr/>
      </p:nvGrpSpPr>
      <p:grpSpPr>
        <a:xfrm>
          <a:off x="0" y="0"/>
          <a:ext cx="0" cy="0"/>
          <a:chOff x="0" y="0"/>
          <a:chExt cx="0" cy="0"/>
        </a:xfrm>
      </p:grpSpPr>
      <p:pic>
        <p:nvPicPr>
          <p:cNvPr id="500" name="Google Shape;500;g2fde9715597_0_1238"/>
          <p:cNvPicPr preferRelativeResize="0"/>
          <p:nvPr/>
        </p:nvPicPr>
        <p:blipFill rotWithShape="1">
          <a:blip r:embed="rId3">
            <a:alphaModFix/>
          </a:blip>
          <a:srcRect b="0" l="0" r="0" t="0"/>
          <a:stretch/>
        </p:blipFill>
        <p:spPr>
          <a:xfrm>
            <a:off x="8973485" y="906833"/>
            <a:ext cx="7532419" cy="8118600"/>
          </a:xfrm>
          <a:prstGeom prst="rect">
            <a:avLst/>
          </a:prstGeom>
          <a:noFill/>
          <a:ln>
            <a:noFill/>
          </a:ln>
        </p:spPr>
      </p:pic>
      <p:sp>
        <p:nvSpPr>
          <p:cNvPr id="501" name="Google Shape;501;g2fde9715597_0_1238"/>
          <p:cNvSpPr/>
          <p:nvPr/>
        </p:nvSpPr>
        <p:spPr>
          <a:xfrm flipH="1" rot="10800000">
            <a:off x="0" y="9258218"/>
            <a:ext cx="18295200" cy="531300"/>
          </a:xfrm>
          <a:prstGeom prst="rect">
            <a:avLst/>
          </a:prstGeom>
          <a:solidFill>
            <a:srgbClr val="ECAFAE"/>
          </a:solidFill>
          <a:ln>
            <a:noFill/>
          </a:ln>
        </p:spPr>
        <p:txBody>
          <a:bodyPr anchorCtr="1" anchor="ctr" bIns="68575" lIns="137150" spcFirstLastPara="1" rIns="137150" wrap="square" tIns="685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Calibri"/>
              <a:ea typeface="Calibri"/>
              <a:cs typeface="Calibri"/>
              <a:sym typeface="Calibri"/>
            </a:endParaRPr>
          </a:p>
        </p:txBody>
      </p:sp>
      <p:sp>
        <p:nvSpPr>
          <p:cNvPr id="502" name="Google Shape;502;g2fde9715597_0_1238"/>
          <p:cNvSpPr/>
          <p:nvPr/>
        </p:nvSpPr>
        <p:spPr>
          <a:xfrm>
            <a:off x="0" y="9436537"/>
            <a:ext cx="18288000" cy="850500"/>
          </a:xfrm>
          <a:prstGeom prst="rect">
            <a:avLst/>
          </a:prstGeom>
          <a:solidFill>
            <a:srgbClr val="B52E2A"/>
          </a:solidFill>
          <a:ln>
            <a:noFill/>
          </a:ln>
        </p:spPr>
        <p:txBody>
          <a:bodyPr anchorCtr="1" anchor="ctr" bIns="68575" lIns="137150" spcFirstLastPara="1" rIns="137150" wrap="square" tIns="685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Calibri"/>
              <a:ea typeface="Calibri"/>
              <a:cs typeface="Calibri"/>
              <a:sym typeface="Calibri"/>
            </a:endParaRPr>
          </a:p>
        </p:txBody>
      </p:sp>
      <p:pic>
        <p:nvPicPr>
          <p:cNvPr descr="A white letter on a black background&#10;&#10;Description automatically generated" id="503" name="Google Shape;503;g2fde9715597_0_1238"/>
          <p:cNvPicPr preferRelativeResize="0"/>
          <p:nvPr/>
        </p:nvPicPr>
        <p:blipFill rotWithShape="1">
          <a:blip r:embed="rId4">
            <a:alphaModFix/>
          </a:blip>
          <a:srcRect b="0" l="0" r="0" t="0"/>
          <a:stretch/>
        </p:blipFill>
        <p:spPr>
          <a:xfrm>
            <a:off x="15970500" y="9563007"/>
            <a:ext cx="2088899" cy="619501"/>
          </a:xfrm>
          <a:prstGeom prst="rect">
            <a:avLst/>
          </a:prstGeom>
          <a:noFill/>
          <a:ln>
            <a:noFill/>
          </a:ln>
        </p:spPr>
      </p:pic>
      <p:pic>
        <p:nvPicPr>
          <p:cNvPr id="504" name="Google Shape;504;g2fde9715597_0_1238"/>
          <p:cNvPicPr preferRelativeResize="0"/>
          <p:nvPr/>
        </p:nvPicPr>
        <p:blipFill rotWithShape="1">
          <a:blip r:embed="rId5">
            <a:alphaModFix/>
          </a:blip>
          <a:srcRect b="0" l="0" r="0" t="0"/>
          <a:stretch/>
        </p:blipFill>
        <p:spPr>
          <a:xfrm>
            <a:off x="2283939" y="104492"/>
            <a:ext cx="6308730" cy="892093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g2fde9715597_0_1272"/>
          <p:cNvSpPr txBox="1"/>
          <p:nvPr/>
        </p:nvSpPr>
        <p:spPr>
          <a:xfrm>
            <a:off x="634620" y="531892"/>
            <a:ext cx="14596200" cy="1385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9000"/>
              <a:buFont typeface="Arial"/>
              <a:buNone/>
            </a:pPr>
            <a:r>
              <a:rPr b="1" i="0" lang="en-US" sz="9000" u="none" cap="none" strike="noStrike">
                <a:solidFill>
                  <a:schemeClr val="lt1"/>
                </a:solidFill>
                <a:latin typeface="Comfortaa"/>
                <a:ea typeface="Comfortaa"/>
                <a:cs typeface="Comfortaa"/>
                <a:sym typeface="Comfortaa"/>
              </a:rPr>
              <a:t>GENERAL PRACTICE</a:t>
            </a:r>
            <a:endParaRPr b="0" i="0" sz="1400" u="none" cap="none" strike="noStrike">
              <a:solidFill>
                <a:schemeClr val="lt1"/>
              </a:solidFill>
              <a:latin typeface="Comfortaa"/>
              <a:ea typeface="Comfortaa"/>
              <a:cs typeface="Comfortaa"/>
              <a:sym typeface="Comfortaa"/>
            </a:endParaRPr>
          </a:p>
        </p:txBody>
      </p:sp>
      <p:sp>
        <p:nvSpPr>
          <p:cNvPr id="510" name="Google Shape;510;g2fde9715597_0_1272"/>
          <p:cNvSpPr/>
          <p:nvPr/>
        </p:nvSpPr>
        <p:spPr>
          <a:xfrm>
            <a:off x="0" y="2260259"/>
            <a:ext cx="18295200" cy="6989400"/>
          </a:xfrm>
          <a:prstGeom prst="rect">
            <a:avLst/>
          </a:prstGeom>
          <a:solidFill>
            <a:srgbClr val="BDD3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262626"/>
              </a:solidFill>
              <a:latin typeface="Arial"/>
              <a:ea typeface="Arial"/>
              <a:cs typeface="Arial"/>
              <a:sym typeface="Arial"/>
            </a:endParaRPr>
          </a:p>
        </p:txBody>
      </p:sp>
      <p:cxnSp>
        <p:nvCxnSpPr>
          <p:cNvPr id="511" name="Google Shape;511;g2fde9715597_0_1272"/>
          <p:cNvCxnSpPr/>
          <p:nvPr/>
        </p:nvCxnSpPr>
        <p:spPr>
          <a:xfrm>
            <a:off x="-134100" y="2265103"/>
            <a:ext cx="18556200" cy="0"/>
          </a:xfrm>
          <a:prstGeom prst="straightConnector1">
            <a:avLst/>
          </a:prstGeom>
          <a:noFill/>
          <a:ln cap="flat" cmpd="sng" w="57150">
            <a:solidFill>
              <a:srgbClr val="F46530"/>
            </a:solidFill>
            <a:prstDash val="solid"/>
            <a:round/>
            <a:headEnd len="sm" w="sm" type="none"/>
            <a:tailEnd len="sm" w="sm" type="none"/>
          </a:ln>
        </p:spPr>
      </p:cxnSp>
      <p:grpSp>
        <p:nvGrpSpPr>
          <p:cNvPr id="512" name="Google Shape;512;g2fde9715597_0_1272"/>
          <p:cNvGrpSpPr/>
          <p:nvPr/>
        </p:nvGrpSpPr>
        <p:grpSpPr>
          <a:xfrm>
            <a:off x="513813" y="2470016"/>
            <a:ext cx="8912587" cy="6740229"/>
            <a:chOff x="-581383" y="-265065"/>
            <a:chExt cx="22666802" cy="2095973"/>
          </a:xfrm>
        </p:grpSpPr>
        <p:sp>
          <p:nvSpPr>
            <p:cNvPr id="513" name="Google Shape;513;g2fde9715597_0_1272"/>
            <p:cNvSpPr txBox="1"/>
            <p:nvPr/>
          </p:nvSpPr>
          <p:spPr>
            <a:xfrm>
              <a:off x="-581381" y="6307"/>
              <a:ext cx="22666800" cy="1824600"/>
            </a:xfrm>
            <a:prstGeom prst="rect">
              <a:avLst/>
            </a:prstGeom>
            <a:noFill/>
            <a:ln>
              <a:noFill/>
            </a:ln>
          </p:spPr>
          <p:txBody>
            <a:bodyPr anchorCtr="0" anchor="t" bIns="0" lIns="0" spcFirstLastPara="1" rIns="0" wrap="square" tIns="0">
              <a:spAutoFit/>
            </a:bodyPr>
            <a:lstStyle/>
            <a:p>
              <a:pPr indent="-469900" lvl="0" marL="514350" marR="0" rtl="0" algn="l">
                <a:lnSpc>
                  <a:spcPct val="140000"/>
                </a:lnSpc>
                <a:spcBef>
                  <a:spcPts val="0"/>
                </a:spcBef>
                <a:spcAft>
                  <a:spcPts val="0"/>
                </a:spcAft>
                <a:buClr>
                  <a:srgbClr val="262626"/>
                </a:buClr>
                <a:buSzPts val="2900"/>
                <a:buFont typeface="Arial"/>
                <a:buChar char="•"/>
              </a:pPr>
              <a:r>
                <a:rPr b="0" i="0" lang="en-US" sz="2700" u="none" cap="none" strike="noStrike">
                  <a:solidFill>
                    <a:srgbClr val="262626"/>
                  </a:solidFill>
                  <a:latin typeface="Arial"/>
                  <a:ea typeface="Arial"/>
                  <a:cs typeface="Arial"/>
                  <a:sym typeface="Arial"/>
                </a:rPr>
                <a:t>Tuesday/ Friday </a:t>
              </a:r>
              <a:endParaRPr b="0" i="0" sz="1600" u="none" cap="none" strike="noStrike">
                <a:solidFill>
                  <a:srgbClr val="000000"/>
                </a:solidFill>
                <a:latin typeface="Arial"/>
                <a:ea typeface="Arial"/>
                <a:cs typeface="Arial"/>
                <a:sym typeface="Arial"/>
              </a:endParaRPr>
            </a:p>
            <a:p>
              <a:pPr indent="-469900" lvl="0" marL="514350" marR="0" rtl="0" algn="l">
                <a:lnSpc>
                  <a:spcPct val="140000"/>
                </a:lnSpc>
                <a:spcBef>
                  <a:spcPts val="0"/>
                </a:spcBef>
                <a:spcAft>
                  <a:spcPts val="0"/>
                </a:spcAft>
                <a:buClr>
                  <a:srgbClr val="262626"/>
                </a:buClr>
                <a:buSzPts val="2900"/>
                <a:buFont typeface="Arial"/>
                <a:buChar char="•"/>
              </a:pPr>
              <a:r>
                <a:rPr b="0" i="0" lang="en-US" sz="2700" u="none" cap="none" strike="noStrike">
                  <a:solidFill>
                    <a:srgbClr val="262626"/>
                  </a:solidFill>
                  <a:latin typeface="Arial"/>
                  <a:ea typeface="Arial"/>
                  <a:cs typeface="Arial"/>
                  <a:sym typeface="Arial"/>
                </a:rPr>
                <a:t>8-10 people in each practise- usually everyone has a clinical partner </a:t>
              </a:r>
              <a:endParaRPr b="0" i="0" sz="1600" u="none" cap="none" strike="noStrike">
                <a:solidFill>
                  <a:srgbClr val="000000"/>
                </a:solidFill>
                <a:latin typeface="Arial"/>
                <a:ea typeface="Arial"/>
                <a:cs typeface="Arial"/>
                <a:sym typeface="Arial"/>
              </a:endParaRPr>
            </a:p>
            <a:p>
              <a:pPr indent="-469900" lvl="0" marL="514350" marR="0" rtl="0" algn="l">
                <a:lnSpc>
                  <a:spcPct val="140000"/>
                </a:lnSpc>
                <a:spcBef>
                  <a:spcPts val="0"/>
                </a:spcBef>
                <a:spcAft>
                  <a:spcPts val="0"/>
                </a:spcAft>
                <a:buClr>
                  <a:srgbClr val="262626"/>
                </a:buClr>
                <a:buSzPts val="2900"/>
                <a:buFont typeface="Arial"/>
                <a:buChar char="•"/>
              </a:pPr>
              <a:r>
                <a:rPr lang="en-US" sz="2700">
                  <a:solidFill>
                    <a:srgbClr val="262626"/>
                  </a:solidFill>
                </a:rPr>
                <a:t>Day is divided into a group tutorial in the morning/afternoon - topic for that week will be on Keats</a:t>
              </a:r>
              <a:endParaRPr b="0" i="0" sz="1600" u="none" cap="none" strike="noStrike">
                <a:solidFill>
                  <a:srgbClr val="000000"/>
                </a:solidFill>
                <a:latin typeface="Arial"/>
                <a:ea typeface="Arial"/>
                <a:cs typeface="Arial"/>
                <a:sym typeface="Arial"/>
              </a:endParaRPr>
            </a:p>
            <a:p>
              <a:pPr indent="-469900" lvl="0" marL="514350" marR="0" rtl="0" algn="l">
                <a:lnSpc>
                  <a:spcPct val="140000"/>
                </a:lnSpc>
                <a:spcBef>
                  <a:spcPts val="0"/>
                </a:spcBef>
                <a:spcAft>
                  <a:spcPts val="0"/>
                </a:spcAft>
                <a:buClr>
                  <a:srgbClr val="262626"/>
                </a:buClr>
                <a:buSzPts val="2900"/>
                <a:buFont typeface="Arial"/>
                <a:buChar char="•"/>
              </a:pPr>
              <a:r>
                <a:rPr lang="en-US" sz="2700">
                  <a:solidFill>
                    <a:srgbClr val="262626"/>
                  </a:solidFill>
                </a:rPr>
                <a:t>Other half of the day: </a:t>
              </a:r>
              <a:r>
                <a:rPr b="0" i="0" lang="en-US" sz="2700" u="none" cap="none" strike="noStrike">
                  <a:solidFill>
                    <a:srgbClr val="262626"/>
                  </a:solidFill>
                  <a:latin typeface="Arial"/>
                  <a:ea typeface="Arial"/>
                  <a:cs typeface="Arial"/>
                  <a:sym typeface="Arial"/>
                </a:rPr>
                <a:t>student clinic, patient</a:t>
              </a:r>
              <a:r>
                <a:rPr lang="en-US" sz="2700">
                  <a:solidFill>
                    <a:srgbClr val="262626"/>
                  </a:solidFill>
                </a:rPr>
                <a:t> </a:t>
              </a:r>
              <a:r>
                <a:rPr b="0" i="0" lang="en-US" sz="2700" u="none" cap="none" strike="noStrike">
                  <a:solidFill>
                    <a:srgbClr val="262626"/>
                  </a:solidFill>
                  <a:latin typeface="Arial"/>
                  <a:ea typeface="Arial"/>
                  <a:cs typeface="Arial"/>
                  <a:sym typeface="Arial"/>
                </a:rPr>
                <a:t>home visits, self directed learning, working on your group project </a:t>
              </a:r>
              <a:endParaRPr b="0" i="0" sz="1600" u="none" cap="none" strike="noStrike">
                <a:solidFill>
                  <a:srgbClr val="000000"/>
                </a:solidFill>
                <a:latin typeface="Arial"/>
                <a:ea typeface="Arial"/>
                <a:cs typeface="Arial"/>
                <a:sym typeface="Arial"/>
              </a:endParaRPr>
            </a:p>
            <a:p>
              <a:pPr indent="-469900" lvl="0" marL="514350" marR="0" rtl="0" algn="l">
                <a:lnSpc>
                  <a:spcPct val="140000"/>
                </a:lnSpc>
                <a:spcBef>
                  <a:spcPts val="0"/>
                </a:spcBef>
                <a:spcAft>
                  <a:spcPts val="0"/>
                </a:spcAft>
                <a:buClr>
                  <a:srgbClr val="262626"/>
                </a:buClr>
                <a:buSzPts val="2900"/>
                <a:buFont typeface="Arial"/>
                <a:buChar char="•"/>
              </a:pPr>
              <a:r>
                <a:rPr b="0" i="0" lang="en-US" sz="2700" u="none" cap="none" strike="noStrike">
                  <a:solidFill>
                    <a:srgbClr val="262626"/>
                  </a:solidFill>
                  <a:latin typeface="Arial"/>
                  <a:ea typeface="Arial"/>
                  <a:cs typeface="Arial"/>
                  <a:sym typeface="Arial"/>
                </a:rPr>
                <a:t>Group Projects - </a:t>
              </a:r>
              <a:r>
                <a:rPr lang="en-US" sz="2700">
                  <a:solidFill>
                    <a:srgbClr val="262626"/>
                  </a:solidFill>
                </a:rPr>
                <a:t>likely clinical humanities, you’ll work on it throughout the year</a:t>
              </a:r>
              <a:endParaRPr b="0" i="0" sz="1600" u="none" cap="none" strike="noStrike">
                <a:solidFill>
                  <a:srgbClr val="000000"/>
                </a:solidFill>
                <a:latin typeface="Arial"/>
                <a:ea typeface="Arial"/>
                <a:cs typeface="Arial"/>
                <a:sym typeface="Arial"/>
              </a:endParaRPr>
            </a:p>
          </p:txBody>
        </p:sp>
        <p:sp>
          <p:nvSpPr>
            <p:cNvPr id="514" name="Google Shape;514;g2fde9715597_0_1272"/>
            <p:cNvSpPr txBox="1"/>
            <p:nvPr/>
          </p:nvSpPr>
          <p:spPr>
            <a:xfrm>
              <a:off x="-581383" y="-265065"/>
              <a:ext cx="21640800" cy="2010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4300"/>
                <a:buFont typeface="Arial"/>
                <a:buNone/>
              </a:pPr>
              <a:r>
                <a:rPr b="1" i="0" lang="en-US" sz="4200" u="none" cap="none" strike="noStrike">
                  <a:solidFill>
                    <a:srgbClr val="262626"/>
                  </a:solidFill>
                  <a:latin typeface="Arial"/>
                  <a:ea typeface="Arial"/>
                  <a:cs typeface="Arial"/>
                  <a:sym typeface="Arial"/>
                </a:rPr>
                <a:t>GENERAL STRUCTURE</a:t>
              </a:r>
              <a:endParaRPr b="0" i="0" sz="4200" u="none" cap="none" strike="noStrike">
                <a:solidFill>
                  <a:srgbClr val="262626"/>
                </a:solidFill>
                <a:latin typeface="Arial"/>
                <a:ea typeface="Arial"/>
                <a:cs typeface="Arial"/>
                <a:sym typeface="Arial"/>
              </a:endParaRPr>
            </a:p>
          </p:txBody>
        </p:sp>
      </p:grpSp>
      <p:sp>
        <p:nvSpPr>
          <p:cNvPr id="515" name="Google Shape;515;g2fde9715597_0_1272"/>
          <p:cNvSpPr txBox="1"/>
          <p:nvPr/>
        </p:nvSpPr>
        <p:spPr>
          <a:xfrm>
            <a:off x="10535510" y="3220583"/>
            <a:ext cx="7238700" cy="42114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6100"/>
              <a:buFont typeface="Arial"/>
              <a:buNone/>
            </a:pPr>
            <a:r>
              <a:rPr b="1" i="0" lang="en-US" sz="4800" u="none" cap="none" strike="noStrike">
                <a:solidFill>
                  <a:srgbClr val="262626"/>
                </a:solidFill>
                <a:latin typeface="Arial"/>
                <a:ea typeface="Arial"/>
                <a:cs typeface="Arial"/>
                <a:sym typeface="Arial"/>
              </a:rPr>
              <a:t>Sign-Offs (Kaizen):</a:t>
            </a:r>
            <a:endParaRPr b="1" i="0" sz="4800" u="none" cap="none" strike="noStrike">
              <a:solidFill>
                <a:srgbClr val="262626"/>
              </a:solidFill>
              <a:latin typeface="Arial"/>
              <a:ea typeface="Arial"/>
              <a:cs typeface="Arial"/>
              <a:sym typeface="Arial"/>
            </a:endParaRPr>
          </a:p>
          <a:p>
            <a:pPr indent="-381000" lvl="0" marL="457200" marR="0" rtl="0" algn="ctr">
              <a:lnSpc>
                <a:spcPct val="130000"/>
              </a:lnSpc>
              <a:spcBef>
                <a:spcPts val="0"/>
              </a:spcBef>
              <a:spcAft>
                <a:spcPts val="0"/>
              </a:spcAft>
              <a:buClr>
                <a:srgbClr val="262626"/>
              </a:buClr>
              <a:buSzPts val="2400"/>
              <a:buFont typeface="Arial"/>
              <a:buChar char="●"/>
            </a:pPr>
            <a:r>
              <a:rPr b="0" i="0" lang="en-US" sz="2400" u="none" cap="none" strike="noStrike">
                <a:solidFill>
                  <a:srgbClr val="262626"/>
                </a:solidFill>
                <a:latin typeface="Arial"/>
                <a:ea typeface="Arial"/>
                <a:cs typeface="Arial"/>
                <a:sym typeface="Arial"/>
              </a:rPr>
              <a:t>Illness scripts (5x)</a:t>
            </a:r>
            <a:endParaRPr b="0" i="0" sz="1400" u="none" cap="none" strike="noStrike">
              <a:solidFill>
                <a:srgbClr val="000000"/>
              </a:solidFill>
              <a:latin typeface="Arial"/>
              <a:ea typeface="Arial"/>
              <a:cs typeface="Arial"/>
              <a:sym typeface="Arial"/>
            </a:endParaRPr>
          </a:p>
          <a:p>
            <a:pPr indent="-381000" lvl="0" marL="457200" marR="0" rtl="0" algn="ctr">
              <a:lnSpc>
                <a:spcPct val="130000"/>
              </a:lnSpc>
              <a:spcBef>
                <a:spcPts val="0"/>
              </a:spcBef>
              <a:spcAft>
                <a:spcPts val="0"/>
              </a:spcAft>
              <a:buClr>
                <a:srgbClr val="262626"/>
              </a:buClr>
              <a:buSzPts val="2400"/>
              <a:buFont typeface="Arial"/>
              <a:buChar char="●"/>
            </a:pPr>
            <a:r>
              <a:rPr b="0" i="0" lang="en-US" sz="2400" u="none" cap="none" strike="noStrike">
                <a:solidFill>
                  <a:srgbClr val="262626"/>
                </a:solidFill>
                <a:latin typeface="Arial"/>
                <a:ea typeface="Arial"/>
                <a:cs typeface="Arial"/>
                <a:sym typeface="Arial"/>
              </a:rPr>
              <a:t>Mini Cex - history, skill </a:t>
            </a:r>
            <a:endParaRPr b="0" i="0" sz="1400" u="none" cap="none" strike="noStrike">
              <a:solidFill>
                <a:srgbClr val="000000"/>
              </a:solidFill>
              <a:latin typeface="Arial"/>
              <a:ea typeface="Arial"/>
              <a:cs typeface="Arial"/>
              <a:sym typeface="Arial"/>
            </a:endParaRPr>
          </a:p>
          <a:p>
            <a:pPr indent="-381000" lvl="0" marL="457200" marR="0" rtl="0" algn="ctr">
              <a:lnSpc>
                <a:spcPct val="130000"/>
              </a:lnSpc>
              <a:spcBef>
                <a:spcPts val="0"/>
              </a:spcBef>
              <a:spcAft>
                <a:spcPts val="0"/>
              </a:spcAft>
              <a:buClr>
                <a:srgbClr val="262626"/>
              </a:buClr>
              <a:buSzPts val="2400"/>
              <a:buFont typeface="Arial"/>
              <a:buChar char="●"/>
            </a:pPr>
            <a:r>
              <a:rPr b="0" i="0" lang="en-US" sz="2400" u="none" cap="none" strike="noStrike">
                <a:solidFill>
                  <a:srgbClr val="262626"/>
                </a:solidFill>
                <a:latin typeface="Arial"/>
                <a:ea typeface="Arial"/>
                <a:cs typeface="Arial"/>
                <a:sym typeface="Arial"/>
              </a:rPr>
              <a:t>Case Based discussion </a:t>
            </a:r>
            <a:endParaRPr b="0" i="0" sz="1400" u="none" cap="none" strike="noStrike">
              <a:solidFill>
                <a:srgbClr val="000000"/>
              </a:solidFill>
              <a:latin typeface="Arial"/>
              <a:ea typeface="Arial"/>
              <a:cs typeface="Arial"/>
              <a:sym typeface="Arial"/>
            </a:endParaRPr>
          </a:p>
          <a:p>
            <a:pPr indent="-381000" lvl="0" marL="457200" marR="0" rtl="0" algn="ctr">
              <a:lnSpc>
                <a:spcPct val="130000"/>
              </a:lnSpc>
              <a:spcBef>
                <a:spcPts val="0"/>
              </a:spcBef>
              <a:spcAft>
                <a:spcPts val="0"/>
              </a:spcAft>
              <a:buClr>
                <a:srgbClr val="262626"/>
              </a:buClr>
              <a:buSzPts val="2400"/>
              <a:buFont typeface="Arial"/>
              <a:buChar char="●"/>
            </a:pPr>
            <a:r>
              <a:rPr b="0" i="0" lang="en-US" sz="2400" u="none" cap="none" strike="noStrike">
                <a:solidFill>
                  <a:srgbClr val="262626"/>
                </a:solidFill>
                <a:latin typeface="Arial"/>
                <a:ea typeface="Arial"/>
                <a:cs typeface="Arial"/>
                <a:sym typeface="Arial"/>
              </a:rPr>
              <a:t>Multi source feedback reflection </a:t>
            </a:r>
            <a:endParaRPr b="0" i="0" sz="2400" u="none" cap="none" strike="noStrike">
              <a:solidFill>
                <a:srgbClr val="262626"/>
              </a:solidFill>
              <a:latin typeface="Arial"/>
              <a:ea typeface="Arial"/>
              <a:cs typeface="Arial"/>
              <a:sym typeface="Arial"/>
            </a:endParaRPr>
          </a:p>
          <a:p>
            <a:pPr indent="-381000" lvl="0" marL="457200" rtl="0" algn="ctr">
              <a:lnSpc>
                <a:spcPct val="130000"/>
              </a:lnSpc>
              <a:spcBef>
                <a:spcPts val="0"/>
              </a:spcBef>
              <a:spcAft>
                <a:spcPts val="0"/>
              </a:spcAft>
              <a:buClr>
                <a:srgbClr val="262626"/>
              </a:buClr>
              <a:buSzPts val="2400"/>
              <a:buChar char="●"/>
            </a:pPr>
            <a:r>
              <a:rPr lang="en-US" sz="2400">
                <a:solidFill>
                  <a:srgbClr val="262626"/>
                </a:solidFill>
              </a:rPr>
              <a:t>Reflection on group project</a:t>
            </a:r>
            <a:endParaRPr sz="2400">
              <a:solidFill>
                <a:srgbClr val="262626"/>
              </a:solidFill>
            </a:endParaRPr>
          </a:p>
          <a:p>
            <a:pPr indent="-381000" lvl="0" marL="457200" rtl="0" algn="ctr">
              <a:lnSpc>
                <a:spcPct val="130000"/>
              </a:lnSpc>
              <a:spcBef>
                <a:spcPts val="0"/>
              </a:spcBef>
              <a:spcAft>
                <a:spcPts val="0"/>
              </a:spcAft>
              <a:buClr>
                <a:srgbClr val="262626"/>
              </a:buClr>
              <a:buSzPts val="2400"/>
              <a:buChar char="●"/>
            </a:pPr>
            <a:r>
              <a:rPr lang="en-US" sz="2400">
                <a:solidFill>
                  <a:srgbClr val="262626"/>
                </a:solidFill>
              </a:rPr>
              <a:t>Clinical skills (3 teaching sessions to ensure you get these done) </a:t>
            </a:r>
            <a:endParaRPr sz="2400">
              <a:solidFill>
                <a:srgbClr val="262626"/>
              </a:solidFill>
            </a:endParaRPr>
          </a:p>
        </p:txBody>
      </p:sp>
      <p:cxnSp>
        <p:nvCxnSpPr>
          <p:cNvPr id="516" name="Google Shape;516;g2fde9715597_0_1272"/>
          <p:cNvCxnSpPr/>
          <p:nvPr/>
        </p:nvCxnSpPr>
        <p:spPr>
          <a:xfrm>
            <a:off x="10036149" y="2612897"/>
            <a:ext cx="0" cy="6410100"/>
          </a:xfrm>
          <a:prstGeom prst="straightConnector1">
            <a:avLst/>
          </a:prstGeom>
          <a:noFill/>
          <a:ln cap="rnd" cmpd="sng" w="38100">
            <a:solidFill>
              <a:srgbClr val="F46530"/>
            </a:solidFill>
            <a:prstDash val="dash"/>
            <a:round/>
            <a:headEnd len="sm" w="sm" type="none"/>
            <a:tailEnd len="sm" w="sm" type="none"/>
          </a:ln>
        </p:spPr>
      </p:cxnSp>
      <p:sp>
        <p:nvSpPr>
          <p:cNvPr id="517" name="Google Shape;517;g2fde9715597_0_1272"/>
          <p:cNvSpPr/>
          <p:nvPr/>
        </p:nvSpPr>
        <p:spPr>
          <a:xfrm flipH="1" rot="10800000">
            <a:off x="0" y="9258218"/>
            <a:ext cx="18295200" cy="531300"/>
          </a:xfrm>
          <a:prstGeom prst="rect">
            <a:avLst/>
          </a:prstGeom>
          <a:solidFill>
            <a:srgbClr val="ECAFAE"/>
          </a:solidFill>
          <a:ln>
            <a:noFill/>
          </a:ln>
        </p:spPr>
        <p:txBody>
          <a:bodyPr anchorCtr="1" anchor="ctr" bIns="68575" lIns="137150" spcFirstLastPara="1" rIns="137150" wrap="square" tIns="685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Calibri"/>
              <a:ea typeface="Calibri"/>
              <a:cs typeface="Calibri"/>
              <a:sym typeface="Calibri"/>
            </a:endParaRPr>
          </a:p>
        </p:txBody>
      </p:sp>
      <p:sp>
        <p:nvSpPr>
          <p:cNvPr id="518" name="Google Shape;518;g2fde9715597_0_1272"/>
          <p:cNvSpPr/>
          <p:nvPr/>
        </p:nvSpPr>
        <p:spPr>
          <a:xfrm>
            <a:off x="0" y="9436537"/>
            <a:ext cx="18288000" cy="850500"/>
          </a:xfrm>
          <a:prstGeom prst="rect">
            <a:avLst/>
          </a:prstGeom>
          <a:solidFill>
            <a:srgbClr val="B52E2A"/>
          </a:solidFill>
          <a:ln>
            <a:noFill/>
          </a:ln>
        </p:spPr>
        <p:txBody>
          <a:bodyPr anchorCtr="1" anchor="ctr" bIns="68575" lIns="137150" spcFirstLastPara="1" rIns="137150" wrap="square" tIns="685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Calibri"/>
              <a:ea typeface="Calibri"/>
              <a:cs typeface="Calibri"/>
              <a:sym typeface="Calibri"/>
            </a:endParaRPr>
          </a:p>
        </p:txBody>
      </p:sp>
      <p:pic>
        <p:nvPicPr>
          <p:cNvPr descr="A white letter on a black background&#10;&#10;Description automatically generated" id="519" name="Google Shape;519;g2fde9715597_0_1272"/>
          <p:cNvPicPr preferRelativeResize="0"/>
          <p:nvPr/>
        </p:nvPicPr>
        <p:blipFill rotWithShape="1">
          <a:blip r:embed="rId3">
            <a:alphaModFix/>
          </a:blip>
          <a:srcRect b="0" l="0" r="0" t="0"/>
          <a:stretch/>
        </p:blipFill>
        <p:spPr>
          <a:xfrm>
            <a:off x="15970500" y="9563007"/>
            <a:ext cx="2088899" cy="619501"/>
          </a:xfrm>
          <a:prstGeom prst="rect">
            <a:avLst/>
          </a:prstGeom>
          <a:noFill/>
          <a:ln>
            <a:noFill/>
          </a:ln>
        </p:spPr>
      </p:pic>
      <p:pic>
        <p:nvPicPr>
          <p:cNvPr id="520" name="Google Shape;520;g2fde9715597_0_1272"/>
          <p:cNvPicPr preferRelativeResize="0"/>
          <p:nvPr/>
        </p:nvPicPr>
        <p:blipFill rotWithShape="1">
          <a:blip r:embed="rId4">
            <a:alphaModFix/>
          </a:blip>
          <a:srcRect b="7815" l="69902" r="0" t="56960"/>
          <a:stretch/>
        </p:blipFill>
        <p:spPr>
          <a:xfrm>
            <a:off x="15620125" y="317200"/>
            <a:ext cx="2088900" cy="162970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g2fde9715597_0_1286"/>
          <p:cNvSpPr txBox="1"/>
          <p:nvPr/>
        </p:nvSpPr>
        <p:spPr>
          <a:xfrm>
            <a:off x="434654" y="285862"/>
            <a:ext cx="17122800" cy="1154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9000"/>
              <a:buFont typeface="Arial"/>
              <a:buNone/>
            </a:pPr>
            <a:r>
              <a:rPr b="1" i="0" lang="en-US" sz="7500" u="none" cap="none" strike="noStrike">
                <a:solidFill>
                  <a:schemeClr val="lt1"/>
                </a:solidFill>
                <a:latin typeface="Comfortaa"/>
                <a:ea typeface="Comfortaa"/>
                <a:cs typeface="Comfortaa"/>
                <a:sym typeface="Comfortaa"/>
              </a:rPr>
              <a:t>Making the most of GP</a:t>
            </a:r>
            <a:endParaRPr b="1" i="0" sz="7500" u="none" cap="none" strike="noStrike">
              <a:solidFill>
                <a:schemeClr val="lt1"/>
              </a:solidFill>
              <a:latin typeface="Comfortaa"/>
              <a:ea typeface="Comfortaa"/>
              <a:cs typeface="Comfortaa"/>
              <a:sym typeface="Comfortaa"/>
            </a:endParaRPr>
          </a:p>
        </p:txBody>
      </p:sp>
      <p:sp>
        <p:nvSpPr>
          <p:cNvPr id="526" name="Google Shape;526;g2fde9715597_0_1286"/>
          <p:cNvSpPr txBox="1"/>
          <p:nvPr/>
        </p:nvSpPr>
        <p:spPr>
          <a:xfrm>
            <a:off x="517194" y="2126874"/>
            <a:ext cx="17521800" cy="6141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t/>
            </a:r>
            <a:endParaRPr b="0" i="0" sz="1500" u="none" cap="none" strike="noStrike">
              <a:solidFill>
                <a:srgbClr val="000000"/>
              </a:solidFill>
              <a:latin typeface="Arial"/>
              <a:ea typeface="Arial"/>
              <a:cs typeface="Arial"/>
              <a:sym typeface="Arial"/>
            </a:endParaRPr>
          </a:p>
          <a:p>
            <a:pPr indent="-463550" lvl="0" marL="520700" marR="0" rtl="0" algn="l">
              <a:lnSpc>
                <a:spcPct val="100000"/>
              </a:lnSpc>
              <a:spcBef>
                <a:spcPts val="800"/>
              </a:spcBef>
              <a:spcAft>
                <a:spcPts val="0"/>
              </a:spcAft>
              <a:buClr>
                <a:schemeClr val="lt1"/>
              </a:buClr>
              <a:buSzPts val="2700"/>
              <a:buFont typeface="Arial"/>
              <a:buChar char="•"/>
            </a:pPr>
            <a:r>
              <a:rPr b="0" i="0" lang="en-US" sz="2700" u="none" cap="none" strike="noStrike">
                <a:solidFill>
                  <a:schemeClr val="lt1"/>
                </a:solidFill>
                <a:latin typeface="Arial"/>
                <a:ea typeface="Arial"/>
                <a:cs typeface="Arial"/>
                <a:sym typeface="Arial"/>
              </a:rPr>
              <a:t>Your GP tutor will be your educational supervisor- meet regularly for sign offs remind them if needed. Remind them of key deadlines </a:t>
            </a:r>
            <a:endParaRPr sz="2700">
              <a:solidFill>
                <a:schemeClr val="lt1"/>
              </a:solidFill>
            </a:endParaRPr>
          </a:p>
          <a:p>
            <a:pPr indent="-463550" lvl="0" marL="520700" marR="0" rtl="0" algn="l">
              <a:lnSpc>
                <a:spcPct val="100000"/>
              </a:lnSpc>
              <a:spcBef>
                <a:spcPts val="800"/>
              </a:spcBef>
              <a:spcAft>
                <a:spcPts val="0"/>
              </a:spcAft>
              <a:buClr>
                <a:schemeClr val="lt1"/>
              </a:buClr>
              <a:buSzPts val="2700"/>
              <a:buFont typeface="Arial"/>
              <a:buChar char="•"/>
            </a:pPr>
            <a:r>
              <a:rPr lang="en-US" sz="2700">
                <a:solidFill>
                  <a:schemeClr val="lt1"/>
                </a:solidFill>
              </a:rPr>
              <a:t>Attend your teaching - it’s definitely useful. </a:t>
            </a:r>
            <a:r>
              <a:rPr lang="en-US" sz="2700">
                <a:solidFill>
                  <a:schemeClr val="lt1"/>
                </a:solidFill>
              </a:rPr>
              <a:t>opportunities for personalised small group teaching - can ask for teaching on any topic</a:t>
            </a:r>
            <a:endParaRPr b="0" i="0" sz="1500" u="none" cap="none" strike="noStrike">
              <a:solidFill>
                <a:srgbClr val="000000"/>
              </a:solidFill>
              <a:latin typeface="Arial"/>
              <a:ea typeface="Arial"/>
              <a:cs typeface="Arial"/>
              <a:sym typeface="Arial"/>
            </a:endParaRPr>
          </a:p>
          <a:p>
            <a:pPr indent="-463550" lvl="0" marL="520700" marR="0" rtl="0" algn="l">
              <a:lnSpc>
                <a:spcPct val="100000"/>
              </a:lnSpc>
              <a:spcBef>
                <a:spcPts val="800"/>
              </a:spcBef>
              <a:spcAft>
                <a:spcPts val="0"/>
              </a:spcAft>
              <a:buClr>
                <a:schemeClr val="lt1"/>
              </a:buClr>
              <a:buSzPts val="2700"/>
              <a:buFont typeface="Arial"/>
              <a:buChar char="•"/>
            </a:pPr>
            <a:r>
              <a:rPr b="0" i="0" lang="en-US" sz="2700" u="none" cap="none" strike="noStrike">
                <a:solidFill>
                  <a:schemeClr val="lt1"/>
                </a:solidFill>
                <a:latin typeface="Arial"/>
                <a:ea typeface="Arial"/>
                <a:cs typeface="Arial"/>
                <a:sym typeface="Arial"/>
              </a:rPr>
              <a:t>Listen actively when they’re explaining things rather than jotting it down instantly </a:t>
            </a:r>
            <a:endParaRPr sz="1500"/>
          </a:p>
          <a:p>
            <a:pPr indent="-463550" lvl="0" marL="520700" marR="0" rtl="0" algn="l">
              <a:lnSpc>
                <a:spcPct val="100000"/>
              </a:lnSpc>
              <a:spcBef>
                <a:spcPts val="800"/>
              </a:spcBef>
              <a:spcAft>
                <a:spcPts val="0"/>
              </a:spcAft>
              <a:buClr>
                <a:schemeClr val="lt1"/>
              </a:buClr>
              <a:buSzPts val="2700"/>
              <a:buFont typeface="Arial"/>
              <a:buChar char="•"/>
            </a:pPr>
            <a:r>
              <a:rPr b="0" i="0" lang="en-US" sz="2700" u="none" cap="none" strike="noStrike">
                <a:solidFill>
                  <a:schemeClr val="lt1"/>
                </a:solidFill>
                <a:latin typeface="Arial"/>
                <a:ea typeface="Arial"/>
                <a:cs typeface="Arial"/>
                <a:sym typeface="Arial"/>
              </a:rPr>
              <a:t>If you have student clinic, take notes- esp useful for writing</a:t>
            </a:r>
            <a:r>
              <a:rPr lang="en-US" sz="2700">
                <a:solidFill>
                  <a:schemeClr val="lt1"/>
                </a:solidFill>
              </a:rPr>
              <a:t> up illness scripts, case based discussions, eg</a:t>
            </a:r>
            <a:endParaRPr sz="2700">
              <a:solidFill>
                <a:schemeClr val="lt1"/>
              </a:solidFill>
            </a:endParaRPr>
          </a:p>
          <a:p>
            <a:pPr indent="-400050" lvl="0" marL="457200" rtl="0" algn="l">
              <a:spcBef>
                <a:spcPts val="800"/>
              </a:spcBef>
              <a:spcAft>
                <a:spcPts val="0"/>
              </a:spcAft>
              <a:buClr>
                <a:schemeClr val="lt1"/>
              </a:buClr>
              <a:buSzPts val="2700"/>
              <a:buChar char="•"/>
            </a:pPr>
            <a:r>
              <a:rPr lang="en-US" sz="2700">
                <a:solidFill>
                  <a:schemeClr val="lt1"/>
                </a:solidFill>
              </a:rPr>
              <a:t>Write illness scripts as you go along - it’s useful revision </a:t>
            </a:r>
            <a:endParaRPr sz="2700">
              <a:solidFill>
                <a:schemeClr val="lt1"/>
              </a:solidFill>
            </a:endParaRPr>
          </a:p>
          <a:p>
            <a:pPr indent="-400050" lvl="0" marL="457200" rtl="0" algn="l">
              <a:spcBef>
                <a:spcPts val="800"/>
              </a:spcBef>
              <a:spcAft>
                <a:spcPts val="0"/>
              </a:spcAft>
              <a:buClr>
                <a:schemeClr val="lt1"/>
              </a:buClr>
              <a:buSzPts val="2700"/>
              <a:buChar char="•"/>
            </a:pPr>
            <a:r>
              <a:rPr lang="en-US" sz="2700">
                <a:solidFill>
                  <a:schemeClr val="lt1"/>
                </a:solidFill>
              </a:rPr>
              <a:t>Get all sign offs done asap -  GP is the best place for them </a:t>
            </a:r>
            <a:endParaRPr sz="2700">
              <a:solidFill>
                <a:schemeClr val="lt1"/>
              </a:solidFill>
            </a:endParaRPr>
          </a:p>
          <a:p>
            <a:pPr indent="-463550" lvl="0" marL="520700" marR="0" rtl="0" algn="l">
              <a:lnSpc>
                <a:spcPct val="100000"/>
              </a:lnSpc>
              <a:spcBef>
                <a:spcPts val="800"/>
              </a:spcBef>
              <a:spcAft>
                <a:spcPts val="0"/>
              </a:spcAft>
              <a:buClr>
                <a:schemeClr val="lt1"/>
              </a:buClr>
              <a:buSzPts val="2700"/>
              <a:buFont typeface="Arial"/>
              <a:buChar char="•"/>
            </a:pPr>
            <a:r>
              <a:rPr b="0" i="0" lang="en-US" sz="2700" u="none" cap="none" strike="noStrike">
                <a:solidFill>
                  <a:schemeClr val="lt1"/>
                </a:solidFill>
                <a:latin typeface="Arial"/>
                <a:ea typeface="Arial"/>
                <a:cs typeface="Arial"/>
                <a:sym typeface="Arial"/>
              </a:rPr>
              <a:t>Keep on top of the group project</a:t>
            </a:r>
            <a:endParaRPr b="0" i="0" sz="2700" u="none" cap="none" strike="noStrike">
              <a:solidFill>
                <a:schemeClr val="lt1"/>
              </a:solidFill>
              <a:latin typeface="Arial"/>
              <a:ea typeface="Arial"/>
              <a:cs typeface="Arial"/>
              <a:sym typeface="Arial"/>
            </a:endParaRPr>
          </a:p>
          <a:p>
            <a:pPr indent="-400050" lvl="0" marL="457200" rtl="0" algn="l">
              <a:spcBef>
                <a:spcPts val="800"/>
              </a:spcBef>
              <a:spcAft>
                <a:spcPts val="0"/>
              </a:spcAft>
              <a:buClr>
                <a:schemeClr val="lt1"/>
              </a:buClr>
              <a:buSzPts val="2700"/>
              <a:buChar char="•"/>
            </a:pPr>
            <a:r>
              <a:rPr lang="en-US" sz="2700">
                <a:solidFill>
                  <a:schemeClr val="lt1"/>
                </a:solidFill>
              </a:rPr>
              <a:t>S</a:t>
            </a:r>
            <a:r>
              <a:rPr lang="en-US" sz="2700">
                <a:solidFill>
                  <a:schemeClr val="lt1"/>
                </a:solidFill>
              </a:rPr>
              <a:t>imulated patients on campus week and RCGP sessions are amazing great practise for OSCES </a:t>
            </a:r>
            <a:endParaRPr sz="2700">
              <a:solidFill>
                <a:schemeClr val="lt1"/>
              </a:solidFill>
            </a:endParaRPr>
          </a:p>
          <a:p>
            <a:pPr indent="-463550" lvl="0" marL="520700" marR="0" rtl="0" algn="l">
              <a:lnSpc>
                <a:spcPct val="100000"/>
              </a:lnSpc>
              <a:spcBef>
                <a:spcPts val="800"/>
              </a:spcBef>
              <a:spcAft>
                <a:spcPts val="800"/>
              </a:spcAft>
              <a:buClr>
                <a:schemeClr val="lt1"/>
              </a:buClr>
              <a:buSzPts val="2700"/>
              <a:buFont typeface="Arial"/>
              <a:buChar char="•"/>
            </a:pPr>
            <a:r>
              <a:rPr b="0" i="0" lang="en-US" sz="2700" u="none" cap="none" strike="noStrike">
                <a:solidFill>
                  <a:schemeClr val="lt1"/>
                </a:solidFill>
                <a:latin typeface="Arial"/>
                <a:ea typeface="Arial"/>
                <a:cs typeface="Arial"/>
                <a:sym typeface="Arial"/>
              </a:rPr>
              <a:t>Don’t be afraid to contact block leads early on off there are issues with GP tutors not signing things off or lack of face to face teaching - they need to know so they can fix it if you</a:t>
            </a:r>
            <a:r>
              <a:rPr lang="en-US" sz="2700">
                <a:solidFill>
                  <a:schemeClr val="lt1"/>
                </a:solidFill>
              </a:rPr>
              <a:t>’re </a:t>
            </a:r>
            <a:r>
              <a:rPr b="0" i="0" lang="en-US" sz="2700" u="none" cap="none" strike="noStrike">
                <a:solidFill>
                  <a:schemeClr val="lt1"/>
                </a:solidFill>
                <a:latin typeface="Arial"/>
                <a:ea typeface="Arial"/>
                <a:cs typeface="Arial"/>
                <a:sym typeface="Arial"/>
              </a:rPr>
              <a:t>not learning </a:t>
            </a:r>
            <a:endParaRPr b="0" i="0" sz="1500" u="none" cap="none" strike="noStrike">
              <a:solidFill>
                <a:srgbClr val="000000"/>
              </a:solidFill>
              <a:latin typeface="Arial"/>
              <a:ea typeface="Arial"/>
              <a:cs typeface="Arial"/>
              <a:sym typeface="Arial"/>
            </a:endParaRPr>
          </a:p>
        </p:txBody>
      </p:sp>
      <p:cxnSp>
        <p:nvCxnSpPr>
          <p:cNvPr id="527" name="Google Shape;527;g2fde9715597_0_1286"/>
          <p:cNvCxnSpPr/>
          <p:nvPr/>
        </p:nvCxnSpPr>
        <p:spPr>
          <a:xfrm>
            <a:off x="0" y="1687599"/>
            <a:ext cx="18556200" cy="0"/>
          </a:xfrm>
          <a:prstGeom prst="straightConnector1">
            <a:avLst/>
          </a:prstGeom>
          <a:noFill/>
          <a:ln cap="flat" cmpd="sng" w="19050">
            <a:solidFill>
              <a:srgbClr val="F46530"/>
            </a:solidFill>
            <a:prstDash val="solid"/>
            <a:round/>
            <a:headEnd len="sm" w="sm" type="none"/>
            <a:tailEnd len="sm" w="sm" type="none"/>
          </a:ln>
        </p:spPr>
      </p:cxnSp>
      <p:sp>
        <p:nvSpPr>
          <p:cNvPr id="528" name="Google Shape;528;g2fde9715597_0_1286"/>
          <p:cNvSpPr/>
          <p:nvPr/>
        </p:nvSpPr>
        <p:spPr>
          <a:xfrm flipH="1" rot="10800000">
            <a:off x="0" y="9258218"/>
            <a:ext cx="18295200" cy="531300"/>
          </a:xfrm>
          <a:prstGeom prst="rect">
            <a:avLst/>
          </a:prstGeom>
          <a:solidFill>
            <a:srgbClr val="ECAFAE"/>
          </a:solidFill>
          <a:ln>
            <a:noFill/>
          </a:ln>
        </p:spPr>
        <p:txBody>
          <a:bodyPr anchorCtr="1" anchor="ctr" bIns="68575" lIns="137150" spcFirstLastPara="1" rIns="137150" wrap="square" tIns="685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Calibri"/>
              <a:ea typeface="Calibri"/>
              <a:cs typeface="Calibri"/>
              <a:sym typeface="Calibri"/>
            </a:endParaRPr>
          </a:p>
        </p:txBody>
      </p:sp>
      <p:sp>
        <p:nvSpPr>
          <p:cNvPr id="529" name="Google Shape;529;g2fde9715597_0_1286"/>
          <p:cNvSpPr/>
          <p:nvPr/>
        </p:nvSpPr>
        <p:spPr>
          <a:xfrm>
            <a:off x="0" y="9436537"/>
            <a:ext cx="18288000" cy="850500"/>
          </a:xfrm>
          <a:prstGeom prst="rect">
            <a:avLst/>
          </a:prstGeom>
          <a:solidFill>
            <a:srgbClr val="B52E2A"/>
          </a:solidFill>
          <a:ln>
            <a:noFill/>
          </a:ln>
        </p:spPr>
        <p:txBody>
          <a:bodyPr anchorCtr="1" anchor="ctr" bIns="68575" lIns="137150" spcFirstLastPara="1" rIns="137150" wrap="square" tIns="685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Calibri"/>
              <a:ea typeface="Calibri"/>
              <a:cs typeface="Calibri"/>
              <a:sym typeface="Calibri"/>
            </a:endParaRPr>
          </a:p>
        </p:txBody>
      </p:sp>
      <p:pic>
        <p:nvPicPr>
          <p:cNvPr descr="A white letter on a black background&#10;&#10;Description automatically generated" id="530" name="Google Shape;530;g2fde9715597_0_1286"/>
          <p:cNvPicPr preferRelativeResize="0"/>
          <p:nvPr/>
        </p:nvPicPr>
        <p:blipFill rotWithShape="1">
          <a:blip r:embed="rId3">
            <a:alphaModFix/>
          </a:blip>
          <a:srcRect b="0" l="0" r="0" t="0"/>
          <a:stretch/>
        </p:blipFill>
        <p:spPr>
          <a:xfrm>
            <a:off x="15970500" y="9563007"/>
            <a:ext cx="2088899" cy="61950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g2fde9715597_0_1297"/>
          <p:cNvSpPr txBox="1"/>
          <p:nvPr/>
        </p:nvSpPr>
        <p:spPr>
          <a:xfrm>
            <a:off x="705970" y="413167"/>
            <a:ext cx="14596200" cy="1385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9000"/>
              <a:buFont typeface="Arial"/>
              <a:buNone/>
            </a:pPr>
            <a:r>
              <a:rPr b="1" i="0" lang="en-US" sz="9000" u="none" cap="none" strike="noStrike">
                <a:solidFill>
                  <a:schemeClr val="lt1"/>
                </a:solidFill>
                <a:latin typeface="Comfortaa"/>
                <a:ea typeface="Comfortaa"/>
                <a:cs typeface="Comfortaa"/>
                <a:sym typeface="Comfortaa"/>
              </a:rPr>
              <a:t>OSCEs</a:t>
            </a:r>
            <a:endParaRPr b="0" i="0" sz="1400" u="none" cap="none" strike="noStrike">
              <a:solidFill>
                <a:schemeClr val="lt1"/>
              </a:solidFill>
              <a:latin typeface="Comfortaa"/>
              <a:ea typeface="Comfortaa"/>
              <a:cs typeface="Comfortaa"/>
              <a:sym typeface="Comfortaa"/>
            </a:endParaRPr>
          </a:p>
        </p:txBody>
      </p:sp>
      <p:sp>
        <p:nvSpPr>
          <p:cNvPr id="536" name="Google Shape;536;g2fde9715597_0_1297"/>
          <p:cNvSpPr/>
          <p:nvPr/>
        </p:nvSpPr>
        <p:spPr>
          <a:xfrm>
            <a:off x="0" y="2282234"/>
            <a:ext cx="18295200" cy="6989400"/>
          </a:xfrm>
          <a:prstGeom prst="rect">
            <a:avLst/>
          </a:prstGeom>
          <a:solidFill>
            <a:srgbClr val="BDD3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262626"/>
              </a:solidFill>
              <a:latin typeface="Arial"/>
              <a:ea typeface="Arial"/>
              <a:cs typeface="Arial"/>
              <a:sym typeface="Arial"/>
            </a:endParaRPr>
          </a:p>
        </p:txBody>
      </p:sp>
      <p:cxnSp>
        <p:nvCxnSpPr>
          <p:cNvPr id="537" name="Google Shape;537;g2fde9715597_0_1297"/>
          <p:cNvCxnSpPr/>
          <p:nvPr/>
        </p:nvCxnSpPr>
        <p:spPr>
          <a:xfrm>
            <a:off x="-134100" y="2265103"/>
            <a:ext cx="18556200" cy="0"/>
          </a:xfrm>
          <a:prstGeom prst="straightConnector1">
            <a:avLst/>
          </a:prstGeom>
          <a:noFill/>
          <a:ln cap="flat" cmpd="sng" w="57150">
            <a:solidFill>
              <a:srgbClr val="F46530"/>
            </a:solidFill>
            <a:prstDash val="solid"/>
            <a:round/>
            <a:headEnd len="sm" w="sm" type="none"/>
            <a:tailEnd len="sm" w="sm" type="none"/>
          </a:ln>
        </p:spPr>
      </p:cxnSp>
      <p:grpSp>
        <p:nvGrpSpPr>
          <p:cNvPr id="538" name="Google Shape;538;g2fde9715597_0_1297"/>
          <p:cNvGrpSpPr/>
          <p:nvPr/>
        </p:nvGrpSpPr>
        <p:grpSpPr>
          <a:xfrm>
            <a:off x="513785" y="2643916"/>
            <a:ext cx="7864861" cy="1862963"/>
            <a:chOff x="-581383" y="-210989"/>
            <a:chExt cx="23248186" cy="579315"/>
          </a:xfrm>
        </p:grpSpPr>
        <p:sp>
          <p:nvSpPr>
            <p:cNvPr id="539" name="Google Shape;539;g2fde9715597_0_1297"/>
            <p:cNvSpPr txBox="1"/>
            <p:nvPr/>
          </p:nvSpPr>
          <p:spPr>
            <a:xfrm>
              <a:off x="3" y="67727"/>
              <a:ext cx="22666800" cy="300600"/>
            </a:xfrm>
            <a:prstGeom prst="rect">
              <a:avLst/>
            </a:prstGeom>
            <a:noFill/>
            <a:ln>
              <a:noFill/>
            </a:ln>
          </p:spPr>
          <p:txBody>
            <a:bodyPr anchorCtr="0" anchor="t" bIns="0" lIns="0" spcFirstLastPara="1" rIns="0" wrap="square" tIns="0">
              <a:spAutoFit/>
            </a:bodyPr>
            <a:lstStyle/>
            <a:p>
              <a:pPr indent="-457200" lvl="0" marL="514350" marR="0" rtl="0" algn="l">
                <a:lnSpc>
                  <a:spcPct val="140000"/>
                </a:lnSpc>
                <a:spcBef>
                  <a:spcPts val="0"/>
                </a:spcBef>
                <a:spcAft>
                  <a:spcPts val="0"/>
                </a:spcAft>
                <a:buClr>
                  <a:srgbClr val="262626"/>
                </a:buClr>
                <a:buSzPts val="2700"/>
                <a:buFont typeface="Arial"/>
                <a:buChar char="•"/>
              </a:pPr>
              <a:r>
                <a:rPr lang="en-US" sz="2500">
                  <a:solidFill>
                    <a:srgbClr val="262626"/>
                  </a:solidFill>
                </a:rPr>
                <a:t>6x </a:t>
              </a:r>
              <a:r>
                <a:rPr b="0" i="0" lang="en-US" sz="2500" u="none" cap="none" strike="noStrike">
                  <a:solidFill>
                    <a:srgbClr val="262626"/>
                  </a:solidFill>
                  <a:latin typeface="Arial"/>
                  <a:ea typeface="Arial"/>
                  <a:cs typeface="Arial"/>
                  <a:sym typeface="Arial"/>
                </a:rPr>
                <a:t>8 minute stations (inc: </a:t>
              </a:r>
              <a:r>
                <a:rPr lang="en-US" sz="2500">
                  <a:solidFill>
                    <a:srgbClr val="262626"/>
                  </a:solidFill>
                </a:rPr>
                <a:t>clinical skills</a:t>
              </a:r>
              <a:r>
                <a:rPr b="0" i="0" lang="en-US" sz="2500" u="none" cap="none" strike="noStrike">
                  <a:solidFill>
                    <a:srgbClr val="262626"/>
                  </a:solidFill>
                  <a:latin typeface="Arial"/>
                  <a:ea typeface="Arial"/>
                  <a:cs typeface="Arial"/>
                  <a:sym typeface="Arial"/>
                </a:rPr>
                <a:t>, history taking, comms, examinations/assessment)</a:t>
              </a:r>
              <a:endParaRPr b="0" i="0" sz="1400" u="none" cap="none" strike="noStrike">
                <a:solidFill>
                  <a:srgbClr val="000000"/>
                </a:solidFill>
                <a:latin typeface="Arial"/>
                <a:ea typeface="Arial"/>
                <a:cs typeface="Arial"/>
                <a:sym typeface="Arial"/>
              </a:endParaRPr>
            </a:p>
          </p:txBody>
        </p:sp>
        <p:sp>
          <p:nvSpPr>
            <p:cNvPr id="540" name="Google Shape;540;g2fde9715597_0_1297"/>
            <p:cNvSpPr txBox="1"/>
            <p:nvPr/>
          </p:nvSpPr>
          <p:spPr>
            <a:xfrm>
              <a:off x="-581383" y="-210989"/>
              <a:ext cx="21640800" cy="2010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4300"/>
                <a:buFont typeface="Arial"/>
                <a:buNone/>
              </a:pPr>
              <a:r>
                <a:rPr b="1" i="0" lang="en-US" sz="4200" u="none" cap="none" strike="noStrike">
                  <a:solidFill>
                    <a:srgbClr val="262626"/>
                  </a:solidFill>
                  <a:latin typeface="Arial"/>
                  <a:ea typeface="Arial"/>
                  <a:cs typeface="Arial"/>
                  <a:sym typeface="Arial"/>
                </a:rPr>
                <a:t>OSCE FORMAT</a:t>
              </a:r>
              <a:endParaRPr b="0" i="0" sz="4200" u="none" cap="none" strike="noStrike">
                <a:solidFill>
                  <a:srgbClr val="262626"/>
                </a:solidFill>
                <a:latin typeface="Arial"/>
                <a:ea typeface="Arial"/>
                <a:cs typeface="Arial"/>
                <a:sym typeface="Arial"/>
              </a:endParaRPr>
            </a:p>
          </p:txBody>
        </p:sp>
      </p:grpSp>
      <p:cxnSp>
        <p:nvCxnSpPr>
          <p:cNvPr id="541" name="Google Shape;541;g2fde9715597_0_1297"/>
          <p:cNvCxnSpPr/>
          <p:nvPr/>
        </p:nvCxnSpPr>
        <p:spPr>
          <a:xfrm>
            <a:off x="9144000" y="2653238"/>
            <a:ext cx="0" cy="6410100"/>
          </a:xfrm>
          <a:prstGeom prst="straightConnector1">
            <a:avLst/>
          </a:prstGeom>
          <a:noFill/>
          <a:ln cap="rnd" cmpd="sng" w="38100">
            <a:solidFill>
              <a:srgbClr val="F46530"/>
            </a:solidFill>
            <a:prstDash val="dash"/>
            <a:round/>
            <a:headEnd len="sm" w="sm" type="none"/>
            <a:tailEnd len="sm" w="sm" type="none"/>
          </a:ln>
        </p:spPr>
      </p:cxnSp>
      <p:sp>
        <p:nvSpPr>
          <p:cNvPr id="542" name="Google Shape;542;g2fde9715597_0_1297"/>
          <p:cNvSpPr/>
          <p:nvPr/>
        </p:nvSpPr>
        <p:spPr>
          <a:xfrm flipH="1" rot="10800000">
            <a:off x="0" y="9258218"/>
            <a:ext cx="18295200" cy="531300"/>
          </a:xfrm>
          <a:prstGeom prst="rect">
            <a:avLst/>
          </a:prstGeom>
          <a:solidFill>
            <a:srgbClr val="ECAFAE"/>
          </a:solidFill>
          <a:ln>
            <a:noFill/>
          </a:ln>
        </p:spPr>
        <p:txBody>
          <a:bodyPr anchorCtr="1" anchor="ctr" bIns="68575" lIns="137150" spcFirstLastPara="1" rIns="137150" wrap="square" tIns="685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Calibri"/>
              <a:ea typeface="Calibri"/>
              <a:cs typeface="Calibri"/>
              <a:sym typeface="Calibri"/>
            </a:endParaRPr>
          </a:p>
        </p:txBody>
      </p:sp>
      <p:sp>
        <p:nvSpPr>
          <p:cNvPr id="543" name="Google Shape;543;g2fde9715597_0_1297"/>
          <p:cNvSpPr/>
          <p:nvPr/>
        </p:nvSpPr>
        <p:spPr>
          <a:xfrm>
            <a:off x="0" y="9436537"/>
            <a:ext cx="18288000" cy="850500"/>
          </a:xfrm>
          <a:prstGeom prst="rect">
            <a:avLst/>
          </a:prstGeom>
          <a:solidFill>
            <a:srgbClr val="B52E2A"/>
          </a:solidFill>
          <a:ln>
            <a:noFill/>
          </a:ln>
        </p:spPr>
        <p:txBody>
          <a:bodyPr anchorCtr="1" anchor="ctr" bIns="68575" lIns="137150" spcFirstLastPara="1" rIns="137150" wrap="square" tIns="685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Calibri"/>
              <a:ea typeface="Calibri"/>
              <a:cs typeface="Calibri"/>
              <a:sym typeface="Calibri"/>
            </a:endParaRPr>
          </a:p>
        </p:txBody>
      </p:sp>
      <p:pic>
        <p:nvPicPr>
          <p:cNvPr descr="A white letter on a black background&#10;&#10;Description automatically generated" id="544" name="Google Shape;544;g2fde9715597_0_1297"/>
          <p:cNvPicPr preferRelativeResize="0"/>
          <p:nvPr/>
        </p:nvPicPr>
        <p:blipFill rotWithShape="1">
          <a:blip r:embed="rId3">
            <a:alphaModFix/>
          </a:blip>
          <a:srcRect b="0" l="0" r="0" t="0"/>
          <a:stretch/>
        </p:blipFill>
        <p:spPr>
          <a:xfrm>
            <a:off x="15970500" y="9563007"/>
            <a:ext cx="2088899" cy="619501"/>
          </a:xfrm>
          <a:prstGeom prst="rect">
            <a:avLst/>
          </a:prstGeom>
          <a:noFill/>
          <a:ln>
            <a:noFill/>
          </a:ln>
        </p:spPr>
      </p:pic>
      <p:sp>
        <p:nvSpPr>
          <p:cNvPr id="545" name="Google Shape;545;g2fde9715597_0_1297"/>
          <p:cNvSpPr txBox="1"/>
          <p:nvPr/>
        </p:nvSpPr>
        <p:spPr>
          <a:xfrm>
            <a:off x="5061410" y="873807"/>
            <a:ext cx="9963000" cy="800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0" i="1" lang="en-US" sz="4000" u="none" cap="none" strike="noStrike">
                <a:solidFill>
                  <a:schemeClr val="lt1"/>
                </a:solidFill>
                <a:latin typeface="Garamond"/>
                <a:ea typeface="Garamond"/>
                <a:cs typeface="Garamond"/>
                <a:sym typeface="Garamond"/>
              </a:rPr>
              <a:t>Objective Structured Clinical Examinations</a:t>
            </a:r>
            <a:endParaRPr b="0" i="1" sz="4000" u="none" cap="none" strike="noStrike">
              <a:solidFill>
                <a:schemeClr val="lt1"/>
              </a:solidFill>
              <a:latin typeface="Garamond"/>
              <a:ea typeface="Garamond"/>
              <a:cs typeface="Garamond"/>
              <a:sym typeface="Garamond"/>
            </a:endParaRPr>
          </a:p>
        </p:txBody>
      </p:sp>
      <p:grpSp>
        <p:nvGrpSpPr>
          <p:cNvPr id="546" name="Google Shape;546;g2fde9715597_0_1297"/>
          <p:cNvGrpSpPr/>
          <p:nvPr/>
        </p:nvGrpSpPr>
        <p:grpSpPr>
          <a:xfrm>
            <a:off x="448081" y="4756775"/>
            <a:ext cx="8695930" cy="4350005"/>
            <a:chOff x="-597215" y="-313541"/>
            <a:chExt cx="23534316" cy="1352698"/>
          </a:xfrm>
        </p:grpSpPr>
        <p:sp>
          <p:nvSpPr>
            <p:cNvPr id="547" name="Google Shape;547;g2fde9715597_0_1297"/>
            <p:cNvSpPr txBox="1"/>
            <p:nvPr/>
          </p:nvSpPr>
          <p:spPr>
            <a:xfrm>
              <a:off x="270301" y="-112543"/>
              <a:ext cx="22666800" cy="1151700"/>
            </a:xfrm>
            <a:prstGeom prst="rect">
              <a:avLst/>
            </a:prstGeom>
            <a:noFill/>
            <a:ln>
              <a:noFill/>
            </a:ln>
          </p:spPr>
          <p:txBody>
            <a:bodyPr anchorCtr="0" anchor="t" bIns="0" lIns="0" spcFirstLastPara="1" rIns="0" wrap="square" tIns="0">
              <a:spAutoFit/>
            </a:bodyPr>
            <a:lstStyle/>
            <a:p>
              <a:pPr indent="-457200" lvl="0" marL="514350" marR="0" rtl="0" algn="l">
                <a:lnSpc>
                  <a:spcPct val="140000"/>
                </a:lnSpc>
                <a:spcBef>
                  <a:spcPts val="0"/>
                </a:spcBef>
                <a:spcAft>
                  <a:spcPts val="0"/>
                </a:spcAft>
                <a:buClr>
                  <a:srgbClr val="262626"/>
                </a:buClr>
                <a:buSzPts val="2700"/>
                <a:buFont typeface="Arial"/>
                <a:buChar char="•"/>
              </a:pPr>
              <a:r>
                <a:rPr b="0" i="0" lang="en-US" sz="2500" u="none" cap="none" strike="noStrike">
                  <a:solidFill>
                    <a:srgbClr val="262626"/>
                  </a:solidFill>
                  <a:latin typeface="Arial"/>
                  <a:ea typeface="Arial"/>
                  <a:cs typeface="Arial"/>
                  <a:sym typeface="Arial"/>
                </a:rPr>
                <a:t>Practice shortened examinations on patients </a:t>
              </a:r>
              <a:br>
                <a:rPr b="0" i="0" lang="en-US" sz="2500" u="none" cap="none" strike="noStrike">
                  <a:solidFill>
                    <a:srgbClr val="262626"/>
                  </a:solidFill>
                  <a:latin typeface="Arial"/>
                  <a:ea typeface="Arial"/>
                  <a:cs typeface="Arial"/>
                  <a:sym typeface="Arial"/>
                </a:rPr>
              </a:br>
              <a:r>
                <a:rPr b="0" i="0" lang="en-US" sz="2500" u="none" cap="none" strike="noStrike">
                  <a:solidFill>
                    <a:srgbClr val="262626"/>
                  </a:solidFill>
                  <a:latin typeface="Arial"/>
                  <a:ea typeface="Arial"/>
                  <a:cs typeface="Arial"/>
                  <a:sym typeface="Arial"/>
                </a:rPr>
                <a:t>	- listen for signs (e.g</a:t>
              </a:r>
              <a:r>
                <a:rPr lang="en-US" sz="2500">
                  <a:solidFill>
                    <a:srgbClr val="262626"/>
                  </a:solidFill>
                </a:rPr>
                <a:t>.</a:t>
              </a:r>
              <a:r>
                <a:rPr b="0" i="0" lang="en-US" sz="2500" u="none" cap="none" strike="noStrike">
                  <a:solidFill>
                    <a:srgbClr val="262626"/>
                  </a:solidFill>
                  <a:latin typeface="Arial"/>
                  <a:ea typeface="Arial"/>
                  <a:cs typeface="Arial"/>
                  <a:sym typeface="Arial"/>
                </a:rPr>
                <a:t> murmurs)</a:t>
              </a:r>
              <a:endParaRPr b="0" i="0" sz="1400" u="none" cap="none" strike="noStrike">
                <a:solidFill>
                  <a:srgbClr val="000000"/>
                </a:solidFill>
                <a:latin typeface="Arial"/>
                <a:ea typeface="Arial"/>
                <a:cs typeface="Arial"/>
                <a:sym typeface="Arial"/>
              </a:endParaRPr>
            </a:p>
            <a:p>
              <a:pPr indent="-457200" lvl="0" marL="514350" marR="0" rtl="0" algn="l">
                <a:lnSpc>
                  <a:spcPct val="140000"/>
                </a:lnSpc>
                <a:spcBef>
                  <a:spcPts val="0"/>
                </a:spcBef>
                <a:spcAft>
                  <a:spcPts val="0"/>
                </a:spcAft>
                <a:buClr>
                  <a:srgbClr val="262626"/>
                </a:buClr>
                <a:buSzPts val="2700"/>
                <a:buFont typeface="Arial"/>
                <a:buChar char="•"/>
              </a:pPr>
              <a:r>
                <a:rPr b="0" i="0" lang="en-US" sz="2500" u="none" cap="none" strike="noStrike">
                  <a:solidFill>
                    <a:srgbClr val="262626"/>
                  </a:solidFill>
                  <a:latin typeface="Arial"/>
                  <a:ea typeface="Arial"/>
                  <a:cs typeface="Arial"/>
                  <a:sym typeface="Arial"/>
                </a:rPr>
                <a:t>Take histories of patients + present back</a:t>
              </a:r>
              <a:br>
                <a:rPr b="0" i="0" lang="en-US" sz="2500" u="none" cap="none" strike="noStrike">
                  <a:solidFill>
                    <a:srgbClr val="262626"/>
                  </a:solidFill>
                  <a:latin typeface="Arial"/>
                  <a:ea typeface="Arial"/>
                  <a:cs typeface="Arial"/>
                  <a:sym typeface="Arial"/>
                </a:rPr>
              </a:br>
              <a:r>
                <a:rPr b="0" i="0" lang="en-US" sz="2500" u="none" cap="none" strike="noStrike">
                  <a:solidFill>
                    <a:srgbClr val="262626"/>
                  </a:solidFill>
                  <a:latin typeface="Arial"/>
                  <a:ea typeface="Arial"/>
                  <a:cs typeface="Arial"/>
                  <a:sym typeface="Arial"/>
                </a:rPr>
                <a:t>	- ask for feedback from docs and work on it  </a:t>
              </a:r>
              <a:endParaRPr b="0" i="0" sz="2500" u="none" cap="none" strike="noStrike">
                <a:solidFill>
                  <a:srgbClr val="262626"/>
                </a:solidFill>
                <a:latin typeface="Arial"/>
                <a:ea typeface="Arial"/>
                <a:cs typeface="Arial"/>
                <a:sym typeface="Arial"/>
              </a:endParaRPr>
            </a:p>
            <a:p>
              <a:pPr indent="-444500" lvl="0" marL="514350" marR="0" rtl="0" algn="l">
                <a:lnSpc>
                  <a:spcPct val="140000"/>
                </a:lnSpc>
                <a:spcBef>
                  <a:spcPts val="0"/>
                </a:spcBef>
                <a:spcAft>
                  <a:spcPts val="0"/>
                </a:spcAft>
                <a:buClr>
                  <a:srgbClr val="262626"/>
                </a:buClr>
                <a:buSzPts val="2500"/>
                <a:buChar char="•"/>
              </a:pPr>
              <a:r>
                <a:rPr lang="en-US" sz="2500">
                  <a:solidFill>
                    <a:srgbClr val="262626"/>
                  </a:solidFill>
                </a:rPr>
                <a:t>During placement teaching/ small group teaching (think clinical communication workshops) try to volunteer where you can! </a:t>
              </a:r>
              <a:endParaRPr sz="2500">
                <a:solidFill>
                  <a:srgbClr val="262626"/>
                </a:solidFill>
              </a:endParaRPr>
            </a:p>
          </p:txBody>
        </p:sp>
        <p:sp>
          <p:nvSpPr>
            <p:cNvPr id="548" name="Google Shape;548;g2fde9715597_0_1297"/>
            <p:cNvSpPr txBox="1"/>
            <p:nvPr/>
          </p:nvSpPr>
          <p:spPr>
            <a:xfrm>
              <a:off x="-597215" y="-313541"/>
              <a:ext cx="21640800" cy="2010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4300"/>
                <a:buFont typeface="Arial"/>
                <a:buNone/>
              </a:pPr>
              <a:r>
                <a:rPr b="1" i="0" lang="en-US" sz="4200" u="none" cap="none" strike="noStrike">
                  <a:solidFill>
                    <a:srgbClr val="262626"/>
                  </a:solidFill>
                  <a:latin typeface="Arial"/>
                  <a:ea typeface="Arial"/>
                  <a:cs typeface="Arial"/>
                  <a:sym typeface="Arial"/>
                </a:rPr>
                <a:t>ADVICE FOR NOW</a:t>
              </a:r>
              <a:endParaRPr b="0" i="0" sz="4200" u="none" cap="none" strike="noStrike">
                <a:solidFill>
                  <a:srgbClr val="262626"/>
                </a:solidFill>
                <a:latin typeface="Arial"/>
                <a:ea typeface="Arial"/>
                <a:cs typeface="Arial"/>
                <a:sym typeface="Arial"/>
              </a:endParaRPr>
            </a:p>
          </p:txBody>
        </p:sp>
      </p:grpSp>
      <p:grpSp>
        <p:nvGrpSpPr>
          <p:cNvPr id="549" name="Google Shape;549;g2fde9715597_0_1297"/>
          <p:cNvGrpSpPr/>
          <p:nvPr/>
        </p:nvGrpSpPr>
        <p:grpSpPr>
          <a:xfrm>
            <a:off x="9909349" y="2444587"/>
            <a:ext cx="7879895" cy="5111247"/>
            <a:chOff x="-625823" y="-272973"/>
            <a:chExt cx="23292625" cy="1589417"/>
          </a:xfrm>
        </p:grpSpPr>
        <p:sp>
          <p:nvSpPr>
            <p:cNvPr id="550" name="Google Shape;550;g2fde9715597_0_1297"/>
            <p:cNvSpPr txBox="1"/>
            <p:nvPr/>
          </p:nvSpPr>
          <p:spPr>
            <a:xfrm>
              <a:off x="2" y="-16156"/>
              <a:ext cx="22666800" cy="1332600"/>
            </a:xfrm>
            <a:prstGeom prst="rect">
              <a:avLst/>
            </a:prstGeom>
            <a:noFill/>
            <a:ln>
              <a:noFill/>
            </a:ln>
          </p:spPr>
          <p:txBody>
            <a:bodyPr anchorCtr="0" anchor="t" bIns="0" lIns="0" spcFirstLastPara="1" rIns="0" wrap="square" tIns="0">
              <a:spAutoFit/>
            </a:bodyPr>
            <a:lstStyle/>
            <a:p>
              <a:pPr indent="-457200" lvl="0" marL="514350" marR="0" rtl="0" algn="l">
                <a:lnSpc>
                  <a:spcPct val="140000"/>
                </a:lnSpc>
                <a:spcBef>
                  <a:spcPts val="0"/>
                </a:spcBef>
                <a:spcAft>
                  <a:spcPts val="0"/>
                </a:spcAft>
                <a:buClr>
                  <a:srgbClr val="262626"/>
                </a:buClr>
                <a:buSzPts val="2700"/>
                <a:buFont typeface="Arial"/>
                <a:buChar char="•"/>
              </a:pPr>
              <a:r>
                <a:rPr lang="en-US" sz="2500">
                  <a:solidFill>
                    <a:srgbClr val="262626"/>
                  </a:solidFill>
                </a:rPr>
                <a:t>Geeky medics is your best friend!</a:t>
              </a:r>
              <a:endParaRPr b="0" i="0" sz="1400" u="none" cap="none" strike="noStrike">
                <a:solidFill>
                  <a:srgbClr val="000000"/>
                </a:solidFill>
                <a:latin typeface="Arial"/>
                <a:ea typeface="Arial"/>
                <a:cs typeface="Arial"/>
                <a:sym typeface="Arial"/>
              </a:endParaRPr>
            </a:p>
            <a:p>
              <a:pPr indent="-457200" lvl="0" marL="514350" marR="0" rtl="0" algn="l">
                <a:lnSpc>
                  <a:spcPct val="140000"/>
                </a:lnSpc>
                <a:spcBef>
                  <a:spcPts val="0"/>
                </a:spcBef>
                <a:spcAft>
                  <a:spcPts val="0"/>
                </a:spcAft>
                <a:buClr>
                  <a:srgbClr val="262626"/>
                </a:buClr>
                <a:buSzPts val="2700"/>
                <a:buFont typeface="Arial"/>
                <a:buChar char="•"/>
              </a:pPr>
              <a:r>
                <a:rPr b="0" i="0" lang="en-US" sz="2500" u="none" cap="none" strike="noStrike">
                  <a:solidFill>
                    <a:srgbClr val="262626"/>
                  </a:solidFill>
                  <a:latin typeface="Arial"/>
                  <a:ea typeface="Arial"/>
                  <a:cs typeface="Arial"/>
                  <a:sym typeface="Arial"/>
                </a:rPr>
                <a:t>Practice with friends - do mock OSCE scenarios</a:t>
              </a:r>
              <a:endParaRPr b="0" i="0" sz="1400" u="none" cap="none" strike="noStrike">
                <a:solidFill>
                  <a:srgbClr val="000000"/>
                </a:solidFill>
                <a:latin typeface="Arial"/>
                <a:ea typeface="Arial"/>
                <a:cs typeface="Arial"/>
                <a:sym typeface="Arial"/>
              </a:endParaRPr>
            </a:p>
            <a:p>
              <a:pPr indent="-400050" lvl="1" marL="914400" marR="0" rtl="0" algn="l">
                <a:lnSpc>
                  <a:spcPct val="140000"/>
                </a:lnSpc>
                <a:spcBef>
                  <a:spcPts val="0"/>
                </a:spcBef>
                <a:spcAft>
                  <a:spcPts val="0"/>
                </a:spcAft>
                <a:buClr>
                  <a:srgbClr val="262626"/>
                </a:buClr>
                <a:buSzPts val="2700"/>
                <a:buFont typeface="Arial"/>
                <a:buChar char="○"/>
              </a:pPr>
              <a:r>
                <a:rPr lang="en-US" sz="2500">
                  <a:solidFill>
                    <a:srgbClr val="262626"/>
                  </a:solidFill>
                </a:rPr>
                <a:t>R</a:t>
              </a:r>
              <a:r>
                <a:rPr b="0" i="0" lang="en-US" sz="2500" u="none" cap="none" strike="noStrike">
                  <a:solidFill>
                    <a:srgbClr val="262626"/>
                  </a:solidFill>
                  <a:latin typeface="Arial"/>
                  <a:ea typeface="Arial"/>
                  <a:cs typeface="Arial"/>
                  <a:sym typeface="Arial"/>
                </a:rPr>
                <a:t>un through each examination and ask for peer feedback</a:t>
              </a:r>
              <a:endParaRPr sz="2500">
                <a:solidFill>
                  <a:srgbClr val="262626"/>
                </a:solidFill>
              </a:endParaRPr>
            </a:p>
            <a:p>
              <a:pPr indent="-387350" lvl="0" marL="457200" marR="0" rtl="0" algn="l">
                <a:lnSpc>
                  <a:spcPct val="140000"/>
                </a:lnSpc>
                <a:spcBef>
                  <a:spcPts val="0"/>
                </a:spcBef>
                <a:spcAft>
                  <a:spcPts val="0"/>
                </a:spcAft>
                <a:buClr>
                  <a:srgbClr val="262626"/>
                </a:buClr>
                <a:buSzPts val="2500"/>
                <a:buChar char="•"/>
              </a:pPr>
              <a:r>
                <a:rPr lang="en-US" sz="2500">
                  <a:solidFill>
                    <a:srgbClr val="262626"/>
                  </a:solidFill>
                </a:rPr>
                <a:t>Read the OSCE guide on keats + clinical skills checklists!</a:t>
              </a:r>
              <a:endParaRPr sz="2500">
                <a:solidFill>
                  <a:srgbClr val="262626"/>
                </a:solidFill>
              </a:endParaRPr>
            </a:p>
            <a:p>
              <a:pPr indent="-387350" lvl="0" marL="457200" marR="0" rtl="0" algn="l">
                <a:lnSpc>
                  <a:spcPct val="140000"/>
                </a:lnSpc>
                <a:spcBef>
                  <a:spcPts val="0"/>
                </a:spcBef>
                <a:spcAft>
                  <a:spcPts val="0"/>
                </a:spcAft>
                <a:buClr>
                  <a:srgbClr val="262626"/>
                </a:buClr>
                <a:buSzPts val="2500"/>
                <a:buChar char="•"/>
              </a:pPr>
              <a:r>
                <a:rPr lang="en-US" sz="2500">
                  <a:solidFill>
                    <a:srgbClr val="262626"/>
                  </a:solidFill>
                </a:rPr>
                <a:t>Your clinical tutor (if you have one) is an invaluable resource - try to ask for bedside teaching!</a:t>
              </a:r>
              <a:endParaRPr sz="2500">
                <a:solidFill>
                  <a:srgbClr val="262626"/>
                </a:solidFill>
              </a:endParaRPr>
            </a:p>
          </p:txBody>
        </p:sp>
        <p:sp>
          <p:nvSpPr>
            <p:cNvPr id="551" name="Google Shape;551;g2fde9715597_0_1297"/>
            <p:cNvSpPr txBox="1"/>
            <p:nvPr/>
          </p:nvSpPr>
          <p:spPr>
            <a:xfrm>
              <a:off x="-625823" y="-272973"/>
              <a:ext cx="23248200" cy="2010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4300"/>
                <a:buFont typeface="Arial"/>
                <a:buNone/>
              </a:pPr>
              <a:r>
                <a:rPr b="1" i="0" lang="en-US" sz="4200" u="none" cap="none" strike="noStrike">
                  <a:solidFill>
                    <a:srgbClr val="262626"/>
                  </a:solidFill>
                  <a:latin typeface="Arial"/>
                  <a:ea typeface="Arial"/>
                  <a:cs typeface="Arial"/>
                  <a:sym typeface="Arial"/>
                </a:rPr>
                <a:t>ADVICE FOR NEARER OSCEs</a:t>
              </a:r>
              <a:endParaRPr b="0" i="0" sz="1400" u="none" cap="none" strike="noStrike">
                <a:solidFill>
                  <a:srgbClr val="000000"/>
                </a:solidFill>
                <a:latin typeface="Arial"/>
                <a:ea typeface="Arial"/>
                <a:cs typeface="Arial"/>
                <a:sym typeface="Arial"/>
              </a:endParaRPr>
            </a:p>
          </p:txBody>
        </p:sp>
      </p:grpSp>
      <p:grpSp>
        <p:nvGrpSpPr>
          <p:cNvPr id="552" name="Google Shape;552;g2fde9715597_0_1297"/>
          <p:cNvGrpSpPr/>
          <p:nvPr/>
        </p:nvGrpSpPr>
        <p:grpSpPr>
          <a:xfrm>
            <a:off x="9738921" y="7843026"/>
            <a:ext cx="8925774" cy="1062171"/>
            <a:chOff x="-1384441" y="284191"/>
            <a:chExt cx="22700341" cy="330298"/>
          </a:xfrm>
        </p:grpSpPr>
        <p:sp>
          <p:nvSpPr>
            <p:cNvPr id="553" name="Google Shape;553;g2fde9715597_0_1297"/>
            <p:cNvSpPr txBox="1"/>
            <p:nvPr/>
          </p:nvSpPr>
          <p:spPr>
            <a:xfrm>
              <a:off x="-1350900" y="485189"/>
              <a:ext cx="22666800" cy="129300"/>
            </a:xfrm>
            <a:prstGeom prst="rect">
              <a:avLst/>
            </a:prstGeom>
            <a:noFill/>
            <a:ln>
              <a:noFill/>
            </a:ln>
          </p:spPr>
          <p:txBody>
            <a:bodyPr anchorCtr="0" anchor="t" bIns="0" lIns="0" spcFirstLastPara="1" rIns="0" wrap="square" tIns="0">
              <a:spAutoFit/>
            </a:bodyPr>
            <a:lstStyle/>
            <a:p>
              <a:pPr indent="-457200" lvl="0" marL="514350" marR="0" rtl="0" algn="l">
                <a:lnSpc>
                  <a:spcPct val="140000"/>
                </a:lnSpc>
                <a:spcBef>
                  <a:spcPts val="0"/>
                </a:spcBef>
                <a:spcAft>
                  <a:spcPts val="0"/>
                </a:spcAft>
                <a:buClr>
                  <a:srgbClr val="262626"/>
                </a:buClr>
                <a:buSzPts val="2700"/>
                <a:buFont typeface="Arial"/>
                <a:buChar char="•"/>
              </a:pPr>
              <a:r>
                <a:rPr b="0" i="0" lang="en-US" sz="2500" u="none" cap="none" strike="noStrike">
                  <a:solidFill>
                    <a:srgbClr val="262626"/>
                  </a:solidFill>
                  <a:latin typeface="Arial"/>
                  <a:ea typeface="Arial"/>
                  <a:cs typeface="Arial"/>
                  <a:sym typeface="Arial"/>
                </a:rPr>
                <a:t>MSA will do OSCE rev later - for now, no stress! </a:t>
              </a:r>
              <a:endParaRPr b="0" i="0" sz="1400" u="none" cap="none" strike="noStrike">
                <a:solidFill>
                  <a:srgbClr val="000000"/>
                </a:solidFill>
                <a:latin typeface="Arial"/>
                <a:ea typeface="Arial"/>
                <a:cs typeface="Arial"/>
                <a:sym typeface="Arial"/>
              </a:endParaRPr>
            </a:p>
          </p:txBody>
        </p:sp>
        <p:sp>
          <p:nvSpPr>
            <p:cNvPr id="554" name="Google Shape;554;g2fde9715597_0_1297"/>
            <p:cNvSpPr txBox="1"/>
            <p:nvPr/>
          </p:nvSpPr>
          <p:spPr>
            <a:xfrm>
              <a:off x="-1384441" y="284191"/>
              <a:ext cx="21640800" cy="2010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4300"/>
                <a:buFont typeface="Arial"/>
                <a:buNone/>
              </a:pPr>
              <a:r>
                <a:rPr b="1" i="0" lang="en-US" sz="4200" u="none" cap="none" strike="noStrike">
                  <a:solidFill>
                    <a:srgbClr val="262626"/>
                  </a:solidFill>
                  <a:latin typeface="Arial"/>
                  <a:ea typeface="Arial"/>
                  <a:cs typeface="Arial"/>
                  <a:sym typeface="Arial"/>
                </a:rPr>
                <a:t>NOTE </a:t>
              </a:r>
              <a:endParaRPr b="0" i="0" sz="1400" u="none" cap="none" strike="noStrike">
                <a:solidFill>
                  <a:srgbClr val="000000"/>
                </a:solidFill>
                <a:latin typeface="Arial"/>
                <a:ea typeface="Arial"/>
                <a:cs typeface="Arial"/>
                <a:sym typeface="Arial"/>
              </a:endParaRPr>
            </a:p>
          </p:txBody>
        </p:sp>
      </p:grpSp>
      <p:pic>
        <p:nvPicPr>
          <p:cNvPr id="555" name="Google Shape;555;g2fde9715597_0_1297"/>
          <p:cNvPicPr preferRelativeResize="0"/>
          <p:nvPr/>
        </p:nvPicPr>
        <p:blipFill>
          <a:blip r:embed="rId4">
            <a:alphaModFix/>
          </a:blip>
          <a:stretch>
            <a:fillRect/>
          </a:stretch>
        </p:blipFill>
        <p:spPr>
          <a:xfrm>
            <a:off x="15024400" y="114426"/>
            <a:ext cx="2716175" cy="209018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sp>
        <p:nvSpPr>
          <p:cNvPr id="560" name="Google Shape;560;g2fde9715597_0_1320"/>
          <p:cNvSpPr txBox="1"/>
          <p:nvPr/>
        </p:nvSpPr>
        <p:spPr>
          <a:xfrm>
            <a:off x="377345" y="491542"/>
            <a:ext cx="14596200" cy="1385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9000"/>
              <a:buFont typeface="Arial"/>
              <a:buNone/>
            </a:pPr>
            <a:r>
              <a:rPr b="1" i="0" lang="en-US" sz="9000" u="none" cap="none" strike="noStrike">
                <a:solidFill>
                  <a:schemeClr val="lt1"/>
                </a:solidFill>
                <a:latin typeface="Comfortaa"/>
                <a:ea typeface="Comfortaa"/>
                <a:cs typeface="Comfortaa"/>
                <a:sym typeface="Comfortaa"/>
              </a:rPr>
              <a:t>Progress Test 3 Tips </a:t>
            </a:r>
            <a:endParaRPr b="1" i="0" sz="1400" u="none" cap="none" strike="noStrike">
              <a:solidFill>
                <a:schemeClr val="lt1"/>
              </a:solidFill>
              <a:latin typeface="Comfortaa"/>
              <a:ea typeface="Comfortaa"/>
              <a:cs typeface="Comfortaa"/>
              <a:sym typeface="Comfortaa"/>
            </a:endParaRPr>
          </a:p>
        </p:txBody>
      </p:sp>
      <p:sp>
        <p:nvSpPr>
          <p:cNvPr id="561" name="Google Shape;561;g2fde9715597_0_1320"/>
          <p:cNvSpPr/>
          <p:nvPr/>
        </p:nvSpPr>
        <p:spPr>
          <a:xfrm>
            <a:off x="0" y="2282234"/>
            <a:ext cx="9144000" cy="6989400"/>
          </a:xfrm>
          <a:prstGeom prst="rect">
            <a:avLst/>
          </a:prstGeom>
          <a:solidFill>
            <a:srgbClr val="BDD3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262626"/>
              </a:solidFill>
              <a:latin typeface="Arial"/>
              <a:ea typeface="Arial"/>
              <a:cs typeface="Arial"/>
              <a:sym typeface="Arial"/>
            </a:endParaRPr>
          </a:p>
        </p:txBody>
      </p:sp>
      <p:cxnSp>
        <p:nvCxnSpPr>
          <p:cNvPr id="562" name="Google Shape;562;g2fde9715597_0_1320"/>
          <p:cNvCxnSpPr/>
          <p:nvPr/>
        </p:nvCxnSpPr>
        <p:spPr>
          <a:xfrm>
            <a:off x="-134100" y="2265103"/>
            <a:ext cx="18556200" cy="0"/>
          </a:xfrm>
          <a:prstGeom prst="straightConnector1">
            <a:avLst/>
          </a:prstGeom>
          <a:noFill/>
          <a:ln cap="flat" cmpd="sng" w="57150">
            <a:solidFill>
              <a:srgbClr val="F46530"/>
            </a:solidFill>
            <a:prstDash val="solid"/>
            <a:round/>
            <a:headEnd len="sm" w="sm" type="none"/>
            <a:tailEnd len="sm" w="sm" type="none"/>
          </a:ln>
        </p:spPr>
      </p:cxnSp>
      <p:sp>
        <p:nvSpPr>
          <p:cNvPr id="563" name="Google Shape;563;g2fde9715597_0_1320"/>
          <p:cNvSpPr txBox="1"/>
          <p:nvPr/>
        </p:nvSpPr>
        <p:spPr>
          <a:xfrm>
            <a:off x="377361" y="2784675"/>
            <a:ext cx="8591700" cy="6895800"/>
          </a:xfrm>
          <a:prstGeom prst="rect">
            <a:avLst/>
          </a:prstGeom>
          <a:noFill/>
          <a:ln>
            <a:noFill/>
          </a:ln>
        </p:spPr>
        <p:txBody>
          <a:bodyPr anchorCtr="0" anchor="t" bIns="0" lIns="0" spcFirstLastPara="1" rIns="0" wrap="square" tIns="0">
            <a:spAutoFit/>
          </a:bodyPr>
          <a:lstStyle/>
          <a:p>
            <a:pPr indent="-431800" lvl="0" marL="463550" marR="0" rtl="0" algn="l">
              <a:lnSpc>
                <a:spcPct val="100000"/>
              </a:lnSpc>
              <a:spcBef>
                <a:spcPts val="0"/>
              </a:spcBef>
              <a:spcAft>
                <a:spcPts val="0"/>
              </a:spcAft>
              <a:buClr>
                <a:schemeClr val="dk1"/>
              </a:buClr>
              <a:buSzPts val="3100"/>
              <a:buFont typeface="Arial"/>
              <a:buChar char="•"/>
            </a:pPr>
            <a:r>
              <a:rPr b="0" i="0" lang="en-US" sz="2400" u="none" cap="none" strike="noStrike">
                <a:solidFill>
                  <a:schemeClr val="dk1"/>
                </a:solidFill>
                <a:latin typeface="Arial"/>
                <a:ea typeface="Arial"/>
                <a:cs typeface="Arial"/>
                <a:sym typeface="Arial"/>
              </a:rPr>
              <a:t>PT1 - super chill (don’t stress it!)</a:t>
            </a:r>
            <a:endParaRPr b="0" i="0" sz="1000" u="none" cap="none" strike="noStrike">
              <a:solidFill>
                <a:srgbClr val="000000"/>
              </a:solidFill>
              <a:latin typeface="Arial"/>
              <a:ea typeface="Arial"/>
              <a:cs typeface="Arial"/>
              <a:sym typeface="Arial"/>
            </a:endParaRPr>
          </a:p>
          <a:p>
            <a:pPr indent="-431800" lvl="0" marL="463550" marR="0" rtl="0" algn="l">
              <a:lnSpc>
                <a:spcPct val="100000"/>
              </a:lnSpc>
              <a:spcBef>
                <a:spcPts val="1200"/>
              </a:spcBef>
              <a:spcAft>
                <a:spcPts val="0"/>
              </a:spcAft>
              <a:buClr>
                <a:schemeClr val="dk1"/>
              </a:buClr>
              <a:buSzPts val="3100"/>
              <a:buFont typeface="Arial"/>
              <a:buChar char="•"/>
            </a:pPr>
            <a:r>
              <a:rPr b="0" i="0" lang="en-US" sz="2400" u="none" cap="none" strike="noStrike">
                <a:solidFill>
                  <a:schemeClr val="dk1"/>
                </a:solidFill>
                <a:latin typeface="Arial"/>
                <a:ea typeface="Arial"/>
                <a:cs typeface="Arial"/>
                <a:sym typeface="Arial"/>
              </a:rPr>
              <a:t>Lots of different approaches</a:t>
            </a:r>
            <a:endParaRPr b="0" i="0" sz="1000" u="none" cap="none" strike="noStrike">
              <a:solidFill>
                <a:srgbClr val="000000"/>
              </a:solidFill>
              <a:latin typeface="Arial"/>
              <a:ea typeface="Arial"/>
              <a:cs typeface="Arial"/>
              <a:sym typeface="Arial"/>
            </a:endParaRPr>
          </a:p>
          <a:p>
            <a:pPr indent="-431800" lvl="1" marL="920750" marR="0" rtl="0" algn="l">
              <a:lnSpc>
                <a:spcPct val="100000"/>
              </a:lnSpc>
              <a:spcBef>
                <a:spcPts val="1200"/>
              </a:spcBef>
              <a:spcAft>
                <a:spcPts val="0"/>
              </a:spcAft>
              <a:buClr>
                <a:schemeClr val="dk1"/>
              </a:buClr>
              <a:buSzPts val="3100"/>
              <a:buFont typeface="Arial"/>
              <a:buChar char="•"/>
            </a:pPr>
            <a:r>
              <a:rPr b="0" i="0" lang="en-US" sz="2400" u="none" cap="none" strike="noStrike">
                <a:solidFill>
                  <a:schemeClr val="dk1"/>
                </a:solidFill>
                <a:latin typeface="Arial"/>
                <a:ea typeface="Arial"/>
                <a:cs typeface="Arial"/>
                <a:sym typeface="Arial"/>
              </a:rPr>
              <a:t>could learn everything (year 1-5) in mild detail</a:t>
            </a:r>
            <a:endParaRPr b="0" i="0" sz="1000" u="none" cap="none" strike="noStrike">
              <a:solidFill>
                <a:srgbClr val="000000"/>
              </a:solidFill>
              <a:latin typeface="Arial"/>
              <a:ea typeface="Arial"/>
              <a:cs typeface="Arial"/>
              <a:sym typeface="Arial"/>
            </a:endParaRPr>
          </a:p>
          <a:p>
            <a:pPr indent="-431800" lvl="2" marL="1377950" marR="0" rtl="0" algn="l">
              <a:lnSpc>
                <a:spcPct val="100000"/>
              </a:lnSpc>
              <a:spcBef>
                <a:spcPts val="1200"/>
              </a:spcBef>
              <a:spcAft>
                <a:spcPts val="0"/>
              </a:spcAft>
              <a:buClr>
                <a:schemeClr val="dk1"/>
              </a:buClr>
              <a:buSzPts val="3100"/>
              <a:buFont typeface="Arial"/>
              <a:buChar char="•"/>
            </a:pPr>
            <a:r>
              <a:rPr b="0" i="0" lang="en-US" sz="2400" u="none" cap="none" strike="noStrike">
                <a:solidFill>
                  <a:schemeClr val="dk1"/>
                </a:solidFill>
                <a:latin typeface="Arial"/>
                <a:ea typeface="Arial"/>
                <a:cs typeface="Arial"/>
                <a:sym typeface="Arial"/>
              </a:rPr>
              <a:t>can pass on pattern recognition (may not retain) Pass</a:t>
            </a:r>
            <a:r>
              <a:rPr lang="en-US" sz="2400">
                <a:solidFill>
                  <a:schemeClr val="dk1"/>
                </a:solidFill>
              </a:rPr>
              <a:t>Med</a:t>
            </a:r>
            <a:endParaRPr b="0" i="0" sz="1000" u="none" cap="none" strike="noStrike">
              <a:solidFill>
                <a:srgbClr val="000000"/>
              </a:solidFill>
              <a:latin typeface="Arial"/>
              <a:ea typeface="Arial"/>
              <a:cs typeface="Arial"/>
              <a:sym typeface="Arial"/>
            </a:endParaRPr>
          </a:p>
          <a:p>
            <a:pPr indent="-431800" lvl="1" marL="920750" marR="0" rtl="0" algn="l">
              <a:lnSpc>
                <a:spcPct val="100000"/>
              </a:lnSpc>
              <a:spcBef>
                <a:spcPts val="1200"/>
              </a:spcBef>
              <a:spcAft>
                <a:spcPts val="0"/>
              </a:spcAft>
              <a:buClr>
                <a:schemeClr val="dk1"/>
              </a:buClr>
              <a:buSzPts val="3100"/>
              <a:buFont typeface="Arial"/>
              <a:buChar char="•"/>
            </a:pPr>
            <a:r>
              <a:rPr b="0" i="0" lang="en-US" sz="2400" u="none" cap="none" strike="noStrike">
                <a:solidFill>
                  <a:schemeClr val="dk1"/>
                </a:solidFill>
                <a:latin typeface="Arial"/>
                <a:ea typeface="Arial"/>
                <a:cs typeface="Arial"/>
                <a:sym typeface="Arial"/>
              </a:rPr>
              <a:t>or learn year 2 content in depth (helps a lot with OSCEs too) Bleep64</a:t>
            </a:r>
            <a:r>
              <a:rPr lang="en-US" sz="2400">
                <a:solidFill>
                  <a:schemeClr val="dk1"/>
                </a:solidFill>
              </a:rPr>
              <a:t>.com</a:t>
            </a:r>
            <a:endParaRPr b="0" i="0" sz="2400" u="none" cap="none" strike="noStrike">
              <a:solidFill>
                <a:schemeClr val="dk1"/>
              </a:solidFill>
              <a:latin typeface="Arial"/>
              <a:ea typeface="Arial"/>
              <a:cs typeface="Arial"/>
              <a:sym typeface="Arial"/>
            </a:endParaRPr>
          </a:p>
          <a:p>
            <a:pPr indent="-431800" lvl="1" marL="920750" marR="0" rtl="0" algn="l">
              <a:lnSpc>
                <a:spcPct val="100000"/>
              </a:lnSpc>
              <a:spcBef>
                <a:spcPts val="1200"/>
              </a:spcBef>
              <a:spcAft>
                <a:spcPts val="0"/>
              </a:spcAft>
              <a:buClr>
                <a:schemeClr val="dk1"/>
              </a:buClr>
              <a:buSzPts val="3100"/>
              <a:buFont typeface="Arial"/>
              <a:buChar char="•"/>
            </a:pPr>
            <a:r>
              <a:rPr b="0" i="0" lang="en-US" sz="2400" u="none" cap="none" strike="noStrike">
                <a:solidFill>
                  <a:schemeClr val="dk1"/>
                </a:solidFill>
                <a:latin typeface="Arial"/>
                <a:ea typeface="Arial"/>
                <a:cs typeface="Arial"/>
                <a:sym typeface="Arial"/>
              </a:rPr>
              <a:t>Question Bank: PassMedicine (Paid One), QuesMed</a:t>
            </a:r>
            <a:endParaRPr b="0" i="0" sz="2400" u="none" cap="none" strike="noStrike">
              <a:solidFill>
                <a:schemeClr val="dk1"/>
              </a:solidFill>
              <a:latin typeface="Arial"/>
              <a:ea typeface="Arial"/>
              <a:cs typeface="Arial"/>
              <a:sym typeface="Arial"/>
            </a:endParaRPr>
          </a:p>
          <a:p>
            <a:pPr indent="-431800" lvl="0" marL="463550" marR="0" rtl="0" algn="l">
              <a:lnSpc>
                <a:spcPct val="100000"/>
              </a:lnSpc>
              <a:spcBef>
                <a:spcPts val="1200"/>
              </a:spcBef>
              <a:spcAft>
                <a:spcPts val="0"/>
              </a:spcAft>
              <a:buClr>
                <a:schemeClr val="dk1"/>
              </a:buClr>
              <a:buSzPts val="3100"/>
              <a:buFont typeface="Arial"/>
              <a:buChar char="•"/>
            </a:pPr>
            <a:r>
              <a:rPr b="0" i="0" lang="en-US" sz="2400" u="none" cap="none" strike="noStrike">
                <a:solidFill>
                  <a:schemeClr val="dk1"/>
                </a:solidFill>
                <a:latin typeface="Arial"/>
                <a:ea typeface="Arial"/>
                <a:cs typeface="Arial"/>
                <a:sym typeface="Arial"/>
              </a:rPr>
              <a:t>Resources: NICE CKS, BMJ Best Practice</a:t>
            </a:r>
            <a:endParaRPr b="0" i="0" sz="1000" u="none" cap="none" strike="noStrike">
              <a:solidFill>
                <a:srgbClr val="000000"/>
              </a:solidFill>
              <a:latin typeface="Arial"/>
              <a:ea typeface="Arial"/>
              <a:cs typeface="Arial"/>
              <a:sym typeface="Arial"/>
            </a:endParaRPr>
          </a:p>
          <a:p>
            <a:pPr indent="-431800" lvl="1" marL="920750" marR="0" rtl="0" algn="l">
              <a:lnSpc>
                <a:spcPct val="100000"/>
              </a:lnSpc>
              <a:spcBef>
                <a:spcPts val="1200"/>
              </a:spcBef>
              <a:spcAft>
                <a:spcPts val="0"/>
              </a:spcAft>
              <a:buClr>
                <a:schemeClr val="dk1"/>
              </a:buClr>
              <a:buSzPts val="3100"/>
              <a:buFont typeface="Arial"/>
              <a:buChar char="•"/>
            </a:pPr>
            <a:r>
              <a:rPr b="0" i="0" lang="en-US" sz="2400" u="none" cap="none" strike="noStrike">
                <a:solidFill>
                  <a:schemeClr val="dk1"/>
                </a:solidFill>
                <a:latin typeface="Arial"/>
                <a:ea typeface="Arial"/>
                <a:cs typeface="Arial"/>
                <a:sym typeface="Arial"/>
              </a:rPr>
              <a:t>questions are </a:t>
            </a:r>
            <a:r>
              <a:rPr b="1" i="0" lang="en-US" sz="2400" u="none" cap="none" strike="noStrike">
                <a:solidFill>
                  <a:schemeClr val="dk1"/>
                </a:solidFill>
                <a:latin typeface="Arial"/>
                <a:ea typeface="Arial"/>
                <a:cs typeface="Arial"/>
                <a:sym typeface="Arial"/>
              </a:rPr>
              <a:t>very</a:t>
            </a:r>
            <a:r>
              <a:rPr b="0" i="0" lang="en-US" sz="2400" u="none" cap="none" strike="noStrike">
                <a:solidFill>
                  <a:schemeClr val="dk1"/>
                </a:solidFill>
                <a:latin typeface="Arial"/>
                <a:ea typeface="Arial"/>
                <a:cs typeface="Arial"/>
                <a:sym typeface="Arial"/>
              </a:rPr>
              <a:t> guideline based</a:t>
            </a:r>
            <a:endParaRPr b="0" i="0" sz="1000" u="none" cap="none" strike="noStrike">
              <a:solidFill>
                <a:srgbClr val="000000"/>
              </a:solidFill>
              <a:latin typeface="Arial"/>
              <a:ea typeface="Arial"/>
              <a:cs typeface="Arial"/>
              <a:sym typeface="Arial"/>
            </a:endParaRPr>
          </a:p>
          <a:p>
            <a:pPr indent="-431800" lvl="0" marL="463550" marR="0" rtl="0" algn="l">
              <a:lnSpc>
                <a:spcPct val="100000"/>
              </a:lnSpc>
              <a:spcBef>
                <a:spcPts val="1200"/>
              </a:spcBef>
              <a:spcAft>
                <a:spcPts val="0"/>
              </a:spcAft>
              <a:buClr>
                <a:schemeClr val="dk1"/>
              </a:buClr>
              <a:buSzPts val="3100"/>
              <a:buFont typeface="Arial"/>
              <a:buChar char="•"/>
            </a:pPr>
            <a:r>
              <a:rPr b="0" i="0" lang="en-US" sz="2400" u="none" cap="none" strike="noStrike">
                <a:solidFill>
                  <a:schemeClr val="dk1"/>
                </a:solidFill>
                <a:latin typeface="Arial"/>
                <a:ea typeface="Arial"/>
                <a:cs typeface="Arial"/>
                <a:sym typeface="Arial"/>
              </a:rPr>
              <a:t>Look out for society revision sessions: </a:t>
            </a:r>
            <a:endParaRPr b="0" i="0" sz="1000" u="none" cap="none" strike="noStrike">
              <a:solidFill>
                <a:srgbClr val="000000"/>
              </a:solidFill>
              <a:latin typeface="Arial"/>
              <a:ea typeface="Arial"/>
              <a:cs typeface="Arial"/>
              <a:sym typeface="Arial"/>
            </a:endParaRPr>
          </a:p>
          <a:p>
            <a:pPr indent="-431800" lvl="1" marL="920750" marR="0" rtl="0" algn="l">
              <a:lnSpc>
                <a:spcPct val="100000"/>
              </a:lnSpc>
              <a:spcBef>
                <a:spcPts val="1200"/>
              </a:spcBef>
              <a:spcAft>
                <a:spcPts val="1200"/>
              </a:spcAft>
              <a:buClr>
                <a:schemeClr val="dk1"/>
              </a:buClr>
              <a:buSzPts val="3100"/>
              <a:buFont typeface="Arial"/>
              <a:buChar char="•"/>
            </a:pPr>
            <a:r>
              <a:rPr b="0" i="0" lang="en-US" sz="2400" u="none" cap="none" strike="noStrike">
                <a:solidFill>
                  <a:schemeClr val="dk1"/>
                </a:solidFill>
                <a:latin typeface="Arial"/>
                <a:ea typeface="Arial"/>
                <a:cs typeface="Arial"/>
                <a:sym typeface="Arial"/>
              </a:rPr>
              <a:t>MSA GKTeach UKMLA</a:t>
            </a:r>
            <a:endParaRPr b="0" i="0" sz="1000" u="none" cap="none" strike="noStrike">
              <a:solidFill>
                <a:srgbClr val="000000"/>
              </a:solidFill>
              <a:latin typeface="Arial"/>
              <a:ea typeface="Arial"/>
              <a:cs typeface="Arial"/>
              <a:sym typeface="Arial"/>
            </a:endParaRPr>
          </a:p>
        </p:txBody>
      </p:sp>
      <p:cxnSp>
        <p:nvCxnSpPr>
          <p:cNvPr id="564" name="Google Shape;564;g2fde9715597_0_1320"/>
          <p:cNvCxnSpPr/>
          <p:nvPr/>
        </p:nvCxnSpPr>
        <p:spPr>
          <a:xfrm>
            <a:off x="9144000" y="2653238"/>
            <a:ext cx="0" cy="6410100"/>
          </a:xfrm>
          <a:prstGeom prst="straightConnector1">
            <a:avLst/>
          </a:prstGeom>
          <a:noFill/>
          <a:ln cap="rnd" cmpd="sng" w="38100">
            <a:solidFill>
              <a:srgbClr val="F46530"/>
            </a:solidFill>
            <a:prstDash val="dash"/>
            <a:round/>
            <a:headEnd len="sm" w="sm" type="none"/>
            <a:tailEnd len="sm" w="sm" type="none"/>
          </a:ln>
        </p:spPr>
      </p:cxnSp>
      <p:sp>
        <p:nvSpPr>
          <p:cNvPr id="565" name="Google Shape;565;g2fde9715597_0_1320"/>
          <p:cNvSpPr/>
          <p:nvPr/>
        </p:nvSpPr>
        <p:spPr>
          <a:xfrm flipH="1" rot="10800000">
            <a:off x="0" y="9258218"/>
            <a:ext cx="18295200" cy="531300"/>
          </a:xfrm>
          <a:prstGeom prst="rect">
            <a:avLst/>
          </a:prstGeom>
          <a:solidFill>
            <a:srgbClr val="ECAFAE"/>
          </a:solidFill>
          <a:ln>
            <a:noFill/>
          </a:ln>
        </p:spPr>
        <p:txBody>
          <a:bodyPr anchorCtr="1" anchor="ctr" bIns="68575" lIns="137150" spcFirstLastPara="1" rIns="137150" wrap="square" tIns="685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Calibri"/>
              <a:ea typeface="Calibri"/>
              <a:cs typeface="Calibri"/>
              <a:sym typeface="Calibri"/>
            </a:endParaRPr>
          </a:p>
        </p:txBody>
      </p:sp>
      <p:sp>
        <p:nvSpPr>
          <p:cNvPr id="566" name="Google Shape;566;g2fde9715597_0_1320"/>
          <p:cNvSpPr/>
          <p:nvPr/>
        </p:nvSpPr>
        <p:spPr>
          <a:xfrm>
            <a:off x="0" y="9436537"/>
            <a:ext cx="18288000" cy="850500"/>
          </a:xfrm>
          <a:prstGeom prst="rect">
            <a:avLst/>
          </a:prstGeom>
          <a:solidFill>
            <a:srgbClr val="B52E2A"/>
          </a:solidFill>
          <a:ln>
            <a:noFill/>
          </a:ln>
        </p:spPr>
        <p:txBody>
          <a:bodyPr anchorCtr="1" anchor="ctr" bIns="68575" lIns="137150" spcFirstLastPara="1" rIns="137150" wrap="square" tIns="685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Calibri"/>
              <a:ea typeface="Calibri"/>
              <a:cs typeface="Calibri"/>
              <a:sym typeface="Calibri"/>
            </a:endParaRPr>
          </a:p>
        </p:txBody>
      </p:sp>
      <p:pic>
        <p:nvPicPr>
          <p:cNvPr descr="A white letter on a black background&#10;&#10;Description automatically generated" id="567" name="Google Shape;567;g2fde9715597_0_1320"/>
          <p:cNvPicPr preferRelativeResize="0"/>
          <p:nvPr/>
        </p:nvPicPr>
        <p:blipFill rotWithShape="1">
          <a:blip r:embed="rId3">
            <a:alphaModFix/>
          </a:blip>
          <a:srcRect b="0" l="0" r="0" t="0"/>
          <a:stretch/>
        </p:blipFill>
        <p:spPr>
          <a:xfrm>
            <a:off x="15970500" y="9563007"/>
            <a:ext cx="2088899" cy="619501"/>
          </a:xfrm>
          <a:prstGeom prst="rect">
            <a:avLst/>
          </a:prstGeom>
          <a:noFill/>
          <a:ln>
            <a:noFill/>
          </a:ln>
        </p:spPr>
      </p:pic>
      <p:sp>
        <p:nvSpPr>
          <p:cNvPr id="568" name="Google Shape;568;g2fde9715597_0_1320"/>
          <p:cNvSpPr txBox="1"/>
          <p:nvPr/>
        </p:nvSpPr>
        <p:spPr>
          <a:xfrm>
            <a:off x="12363479" y="476262"/>
            <a:ext cx="5748600" cy="1416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000"/>
              <a:buFont typeface="Arial"/>
              <a:buNone/>
            </a:pPr>
            <a:r>
              <a:rPr b="0" i="1" lang="en-US" sz="4000" u="none" cap="none" strike="noStrike">
                <a:solidFill>
                  <a:schemeClr val="lt1"/>
                </a:solidFill>
                <a:latin typeface="Garamond"/>
                <a:ea typeface="Garamond"/>
                <a:cs typeface="Garamond"/>
                <a:sym typeface="Garamond"/>
              </a:rPr>
              <a:t>150 SBAs on content from all years similar to the AKT </a:t>
            </a:r>
            <a:endParaRPr b="0" i="0" sz="1400" u="none" cap="none" strike="noStrike">
              <a:solidFill>
                <a:srgbClr val="000000"/>
              </a:solidFill>
              <a:latin typeface="Arial"/>
              <a:ea typeface="Arial"/>
              <a:cs typeface="Arial"/>
              <a:sym typeface="Arial"/>
            </a:endParaRPr>
          </a:p>
        </p:txBody>
      </p:sp>
      <p:pic>
        <p:nvPicPr>
          <p:cNvPr id="569" name="Google Shape;569;g2fde9715597_0_1320"/>
          <p:cNvPicPr preferRelativeResize="0"/>
          <p:nvPr/>
        </p:nvPicPr>
        <p:blipFill rotWithShape="1">
          <a:blip r:embed="rId4">
            <a:alphaModFix/>
          </a:blip>
          <a:srcRect b="0" l="0" r="0" t="0"/>
          <a:stretch/>
        </p:blipFill>
        <p:spPr>
          <a:xfrm>
            <a:off x="9586456" y="2842538"/>
            <a:ext cx="4907407" cy="1664400"/>
          </a:xfrm>
          <a:prstGeom prst="rect">
            <a:avLst/>
          </a:prstGeom>
          <a:noFill/>
          <a:ln>
            <a:noFill/>
          </a:ln>
        </p:spPr>
      </p:pic>
      <p:pic>
        <p:nvPicPr>
          <p:cNvPr id="570" name="Google Shape;570;g2fde9715597_0_1320"/>
          <p:cNvPicPr preferRelativeResize="0"/>
          <p:nvPr/>
        </p:nvPicPr>
        <p:blipFill rotWithShape="1">
          <a:blip r:embed="rId5">
            <a:alphaModFix/>
          </a:blip>
          <a:srcRect b="0" l="0" r="0" t="0"/>
          <a:stretch/>
        </p:blipFill>
        <p:spPr>
          <a:xfrm>
            <a:off x="9521358" y="4759161"/>
            <a:ext cx="5657850" cy="1466850"/>
          </a:xfrm>
          <a:prstGeom prst="rect">
            <a:avLst/>
          </a:prstGeom>
          <a:noFill/>
          <a:ln>
            <a:noFill/>
          </a:ln>
        </p:spPr>
      </p:pic>
      <p:pic>
        <p:nvPicPr>
          <p:cNvPr id="571" name="Google Shape;571;g2fde9715597_0_1320"/>
          <p:cNvPicPr preferRelativeResize="0"/>
          <p:nvPr/>
        </p:nvPicPr>
        <p:blipFill rotWithShape="1">
          <a:blip r:embed="rId6">
            <a:alphaModFix/>
          </a:blip>
          <a:srcRect b="0" l="0" r="0" t="0"/>
          <a:stretch/>
        </p:blipFill>
        <p:spPr>
          <a:xfrm>
            <a:off x="16124131" y="6049329"/>
            <a:ext cx="1924050" cy="1905000"/>
          </a:xfrm>
          <a:prstGeom prst="rect">
            <a:avLst/>
          </a:prstGeom>
          <a:noFill/>
          <a:ln>
            <a:noFill/>
          </a:ln>
        </p:spPr>
      </p:pic>
      <p:pic>
        <p:nvPicPr>
          <p:cNvPr id="572" name="Google Shape;572;g2fde9715597_0_1320"/>
          <p:cNvPicPr preferRelativeResize="0"/>
          <p:nvPr/>
        </p:nvPicPr>
        <p:blipFill rotWithShape="1">
          <a:blip r:embed="rId7">
            <a:alphaModFix/>
          </a:blip>
          <a:srcRect b="0" l="0" r="0" t="0"/>
          <a:stretch/>
        </p:blipFill>
        <p:spPr>
          <a:xfrm>
            <a:off x="9418954" y="6358796"/>
            <a:ext cx="1459958" cy="1466850"/>
          </a:xfrm>
          <a:prstGeom prst="rect">
            <a:avLst/>
          </a:prstGeom>
          <a:noFill/>
          <a:ln>
            <a:noFill/>
          </a:ln>
        </p:spPr>
      </p:pic>
      <p:pic>
        <p:nvPicPr>
          <p:cNvPr id="573" name="Google Shape;573;g2fde9715597_0_1320"/>
          <p:cNvPicPr preferRelativeResize="0"/>
          <p:nvPr/>
        </p:nvPicPr>
        <p:blipFill rotWithShape="1">
          <a:blip r:embed="rId8">
            <a:alphaModFix/>
          </a:blip>
          <a:srcRect b="0" l="0" r="0" t="0"/>
          <a:stretch/>
        </p:blipFill>
        <p:spPr>
          <a:xfrm>
            <a:off x="12380274" y="8192056"/>
            <a:ext cx="5715000" cy="800100"/>
          </a:xfrm>
          <a:prstGeom prst="rect">
            <a:avLst/>
          </a:prstGeom>
          <a:noFill/>
          <a:ln>
            <a:noFill/>
          </a:ln>
        </p:spPr>
      </p:pic>
      <p:pic>
        <p:nvPicPr>
          <p:cNvPr id="574" name="Google Shape;574;g2fde9715597_0_1320"/>
          <p:cNvPicPr preferRelativeResize="0"/>
          <p:nvPr/>
        </p:nvPicPr>
        <p:blipFill rotWithShape="1">
          <a:blip r:embed="rId9">
            <a:alphaModFix/>
          </a:blip>
          <a:srcRect b="29502" l="0" r="0" t="0"/>
          <a:stretch/>
        </p:blipFill>
        <p:spPr>
          <a:xfrm>
            <a:off x="14667838" y="3297649"/>
            <a:ext cx="1621387" cy="1143000"/>
          </a:xfrm>
          <a:prstGeom prst="rect">
            <a:avLst/>
          </a:prstGeom>
          <a:noFill/>
          <a:ln>
            <a:noFill/>
          </a:ln>
        </p:spPr>
      </p:pic>
      <p:pic>
        <p:nvPicPr>
          <p:cNvPr id="575" name="Google Shape;575;g2fde9715597_0_1320"/>
          <p:cNvPicPr preferRelativeResize="0"/>
          <p:nvPr/>
        </p:nvPicPr>
        <p:blipFill>
          <a:blip r:embed="rId10">
            <a:alphaModFix/>
          </a:blip>
          <a:stretch>
            <a:fillRect/>
          </a:stretch>
        </p:blipFill>
        <p:spPr>
          <a:xfrm>
            <a:off x="16463207" y="2608076"/>
            <a:ext cx="1715566" cy="3098276"/>
          </a:xfrm>
          <a:prstGeom prst="rect">
            <a:avLst/>
          </a:prstGeom>
          <a:noFill/>
          <a:ln>
            <a:noFill/>
          </a:ln>
        </p:spPr>
      </p:pic>
      <p:pic>
        <p:nvPicPr>
          <p:cNvPr id="576" name="Google Shape;576;g2fde9715597_0_1320"/>
          <p:cNvPicPr preferRelativeResize="0"/>
          <p:nvPr/>
        </p:nvPicPr>
        <p:blipFill>
          <a:blip r:embed="rId11">
            <a:alphaModFix/>
          </a:blip>
          <a:stretch>
            <a:fillRect/>
          </a:stretch>
        </p:blipFill>
        <p:spPr>
          <a:xfrm>
            <a:off x="9685324" y="8232187"/>
            <a:ext cx="2374750" cy="619500"/>
          </a:xfrm>
          <a:prstGeom prst="rect">
            <a:avLst/>
          </a:prstGeom>
          <a:noFill/>
          <a:ln>
            <a:noFill/>
          </a:ln>
        </p:spPr>
      </p:pic>
      <p:pic>
        <p:nvPicPr>
          <p:cNvPr id="577" name="Google Shape;577;g2fde9715597_0_1320"/>
          <p:cNvPicPr preferRelativeResize="0"/>
          <p:nvPr/>
        </p:nvPicPr>
        <p:blipFill>
          <a:blip r:embed="rId12">
            <a:alphaModFix/>
          </a:blip>
          <a:stretch>
            <a:fillRect/>
          </a:stretch>
        </p:blipFill>
        <p:spPr>
          <a:xfrm>
            <a:off x="11011200" y="6358800"/>
            <a:ext cx="4907425" cy="101835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cxnSp>
        <p:nvCxnSpPr>
          <p:cNvPr id="582" name="Google Shape;582;g2fde9715597_0_1356"/>
          <p:cNvCxnSpPr/>
          <p:nvPr/>
        </p:nvCxnSpPr>
        <p:spPr>
          <a:xfrm>
            <a:off x="8898298" y="2051270"/>
            <a:ext cx="8113500" cy="0"/>
          </a:xfrm>
          <a:prstGeom prst="straightConnector1">
            <a:avLst/>
          </a:prstGeom>
          <a:noFill/>
          <a:ln cap="rnd" cmpd="sng" w="38100">
            <a:solidFill>
              <a:srgbClr val="F46530"/>
            </a:solidFill>
            <a:prstDash val="dot"/>
            <a:round/>
            <a:headEnd len="sm" w="sm" type="none"/>
            <a:tailEnd len="sm" w="sm" type="none"/>
          </a:ln>
        </p:spPr>
      </p:cxnSp>
      <p:sp>
        <p:nvSpPr>
          <p:cNvPr id="583" name="Google Shape;583;g2fde9715597_0_1356"/>
          <p:cNvSpPr txBox="1"/>
          <p:nvPr/>
        </p:nvSpPr>
        <p:spPr>
          <a:xfrm>
            <a:off x="9036423" y="832819"/>
            <a:ext cx="1311900" cy="5850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3800"/>
              <a:buFont typeface="Arial"/>
              <a:buNone/>
            </a:pPr>
            <a:r>
              <a:rPr b="0" i="0" lang="en-US" sz="3800" u="none" cap="none" strike="noStrike">
                <a:solidFill>
                  <a:srgbClr val="FFFFFF"/>
                </a:solidFill>
                <a:latin typeface="Arial"/>
                <a:ea typeface="Arial"/>
                <a:cs typeface="Arial"/>
                <a:sym typeface="Arial"/>
              </a:rPr>
              <a:t>1</a:t>
            </a:r>
            <a:endParaRPr b="0" i="0" sz="2700" u="none" cap="none" strike="noStrike">
              <a:solidFill>
                <a:srgbClr val="000000"/>
              </a:solidFill>
              <a:latin typeface="Arial"/>
              <a:ea typeface="Arial"/>
              <a:cs typeface="Arial"/>
              <a:sym typeface="Arial"/>
            </a:endParaRPr>
          </a:p>
        </p:txBody>
      </p:sp>
      <p:sp>
        <p:nvSpPr>
          <p:cNvPr id="584" name="Google Shape;584;g2fde9715597_0_1356"/>
          <p:cNvSpPr txBox="1"/>
          <p:nvPr/>
        </p:nvSpPr>
        <p:spPr>
          <a:xfrm>
            <a:off x="10897273" y="612759"/>
            <a:ext cx="7009800" cy="10620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3000"/>
              <a:buFont typeface="Arial"/>
              <a:buNone/>
            </a:pPr>
            <a:r>
              <a:rPr b="0" i="0" lang="en-US" sz="3000" u="none" cap="none" strike="noStrike">
                <a:solidFill>
                  <a:srgbClr val="FFFFFF"/>
                </a:solidFill>
                <a:latin typeface="Arial"/>
                <a:ea typeface="Arial"/>
                <a:cs typeface="Arial"/>
                <a:sym typeface="Arial"/>
              </a:rPr>
              <a:t>You don’t need to know everything, don’t compare yourself </a:t>
            </a:r>
            <a:endParaRPr b="0" i="0" sz="1400" u="none" cap="none" strike="noStrike">
              <a:solidFill>
                <a:srgbClr val="000000"/>
              </a:solidFill>
              <a:latin typeface="Arial"/>
              <a:ea typeface="Arial"/>
              <a:cs typeface="Arial"/>
              <a:sym typeface="Arial"/>
            </a:endParaRPr>
          </a:p>
        </p:txBody>
      </p:sp>
      <p:cxnSp>
        <p:nvCxnSpPr>
          <p:cNvPr id="585" name="Google Shape;585;g2fde9715597_0_1356"/>
          <p:cNvCxnSpPr/>
          <p:nvPr/>
        </p:nvCxnSpPr>
        <p:spPr>
          <a:xfrm>
            <a:off x="8898298" y="3600607"/>
            <a:ext cx="8113500" cy="0"/>
          </a:xfrm>
          <a:prstGeom prst="straightConnector1">
            <a:avLst/>
          </a:prstGeom>
          <a:noFill/>
          <a:ln cap="rnd" cmpd="sng" w="38100">
            <a:solidFill>
              <a:srgbClr val="F46530"/>
            </a:solidFill>
            <a:prstDash val="dot"/>
            <a:round/>
            <a:headEnd len="sm" w="sm" type="none"/>
            <a:tailEnd len="sm" w="sm" type="none"/>
          </a:ln>
        </p:spPr>
      </p:cxnSp>
      <p:cxnSp>
        <p:nvCxnSpPr>
          <p:cNvPr id="586" name="Google Shape;586;g2fde9715597_0_1356"/>
          <p:cNvCxnSpPr/>
          <p:nvPr/>
        </p:nvCxnSpPr>
        <p:spPr>
          <a:xfrm>
            <a:off x="8898298" y="5311309"/>
            <a:ext cx="8113500" cy="0"/>
          </a:xfrm>
          <a:prstGeom prst="straightConnector1">
            <a:avLst/>
          </a:prstGeom>
          <a:noFill/>
          <a:ln cap="rnd" cmpd="sng" w="38100">
            <a:solidFill>
              <a:srgbClr val="F46530"/>
            </a:solidFill>
            <a:prstDash val="dot"/>
            <a:round/>
            <a:headEnd len="sm" w="sm" type="none"/>
            <a:tailEnd len="sm" w="sm" type="none"/>
          </a:ln>
        </p:spPr>
      </p:cxnSp>
      <p:cxnSp>
        <p:nvCxnSpPr>
          <p:cNvPr id="587" name="Google Shape;587;g2fde9715597_0_1356"/>
          <p:cNvCxnSpPr/>
          <p:nvPr/>
        </p:nvCxnSpPr>
        <p:spPr>
          <a:xfrm>
            <a:off x="8898298" y="7022010"/>
            <a:ext cx="8113500" cy="0"/>
          </a:xfrm>
          <a:prstGeom prst="straightConnector1">
            <a:avLst/>
          </a:prstGeom>
          <a:noFill/>
          <a:ln cap="rnd" cmpd="sng" w="38100">
            <a:solidFill>
              <a:srgbClr val="F46530"/>
            </a:solidFill>
            <a:prstDash val="dot"/>
            <a:round/>
            <a:headEnd len="sm" w="sm" type="none"/>
            <a:tailEnd len="sm" w="sm" type="none"/>
          </a:ln>
        </p:spPr>
      </p:cxnSp>
      <p:cxnSp>
        <p:nvCxnSpPr>
          <p:cNvPr id="588" name="Google Shape;588;g2fde9715597_0_1356"/>
          <p:cNvCxnSpPr/>
          <p:nvPr/>
        </p:nvCxnSpPr>
        <p:spPr>
          <a:xfrm>
            <a:off x="8902115" y="8751762"/>
            <a:ext cx="8111400" cy="0"/>
          </a:xfrm>
          <a:prstGeom prst="straightConnector1">
            <a:avLst/>
          </a:prstGeom>
          <a:noFill/>
          <a:ln cap="rnd" cmpd="sng" w="38100">
            <a:solidFill>
              <a:srgbClr val="F46530"/>
            </a:solidFill>
            <a:prstDash val="dot"/>
            <a:round/>
            <a:headEnd len="sm" w="sm" type="none"/>
            <a:tailEnd len="sm" w="sm" type="none"/>
          </a:ln>
        </p:spPr>
      </p:cxnSp>
      <p:sp>
        <p:nvSpPr>
          <p:cNvPr id="589" name="Google Shape;589;g2fde9715597_0_1356"/>
          <p:cNvSpPr txBox="1"/>
          <p:nvPr/>
        </p:nvSpPr>
        <p:spPr>
          <a:xfrm>
            <a:off x="921123" y="3479100"/>
            <a:ext cx="7605000" cy="1385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9000"/>
              <a:buFont typeface="Arial"/>
              <a:buNone/>
            </a:pPr>
            <a:r>
              <a:rPr b="1" i="0" lang="en-US" sz="9000" u="none" cap="none" strike="noStrike">
                <a:solidFill>
                  <a:srgbClr val="FFFFFF"/>
                </a:solidFill>
                <a:latin typeface="Comfortaa"/>
                <a:ea typeface="Comfortaa"/>
                <a:cs typeface="Comfortaa"/>
                <a:sym typeface="Comfortaa"/>
              </a:rPr>
              <a:t>WELLBEING </a:t>
            </a:r>
            <a:endParaRPr b="1" i="0" sz="1400" u="none" cap="none" strike="noStrike">
              <a:solidFill>
                <a:srgbClr val="000000"/>
              </a:solidFill>
              <a:latin typeface="Comfortaa"/>
              <a:ea typeface="Comfortaa"/>
              <a:cs typeface="Comfortaa"/>
              <a:sym typeface="Comfortaa"/>
            </a:endParaRPr>
          </a:p>
        </p:txBody>
      </p:sp>
      <p:sp>
        <p:nvSpPr>
          <p:cNvPr id="590" name="Google Shape;590;g2fde9715597_0_1356"/>
          <p:cNvSpPr txBox="1"/>
          <p:nvPr/>
        </p:nvSpPr>
        <p:spPr>
          <a:xfrm>
            <a:off x="9036423" y="2434321"/>
            <a:ext cx="1311900" cy="5850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3800"/>
              <a:buFont typeface="Arial"/>
              <a:buNone/>
            </a:pPr>
            <a:r>
              <a:rPr b="0" i="0" lang="en-US" sz="3800" u="none" cap="none" strike="noStrike">
                <a:solidFill>
                  <a:srgbClr val="FFFFFF"/>
                </a:solidFill>
                <a:latin typeface="Arial"/>
                <a:ea typeface="Arial"/>
                <a:cs typeface="Arial"/>
                <a:sym typeface="Arial"/>
              </a:rPr>
              <a:t>2</a:t>
            </a:r>
            <a:endParaRPr b="0" i="0" sz="2700" u="none" cap="none" strike="noStrike">
              <a:solidFill>
                <a:srgbClr val="000000"/>
              </a:solidFill>
              <a:latin typeface="Arial"/>
              <a:ea typeface="Arial"/>
              <a:cs typeface="Arial"/>
              <a:sym typeface="Arial"/>
            </a:endParaRPr>
          </a:p>
        </p:txBody>
      </p:sp>
      <p:sp>
        <p:nvSpPr>
          <p:cNvPr id="591" name="Google Shape;591;g2fde9715597_0_1356"/>
          <p:cNvSpPr txBox="1"/>
          <p:nvPr/>
        </p:nvSpPr>
        <p:spPr>
          <a:xfrm>
            <a:off x="9036423" y="4145021"/>
            <a:ext cx="1311900" cy="5850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3800"/>
              <a:buFont typeface="Arial"/>
              <a:buNone/>
            </a:pPr>
            <a:r>
              <a:rPr b="0" i="0" lang="en-US" sz="3800" u="none" cap="none" strike="noStrike">
                <a:solidFill>
                  <a:srgbClr val="FFFFFF"/>
                </a:solidFill>
                <a:latin typeface="Arial"/>
                <a:ea typeface="Arial"/>
                <a:cs typeface="Arial"/>
                <a:sym typeface="Arial"/>
              </a:rPr>
              <a:t>3</a:t>
            </a:r>
            <a:endParaRPr b="0" i="0" sz="2700" u="none" cap="none" strike="noStrike">
              <a:solidFill>
                <a:srgbClr val="000000"/>
              </a:solidFill>
              <a:latin typeface="Arial"/>
              <a:ea typeface="Arial"/>
              <a:cs typeface="Arial"/>
              <a:sym typeface="Arial"/>
            </a:endParaRPr>
          </a:p>
        </p:txBody>
      </p:sp>
      <p:sp>
        <p:nvSpPr>
          <p:cNvPr id="592" name="Google Shape;592;g2fde9715597_0_1356"/>
          <p:cNvSpPr txBox="1"/>
          <p:nvPr/>
        </p:nvSpPr>
        <p:spPr>
          <a:xfrm>
            <a:off x="9036423" y="5855722"/>
            <a:ext cx="1311900" cy="5850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3800"/>
              <a:buFont typeface="Arial"/>
              <a:buNone/>
            </a:pPr>
            <a:r>
              <a:rPr b="0" i="0" lang="en-US" sz="3800" u="none" cap="none" strike="noStrike">
                <a:solidFill>
                  <a:srgbClr val="FFFFFF"/>
                </a:solidFill>
                <a:latin typeface="Arial"/>
                <a:ea typeface="Arial"/>
                <a:cs typeface="Arial"/>
                <a:sym typeface="Arial"/>
              </a:rPr>
              <a:t>4</a:t>
            </a:r>
            <a:endParaRPr b="0" i="0" sz="2700" u="none" cap="none" strike="noStrike">
              <a:solidFill>
                <a:srgbClr val="000000"/>
              </a:solidFill>
              <a:latin typeface="Arial"/>
              <a:ea typeface="Arial"/>
              <a:cs typeface="Arial"/>
              <a:sym typeface="Arial"/>
            </a:endParaRPr>
          </a:p>
        </p:txBody>
      </p:sp>
      <p:sp>
        <p:nvSpPr>
          <p:cNvPr id="593" name="Google Shape;593;g2fde9715597_0_1356"/>
          <p:cNvSpPr txBox="1"/>
          <p:nvPr/>
        </p:nvSpPr>
        <p:spPr>
          <a:xfrm>
            <a:off x="9036423" y="7575946"/>
            <a:ext cx="1311900" cy="5850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3800"/>
              <a:buFont typeface="Arial"/>
              <a:buNone/>
            </a:pPr>
            <a:r>
              <a:rPr b="0" i="0" lang="en-US" sz="3800" u="none" cap="none" strike="noStrike">
                <a:solidFill>
                  <a:srgbClr val="FFFFFF"/>
                </a:solidFill>
                <a:latin typeface="Arial"/>
                <a:ea typeface="Arial"/>
                <a:cs typeface="Arial"/>
                <a:sym typeface="Arial"/>
              </a:rPr>
              <a:t>5</a:t>
            </a:r>
            <a:endParaRPr b="0" i="0" sz="2700" u="none" cap="none" strike="noStrike">
              <a:solidFill>
                <a:srgbClr val="000000"/>
              </a:solidFill>
              <a:latin typeface="Arial"/>
              <a:ea typeface="Arial"/>
              <a:cs typeface="Arial"/>
              <a:sym typeface="Arial"/>
            </a:endParaRPr>
          </a:p>
        </p:txBody>
      </p:sp>
      <p:cxnSp>
        <p:nvCxnSpPr>
          <p:cNvPr id="594" name="Google Shape;594;g2fde9715597_0_1356"/>
          <p:cNvCxnSpPr/>
          <p:nvPr/>
        </p:nvCxnSpPr>
        <p:spPr>
          <a:xfrm flipH="1">
            <a:off x="10348323" y="340810"/>
            <a:ext cx="6900" cy="8524500"/>
          </a:xfrm>
          <a:prstGeom prst="straightConnector1">
            <a:avLst/>
          </a:prstGeom>
          <a:noFill/>
          <a:ln cap="rnd" cmpd="sng" w="38100">
            <a:solidFill>
              <a:srgbClr val="F46530"/>
            </a:solidFill>
            <a:prstDash val="dot"/>
            <a:round/>
            <a:headEnd len="sm" w="sm" type="none"/>
            <a:tailEnd len="sm" w="sm" type="none"/>
          </a:ln>
        </p:spPr>
      </p:cxnSp>
      <p:sp>
        <p:nvSpPr>
          <p:cNvPr id="595" name="Google Shape;595;g2fde9715597_0_1356"/>
          <p:cNvSpPr txBox="1"/>
          <p:nvPr/>
        </p:nvSpPr>
        <p:spPr>
          <a:xfrm>
            <a:off x="10897273" y="2214261"/>
            <a:ext cx="7009800" cy="10620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3000"/>
              <a:buFont typeface="Arial"/>
              <a:buNone/>
            </a:pPr>
            <a:r>
              <a:rPr b="0" i="0" lang="en-US" sz="3000" u="none" cap="none" strike="noStrike">
                <a:solidFill>
                  <a:srgbClr val="FFFFFF"/>
                </a:solidFill>
                <a:latin typeface="Arial"/>
                <a:ea typeface="Arial"/>
                <a:cs typeface="Arial"/>
                <a:sym typeface="Arial"/>
              </a:rPr>
              <a:t>Focus on becoming a good doctor, not a good medical student!</a:t>
            </a:r>
            <a:endParaRPr b="0" i="0" sz="1400" u="none" cap="none" strike="noStrike">
              <a:solidFill>
                <a:srgbClr val="000000"/>
              </a:solidFill>
              <a:latin typeface="Arial"/>
              <a:ea typeface="Arial"/>
              <a:cs typeface="Arial"/>
              <a:sym typeface="Arial"/>
            </a:endParaRPr>
          </a:p>
        </p:txBody>
      </p:sp>
      <p:sp>
        <p:nvSpPr>
          <p:cNvPr id="596" name="Google Shape;596;g2fde9715597_0_1356"/>
          <p:cNvSpPr txBox="1"/>
          <p:nvPr/>
        </p:nvSpPr>
        <p:spPr>
          <a:xfrm>
            <a:off x="10760450" y="7355875"/>
            <a:ext cx="7451400" cy="10620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3000"/>
              <a:buFont typeface="Arial"/>
              <a:buNone/>
            </a:pPr>
            <a:r>
              <a:rPr b="0" i="0" lang="en-US" sz="3000" u="none" cap="none" strike="noStrike">
                <a:solidFill>
                  <a:srgbClr val="FFFFFF"/>
                </a:solidFill>
                <a:latin typeface="Arial"/>
                <a:ea typeface="Arial"/>
                <a:cs typeface="Arial"/>
                <a:sym typeface="Arial"/>
              </a:rPr>
              <a:t>Find a routine </a:t>
            </a:r>
            <a:r>
              <a:rPr lang="en-US" sz="3000">
                <a:solidFill>
                  <a:srgbClr val="FFFFFF"/>
                </a:solidFill>
              </a:rPr>
              <a:t>and </a:t>
            </a:r>
            <a:r>
              <a:rPr b="0" i="0" lang="en-US" sz="3000" u="none" cap="none" strike="noStrike">
                <a:solidFill>
                  <a:srgbClr val="FFFFFF"/>
                </a:solidFill>
                <a:latin typeface="Arial"/>
                <a:ea typeface="Arial"/>
                <a:cs typeface="Arial"/>
                <a:sym typeface="Arial"/>
              </a:rPr>
              <a:t>enjoy life outside the course</a:t>
            </a:r>
            <a:r>
              <a:rPr lang="en-US" sz="3000">
                <a:solidFill>
                  <a:srgbClr val="FFFFFF"/>
                </a:solidFill>
              </a:rPr>
              <a:t>!</a:t>
            </a:r>
            <a:endParaRPr b="0" i="0" sz="1400" u="none" cap="none" strike="noStrike">
              <a:solidFill>
                <a:srgbClr val="000000"/>
              </a:solidFill>
              <a:latin typeface="Arial"/>
              <a:ea typeface="Arial"/>
              <a:cs typeface="Arial"/>
              <a:sym typeface="Arial"/>
            </a:endParaRPr>
          </a:p>
        </p:txBody>
      </p:sp>
      <p:sp>
        <p:nvSpPr>
          <p:cNvPr id="597" name="Google Shape;597;g2fde9715597_0_1356"/>
          <p:cNvSpPr txBox="1"/>
          <p:nvPr/>
        </p:nvSpPr>
        <p:spPr>
          <a:xfrm>
            <a:off x="10897273" y="3924961"/>
            <a:ext cx="7009800" cy="10620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3000"/>
              <a:buFont typeface="Arial"/>
              <a:buNone/>
            </a:pPr>
            <a:r>
              <a:rPr b="0" i="0" lang="en-US" sz="3000" u="none" cap="none" strike="noStrike">
                <a:solidFill>
                  <a:srgbClr val="FFFFFF"/>
                </a:solidFill>
                <a:latin typeface="Arial"/>
                <a:ea typeface="Arial"/>
                <a:cs typeface="Arial"/>
                <a:sym typeface="Arial"/>
              </a:rPr>
              <a:t>Reach out to friends in older years for support and advice</a:t>
            </a:r>
            <a:endParaRPr b="0" i="0" sz="1400" u="none" cap="none" strike="noStrike">
              <a:solidFill>
                <a:srgbClr val="000000"/>
              </a:solidFill>
              <a:latin typeface="Arial"/>
              <a:ea typeface="Arial"/>
              <a:cs typeface="Arial"/>
              <a:sym typeface="Arial"/>
            </a:endParaRPr>
          </a:p>
        </p:txBody>
      </p:sp>
      <p:sp>
        <p:nvSpPr>
          <p:cNvPr id="598" name="Google Shape;598;g2fde9715597_0_1356"/>
          <p:cNvSpPr txBox="1"/>
          <p:nvPr/>
        </p:nvSpPr>
        <p:spPr>
          <a:xfrm>
            <a:off x="10897273" y="5635662"/>
            <a:ext cx="6116400" cy="10620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3000"/>
              <a:buFont typeface="Arial"/>
              <a:buNone/>
            </a:pPr>
            <a:r>
              <a:rPr b="0" i="0" lang="en-US" sz="3000" u="none" cap="none" strike="noStrike">
                <a:solidFill>
                  <a:srgbClr val="FFFFFF"/>
                </a:solidFill>
                <a:latin typeface="Arial"/>
                <a:ea typeface="Arial"/>
                <a:cs typeface="Arial"/>
                <a:sym typeface="Arial"/>
              </a:rPr>
              <a:t>Work together and help each other out </a:t>
            </a:r>
            <a:endParaRPr b="0" i="0" sz="1400" u="none" cap="none" strike="noStrike">
              <a:solidFill>
                <a:srgbClr val="000000"/>
              </a:solidFill>
              <a:latin typeface="Arial"/>
              <a:ea typeface="Arial"/>
              <a:cs typeface="Arial"/>
              <a:sym typeface="Arial"/>
            </a:endParaRPr>
          </a:p>
        </p:txBody>
      </p:sp>
      <p:sp>
        <p:nvSpPr>
          <p:cNvPr id="599" name="Google Shape;599;g2fde9715597_0_1356"/>
          <p:cNvSpPr/>
          <p:nvPr/>
        </p:nvSpPr>
        <p:spPr>
          <a:xfrm flipH="1" rot="10800000">
            <a:off x="0" y="9258218"/>
            <a:ext cx="18295200" cy="531300"/>
          </a:xfrm>
          <a:prstGeom prst="rect">
            <a:avLst/>
          </a:prstGeom>
          <a:solidFill>
            <a:srgbClr val="ECAFAE"/>
          </a:solidFill>
          <a:ln>
            <a:noFill/>
          </a:ln>
        </p:spPr>
        <p:txBody>
          <a:bodyPr anchorCtr="1" anchor="ctr" bIns="68575" lIns="137150" spcFirstLastPara="1" rIns="137150" wrap="square" tIns="685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Arial"/>
              <a:ea typeface="Arial"/>
              <a:cs typeface="Arial"/>
              <a:sym typeface="Arial"/>
            </a:endParaRPr>
          </a:p>
        </p:txBody>
      </p:sp>
      <p:sp>
        <p:nvSpPr>
          <p:cNvPr id="600" name="Google Shape;600;g2fde9715597_0_1356"/>
          <p:cNvSpPr/>
          <p:nvPr/>
        </p:nvSpPr>
        <p:spPr>
          <a:xfrm>
            <a:off x="0" y="9436537"/>
            <a:ext cx="18288000" cy="850500"/>
          </a:xfrm>
          <a:prstGeom prst="rect">
            <a:avLst/>
          </a:prstGeom>
          <a:solidFill>
            <a:srgbClr val="B52E2A"/>
          </a:solidFill>
          <a:ln>
            <a:noFill/>
          </a:ln>
        </p:spPr>
        <p:txBody>
          <a:bodyPr anchorCtr="1" anchor="ctr" bIns="68575" lIns="137150" spcFirstLastPara="1" rIns="137150" wrap="square" tIns="685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Calibri"/>
              <a:ea typeface="Calibri"/>
              <a:cs typeface="Calibri"/>
              <a:sym typeface="Calibri"/>
            </a:endParaRPr>
          </a:p>
        </p:txBody>
      </p:sp>
      <p:pic>
        <p:nvPicPr>
          <p:cNvPr descr="A white letter on a black background&#10;&#10;Description automatically generated" id="601" name="Google Shape;601;g2fde9715597_0_1356"/>
          <p:cNvPicPr preferRelativeResize="0"/>
          <p:nvPr/>
        </p:nvPicPr>
        <p:blipFill rotWithShape="1">
          <a:blip r:embed="rId3">
            <a:alphaModFix/>
          </a:blip>
          <a:srcRect b="0" l="0" r="0" t="0"/>
          <a:stretch/>
        </p:blipFill>
        <p:spPr>
          <a:xfrm>
            <a:off x="15970500" y="9563007"/>
            <a:ext cx="2088899" cy="61950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sp>
        <p:nvSpPr>
          <p:cNvPr id="606" name="Google Shape;606;g2fde9715597_0_1379"/>
          <p:cNvSpPr txBox="1"/>
          <p:nvPr/>
        </p:nvSpPr>
        <p:spPr>
          <a:xfrm>
            <a:off x="788305" y="1200534"/>
            <a:ext cx="11212500" cy="8589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600"/>
              <a:buFont typeface="Arial"/>
              <a:buNone/>
            </a:pPr>
            <a:r>
              <a:rPr b="1" i="1" lang="en-US" sz="2600" u="none" cap="none" strike="noStrike">
                <a:solidFill>
                  <a:schemeClr val="lt1"/>
                </a:solidFill>
                <a:latin typeface="Arial"/>
                <a:ea typeface="Arial"/>
                <a:cs typeface="Arial"/>
                <a:sym typeface="Arial"/>
              </a:rPr>
              <a:t>Practice SBAs</a:t>
            </a:r>
            <a:endParaRPr b="1" i="1" sz="2600" u="none" cap="none" strike="noStrike">
              <a:solidFill>
                <a:schemeClr val="lt1"/>
              </a:solidFill>
              <a:latin typeface="Arial"/>
              <a:ea typeface="Arial"/>
              <a:cs typeface="Arial"/>
              <a:sym typeface="Arial"/>
            </a:endParaRPr>
          </a:p>
          <a:p>
            <a:pPr indent="-393700" lvl="0" marL="457200" marR="0" rtl="0" algn="l">
              <a:lnSpc>
                <a:spcPct val="100000"/>
              </a:lnSpc>
              <a:spcBef>
                <a:spcPts val="0"/>
              </a:spcBef>
              <a:spcAft>
                <a:spcPts val="0"/>
              </a:spcAft>
              <a:buClr>
                <a:schemeClr val="lt1"/>
              </a:buClr>
              <a:buSzPts val="2600"/>
              <a:buFont typeface="Garamond"/>
              <a:buChar char="-"/>
            </a:pPr>
            <a:r>
              <a:rPr b="0" i="0" lang="en-US" sz="2600" u="none" cap="none" strike="noStrike">
                <a:solidFill>
                  <a:schemeClr val="lt1"/>
                </a:solidFill>
                <a:latin typeface="Arial"/>
                <a:ea typeface="Arial"/>
                <a:cs typeface="Arial"/>
                <a:sym typeface="Arial"/>
              </a:rPr>
              <a:t>Pass</a:t>
            </a:r>
            <a:r>
              <a:rPr lang="en-US" sz="2600">
                <a:solidFill>
                  <a:schemeClr val="lt1"/>
                </a:solidFill>
              </a:rPr>
              <a:t>M</a:t>
            </a:r>
            <a:r>
              <a:rPr b="0" i="0" lang="en-US" sz="2600" u="none" cap="none" strike="noStrike">
                <a:solidFill>
                  <a:schemeClr val="lt1"/>
                </a:solidFill>
                <a:latin typeface="Arial"/>
                <a:ea typeface="Arial"/>
                <a:cs typeface="Arial"/>
                <a:sym typeface="Arial"/>
              </a:rPr>
              <a:t>edicine</a:t>
            </a:r>
            <a:endParaRPr b="0" i="0" sz="2600" u="none" cap="none" strike="noStrike">
              <a:solidFill>
                <a:schemeClr val="lt1"/>
              </a:solidFill>
              <a:latin typeface="Arial"/>
              <a:ea typeface="Arial"/>
              <a:cs typeface="Arial"/>
              <a:sym typeface="Arial"/>
            </a:endParaRPr>
          </a:p>
          <a:p>
            <a:pPr indent="-393700" lvl="0" marL="457200" marR="0" rtl="0" algn="l">
              <a:lnSpc>
                <a:spcPct val="100000"/>
              </a:lnSpc>
              <a:spcBef>
                <a:spcPts val="0"/>
              </a:spcBef>
              <a:spcAft>
                <a:spcPts val="0"/>
              </a:spcAft>
              <a:buClr>
                <a:schemeClr val="lt1"/>
              </a:buClr>
              <a:buSzPts val="2600"/>
              <a:buFont typeface="Garamond"/>
              <a:buChar char="-"/>
            </a:pPr>
            <a:r>
              <a:rPr b="0" i="0" lang="en-US" sz="2600" u="none" cap="none" strike="noStrike">
                <a:solidFill>
                  <a:schemeClr val="lt1"/>
                </a:solidFill>
                <a:latin typeface="Arial"/>
                <a:ea typeface="Arial"/>
                <a:cs typeface="Arial"/>
                <a:sym typeface="Arial"/>
              </a:rPr>
              <a:t>Quesmed</a:t>
            </a:r>
            <a:endParaRPr b="0" i="0" sz="2600" u="none" cap="none" strike="noStrike">
              <a:solidFill>
                <a:schemeClr val="lt1"/>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600"/>
              <a:buFont typeface="Arial"/>
              <a:buNone/>
            </a:pPr>
            <a:r>
              <a:rPr b="1" i="1" lang="en-US" sz="2600" u="none" cap="none" strike="noStrike">
                <a:solidFill>
                  <a:schemeClr val="lt1"/>
                </a:solidFill>
                <a:latin typeface="Arial"/>
                <a:ea typeface="Arial"/>
                <a:cs typeface="Arial"/>
                <a:sym typeface="Arial"/>
              </a:rPr>
              <a:t>Active Recall</a:t>
            </a:r>
            <a:endParaRPr b="1" i="1" sz="2600" u="none" cap="none" strike="noStrike">
              <a:solidFill>
                <a:schemeClr val="lt1"/>
              </a:solidFill>
              <a:latin typeface="Arial"/>
              <a:ea typeface="Arial"/>
              <a:cs typeface="Arial"/>
              <a:sym typeface="Arial"/>
            </a:endParaRPr>
          </a:p>
          <a:p>
            <a:pPr indent="-393700" lvl="0" marL="457200" marR="0" rtl="0" algn="l">
              <a:lnSpc>
                <a:spcPct val="100000"/>
              </a:lnSpc>
              <a:spcBef>
                <a:spcPts val="0"/>
              </a:spcBef>
              <a:spcAft>
                <a:spcPts val="0"/>
              </a:spcAft>
              <a:buClr>
                <a:schemeClr val="lt1"/>
              </a:buClr>
              <a:buSzPts val="2600"/>
              <a:buFont typeface="Garamond"/>
              <a:buChar char="-"/>
            </a:pPr>
            <a:r>
              <a:rPr b="0" i="0" lang="en-US" sz="2600" u="none" cap="none" strike="noStrike">
                <a:solidFill>
                  <a:schemeClr val="lt1"/>
                </a:solidFill>
                <a:latin typeface="Arial"/>
                <a:ea typeface="Arial"/>
                <a:cs typeface="Arial"/>
                <a:sym typeface="Arial"/>
              </a:rPr>
              <a:t>Anki</a:t>
            </a:r>
            <a:endParaRPr b="0" i="0" sz="26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600"/>
              <a:buFont typeface="Arial"/>
              <a:buNone/>
            </a:pPr>
            <a:r>
              <a:rPr b="1" i="1" lang="en-US" sz="2600" u="none" cap="none" strike="noStrike">
                <a:solidFill>
                  <a:schemeClr val="lt1"/>
                </a:solidFill>
                <a:latin typeface="Arial"/>
                <a:ea typeface="Arial"/>
                <a:cs typeface="Arial"/>
                <a:sym typeface="Arial"/>
              </a:rPr>
              <a:t>Organisation</a:t>
            </a:r>
            <a:endParaRPr b="1" i="1" sz="2600" u="none" cap="none" strike="noStrike">
              <a:solidFill>
                <a:schemeClr val="lt1"/>
              </a:solidFill>
              <a:latin typeface="Arial"/>
              <a:ea typeface="Arial"/>
              <a:cs typeface="Arial"/>
              <a:sym typeface="Arial"/>
            </a:endParaRPr>
          </a:p>
          <a:p>
            <a:pPr indent="-393700" lvl="0" marL="457200" marR="0" rtl="0" algn="l">
              <a:lnSpc>
                <a:spcPct val="100000"/>
              </a:lnSpc>
              <a:spcBef>
                <a:spcPts val="0"/>
              </a:spcBef>
              <a:spcAft>
                <a:spcPts val="0"/>
              </a:spcAft>
              <a:buClr>
                <a:schemeClr val="lt1"/>
              </a:buClr>
              <a:buSzPts val="2600"/>
              <a:buFont typeface="Garamond"/>
              <a:buChar char="-"/>
            </a:pPr>
            <a:r>
              <a:rPr b="0" i="0" lang="en-US" sz="2600" u="none" cap="none" strike="noStrike">
                <a:solidFill>
                  <a:schemeClr val="lt1"/>
                </a:solidFill>
                <a:latin typeface="Arial"/>
                <a:ea typeface="Arial"/>
                <a:cs typeface="Arial"/>
                <a:sym typeface="Arial"/>
              </a:rPr>
              <a:t>Notion</a:t>
            </a:r>
            <a:endParaRPr b="0" i="0" sz="2600" u="none" cap="none" strike="noStrike">
              <a:solidFill>
                <a:schemeClr val="lt1"/>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600"/>
              <a:buFont typeface="Arial"/>
              <a:buNone/>
            </a:pPr>
            <a:r>
              <a:rPr b="1" i="1" lang="en-US" sz="2600" u="none" cap="none" strike="noStrike">
                <a:solidFill>
                  <a:schemeClr val="lt1"/>
                </a:solidFill>
                <a:latin typeface="Arial"/>
                <a:ea typeface="Arial"/>
                <a:cs typeface="Arial"/>
                <a:sym typeface="Arial"/>
              </a:rPr>
              <a:t>OSCES</a:t>
            </a:r>
            <a:endParaRPr b="1" i="1" sz="2600" u="none" cap="none" strike="noStrike">
              <a:solidFill>
                <a:schemeClr val="lt1"/>
              </a:solidFill>
              <a:latin typeface="Arial"/>
              <a:ea typeface="Arial"/>
              <a:cs typeface="Arial"/>
              <a:sym typeface="Arial"/>
            </a:endParaRPr>
          </a:p>
          <a:p>
            <a:pPr indent="-393700" lvl="0" marL="457200" marR="0" rtl="0" algn="l">
              <a:lnSpc>
                <a:spcPct val="100000"/>
              </a:lnSpc>
              <a:spcBef>
                <a:spcPts val="0"/>
              </a:spcBef>
              <a:spcAft>
                <a:spcPts val="0"/>
              </a:spcAft>
              <a:buClr>
                <a:schemeClr val="lt1"/>
              </a:buClr>
              <a:buSzPts val="2600"/>
              <a:buFont typeface="Garamond"/>
              <a:buChar char="-"/>
            </a:pPr>
            <a:r>
              <a:rPr b="0" i="0" lang="en-US" sz="2600" u="none" cap="none" strike="noStrike">
                <a:solidFill>
                  <a:schemeClr val="lt1"/>
                </a:solidFill>
                <a:latin typeface="Arial"/>
                <a:ea typeface="Arial"/>
                <a:cs typeface="Arial"/>
                <a:sym typeface="Arial"/>
              </a:rPr>
              <a:t>Geekymedics</a:t>
            </a:r>
            <a:endParaRPr b="0" i="0" sz="2600" u="none" cap="none" strike="noStrike">
              <a:solidFill>
                <a:schemeClr val="lt1"/>
              </a:solidFill>
              <a:latin typeface="Arial"/>
              <a:ea typeface="Arial"/>
              <a:cs typeface="Arial"/>
              <a:sym typeface="Arial"/>
            </a:endParaRPr>
          </a:p>
          <a:p>
            <a:pPr indent="-393700" lvl="0" marL="457200" marR="0" rtl="0" algn="l">
              <a:lnSpc>
                <a:spcPct val="100000"/>
              </a:lnSpc>
              <a:spcBef>
                <a:spcPts val="0"/>
              </a:spcBef>
              <a:spcAft>
                <a:spcPts val="0"/>
              </a:spcAft>
              <a:buClr>
                <a:schemeClr val="lt1"/>
              </a:buClr>
              <a:buSzPts val="2600"/>
              <a:buFont typeface="Garamond"/>
              <a:buChar char="-"/>
            </a:pPr>
            <a:r>
              <a:rPr b="0" i="0" lang="en-US" sz="2600" u="none" cap="none" strike="noStrike">
                <a:solidFill>
                  <a:schemeClr val="lt1"/>
                </a:solidFill>
                <a:latin typeface="Arial"/>
                <a:ea typeface="Arial"/>
                <a:cs typeface="Arial"/>
                <a:sym typeface="Arial"/>
              </a:rPr>
              <a:t>KEATS page</a:t>
            </a:r>
            <a:endParaRPr b="0" i="0" sz="2600" u="none" cap="none" strike="noStrike">
              <a:solidFill>
                <a:schemeClr val="lt1"/>
              </a:solidFill>
              <a:latin typeface="Arial"/>
              <a:ea typeface="Arial"/>
              <a:cs typeface="Arial"/>
              <a:sym typeface="Arial"/>
            </a:endParaRPr>
          </a:p>
          <a:p>
            <a:pPr indent="-393700" lvl="0" marL="457200" marR="0" rtl="0" algn="l">
              <a:lnSpc>
                <a:spcPct val="100000"/>
              </a:lnSpc>
              <a:spcBef>
                <a:spcPts val="0"/>
              </a:spcBef>
              <a:spcAft>
                <a:spcPts val="0"/>
              </a:spcAft>
              <a:buClr>
                <a:schemeClr val="lt1"/>
              </a:buClr>
              <a:buSzPts val="2600"/>
              <a:buFont typeface="Garamond"/>
              <a:buChar char="-"/>
            </a:pPr>
            <a:r>
              <a:rPr b="0" i="0" lang="en-US" sz="2600" u="none" cap="none" strike="noStrike">
                <a:solidFill>
                  <a:schemeClr val="lt1"/>
                </a:solidFill>
                <a:latin typeface="Arial"/>
                <a:ea typeface="Arial"/>
                <a:cs typeface="Arial"/>
                <a:sym typeface="Arial"/>
              </a:rPr>
              <a:t>OSCEstop book</a:t>
            </a:r>
            <a:endParaRPr b="0" i="0" sz="2600" u="none" cap="none" strike="noStrike">
              <a:solidFill>
                <a:schemeClr val="lt1"/>
              </a:solidFill>
              <a:latin typeface="Arial"/>
              <a:ea typeface="Arial"/>
              <a:cs typeface="Arial"/>
              <a:sym typeface="Arial"/>
            </a:endParaRPr>
          </a:p>
          <a:p>
            <a:pPr indent="-393700" lvl="0" marL="457200" marR="0" rtl="0" algn="l">
              <a:lnSpc>
                <a:spcPct val="100000"/>
              </a:lnSpc>
              <a:spcBef>
                <a:spcPts val="0"/>
              </a:spcBef>
              <a:spcAft>
                <a:spcPts val="0"/>
              </a:spcAft>
              <a:buClr>
                <a:schemeClr val="lt1"/>
              </a:buClr>
              <a:buSzPts val="2600"/>
              <a:buFont typeface="Garamond"/>
              <a:buChar char="-"/>
            </a:pPr>
            <a:r>
              <a:rPr b="0" i="0" lang="en-US" sz="2600" u="none" cap="none" strike="noStrike">
                <a:solidFill>
                  <a:schemeClr val="lt1"/>
                </a:solidFill>
                <a:latin typeface="Arial"/>
                <a:ea typeface="Arial"/>
                <a:cs typeface="Arial"/>
                <a:sym typeface="Arial"/>
              </a:rPr>
              <a:t>The Unofficial Guide to passing OSCEs</a:t>
            </a:r>
            <a:endParaRPr b="0" i="0" sz="26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600"/>
              <a:buFont typeface="Arial"/>
              <a:buNone/>
            </a:pPr>
            <a:r>
              <a:rPr b="1" i="1" lang="en-US" sz="2600" u="none" cap="none" strike="noStrike">
                <a:solidFill>
                  <a:schemeClr val="lt1"/>
                </a:solidFill>
                <a:latin typeface="Arial"/>
                <a:ea typeface="Arial"/>
                <a:cs typeface="Arial"/>
                <a:sym typeface="Arial"/>
              </a:rPr>
              <a:t>Others</a:t>
            </a:r>
            <a:endParaRPr b="1" i="1" sz="2600" u="none" cap="none" strike="noStrike">
              <a:solidFill>
                <a:schemeClr val="lt1"/>
              </a:solidFill>
              <a:latin typeface="Arial"/>
              <a:ea typeface="Arial"/>
              <a:cs typeface="Arial"/>
              <a:sym typeface="Arial"/>
            </a:endParaRPr>
          </a:p>
          <a:p>
            <a:pPr indent="-393700" lvl="0" marL="457200" marR="0" rtl="0" algn="l">
              <a:lnSpc>
                <a:spcPct val="100000"/>
              </a:lnSpc>
              <a:spcBef>
                <a:spcPts val="0"/>
              </a:spcBef>
              <a:spcAft>
                <a:spcPts val="0"/>
              </a:spcAft>
              <a:buClr>
                <a:schemeClr val="lt1"/>
              </a:buClr>
              <a:buSzPts val="2600"/>
              <a:buFont typeface="Garamond"/>
              <a:buChar char="-"/>
            </a:pPr>
            <a:r>
              <a:rPr b="0" i="0" lang="en-US" sz="2600" u="none" cap="none" strike="noStrike">
                <a:solidFill>
                  <a:schemeClr val="lt1"/>
                </a:solidFill>
                <a:latin typeface="Arial"/>
                <a:ea typeface="Arial"/>
                <a:cs typeface="Arial"/>
                <a:sym typeface="Arial"/>
              </a:rPr>
              <a:t>KEATS page</a:t>
            </a:r>
            <a:endParaRPr b="0" i="0" sz="2600" u="none" cap="none" strike="noStrike">
              <a:solidFill>
                <a:schemeClr val="lt1"/>
              </a:solidFill>
              <a:latin typeface="Arial"/>
              <a:ea typeface="Arial"/>
              <a:cs typeface="Arial"/>
              <a:sym typeface="Arial"/>
            </a:endParaRPr>
          </a:p>
          <a:p>
            <a:pPr indent="-393700" lvl="0" marL="457200" marR="0" rtl="0" algn="l">
              <a:lnSpc>
                <a:spcPct val="100000"/>
              </a:lnSpc>
              <a:spcBef>
                <a:spcPts val="0"/>
              </a:spcBef>
              <a:spcAft>
                <a:spcPts val="0"/>
              </a:spcAft>
              <a:buClr>
                <a:schemeClr val="lt1"/>
              </a:buClr>
              <a:buSzPts val="2600"/>
              <a:buChar char="-"/>
            </a:pPr>
            <a:r>
              <a:rPr lang="en-US" sz="2600">
                <a:solidFill>
                  <a:schemeClr val="lt1"/>
                </a:solidFill>
              </a:rPr>
              <a:t>Bleep64.com</a:t>
            </a:r>
            <a:endParaRPr sz="2600">
              <a:solidFill>
                <a:schemeClr val="lt1"/>
              </a:solidFill>
            </a:endParaRPr>
          </a:p>
          <a:p>
            <a:pPr indent="0" lvl="0" marL="0" marR="0" rtl="0" algn="l">
              <a:lnSpc>
                <a:spcPct val="100000"/>
              </a:lnSpc>
              <a:spcBef>
                <a:spcPts val="0"/>
              </a:spcBef>
              <a:spcAft>
                <a:spcPts val="0"/>
              </a:spcAft>
              <a:buClr>
                <a:srgbClr val="000000"/>
              </a:buClr>
              <a:buSzPts val="2600"/>
              <a:buFont typeface="Arial"/>
              <a:buNone/>
            </a:pPr>
            <a:r>
              <a:t/>
            </a:r>
            <a:endParaRPr b="1" i="1" sz="2600" u="none" cap="none" strike="noStrike">
              <a:solidFill>
                <a:schemeClr val="lt1"/>
              </a:solidFill>
              <a:latin typeface="Arial"/>
              <a:ea typeface="Arial"/>
              <a:cs typeface="Arial"/>
              <a:sym typeface="Arial"/>
            </a:endParaRPr>
          </a:p>
        </p:txBody>
      </p:sp>
      <p:pic>
        <p:nvPicPr>
          <p:cNvPr id="607" name="Google Shape;607;g2fde9715597_0_1379"/>
          <p:cNvPicPr preferRelativeResize="0"/>
          <p:nvPr/>
        </p:nvPicPr>
        <p:blipFill rotWithShape="1">
          <a:blip r:embed="rId3">
            <a:alphaModFix/>
          </a:blip>
          <a:srcRect b="0" l="0" r="0" t="0"/>
          <a:stretch/>
        </p:blipFill>
        <p:spPr>
          <a:xfrm>
            <a:off x="4151270" y="2052908"/>
            <a:ext cx="3852115" cy="968407"/>
          </a:xfrm>
          <a:prstGeom prst="rect">
            <a:avLst/>
          </a:prstGeom>
          <a:noFill/>
          <a:ln>
            <a:noFill/>
          </a:ln>
        </p:spPr>
      </p:pic>
      <p:pic>
        <p:nvPicPr>
          <p:cNvPr id="608" name="Google Shape;608;g2fde9715597_0_1379"/>
          <p:cNvPicPr preferRelativeResize="0"/>
          <p:nvPr/>
        </p:nvPicPr>
        <p:blipFill rotWithShape="1">
          <a:blip r:embed="rId4">
            <a:alphaModFix/>
          </a:blip>
          <a:srcRect b="0" l="0" r="0" t="0"/>
          <a:stretch/>
        </p:blipFill>
        <p:spPr>
          <a:xfrm>
            <a:off x="8120965" y="1956982"/>
            <a:ext cx="3067050" cy="1047750"/>
          </a:xfrm>
          <a:prstGeom prst="rect">
            <a:avLst/>
          </a:prstGeom>
          <a:noFill/>
          <a:ln>
            <a:noFill/>
          </a:ln>
        </p:spPr>
      </p:pic>
      <p:pic>
        <p:nvPicPr>
          <p:cNvPr id="609" name="Google Shape;609;g2fde9715597_0_1379"/>
          <p:cNvPicPr preferRelativeResize="0"/>
          <p:nvPr/>
        </p:nvPicPr>
        <p:blipFill rotWithShape="1">
          <a:blip r:embed="rId5">
            <a:alphaModFix/>
          </a:blip>
          <a:srcRect b="4111" l="8544" r="13280" t="3062"/>
          <a:stretch/>
        </p:blipFill>
        <p:spPr>
          <a:xfrm>
            <a:off x="11336589" y="1926975"/>
            <a:ext cx="2534956" cy="2758625"/>
          </a:xfrm>
          <a:prstGeom prst="rect">
            <a:avLst/>
          </a:prstGeom>
          <a:noFill/>
          <a:ln>
            <a:noFill/>
          </a:ln>
        </p:spPr>
      </p:pic>
      <p:pic>
        <p:nvPicPr>
          <p:cNvPr id="610" name="Google Shape;610;g2fde9715597_0_1379"/>
          <p:cNvPicPr preferRelativeResize="0"/>
          <p:nvPr/>
        </p:nvPicPr>
        <p:blipFill rotWithShape="1">
          <a:blip r:embed="rId6">
            <a:alphaModFix/>
          </a:blip>
          <a:srcRect b="0" l="0" r="0" t="0"/>
          <a:stretch/>
        </p:blipFill>
        <p:spPr>
          <a:xfrm>
            <a:off x="6368546" y="3217969"/>
            <a:ext cx="3171811" cy="1130655"/>
          </a:xfrm>
          <a:prstGeom prst="rect">
            <a:avLst/>
          </a:prstGeom>
          <a:noFill/>
          <a:ln>
            <a:noFill/>
          </a:ln>
        </p:spPr>
      </p:pic>
      <p:pic>
        <p:nvPicPr>
          <p:cNvPr id="611" name="Google Shape;611;g2fde9715597_0_1379"/>
          <p:cNvPicPr preferRelativeResize="0"/>
          <p:nvPr/>
        </p:nvPicPr>
        <p:blipFill rotWithShape="1">
          <a:blip r:embed="rId7">
            <a:alphaModFix/>
          </a:blip>
          <a:srcRect b="0" l="0" r="0" t="0"/>
          <a:stretch/>
        </p:blipFill>
        <p:spPr>
          <a:xfrm>
            <a:off x="4151270" y="4545278"/>
            <a:ext cx="7034132" cy="1374682"/>
          </a:xfrm>
          <a:prstGeom prst="rect">
            <a:avLst/>
          </a:prstGeom>
          <a:noFill/>
          <a:ln>
            <a:noFill/>
          </a:ln>
        </p:spPr>
      </p:pic>
      <p:pic>
        <p:nvPicPr>
          <p:cNvPr id="612" name="Google Shape;612;g2fde9715597_0_1379"/>
          <p:cNvPicPr preferRelativeResize="0"/>
          <p:nvPr/>
        </p:nvPicPr>
        <p:blipFill rotWithShape="1">
          <a:blip r:embed="rId8">
            <a:alphaModFix/>
          </a:blip>
          <a:srcRect b="0" l="0" r="0" t="0"/>
          <a:stretch/>
        </p:blipFill>
        <p:spPr>
          <a:xfrm>
            <a:off x="14111990" y="1926975"/>
            <a:ext cx="3729651" cy="5341501"/>
          </a:xfrm>
          <a:prstGeom prst="rect">
            <a:avLst/>
          </a:prstGeom>
          <a:noFill/>
          <a:ln>
            <a:noFill/>
          </a:ln>
        </p:spPr>
      </p:pic>
      <p:pic>
        <p:nvPicPr>
          <p:cNvPr id="613" name="Google Shape;613;g2fde9715597_0_1379"/>
          <p:cNvPicPr preferRelativeResize="0"/>
          <p:nvPr/>
        </p:nvPicPr>
        <p:blipFill rotWithShape="1">
          <a:blip r:embed="rId9">
            <a:alphaModFix/>
          </a:blip>
          <a:srcRect b="0" l="0" r="0" t="0"/>
          <a:stretch/>
        </p:blipFill>
        <p:spPr>
          <a:xfrm>
            <a:off x="11336590" y="4863836"/>
            <a:ext cx="2624214" cy="3160103"/>
          </a:xfrm>
          <a:prstGeom prst="rect">
            <a:avLst/>
          </a:prstGeom>
          <a:noFill/>
          <a:ln>
            <a:noFill/>
          </a:ln>
        </p:spPr>
      </p:pic>
      <p:sp>
        <p:nvSpPr>
          <p:cNvPr id="614" name="Google Shape;614;g2fde9715597_0_1379"/>
          <p:cNvSpPr txBox="1"/>
          <p:nvPr>
            <p:ph idx="4294967295" type="title"/>
          </p:nvPr>
        </p:nvSpPr>
        <p:spPr>
          <a:xfrm>
            <a:off x="367651" y="363724"/>
            <a:ext cx="17552700" cy="11430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4400"/>
              <a:buNone/>
            </a:pPr>
            <a:r>
              <a:rPr b="1" lang="en-US" sz="7600">
                <a:solidFill>
                  <a:schemeClr val="lt1"/>
                </a:solidFill>
                <a:latin typeface="Comfortaa"/>
                <a:ea typeface="Comfortaa"/>
                <a:cs typeface="Comfortaa"/>
                <a:sym typeface="Comfortaa"/>
              </a:rPr>
              <a:t>Useful Resources: </a:t>
            </a:r>
            <a:endParaRPr b="1" sz="7600">
              <a:solidFill>
                <a:schemeClr val="lt1"/>
              </a:solidFill>
              <a:latin typeface="Comfortaa"/>
              <a:ea typeface="Comfortaa"/>
              <a:cs typeface="Comfortaa"/>
              <a:sym typeface="Comfortaa"/>
            </a:endParaRPr>
          </a:p>
        </p:txBody>
      </p:sp>
      <p:sp>
        <p:nvSpPr>
          <p:cNvPr id="615" name="Google Shape;615;g2fde9715597_0_1379"/>
          <p:cNvSpPr/>
          <p:nvPr/>
        </p:nvSpPr>
        <p:spPr>
          <a:xfrm flipH="1" rot="10800000">
            <a:off x="0" y="9258218"/>
            <a:ext cx="18295200" cy="531300"/>
          </a:xfrm>
          <a:prstGeom prst="rect">
            <a:avLst/>
          </a:prstGeom>
          <a:solidFill>
            <a:srgbClr val="ECAFAE"/>
          </a:solidFill>
          <a:ln>
            <a:noFill/>
          </a:ln>
        </p:spPr>
        <p:txBody>
          <a:bodyPr anchorCtr="1" anchor="ctr" bIns="68575" lIns="137150" spcFirstLastPara="1" rIns="137150" wrap="square" tIns="685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Calibri"/>
              <a:ea typeface="Calibri"/>
              <a:cs typeface="Calibri"/>
              <a:sym typeface="Calibri"/>
            </a:endParaRPr>
          </a:p>
        </p:txBody>
      </p:sp>
      <p:sp>
        <p:nvSpPr>
          <p:cNvPr id="616" name="Google Shape;616;g2fde9715597_0_1379"/>
          <p:cNvSpPr/>
          <p:nvPr/>
        </p:nvSpPr>
        <p:spPr>
          <a:xfrm>
            <a:off x="0" y="9436537"/>
            <a:ext cx="18288000" cy="850500"/>
          </a:xfrm>
          <a:prstGeom prst="rect">
            <a:avLst/>
          </a:prstGeom>
          <a:solidFill>
            <a:srgbClr val="B52E2A"/>
          </a:solidFill>
          <a:ln>
            <a:noFill/>
          </a:ln>
        </p:spPr>
        <p:txBody>
          <a:bodyPr anchorCtr="1" anchor="ctr" bIns="68575" lIns="137150" spcFirstLastPara="1" rIns="137150" wrap="square" tIns="685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Calibri"/>
              <a:ea typeface="Calibri"/>
              <a:cs typeface="Calibri"/>
              <a:sym typeface="Calibri"/>
            </a:endParaRPr>
          </a:p>
        </p:txBody>
      </p:sp>
      <p:pic>
        <p:nvPicPr>
          <p:cNvPr descr="A white letter on a black background&#10;&#10;Description automatically generated" id="617" name="Google Shape;617;g2fde9715597_0_1379"/>
          <p:cNvPicPr preferRelativeResize="0"/>
          <p:nvPr/>
        </p:nvPicPr>
        <p:blipFill rotWithShape="1">
          <a:blip r:embed="rId10">
            <a:alphaModFix/>
          </a:blip>
          <a:srcRect b="0" l="0" r="0" t="0"/>
          <a:stretch/>
        </p:blipFill>
        <p:spPr>
          <a:xfrm>
            <a:off x="15970500" y="9563007"/>
            <a:ext cx="2088899" cy="619501"/>
          </a:xfrm>
          <a:prstGeom prst="rect">
            <a:avLst/>
          </a:prstGeom>
          <a:noFill/>
          <a:ln>
            <a:noFill/>
          </a:ln>
        </p:spPr>
      </p:pic>
      <p:cxnSp>
        <p:nvCxnSpPr>
          <p:cNvPr id="618" name="Google Shape;618;g2fde9715597_0_1379"/>
          <p:cNvCxnSpPr/>
          <p:nvPr/>
        </p:nvCxnSpPr>
        <p:spPr>
          <a:xfrm>
            <a:off x="0" y="1687599"/>
            <a:ext cx="18556200" cy="0"/>
          </a:xfrm>
          <a:prstGeom prst="straightConnector1">
            <a:avLst/>
          </a:prstGeom>
          <a:noFill/>
          <a:ln cap="flat" cmpd="sng" w="19050">
            <a:solidFill>
              <a:srgbClr val="F46530"/>
            </a:solidFill>
            <a:prstDash val="solid"/>
            <a:round/>
            <a:headEnd len="sm" w="sm" type="none"/>
            <a:tailEnd len="sm" w="sm" type="none"/>
          </a:ln>
        </p:spPr>
      </p:cxnSp>
      <p:pic>
        <p:nvPicPr>
          <p:cNvPr id="619" name="Google Shape;619;g2fde9715597_0_1379"/>
          <p:cNvPicPr preferRelativeResize="0"/>
          <p:nvPr/>
        </p:nvPicPr>
        <p:blipFill>
          <a:blip r:embed="rId11">
            <a:alphaModFix/>
          </a:blip>
          <a:stretch>
            <a:fillRect/>
          </a:stretch>
        </p:blipFill>
        <p:spPr>
          <a:xfrm>
            <a:off x="14113204" y="7420876"/>
            <a:ext cx="3667125" cy="609600"/>
          </a:xfrm>
          <a:prstGeom prst="rect">
            <a:avLst/>
          </a:prstGeom>
          <a:noFill/>
          <a:ln>
            <a:noFill/>
          </a:ln>
        </p:spPr>
      </p:pic>
      <p:pic>
        <p:nvPicPr>
          <p:cNvPr id="620" name="Google Shape;620;g2fde9715597_0_1379"/>
          <p:cNvPicPr preferRelativeResize="0"/>
          <p:nvPr/>
        </p:nvPicPr>
        <p:blipFill>
          <a:blip r:embed="rId12">
            <a:alphaModFix/>
          </a:blip>
          <a:stretch>
            <a:fillRect/>
          </a:stretch>
        </p:blipFill>
        <p:spPr>
          <a:xfrm>
            <a:off x="9469832" y="6039951"/>
            <a:ext cx="1715566" cy="3098276"/>
          </a:xfrm>
          <a:prstGeom prst="rect">
            <a:avLst/>
          </a:prstGeom>
          <a:noFill/>
          <a:ln>
            <a:noFill/>
          </a:ln>
        </p:spPr>
      </p:pic>
      <p:pic>
        <p:nvPicPr>
          <p:cNvPr id="621" name="Google Shape;621;g2fde9715597_0_1379"/>
          <p:cNvPicPr preferRelativeResize="0"/>
          <p:nvPr/>
        </p:nvPicPr>
        <p:blipFill rotWithShape="1">
          <a:blip r:embed="rId13">
            <a:alphaModFix/>
          </a:blip>
          <a:srcRect b="10319" l="0" r="0" t="15275"/>
          <a:stretch/>
        </p:blipFill>
        <p:spPr>
          <a:xfrm>
            <a:off x="6938750" y="6116600"/>
            <a:ext cx="2187225" cy="850500"/>
          </a:xfrm>
          <a:prstGeom prst="rect">
            <a:avLst/>
          </a:prstGeom>
          <a:noFill/>
          <a:ln>
            <a:noFill/>
          </a:ln>
        </p:spPr>
      </p:pic>
      <p:pic>
        <p:nvPicPr>
          <p:cNvPr id="622" name="Google Shape;622;g2fde9715597_0_1379"/>
          <p:cNvPicPr preferRelativeResize="0"/>
          <p:nvPr/>
        </p:nvPicPr>
        <p:blipFill rotWithShape="1">
          <a:blip r:embed="rId14">
            <a:alphaModFix/>
          </a:blip>
          <a:srcRect b="29502" l="0" r="0" t="0"/>
          <a:stretch/>
        </p:blipFill>
        <p:spPr>
          <a:xfrm>
            <a:off x="9627788" y="3292274"/>
            <a:ext cx="1621387" cy="1143000"/>
          </a:xfrm>
          <a:prstGeom prst="rect">
            <a:avLst/>
          </a:prstGeom>
          <a:noFill/>
          <a:ln>
            <a:noFill/>
          </a:ln>
        </p:spPr>
      </p:pic>
      <p:pic>
        <p:nvPicPr>
          <p:cNvPr id="623" name="Google Shape;623;g2fde9715597_0_1379"/>
          <p:cNvPicPr preferRelativeResize="0"/>
          <p:nvPr/>
        </p:nvPicPr>
        <p:blipFill>
          <a:blip r:embed="rId15">
            <a:alphaModFix/>
          </a:blip>
          <a:stretch>
            <a:fillRect/>
          </a:stretch>
        </p:blipFill>
        <p:spPr>
          <a:xfrm>
            <a:off x="11336600" y="7728400"/>
            <a:ext cx="6624525" cy="13746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sp>
        <p:nvSpPr>
          <p:cNvPr id="628" name="Google Shape;628;g2fde9715597_0_1395"/>
          <p:cNvSpPr txBox="1"/>
          <p:nvPr/>
        </p:nvSpPr>
        <p:spPr>
          <a:xfrm>
            <a:off x="340900" y="2997750"/>
            <a:ext cx="8170200" cy="2776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8200"/>
              <a:buFont typeface="Arial"/>
              <a:buNone/>
            </a:pPr>
            <a:r>
              <a:rPr b="1" i="0" lang="en-US" sz="8200" u="none" cap="none" strike="noStrike">
                <a:solidFill>
                  <a:srgbClr val="F9F7DC"/>
                </a:solidFill>
                <a:latin typeface="Comfortaa"/>
                <a:ea typeface="Comfortaa"/>
                <a:cs typeface="Comfortaa"/>
                <a:sym typeface="Comfortaa"/>
              </a:rPr>
              <a:t>Useful Opportunities</a:t>
            </a:r>
            <a:endParaRPr b="1" i="0" sz="8200" u="none" cap="none" strike="noStrike">
              <a:solidFill>
                <a:srgbClr val="F9F7DC"/>
              </a:solidFill>
              <a:latin typeface="Comfortaa"/>
              <a:ea typeface="Comfortaa"/>
              <a:cs typeface="Comfortaa"/>
              <a:sym typeface="Comfortaa"/>
            </a:endParaRPr>
          </a:p>
        </p:txBody>
      </p:sp>
      <p:sp>
        <p:nvSpPr>
          <p:cNvPr id="629" name="Google Shape;629;g2fde9715597_0_1395"/>
          <p:cNvSpPr txBox="1"/>
          <p:nvPr/>
        </p:nvSpPr>
        <p:spPr>
          <a:xfrm>
            <a:off x="9348125" y="2144405"/>
            <a:ext cx="618600" cy="6156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2600"/>
              <a:buFont typeface="Arial"/>
              <a:buNone/>
            </a:pPr>
            <a:r>
              <a:rPr b="0" i="0" lang="en-US" sz="4000" u="none" cap="none" strike="noStrike">
                <a:solidFill>
                  <a:srgbClr val="F9F7DC"/>
                </a:solidFill>
                <a:latin typeface="Arial"/>
                <a:ea typeface="Arial"/>
                <a:cs typeface="Arial"/>
                <a:sym typeface="Arial"/>
              </a:rPr>
              <a:t>01</a:t>
            </a:r>
            <a:endParaRPr b="0" i="0" sz="4000" u="none" cap="none" strike="noStrike">
              <a:solidFill>
                <a:srgbClr val="000000"/>
              </a:solidFill>
              <a:latin typeface="Arial"/>
              <a:ea typeface="Arial"/>
              <a:cs typeface="Arial"/>
              <a:sym typeface="Arial"/>
            </a:endParaRPr>
          </a:p>
        </p:txBody>
      </p:sp>
      <p:sp>
        <p:nvSpPr>
          <p:cNvPr id="630" name="Google Shape;630;g2fde9715597_0_1395"/>
          <p:cNvSpPr txBox="1"/>
          <p:nvPr/>
        </p:nvSpPr>
        <p:spPr>
          <a:xfrm>
            <a:off x="9348125" y="3806669"/>
            <a:ext cx="618600" cy="6156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2600"/>
              <a:buFont typeface="Arial"/>
              <a:buNone/>
            </a:pPr>
            <a:r>
              <a:rPr b="0" i="0" lang="en-US" sz="4000" u="none" cap="none" strike="noStrike">
                <a:solidFill>
                  <a:srgbClr val="F9F7DC"/>
                </a:solidFill>
                <a:latin typeface="Arial"/>
                <a:ea typeface="Arial"/>
                <a:cs typeface="Arial"/>
                <a:sym typeface="Arial"/>
              </a:rPr>
              <a:t>02</a:t>
            </a:r>
            <a:endParaRPr b="0" i="0" sz="4000" u="none" cap="none" strike="noStrike">
              <a:solidFill>
                <a:srgbClr val="000000"/>
              </a:solidFill>
              <a:latin typeface="Arial"/>
              <a:ea typeface="Arial"/>
              <a:cs typeface="Arial"/>
              <a:sym typeface="Arial"/>
            </a:endParaRPr>
          </a:p>
        </p:txBody>
      </p:sp>
      <p:sp>
        <p:nvSpPr>
          <p:cNvPr id="631" name="Google Shape;631;g2fde9715597_0_1395"/>
          <p:cNvSpPr txBox="1"/>
          <p:nvPr/>
        </p:nvSpPr>
        <p:spPr>
          <a:xfrm>
            <a:off x="9348125" y="5488620"/>
            <a:ext cx="618600" cy="6156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2600"/>
              <a:buFont typeface="Arial"/>
              <a:buNone/>
            </a:pPr>
            <a:r>
              <a:rPr b="0" i="0" lang="en-US" sz="4000" u="none" cap="none" strike="noStrike">
                <a:solidFill>
                  <a:srgbClr val="F9F7DC"/>
                </a:solidFill>
                <a:latin typeface="Arial"/>
                <a:ea typeface="Arial"/>
                <a:cs typeface="Arial"/>
                <a:sym typeface="Arial"/>
              </a:rPr>
              <a:t>03</a:t>
            </a:r>
            <a:endParaRPr b="0" i="0" sz="4000" u="none" cap="none" strike="noStrike">
              <a:solidFill>
                <a:srgbClr val="000000"/>
              </a:solidFill>
              <a:latin typeface="Arial"/>
              <a:ea typeface="Arial"/>
              <a:cs typeface="Arial"/>
              <a:sym typeface="Arial"/>
            </a:endParaRPr>
          </a:p>
        </p:txBody>
      </p:sp>
      <p:sp>
        <p:nvSpPr>
          <p:cNvPr id="632" name="Google Shape;632;g2fde9715597_0_1395"/>
          <p:cNvSpPr txBox="1"/>
          <p:nvPr/>
        </p:nvSpPr>
        <p:spPr>
          <a:xfrm>
            <a:off x="10534565" y="2088815"/>
            <a:ext cx="6757800" cy="615600"/>
          </a:xfrm>
          <a:prstGeom prst="rect">
            <a:avLst/>
          </a:prstGeom>
          <a:noFill/>
          <a:ln>
            <a:noFill/>
          </a:ln>
        </p:spPr>
        <p:txBody>
          <a:bodyPr anchorCtr="0" anchor="t" bIns="0" lIns="0" spcFirstLastPara="1" rIns="0" wrap="square" tIns="0">
            <a:spAutoFit/>
          </a:bodyPr>
          <a:lstStyle/>
          <a:p>
            <a:pPr indent="0" lvl="0" marL="0" marR="0" rtl="0" algn="l">
              <a:lnSpc>
                <a:spcPct val="141818"/>
              </a:lnSpc>
              <a:spcBef>
                <a:spcPts val="0"/>
              </a:spcBef>
              <a:spcAft>
                <a:spcPts val="0"/>
              </a:spcAft>
              <a:buClr>
                <a:srgbClr val="000000"/>
              </a:buClr>
              <a:buSzPts val="1200"/>
              <a:buFont typeface="Arial"/>
              <a:buNone/>
            </a:pPr>
            <a:r>
              <a:rPr b="1" lang="en-US" sz="4000">
                <a:solidFill>
                  <a:srgbClr val="F9F7DC"/>
                </a:solidFill>
              </a:rPr>
              <a:t>Stage 1 GKTeach</a:t>
            </a:r>
            <a:endParaRPr b="1" i="0" sz="4000" u="none" cap="none" strike="noStrike">
              <a:solidFill>
                <a:srgbClr val="F9F7DC"/>
              </a:solidFill>
              <a:latin typeface="Arial"/>
              <a:ea typeface="Arial"/>
              <a:cs typeface="Arial"/>
              <a:sym typeface="Arial"/>
            </a:endParaRPr>
          </a:p>
        </p:txBody>
      </p:sp>
      <p:cxnSp>
        <p:nvCxnSpPr>
          <p:cNvPr id="633" name="Google Shape;633;g2fde9715597_0_1395"/>
          <p:cNvCxnSpPr/>
          <p:nvPr/>
        </p:nvCxnSpPr>
        <p:spPr>
          <a:xfrm>
            <a:off x="8919125" y="3229669"/>
            <a:ext cx="8113800" cy="0"/>
          </a:xfrm>
          <a:prstGeom prst="straightConnector1">
            <a:avLst/>
          </a:prstGeom>
          <a:noFill/>
          <a:ln cap="rnd" cmpd="sng" w="57150">
            <a:solidFill>
              <a:srgbClr val="B52E2A"/>
            </a:solidFill>
            <a:prstDash val="dot"/>
            <a:round/>
            <a:headEnd len="sm" w="sm" type="none"/>
            <a:tailEnd len="sm" w="sm" type="none"/>
          </a:ln>
        </p:spPr>
      </p:cxnSp>
      <p:sp>
        <p:nvSpPr>
          <p:cNvPr id="634" name="Google Shape;634;g2fde9715597_0_1395"/>
          <p:cNvSpPr txBox="1"/>
          <p:nvPr/>
        </p:nvSpPr>
        <p:spPr>
          <a:xfrm>
            <a:off x="10534565" y="3813410"/>
            <a:ext cx="8730000" cy="6156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3000"/>
              <a:buFont typeface="Arial"/>
              <a:buNone/>
            </a:pPr>
            <a:r>
              <a:rPr b="1" lang="en-US" sz="4000">
                <a:solidFill>
                  <a:srgbClr val="F9F7DC"/>
                </a:solidFill>
              </a:rPr>
              <a:t>GKTeach UKMLA</a:t>
            </a:r>
            <a:endParaRPr b="0" i="0" sz="4000" u="none" cap="none" strike="noStrike">
              <a:solidFill>
                <a:srgbClr val="000000"/>
              </a:solidFill>
              <a:latin typeface="Arial"/>
              <a:ea typeface="Arial"/>
              <a:cs typeface="Arial"/>
              <a:sym typeface="Arial"/>
            </a:endParaRPr>
          </a:p>
        </p:txBody>
      </p:sp>
      <p:cxnSp>
        <p:nvCxnSpPr>
          <p:cNvPr id="635" name="Google Shape;635;g2fde9715597_0_1395"/>
          <p:cNvCxnSpPr/>
          <p:nvPr/>
        </p:nvCxnSpPr>
        <p:spPr>
          <a:xfrm>
            <a:off x="8919125" y="5120845"/>
            <a:ext cx="8113800" cy="0"/>
          </a:xfrm>
          <a:prstGeom prst="straightConnector1">
            <a:avLst/>
          </a:prstGeom>
          <a:noFill/>
          <a:ln cap="rnd" cmpd="sng" w="57150">
            <a:solidFill>
              <a:srgbClr val="B52E2A"/>
            </a:solidFill>
            <a:prstDash val="dot"/>
            <a:round/>
            <a:headEnd len="sm" w="sm" type="none"/>
            <a:tailEnd len="sm" w="sm" type="none"/>
          </a:ln>
        </p:spPr>
      </p:cxnSp>
      <p:sp>
        <p:nvSpPr>
          <p:cNvPr id="636" name="Google Shape;636;g2fde9715597_0_1395"/>
          <p:cNvSpPr txBox="1"/>
          <p:nvPr/>
        </p:nvSpPr>
        <p:spPr>
          <a:xfrm>
            <a:off x="10024626" y="5278752"/>
            <a:ext cx="7009800" cy="2154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3000"/>
              <a:buFont typeface="Arial"/>
              <a:buNone/>
            </a:pPr>
            <a:r>
              <a:t/>
            </a:r>
            <a:endParaRPr b="0" i="0" sz="1400" u="none" cap="none" strike="noStrike">
              <a:solidFill>
                <a:srgbClr val="000000"/>
              </a:solidFill>
              <a:latin typeface="Garamond"/>
              <a:ea typeface="Garamond"/>
              <a:cs typeface="Garamond"/>
              <a:sym typeface="Garamond"/>
            </a:endParaRPr>
          </a:p>
        </p:txBody>
      </p:sp>
      <p:cxnSp>
        <p:nvCxnSpPr>
          <p:cNvPr id="637" name="Google Shape;637;g2fde9715597_0_1395"/>
          <p:cNvCxnSpPr/>
          <p:nvPr/>
        </p:nvCxnSpPr>
        <p:spPr>
          <a:xfrm>
            <a:off x="8919125" y="6765922"/>
            <a:ext cx="8113800" cy="0"/>
          </a:xfrm>
          <a:prstGeom prst="straightConnector1">
            <a:avLst/>
          </a:prstGeom>
          <a:noFill/>
          <a:ln cap="rnd" cmpd="sng" w="57150">
            <a:solidFill>
              <a:srgbClr val="B52E2A"/>
            </a:solidFill>
            <a:prstDash val="dot"/>
            <a:round/>
            <a:headEnd len="sm" w="sm" type="none"/>
            <a:tailEnd len="sm" w="sm" type="none"/>
          </a:ln>
        </p:spPr>
      </p:cxnSp>
      <p:sp>
        <p:nvSpPr>
          <p:cNvPr id="638" name="Google Shape;638;g2fde9715597_0_1395"/>
          <p:cNvSpPr/>
          <p:nvPr/>
        </p:nvSpPr>
        <p:spPr>
          <a:xfrm flipH="1" rot="10800000">
            <a:off x="0" y="9258218"/>
            <a:ext cx="18295200" cy="531300"/>
          </a:xfrm>
          <a:prstGeom prst="rect">
            <a:avLst/>
          </a:prstGeom>
          <a:solidFill>
            <a:srgbClr val="ECAFAE"/>
          </a:solidFill>
          <a:ln>
            <a:noFill/>
          </a:ln>
        </p:spPr>
        <p:txBody>
          <a:bodyPr anchorCtr="1" anchor="ctr" bIns="68575" lIns="137150" spcFirstLastPara="1" rIns="137150" wrap="square" tIns="685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Calibri"/>
              <a:ea typeface="Calibri"/>
              <a:cs typeface="Calibri"/>
              <a:sym typeface="Calibri"/>
            </a:endParaRPr>
          </a:p>
        </p:txBody>
      </p:sp>
      <p:sp>
        <p:nvSpPr>
          <p:cNvPr id="639" name="Google Shape;639;g2fde9715597_0_1395"/>
          <p:cNvSpPr/>
          <p:nvPr/>
        </p:nvSpPr>
        <p:spPr>
          <a:xfrm>
            <a:off x="0" y="9436537"/>
            <a:ext cx="18288000" cy="850500"/>
          </a:xfrm>
          <a:prstGeom prst="rect">
            <a:avLst/>
          </a:prstGeom>
          <a:solidFill>
            <a:srgbClr val="B52E2A"/>
          </a:solidFill>
          <a:ln>
            <a:noFill/>
          </a:ln>
        </p:spPr>
        <p:txBody>
          <a:bodyPr anchorCtr="1" anchor="ctr" bIns="68575" lIns="137150" spcFirstLastPara="1" rIns="137150" wrap="square" tIns="685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Calibri"/>
              <a:ea typeface="Calibri"/>
              <a:cs typeface="Calibri"/>
              <a:sym typeface="Calibri"/>
            </a:endParaRPr>
          </a:p>
        </p:txBody>
      </p:sp>
      <p:pic>
        <p:nvPicPr>
          <p:cNvPr descr="A white letter on a black background&#10;&#10;Description automatically generated" id="640" name="Google Shape;640;g2fde9715597_0_1395"/>
          <p:cNvPicPr preferRelativeResize="0"/>
          <p:nvPr/>
        </p:nvPicPr>
        <p:blipFill rotWithShape="1">
          <a:blip r:embed="rId3">
            <a:alphaModFix/>
          </a:blip>
          <a:srcRect b="0" l="0" r="0" t="0"/>
          <a:stretch/>
        </p:blipFill>
        <p:spPr>
          <a:xfrm>
            <a:off x="15970500" y="9563007"/>
            <a:ext cx="2088899" cy="619501"/>
          </a:xfrm>
          <a:prstGeom prst="rect">
            <a:avLst/>
          </a:prstGeom>
          <a:noFill/>
          <a:ln>
            <a:noFill/>
          </a:ln>
        </p:spPr>
      </p:pic>
      <p:sp>
        <p:nvSpPr>
          <p:cNvPr id="641" name="Google Shape;641;g2fde9715597_0_1395"/>
          <p:cNvSpPr txBox="1"/>
          <p:nvPr/>
        </p:nvSpPr>
        <p:spPr>
          <a:xfrm>
            <a:off x="10534575" y="5423875"/>
            <a:ext cx="3000000" cy="800400"/>
          </a:xfrm>
          <a:prstGeom prst="rect">
            <a:avLst/>
          </a:prstGeom>
          <a:noFill/>
          <a:ln>
            <a:noFill/>
          </a:ln>
        </p:spPr>
        <p:txBody>
          <a:bodyPr anchorCtr="0" anchor="t" bIns="91425" lIns="91425" spcFirstLastPara="1" rIns="91425" wrap="square" tIns="91425">
            <a:spAutoFit/>
          </a:bodyPr>
          <a:lstStyle/>
          <a:p>
            <a:pPr indent="0" lvl="0" marL="0" marR="0" rtl="0" algn="l">
              <a:lnSpc>
                <a:spcPct val="130000"/>
              </a:lnSpc>
              <a:spcBef>
                <a:spcPts val="0"/>
              </a:spcBef>
              <a:spcAft>
                <a:spcPts val="0"/>
              </a:spcAft>
              <a:buClr>
                <a:srgbClr val="000000"/>
              </a:buClr>
              <a:buSzPts val="4000"/>
              <a:buFont typeface="Arial"/>
              <a:buNone/>
            </a:pPr>
            <a:r>
              <a:rPr b="1" lang="en-US" sz="4000">
                <a:solidFill>
                  <a:srgbClr val="F9F7DC"/>
                </a:solidFill>
              </a:rPr>
              <a:t>PALS</a:t>
            </a:r>
            <a:endParaRPr b="0" i="0" sz="4000" u="none" cap="none" strike="noStrike">
              <a:solidFill>
                <a:schemeClr val="dk1"/>
              </a:solidFill>
              <a:latin typeface="Arial"/>
              <a:ea typeface="Arial"/>
              <a:cs typeface="Arial"/>
              <a:sym typeface="Arial"/>
            </a:endParaRPr>
          </a:p>
        </p:txBody>
      </p:sp>
      <p:sp>
        <p:nvSpPr>
          <p:cNvPr id="642" name="Google Shape;642;g2fde9715597_0_1395"/>
          <p:cNvSpPr txBox="1"/>
          <p:nvPr/>
        </p:nvSpPr>
        <p:spPr>
          <a:xfrm>
            <a:off x="1941150" y="152400"/>
            <a:ext cx="876600" cy="800400"/>
          </a:xfrm>
          <a:prstGeom prst="rect">
            <a:avLst/>
          </a:prstGeom>
          <a:noFill/>
          <a:ln>
            <a:noFill/>
          </a:ln>
        </p:spPr>
        <p:txBody>
          <a:bodyPr anchorCtr="0" anchor="t" bIns="91425" lIns="91425" spcFirstLastPara="1" rIns="91425" wrap="square" tIns="91425">
            <a:spAutoFit/>
          </a:bodyPr>
          <a:lstStyle/>
          <a:p>
            <a:pPr indent="0" lvl="0" marL="0" rtl="0" algn="ctr">
              <a:lnSpc>
                <a:spcPct val="130000"/>
              </a:lnSpc>
              <a:spcBef>
                <a:spcPts val="0"/>
              </a:spcBef>
              <a:spcAft>
                <a:spcPts val="0"/>
              </a:spcAft>
              <a:buNone/>
            </a:pPr>
            <a:r>
              <a:t/>
            </a:r>
            <a:endParaRPr sz="4000">
              <a:solidFill>
                <a:schemeClr val="dk1"/>
              </a:solidFill>
            </a:endParaRPr>
          </a:p>
        </p:txBody>
      </p:sp>
      <p:sp>
        <p:nvSpPr>
          <p:cNvPr id="643" name="Google Shape;643;g2fde9715597_0_1395"/>
          <p:cNvSpPr txBox="1"/>
          <p:nvPr/>
        </p:nvSpPr>
        <p:spPr>
          <a:xfrm>
            <a:off x="9348125" y="7345770"/>
            <a:ext cx="618600" cy="6156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2600"/>
              <a:buFont typeface="Arial"/>
              <a:buNone/>
            </a:pPr>
            <a:r>
              <a:rPr b="0" i="0" lang="en-US" sz="4000" u="none" cap="none" strike="noStrike">
                <a:solidFill>
                  <a:srgbClr val="F9F7DC"/>
                </a:solidFill>
                <a:latin typeface="Arial"/>
                <a:ea typeface="Arial"/>
                <a:cs typeface="Arial"/>
                <a:sym typeface="Arial"/>
              </a:rPr>
              <a:t>0</a:t>
            </a:r>
            <a:r>
              <a:rPr lang="en-US" sz="4000">
                <a:solidFill>
                  <a:srgbClr val="F9F7DC"/>
                </a:solidFill>
              </a:rPr>
              <a:t>4</a:t>
            </a:r>
            <a:endParaRPr b="0" i="0" sz="4000" u="none" cap="none" strike="noStrike">
              <a:solidFill>
                <a:srgbClr val="000000"/>
              </a:solidFill>
              <a:latin typeface="Arial"/>
              <a:ea typeface="Arial"/>
              <a:cs typeface="Arial"/>
              <a:sym typeface="Arial"/>
            </a:endParaRPr>
          </a:p>
        </p:txBody>
      </p:sp>
      <p:sp>
        <p:nvSpPr>
          <p:cNvPr id="644" name="Google Shape;644;g2fde9715597_0_1395"/>
          <p:cNvSpPr txBox="1"/>
          <p:nvPr/>
        </p:nvSpPr>
        <p:spPr>
          <a:xfrm>
            <a:off x="10534575" y="7281025"/>
            <a:ext cx="5082600" cy="800400"/>
          </a:xfrm>
          <a:prstGeom prst="rect">
            <a:avLst/>
          </a:prstGeom>
          <a:noFill/>
          <a:ln>
            <a:noFill/>
          </a:ln>
        </p:spPr>
        <p:txBody>
          <a:bodyPr anchorCtr="0" anchor="t" bIns="91425" lIns="91425" spcFirstLastPara="1" rIns="91425" wrap="square" tIns="91425">
            <a:spAutoFit/>
          </a:bodyPr>
          <a:lstStyle/>
          <a:p>
            <a:pPr indent="0" lvl="0" marL="0" marR="0" rtl="0" algn="l">
              <a:lnSpc>
                <a:spcPct val="130000"/>
              </a:lnSpc>
              <a:spcBef>
                <a:spcPts val="0"/>
              </a:spcBef>
              <a:spcAft>
                <a:spcPts val="0"/>
              </a:spcAft>
              <a:buClr>
                <a:srgbClr val="000000"/>
              </a:buClr>
              <a:buSzPts val="4000"/>
              <a:buFont typeface="Arial"/>
              <a:buNone/>
            </a:pPr>
            <a:r>
              <a:rPr b="1" lang="en-US" sz="4000">
                <a:solidFill>
                  <a:srgbClr val="F9F7DC"/>
                </a:solidFill>
              </a:rPr>
              <a:t>Parents Scheme</a:t>
            </a:r>
            <a:endParaRPr b="0" i="0" sz="4000" u="none" cap="none" strike="noStrike">
              <a:solidFill>
                <a:schemeClr val="dk1"/>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sp>
        <p:nvSpPr>
          <p:cNvPr id="649" name="Google Shape;649;g2fde9715597_0_1414"/>
          <p:cNvSpPr txBox="1"/>
          <p:nvPr/>
        </p:nvSpPr>
        <p:spPr>
          <a:xfrm>
            <a:off x="912024" y="555400"/>
            <a:ext cx="11584800" cy="1486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200"/>
              <a:buFont typeface="Arial"/>
              <a:buNone/>
            </a:pPr>
            <a:r>
              <a:rPr b="1" i="0" lang="en-US" sz="8200" u="none" cap="none" strike="noStrike">
                <a:solidFill>
                  <a:schemeClr val="lt1"/>
                </a:solidFill>
                <a:latin typeface="Comfortaa"/>
                <a:ea typeface="Comfortaa"/>
                <a:cs typeface="Comfortaa"/>
                <a:sym typeface="Comfortaa"/>
              </a:rPr>
              <a:t>PALS sign up forms:</a:t>
            </a:r>
            <a:endParaRPr b="1" i="0" sz="8200" u="none" cap="none" strike="noStrike">
              <a:solidFill>
                <a:schemeClr val="lt1"/>
              </a:solidFill>
              <a:latin typeface="Comfortaa"/>
              <a:ea typeface="Comfortaa"/>
              <a:cs typeface="Comfortaa"/>
              <a:sym typeface="Comfortaa"/>
            </a:endParaRPr>
          </a:p>
        </p:txBody>
      </p:sp>
      <p:sp>
        <p:nvSpPr>
          <p:cNvPr id="650" name="Google Shape;650;g2fde9715597_0_1414"/>
          <p:cNvSpPr txBox="1"/>
          <p:nvPr/>
        </p:nvSpPr>
        <p:spPr>
          <a:xfrm>
            <a:off x="6940050" y="2226600"/>
            <a:ext cx="4407900" cy="2404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6400"/>
              <a:buFont typeface="Arial"/>
              <a:buNone/>
            </a:pPr>
            <a:r>
              <a:rPr b="1" i="0" lang="en-US" sz="6400" u="none" cap="none" strike="noStrike">
                <a:solidFill>
                  <a:schemeClr val="lt1"/>
                </a:solidFill>
                <a:latin typeface="Arial"/>
                <a:ea typeface="Arial"/>
                <a:cs typeface="Arial"/>
                <a:sym typeface="Arial"/>
              </a:rPr>
              <a:t>Students:</a:t>
            </a:r>
            <a:endParaRPr b="1" i="0" sz="6400" u="none" cap="none" strike="noStrike">
              <a:solidFill>
                <a:schemeClr val="lt1"/>
              </a:solidFill>
              <a:latin typeface="Arial"/>
              <a:ea typeface="Arial"/>
              <a:cs typeface="Arial"/>
              <a:sym typeface="Arial"/>
            </a:endParaRPr>
          </a:p>
        </p:txBody>
      </p:sp>
      <p:sp>
        <p:nvSpPr>
          <p:cNvPr id="651" name="Google Shape;651;g2fde9715597_0_1414"/>
          <p:cNvSpPr/>
          <p:nvPr/>
        </p:nvSpPr>
        <p:spPr>
          <a:xfrm flipH="1" rot="10800000">
            <a:off x="0" y="9258218"/>
            <a:ext cx="18295200" cy="531300"/>
          </a:xfrm>
          <a:prstGeom prst="rect">
            <a:avLst/>
          </a:prstGeom>
          <a:solidFill>
            <a:srgbClr val="ECAFAE"/>
          </a:solidFill>
          <a:ln>
            <a:noFill/>
          </a:ln>
        </p:spPr>
        <p:txBody>
          <a:bodyPr anchorCtr="1" anchor="ctr" bIns="68575" lIns="137150" spcFirstLastPara="1" rIns="137150" wrap="square" tIns="685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Calibri"/>
              <a:ea typeface="Calibri"/>
              <a:cs typeface="Calibri"/>
              <a:sym typeface="Calibri"/>
            </a:endParaRPr>
          </a:p>
        </p:txBody>
      </p:sp>
      <p:sp>
        <p:nvSpPr>
          <p:cNvPr id="652" name="Google Shape;652;g2fde9715597_0_1414"/>
          <p:cNvSpPr/>
          <p:nvPr/>
        </p:nvSpPr>
        <p:spPr>
          <a:xfrm>
            <a:off x="0" y="9436537"/>
            <a:ext cx="18288000" cy="850500"/>
          </a:xfrm>
          <a:prstGeom prst="rect">
            <a:avLst/>
          </a:prstGeom>
          <a:solidFill>
            <a:srgbClr val="B52E2A"/>
          </a:solidFill>
          <a:ln>
            <a:noFill/>
          </a:ln>
        </p:spPr>
        <p:txBody>
          <a:bodyPr anchorCtr="1" anchor="ctr" bIns="68575" lIns="137150" spcFirstLastPara="1" rIns="137150" wrap="square" tIns="685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Calibri"/>
              <a:ea typeface="Calibri"/>
              <a:cs typeface="Calibri"/>
              <a:sym typeface="Calibri"/>
            </a:endParaRPr>
          </a:p>
        </p:txBody>
      </p:sp>
      <p:pic>
        <p:nvPicPr>
          <p:cNvPr descr="A white letter on a black background&#10;&#10;Description automatically generated" id="653" name="Google Shape;653;g2fde9715597_0_1414"/>
          <p:cNvPicPr preferRelativeResize="0"/>
          <p:nvPr/>
        </p:nvPicPr>
        <p:blipFill rotWithShape="1">
          <a:blip r:embed="rId3">
            <a:alphaModFix/>
          </a:blip>
          <a:srcRect b="0" l="0" r="0" t="0"/>
          <a:stretch/>
        </p:blipFill>
        <p:spPr>
          <a:xfrm>
            <a:off x="15970500" y="9563007"/>
            <a:ext cx="2088899" cy="619501"/>
          </a:xfrm>
          <a:prstGeom prst="rect">
            <a:avLst/>
          </a:prstGeom>
          <a:noFill/>
          <a:ln>
            <a:noFill/>
          </a:ln>
        </p:spPr>
      </p:pic>
      <p:pic>
        <p:nvPicPr>
          <p:cNvPr id="654" name="Google Shape;654;g2fde9715597_0_1414"/>
          <p:cNvPicPr preferRelativeResize="0"/>
          <p:nvPr/>
        </p:nvPicPr>
        <p:blipFill>
          <a:blip r:embed="rId4">
            <a:alphaModFix/>
          </a:blip>
          <a:stretch>
            <a:fillRect/>
          </a:stretch>
        </p:blipFill>
        <p:spPr>
          <a:xfrm>
            <a:off x="6367413" y="3429000"/>
            <a:ext cx="5553175" cy="55531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g2fde9715597_0_1000"/>
          <p:cNvSpPr txBox="1"/>
          <p:nvPr/>
        </p:nvSpPr>
        <p:spPr>
          <a:xfrm>
            <a:off x="694125" y="497482"/>
            <a:ext cx="14611800" cy="1308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800"/>
              <a:buFont typeface="Arial"/>
              <a:buNone/>
            </a:pPr>
            <a:r>
              <a:rPr b="1" i="0" lang="en-US" sz="7300" u="none" cap="none" strike="noStrike">
                <a:solidFill>
                  <a:schemeClr val="lt1"/>
                </a:solidFill>
                <a:latin typeface="Comfortaa"/>
                <a:ea typeface="Comfortaa"/>
                <a:cs typeface="Comfortaa"/>
                <a:sym typeface="Comfortaa"/>
              </a:rPr>
              <a:t>Stage 2 Year 2 Modules</a:t>
            </a:r>
            <a:endParaRPr b="1" i="0" sz="7300" u="none" cap="none" strike="noStrike">
              <a:solidFill>
                <a:schemeClr val="lt1"/>
              </a:solidFill>
              <a:latin typeface="Comfortaa"/>
              <a:ea typeface="Comfortaa"/>
              <a:cs typeface="Comfortaa"/>
              <a:sym typeface="Comfortaa"/>
            </a:endParaRPr>
          </a:p>
        </p:txBody>
      </p:sp>
      <p:sp>
        <p:nvSpPr>
          <p:cNvPr id="144" name="Google Shape;144;g2fde9715597_0_1000"/>
          <p:cNvSpPr txBox="1"/>
          <p:nvPr/>
        </p:nvSpPr>
        <p:spPr>
          <a:xfrm>
            <a:off x="823647" y="2140422"/>
            <a:ext cx="16640700" cy="6726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100"/>
              <a:buFont typeface="Arial"/>
              <a:buNone/>
            </a:pPr>
            <a:r>
              <a:rPr b="1" i="0" lang="en-US" sz="3100" u="sng" cap="none" strike="noStrike">
                <a:solidFill>
                  <a:schemeClr val="lt1"/>
                </a:solidFill>
                <a:latin typeface="Arial"/>
                <a:ea typeface="Arial"/>
                <a:cs typeface="Arial"/>
                <a:sym typeface="Arial"/>
              </a:rPr>
              <a:t>From Science to Clinical Practice 1:</a:t>
            </a:r>
            <a:r>
              <a:rPr b="1" i="0" lang="en-US" sz="3100" u="none" cap="none" strike="noStrike">
                <a:solidFill>
                  <a:schemeClr val="lt1"/>
                </a:solidFill>
                <a:latin typeface="Arial"/>
                <a:ea typeface="Arial"/>
                <a:cs typeface="Arial"/>
                <a:sym typeface="Arial"/>
              </a:rPr>
              <a:t> </a:t>
            </a:r>
            <a:r>
              <a:rPr b="0" i="0" lang="en-US" sz="3100" u="none" cap="none" strike="noStrike">
                <a:solidFill>
                  <a:schemeClr val="dk1"/>
                </a:solidFill>
                <a:highlight>
                  <a:srgbClr val="FCF5C4"/>
                </a:highlight>
                <a:latin typeface="Arial"/>
                <a:ea typeface="Arial"/>
                <a:cs typeface="Arial"/>
                <a:sym typeface="Arial"/>
              </a:rPr>
              <a:t> Progress Tests 1,2,3 PT3 is </a:t>
            </a:r>
            <a:r>
              <a:rPr b="1" i="0" lang="en-US" sz="3100" u="none" cap="none" strike="noStrike">
                <a:solidFill>
                  <a:schemeClr val="dk1"/>
                </a:solidFill>
                <a:highlight>
                  <a:srgbClr val="FCF5C4"/>
                </a:highlight>
              </a:rPr>
              <a:t>summative</a:t>
            </a:r>
            <a:r>
              <a:rPr b="0" i="0" lang="en-US" sz="3100" u="none" cap="none" strike="noStrike">
                <a:solidFill>
                  <a:schemeClr val="dk1"/>
                </a:solidFill>
                <a:highlight>
                  <a:srgbClr val="FCF5C4"/>
                </a:highlight>
                <a:latin typeface="Arial"/>
                <a:ea typeface="Arial"/>
                <a:cs typeface="Arial"/>
                <a:sym typeface="Arial"/>
              </a:rPr>
              <a:t>    </a:t>
            </a:r>
            <a:r>
              <a:rPr b="0" i="0" lang="en-US" sz="3100" u="none" cap="none" strike="noStrike">
                <a:solidFill>
                  <a:schemeClr val="dk1"/>
                </a:solidFill>
                <a:latin typeface="Arial"/>
                <a:ea typeface="Arial"/>
                <a:cs typeface="Arial"/>
                <a:sym typeface="Arial"/>
              </a:rPr>
              <a:t> </a:t>
            </a:r>
            <a:r>
              <a:rPr b="0" i="0" lang="en-US" sz="3100" u="none" cap="none" strike="noStrike">
                <a:solidFill>
                  <a:schemeClr val="dk1"/>
                </a:solidFill>
                <a:highlight>
                  <a:srgbClr val="FCF5C4"/>
                </a:highlight>
                <a:latin typeface="Arial"/>
                <a:ea typeface="Arial"/>
                <a:cs typeface="Arial"/>
                <a:sym typeface="Arial"/>
              </a:rPr>
              <a:t> </a:t>
            </a:r>
            <a:endParaRPr b="0" i="0" sz="3100" u="none" cap="none" strike="noStrike">
              <a:solidFill>
                <a:schemeClr val="dk1"/>
              </a:solidFill>
              <a:highlight>
                <a:srgbClr val="FCF5C4"/>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3400"/>
              <a:buFont typeface="Arial"/>
              <a:buNone/>
            </a:pPr>
            <a:r>
              <a:rPr b="0" i="0" lang="en-US" sz="2900" u="none" cap="none" strike="noStrike">
                <a:solidFill>
                  <a:schemeClr val="lt1"/>
                </a:solidFill>
                <a:latin typeface="Arial"/>
                <a:ea typeface="Arial"/>
                <a:cs typeface="Arial"/>
                <a:sym typeface="Arial"/>
              </a:rPr>
              <a:t>Human Development: </a:t>
            </a:r>
            <a:r>
              <a:rPr b="0" i="1" lang="en-US" sz="2900" u="none" cap="none" strike="noStrike">
                <a:solidFill>
                  <a:schemeClr val="lt1"/>
                </a:solidFill>
                <a:latin typeface="Arial"/>
                <a:ea typeface="Arial"/>
                <a:cs typeface="Arial"/>
                <a:sym typeface="Arial"/>
              </a:rPr>
              <a:t>OBGYN, Paeds, Endo</a:t>
            </a:r>
            <a:endParaRPr b="0" i="1" sz="29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400"/>
              <a:buFont typeface="Arial"/>
              <a:buNone/>
            </a:pPr>
            <a:r>
              <a:rPr b="0" i="0" lang="en-US" sz="2900" u="none" cap="none" strike="noStrike">
                <a:solidFill>
                  <a:schemeClr val="lt1"/>
                </a:solidFill>
                <a:latin typeface="Arial"/>
                <a:ea typeface="Arial"/>
                <a:cs typeface="Arial"/>
                <a:sym typeface="Arial"/>
              </a:rPr>
              <a:t>Supporting Life: </a:t>
            </a:r>
            <a:r>
              <a:rPr b="0" i="1" lang="en-US" sz="2900" u="none" cap="none" strike="noStrike">
                <a:solidFill>
                  <a:schemeClr val="lt1"/>
                </a:solidFill>
                <a:latin typeface="Arial"/>
                <a:ea typeface="Arial"/>
                <a:cs typeface="Arial"/>
                <a:sym typeface="Arial"/>
              </a:rPr>
              <a:t>Cardi</a:t>
            </a:r>
            <a:r>
              <a:rPr i="1" lang="en-US" sz="2900">
                <a:solidFill>
                  <a:schemeClr val="lt1"/>
                </a:solidFill>
              </a:rPr>
              <a:t>o</a:t>
            </a:r>
            <a:r>
              <a:rPr b="0" i="1" lang="en-US" sz="2900" u="none" cap="none" strike="noStrike">
                <a:solidFill>
                  <a:schemeClr val="lt1"/>
                </a:solidFill>
                <a:latin typeface="Arial"/>
                <a:ea typeface="Arial"/>
                <a:cs typeface="Arial"/>
                <a:sym typeface="Arial"/>
              </a:rPr>
              <a:t>, Resp, Neuro, </a:t>
            </a:r>
            <a:r>
              <a:rPr i="1" lang="en-US" sz="2900">
                <a:solidFill>
                  <a:schemeClr val="lt1"/>
                </a:solidFill>
              </a:rPr>
              <a:t>Pharm</a:t>
            </a:r>
            <a:endParaRPr b="0" i="1" sz="29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400"/>
              <a:buFont typeface="Arial"/>
              <a:buNone/>
            </a:pPr>
            <a:r>
              <a:rPr b="0" i="0" lang="en-US" sz="2900" u="none" cap="none" strike="noStrike">
                <a:solidFill>
                  <a:schemeClr val="lt1"/>
                </a:solidFill>
                <a:latin typeface="Arial"/>
                <a:ea typeface="Arial"/>
                <a:cs typeface="Arial"/>
                <a:sym typeface="Arial"/>
              </a:rPr>
              <a:t>Inflammation: </a:t>
            </a:r>
            <a:r>
              <a:rPr b="0" i="1" lang="en-US" sz="2900" u="none" cap="none" strike="noStrike">
                <a:solidFill>
                  <a:schemeClr val="lt1"/>
                </a:solidFill>
                <a:latin typeface="Arial"/>
                <a:ea typeface="Arial"/>
                <a:cs typeface="Arial"/>
                <a:sym typeface="Arial"/>
              </a:rPr>
              <a:t>Rheum, Gastro, </a:t>
            </a:r>
            <a:r>
              <a:rPr i="1" lang="en-US" sz="2900">
                <a:solidFill>
                  <a:schemeClr val="lt1"/>
                </a:solidFill>
              </a:rPr>
              <a:t>Nephro</a:t>
            </a:r>
            <a:r>
              <a:rPr b="0" i="1" lang="en-US" sz="2900" u="none" cap="none" strike="noStrike">
                <a:solidFill>
                  <a:schemeClr val="lt1"/>
                </a:solidFill>
                <a:latin typeface="Arial"/>
                <a:ea typeface="Arial"/>
                <a:cs typeface="Arial"/>
                <a:sym typeface="Arial"/>
              </a:rPr>
              <a:t>, Infectious Diseases, Diabetes</a:t>
            </a:r>
            <a:endParaRPr b="0" i="1" sz="29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400"/>
              <a:buFont typeface="Arial"/>
              <a:buNone/>
            </a:pPr>
            <a:r>
              <a:rPr b="0" i="0" lang="en-US" sz="2900" u="none" cap="none" strike="noStrike">
                <a:solidFill>
                  <a:schemeClr val="lt1"/>
                </a:solidFill>
                <a:latin typeface="Arial"/>
                <a:ea typeface="Arial"/>
                <a:cs typeface="Arial"/>
                <a:sym typeface="Arial"/>
              </a:rPr>
              <a:t>Ageing: </a:t>
            </a:r>
            <a:r>
              <a:rPr b="0" i="1" lang="en-US" sz="2900" u="none" cap="none" strike="noStrike">
                <a:solidFill>
                  <a:schemeClr val="lt1"/>
                </a:solidFill>
                <a:latin typeface="Arial"/>
                <a:ea typeface="Arial"/>
                <a:cs typeface="Arial"/>
                <a:sym typeface="Arial"/>
              </a:rPr>
              <a:t>Bone </a:t>
            </a:r>
            <a:r>
              <a:rPr i="1" lang="en-US" sz="2900">
                <a:solidFill>
                  <a:schemeClr val="lt1"/>
                </a:solidFill>
              </a:rPr>
              <a:t>D</a:t>
            </a:r>
            <a:r>
              <a:rPr b="0" i="1" lang="en-US" sz="2900" u="none" cap="none" strike="noStrike">
                <a:solidFill>
                  <a:schemeClr val="lt1"/>
                </a:solidFill>
                <a:latin typeface="Arial"/>
                <a:ea typeface="Arial"/>
                <a:cs typeface="Arial"/>
                <a:sym typeface="Arial"/>
              </a:rPr>
              <a:t>iseases, Dementia, Delirium, Frailty, Falls, PD</a:t>
            </a:r>
            <a:endParaRPr b="0" i="1" sz="29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400"/>
              <a:buFont typeface="Arial"/>
              <a:buNone/>
            </a:pPr>
            <a:r>
              <a:t/>
            </a:r>
            <a:endParaRPr b="0" i="0" sz="29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100"/>
              <a:buFont typeface="Arial"/>
              <a:buNone/>
            </a:pPr>
            <a:r>
              <a:rPr b="1" i="0" lang="en-US" sz="3100" u="sng" cap="none" strike="noStrike">
                <a:solidFill>
                  <a:schemeClr val="lt1"/>
                </a:solidFill>
                <a:latin typeface="Arial"/>
                <a:ea typeface="Arial"/>
                <a:cs typeface="Arial"/>
                <a:sym typeface="Arial"/>
              </a:rPr>
              <a:t>Introduction to Clinical Research -</a:t>
            </a:r>
            <a:r>
              <a:rPr b="0" i="0" lang="en-US" sz="3100" u="none" cap="none" strike="noStrike">
                <a:solidFill>
                  <a:schemeClr val="lt1"/>
                </a:solidFill>
                <a:latin typeface="Arial"/>
                <a:ea typeface="Arial"/>
                <a:cs typeface="Arial"/>
                <a:sym typeface="Arial"/>
              </a:rPr>
              <a:t> </a:t>
            </a:r>
            <a:r>
              <a:rPr b="0" i="0" lang="en-US" sz="3100" u="none" cap="none" strike="noStrike">
                <a:solidFill>
                  <a:schemeClr val="lt1"/>
                </a:solidFill>
                <a:highlight>
                  <a:srgbClr val="FCF5C4"/>
                </a:highlight>
                <a:latin typeface="Arial"/>
                <a:ea typeface="Arial"/>
                <a:cs typeface="Arial"/>
                <a:sym typeface="Arial"/>
              </a:rPr>
              <a:t> </a:t>
            </a:r>
            <a:r>
              <a:rPr b="0" i="0" lang="en-US" sz="3100" u="none" cap="none" strike="noStrike">
                <a:solidFill>
                  <a:schemeClr val="dk1"/>
                </a:solidFill>
                <a:highlight>
                  <a:srgbClr val="FCF5C4"/>
                </a:highlight>
                <a:latin typeface="Arial"/>
                <a:ea typeface="Arial"/>
                <a:cs typeface="Arial"/>
                <a:sym typeface="Arial"/>
              </a:rPr>
              <a:t>300 word </a:t>
            </a:r>
            <a:r>
              <a:rPr b="1" lang="en-US" sz="3100">
                <a:solidFill>
                  <a:schemeClr val="dk1"/>
                </a:solidFill>
                <a:highlight>
                  <a:srgbClr val="FCF5C4"/>
                </a:highlight>
              </a:rPr>
              <a:t>s</a:t>
            </a:r>
            <a:r>
              <a:rPr b="1" i="0" lang="en-US" sz="3100" u="none" cap="none" strike="noStrike">
                <a:solidFill>
                  <a:schemeClr val="dk1"/>
                </a:solidFill>
                <a:highlight>
                  <a:srgbClr val="FCF5C4"/>
                </a:highlight>
              </a:rPr>
              <a:t>ummative</a:t>
            </a:r>
            <a:endParaRPr b="1" i="0" sz="3100" u="none" cap="none" strike="noStrike">
              <a:solidFill>
                <a:schemeClr val="dk1"/>
              </a:solidFill>
              <a:highlight>
                <a:srgbClr val="FCF5C4"/>
              </a:highlight>
            </a:endParaRPr>
          </a:p>
          <a:p>
            <a:pPr indent="0" lvl="0" marL="0" marR="0" rtl="0" algn="l">
              <a:lnSpc>
                <a:spcPct val="100000"/>
              </a:lnSpc>
              <a:spcBef>
                <a:spcPts val="0"/>
              </a:spcBef>
              <a:spcAft>
                <a:spcPts val="0"/>
              </a:spcAft>
              <a:buClr>
                <a:srgbClr val="000000"/>
              </a:buClr>
              <a:buSzPts val="3400"/>
              <a:buFont typeface="Arial"/>
              <a:buNone/>
            </a:pPr>
            <a:r>
              <a:t/>
            </a:r>
            <a:endParaRPr b="0" i="0" sz="2900" u="none" cap="none" strike="noStrike">
              <a:solidFill>
                <a:schemeClr val="dk1"/>
              </a:solidFill>
              <a:highlight>
                <a:srgbClr val="FFFF00"/>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3100"/>
              <a:buFont typeface="Arial"/>
              <a:buNone/>
            </a:pPr>
            <a:r>
              <a:rPr b="1" i="0" lang="en-US" sz="3100" u="sng" cap="none" strike="noStrike">
                <a:solidFill>
                  <a:schemeClr val="lt1"/>
                </a:solidFill>
                <a:latin typeface="Arial"/>
                <a:ea typeface="Arial"/>
                <a:cs typeface="Arial"/>
                <a:sym typeface="Arial"/>
              </a:rPr>
              <a:t>Student Selected Components -</a:t>
            </a:r>
            <a:r>
              <a:rPr b="1" i="0" lang="en-US" sz="3100" u="none" cap="none" strike="noStrike">
                <a:solidFill>
                  <a:schemeClr val="lt1"/>
                </a:solidFill>
                <a:latin typeface="Arial"/>
                <a:ea typeface="Arial"/>
                <a:cs typeface="Arial"/>
                <a:sym typeface="Arial"/>
              </a:rPr>
              <a:t> </a:t>
            </a:r>
            <a:r>
              <a:rPr b="1" i="0" lang="en-US" sz="3100" u="none" cap="none" strike="noStrike">
                <a:solidFill>
                  <a:schemeClr val="lt1"/>
                </a:solidFill>
                <a:highlight>
                  <a:srgbClr val="FCF5C4"/>
                </a:highlight>
                <a:latin typeface="Arial"/>
                <a:ea typeface="Arial"/>
                <a:cs typeface="Arial"/>
                <a:sym typeface="Arial"/>
              </a:rPr>
              <a:t> </a:t>
            </a:r>
            <a:r>
              <a:rPr b="0" i="0" lang="en-US" sz="3100" u="none" cap="none" strike="noStrike">
                <a:solidFill>
                  <a:schemeClr val="dk1"/>
                </a:solidFill>
                <a:highlight>
                  <a:srgbClr val="FCF5C4"/>
                </a:highlight>
                <a:latin typeface="Arial"/>
                <a:ea typeface="Arial"/>
                <a:cs typeface="Arial"/>
                <a:sym typeface="Arial"/>
              </a:rPr>
              <a:t>2,000 word Dissertation / Creative </a:t>
            </a:r>
            <a:r>
              <a:rPr lang="en-US" sz="3100">
                <a:solidFill>
                  <a:schemeClr val="dk1"/>
                </a:solidFill>
                <a:highlight>
                  <a:srgbClr val="FCF5C4"/>
                </a:highlight>
              </a:rPr>
              <a:t>P</a:t>
            </a:r>
            <a:r>
              <a:rPr b="0" i="0" lang="en-US" sz="3100" u="none" cap="none" strike="noStrike">
                <a:solidFill>
                  <a:schemeClr val="dk1"/>
                </a:solidFill>
                <a:highlight>
                  <a:srgbClr val="FCF5C4"/>
                </a:highlight>
                <a:latin typeface="Arial"/>
                <a:ea typeface="Arial"/>
                <a:cs typeface="Arial"/>
                <a:sym typeface="Arial"/>
              </a:rPr>
              <a:t>iece / Exam (languages only)</a:t>
            </a:r>
            <a:endParaRPr b="0" i="0" sz="3100" u="none" cap="none" strike="noStrike">
              <a:solidFill>
                <a:schemeClr val="dk1"/>
              </a:solidFill>
              <a:highlight>
                <a:srgbClr val="FCF5C4"/>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0" i="0" sz="3100" u="none" cap="none" strike="noStrike">
              <a:solidFill>
                <a:schemeClr val="dk1"/>
              </a:solidFill>
              <a:highlight>
                <a:srgbClr val="FFFF00"/>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3100"/>
              <a:buFont typeface="Arial"/>
              <a:buNone/>
            </a:pPr>
            <a:r>
              <a:rPr b="1" i="0" lang="en-US" sz="3100" u="sng" cap="none" strike="noStrike">
                <a:solidFill>
                  <a:schemeClr val="lt1"/>
                </a:solidFill>
                <a:latin typeface="Arial"/>
                <a:ea typeface="Arial"/>
                <a:cs typeface="Arial"/>
                <a:sym typeface="Arial"/>
              </a:rPr>
              <a:t>Longitudinal GP Placement -</a:t>
            </a:r>
            <a:r>
              <a:rPr b="0" i="0" lang="en-US" sz="3100" u="none" cap="none" strike="noStrike">
                <a:solidFill>
                  <a:schemeClr val="lt1"/>
                </a:solidFill>
                <a:latin typeface="Arial"/>
                <a:ea typeface="Arial"/>
                <a:cs typeface="Arial"/>
                <a:sym typeface="Arial"/>
              </a:rPr>
              <a:t> </a:t>
            </a:r>
            <a:r>
              <a:rPr b="0" i="0" lang="en-US" sz="3100" u="none" cap="none" strike="noStrike">
                <a:solidFill>
                  <a:schemeClr val="lt1"/>
                </a:solidFill>
                <a:highlight>
                  <a:srgbClr val="FCF5C4"/>
                </a:highlight>
                <a:latin typeface="Arial"/>
                <a:ea typeface="Arial"/>
                <a:cs typeface="Arial"/>
                <a:sym typeface="Arial"/>
              </a:rPr>
              <a:t> </a:t>
            </a:r>
            <a:r>
              <a:rPr b="0" i="0" lang="en-US" sz="3100" u="none" cap="none" strike="noStrike">
                <a:solidFill>
                  <a:schemeClr val="dk1"/>
                </a:solidFill>
                <a:highlight>
                  <a:srgbClr val="FCF5C4"/>
                </a:highlight>
                <a:latin typeface="Arial"/>
                <a:ea typeface="Arial"/>
                <a:cs typeface="Arial"/>
                <a:sym typeface="Arial"/>
              </a:rPr>
              <a:t>GP sign offs on Kaizen</a:t>
            </a:r>
            <a:endParaRPr b="0" i="0" sz="3100" u="none" cap="none" strike="noStrike">
              <a:solidFill>
                <a:schemeClr val="dk1"/>
              </a:solidFill>
              <a:highlight>
                <a:srgbClr val="FCF5C4"/>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3400"/>
              <a:buFont typeface="Arial"/>
              <a:buNone/>
            </a:pPr>
            <a:r>
              <a:t/>
            </a:r>
            <a:endParaRPr b="0" i="0" sz="2900" u="none" cap="none" strike="noStrike">
              <a:solidFill>
                <a:schemeClr val="dk1"/>
              </a:solidFill>
              <a:highlight>
                <a:srgbClr val="FFFF00"/>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4100"/>
              <a:buFont typeface="Arial"/>
              <a:buNone/>
            </a:pPr>
            <a:r>
              <a:rPr b="0" i="1" lang="en-US" sz="3600" u="none" cap="none" strike="noStrike">
                <a:solidFill>
                  <a:schemeClr val="lt1"/>
                </a:solidFill>
                <a:highlight>
                  <a:srgbClr val="C45D08"/>
                </a:highlight>
                <a:latin typeface="Arial"/>
                <a:ea typeface="Arial"/>
                <a:cs typeface="Arial"/>
                <a:sym typeface="Arial"/>
              </a:rPr>
              <a:t>NB: Your hospital placement blocks may </a:t>
            </a:r>
            <a:r>
              <a:rPr b="1" i="1" lang="en-US" sz="3600" u="none" cap="none" strike="noStrike">
                <a:solidFill>
                  <a:schemeClr val="lt1"/>
                </a:solidFill>
                <a:highlight>
                  <a:srgbClr val="C45D08"/>
                </a:highlight>
              </a:rPr>
              <a:t>NOT</a:t>
            </a:r>
            <a:r>
              <a:rPr b="0" i="1" lang="en-US" sz="3600" u="none" cap="none" strike="noStrike">
                <a:solidFill>
                  <a:schemeClr val="lt1"/>
                </a:solidFill>
                <a:highlight>
                  <a:srgbClr val="C45D08"/>
                </a:highlight>
                <a:latin typeface="Arial"/>
                <a:ea typeface="Arial"/>
                <a:cs typeface="Arial"/>
                <a:sym typeface="Arial"/>
              </a:rPr>
              <a:t> align with your teaching blocks</a:t>
            </a:r>
            <a:endParaRPr b="0" i="1" sz="3600" u="none" cap="none" strike="noStrike">
              <a:solidFill>
                <a:schemeClr val="lt1"/>
              </a:solidFill>
              <a:highlight>
                <a:srgbClr val="C45D08"/>
              </a:highlight>
              <a:latin typeface="Arial"/>
              <a:ea typeface="Arial"/>
              <a:cs typeface="Arial"/>
              <a:sym typeface="Arial"/>
            </a:endParaRPr>
          </a:p>
        </p:txBody>
      </p:sp>
      <p:sp>
        <p:nvSpPr>
          <p:cNvPr id="145" name="Google Shape;145;g2fde9715597_0_1000"/>
          <p:cNvSpPr/>
          <p:nvPr/>
        </p:nvSpPr>
        <p:spPr>
          <a:xfrm flipH="1" rot="10800000">
            <a:off x="0" y="9258218"/>
            <a:ext cx="18295200" cy="531300"/>
          </a:xfrm>
          <a:prstGeom prst="rect">
            <a:avLst/>
          </a:prstGeom>
          <a:solidFill>
            <a:srgbClr val="ECAFAE"/>
          </a:solidFill>
          <a:ln>
            <a:noFill/>
          </a:ln>
        </p:spPr>
        <p:txBody>
          <a:bodyPr anchorCtr="1" anchor="ctr" bIns="68575" lIns="137150" spcFirstLastPara="1" rIns="137150" wrap="square" tIns="685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Calibri"/>
              <a:ea typeface="Calibri"/>
              <a:cs typeface="Calibri"/>
              <a:sym typeface="Calibri"/>
            </a:endParaRPr>
          </a:p>
        </p:txBody>
      </p:sp>
      <p:sp>
        <p:nvSpPr>
          <p:cNvPr id="146" name="Google Shape;146;g2fde9715597_0_1000"/>
          <p:cNvSpPr/>
          <p:nvPr/>
        </p:nvSpPr>
        <p:spPr>
          <a:xfrm>
            <a:off x="0" y="9436537"/>
            <a:ext cx="18288000" cy="850500"/>
          </a:xfrm>
          <a:prstGeom prst="rect">
            <a:avLst/>
          </a:prstGeom>
          <a:solidFill>
            <a:srgbClr val="B52E2A"/>
          </a:solidFill>
          <a:ln>
            <a:noFill/>
          </a:ln>
        </p:spPr>
        <p:txBody>
          <a:bodyPr anchorCtr="1" anchor="ctr" bIns="68575" lIns="137150" spcFirstLastPara="1" rIns="137150" wrap="square" tIns="685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Calibri"/>
              <a:ea typeface="Calibri"/>
              <a:cs typeface="Calibri"/>
              <a:sym typeface="Calibri"/>
            </a:endParaRPr>
          </a:p>
        </p:txBody>
      </p:sp>
      <p:pic>
        <p:nvPicPr>
          <p:cNvPr descr="A white letter on a black background&#10;&#10;Description automatically generated" id="147" name="Google Shape;147;g2fde9715597_0_1000"/>
          <p:cNvPicPr preferRelativeResize="0"/>
          <p:nvPr/>
        </p:nvPicPr>
        <p:blipFill rotWithShape="1">
          <a:blip r:embed="rId3">
            <a:alphaModFix/>
          </a:blip>
          <a:srcRect b="0" l="0" r="0" t="0"/>
          <a:stretch/>
        </p:blipFill>
        <p:spPr>
          <a:xfrm>
            <a:off x="15970500" y="9563007"/>
            <a:ext cx="2088899" cy="619501"/>
          </a:xfrm>
          <a:prstGeom prst="rect">
            <a:avLst/>
          </a:prstGeom>
          <a:noFill/>
          <a:ln>
            <a:noFill/>
          </a:ln>
        </p:spPr>
      </p:pic>
      <p:pic>
        <p:nvPicPr>
          <p:cNvPr id="148" name="Google Shape;148;g2fde9715597_0_1000"/>
          <p:cNvPicPr preferRelativeResize="0"/>
          <p:nvPr/>
        </p:nvPicPr>
        <p:blipFill>
          <a:blip r:embed="rId4">
            <a:alphaModFix/>
          </a:blip>
          <a:stretch>
            <a:fillRect/>
          </a:stretch>
        </p:blipFill>
        <p:spPr>
          <a:xfrm>
            <a:off x="15142725" y="497475"/>
            <a:ext cx="2763100" cy="207232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sp>
        <p:nvSpPr>
          <p:cNvPr id="659" name="Google Shape;659;g37bbd1bdc61_0_0"/>
          <p:cNvSpPr txBox="1"/>
          <p:nvPr/>
        </p:nvSpPr>
        <p:spPr>
          <a:xfrm>
            <a:off x="3355199" y="704950"/>
            <a:ext cx="11584800" cy="1486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200"/>
              <a:buFont typeface="Arial"/>
              <a:buNone/>
            </a:pPr>
            <a:r>
              <a:rPr b="1" lang="en-US" sz="8200">
                <a:solidFill>
                  <a:schemeClr val="lt1"/>
                </a:solidFill>
                <a:latin typeface="Comfortaa"/>
                <a:ea typeface="Comfortaa"/>
                <a:cs typeface="Comfortaa"/>
                <a:sym typeface="Comfortaa"/>
              </a:rPr>
              <a:t>Feedback Form</a:t>
            </a:r>
            <a:endParaRPr b="1" i="0" sz="8200" u="none" cap="none" strike="noStrike">
              <a:solidFill>
                <a:schemeClr val="lt1"/>
              </a:solidFill>
              <a:latin typeface="Comfortaa"/>
              <a:ea typeface="Comfortaa"/>
              <a:cs typeface="Comfortaa"/>
              <a:sym typeface="Comfortaa"/>
            </a:endParaRPr>
          </a:p>
        </p:txBody>
      </p:sp>
      <p:sp>
        <p:nvSpPr>
          <p:cNvPr id="660" name="Google Shape;660;g37bbd1bdc61_0_0"/>
          <p:cNvSpPr txBox="1"/>
          <p:nvPr/>
        </p:nvSpPr>
        <p:spPr>
          <a:xfrm>
            <a:off x="2036095" y="2584040"/>
            <a:ext cx="6342000" cy="116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400"/>
              <a:buFont typeface="Arial"/>
              <a:buNone/>
            </a:pPr>
            <a:r>
              <a:t/>
            </a:r>
            <a:endParaRPr b="1" i="0" sz="6400" u="none" cap="none" strike="noStrike">
              <a:solidFill>
                <a:schemeClr val="lt1"/>
              </a:solidFill>
              <a:latin typeface="Arial"/>
              <a:ea typeface="Arial"/>
              <a:cs typeface="Arial"/>
              <a:sym typeface="Arial"/>
            </a:endParaRPr>
          </a:p>
        </p:txBody>
      </p:sp>
      <p:sp>
        <p:nvSpPr>
          <p:cNvPr id="661" name="Google Shape;661;g37bbd1bdc61_0_0"/>
          <p:cNvSpPr txBox="1"/>
          <p:nvPr/>
        </p:nvSpPr>
        <p:spPr>
          <a:xfrm>
            <a:off x="12266000" y="1791560"/>
            <a:ext cx="4407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400"/>
              <a:buFont typeface="Arial"/>
              <a:buNone/>
            </a:pPr>
            <a:r>
              <a:t/>
            </a:r>
            <a:endParaRPr b="0" i="0" sz="1400" u="none" cap="none" strike="noStrike">
              <a:solidFill>
                <a:srgbClr val="000000"/>
              </a:solidFill>
              <a:latin typeface="Arial"/>
              <a:ea typeface="Arial"/>
              <a:cs typeface="Arial"/>
              <a:sym typeface="Arial"/>
            </a:endParaRPr>
          </a:p>
        </p:txBody>
      </p:sp>
      <p:sp>
        <p:nvSpPr>
          <p:cNvPr id="662" name="Google Shape;662;g37bbd1bdc61_0_0"/>
          <p:cNvSpPr/>
          <p:nvPr/>
        </p:nvSpPr>
        <p:spPr>
          <a:xfrm flipH="1" rot="10800000">
            <a:off x="0" y="9258218"/>
            <a:ext cx="18295200" cy="531300"/>
          </a:xfrm>
          <a:prstGeom prst="rect">
            <a:avLst/>
          </a:prstGeom>
          <a:solidFill>
            <a:srgbClr val="ECAFAE"/>
          </a:solidFill>
          <a:ln>
            <a:noFill/>
          </a:ln>
        </p:spPr>
        <p:txBody>
          <a:bodyPr anchorCtr="1" anchor="ctr" bIns="68575" lIns="137150" spcFirstLastPara="1" rIns="137150" wrap="square" tIns="685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Calibri"/>
              <a:ea typeface="Calibri"/>
              <a:cs typeface="Calibri"/>
              <a:sym typeface="Calibri"/>
            </a:endParaRPr>
          </a:p>
        </p:txBody>
      </p:sp>
      <p:sp>
        <p:nvSpPr>
          <p:cNvPr id="663" name="Google Shape;663;g37bbd1bdc61_0_0"/>
          <p:cNvSpPr/>
          <p:nvPr/>
        </p:nvSpPr>
        <p:spPr>
          <a:xfrm>
            <a:off x="0" y="9436537"/>
            <a:ext cx="18288000" cy="850500"/>
          </a:xfrm>
          <a:prstGeom prst="rect">
            <a:avLst/>
          </a:prstGeom>
          <a:solidFill>
            <a:srgbClr val="B52E2A"/>
          </a:solidFill>
          <a:ln>
            <a:noFill/>
          </a:ln>
        </p:spPr>
        <p:txBody>
          <a:bodyPr anchorCtr="1" anchor="ctr" bIns="68575" lIns="137150" spcFirstLastPara="1" rIns="137150" wrap="square" tIns="685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Calibri"/>
              <a:ea typeface="Calibri"/>
              <a:cs typeface="Calibri"/>
              <a:sym typeface="Calibri"/>
            </a:endParaRPr>
          </a:p>
        </p:txBody>
      </p:sp>
      <p:pic>
        <p:nvPicPr>
          <p:cNvPr descr="A white letter on a black background&#10;&#10;Description automatically generated" id="664" name="Google Shape;664;g37bbd1bdc61_0_0"/>
          <p:cNvPicPr preferRelativeResize="0"/>
          <p:nvPr/>
        </p:nvPicPr>
        <p:blipFill rotWithShape="1">
          <a:blip r:embed="rId3">
            <a:alphaModFix/>
          </a:blip>
          <a:srcRect b="0" l="0" r="0" t="0"/>
          <a:stretch/>
        </p:blipFill>
        <p:spPr>
          <a:xfrm>
            <a:off x="15970500" y="9563007"/>
            <a:ext cx="2088900" cy="619500"/>
          </a:xfrm>
          <a:prstGeom prst="rect">
            <a:avLst/>
          </a:prstGeom>
          <a:noFill/>
          <a:ln>
            <a:noFill/>
          </a:ln>
        </p:spPr>
      </p:pic>
      <p:pic>
        <p:nvPicPr>
          <p:cNvPr id="665" name="Google Shape;665;g37bbd1bdc61_0_0"/>
          <p:cNvPicPr preferRelativeResize="0"/>
          <p:nvPr/>
        </p:nvPicPr>
        <p:blipFill>
          <a:blip r:embed="rId4">
            <a:alphaModFix/>
          </a:blip>
          <a:stretch>
            <a:fillRect/>
          </a:stretch>
        </p:blipFill>
        <p:spPr>
          <a:xfrm>
            <a:off x="5973000" y="2553990"/>
            <a:ext cx="6342000" cy="63420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9" name="Shape 669"/>
        <p:cNvGrpSpPr/>
        <p:nvPr/>
      </p:nvGrpSpPr>
      <p:grpSpPr>
        <a:xfrm>
          <a:off x="0" y="0"/>
          <a:ext cx="0" cy="0"/>
          <a:chOff x="0" y="0"/>
          <a:chExt cx="0" cy="0"/>
        </a:xfrm>
      </p:grpSpPr>
      <p:sp>
        <p:nvSpPr>
          <p:cNvPr id="670" name="Google Shape;670;g2fde9715597_0_1425"/>
          <p:cNvSpPr/>
          <p:nvPr/>
        </p:nvSpPr>
        <p:spPr>
          <a:xfrm>
            <a:off x="0" y="3295696"/>
            <a:ext cx="18288000" cy="4720500"/>
          </a:xfrm>
          <a:prstGeom prst="rect">
            <a:avLst/>
          </a:prstGeom>
          <a:solidFill>
            <a:srgbClr val="BDD3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671" name="Google Shape;671;g2fde9715597_0_1425"/>
          <p:cNvCxnSpPr/>
          <p:nvPr/>
        </p:nvCxnSpPr>
        <p:spPr>
          <a:xfrm>
            <a:off x="0" y="3295696"/>
            <a:ext cx="18288000" cy="0"/>
          </a:xfrm>
          <a:prstGeom prst="straightConnector1">
            <a:avLst/>
          </a:prstGeom>
          <a:noFill/>
          <a:ln cap="flat" cmpd="sng" w="19050">
            <a:solidFill>
              <a:srgbClr val="F46530"/>
            </a:solidFill>
            <a:prstDash val="solid"/>
            <a:round/>
            <a:headEnd len="sm" w="sm" type="none"/>
            <a:tailEnd len="sm" w="sm" type="none"/>
          </a:ln>
        </p:spPr>
      </p:cxnSp>
      <p:cxnSp>
        <p:nvCxnSpPr>
          <p:cNvPr id="672" name="Google Shape;672;g2fde9715597_0_1425"/>
          <p:cNvCxnSpPr/>
          <p:nvPr/>
        </p:nvCxnSpPr>
        <p:spPr>
          <a:xfrm>
            <a:off x="167640" y="8016240"/>
            <a:ext cx="18288000" cy="0"/>
          </a:xfrm>
          <a:prstGeom prst="straightConnector1">
            <a:avLst/>
          </a:prstGeom>
          <a:noFill/>
          <a:ln cap="flat" cmpd="sng" w="19050">
            <a:solidFill>
              <a:srgbClr val="F46530"/>
            </a:solidFill>
            <a:prstDash val="solid"/>
            <a:round/>
            <a:headEnd len="sm" w="sm" type="none"/>
            <a:tailEnd len="sm" w="sm" type="none"/>
          </a:ln>
        </p:spPr>
      </p:cxnSp>
      <p:sp>
        <p:nvSpPr>
          <p:cNvPr id="673" name="Google Shape;673;g2fde9715597_0_1425"/>
          <p:cNvSpPr txBox="1"/>
          <p:nvPr/>
        </p:nvSpPr>
        <p:spPr>
          <a:xfrm>
            <a:off x="1348740" y="674556"/>
            <a:ext cx="16230600" cy="1477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9000"/>
              <a:buFont typeface="Arial"/>
              <a:buNone/>
            </a:pPr>
            <a:r>
              <a:rPr b="1" i="0" lang="en-US" sz="9600" u="none" cap="none" strike="noStrike">
                <a:solidFill>
                  <a:schemeClr val="lt1"/>
                </a:solidFill>
                <a:latin typeface="Comfortaa"/>
                <a:ea typeface="Comfortaa"/>
                <a:cs typeface="Comfortaa"/>
                <a:sym typeface="Comfortaa"/>
              </a:rPr>
              <a:t>Thank you for listening!</a:t>
            </a:r>
            <a:endParaRPr b="1" i="0" sz="1600" u="none" cap="none" strike="noStrike">
              <a:solidFill>
                <a:srgbClr val="000000"/>
              </a:solidFill>
              <a:latin typeface="Comfortaa"/>
              <a:ea typeface="Comfortaa"/>
              <a:cs typeface="Comfortaa"/>
              <a:sym typeface="Comfortaa"/>
            </a:endParaRPr>
          </a:p>
        </p:txBody>
      </p:sp>
      <p:grpSp>
        <p:nvGrpSpPr>
          <p:cNvPr id="674" name="Google Shape;674;g2fde9715597_0_1425"/>
          <p:cNvGrpSpPr/>
          <p:nvPr/>
        </p:nvGrpSpPr>
        <p:grpSpPr>
          <a:xfrm>
            <a:off x="861750" y="4312824"/>
            <a:ext cx="20766550" cy="3089700"/>
            <a:chOff x="-159167" y="-435888"/>
            <a:chExt cx="27688734" cy="4119600"/>
          </a:xfrm>
        </p:grpSpPr>
        <p:sp>
          <p:nvSpPr>
            <p:cNvPr id="675" name="Google Shape;675;g2fde9715597_0_1425"/>
            <p:cNvSpPr txBox="1"/>
            <p:nvPr/>
          </p:nvSpPr>
          <p:spPr>
            <a:xfrm>
              <a:off x="6295867" y="-435888"/>
              <a:ext cx="21233700" cy="4119600"/>
            </a:xfrm>
            <a:prstGeom prst="rect">
              <a:avLst/>
            </a:prstGeom>
            <a:noFill/>
            <a:ln>
              <a:noFill/>
            </a:ln>
          </p:spPr>
          <p:txBody>
            <a:bodyPr anchorCtr="0" anchor="t" bIns="0" lIns="0" spcFirstLastPara="1" rIns="0" wrap="square" tIns="0">
              <a:spAutoFit/>
            </a:bodyPr>
            <a:lstStyle/>
            <a:p>
              <a:pPr indent="0" lvl="0" marL="0" marR="0" rtl="0" algn="l">
                <a:lnSpc>
                  <a:spcPct val="143000"/>
                </a:lnSpc>
                <a:spcBef>
                  <a:spcPts val="0"/>
                </a:spcBef>
                <a:spcAft>
                  <a:spcPts val="0"/>
                </a:spcAft>
                <a:buClr>
                  <a:srgbClr val="000000"/>
                </a:buClr>
                <a:buSzPts val="3700"/>
                <a:buFont typeface="Arial"/>
                <a:buNone/>
              </a:pPr>
              <a:r>
                <a:rPr b="0" i="0" lang="en-US" sz="3700" u="none" cap="none" strike="noStrike">
                  <a:solidFill>
                    <a:srgbClr val="FFFFFF"/>
                  </a:solidFill>
                  <a:latin typeface="Garamond"/>
                  <a:ea typeface="Garamond"/>
                  <a:cs typeface="Garamond"/>
                  <a:sym typeface="Garamond"/>
                </a:rPr>
                <a:t> </a:t>
              </a:r>
              <a:endParaRPr b="0" i="0" sz="3700" u="none" cap="none" strike="noStrike">
                <a:solidFill>
                  <a:srgbClr val="FFFFFF"/>
                </a:solidFill>
                <a:latin typeface="Garamond"/>
                <a:ea typeface="Garamond"/>
                <a:cs typeface="Garamond"/>
                <a:sym typeface="Garamond"/>
              </a:endParaRPr>
            </a:p>
            <a:p>
              <a:pPr indent="0" lvl="0" marL="0" marR="0" rtl="0" algn="l">
                <a:lnSpc>
                  <a:spcPct val="143000"/>
                </a:lnSpc>
                <a:spcBef>
                  <a:spcPts val="0"/>
                </a:spcBef>
                <a:spcAft>
                  <a:spcPts val="0"/>
                </a:spcAft>
                <a:buClr>
                  <a:srgbClr val="000000"/>
                </a:buClr>
                <a:buSzPts val="3700"/>
                <a:buFont typeface="Arial"/>
                <a:buNone/>
              </a:pPr>
              <a:r>
                <a:t/>
              </a:r>
              <a:endParaRPr b="0" i="0" sz="3700" u="none" cap="none" strike="noStrike">
                <a:solidFill>
                  <a:srgbClr val="FFFFFF"/>
                </a:solidFill>
                <a:latin typeface="Garamond"/>
                <a:ea typeface="Garamond"/>
                <a:cs typeface="Garamond"/>
                <a:sym typeface="Garamond"/>
              </a:endParaRPr>
            </a:p>
            <a:p>
              <a:pPr indent="0" lvl="0" marL="0" marR="0" rtl="0" algn="l">
                <a:lnSpc>
                  <a:spcPct val="143000"/>
                </a:lnSpc>
                <a:spcBef>
                  <a:spcPts val="0"/>
                </a:spcBef>
                <a:spcAft>
                  <a:spcPts val="0"/>
                </a:spcAft>
                <a:buClr>
                  <a:srgbClr val="000000"/>
                </a:buClr>
                <a:buSzPts val="3700"/>
                <a:buFont typeface="Arial"/>
                <a:buNone/>
              </a:pPr>
              <a:r>
                <a:t/>
              </a:r>
              <a:endParaRPr b="0" i="0" sz="3700" u="none" cap="none" strike="noStrike">
                <a:solidFill>
                  <a:srgbClr val="FFFFFF"/>
                </a:solidFill>
                <a:latin typeface="Garamond"/>
                <a:ea typeface="Garamond"/>
                <a:cs typeface="Garamond"/>
                <a:sym typeface="Garamond"/>
              </a:endParaRPr>
            </a:p>
            <a:p>
              <a:pPr indent="0" lvl="0" marL="0" marR="0" rtl="0" algn="l">
                <a:lnSpc>
                  <a:spcPct val="143000"/>
                </a:lnSpc>
                <a:spcBef>
                  <a:spcPts val="0"/>
                </a:spcBef>
                <a:spcAft>
                  <a:spcPts val="0"/>
                </a:spcAft>
                <a:buClr>
                  <a:srgbClr val="000000"/>
                </a:buClr>
                <a:buSzPts val="4200"/>
                <a:buFont typeface="Arial"/>
                <a:buNone/>
              </a:pPr>
              <a:r>
                <a:t/>
              </a:r>
              <a:endParaRPr b="0" i="0" sz="4200" u="none" cap="none" strike="noStrike">
                <a:solidFill>
                  <a:srgbClr val="FFFFFF"/>
                </a:solidFill>
                <a:latin typeface="Garamond"/>
                <a:ea typeface="Garamond"/>
                <a:cs typeface="Garamond"/>
                <a:sym typeface="Garamond"/>
              </a:endParaRPr>
            </a:p>
          </p:txBody>
        </p:sp>
        <p:sp>
          <p:nvSpPr>
            <p:cNvPr id="676" name="Google Shape;676;g2fde9715597_0_1425"/>
            <p:cNvSpPr txBox="1"/>
            <p:nvPr/>
          </p:nvSpPr>
          <p:spPr>
            <a:xfrm>
              <a:off x="-159167" y="437638"/>
              <a:ext cx="21233700" cy="12315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4800"/>
                <a:buFont typeface="Arial"/>
                <a:buNone/>
              </a:pPr>
              <a:r>
                <a:rPr b="0" i="0" lang="en-US" sz="6000" u="none" cap="none" strike="noStrike">
                  <a:solidFill>
                    <a:schemeClr val="dk1"/>
                  </a:solidFill>
                  <a:latin typeface="Comfortaa"/>
                  <a:ea typeface="Comfortaa"/>
                  <a:cs typeface="Comfortaa"/>
                  <a:sym typeface="Comfortaa"/>
                </a:rPr>
                <a:t>Any questions?</a:t>
              </a:r>
              <a:endParaRPr b="0" i="0" sz="4000" u="none" cap="none" strike="noStrike">
                <a:solidFill>
                  <a:schemeClr val="dk1"/>
                </a:solidFill>
                <a:latin typeface="Comfortaa"/>
                <a:ea typeface="Comfortaa"/>
                <a:cs typeface="Comfortaa"/>
                <a:sym typeface="Comfortaa"/>
              </a:endParaRPr>
            </a:p>
          </p:txBody>
        </p:sp>
      </p:grpSp>
      <p:sp>
        <p:nvSpPr>
          <p:cNvPr id="677" name="Google Shape;677;g2fde9715597_0_1425"/>
          <p:cNvSpPr/>
          <p:nvPr/>
        </p:nvSpPr>
        <p:spPr>
          <a:xfrm flipH="1" rot="10800000">
            <a:off x="0" y="9258218"/>
            <a:ext cx="18295200" cy="531300"/>
          </a:xfrm>
          <a:prstGeom prst="rect">
            <a:avLst/>
          </a:prstGeom>
          <a:solidFill>
            <a:srgbClr val="ECAFAE"/>
          </a:solidFill>
          <a:ln>
            <a:noFill/>
          </a:ln>
        </p:spPr>
        <p:txBody>
          <a:bodyPr anchorCtr="1" anchor="ctr" bIns="68575" lIns="137150" spcFirstLastPara="1" rIns="137150" wrap="square" tIns="685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Calibri"/>
              <a:ea typeface="Calibri"/>
              <a:cs typeface="Calibri"/>
              <a:sym typeface="Calibri"/>
            </a:endParaRPr>
          </a:p>
        </p:txBody>
      </p:sp>
      <p:sp>
        <p:nvSpPr>
          <p:cNvPr id="678" name="Google Shape;678;g2fde9715597_0_1425"/>
          <p:cNvSpPr/>
          <p:nvPr/>
        </p:nvSpPr>
        <p:spPr>
          <a:xfrm>
            <a:off x="0" y="9436537"/>
            <a:ext cx="18288000" cy="850500"/>
          </a:xfrm>
          <a:prstGeom prst="rect">
            <a:avLst/>
          </a:prstGeom>
          <a:solidFill>
            <a:srgbClr val="B52E2A"/>
          </a:solidFill>
          <a:ln>
            <a:noFill/>
          </a:ln>
        </p:spPr>
        <p:txBody>
          <a:bodyPr anchorCtr="1" anchor="ctr" bIns="68575" lIns="137150" spcFirstLastPara="1" rIns="137150" wrap="square" tIns="685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Calibri"/>
              <a:ea typeface="Calibri"/>
              <a:cs typeface="Calibri"/>
              <a:sym typeface="Calibri"/>
            </a:endParaRPr>
          </a:p>
        </p:txBody>
      </p:sp>
      <p:pic>
        <p:nvPicPr>
          <p:cNvPr descr="A white letter on a black background&#10;&#10;Description automatically generated" id="679" name="Google Shape;679;g2fde9715597_0_1425"/>
          <p:cNvPicPr preferRelativeResize="0"/>
          <p:nvPr/>
        </p:nvPicPr>
        <p:blipFill rotWithShape="1">
          <a:blip r:embed="rId3">
            <a:alphaModFix/>
          </a:blip>
          <a:srcRect b="0" l="0" r="0" t="0"/>
          <a:stretch/>
        </p:blipFill>
        <p:spPr>
          <a:xfrm>
            <a:off x="15970500" y="9563007"/>
            <a:ext cx="2088899" cy="619501"/>
          </a:xfrm>
          <a:prstGeom prst="rect">
            <a:avLst/>
          </a:prstGeom>
          <a:noFill/>
          <a:ln>
            <a:noFill/>
          </a:ln>
        </p:spPr>
      </p:pic>
      <p:pic>
        <p:nvPicPr>
          <p:cNvPr id="680" name="Google Shape;680;g2fde9715597_0_1425"/>
          <p:cNvPicPr preferRelativeResize="0"/>
          <p:nvPr/>
        </p:nvPicPr>
        <p:blipFill rotWithShape="1">
          <a:blip r:embed="rId4">
            <a:alphaModFix/>
          </a:blip>
          <a:srcRect b="17443" l="74802" r="7258" t="65188"/>
          <a:stretch/>
        </p:blipFill>
        <p:spPr>
          <a:xfrm>
            <a:off x="13033613" y="3684850"/>
            <a:ext cx="1068211" cy="1477800"/>
          </a:xfrm>
          <a:prstGeom prst="rect">
            <a:avLst/>
          </a:prstGeom>
          <a:noFill/>
          <a:ln>
            <a:noFill/>
          </a:ln>
        </p:spPr>
      </p:pic>
      <p:pic>
        <p:nvPicPr>
          <p:cNvPr id="681" name="Google Shape;681;g2fde9715597_0_1425"/>
          <p:cNvPicPr preferRelativeResize="0"/>
          <p:nvPr/>
        </p:nvPicPr>
        <p:blipFill rotWithShape="1">
          <a:blip r:embed="rId4">
            <a:alphaModFix/>
          </a:blip>
          <a:srcRect b="68700" l="2830" r="68860" t="17871"/>
          <a:stretch/>
        </p:blipFill>
        <p:spPr>
          <a:xfrm>
            <a:off x="2594400" y="3753538"/>
            <a:ext cx="1977600" cy="1340424"/>
          </a:xfrm>
          <a:prstGeom prst="rect">
            <a:avLst/>
          </a:prstGeom>
          <a:noFill/>
          <a:ln>
            <a:noFill/>
          </a:ln>
        </p:spPr>
      </p:pic>
      <p:pic>
        <p:nvPicPr>
          <p:cNvPr id="682" name="Google Shape;682;g2fde9715597_0_1425"/>
          <p:cNvPicPr preferRelativeResize="0"/>
          <p:nvPr/>
        </p:nvPicPr>
        <p:blipFill rotWithShape="1">
          <a:blip r:embed="rId4">
            <a:alphaModFix/>
          </a:blip>
          <a:srcRect b="54862" l="16281" r="50896" t="30728"/>
          <a:stretch/>
        </p:blipFill>
        <p:spPr>
          <a:xfrm>
            <a:off x="7813100" y="6339050"/>
            <a:ext cx="2292851" cy="1438348"/>
          </a:xfrm>
          <a:prstGeom prst="rect">
            <a:avLst/>
          </a:prstGeom>
          <a:noFill/>
          <a:ln>
            <a:noFill/>
          </a:ln>
        </p:spPr>
      </p:pic>
      <p:pic>
        <p:nvPicPr>
          <p:cNvPr id="683" name="Google Shape;683;g2fde9715597_0_1425"/>
          <p:cNvPicPr preferRelativeResize="0"/>
          <p:nvPr/>
        </p:nvPicPr>
        <p:blipFill rotWithShape="1">
          <a:blip r:embed="rId4">
            <a:alphaModFix/>
          </a:blip>
          <a:srcRect b="79490" l="70941" r="8036" t="0"/>
          <a:stretch/>
        </p:blipFill>
        <p:spPr>
          <a:xfrm>
            <a:off x="16339437" y="4586009"/>
            <a:ext cx="1351024" cy="1883490"/>
          </a:xfrm>
          <a:prstGeom prst="rect">
            <a:avLst/>
          </a:prstGeom>
          <a:noFill/>
          <a:ln>
            <a:noFill/>
          </a:ln>
        </p:spPr>
      </p:pic>
      <p:pic>
        <p:nvPicPr>
          <p:cNvPr id="684" name="Google Shape;684;g2fde9715597_0_1425"/>
          <p:cNvPicPr preferRelativeResize="0"/>
          <p:nvPr/>
        </p:nvPicPr>
        <p:blipFill rotWithShape="1">
          <a:blip r:embed="rId4">
            <a:alphaModFix/>
          </a:blip>
          <a:srcRect b="9834" l="11088" r="62935" t="81926"/>
          <a:stretch/>
        </p:blipFill>
        <p:spPr>
          <a:xfrm>
            <a:off x="13376275" y="6278363"/>
            <a:ext cx="1605600" cy="822373"/>
          </a:xfrm>
          <a:prstGeom prst="rect">
            <a:avLst/>
          </a:prstGeom>
          <a:noFill/>
          <a:ln>
            <a:noFill/>
          </a:ln>
        </p:spPr>
      </p:pic>
      <p:pic>
        <p:nvPicPr>
          <p:cNvPr id="685" name="Google Shape;685;g2fde9715597_0_1425"/>
          <p:cNvPicPr preferRelativeResize="0"/>
          <p:nvPr/>
        </p:nvPicPr>
        <p:blipFill rotWithShape="1">
          <a:blip r:embed="rId4">
            <a:alphaModFix/>
          </a:blip>
          <a:srcRect b="49592" l="65057" r="4054" t="36927"/>
          <a:stretch/>
        </p:blipFill>
        <p:spPr>
          <a:xfrm>
            <a:off x="3428150" y="6278375"/>
            <a:ext cx="1820976" cy="1135676"/>
          </a:xfrm>
          <a:prstGeom prst="rect">
            <a:avLst/>
          </a:prstGeom>
          <a:noFill/>
          <a:ln>
            <a:noFill/>
          </a:ln>
        </p:spPr>
      </p:pic>
      <p:pic>
        <p:nvPicPr>
          <p:cNvPr id="686" name="Google Shape;686;g2fde9715597_0_1425"/>
          <p:cNvPicPr preferRelativeResize="0"/>
          <p:nvPr/>
        </p:nvPicPr>
        <p:blipFill rotWithShape="1">
          <a:blip r:embed="rId4">
            <a:alphaModFix/>
          </a:blip>
          <a:srcRect b="69959" l="34903" r="42181" t="18186"/>
          <a:stretch/>
        </p:blipFill>
        <p:spPr>
          <a:xfrm>
            <a:off x="598125" y="5464625"/>
            <a:ext cx="1351024" cy="998602"/>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sp>
        <p:nvSpPr>
          <p:cNvPr id="691" name="Google Shape;691;g5b6ed10673408411_5"/>
          <p:cNvSpPr/>
          <p:nvPr/>
        </p:nvSpPr>
        <p:spPr>
          <a:xfrm flipH="1" rot="10800000">
            <a:off x="0" y="9258218"/>
            <a:ext cx="18295200" cy="531300"/>
          </a:xfrm>
          <a:prstGeom prst="rect">
            <a:avLst/>
          </a:prstGeom>
          <a:solidFill>
            <a:srgbClr val="ECAFAE"/>
          </a:solidFill>
          <a:ln>
            <a:noFill/>
          </a:ln>
        </p:spPr>
        <p:txBody>
          <a:bodyPr anchorCtr="1" anchor="ctr" bIns="68575" lIns="137150" spcFirstLastPara="1" rIns="137150" wrap="square" tIns="685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Calibri"/>
              <a:ea typeface="Calibri"/>
              <a:cs typeface="Calibri"/>
              <a:sym typeface="Calibri"/>
            </a:endParaRPr>
          </a:p>
        </p:txBody>
      </p:sp>
      <p:sp>
        <p:nvSpPr>
          <p:cNvPr id="692" name="Google Shape;692;g5b6ed10673408411_5"/>
          <p:cNvSpPr/>
          <p:nvPr/>
        </p:nvSpPr>
        <p:spPr>
          <a:xfrm>
            <a:off x="0" y="9436537"/>
            <a:ext cx="18288000" cy="850500"/>
          </a:xfrm>
          <a:prstGeom prst="rect">
            <a:avLst/>
          </a:prstGeom>
          <a:solidFill>
            <a:srgbClr val="B52E2A"/>
          </a:solidFill>
          <a:ln>
            <a:noFill/>
          </a:ln>
        </p:spPr>
        <p:txBody>
          <a:bodyPr anchorCtr="1" anchor="ctr" bIns="68575" lIns="137150" spcFirstLastPara="1" rIns="137150" wrap="square" tIns="685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Calibri"/>
              <a:ea typeface="Calibri"/>
              <a:cs typeface="Calibri"/>
              <a:sym typeface="Calibri"/>
            </a:endParaRPr>
          </a:p>
        </p:txBody>
      </p:sp>
      <p:pic>
        <p:nvPicPr>
          <p:cNvPr descr="A white letter on a black background&#10;&#10;Description automatically generated" id="693" name="Google Shape;693;g5b6ed10673408411_5"/>
          <p:cNvPicPr preferRelativeResize="0"/>
          <p:nvPr/>
        </p:nvPicPr>
        <p:blipFill rotWithShape="1">
          <a:blip r:embed="rId3">
            <a:alphaModFix/>
          </a:blip>
          <a:srcRect b="0" l="0" r="0" t="0"/>
          <a:stretch/>
        </p:blipFill>
        <p:spPr>
          <a:xfrm>
            <a:off x="15970500" y="9563007"/>
            <a:ext cx="2088900" cy="619500"/>
          </a:xfrm>
          <a:prstGeom prst="rect">
            <a:avLst/>
          </a:prstGeom>
          <a:noFill/>
          <a:ln>
            <a:noFill/>
          </a:ln>
        </p:spPr>
      </p:pic>
      <p:sp>
        <p:nvSpPr>
          <p:cNvPr id="694" name="Google Shape;694;g5b6ed10673408411_5"/>
          <p:cNvSpPr txBox="1"/>
          <p:nvPr/>
        </p:nvSpPr>
        <p:spPr>
          <a:xfrm>
            <a:off x="919053" y="632177"/>
            <a:ext cx="15243900" cy="1664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9000"/>
              <a:buFont typeface="Arial"/>
              <a:buNone/>
            </a:pPr>
            <a:r>
              <a:rPr b="1" i="0" lang="en-US" sz="9000" u="none" cap="none" strike="noStrike">
                <a:solidFill>
                  <a:srgbClr val="FFFFFF"/>
                </a:solidFill>
                <a:latin typeface="Comfortaa"/>
                <a:ea typeface="Comfortaa"/>
                <a:cs typeface="Comfortaa"/>
                <a:sym typeface="Comfortaa"/>
              </a:rPr>
              <a:t>What We Will Be Covering</a:t>
            </a:r>
            <a:endParaRPr b="0" i="0" sz="1400" u="none" cap="none" strike="noStrike">
              <a:solidFill>
                <a:srgbClr val="000000"/>
              </a:solidFill>
              <a:latin typeface="Comfortaa"/>
              <a:ea typeface="Comfortaa"/>
              <a:cs typeface="Comfortaa"/>
              <a:sym typeface="Comfortaa"/>
            </a:endParaRPr>
          </a:p>
        </p:txBody>
      </p:sp>
      <p:cxnSp>
        <p:nvCxnSpPr>
          <p:cNvPr id="695" name="Google Shape;695;g5b6ed10673408411_5"/>
          <p:cNvCxnSpPr/>
          <p:nvPr/>
        </p:nvCxnSpPr>
        <p:spPr>
          <a:xfrm>
            <a:off x="1078539" y="4330008"/>
            <a:ext cx="6733200" cy="0"/>
          </a:xfrm>
          <a:prstGeom prst="straightConnector1">
            <a:avLst/>
          </a:prstGeom>
          <a:noFill/>
          <a:ln cap="rnd" cmpd="sng" w="38100">
            <a:solidFill>
              <a:srgbClr val="F46530"/>
            </a:solidFill>
            <a:prstDash val="dash"/>
            <a:round/>
            <a:headEnd len="sm" w="sm" type="none"/>
            <a:tailEnd len="sm" w="sm" type="none"/>
          </a:ln>
        </p:spPr>
      </p:cxnSp>
      <p:cxnSp>
        <p:nvCxnSpPr>
          <p:cNvPr id="696" name="Google Shape;696;g5b6ed10673408411_5"/>
          <p:cNvCxnSpPr/>
          <p:nvPr/>
        </p:nvCxnSpPr>
        <p:spPr>
          <a:xfrm>
            <a:off x="1078539" y="5297756"/>
            <a:ext cx="6733200" cy="0"/>
          </a:xfrm>
          <a:prstGeom prst="straightConnector1">
            <a:avLst/>
          </a:prstGeom>
          <a:noFill/>
          <a:ln cap="rnd" cmpd="sng" w="38100">
            <a:solidFill>
              <a:srgbClr val="F46530"/>
            </a:solidFill>
            <a:prstDash val="dash"/>
            <a:round/>
            <a:headEnd len="sm" w="sm" type="none"/>
            <a:tailEnd len="sm" w="sm" type="none"/>
          </a:ln>
        </p:spPr>
      </p:cxnSp>
      <p:cxnSp>
        <p:nvCxnSpPr>
          <p:cNvPr id="697" name="Google Shape;697;g5b6ed10673408411_5"/>
          <p:cNvCxnSpPr/>
          <p:nvPr/>
        </p:nvCxnSpPr>
        <p:spPr>
          <a:xfrm>
            <a:off x="1078539" y="6265504"/>
            <a:ext cx="6733200" cy="0"/>
          </a:xfrm>
          <a:prstGeom prst="straightConnector1">
            <a:avLst/>
          </a:prstGeom>
          <a:noFill/>
          <a:ln cap="rnd" cmpd="sng" w="38100">
            <a:solidFill>
              <a:srgbClr val="F46530"/>
            </a:solidFill>
            <a:prstDash val="dash"/>
            <a:round/>
            <a:headEnd len="sm" w="sm" type="none"/>
            <a:tailEnd len="sm" w="sm" type="none"/>
          </a:ln>
        </p:spPr>
      </p:cxnSp>
      <p:cxnSp>
        <p:nvCxnSpPr>
          <p:cNvPr id="698" name="Google Shape;698;g5b6ed10673408411_5"/>
          <p:cNvCxnSpPr/>
          <p:nvPr/>
        </p:nvCxnSpPr>
        <p:spPr>
          <a:xfrm>
            <a:off x="1078539" y="7233252"/>
            <a:ext cx="6733200" cy="0"/>
          </a:xfrm>
          <a:prstGeom prst="straightConnector1">
            <a:avLst/>
          </a:prstGeom>
          <a:noFill/>
          <a:ln cap="rnd" cmpd="sng" w="38100">
            <a:solidFill>
              <a:srgbClr val="F46530"/>
            </a:solidFill>
            <a:prstDash val="dash"/>
            <a:round/>
            <a:headEnd len="sm" w="sm" type="none"/>
            <a:tailEnd len="sm" w="sm" type="none"/>
          </a:ln>
        </p:spPr>
      </p:cxnSp>
      <p:cxnSp>
        <p:nvCxnSpPr>
          <p:cNvPr id="699" name="Google Shape;699;g5b6ed10673408411_5"/>
          <p:cNvCxnSpPr/>
          <p:nvPr/>
        </p:nvCxnSpPr>
        <p:spPr>
          <a:xfrm>
            <a:off x="1078539" y="8200999"/>
            <a:ext cx="6733200" cy="0"/>
          </a:xfrm>
          <a:prstGeom prst="straightConnector1">
            <a:avLst/>
          </a:prstGeom>
          <a:noFill/>
          <a:ln cap="rnd" cmpd="sng" w="38100">
            <a:solidFill>
              <a:srgbClr val="F46530"/>
            </a:solidFill>
            <a:prstDash val="dash"/>
            <a:round/>
            <a:headEnd len="sm" w="sm" type="none"/>
            <a:tailEnd len="sm" w="sm" type="none"/>
          </a:ln>
        </p:spPr>
      </p:cxnSp>
      <p:cxnSp>
        <p:nvCxnSpPr>
          <p:cNvPr id="700" name="Google Shape;700;g5b6ed10673408411_5"/>
          <p:cNvCxnSpPr/>
          <p:nvPr/>
        </p:nvCxnSpPr>
        <p:spPr>
          <a:xfrm>
            <a:off x="1078539" y="3362260"/>
            <a:ext cx="6733200" cy="0"/>
          </a:xfrm>
          <a:prstGeom prst="straightConnector1">
            <a:avLst/>
          </a:prstGeom>
          <a:noFill/>
          <a:ln cap="rnd" cmpd="sng" w="38100">
            <a:solidFill>
              <a:srgbClr val="F46530"/>
            </a:solidFill>
            <a:prstDash val="dash"/>
            <a:round/>
            <a:headEnd len="sm" w="sm" type="none"/>
            <a:tailEnd len="sm" w="sm" type="none"/>
          </a:ln>
        </p:spPr>
      </p:cxnSp>
      <p:sp>
        <p:nvSpPr>
          <p:cNvPr id="701" name="Google Shape;701;g5b6ed10673408411_5"/>
          <p:cNvSpPr txBox="1"/>
          <p:nvPr/>
        </p:nvSpPr>
        <p:spPr>
          <a:xfrm>
            <a:off x="1473024" y="3579283"/>
            <a:ext cx="5344500" cy="856200"/>
          </a:xfrm>
          <a:prstGeom prst="rect">
            <a:avLst/>
          </a:prstGeom>
          <a:noFill/>
          <a:ln>
            <a:noFill/>
          </a:ln>
        </p:spPr>
        <p:txBody>
          <a:bodyPr anchorCtr="0" anchor="t" bIns="0" lIns="0" spcFirstLastPara="1" rIns="0" wrap="square" tIns="0">
            <a:spAutoFit/>
          </a:bodyPr>
          <a:lstStyle/>
          <a:p>
            <a:pPr indent="0" lvl="0" marL="0" marR="0" rtl="0" algn="l">
              <a:lnSpc>
                <a:spcPct val="143000"/>
              </a:lnSpc>
              <a:spcBef>
                <a:spcPts val="0"/>
              </a:spcBef>
              <a:spcAft>
                <a:spcPts val="0"/>
              </a:spcAft>
              <a:buClr>
                <a:srgbClr val="000000"/>
              </a:buClr>
              <a:buSzPts val="3900"/>
              <a:buFont typeface="Arial"/>
              <a:buNone/>
            </a:pPr>
            <a:r>
              <a:rPr b="0" i="0" lang="en-US" sz="3900" u="none" cap="none" strike="noStrike">
                <a:solidFill>
                  <a:srgbClr val="FFFFFF"/>
                </a:solidFill>
                <a:latin typeface="Arial"/>
                <a:ea typeface="Arial"/>
                <a:cs typeface="Arial"/>
                <a:sym typeface="Arial"/>
              </a:rPr>
              <a:t>Assessments  Shruti</a:t>
            </a:r>
            <a:endParaRPr b="0" i="0" sz="2700" u="none" cap="none" strike="noStrike">
              <a:solidFill>
                <a:srgbClr val="000000"/>
              </a:solidFill>
              <a:latin typeface="Arial"/>
              <a:ea typeface="Arial"/>
              <a:cs typeface="Arial"/>
              <a:sym typeface="Arial"/>
            </a:endParaRPr>
          </a:p>
        </p:txBody>
      </p:sp>
      <p:sp>
        <p:nvSpPr>
          <p:cNvPr id="702" name="Google Shape;702;g5b6ed10673408411_5"/>
          <p:cNvSpPr txBox="1"/>
          <p:nvPr/>
        </p:nvSpPr>
        <p:spPr>
          <a:xfrm>
            <a:off x="1473024" y="4535452"/>
            <a:ext cx="6065400" cy="856200"/>
          </a:xfrm>
          <a:prstGeom prst="rect">
            <a:avLst/>
          </a:prstGeom>
          <a:noFill/>
          <a:ln>
            <a:noFill/>
          </a:ln>
        </p:spPr>
        <p:txBody>
          <a:bodyPr anchorCtr="0" anchor="t" bIns="0" lIns="0" spcFirstLastPara="1" rIns="0" wrap="square" tIns="0">
            <a:spAutoFit/>
          </a:bodyPr>
          <a:lstStyle/>
          <a:p>
            <a:pPr indent="0" lvl="0" marL="0" marR="0" rtl="0" algn="l">
              <a:lnSpc>
                <a:spcPct val="143000"/>
              </a:lnSpc>
              <a:spcBef>
                <a:spcPts val="0"/>
              </a:spcBef>
              <a:spcAft>
                <a:spcPts val="0"/>
              </a:spcAft>
              <a:buClr>
                <a:srgbClr val="000000"/>
              </a:buClr>
              <a:buSzPts val="3900"/>
              <a:buFont typeface="Arial"/>
              <a:buNone/>
            </a:pPr>
            <a:r>
              <a:rPr b="0" i="0" lang="en-US" sz="3900" u="none" cap="none" strike="noStrike">
                <a:solidFill>
                  <a:srgbClr val="FFFFFF"/>
                </a:solidFill>
                <a:latin typeface="Arial"/>
                <a:ea typeface="Arial"/>
                <a:cs typeface="Arial"/>
                <a:sym typeface="Arial"/>
              </a:rPr>
              <a:t>E-Portfolio </a:t>
            </a:r>
            <a:r>
              <a:rPr lang="en-US" sz="3900">
                <a:solidFill>
                  <a:srgbClr val="FFFFFF"/>
                </a:solidFill>
              </a:rPr>
              <a:t>Taiyyib </a:t>
            </a:r>
            <a:endParaRPr b="0" i="0" sz="2700" u="none" cap="none" strike="noStrike">
              <a:solidFill>
                <a:srgbClr val="000000"/>
              </a:solidFill>
              <a:latin typeface="Arial"/>
              <a:ea typeface="Arial"/>
              <a:cs typeface="Arial"/>
              <a:sym typeface="Arial"/>
            </a:endParaRPr>
          </a:p>
        </p:txBody>
      </p:sp>
      <p:sp>
        <p:nvSpPr>
          <p:cNvPr id="703" name="Google Shape;703;g5b6ed10673408411_5"/>
          <p:cNvSpPr txBox="1"/>
          <p:nvPr/>
        </p:nvSpPr>
        <p:spPr>
          <a:xfrm>
            <a:off x="1473024" y="6479264"/>
            <a:ext cx="6065400" cy="856200"/>
          </a:xfrm>
          <a:prstGeom prst="rect">
            <a:avLst/>
          </a:prstGeom>
          <a:noFill/>
          <a:ln>
            <a:noFill/>
          </a:ln>
        </p:spPr>
        <p:txBody>
          <a:bodyPr anchorCtr="0" anchor="t" bIns="0" lIns="0" spcFirstLastPara="1" rIns="0" wrap="square" tIns="0">
            <a:spAutoFit/>
          </a:bodyPr>
          <a:lstStyle/>
          <a:p>
            <a:pPr indent="0" lvl="0" marL="0" rtl="0" algn="l">
              <a:lnSpc>
                <a:spcPct val="143000"/>
              </a:lnSpc>
              <a:spcBef>
                <a:spcPts val="0"/>
              </a:spcBef>
              <a:spcAft>
                <a:spcPts val="0"/>
              </a:spcAft>
              <a:buClr>
                <a:schemeClr val="dk1"/>
              </a:buClr>
              <a:buSzPts val="3900"/>
              <a:buFont typeface="Arial"/>
              <a:buNone/>
            </a:pPr>
            <a:r>
              <a:rPr lang="en-US" sz="3900">
                <a:solidFill>
                  <a:schemeClr val="lt1"/>
                </a:solidFill>
              </a:rPr>
              <a:t>SSC Jean Shruti Taiyyib </a:t>
            </a:r>
            <a:endParaRPr b="0" i="0" sz="2700" u="none" cap="none" strike="noStrike">
              <a:solidFill>
                <a:srgbClr val="000000"/>
              </a:solidFill>
              <a:latin typeface="Arial"/>
              <a:ea typeface="Arial"/>
              <a:cs typeface="Arial"/>
              <a:sym typeface="Arial"/>
            </a:endParaRPr>
          </a:p>
        </p:txBody>
      </p:sp>
      <p:sp>
        <p:nvSpPr>
          <p:cNvPr id="704" name="Google Shape;704;g5b6ed10673408411_5"/>
          <p:cNvSpPr txBox="1"/>
          <p:nvPr/>
        </p:nvSpPr>
        <p:spPr>
          <a:xfrm>
            <a:off x="1473024" y="5508445"/>
            <a:ext cx="6065400" cy="856200"/>
          </a:xfrm>
          <a:prstGeom prst="rect">
            <a:avLst/>
          </a:prstGeom>
          <a:noFill/>
          <a:ln>
            <a:noFill/>
          </a:ln>
        </p:spPr>
        <p:txBody>
          <a:bodyPr anchorCtr="0" anchor="t" bIns="0" lIns="0" spcFirstLastPara="1" rIns="0" wrap="square" tIns="0">
            <a:spAutoFit/>
          </a:bodyPr>
          <a:lstStyle/>
          <a:p>
            <a:pPr indent="0" lvl="0" marL="0" marR="0" rtl="0" algn="l">
              <a:lnSpc>
                <a:spcPct val="143000"/>
              </a:lnSpc>
              <a:spcBef>
                <a:spcPts val="0"/>
              </a:spcBef>
              <a:spcAft>
                <a:spcPts val="0"/>
              </a:spcAft>
              <a:buClr>
                <a:srgbClr val="000000"/>
              </a:buClr>
              <a:buSzPts val="3900"/>
              <a:buFont typeface="Arial"/>
              <a:buNone/>
            </a:pPr>
            <a:r>
              <a:rPr b="0" i="0" lang="en-US" sz="3900" u="none" cap="none" strike="noStrike">
                <a:solidFill>
                  <a:srgbClr val="FFFFFF"/>
                </a:solidFill>
                <a:latin typeface="Arial"/>
                <a:ea typeface="Arial"/>
                <a:cs typeface="Arial"/>
                <a:sym typeface="Arial"/>
              </a:rPr>
              <a:t>Hospital Placement </a:t>
            </a:r>
            <a:r>
              <a:rPr lang="en-US" sz="3900">
                <a:solidFill>
                  <a:srgbClr val="FFFFFF"/>
                </a:solidFill>
              </a:rPr>
              <a:t>Shruti</a:t>
            </a:r>
            <a:r>
              <a:rPr lang="en-US" sz="3900">
                <a:solidFill>
                  <a:srgbClr val="FFFFFF"/>
                </a:solidFill>
              </a:rPr>
              <a:t> </a:t>
            </a:r>
            <a:endParaRPr b="0" i="0" sz="2700" u="none" cap="none" strike="noStrike">
              <a:solidFill>
                <a:srgbClr val="000000"/>
              </a:solidFill>
              <a:latin typeface="Arial"/>
              <a:ea typeface="Arial"/>
              <a:cs typeface="Arial"/>
              <a:sym typeface="Arial"/>
            </a:endParaRPr>
          </a:p>
        </p:txBody>
      </p:sp>
      <p:sp>
        <p:nvSpPr>
          <p:cNvPr id="705" name="Google Shape;705;g5b6ed10673408411_5"/>
          <p:cNvSpPr txBox="1"/>
          <p:nvPr/>
        </p:nvSpPr>
        <p:spPr>
          <a:xfrm>
            <a:off x="1473024" y="7492317"/>
            <a:ext cx="6065400" cy="596400"/>
          </a:xfrm>
          <a:prstGeom prst="rect">
            <a:avLst/>
          </a:prstGeom>
          <a:noFill/>
          <a:ln>
            <a:noFill/>
          </a:ln>
        </p:spPr>
        <p:txBody>
          <a:bodyPr anchorCtr="0" anchor="t" bIns="0" lIns="0" spcFirstLastPara="1" rIns="0" wrap="square" tIns="0">
            <a:spAutoFit/>
          </a:bodyPr>
          <a:lstStyle/>
          <a:p>
            <a:pPr indent="0" lvl="0" marL="0" marR="0" rtl="0" algn="l">
              <a:lnSpc>
                <a:spcPct val="143000"/>
              </a:lnSpc>
              <a:spcBef>
                <a:spcPts val="0"/>
              </a:spcBef>
              <a:spcAft>
                <a:spcPts val="0"/>
              </a:spcAft>
              <a:buClr>
                <a:srgbClr val="000000"/>
              </a:buClr>
              <a:buSzPts val="3900"/>
              <a:buFont typeface="Arial"/>
              <a:buNone/>
            </a:pPr>
            <a:r>
              <a:rPr b="1" lang="en-US" sz="2700">
                <a:solidFill>
                  <a:srgbClr val="CCCCCC"/>
                </a:solidFill>
              </a:rPr>
              <a:t>BLOCK OVERVIEW</a:t>
            </a:r>
            <a:r>
              <a:rPr lang="en-US" sz="2700"/>
              <a:t> </a:t>
            </a:r>
            <a:endParaRPr b="0" i="0" sz="2700" u="none" cap="none" strike="noStrike">
              <a:solidFill>
                <a:srgbClr val="CCCCCC"/>
              </a:solidFill>
              <a:latin typeface="Arial"/>
              <a:ea typeface="Arial"/>
              <a:cs typeface="Arial"/>
              <a:sym typeface="Arial"/>
            </a:endParaRPr>
          </a:p>
        </p:txBody>
      </p:sp>
      <p:sp>
        <p:nvSpPr>
          <p:cNvPr id="706" name="Google Shape;706;g5b6ed10673408411_5"/>
          <p:cNvSpPr txBox="1"/>
          <p:nvPr/>
        </p:nvSpPr>
        <p:spPr>
          <a:xfrm>
            <a:off x="1473024" y="2671236"/>
            <a:ext cx="6767700" cy="856200"/>
          </a:xfrm>
          <a:prstGeom prst="rect">
            <a:avLst/>
          </a:prstGeom>
          <a:noFill/>
          <a:ln>
            <a:noFill/>
          </a:ln>
        </p:spPr>
        <p:txBody>
          <a:bodyPr anchorCtr="0" anchor="t" bIns="0" lIns="0" spcFirstLastPara="1" rIns="0" wrap="square" tIns="0">
            <a:spAutoFit/>
          </a:bodyPr>
          <a:lstStyle/>
          <a:p>
            <a:pPr indent="0" lvl="0" marL="0" marR="0" rtl="0" algn="l">
              <a:lnSpc>
                <a:spcPct val="143000"/>
              </a:lnSpc>
              <a:spcBef>
                <a:spcPts val="0"/>
              </a:spcBef>
              <a:spcAft>
                <a:spcPts val="0"/>
              </a:spcAft>
              <a:buClr>
                <a:srgbClr val="000000"/>
              </a:buClr>
              <a:buSzPts val="3900"/>
              <a:buFont typeface="Arial"/>
              <a:buNone/>
            </a:pPr>
            <a:r>
              <a:rPr b="0" i="0" lang="en-US" sz="3900" u="none" cap="none" strike="noStrike">
                <a:solidFill>
                  <a:srgbClr val="FFFFFF"/>
                </a:solidFill>
                <a:latin typeface="Arial"/>
                <a:ea typeface="Arial"/>
                <a:cs typeface="Arial"/>
                <a:sym typeface="Arial"/>
              </a:rPr>
              <a:t>General Overview &amp; Tips </a:t>
            </a:r>
            <a:r>
              <a:rPr lang="en-US" sz="3900">
                <a:solidFill>
                  <a:srgbClr val="FFFFFF"/>
                </a:solidFill>
              </a:rPr>
              <a:t>Jean </a:t>
            </a:r>
            <a:endParaRPr b="0" i="0" sz="3900" u="none" cap="none" strike="noStrike">
              <a:solidFill>
                <a:srgbClr val="FFFFFF"/>
              </a:solidFill>
              <a:latin typeface="Arial"/>
              <a:ea typeface="Arial"/>
              <a:cs typeface="Arial"/>
              <a:sym typeface="Arial"/>
            </a:endParaRPr>
          </a:p>
        </p:txBody>
      </p:sp>
      <p:cxnSp>
        <p:nvCxnSpPr>
          <p:cNvPr id="707" name="Google Shape;707;g5b6ed10673408411_5"/>
          <p:cNvCxnSpPr/>
          <p:nvPr/>
        </p:nvCxnSpPr>
        <p:spPr>
          <a:xfrm>
            <a:off x="9652793" y="4299543"/>
            <a:ext cx="6733200" cy="0"/>
          </a:xfrm>
          <a:prstGeom prst="straightConnector1">
            <a:avLst/>
          </a:prstGeom>
          <a:noFill/>
          <a:ln cap="rnd" cmpd="sng" w="38100">
            <a:solidFill>
              <a:srgbClr val="F46530"/>
            </a:solidFill>
            <a:prstDash val="dash"/>
            <a:round/>
            <a:headEnd len="sm" w="sm" type="none"/>
            <a:tailEnd len="sm" w="sm" type="none"/>
          </a:ln>
        </p:spPr>
      </p:cxnSp>
      <p:cxnSp>
        <p:nvCxnSpPr>
          <p:cNvPr id="708" name="Google Shape;708;g5b6ed10673408411_5"/>
          <p:cNvCxnSpPr/>
          <p:nvPr/>
        </p:nvCxnSpPr>
        <p:spPr>
          <a:xfrm>
            <a:off x="9652793" y="5267291"/>
            <a:ext cx="6733200" cy="0"/>
          </a:xfrm>
          <a:prstGeom prst="straightConnector1">
            <a:avLst/>
          </a:prstGeom>
          <a:noFill/>
          <a:ln cap="rnd" cmpd="sng" w="38100">
            <a:solidFill>
              <a:srgbClr val="F46530"/>
            </a:solidFill>
            <a:prstDash val="dash"/>
            <a:round/>
            <a:headEnd len="sm" w="sm" type="none"/>
            <a:tailEnd len="sm" w="sm" type="none"/>
          </a:ln>
        </p:spPr>
      </p:cxnSp>
      <p:cxnSp>
        <p:nvCxnSpPr>
          <p:cNvPr id="709" name="Google Shape;709;g5b6ed10673408411_5"/>
          <p:cNvCxnSpPr/>
          <p:nvPr/>
        </p:nvCxnSpPr>
        <p:spPr>
          <a:xfrm>
            <a:off x="9652793" y="6235039"/>
            <a:ext cx="6733200" cy="0"/>
          </a:xfrm>
          <a:prstGeom prst="straightConnector1">
            <a:avLst/>
          </a:prstGeom>
          <a:noFill/>
          <a:ln cap="rnd" cmpd="sng" w="38100">
            <a:solidFill>
              <a:srgbClr val="F46530"/>
            </a:solidFill>
            <a:prstDash val="dash"/>
            <a:round/>
            <a:headEnd len="sm" w="sm" type="none"/>
            <a:tailEnd len="sm" w="sm" type="none"/>
          </a:ln>
        </p:spPr>
      </p:cxnSp>
      <p:cxnSp>
        <p:nvCxnSpPr>
          <p:cNvPr id="710" name="Google Shape;710;g5b6ed10673408411_5"/>
          <p:cNvCxnSpPr/>
          <p:nvPr/>
        </p:nvCxnSpPr>
        <p:spPr>
          <a:xfrm>
            <a:off x="9652793" y="7202787"/>
            <a:ext cx="6733200" cy="0"/>
          </a:xfrm>
          <a:prstGeom prst="straightConnector1">
            <a:avLst/>
          </a:prstGeom>
          <a:noFill/>
          <a:ln cap="rnd" cmpd="sng" w="38100">
            <a:solidFill>
              <a:srgbClr val="F46530"/>
            </a:solidFill>
            <a:prstDash val="dash"/>
            <a:round/>
            <a:headEnd len="sm" w="sm" type="none"/>
            <a:tailEnd len="sm" w="sm" type="none"/>
          </a:ln>
        </p:spPr>
      </p:cxnSp>
      <p:cxnSp>
        <p:nvCxnSpPr>
          <p:cNvPr id="711" name="Google Shape;711;g5b6ed10673408411_5"/>
          <p:cNvCxnSpPr/>
          <p:nvPr/>
        </p:nvCxnSpPr>
        <p:spPr>
          <a:xfrm>
            <a:off x="9652793" y="3331795"/>
            <a:ext cx="6733200" cy="0"/>
          </a:xfrm>
          <a:prstGeom prst="straightConnector1">
            <a:avLst/>
          </a:prstGeom>
          <a:noFill/>
          <a:ln cap="rnd" cmpd="sng" w="38100">
            <a:solidFill>
              <a:srgbClr val="F46530"/>
            </a:solidFill>
            <a:prstDash val="dash"/>
            <a:round/>
            <a:headEnd len="sm" w="sm" type="none"/>
            <a:tailEnd len="sm" w="sm" type="none"/>
          </a:ln>
        </p:spPr>
      </p:cxnSp>
      <p:sp>
        <p:nvSpPr>
          <p:cNvPr id="712" name="Google Shape;712;g5b6ed10673408411_5"/>
          <p:cNvSpPr txBox="1"/>
          <p:nvPr/>
        </p:nvSpPr>
        <p:spPr>
          <a:xfrm>
            <a:off x="10047274" y="3548825"/>
            <a:ext cx="7509300" cy="856200"/>
          </a:xfrm>
          <a:prstGeom prst="rect">
            <a:avLst/>
          </a:prstGeom>
          <a:noFill/>
          <a:ln>
            <a:noFill/>
          </a:ln>
        </p:spPr>
        <p:txBody>
          <a:bodyPr anchorCtr="0" anchor="t" bIns="0" lIns="0" spcFirstLastPara="1" rIns="0" wrap="square" tIns="0">
            <a:spAutoFit/>
          </a:bodyPr>
          <a:lstStyle/>
          <a:p>
            <a:pPr indent="0" lvl="0" marL="0" marR="0" rtl="0" algn="l">
              <a:lnSpc>
                <a:spcPct val="143000"/>
              </a:lnSpc>
              <a:spcBef>
                <a:spcPts val="0"/>
              </a:spcBef>
              <a:spcAft>
                <a:spcPts val="0"/>
              </a:spcAft>
              <a:buClr>
                <a:srgbClr val="000000"/>
              </a:buClr>
              <a:buSzPts val="3900"/>
              <a:buFont typeface="Arial"/>
              <a:buNone/>
            </a:pPr>
            <a:r>
              <a:rPr b="0" i="0" lang="en-US" sz="3900" u="none" cap="none" strike="noStrike">
                <a:solidFill>
                  <a:srgbClr val="FFFFFF"/>
                </a:solidFill>
                <a:latin typeface="Arial"/>
                <a:ea typeface="Arial"/>
                <a:cs typeface="Arial"/>
                <a:sym typeface="Arial"/>
              </a:rPr>
              <a:t>OSCEs </a:t>
            </a:r>
            <a:r>
              <a:rPr lang="en-US" sz="3900">
                <a:solidFill>
                  <a:srgbClr val="FFFFFF"/>
                </a:solidFill>
              </a:rPr>
              <a:t>Shruti</a:t>
            </a:r>
            <a:endParaRPr b="0" i="0" sz="2700" u="none" cap="none" strike="noStrike">
              <a:solidFill>
                <a:srgbClr val="000000"/>
              </a:solidFill>
              <a:latin typeface="Arial"/>
              <a:ea typeface="Arial"/>
              <a:cs typeface="Arial"/>
              <a:sym typeface="Arial"/>
            </a:endParaRPr>
          </a:p>
        </p:txBody>
      </p:sp>
      <p:sp>
        <p:nvSpPr>
          <p:cNvPr id="713" name="Google Shape;713;g5b6ed10673408411_5"/>
          <p:cNvSpPr txBox="1"/>
          <p:nvPr/>
        </p:nvSpPr>
        <p:spPr>
          <a:xfrm>
            <a:off x="7538425" y="4504975"/>
            <a:ext cx="11094900" cy="856200"/>
          </a:xfrm>
          <a:prstGeom prst="rect">
            <a:avLst/>
          </a:prstGeom>
          <a:noFill/>
          <a:ln>
            <a:noFill/>
          </a:ln>
        </p:spPr>
        <p:txBody>
          <a:bodyPr anchorCtr="0" anchor="t" bIns="0" lIns="0" spcFirstLastPara="1" rIns="0" wrap="square" tIns="0">
            <a:spAutoFit/>
          </a:bodyPr>
          <a:lstStyle/>
          <a:p>
            <a:pPr indent="0" lvl="0" marL="0" marR="0" rtl="0" algn="l">
              <a:lnSpc>
                <a:spcPct val="143000"/>
              </a:lnSpc>
              <a:spcBef>
                <a:spcPts val="0"/>
              </a:spcBef>
              <a:spcAft>
                <a:spcPts val="0"/>
              </a:spcAft>
              <a:buClr>
                <a:srgbClr val="000000"/>
              </a:buClr>
              <a:buSzPts val="3900"/>
              <a:buFont typeface="Arial"/>
              <a:buNone/>
            </a:pPr>
            <a:r>
              <a:rPr b="0" i="0" lang="en-US" sz="3900" u="none" cap="none" strike="noStrike">
                <a:solidFill>
                  <a:srgbClr val="FFFFFF"/>
                </a:solidFill>
                <a:latin typeface="Arial"/>
                <a:ea typeface="Arial"/>
                <a:cs typeface="Arial"/>
                <a:sym typeface="Arial"/>
              </a:rPr>
              <a:t>Progress Test 3 Tips</a:t>
            </a:r>
            <a:r>
              <a:rPr lang="en-US" sz="3900">
                <a:solidFill>
                  <a:srgbClr val="FFFFFF"/>
                </a:solidFill>
              </a:rPr>
              <a:t> Taiyyib Akshaya Jean Shruti </a:t>
            </a:r>
            <a:endParaRPr b="0" i="0" sz="2700" u="none" cap="none" strike="noStrike">
              <a:solidFill>
                <a:srgbClr val="000000"/>
              </a:solidFill>
              <a:latin typeface="Arial"/>
              <a:ea typeface="Arial"/>
              <a:cs typeface="Arial"/>
              <a:sym typeface="Arial"/>
            </a:endParaRPr>
          </a:p>
        </p:txBody>
      </p:sp>
      <p:sp>
        <p:nvSpPr>
          <p:cNvPr id="714" name="Google Shape;714;g5b6ed10673408411_5"/>
          <p:cNvSpPr txBox="1"/>
          <p:nvPr/>
        </p:nvSpPr>
        <p:spPr>
          <a:xfrm>
            <a:off x="9001750" y="6372600"/>
            <a:ext cx="9057600" cy="856200"/>
          </a:xfrm>
          <a:prstGeom prst="rect">
            <a:avLst/>
          </a:prstGeom>
          <a:noFill/>
          <a:ln>
            <a:noFill/>
          </a:ln>
        </p:spPr>
        <p:txBody>
          <a:bodyPr anchorCtr="0" anchor="t" bIns="0" lIns="0" spcFirstLastPara="1" rIns="0" wrap="square" tIns="0">
            <a:spAutoFit/>
          </a:bodyPr>
          <a:lstStyle/>
          <a:p>
            <a:pPr indent="0" lvl="0" marL="0" marR="0" rtl="0" algn="l">
              <a:lnSpc>
                <a:spcPct val="143000"/>
              </a:lnSpc>
              <a:spcBef>
                <a:spcPts val="0"/>
              </a:spcBef>
              <a:spcAft>
                <a:spcPts val="0"/>
              </a:spcAft>
              <a:buClr>
                <a:srgbClr val="000000"/>
              </a:buClr>
              <a:buSzPts val="3900"/>
              <a:buFont typeface="Arial"/>
              <a:buNone/>
            </a:pPr>
            <a:r>
              <a:rPr b="0" i="0" lang="en-US" sz="3900" u="none" cap="none" strike="noStrike">
                <a:solidFill>
                  <a:srgbClr val="FFFFFF"/>
                </a:solidFill>
                <a:latin typeface="Arial"/>
                <a:ea typeface="Arial"/>
                <a:cs typeface="Arial"/>
                <a:sym typeface="Arial"/>
              </a:rPr>
              <a:t>Resources and Opportunities Ta</a:t>
            </a:r>
            <a:r>
              <a:rPr lang="en-US" sz="3900">
                <a:solidFill>
                  <a:srgbClr val="FFFFFF"/>
                </a:solidFill>
              </a:rPr>
              <a:t>iyyib</a:t>
            </a:r>
            <a:endParaRPr b="0" i="0" sz="2700" u="none" cap="none" strike="noStrike">
              <a:solidFill>
                <a:srgbClr val="000000"/>
              </a:solidFill>
              <a:latin typeface="Arial"/>
              <a:ea typeface="Arial"/>
              <a:cs typeface="Arial"/>
              <a:sym typeface="Arial"/>
            </a:endParaRPr>
          </a:p>
        </p:txBody>
      </p:sp>
      <p:sp>
        <p:nvSpPr>
          <p:cNvPr id="715" name="Google Shape;715;g5b6ed10673408411_5"/>
          <p:cNvSpPr txBox="1"/>
          <p:nvPr/>
        </p:nvSpPr>
        <p:spPr>
          <a:xfrm>
            <a:off x="10047278" y="5477980"/>
            <a:ext cx="6065400" cy="856200"/>
          </a:xfrm>
          <a:prstGeom prst="rect">
            <a:avLst/>
          </a:prstGeom>
          <a:noFill/>
          <a:ln>
            <a:noFill/>
          </a:ln>
        </p:spPr>
        <p:txBody>
          <a:bodyPr anchorCtr="0" anchor="t" bIns="0" lIns="0" spcFirstLastPara="1" rIns="0" wrap="square" tIns="0">
            <a:spAutoFit/>
          </a:bodyPr>
          <a:lstStyle/>
          <a:p>
            <a:pPr indent="0" lvl="0" marL="0" marR="0" rtl="0" algn="l">
              <a:lnSpc>
                <a:spcPct val="143000"/>
              </a:lnSpc>
              <a:spcBef>
                <a:spcPts val="0"/>
              </a:spcBef>
              <a:spcAft>
                <a:spcPts val="0"/>
              </a:spcAft>
              <a:buClr>
                <a:srgbClr val="000000"/>
              </a:buClr>
              <a:buSzPts val="3900"/>
              <a:buFont typeface="Arial"/>
              <a:buNone/>
            </a:pPr>
            <a:r>
              <a:rPr b="0" i="0" lang="en-US" sz="3900" u="none" cap="none" strike="noStrike">
                <a:solidFill>
                  <a:srgbClr val="FFFFFF"/>
                </a:solidFill>
                <a:latin typeface="Arial"/>
                <a:ea typeface="Arial"/>
                <a:cs typeface="Arial"/>
                <a:sym typeface="Arial"/>
              </a:rPr>
              <a:t>Wellbeing </a:t>
            </a:r>
            <a:r>
              <a:rPr lang="en-US" sz="3900">
                <a:solidFill>
                  <a:srgbClr val="FFFFFF"/>
                </a:solidFill>
              </a:rPr>
              <a:t>Akshaya </a:t>
            </a:r>
            <a:endParaRPr b="0" i="0" sz="2700" u="none" cap="none" strike="noStrike">
              <a:solidFill>
                <a:srgbClr val="000000"/>
              </a:solidFill>
              <a:latin typeface="Arial"/>
              <a:ea typeface="Arial"/>
              <a:cs typeface="Arial"/>
              <a:sym typeface="Arial"/>
            </a:endParaRPr>
          </a:p>
        </p:txBody>
      </p:sp>
      <p:sp>
        <p:nvSpPr>
          <p:cNvPr id="716" name="Google Shape;716;g5b6ed10673408411_5"/>
          <p:cNvSpPr txBox="1"/>
          <p:nvPr/>
        </p:nvSpPr>
        <p:spPr>
          <a:xfrm>
            <a:off x="10047274" y="2564575"/>
            <a:ext cx="8012100" cy="856200"/>
          </a:xfrm>
          <a:prstGeom prst="rect">
            <a:avLst/>
          </a:prstGeom>
          <a:noFill/>
          <a:ln>
            <a:noFill/>
          </a:ln>
        </p:spPr>
        <p:txBody>
          <a:bodyPr anchorCtr="0" anchor="t" bIns="0" lIns="0" spcFirstLastPara="1" rIns="0" wrap="square" tIns="0">
            <a:spAutoFit/>
          </a:bodyPr>
          <a:lstStyle/>
          <a:p>
            <a:pPr indent="0" lvl="0" marL="0" marR="0" rtl="0" algn="l">
              <a:lnSpc>
                <a:spcPct val="143000"/>
              </a:lnSpc>
              <a:spcBef>
                <a:spcPts val="0"/>
              </a:spcBef>
              <a:spcAft>
                <a:spcPts val="0"/>
              </a:spcAft>
              <a:buClr>
                <a:srgbClr val="000000"/>
              </a:buClr>
              <a:buSzPts val="3900"/>
              <a:buFont typeface="Arial"/>
              <a:buNone/>
            </a:pPr>
            <a:r>
              <a:rPr b="0" i="0" lang="en-US" sz="3900" u="none" cap="none" strike="noStrike">
                <a:solidFill>
                  <a:srgbClr val="FFFFFF"/>
                </a:solidFill>
                <a:latin typeface="Arial"/>
                <a:ea typeface="Arial"/>
                <a:cs typeface="Arial"/>
                <a:sym typeface="Arial"/>
              </a:rPr>
              <a:t>General Practice (GP)</a:t>
            </a:r>
            <a:r>
              <a:rPr lang="en-US" sz="3900">
                <a:solidFill>
                  <a:srgbClr val="FFFFFF"/>
                </a:solidFill>
              </a:rPr>
              <a:t> </a:t>
            </a:r>
            <a:r>
              <a:rPr b="0" i="0" lang="en-US" sz="3900" u="none" cap="none" strike="noStrike">
                <a:solidFill>
                  <a:srgbClr val="FFFFFF"/>
                </a:solidFill>
                <a:latin typeface="Arial"/>
                <a:ea typeface="Arial"/>
                <a:cs typeface="Arial"/>
                <a:sym typeface="Arial"/>
              </a:rPr>
              <a:t>A</a:t>
            </a:r>
            <a:r>
              <a:rPr lang="en-US" sz="3900">
                <a:solidFill>
                  <a:srgbClr val="FFFFFF"/>
                </a:solidFill>
              </a:rPr>
              <a:t>kshaya</a:t>
            </a:r>
            <a:endParaRPr b="0" i="0" sz="3900" u="none" cap="none" strike="noStrike">
              <a:solidFill>
                <a:srgbClr val="FFFFFF"/>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g2fde9715597_0_1008"/>
          <p:cNvSpPr txBox="1"/>
          <p:nvPr/>
        </p:nvSpPr>
        <p:spPr>
          <a:xfrm>
            <a:off x="739318" y="1853487"/>
            <a:ext cx="16809300" cy="7527000"/>
          </a:xfrm>
          <a:prstGeom prst="rect">
            <a:avLst/>
          </a:prstGeom>
          <a:noFill/>
          <a:ln>
            <a:noFill/>
          </a:ln>
        </p:spPr>
        <p:txBody>
          <a:bodyPr anchorCtr="0" anchor="t" bIns="91425" lIns="91425" spcFirstLastPara="1" rIns="91425" wrap="square" tIns="91425">
            <a:spAutoFit/>
          </a:bodyPr>
          <a:lstStyle/>
          <a:p>
            <a:pPr indent="-450850" lvl="0" marL="463550" marR="0" rtl="0" algn="l">
              <a:lnSpc>
                <a:spcPct val="100000"/>
              </a:lnSpc>
              <a:spcBef>
                <a:spcPts val="0"/>
              </a:spcBef>
              <a:spcAft>
                <a:spcPts val="0"/>
              </a:spcAft>
              <a:buClr>
                <a:schemeClr val="lt1"/>
              </a:buClr>
              <a:buSzPts val="3400"/>
              <a:buChar char="•"/>
            </a:pPr>
            <a:r>
              <a:rPr lang="en-US" sz="3400">
                <a:solidFill>
                  <a:schemeClr val="lt1"/>
                </a:solidFill>
              </a:rPr>
              <a:t>Be </a:t>
            </a:r>
            <a:r>
              <a:rPr b="1" lang="en-US" sz="3400">
                <a:solidFill>
                  <a:schemeClr val="lt1"/>
                </a:solidFill>
              </a:rPr>
              <a:t>CONSISTENT</a:t>
            </a:r>
            <a:r>
              <a:rPr lang="en-US" sz="3400">
                <a:solidFill>
                  <a:schemeClr val="lt1"/>
                </a:solidFill>
              </a:rPr>
              <a:t> from the very beginning! Cramming will not save you this time :(</a:t>
            </a:r>
            <a:endParaRPr sz="3400">
              <a:solidFill>
                <a:schemeClr val="lt1"/>
              </a:solidFill>
            </a:endParaRPr>
          </a:p>
          <a:p>
            <a:pPr indent="0" lvl="0" marL="0" marR="0" rtl="0" algn="l">
              <a:lnSpc>
                <a:spcPct val="100000"/>
              </a:lnSpc>
              <a:spcBef>
                <a:spcPts val="0"/>
              </a:spcBef>
              <a:spcAft>
                <a:spcPts val="0"/>
              </a:spcAft>
              <a:buNone/>
            </a:pPr>
            <a:r>
              <a:t/>
            </a:r>
            <a:endParaRPr sz="3400">
              <a:solidFill>
                <a:schemeClr val="lt1"/>
              </a:solidFill>
            </a:endParaRPr>
          </a:p>
          <a:p>
            <a:pPr indent="-450850" lvl="0" marL="463550" marR="0" rtl="0" algn="l">
              <a:lnSpc>
                <a:spcPct val="100000"/>
              </a:lnSpc>
              <a:spcBef>
                <a:spcPts val="0"/>
              </a:spcBef>
              <a:spcAft>
                <a:spcPts val="0"/>
              </a:spcAft>
              <a:buClr>
                <a:schemeClr val="lt1"/>
              </a:buClr>
              <a:buSzPts val="3400"/>
              <a:buChar char="•"/>
            </a:pPr>
            <a:r>
              <a:rPr lang="en-US" sz="3400">
                <a:solidFill>
                  <a:schemeClr val="lt1"/>
                </a:solidFill>
              </a:rPr>
              <a:t>A lot of </a:t>
            </a:r>
            <a:r>
              <a:rPr b="1" lang="en-US" sz="3400">
                <a:solidFill>
                  <a:schemeClr val="lt1"/>
                </a:solidFill>
              </a:rPr>
              <a:t>FIRSTs</a:t>
            </a:r>
            <a:r>
              <a:rPr lang="en-US" sz="3400">
                <a:solidFill>
                  <a:schemeClr val="lt1"/>
                </a:solidFill>
              </a:rPr>
              <a:t> this year - PTs, OSCEs, placements etc.</a:t>
            </a:r>
            <a:endParaRPr sz="3400">
              <a:solidFill>
                <a:schemeClr val="lt1"/>
              </a:solidFill>
            </a:endParaRPr>
          </a:p>
          <a:p>
            <a:pPr indent="0" lvl="0" marL="0" marR="0" rtl="0" algn="l">
              <a:lnSpc>
                <a:spcPct val="100000"/>
              </a:lnSpc>
              <a:spcBef>
                <a:spcPts val="0"/>
              </a:spcBef>
              <a:spcAft>
                <a:spcPts val="0"/>
              </a:spcAft>
              <a:buNone/>
            </a:pPr>
            <a:r>
              <a:t/>
            </a:r>
            <a:endParaRPr sz="3400">
              <a:solidFill>
                <a:schemeClr val="lt1"/>
              </a:solidFill>
            </a:endParaRPr>
          </a:p>
          <a:p>
            <a:pPr indent="-450850" lvl="0" marL="463550" marR="0" rtl="0" algn="l">
              <a:lnSpc>
                <a:spcPct val="100000"/>
              </a:lnSpc>
              <a:spcBef>
                <a:spcPts val="0"/>
              </a:spcBef>
              <a:spcAft>
                <a:spcPts val="0"/>
              </a:spcAft>
              <a:buClr>
                <a:schemeClr val="lt1"/>
              </a:buClr>
              <a:buSzPts val="3400"/>
              <a:buChar char="•"/>
            </a:pPr>
            <a:r>
              <a:rPr lang="en-US" sz="3400">
                <a:solidFill>
                  <a:schemeClr val="lt1"/>
                </a:solidFill>
              </a:rPr>
              <a:t>You will not be able to cover </a:t>
            </a:r>
            <a:r>
              <a:rPr b="1" lang="en-US" sz="3400">
                <a:solidFill>
                  <a:schemeClr val="lt1"/>
                </a:solidFill>
              </a:rPr>
              <a:t>EVERYTHING</a:t>
            </a:r>
            <a:r>
              <a:rPr lang="en-US" sz="3400">
                <a:solidFill>
                  <a:schemeClr val="lt1"/>
                </a:solidFill>
              </a:rPr>
              <a:t> for PTs and that’s okay</a:t>
            </a:r>
            <a:endParaRPr sz="3400">
              <a:solidFill>
                <a:schemeClr val="lt1"/>
              </a:solidFill>
            </a:endParaRPr>
          </a:p>
          <a:p>
            <a:pPr indent="0" lvl="0" marL="0" marR="0" rtl="0" algn="l">
              <a:lnSpc>
                <a:spcPct val="100000"/>
              </a:lnSpc>
              <a:spcBef>
                <a:spcPts val="0"/>
              </a:spcBef>
              <a:spcAft>
                <a:spcPts val="0"/>
              </a:spcAft>
              <a:buNone/>
            </a:pPr>
            <a:r>
              <a:t/>
            </a:r>
            <a:endParaRPr sz="3400">
              <a:solidFill>
                <a:schemeClr val="lt1"/>
              </a:solidFill>
            </a:endParaRPr>
          </a:p>
          <a:p>
            <a:pPr indent="-450850" lvl="0" marL="463550" marR="0" rtl="0" algn="l">
              <a:lnSpc>
                <a:spcPct val="100000"/>
              </a:lnSpc>
              <a:spcBef>
                <a:spcPts val="600"/>
              </a:spcBef>
              <a:spcAft>
                <a:spcPts val="0"/>
              </a:spcAft>
              <a:buClr>
                <a:schemeClr val="lt1"/>
              </a:buClr>
              <a:buSzPts val="3400"/>
              <a:buChar char="•"/>
            </a:pPr>
            <a:r>
              <a:rPr lang="en-US" sz="3400">
                <a:solidFill>
                  <a:schemeClr val="lt1"/>
                </a:solidFill>
              </a:rPr>
              <a:t>Focus on perfecting </a:t>
            </a:r>
            <a:r>
              <a:rPr b="1" lang="en-US" sz="3400">
                <a:solidFill>
                  <a:schemeClr val="lt1"/>
                </a:solidFill>
              </a:rPr>
              <a:t>histories</a:t>
            </a:r>
            <a:r>
              <a:rPr lang="en-US" sz="3400">
                <a:solidFill>
                  <a:schemeClr val="lt1"/>
                </a:solidFill>
              </a:rPr>
              <a:t> and </a:t>
            </a:r>
            <a:r>
              <a:rPr b="1" lang="en-US" sz="3400">
                <a:solidFill>
                  <a:schemeClr val="lt1"/>
                </a:solidFill>
              </a:rPr>
              <a:t>examinations</a:t>
            </a:r>
            <a:r>
              <a:rPr lang="en-US" sz="3400">
                <a:solidFill>
                  <a:schemeClr val="lt1"/>
                </a:solidFill>
              </a:rPr>
              <a:t> this year</a:t>
            </a:r>
            <a:endParaRPr sz="3400">
              <a:solidFill>
                <a:schemeClr val="lt1"/>
              </a:solidFill>
            </a:endParaRPr>
          </a:p>
          <a:p>
            <a:pPr indent="0" lvl="0" marL="0" marR="0" rtl="0" algn="l">
              <a:lnSpc>
                <a:spcPct val="100000"/>
              </a:lnSpc>
              <a:spcBef>
                <a:spcPts val="600"/>
              </a:spcBef>
              <a:spcAft>
                <a:spcPts val="0"/>
              </a:spcAft>
              <a:buNone/>
            </a:pPr>
            <a:r>
              <a:t/>
            </a:r>
            <a:endParaRPr sz="3400">
              <a:solidFill>
                <a:schemeClr val="lt1"/>
              </a:solidFill>
            </a:endParaRPr>
          </a:p>
          <a:p>
            <a:pPr indent="-450850" lvl="0" marL="463550" marR="0" rtl="0" algn="l">
              <a:lnSpc>
                <a:spcPct val="100000"/>
              </a:lnSpc>
              <a:spcBef>
                <a:spcPts val="600"/>
              </a:spcBef>
              <a:spcAft>
                <a:spcPts val="0"/>
              </a:spcAft>
              <a:buClr>
                <a:schemeClr val="lt1"/>
              </a:buClr>
              <a:buSzPts val="3400"/>
              <a:buChar char="•"/>
            </a:pPr>
            <a:r>
              <a:rPr i="0" lang="en-US" sz="3400" u="none" cap="none" strike="noStrike">
                <a:solidFill>
                  <a:schemeClr val="lt1"/>
                </a:solidFill>
              </a:rPr>
              <a:t>Be on top of your </a:t>
            </a:r>
            <a:r>
              <a:rPr b="1" i="0" lang="en-US" sz="3400" u="none" cap="none" strike="noStrike">
                <a:solidFill>
                  <a:schemeClr val="lt1"/>
                </a:solidFill>
              </a:rPr>
              <a:t>sign offs</a:t>
            </a:r>
            <a:endParaRPr b="1" i="0" sz="3400" u="none" cap="none" strike="noStrike">
              <a:solidFill>
                <a:schemeClr val="lt1"/>
              </a:solidFill>
            </a:endParaRPr>
          </a:p>
          <a:p>
            <a:pPr indent="0" lvl="0" marL="0" marR="0" rtl="0" algn="l">
              <a:lnSpc>
                <a:spcPct val="100000"/>
              </a:lnSpc>
              <a:spcBef>
                <a:spcPts val="600"/>
              </a:spcBef>
              <a:spcAft>
                <a:spcPts val="0"/>
              </a:spcAft>
              <a:buNone/>
            </a:pPr>
            <a:r>
              <a:t/>
            </a:r>
            <a:endParaRPr sz="3400">
              <a:solidFill>
                <a:schemeClr val="lt1"/>
              </a:solidFill>
            </a:endParaRPr>
          </a:p>
          <a:p>
            <a:pPr indent="-450850" lvl="0" marL="463550" marR="0" rtl="0" algn="l">
              <a:lnSpc>
                <a:spcPct val="100000"/>
              </a:lnSpc>
              <a:spcBef>
                <a:spcPts val="600"/>
              </a:spcBef>
              <a:spcAft>
                <a:spcPts val="0"/>
              </a:spcAft>
              <a:buClr>
                <a:schemeClr val="lt1"/>
              </a:buClr>
              <a:buSzPts val="3400"/>
              <a:buChar char="•"/>
            </a:pPr>
            <a:r>
              <a:rPr lang="en-US" sz="3400">
                <a:solidFill>
                  <a:schemeClr val="lt1"/>
                </a:solidFill>
              </a:rPr>
              <a:t>Bring a </a:t>
            </a:r>
            <a:r>
              <a:rPr b="1" lang="en-US" sz="3400">
                <a:solidFill>
                  <a:schemeClr val="lt1"/>
                </a:solidFill>
              </a:rPr>
              <a:t>notepad</a:t>
            </a:r>
            <a:r>
              <a:rPr lang="en-US" sz="3400">
                <a:solidFill>
                  <a:schemeClr val="lt1"/>
                </a:solidFill>
              </a:rPr>
              <a:t> to take notes with during placements</a:t>
            </a:r>
            <a:endParaRPr sz="3400">
              <a:solidFill>
                <a:schemeClr val="lt1"/>
              </a:solidFill>
            </a:endParaRPr>
          </a:p>
          <a:p>
            <a:pPr indent="0" lvl="0" marL="0" marR="0" rtl="0" algn="l">
              <a:lnSpc>
                <a:spcPct val="100000"/>
              </a:lnSpc>
              <a:spcBef>
                <a:spcPts val="600"/>
              </a:spcBef>
              <a:spcAft>
                <a:spcPts val="0"/>
              </a:spcAft>
              <a:buNone/>
            </a:pPr>
            <a:r>
              <a:t/>
            </a:r>
            <a:endParaRPr sz="3400">
              <a:solidFill>
                <a:schemeClr val="lt1"/>
              </a:solidFill>
            </a:endParaRPr>
          </a:p>
          <a:p>
            <a:pPr indent="-450850" lvl="0" marL="463550" marR="0" rtl="0" algn="l">
              <a:lnSpc>
                <a:spcPct val="100000"/>
              </a:lnSpc>
              <a:spcBef>
                <a:spcPts val="600"/>
              </a:spcBef>
              <a:spcAft>
                <a:spcPts val="600"/>
              </a:spcAft>
              <a:buClr>
                <a:schemeClr val="lt1"/>
              </a:buClr>
              <a:buSzPts val="3400"/>
              <a:buChar char="•"/>
            </a:pPr>
            <a:r>
              <a:rPr i="0" lang="en-US" sz="3400" u="none" cap="none" strike="noStrike">
                <a:solidFill>
                  <a:schemeClr val="lt1"/>
                </a:solidFill>
              </a:rPr>
              <a:t>Have fun!!!</a:t>
            </a:r>
            <a:endParaRPr i="0" sz="3400" u="none" cap="none" strike="noStrike">
              <a:solidFill>
                <a:schemeClr val="lt1"/>
              </a:solidFill>
            </a:endParaRPr>
          </a:p>
        </p:txBody>
      </p:sp>
      <p:sp>
        <p:nvSpPr>
          <p:cNvPr id="154" name="Google Shape;154;g2fde9715597_0_1008"/>
          <p:cNvSpPr txBox="1"/>
          <p:nvPr/>
        </p:nvSpPr>
        <p:spPr>
          <a:xfrm>
            <a:off x="834401" y="699075"/>
            <a:ext cx="16050600" cy="1154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9000"/>
              <a:buFont typeface="Arial"/>
              <a:buNone/>
            </a:pPr>
            <a:r>
              <a:rPr b="1" i="0" lang="en-US" sz="7500" u="none" cap="none" strike="noStrike">
                <a:solidFill>
                  <a:schemeClr val="lt1"/>
                </a:solidFill>
                <a:latin typeface="Comfortaa"/>
                <a:ea typeface="Comfortaa"/>
                <a:cs typeface="Comfortaa"/>
                <a:sym typeface="Comfortaa"/>
              </a:rPr>
              <a:t>General Advice for 2nd Year🫡  </a:t>
            </a:r>
            <a:endParaRPr b="1" i="0" sz="7500" u="none" cap="none" strike="noStrike">
              <a:solidFill>
                <a:schemeClr val="lt1"/>
              </a:solidFill>
              <a:latin typeface="Comfortaa"/>
              <a:ea typeface="Comfortaa"/>
              <a:cs typeface="Comfortaa"/>
              <a:sym typeface="Comfortaa"/>
            </a:endParaRPr>
          </a:p>
        </p:txBody>
      </p:sp>
      <p:sp>
        <p:nvSpPr>
          <p:cNvPr id="155" name="Google Shape;155;g2fde9715597_0_1008"/>
          <p:cNvSpPr/>
          <p:nvPr/>
        </p:nvSpPr>
        <p:spPr>
          <a:xfrm flipH="1" rot="10800000">
            <a:off x="0" y="9258218"/>
            <a:ext cx="18295200" cy="531300"/>
          </a:xfrm>
          <a:prstGeom prst="rect">
            <a:avLst/>
          </a:prstGeom>
          <a:solidFill>
            <a:srgbClr val="ECAFAE"/>
          </a:solidFill>
          <a:ln>
            <a:noFill/>
          </a:ln>
        </p:spPr>
        <p:txBody>
          <a:bodyPr anchorCtr="1" anchor="ctr" bIns="68575" lIns="137150" spcFirstLastPara="1" rIns="137150" wrap="square" tIns="685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Calibri"/>
              <a:ea typeface="Calibri"/>
              <a:cs typeface="Calibri"/>
              <a:sym typeface="Calibri"/>
            </a:endParaRPr>
          </a:p>
        </p:txBody>
      </p:sp>
      <p:sp>
        <p:nvSpPr>
          <p:cNvPr id="156" name="Google Shape;156;g2fde9715597_0_1008"/>
          <p:cNvSpPr/>
          <p:nvPr/>
        </p:nvSpPr>
        <p:spPr>
          <a:xfrm>
            <a:off x="0" y="9436537"/>
            <a:ext cx="18288000" cy="850500"/>
          </a:xfrm>
          <a:prstGeom prst="rect">
            <a:avLst/>
          </a:prstGeom>
          <a:solidFill>
            <a:srgbClr val="B52E2A"/>
          </a:solidFill>
          <a:ln>
            <a:noFill/>
          </a:ln>
        </p:spPr>
        <p:txBody>
          <a:bodyPr anchorCtr="1" anchor="ctr" bIns="68575" lIns="137150" spcFirstLastPara="1" rIns="137150" wrap="square" tIns="685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Calibri"/>
              <a:ea typeface="Calibri"/>
              <a:cs typeface="Calibri"/>
              <a:sym typeface="Calibri"/>
            </a:endParaRPr>
          </a:p>
        </p:txBody>
      </p:sp>
      <p:pic>
        <p:nvPicPr>
          <p:cNvPr descr="A white letter on a black background&#10;&#10;Description automatically generated" id="157" name="Google Shape;157;g2fde9715597_0_1008"/>
          <p:cNvPicPr preferRelativeResize="0"/>
          <p:nvPr/>
        </p:nvPicPr>
        <p:blipFill rotWithShape="1">
          <a:blip r:embed="rId3">
            <a:alphaModFix/>
          </a:blip>
          <a:srcRect b="0" l="0" r="0" t="0"/>
          <a:stretch/>
        </p:blipFill>
        <p:spPr>
          <a:xfrm>
            <a:off x="15970500" y="9563007"/>
            <a:ext cx="2088899" cy="619501"/>
          </a:xfrm>
          <a:prstGeom prst="rect">
            <a:avLst/>
          </a:prstGeom>
          <a:noFill/>
          <a:ln>
            <a:noFill/>
          </a:ln>
        </p:spPr>
      </p:pic>
      <p:pic>
        <p:nvPicPr>
          <p:cNvPr id="158" name="Google Shape;158;g2fde9715597_0_1008"/>
          <p:cNvPicPr preferRelativeResize="0"/>
          <p:nvPr/>
        </p:nvPicPr>
        <p:blipFill>
          <a:blip r:embed="rId4">
            <a:alphaModFix/>
          </a:blip>
          <a:stretch>
            <a:fillRect/>
          </a:stretch>
        </p:blipFill>
        <p:spPr>
          <a:xfrm>
            <a:off x="14567950" y="5416301"/>
            <a:ext cx="2980676" cy="37407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g2fde9715597_0_1016"/>
          <p:cNvSpPr txBox="1"/>
          <p:nvPr/>
        </p:nvSpPr>
        <p:spPr>
          <a:xfrm>
            <a:off x="785111" y="1974122"/>
            <a:ext cx="17274300" cy="7018800"/>
          </a:xfrm>
          <a:prstGeom prst="rect">
            <a:avLst/>
          </a:prstGeom>
          <a:noFill/>
          <a:ln>
            <a:noFill/>
          </a:ln>
        </p:spPr>
        <p:txBody>
          <a:bodyPr anchorCtr="0" anchor="t" bIns="91425" lIns="91425" spcFirstLastPara="1" rIns="91425" wrap="square" tIns="91425">
            <a:spAutoFit/>
          </a:bodyPr>
          <a:lstStyle/>
          <a:p>
            <a:pPr indent="-457200" lvl="0" marL="457200" marR="0" rtl="0" algn="l">
              <a:lnSpc>
                <a:spcPct val="100000"/>
              </a:lnSpc>
              <a:spcBef>
                <a:spcPts val="0"/>
              </a:spcBef>
              <a:spcAft>
                <a:spcPts val="0"/>
              </a:spcAft>
              <a:buClr>
                <a:srgbClr val="FFFFFF"/>
              </a:buClr>
              <a:buSzPts val="3600"/>
              <a:buFont typeface="Arial"/>
              <a:buChar char="•"/>
            </a:pPr>
            <a:r>
              <a:rPr b="1" i="0" lang="en-US" sz="3200" u="none" cap="none" strike="noStrike">
                <a:solidFill>
                  <a:srgbClr val="DE7370"/>
                </a:solidFill>
                <a:latin typeface="Arial"/>
                <a:ea typeface="Arial"/>
                <a:cs typeface="Arial"/>
                <a:sym typeface="Arial"/>
              </a:rPr>
              <a:t>Progress Test 1:</a:t>
            </a:r>
            <a:r>
              <a:rPr b="0" i="0" lang="en-US" sz="3200" u="none" cap="none" strike="noStrike">
                <a:solidFill>
                  <a:srgbClr val="FFFFFF"/>
                </a:solidFill>
                <a:latin typeface="Arial"/>
                <a:ea typeface="Arial"/>
                <a:cs typeface="Arial"/>
                <a:sym typeface="Arial"/>
              </a:rPr>
              <a:t>  November - (Formative)  </a:t>
            </a:r>
            <a:br>
              <a:rPr b="0" i="0" lang="en-US" sz="3200" u="none" cap="none" strike="noStrike">
                <a:solidFill>
                  <a:srgbClr val="FFFFFF"/>
                </a:solidFill>
                <a:latin typeface="Arial"/>
                <a:ea typeface="Arial"/>
                <a:cs typeface="Arial"/>
                <a:sym typeface="Arial"/>
              </a:rPr>
            </a:br>
            <a:r>
              <a:rPr b="0" i="0" lang="en-US" sz="3200" u="none" cap="none" strike="noStrike">
                <a:solidFill>
                  <a:srgbClr val="FFFFFF"/>
                </a:solidFill>
                <a:latin typeface="Arial"/>
                <a:ea typeface="Arial"/>
                <a:cs typeface="Arial"/>
                <a:sym typeface="Arial"/>
              </a:rPr>
              <a:t>150 SBA Questions on content from all years. </a:t>
            </a:r>
            <a:br>
              <a:rPr b="0" i="0" lang="en-US" sz="3200" u="none" cap="none" strike="noStrike">
                <a:solidFill>
                  <a:srgbClr val="FFFFFF"/>
                </a:solidFill>
                <a:latin typeface="Arial"/>
                <a:ea typeface="Arial"/>
                <a:cs typeface="Arial"/>
                <a:sym typeface="Arial"/>
              </a:rPr>
            </a:br>
            <a:r>
              <a:rPr b="0" i="0" lang="en-US" sz="3200" u="none" cap="none" strike="noStrike">
                <a:solidFill>
                  <a:srgbClr val="FFFFFF"/>
                </a:solidFill>
                <a:latin typeface="Arial"/>
                <a:ea typeface="Arial"/>
                <a:cs typeface="Arial"/>
                <a:sym typeface="Arial"/>
              </a:rPr>
              <a:t>You will not know everything nor will be expected to. </a:t>
            </a:r>
            <a:br>
              <a:rPr b="0" i="0" lang="en-US" sz="3200" u="none" cap="none" strike="noStrike">
                <a:solidFill>
                  <a:srgbClr val="FFFFFF"/>
                </a:solidFill>
                <a:latin typeface="Arial"/>
                <a:ea typeface="Arial"/>
                <a:cs typeface="Arial"/>
                <a:sym typeface="Arial"/>
              </a:rPr>
            </a:br>
            <a:r>
              <a:rPr b="0" i="0" lang="en-US" sz="3200" u="none" cap="none" strike="noStrike">
                <a:solidFill>
                  <a:srgbClr val="FFFFFF"/>
                </a:solidFill>
                <a:latin typeface="Arial"/>
                <a:ea typeface="Arial"/>
                <a:cs typeface="Arial"/>
                <a:sym typeface="Arial"/>
              </a:rPr>
              <a:t>Remember you have only done one block so won’t know much </a:t>
            </a:r>
            <a:r>
              <a:rPr lang="en-US" sz="3200">
                <a:solidFill>
                  <a:srgbClr val="FFFFFF"/>
                </a:solidFill>
              </a:rPr>
              <a:t>and </a:t>
            </a:r>
            <a:r>
              <a:rPr b="0" i="0" lang="en-US" sz="3200" u="none" cap="none" strike="noStrike">
                <a:solidFill>
                  <a:srgbClr val="FFFFFF"/>
                </a:solidFill>
                <a:latin typeface="Arial"/>
                <a:ea typeface="Arial"/>
                <a:cs typeface="Arial"/>
                <a:sym typeface="Arial"/>
              </a:rPr>
              <a:t>that’s fine you will improve each time! U</a:t>
            </a:r>
            <a:r>
              <a:rPr lang="en-US" sz="3200">
                <a:solidFill>
                  <a:srgbClr val="FFFFFF"/>
                </a:solidFill>
              </a:rPr>
              <a:t>se it as </a:t>
            </a:r>
            <a:br>
              <a:rPr b="0" i="0" lang="en-US" sz="3200" u="none" cap="none" strike="noStrike">
                <a:solidFill>
                  <a:srgbClr val="FFFFFF"/>
                </a:solidFill>
                <a:latin typeface="Arial"/>
                <a:ea typeface="Arial"/>
                <a:cs typeface="Arial"/>
                <a:sym typeface="Arial"/>
              </a:rPr>
            </a:br>
            <a:endParaRPr b="0" i="0" sz="3200" u="none" cap="none" strike="noStrike">
              <a:solidFill>
                <a:srgbClr val="FFFFFF"/>
              </a:solidFill>
              <a:latin typeface="Arial"/>
              <a:ea typeface="Arial"/>
              <a:cs typeface="Arial"/>
              <a:sym typeface="Arial"/>
            </a:endParaRPr>
          </a:p>
          <a:p>
            <a:pPr indent="-457200" lvl="0" marL="457200" marR="0" rtl="0" algn="l">
              <a:lnSpc>
                <a:spcPct val="100000"/>
              </a:lnSpc>
              <a:spcBef>
                <a:spcPts val="0"/>
              </a:spcBef>
              <a:spcAft>
                <a:spcPts val="0"/>
              </a:spcAft>
              <a:buClr>
                <a:srgbClr val="FFFFFF"/>
              </a:buClr>
              <a:buSzPts val="3600"/>
              <a:buFont typeface="Arial"/>
              <a:buChar char="•"/>
            </a:pPr>
            <a:r>
              <a:rPr b="1" i="0" lang="en-US" sz="3200" u="none" cap="none" strike="noStrike">
                <a:solidFill>
                  <a:srgbClr val="DE7370"/>
                </a:solidFill>
                <a:latin typeface="Arial"/>
                <a:ea typeface="Arial"/>
                <a:cs typeface="Arial"/>
                <a:sym typeface="Arial"/>
              </a:rPr>
              <a:t>Progress Test 2</a:t>
            </a:r>
            <a:r>
              <a:rPr b="0" i="0" lang="en-US" sz="3200" u="none" cap="none" strike="noStrike">
                <a:solidFill>
                  <a:srgbClr val="DE7370"/>
                </a:solidFill>
                <a:latin typeface="Arial"/>
                <a:ea typeface="Arial"/>
                <a:cs typeface="Arial"/>
                <a:sym typeface="Arial"/>
              </a:rPr>
              <a:t>:</a:t>
            </a:r>
            <a:r>
              <a:rPr b="0" i="0" lang="en-US" sz="3200" u="none" cap="none" strike="noStrike">
                <a:solidFill>
                  <a:srgbClr val="FFFFFF"/>
                </a:solidFill>
                <a:latin typeface="Arial"/>
                <a:ea typeface="Arial"/>
                <a:cs typeface="Arial"/>
                <a:sym typeface="Arial"/>
              </a:rPr>
              <a:t> January (Formative)</a:t>
            </a:r>
            <a:endParaRPr b="0" i="0" sz="3200" u="none" cap="none" strike="noStrike">
              <a:solidFill>
                <a:srgbClr val="FFFFFF"/>
              </a:solidFill>
              <a:latin typeface="Arial"/>
              <a:ea typeface="Arial"/>
              <a:cs typeface="Arial"/>
              <a:sym typeface="Arial"/>
            </a:endParaRPr>
          </a:p>
          <a:p>
            <a:pPr indent="-457200" lvl="0" marL="457200" marR="0" rtl="0" algn="l">
              <a:lnSpc>
                <a:spcPct val="100000"/>
              </a:lnSpc>
              <a:spcBef>
                <a:spcPts val="0"/>
              </a:spcBef>
              <a:spcAft>
                <a:spcPts val="0"/>
              </a:spcAft>
              <a:buClr>
                <a:srgbClr val="FFFFFF"/>
              </a:buClr>
              <a:buSzPts val="3600"/>
              <a:buFont typeface="Arial"/>
              <a:buChar char="•"/>
            </a:pPr>
            <a:r>
              <a:rPr b="1" i="0" lang="en-US" sz="3200" u="none" cap="none" strike="noStrike">
                <a:solidFill>
                  <a:srgbClr val="DE7370"/>
                </a:solidFill>
                <a:latin typeface="Arial"/>
                <a:ea typeface="Arial"/>
                <a:cs typeface="Arial"/>
                <a:sym typeface="Arial"/>
              </a:rPr>
              <a:t>Progress Test 3:</a:t>
            </a:r>
            <a:r>
              <a:rPr b="1" i="0" lang="en-US" sz="3200" u="none" cap="none" strike="noStrike">
                <a:solidFill>
                  <a:srgbClr val="FFFFFF"/>
                </a:solidFill>
                <a:latin typeface="Arial"/>
                <a:ea typeface="Arial"/>
                <a:cs typeface="Arial"/>
                <a:sym typeface="Arial"/>
              </a:rPr>
              <a:t> </a:t>
            </a:r>
            <a:r>
              <a:rPr b="0" i="0" lang="en-US" sz="3200" u="none" cap="none" strike="noStrike">
                <a:solidFill>
                  <a:srgbClr val="FFFFFF"/>
                </a:solidFill>
                <a:latin typeface="Arial"/>
                <a:ea typeface="Arial"/>
                <a:cs typeface="Arial"/>
                <a:sym typeface="Arial"/>
              </a:rPr>
              <a:t>May </a:t>
            </a:r>
            <a:r>
              <a:rPr b="1" i="0" lang="en-US" sz="3200" u="none" cap="none" strike="noStrike">
                <a:solidFill>
                  <a:srgbClr val="FFFFFF"/>
                </a:solidFill>
                <a:latin typeface="Arial"/>
                <a:ea typeface="Arial"/>
                <a:cs typeface="Arial"/>
                <a:sym typeface="Arial"/>
              </a:rPr>
              <a:t>(Summative) </a:t>
            </a:r>
            <a:endParaRPr b="1" i="0" sz="3200" u="none" cap="none" strike="noStrike">
              <a:solidFill>
                <a:srgbClr val="FFFFFF"/>
              </a:solidFill>
              <a:latin typeface="Arial"/>
              <a:ea typeface="Arial"/>
              <a:cs typeface="Arial"/>
              <a:sym typeface="Arial"/>
            </a:endParaRPr>
          </a:p>
          <a:p>
            <a:pPr indent="-457200" lvl="0" marL="457200" marR="0" rtl="0" algn="l">
              <a:lnSpc>
                <a:spcPct val="100000"/>
              </a:lnSpc>
              <a:spcBef>
                <a:spcPts val="0"/>
              </a:spcBef>
              <a:spcAft>
                <a:spcPts val="0"/>
              </a:spcAft>
              <a:buClr>
                <a:srgbClr val="FFFFFF"/>
              </a:buClr>
              <a:buSzPts val="3600"/>
              <a:buFont typeface="Arial"/>
              <a:buChar char="•"/>
            </a:pPr>
            <a:r>
              <a:rPr b="1" i="0" lang="en-US" sz="3200" u="none" cap="none" strike="noStrike">
                <a:solidFill>
                  <a:srgbClr val="DE7370"/>
                </a:solidFill>
                <a:latin typeface="Arial"/>
                <a:ea typeface="Arial"/>
                <a:cs typeface="Arial"/>
                <a:sym typeface="Arial"/>
              </a:rPr>
              <a:t>OSCE:</a:t>
            </a:r>
            <a:r>
              <a:rPr b="1" i="0" lang="en-US" sz="3200" u="none" cap="none" strike="noStrike">
                <a:solidFill>
                  <a:srgbClr val="FFFFFF"/>
                </a:solidFill>
                <a:latin typeface="Arial"/>
                <a:ea typeface="Arial"/>
                <a:cs typeface="Arial"/>
                <a:sym typeface="Arial"/>
              </a:rPr>
              <a:t> </a:t>
            </a:r>
            <a:r>
              <a:rPr b="0" i="0" lang="en-US" sz="3200" u="none" cap="none" strike="noStrike">
                <a:solidFill>
                  <a:srgbClr val="FFFFFF"/>
                </a:solidFill>
                <a:latin typeface="Arial"/>
                <a:ea typeface="Arial"/>
                <a:cs typeface="Arial"/>
                <a:sym typeface="Arial"/>
              </a:rPr>
              <a:t>March (Formative) </a:t>
            </a:r>
            <a:endParaRPr b="0" i="0" sz="3200" u="none" cap="none" strike="noStrike">
              <a:solidFill>
                <a:srgbClr val="FFFFFF"/>
              </a:solidFill>
              <a:latin typeface="Arial"/>
              <a:ea typeface="Arial"/>
              <a:cs typeface="Arial"/>
              <a:sym typeface="Arial"/>
            </a:endParaRPr>
          </a:p>
          <a:p>
            <a:pPr indent="-228600" lvl="0" marL="457200" marR="0" rtl="0" algn="l">
              <a:lnSpc>
                <a:spcPct val="100000"/>
              </a:lnSpc>
              <a:spcBef>
                <a:spcPts val="0"/>
              </a:spcBef>
              <a:spcAft>
                <a:spcPts val="0"/>
              </a:spcAft>
              <a:buClr>
                <a:srgbClr val="000000"/>
              </a:buClr>
              <a:buSzPts val="3600"/>
              <a:buFont typeface="Arial"/>
              <a:buNone/>
            </a:pPr>
            <a:r>
              <a:t/>
            </a:r>
            <a:endParaRPr b="1" i="0" sz="3200" u="none" cap="none" strike="noStrike">
              <a:solidFill>
                <a:srgbClr val="FFFFFF"/>
              </a:solidFill>
              <a:latin typeface="Arial"/>
              <a:ea typeface="Arial"/>
              <a:cs typeface="Arial"/>
              <a:sym typeface="Arial"/>
            </a:endParaRPr>
          </a:p>
          <a:p>
            <a:pPr indent="-457200" lvl="0" marL="457200" marR="0" rtl="0" algn="l">
              <a:lnSpc>
                <a:spcPct val="100000"/>
              </a:lnSpc>
              <a:spcBef>
                <a:spcPts val="0"/>
              </a:spcBef>
              <a:spcAft>
                <a:spcPts val="0"/>
              </a:spcAft>
              <a:buClr>
                <a:srgbClr val="FFFFFF"/>
              </a:buClr>
              <a:buSzPts val="3600"/>
              <a:buFont typeface="Arial"/>
              <a:buChar char="•"/>
            </a:pPr>
            <a:r>
              <a:rPr b="1" i="0" lang="en-US" sz="3200" u="none" cap="none" strike="noStrike">
                <a:solidFill>
                  <a:srgbClr val="DE7370"/>
                </a:solidFill>
                <a:latin typeface="Arial"/>
                <a:ea typeface="Arial"/>
                <a:cs typeface="Arial"/>
                <a:sym typeface="Arial"/>
              </a:rPr>
              <a:t>Intro to </a:t>
            </a:r>
            <a:r>
              <a:rPr b="1" lang="en-US" sz="3200">
                <a:solidFill>
                  <a:srgbClr val="DE7370"/>
                </a:solidFill>
              </a:rPr>
              <a:t>c</a:t>
            </a:r>
            <a:r>
              <a:rPr b="1" i="0" lang="en-US" sz="3200" u="none" cap="none" strike="noStrike">
                <a:solidFill>
                  <a:srgbClr val="DE7370"/>
                </a:solidFill>
                <a:latin typeface="Arial"/>
                <a:ea typeface="Arial"/>
                <a:cs typeface="Arial"/>
                <a:sym typeface="Arial"/>
              </a:rPr>
              <a:t>linical research -</a:t>
            </a:r>
            <a:r>
              <a:rPr b="1" i="0" lang="en-US" sz="3200" u="none" cap="none" strike="noStrike">
                <a:solidFill>
                  <a:srgbClr val="FFFFFF"/>
                </a:solidFill>
                <a:latin typeface="Arial"/>
                <a:ea typeface="Arial"/>
                <a:cs typeface="Arial"/>
                <a:sym typeface="Arial"/>
              </a:rPr>
              <a:t> </a:t>
            </a:r>
            <a:r>
              <a:rPr b="0" i="0" lang="en-US" sz="3200" u="none" cap="none" strike="noStrike">
                <a:solidFill>
                  <a:srgbClr val="FFFFFF"/>
                </a:solidFill>
                <a:latin typeface="Arial"/>
                <a:ea typeface="Arial"/>
                <a:cs typeface="Arial"/>
                <a:sym typeface="Arial"/>
              </a:rPr>
              <a:t>300 word summative essay &amp; a quiz January </a:t>
            </a:r>
            <a:endParaRPr b="0" i="0" sz="3200" u="none" cap="none" strike="noStrike">
              <a:solidFill>
                <a:srgbClr val="FFFFFF"/>
              </a:solidFill>
              <a:latin typeface="Arial"/>
              <a:ea typeface="Arial"/>
              <a:cs typeface="Arial"/>
              <a:sym typeface="Arial"/>
            </a:endParaRPr>
          </a:p>
          <a:p>
            <a:pPr indent="-457200" lvl="0" marL="457200" marR="0" rtl="0" algn="l">
              <a:lnSpc>
                <a:spcPct val="100000"/>
              </a:lnSpc>
              <a:spcBef>
                <a:spcPts val="0"/>
              </a:spcBef>
              <a:spcAft>
                <a:spcPts val="0"/>
              </a:spcAft>
              <a:buClr>
                <a:srgbClr val="FFFFFF"/>
              </a:buClr>
              <a:buSzPts val="3600"/>
              <a:buFont typeface="Arial"/>
              <a:buChar char="•"/>
            </a:pPr>
            <a:r>
              <a:rPr b="1" i="0" lang="en-US" sz="3200" u="none" cap="none" strike="noStrike">
                <a:solidFill>
                  <a:srgbClr val="DE7370"/>
                </a:solidFill>
                <a:latin typeface="Arial"/>
                <a:ea typeface="Arial"/>
                <a:cs typeface="Arial"/>
                <a:sym typeface="Arial"/>
              </a:rPr>
              <a:t>SSC essay/ creative piece / language exam -</a:t>
            </a:r>
            <a:r>
              <a:rPr b="1" i="0" lang="en-US" sz="3200" u="none" cap="none" strike="noStrike">
                <a:solidFill>
                  <a:srgbClr val="FFFFFF"/>
                </a:solidFill>
                <a:latin typeface="Arial"/>
                <a:ea typeface="Arial"/>
                <a:cs typeface="Arial"/>
                <a:sym typeface="Arial"/>
              </a:rPr>
              <a:t> </a:t>
            </a:r>
            <a:r>
              <a:rPr b="0" i="0" lang="en-US" sz="3200" u="none" cap="none" strike="noStrike">
                <a:solidFill>
                  <a:srgbClr val="FFFFFF"/>
                </a:solidFill>
                <a:latin typeface="Arial"/>
                <a:ea typeface="Arial"/>
                <a:cs typeface="Arial"/>
                <a:sym typeface="Arial"/>
              </a:rPr>
              <a:t>April</a:t>
            </a:r>
            <a:r>
              <a:rPr b="1" i="0" lang="en-US" sz="3200" u="none" cap="none" strike="noStrike">
                <a:solidFill>
                  <a:srgbClr val="FFFFFF"/>
                </a:solidFill>
                <a:latin typeface="Arial"/>
                <a:ea typeface="Arial"/>
                <a:cs typeface="Arial"/>
                <a:sym typeface="Arial"/>
              </a:rPr>
              <a:t> </a:t>
            </a:r>
            <a:endParaRPr b="1" i="0" sz="3200" u="none" cap="none" strike="noStrike">
              <a:solidFill>
                <a:srgbClr val="FFFFFF"/>
              </a:solidFill>
              <a:latin typeface="Arial"/>
              <a:ea typeface="Arial"/>
              <a:cs typeface="Arial"/>
              <a:sym typeface="Arial"/>
            </a:endParaRPr>
          </a:p>
          <a:p>
            <a:pPr indent="-457200" lvl="0" marL="457200" marR="0" rtl="0" algn="l">
              <a:lnSpc>
                <a:spcPct val="100000"/>
              </a:lnSpc>
              <a:spcBef>
                <a:spcPts val="0"/>
              </a:spcBef>
              <a:spcAft>
                <a:spcPts val="0"/>
              </a:spcAft>
              <a:buClr>
                <a:srgbClr val="FFFFFF"/>
              </a:buClr>
              <a:buSzPts val="3600"/>
              <a:buFont typeface="Arial"/>
              <a:buChar char="•"/>
            </a:pPr>
            <a:r>
              <a:rPr b="1" i="0" lang="en-US" sz="3200" u="none" cap="none" strike="noStrike">
                <a:solidFill>
                  <a:srgbClr val="DE7370"/>
                </a:solidFill>
                <a:latin typeface="Arial"/>
                <a:ea typeface="Arial"/>
                <a:cs typeface="Arial"/>
                <a:sym typeface="Arial"/>
              </a:rPr>
              <a:t>Kaizen e portfolio -</a:t>
            </a:r>
            <a:r>
              <a:rPr b="1" i="0" lang="en-US" sz="3200" u="none" cap="none" strike="noStrike">
                <a:solidFill>
                  <a:srgbClr val="FFFFFF"/>
                </a:solidFill>
                <a:latin typeface="Arial"/>
                <a:ea typeface="Arial"/>
                <a:cs typeface="Arial"/>
                <a:sym typeface="Arial"/>
              </a:rPr>
              <a:t> </a:t>
            </a:r>
            <a:r>
              <a:rPr b="0" i="0" lang="en-US" sz="3200" u="none" cap="none" strike="noStrike">
                <a:solidFill>
                  <a:srgbClr val="FFFFFF"/>
                </a:solidFill>
                <a:latin typeface="Arial"/>
                <a:ea typeface="Arial"/>
                <a:cs typeface="Arial"/>
                <a:sym typeface="Arial"/>
              </a:rPr>
              <a:t>May</a:t>
            </a:r>
            <a:endParaRPr b="0" i="0" sz="3200" u="none" cap="none" strike="noStrike">
              <a:solidFill>
                <a:srgbClr val="FFFFFF"/>
              </a:solidFill>
              <a:latin typeface="Arial"/>
              <a:ea typeface="Arial"/>
              <a:cs typeface="Arial"/>
              <a:sym typeface="Arial"/>
            </a:endParaRPr>
          </a:p>
        </p:txBody>
      </p:sp>
      <p:sp>
        <p:nvSpPr>
          <p:cNvPr id="164" name="Google Shape;164;g2fde9715597_0_1016"/>
          <p:cNvSpPr txBox="1"/>
          <p:nvPr/>
        </p:nvSpPr>
        <p:spPr>
          <a:xfrm>
            <a:off x="785111" y="603343"/>
            <a:ext cx="14596200" cy="1154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9000"/>
              <a:buFont typeface="Arial"/>
              <a:buNone/>
            </a:pPr>
            <a:r>
              <a:rPr b="1" i="0" lang="en-US" sz="7500" u="none" cap="none" strike="noStrike">
                <a:solidFill>
                  <a:schemeClr val="lt1"/>
                </a:solidFill>
                <a:latin typeface="Comfortaa"/>
                <a:ea typeface="Comfortaa"/>
                <a:cs typeface="Comfortaa"/>
                <a:sym typeface="Comfortaa"/>
              </a:rPr>
              <a:t>Assessments Summary </a:t>
            </a:r>
            <a:endParaRPr b="1" i="0" sz="7500" u="none" cap="none" strike="noStrike">
              <a:solidFill>
                <a:schemeClr val="lt1"/>
              </a:solidFill>
              <a:latin typeface="Comfortaa"/>
              <a:ea typeface="Comfortaa"/>
              <a:cs typeface="Comfortaa"/>
              <a:sym typeface="Comfortaa"/>
            </a:endParaRPr>
          </a:p>
        </p:txBody>
      </p:sp>
      <p:sp>
        <p:nvSpPr>
          <p:cNvPr id="165" name="Google Shape;165;g2fde9715597_0_1016"/>
          <p:cNvSpPr/>
          <p:nvPr/>
        </p:nvSpPr>
        <p:spPr>
          <a:xfrm flipH="1" rot="10800000">
            <a:off x="0" y="9258218"/>
            <a:ext cx="18295200" cy="531300"/>
          </a:xfrm>
          <a:prstGeom prst="rect">
            <a:avLst/>
          </a:prstGeom>
          <a:solidFill>
            <a:srgbClr val="ECAFAE"/>
          </a:solidFill>
          <a:ln>
            <a:noFill/>
          </a:ln>
        </p:spPr>
        <p:txBody>
          <a:bodyPr anchorCtr="1" anchor="ctr" bIns="68575" lIns="137150" spcFirstLastPara="1" rIns="137150" wrap="square" tIns="685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Calibri"/>
              <a:ea typeface="Calibri"/>
              <a:cs typeface="Calibri"/>
              <a:sym typeface="Calibri"/>
            </a:endParaRPr>
          </a:p>
        </p:txBody>
      </p:sp>
      <p:sp>
        <p:nvSpPr>
          <p:cNvPr id="166" name="Google Shape;166;g2fde9715597_0_1016"/>
          <p:cNvSpPr/>
          <p:nvPr/>
        </p:nvSpPr>
        <p:spPr>
          <a:xfrm>
            <a:off x="0" y="9436537"/>
            <a:ext cx="18288000" cy="850500"/>
          </a:xfrm>
          <a:prstGeom prst="rect">
            <a:avLst/>
          </a:prstGeom>
          <a:solidFill>
            <a:srgbClr val="B52E2A"/>
          </a:solidFill>
          <a:ln>
            <a:noFill/>
          </a:ln>
        </p:spPr>
        <p:txBody>
          <a:bodyPr anchorCtr="1" anchor="ctr" bIns="68575" lIns="137150" spcFirstLastPara="1" rIns="137150" wrap="square" tIns="685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Calibri"/>
              <a:ea typeface="Calibri"/>
              <a:cs typeface="Calibri"/>
              <a:sym typeface="Calibri"/>
            </a:endParaRPr>
          </a:p>
        </p:txBody>
      </p:sp>
      <p:pic>
        <p:nvPicPr>
          <p:cNvPr descr="A white letter on a black background&#10;&#10;Description automatically generated" id="167" name="Google Shape;167;g2fde9715597_0_1016"/>
          <p:cNvPicPr preferRelativeResize="0"/>
          <p:nvPr/>
        </p:nvPicPr>
        <p:blipFill rotWithShape="1">
          <a:blip r:embed="rId3">
            <a:alphaModFix/>
          </a:blip>
          <a:srcRect b="0" l="0" r="0" t="0"/>
          <a:stretch/>
        </p:blipFill>
        <p:spPr>
          <a:xfrm>
            <a:off x="15970500" y="9563007"/>
            <a:ext cx="2088899" cy="6195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g2fde9715597_0_1024"/>
          <p:cNvSpPr txBox="1"/>
          <p:nvPr/>
        </p:nvSpPr>
        <p:spPr>
          <a:xfrm>
            <a:off x="811225" y="2929275"/>
            <a:ext cx="16553100" cy="6272400"/>
          </a:xfrm>
          <a:prstGeom prst="rect">
            <a:avLst/>
          </a:prstGeom>
          <a:noFill/>
          <a:ln>
            <a:noFill/>
          </a:ln>
        </p:spPr>
        <p:txBody>
          <a:bodyPr anchorCtr="0" anchor="t" bIns="0" lIns="0" spcFirstLastPara="1" rIns="0" wrap="square" tIns="0">
            <a:spAutoFit/>
          </a:bodyPr>
          <a:lstStyle/>
          <a:p>
            <a:pPr indent="-457200" lvl="0" marL="457200" marR="0" rtl="0" algn="l">
              <a:lnSpc>
                <a:spcPct val="100000"/>
              </a:lnSpc>
              <a:spcBef>
                <a:spcPts val="0"/>
              </a:spcBef>
              <a:spcAft>
                <a:spcPts val="0"/>
              </a:spcAft>
              <a:buClr>
                <a:srgbClr val="FFFFFF"/>
              </a:buClr>
              <a:buSzPts val="3300"/>
              <a:buFont typeface="Arial"/>
              <a:buChar char="•"/>
            </a:pPr>
            <a:r>
              <a:rPr lang="en-US" sz="3300">
                <a:solidFill>
                  <a:srgbClr val="FFFFFF"/>
                </a:solidFill>
              </a:rPr>
              <a:t>It tests you on the content you are expected to know by the time you qualify as a doctor </a:t>
            </a:r>
            <a:endParaRPr sz="3300">
              <a:solidFill>
                <a:srgbClr val="FFFFFF"/>
              </a:solidFill>
            </a:endParaRPr>
          </a:p>
          <a:p>
            <a:pPr indent="-438150" lvl="1" marL="914400" marR="0" rtl="0" algn="l">
              <a:lnSpc>
                <a:spcPct val="100000"/>
              </a:lnSpc>
              <a:spcBef>
                <a:spcPts val="0"/>
              </a:spcBef>
              <a:spcAft>
                <a:spcPts val="0"/>
              </a:spcAft>
              <a:buClr>
                <a:srgbClr val="FFFFFF"/>
              </a:buClr>
              <a:buSzPts val="3300"/>
              <a:buFont typeface="Arial"/>
              <a:buChar char="○"/>
            </a:pPr>
            <a:r>
              <a:rPr lang="en-US" sz="3300">
                <a:solidFill>
                  <a:srgbClr val="FFFFFF"/>
                </a:solidFill>
              </a:rPr>
              <a:t>Ensuring</a:t>
            </a:r>
            <a:r>
              <a:rPr lang="en-US" sz="3300">
                <a:solidFill>
                  <a:srgbClr val="FFFFFF"/>
                </a:solidFill>
              </a:rPr>
              <a:t> that you’re prepared for</a:t>
            </a:r>
            <a:r>
              <a:rPr lang="en-US" sz="3300">
                <a:solidFill>
                  <a:srgbClr val="FFFFFF"/>
                </a:solidFill>
              </a:rPr>
              <a:t> the AKT (Applied Knowledge Test) at the end of your final year (part of the MLA)</a:t>
            </a:r>
            <a:endParaRPr sz="3300">
              <a:solidFill>
                <a:srgbClr val="FFFFFF"/>
              </a:solidFill>
            </a:endParaRPr>
          </a:p>
          <a:p>
            <a:pPr indent="-457200" lvl="0" marL="457200" marR="0" rtl="0" algn="l">
              <a:lnSpc>
                <a:spcPct val="100000"/>
              </a:lnSpc>
              <a:spcBef>
                <a:spcPts val="0"/>
              </a:spcBef>
              <a:spcAft>
                <a:spcPts val="0"/>
              </a:spcAft>
              <a:buClr>
                <a:srgbClr val="FFFFFF"/>
              </a:buClr>
              <a:buSzPts val="3300"/>
              <a:buFont typeface="Arial"/>
              <a:buChar char="•"/>
            </a:pPr>
            <a:r>
              <a:rPr b="0" i="0" lang="en-US" sz="3300" u="none" cap="none" strike="noStrike">
                <a:solidFill>
                  <a:srgbClr val="FFFFFF"/>
                </a:solidFill>
                <a:latin typeface="Arial"/>
                <a:ea typeface="Arial"/>
                <a:cs typeface="Arial"/>
                <a:sym typeface="Arial"/>
              </a:rPr>
              <a:t> </a:t>
            </a:r>
            <a:r>
              <a:rPr lang="en-US" sz="3300">
                <a:solidFill>
                  <a:srgbClr val="FFFFFF"/>
                </a:solidFill>
              </a:rPr>
              <a:t>Each PT has </a:t>
            </a:r>
            <a:r>
              <a:rPr b="1" i="0" lang="en-US" sz="3300" u="none" cap="none" strike="noStrike">
                <a:solidFill>
                  <a:srgbClr val="FFFFFF"/>
                </a:solidFill>
              </a:rPr>
              <a:t>150 SBAs,</a:t>
            </a:r>
            <a:r>
              <a:rPr b="0" i="0" lang="en-US" sz="3300" u="none" cap="none" strike="noStrike">
                <a:solidFill>
                  <a:srgbClr val="FFFFFF"/>
                </a:solidFill>
                <a:latin typeface="Arial"/>
                <a:ea typeface="Arial"/>
                <a:cs typeface="Arial"/>
                <a:sym typeface="Arial"/>
              </a:rPr>
              <a:t> and you will be examined on content from all years</a:t>
            </a:r>
            <a:endParaRPr sz="3300">
              <a:solidFill>
                <a:srgbClr val="FFFFFF"/>
              </a:solidFill>
            </a:endParaRPr>
          </a:p>
          <a:p>
            <a:pPr indent="-438150" lvl="1" marL="914400" marR="0" rtl="0" algn="l">
              <a:lnSpc>
                <a:spcPct val="100000"/>
              </a:lnSpc>
              <a:spcBef>
                <a:spcPts val="0"/>
              </a:spcBef>
              <a:spcAft>
                <a:spcPts val="0"/>
              </a:spcAft>
              <a:buClr>
                <a:srgbClr val="FFFFFF"/>
              </a:buClr>
              <a:buSzPts val="3300"/>
              <a:buFont typeface="Arial"/>
              <a:buChar char="○"/>
            </a:pPr>
            <a:r>
              <a:rPr lang="en-US" sz="3300">
                <a:solidFill>
                  <a:srgbClr val="FFFFFF"/>
                </a:solidFill>
              </a:rPr>
              <a:t>Y</a:t>
            </a:r>
            <a:r>
              <a:rPr b="0" i="0" lang="en-US" sz="3300" u="none" cap="none" strike="noStrike">
                <a:solidFill>
                  <a:srgbClr val="FFFFFF"/>
                </a:solidFill>
                <a:latin typeface="Arial"/>
                <a:ea typeface="Arial"/>
                <a:cs typeface="Arial"/>
                <a:sym typeface="Arial"/>
              </a:rPr>
              <a:t>ou won’t know (and are not expected) to know everything - all you have to do is pass</a:t>
            </a:r>
            <a:r>
              <a:rPr lang="en-US" sz="3300">
                <a:solidFill>
                  <a:srgbClr val="FFFFFF"/>
                </a:solidFill>
              </a:rPr>
              <a:t>; </a:t>
            </a:r>
            <a:r>
              <a:rPr b="0" i="0" lang="en-US" sz="3300" u="none" cap="none" strike="noStrike">
                <a:solidFill>
                  <a:srgbClr val="FFFFFF"/>
                </a:solidFill>
                <a:latin typeface="Arial"/>
                <a:ea typeface="Arial"/>
                <a:cs typeface="Arial"/>
                <a:sym typeface="Arial"/>
              </a:rPr>
              <a:t>the pass mark is set according to your year </a:t>
            </a:r>
            <a:endParaRPr sz="3300">
              <a:solidFill>
                <a:srgbClr val="FFFFFF"/>
              </a:solidFill>
            </a:endParaRPr>
          </a:p>
          <a:p>
            <a:pPr indent="-438150" lvl="0" marL="457200" marR="0" rtl="0" algn="l">
              <a:lnSpc>
                <a:spcPct val="100000"/>
              </a:lnSpc>
              <a:spcBef>
                <a:spcPts val="0"/>
              </a:spcBef>
              <a:spcAft>
                <a:spcPts val="0"/>
              </a:spcAft>
              <a:buClr>
                <a:srgbClr val="FFFFFF"/>
              </a:buClr>
              <a:buSzPts val="3300"/>
              <a:buFont typeface="Arial"/>
              <a:buChar char="•"/>
            </a:pPr>
            <a:r>
              <a:rPr b="0" i="0" lang="en-US" sz="3300" u="none" cap="none" strike="noStrike">
                <a:solidFill>
                  <a:srgbClr val="FFFFFF"/>
                </a:solidFill>
                <a:latin typeface="Arial"/>
                <a:ea typeface="Arial"/>
                <a:cs typeface="Arial"/>
                <a:sym typeface="Arial"/>
              </a:rPr>
              <a:t>Can use the </a:t>
            </a:r>
            <a:r>
              <a:rPr b="0" i="0" lang="en-US" sz="3300" u="sng" cap="none" strike="noStrike">
                <a:solidFill>
                  <a:srgbClr val="FFFFFF"/>
                </a:solidFill>
                <a:latin typeface="Arial"/>
                <a:ea typeface="Arial"/>
                <a:cs typeface="Arial"/>
                <a:sym typeface="Arial"/>
                <a:hlinkClick r:id="rId3">
                  <a:extLst>
                    <a:ext uri="{A12FA001-AC4F-418D-AE19-62706E023703}">
                      <ahyp:hlinkClr val="tx"/>
                    </a:ext>
                  </a:extLst>
                </a:hlinkClick>
              </a:rPr>
              <a:t>MLA content map </a:t>
            </a:r>
            <a:r>
              <a:rPr b="0" i="0" lang="en-US" sz="3300" u="none" cap="none" strike="noStrike">
                <a:solidFill>
                  <a:srgbClr val="FFFFFF"/>
                </a:solidFill>
                <a:latin typeface="Arial"/>
                <a:ea typeface="Arial"/>
                <a:cs typeface="Arial"/>
                <a:sym typeface="Arial"/>
              </a:rPr>
              <a:t>to help with conditions list and map to blocks. </a:t>
            </a:r>
            <a:r>
              <a:rPr lang="en-US" sz="3300">
                <a:solidFill>
                  <a:srgbClr val="FFFFFF"/>
                </a:solidFill>
              </a:rPr>
              <a:t>You d</a:t>
            </a:r>
            <a:r>
              <a:rPr b="0" i="0" lang="en-US" sz="3300" u="none" cap="none" strike="noStrike">
                <a:solidFill>
                  <a:srgbClr val="FFFFFF"/>
                </a:solidFill>
                <a:latin typeface="Arial"/>
                <a:ea typeface="Arial"/>
                <a:cs typeface="Arial"/>
                <a:sym typeface="Arial"/>
              </a:rPr>
              <a:t>on’t learn everything on the content map, this is everything you need to cover by final year!</a:t>
            </a:r>
            <a:endParaRPr b="0" i="0" sz="3300" u="none" cap="none" strike="noStrike">
              <a:solidFill>
                <a:srgbClr val="FFFFFF"/>
              </a:solidFill>
              <a:latin typeface="Arial"/>
              <a:ea typeface="Arial"/>
              <a:cs typeface="Arial"/>
              <a:sym typeface="Arial"/>
            </a:endParaRPr>
          </a:p>
          <a:p>
            <a:pPr indent="-438150" lvl="0" marL="457200" marR="0" rtl="0" algn="l">
              <a:lnSpc>
                <a:spcPct val="100000"/>
              </a:lnSpc>
              <a:spcBef>
                <a:spcPts val="0"/>
              </a:spcBef>
              <a:spcAft>
                <a:spcPts val="0"/>
              </a:spcAft>
              <a:buClr>
                <a:srgbClr val="FFFFFF"/>
              </a:buClr>
              <a:buSzPts val="3300"/>
              <a:buFont typeface="Arial"/>
              <a:buChar char="•"/>
            </a:pPr>
            <a:r>
              <a:rPr lang="en-US" sz="3300">
                <a:solidFill>
                  <a:srgbClr val="FFFFFF"/>
                </a:solidFill>
              </a:rPr>
              <a:t>Remember you are not just studying to pass exams, but to become doctors and treat patients!</a:t>
            </a:r>
            <a:endParaRPr sz="3300">
              <a:solidFill>
                <a:srgbClr val="FFFFFF"/>
              </a:solidFill>
            </a:endParaRPr>
          </a:p>
          <a:p>
            <a:pPr indent="-177800" lvl="0" marL="285750" marR="0" rtl="0" algn="l">
              <a:lnSpc>
                <a:spcPct val="100000"/>
              </a:lnSpc>
              <a:spcBef>
                <a:spcPts val="3300"/>
              </a:spcBef>
              <a:spcAft>
                <a:spcPts val="3000"/>
              </a:spcAft>
              <a:buClr>
                <a:srgbClr val="000000"/>
              </a:buClr>
              <a:buSzPts val="1700"/>
              <a:buFont typeface="Arial"/>
              <a:buNone/>
            </a:pPr>
            <a:r>
              <a:t/>
            </a:r>
            <a:endParaRPr b="0" i="0" sz="1700" u="none" cap="none" strike="noStrike">
              <a:solidFill>
                <a:srgbClr val="763C00"/>
              </a:solidFill>
              <a:latin typeface="Arial"/>
              <a:ea typeface="Arial"/>
              <a:cs typeface="Arial"/>
              <a:sym typeface="Arial"/>
            </a:endParaRPr>
          </a:p>
        </p:txBody>
      </p:sp>
      <p:sp>
        <p:nvSpPr>
          <p:cNvPr id="173" name="Google Shape;173;g2fde9715597_0_1024"/>
          <p:cNvSpPr txBox="1"/>
          <p:nvPr/>
        </p:nvSpPr>
        <p:spPr>
          <a:xfrm>
            <a:off x="864126" y="1063900"/>
            <a:ext cx="16553100" cy="1200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9000"/>
              <a:buFont typeface="Arial"/>
              <a:buNone/>
            </a:pPr>
            <a:r>
              <a:rPr b="1" lang="en-US" sz="7800">
                <a:solidFill>
                  <a:schemeClr val="lt1"/>
                </a:solidFill>
                <a:latin typeface="Comfortaa"/>
                <a:ea typeface="Comfortaa"/>
                <a:cs typeface="Comfortaa"/>
                <a:sym typeface="Comfortaa"/>
              </a:rPr>
              <a:t>What is a PT?</a:t>
            </a:r>
            <a:r>
              <a:rPr b="1" i="0" lang="en-US" sz="7800" u="none" cap="none" strike="noStrike">
                <a:solidFill>
                  <a:schemeClr val="lt1"/>
                </a:solidFill>
                <a:latin typeface="Comfortaa"/>
                <a:ea typeface="Comfortaa"/>
                <a:cs typeface="Comfortaa"/>
                <a:sym typeface="Comfortaa"/>
              </a:rPr>
              <a:t> </a:t>
            </a:r>
            <a:endParaRPr b="1" i="0" sz="7800" u="none" cap="none" strike="noStrike">
              <a:solidFill>
                <a:schemeClr val="lt1"/>
              </a:solidFill>
              <a:latin typeface="Comfortaa"/>
              <a:ea typeface="Comfortaa"/>
              <a:cs typeface="Comfortaa"/>
              <a:sym typeface="Comfortaa"/>
            </a:endParaRPr>
          </a:p>
        </p:txBody>
      </p:sp>
      <p:sp>
        <p:nvSpPr>
          <p:cNvPr id="174" name="Google Shape;174;g2fde9715597_0_1024"/>
          <p:cNvSpPr/>
          <p:nvPr/>
        </p:nvSpPr>
        <p:spPr>
          <a:xfrm flipH="1" rot="10800000">
            <a:off x="0" y="9258218"/>
            <a:ext cx="18295200" cy="531300"/>
          </a:xfrm>
          <a:prstGeom prst="rect">
            <a:avLst/>
          </a:prstGeom>
          <a:solidFill>
            <a:srgbClr val="ECAFAE"/>
          </a:solidFill>
          <a:ln>
            <a:noFill/>
          </a:ln>
        </p:spPr>
        <p:txBody>
          <a:bodyPr anchorCtr="1" anchor="ctr" bIns="68575" lIns="137150" spcFirstLastPara="1" rIns="137150" wrap="square" tIns="685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Calibri"/>
              <a:ea typeface="Calibri"/>
              <a:cs typeface="Calibri"/>
              <a:sym typeface="Calibri"/>
            </a:endParaRPr>
          </a:p>
        </p:txBody>
      </p:sp>
      <p:sp>
        <p:nvSpPr>
          <p:cNvPr id="175" name="Google Shape;175;g2fde9715597_0_1024"/>
          <p:cNvSpPr/>
          <p:nvPr/>
        </p:nvSpPr>
        <p:spPr>
          <a:xfrm>
            <a:off x="0" y="9436537"/>
            <a:ext cx="18288000" cy="850500"/>
          </a:xfrm>
          <a:prstGeom prst="rect">
            <a:avLst/>
          </a:prstGeom>
          <a:solidFill>
            <a:srgbClr val="B52E2A"/>
          </a:solidFill>
          <a:ln>
            <a:noFill/>
          </a:ln>
        </p:spPr>
        <p:txBody>
          <a:bodyPr anchorCtr="1" anchor="ctr" bIns="68575" lIns="137150" spcFirstLastPara="1" rIns="137150" wrap="square" tIns="685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Calibri"/>
              <a:ea typeface="Calibri"/>
              <a:cs typeface="Calibri"/>
              <a:sym typeface="Calibri"/>
            </a:endParaRPr>
          </a:p>
        </p:txBody>
      </p:sp>
      <p:pic>
        <p:nvPicPr>
          <p:cNvPr descr="A white letter on a black background&#10;&#10;Description automatically generated" id="176" name="Google Shape;176;g2fde9715597_0_1024"/>
          <p:cNvPicPr preferRelativeResize="0"/>
          <p:nvPr/>
        </p:nvPicPr>
        <p:blipFill rotWithShape="1">
          <a:blip r:embed="rId4">
            <a:alphaModFix/>
          </a:blip>
          <a:srcRect b="0" l="0" r="0" t="0"/>
          <a:stretch/>
        </p:blipFill>
        <p:spPr>
          <a:xfrm>
            <a:off x="15970500" y="9563007"/>
            <a:ext cx="2088899" cy="6195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g37c31466d0c_0_0"/>
          <p:cNvSpPr txBox="1"/>
          <p:nvPr/>
        </p:nvSpPr>
        <p:spPr>
          <a:xfrm>
            <a:off x="3299750" y="7643250"/>
            <a:ext cx="2088600" cy="1061400"/>
          </a:xfrm>
          <a:prstGeom prst="rect">
            <a:avLst/>
          </a:prstGeom>
          <a:noFill/>
          <a:ln cap="flat" cmpd="sng" w="76200">
            <a:solidFill>
              <a:srgbClr val="C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US" sz="3200">
                <a:solidFill>
                  <a:schemeClr val="lt1"/>
                </a:solidFill>
                <a:latin typeface="Calibri"/>
                <a:ea typeface="Calibri"/>
                <a:cs typeface="Calibri"/>
                <a:sym typeface="Calibri"/>
              </a:rPr>
              <a:t>ICR essay and quiz</a:t>
            </a:r>
            <a:endParaRPr sz="3200">
              <a:solidFill>
                <a:schemeClr val="lt1"/>
              </a:solidFill>
              <a:latin typeface="Calibri"/>
              <a:ea typeface="Calibri"/>
              <a:cs typeface="Calibri"/>
              <a:sym typeface="Calibri"/>
            </a:endParaRPr>
          </a:p>
        </p:txBody>
      </p:sp>
      <p:grpSp>
        <p:nvGrpSpPr>
          <p:cNvPr id="182" name="Google Shape;182;g37c31466d0c_0_0"/>
          <p:cNvGrpSpPr/>
          <p:nvPr/>
        </p:nvGrpSpPr>
        <p:grpSpPr>
          <a:xfrm>
            <a:off x="483778" y="2157975"/>
            <a:ext cx="3741178" cy="2636968"/>
            <a:chOff x="1083025" y="1574025"/>
            <a:chExt cx="1834900" cy="1029824"/>
          </a:xfrm>
        </p:grpSpPr>
        <p:sp>
          <p:nvSpPr>
            <p:cNvPr id="183" name="Google Shape;183;g37c31466d0c_0_0"/>
            <p:cNvSpPr txBox="1"/>
            <p:nvPr/>
          </p:nvSpPr>
          <p:spPr>
            <a:xfrm>
              <a:off x="1604274" y="1574025"/>
              <a:ext cx="624300" cy="241200"/>
            </a:xfrm>
            <a:prstGeom prst="rect">
              <a:avLst/>
            </a:prstGeom>
            <a:noFill/>
            <a:ln>
              <a:noFill/>
            </a:ln>
          </p:spPr>
          <p:txBody>
            <a:bodyPr anchorCtr="0" anchor="t" bIns="234100" lIns="234100" spcFirstLastPara="1" rIns="234100" wrap="square" tIns="234100">
              <a:noAutofit/>
            </a:bodyPr>
            <a:lstStyle/>
            <a:p>
              <a:pPr indent="0" lvl="0" marL="0" rtl="0" algn="r">
                <a:lnSpc>
                  <a:spcPct val="115000"/>
                </a:lnSpc>
                <a:spcBef>
                  <a:spcPts val="0"/>
                </a:spcBef>
                <a:spcAft>
                  <a:spcPts val="4097"/>
                </a:spcAft>
                <a:buNone/>
              </a:pPr>
              <a:r>
                <a:rPr lang="en-US" sz="2048">
                  <a:solidFill>
                    <a:schemeClr val="lt1"/>
                  </a:solidFill>
                </a:rPr>
                <a:t>10th Nov</a:t>
              </a:r>
              <a:endParaRPr sz="2048">
                <a:solidFill>
                  <a:schemeClr val="lt1"/>
                </a:solidFill>
              </a:endParaRPr>
            </a:p>
          </p:txBody>
        </p:sp>
        <p:cxnSp>
          <p:nvCxnSpPr>
            <p:cNvPr id="184" name="Google Shape;184;g37c31466d0c_0_0"/>
            <p:cNvCxnSpPr/>
            <p:nvPr/>
          </p:nvCxnSpPr>
          <p:spPr>
            <a:xfrm>
              <a:off x="2180202" y="1695421"/>
              <a:ext cx="718500" cy="741900"/>
            </a:xfrm>
            <a:prstGeom prst="straightConnector1">
              <a:avLst/>
            </a:prstGeom>
            <a:noFill/>
            <a:ln cap="flat" cmpd="sng" w="9525">
              <a:solidFill>
                <a:schemeClr val="lt1"/>
              </a:solidFill>
              <a:prstDash val="solid"/>
              <a:round/>
              <a:headEnd len="sm" w="sm" type="none"/>
              <a:tailEnd len="sm" w="sm" type="none"/>
            </a:ln>
          </p:spPr>
        </p:cxnSp>
        <p:sp>
          <p:nvSpPr>
            <p:cNvPr id="185" name="Google Shape;185;g37c31466d0c_0_0"/>
            <p:cNvSpPr/>
            <p:nvPr/>
          </p:nvSpPr>
          <p:spPr>
            <a:xfrm flipH="1">
              <a:off x="1083025" y="2306625"/>
              <a:ext cx="1834800" cy="143400"/>
            </a:xfrm>
            <a:prstGeom prst="parallelogram">
              <a:avLst>
                <a:gd fmla="val 96952" name="adj"/>
              </a:avLst>
            </a:prstGeom>
            <a:solidFill>
              <a:srgbClr val="FF89FF"/>
            </a:solidFill>
            <a:ln>
              <a:noFill/>
            </a:ln>
          </p:spPr>
          <p:txBody>
            <a:bodyPr anchorCtr="0" anchor="ctr" bIns="234100" lIns="234100" spcFirstLastPara="1" rIns="234100" wrap="square" tIns="234100">
              <a:noAutofit/>
            </a:bodyPr>
            <a:lstStyle/>
            <a:p>
              <a:pPr indent="0" lvl="0" marL="0" rtl="0" algn="l">
                <a:spcBef>
                  <a:spcPts val="0"/>
                </a:spcBef>
                <a:spcAft>
                  <a:spcPts val="0"/>
                </a:spcAft>
                <a:buNone/>
              </a:pPr>
              <a:r>
                <a:rPr lang="en-US" sz="3584"/>
                <a:t>Block 1  </a:t>
              </a:r>
              <a:endParaRPr sz="3584"/>
            </a:p>
          </p:txBody>
        </p:sp>
        <p:sp>
          <p:nvSpPr>
            <p:cNvPr id="186" name="Google Shape;186;g37c31466d0c_0_0"/>
            <p:cNvSpPr/>
            <p:nvPr/>
          </p:nvSpPr>
          <p:spPr>
            <a:xfrm>
              <a:off x="1083125" y="2460449"/>
              <a:ext cx="1834800" cy="143400"/>
            </a:xfrm>
            <a:prstGeom prst="parallelogram">
              <a:avLst>
                <a:gd fmla="val 96952" name="adj"/>
              </a:avLst>
            </a:prstGeom>
            <a:solidFill>
              <a:srgbClr val="FF89FF"/>
            </a:solidFill>
            <a:ln>
              <a:noFill/>
            </a:ln>
          </p:spPr>
          <p:txBody>
            <a:bodyPr anchorCtr="0" anchor="ctr" bIns="234100" lIns="234100" spcFirstLastPara="1" rIns="234100" wrap="square" tIns="234100">
              <a:noAutofit/>
            </a:bodyPr>
            <a:lstStyle/>
            <a:p>
              <a:pPr indent="0" lvl="0" marL="0" rtl="0" algn="l">
                <a:spcBef>
                  <a:spcPts val="0"/>
                </a:spcBef>
                <a:spcAft>
                  <a:spcPts val="0"/>
                </a:spcAft>
                <a:buNone/>
              </a:pPr>
              <a:r>
                <a:t/>
              </a:r>
              <a:endParaRPr/>
            </a:p>
          </p:txBody>
        </p:sp>
      </p:grpSp>
      <p:grpSp>
        <p:nvGrpSpPr>
          <p:cNvPr id="187" name="Google Shape;187;g37c31466d0c_0_0"/>
          <p:cNvGrpSpPr/>
          <p:nvPr/>
        </p:nvGrpSpPr>
        <p:grpSpPr>
          <a:xfrm>
            <a:off x="3968181" y="2157975"/>
            <a:ext cx="3741178" cy="2636968"/>
            <a:chOff x="1083025" y="1574025"/>
            <a:chExt cx="1834900" cy="1029824"/>
          </a:xfrm>
        </p:grpSpPr>
        <p:sp>
          <p:nvSpPr>
            <p:cNvPr id="188" name="Google Shape;188;g37c31466d0c_0_0"/>
            <p:cNvSpPr txBox="1"/>
            <p:nvPr/>
          </p:nvSpPr>
          <p:spPr>
            <a:xfrm>
              <a:off x="1604274" y="1574025"/>
              <a:ext cx="624300" cy="241200"/>
            </a:xfrm>
            <a:prstGeom prst="rect">
              <a:avLst/>
            </a:prstGeom>
            <a:noFill/>
            <a:ln>
              <a:noFill/>
            </a:ln>
          </p:spPr>
          <p:txBody>
            <a:bodyPr anchorCtr="0" anchor="t" bIns="234100" lIns="234100" spcFirstLastPara="1" rIns="234100" wrap="square" tIns="234100">
              <a:noAutofit/>
            </a:bodyPr>
            <a:lstStyle/>
            <a:p>
              <a:pPr indent="0" lvl="0" marL="0" rtl="0" algn="r">
                <a:lnSpc>
                  <a:spcPct val="115000"/>
                </a:lnSpc>
                <a:spcBef>
                  <a:spcPts val="0"/>
                </a:spcBef>
                <a:spcAft>
                  <a:spcPts val="4097"/>
                </a:spcAft>
                <a:buNone/>
              </a:pPr>
              <a:r>
                <a:rPr lang="en-US" sz="2048">
                  <a:solidFill>
                    <a:schemeClr val="lt1"/>
                  </a:solidFill>
                </a:rPr>
                <a:t>2nd Feb</a:t>
              </a:r>
              <a:endParaRPr sz="2048">
                <a:solidFill>
                  <a:schemeClr val="lt1"/>
                </a:solidFill>
              </a:endParaRPr>
            </a:p>
          </p:txBody>
        </p:sp>
        <p:cxnSp>
          <p:nvCxnSpPr>
            <p:cNvPr id="189" name="Google Shape;189;g37c31466d0c_0_0"/>
            <p:cNvCxnSpPr/>
            <p:nvPr/>
          </p:nvCxnSpPr>
          <p:spPr>
            <a:xfrm>
              <a:off x="2180202" y="1695421"/>
              <a:ext cx="718500" cy="741900"/>
            </a:xfrm>
            <a:prstGeom prst="straightConnector1">
              <a:avLst/>
            </a:prstGeom>
            <a:noFill/>
            <a:ln cap="flat" cmpd="sng" w="9525">
              <a:solidFill>
                <a:schemeClr val="lt1"/>
              </a:solidFill>
              <a:prstDash val="solid"/>
              <a:round/>
              <a:headEnd len="sm" w="sm" type="none"/>
              <a:tailEnd len="sm" w="sm" type="none"/>
            </a:ln>
          </p:spPr>
        </p:cxnSp>
        <p:sp>
          <p:nvSpPr>
            <p:cNvPr id="190" name="Google Shape;190;g37c31466d0c_0_0"/>
            <p:cNvSpPr/>
            <p:nvPr/>
          </p:nvSpPr>
          <p:spPr>
            <a:xfrm flipH="1">
              <a:off x="1083025" y="2306625"/>
              <a:ext cx="1834800" cy="143400"/>
            </a:xfrm>
            <a:prstGeom prst="parallelogram">
              <a:avLst>
                <a:gd fmla="val 96952" name="adj"/>
              </a:avLst>
            </a:prstGeom>
            <a:solidFill>
              <a:srgbClr val="E2C910"/>
            </a:solidFill>
            <a:ln>
              <a:noFill/>
            </a:ln>
          </p:spPr>
          <p:txBody>
            <a:bodyPr anchorCtr="0" anchor="ctr" bIns="234100" lIns="234100" spcFirstLastPara="1" rIns="234100" wrap="square" tIns="234100">
              <a:noAutofit/>
            </a:bodyPr>
            <a:lstStyle/>
            <a:p>
              <a:pPr indent="0" lvl="0" marL="0" rtl="0" algn="l">
                <a:spcBef>
                  <a:spcPts val="0"/>
                </a:spcBef>
                <a:spcAft>
                  <a:spcPts val="0"/>
                </a:spcAft>
                <a:buNone/>
              </a:pPr>
              <a:r>
                <a:rPr lang="en-US" sz="3584"/>
                <a:t>Block 2  </a:t>
              </a:r>
              <a:endParaRPr sz="3584"/>
            </a:p>
          </p:txBody>
        </p:sp>
        <p:sp>
          <p:nvSpPr>
            <p:cNvPr id="191" name="Google Shape;191;g37c31466d0c_0_0"/>
            <p:cNvSpPr/>
            <p:nvPr/>
          </p:nvSpPr>
          <p:spPr>
            <a:xfrm>
              <a:off x="1083125" y="2460449"/>
              <a:ext cx="1834800" cy="143400"/>
            </a:xfrm>
            <a:prstGeom prst="parallelogram">
              <a:avLst>
                <a:gd fmla="val 96952" name="adj"/>
              </a:avLst>
            </a:prstGeom>
            <a:solidFill>
              <a:srgbClr val="E2C910"/>
            </a:solidFill>
            <a:ln>
              <a:noFill/>
            </a:ln>
          </p:spPr>
          <p:txBody>
            <a:bodyPr anchorCtr="0" anchor="ctr" bIns="234100" lIns="234100" spcFirstLastPara="1" rIns="234100" wrap="square" tIns="234100">
              <a:noAutofit/>
            </a:bodyPr>
            <a:lstStyle/>
            <a:p>
              <a:pPr indent="0" lvl="0" marL="0" rtl="0" algn="l">
                <a:spcBef>
                  <a:spcPts val="0"/>
                </a:spcBef>
                <a:spcAft>
                  <a:spcPts val="0"/>
                </a:spcAft>
                <a:buNone/>
              </a:pPr>
              <a:r>
                <a:t/>
              </a:r>
              <a:endParaRPr/>
            </a:p>
          </p:txBody>
        </p:sp>
      </p:grpSp>
      <p:grpSp>
        <p:nvGrpSpPr>
          <p:cNvPr id="192" name="Google Shape;192;g37c31466d0c_0_0"/>
          <p:cNvGrpSpPr/>
          <p:nvPr/>
        </p:nvGrpSpPr>
        <p:grpSpPr>
          <a:xfrm>
            <a:off x="7458491" y="2156154"/>
            <a:ext cx="3741178" cy="2636968"/>
            <a:chOff x="1083025" y="1574025"/>
            <a:chExt cx="1834900" cy="1029824"/>
          </a:xfrm>
        </p:grpSpPr>
        <p:sp>
          <p:nvSpPr>
            <p:cNvPr id="193" name="Google Shape;193;g37c31466d0c_0_0"/>
            <p:cNvSpPr txBox="1"/>
            <p:nvPr/>
          </p:nvSpPr>
          <p:spPr>
            <a:xfrm>
              <a:off x="1604274" y="1574025"/>
              <a:ext cx="624300" cy="241200"/>
            </a:xfrm>
            <a:prstGeom prst="rect">
              <a:avLst/>
            </a:prstGeom>
            <a:noFill/>
            <a:ln>
              <a:noFill/>
            </a:ln>
          </p:spPr>
          <p:txBody>
            <a:bodyPr anchorCtr="0" anchor="t" bIns="234100" lIns="234100" spcFirstLastPara="1" rIns="234100" wrap="square" tIns="234100">
              <a:noAutofit/>
            </a:bodyPr>
            <a:lstStyle/>
            <a:p>
              <a:pPr indent="0" lvl="0" marL="0" rtl="0" algn="r">
                <a:lnSpc>
                  <a:spcPct val="115000"/>
                </a:lnSpc>
                <a:spcBef>
                  <a:spcPts val="0"/>
                </a:spcBef>
                <a:spcAft>
                  <a:spcPts val="4097"/>
                </a:spcAft>
                <a:buNone/>
              </a:pPr>
              <a:r>
                <a:rPr lang="en-US" sz="2048">
                  <a:solidFill>
                    <a:schemeClr val="lt1"/>
                  </a:solidFill>
                </a:rPr>
                <a:t>30th Mar</a:t>
              </a:r>
              <a:endParaRPr sz="2048">
                <a:solidFill>
                  <a:schemeClr val="lt1"/>
                </a:solidFill>
              </a:endParaRPr>
            </a:p>
          </p:txBody>
        </p:sp>
        <p:cxnSp>
          <p:nvCxnSpPr>
            <p:cNvPr id="194" name="Google Shape;194;g37c31466d0c_0_0"/>
            <p:cNvCxnSpPr/>
            <p:nvPr/>
          </p:nvCxnSpPr>
          <p:spPr>
            <a:xfrm>
              <a:off x="2180202" y="1695421"/>
              <a:ext cx="718500" cy="741900"/>
            </a:xfrm>
            <a:prstGeom prst="straightConnector1">
              <a:avLst/>
            </a:prstGeom>
            <a:noFill/>
            <a:ln cap="flat" cmpd="sng" w="9525">
              <a:solidFill>
                <a:schemeClr val="lt1"/>
              </a:solidFill>
              <a:prstDash val="solid"/>
              <a:round/>
              <a:headEnd len="sm" w="sm" type="none"/>
              <a:tailEnd len="sm" w="sm" type="none"/>
            </a:ln>
          </p:spPr>
        </p:cxnSp>
        <p:sp>
          <p:nvSpPr>
            <p:cNvPr id="195" name="Google Shape;195;g37c31466d0c_0_0"/>
            <p:cNvSpPr/>
            <p:nvPr/>
          </p:nvSpPr>
          <p:spPr>
            <a:xfrm flipH="1">
              <a:off x="1083025" y="2306625"/>
              <a:ext cx="1834800" cy="143400"/>
            </a:xfrm>
            <a:prstGeom prst="parallelogram">
              <a:avLst>
                <a:gd fmla="val 96952" name="adj"/>
              </a:avLst>
            </a:prstGeom>
            <a:solidFill>
              <a:srgbClr val="8CB3E3"/>
            </a:solidFill>
            <a:ln>
              <a:noFill/>
            </a:ln>
          </p:spPr>
          <p:txBody>
            <a:bodyPr anchorCtr="0" anchor="ctr" bIns="234100" lIns="234100" spcFirstLastPara="1" rIns="234100" wrap="square" tIns="234100">
              <a:noAutofit/>
            </a:bodyPr>
            <a:lstStyle/>
            <a:p>
              <a:pPr indent="0" lvl="0" marL="0" rtl="0" algn="l">
                <a:spcBef>
                  <a:spcPts val="0"/>
                </a:spcBef>
                <a:spcAft>
                  <a:spcPts val="0"/>
                </a:spcAft>
                <a:buNone/>
              </a:pPr>
              <a:r>
                <a:rPr lang="en-US" sz="3584"/>
                <a:t>Block 3  </a:t>
              </a:r>
              <a:endParaRPr sz="3584"/>
            </a:p>
          </p:txBody>
        </p:sp>
        <p:sp>
          <p:nvSpPr>
            <p:cNvPr id="196" name="Google Shape;196;g37c31466d0c_0_0"/>
            <p:cNvSpPr/>
            <p:nvPr/>
          </p:nvSpPr>
          <p:spPr>
            <a:xfrm>
              <a:off x="1083125" y="2460449"/>
              <a:ext cx="1834800" cy="143400"/>
            </a:xfrm>
            <a:prstGeom prst="parallelogram">
              <a:avLst>
                <a:gd fmla="val 96952" name="adj"/>
              </a:avLst>
            </a:prstGeom>
            <a:solidFill>
              <a:srgbClr val="8CB3E3"/>
            </a:solidFill>
            <a:ln>
              <a:noFill/>
            </a:ln>
          </p:spPr>
          <p:txBody>
            <a:bodyPr anchorCtr="0" anchor="ctr" bIns="234100" lIns="234100" spcFirstLastPara="1" rIns="234100" wrap="square" tIns="234100">
              <a:noAutofit/>
            </a:bodyPr>
            <a:lstStyle/>
            <a:p>
              <a:pPr indent="0" lvl="0" marL="0" rtl="0" algn="l">
                <a:spcBef>
                  <a:spcPts val="0"/>
                </a:spcBef>
                <a:spcAft>
                  <a:spcPts val="0"/>
                </a:spcAft>
                <a:buNone/>
              </a:pPr>
              <a:r>
                <a:t/>
              </a:r>
              <a:endParaRPr/>
            </a:p>
          </p:txBody>
        </p:sp>
      </p:grpSp>
      <p:grpSp>
        <p:nvGrpSpPr>
          <p:cNvPr id="197" name="Google Shape;197;g37c31466d0c_0_0"/>
          <p:cNvGrpSpPr/>
          <p:nvPr/>
        </p:nvGrpSpPr>
        <p:grpSpPr>
          <a:xfrm>
            <a:off x="10951691" y="2156126"/>
            <a:ext cx="3741178" cy="2636968"/>
            <a:chOff x="1083025" y="1574025"/>
            <a:chExt cx="1834900" cy="1029824"/>
          </a:xfrm>
        </p:grpSpPr>
        <p:sp>
          <p:nvSpPr>
            <p:cNvPr id="198" name="Google Shape;198;g37c31466d0c_0_0"/>
            <p:cNvSpPr txBox="1"/>
            <p:nvPr/>
          </p:nvSpPr>
          <p:spPr>
            <a:xfrm>
              <a:off x="1604274" y="1574025"/>
              <a:ext cx="624300" cy="241200"/>
            </a:xfrm>
            <a:prstGeom prst="rect">
              <a:avLst/>
            </a:prstGeom>
            <a:noFill/>
            <a:ln>
              <a:noFill/>
            </a:ln>
          </p:spPr>
          <p:txBody>
            <a:bodyPr anchorCtr="0" anchor="t" bIns="234100" lIns="234100" spcFirstLastPara="1" rIns="234100" wrap="square" tIns="234100">
              <a:noAutofit/>
            </a:bodyPr>
            <a:lstStyle/>
            <a:p>
              <a:pPr indent="0" lvl="0" marL="0" rtl="0" algn="r">
                <a:lnSpc>
                  <a:spcPct val="115000"/>
                </a:lnSpc>
                <a:spcBef>
                  <a:spcPts val="0"/>
                </a:spcBef>
                <a:spcAft>
                  <a:spcPts val="4097"/>
                </a:spcAft>
                <a:buNone/>
              </a:pPr>
              <a:r>
                <a:rPr lang="en-US" sz="2048">
                  <a:solidFill>
                    <a:schemeClr val="lt1"/>
                  </a:solidFill>
                </a:rPr>
                <a:t>1st Jun</a:t>
              </a:r>
              <a:endParaRPr sz="2048">
                <a:solidFill>
                  <a:schemeClr val="lt1"/>
                </a:solidFill>
              </a:endParaRPr>
            </a:p>
          </p:txBody>
        </p:sp>
        <p:cxnSp>
          <p:nvCxnSpPr>
            <p:cNvPr id="199" name="Google Shape;199;g37c31466d0c_0_0"/>
            <p:cNvCxnSpPr/>
            <p:nvPr/>
          </p:nvCxnSpPr>
          <p:spPr>
            <a:xfrm>
              <a:off x="2180202" y="1695421"/>
              <a:ext cx="718500" cy="741900"/>
            </a:xfrm>
            <a:prstGeom prst="straightConnector1">
              <a:avLst/>
            </a:prstGeom>
            <a:noFill/>
            <a:ln cap="flat" cmpd="sng" w="9525">
              <a:solidFill>
                <a:schemeClr val="lt1"/>
              </a:solidFill>
              <a:prstDash val="solid"/>
              <a:round/>
              <a:headEnd len="sm" w="sm" type="none"/>
              <a:tailEnd len="sm" w="sm" type="none"/>
            </a:ln>
          </p:spPr>
        </p:cxnSp>
        <p:sp>
          <p:nvSpPr>
            <p:cNvPr id="200" name="Google Shape;200;g37c31466d0c_0_0"/>
            <p:cNvSpPr/>
            <p:nvPr/>
          </p:nvSpPr>
          <p:spPr>
            <a:xfrm flipH="1">
              <a:off x="1083025" y="2306625"/>
              <a:ext cx="1834800" cy="143400"/>
            </a:xfrm>
            <a:prstGeom prst="parallelogram">
              <a:avLst>
                <a:gd fmla="val 96952" name="adj"/>
              </a:avLst>
            </a:prstGeom>
            <a:solidFill>
              <a:srgbClr val="92D050"/>
            </a:solidFill>
            <a:ln>
              <a:noFill/>
            </a:ln>
          </p:spPr>
          <p:txBody>
            <a:bodyPr anchorCtr="0" anchor="ctr" bIns="234100" lIns="234100" spcFirstLastPara="1" rIns="234100" wrap="square" tIns="234100">
              <a:noAutofit/>
            </a:bodyPr>
            <a:lstStyle/>
            <a:p>
              <a:pPr indent="0" lvl="0" marL="0" rtl="0" algn="l">
                <a:spcBef>
                  <a:spcPts val="0"/>
                </a:spcBef>
                <a:spcAft>
                  <a:spcPts val="0"/>
                </a:spcAft>
                <a:buNone/>
              </a:pPr>
              <a:r>
                <a:rPr lang="en-US" sz="3584"/>
                <a:t>Block 4  </a:t>
              </a:r>
              <a:endParaRPr sz="3584"/>
            </a:p>
          </p:txBody>
        </p:sp>
        <p:sp>
          <p:nvSpPr>
            <p:cNvPr id="201" name="Google Shape;201;g37c31466d0c_0_0"/>
            <p:cNvSpPr/>
            <p:nvPr/>
          </p:nvSpPr>
          <p:spPr>
            <a:xfrm>
              <a:off x="1083125" y="2460449"/>
              <a:ext cx="1834800" cy="143400"/>
            </a:xfrm>
            <a:prstGeom prst="parallelogram">
              <a:avLst>
                <a:gd fmla="val 96952" name="adj"/>
              </a:avLst>
            </a:prstGeom>
            <a:solidFill>
              <a:srgbClr val="92D050"/>
            </a:solidFill>
            <a:ln>
              <a:noFill/>
            </a:ln>
          </p:spPr>
          <p:txBody>
            <a:bodyPr anchorCtr="0" anchor="ctr" bIns="234100" lIns="234100" spcFirstLastPara="1" rIns="234100" wrap="square" tIns="234100">
              <a:noAutofit/>
            </a:bodyPr>
            <a:lstStyle/>
            <a:p>
              <a:pPr indent="0" lvl="0" marL="0" rtl="0" algn="l">
                <a:spcBef>
                  <a:spcPts val="0"/>
                </a:spcBef>
                <a:spcAft>
                  <a:spcPts val="0"/>
                </a:spcAft>
                <a:buNone/>
              </a:pPr>
              <a:r>
                <a:t/>
              </a:r>
              <a:endParaRPr/>
            </a:p>
          </p:txBody>
        </p:sp>
      </p:grpSp>
      <p:sp>
        <p:nvSpPr>
          <p:cNvPr id="202" name="Google Shape;202;g37c31466d0c_0_0"/>
          <p:cNvSpPr/>
          <p:nvPr/>
        </p:nvSpPr>
        <p:spPr>
          <a:xfrm>
            <a:off x="2486650" y="5552375"/>
            <a:ext cx="1738200" cy="789900"/>
          </a:xfrm>
          <a:prstGeom prst="rect">
            <a:avLst/>
          </a:prstGeom>
          <a:solidFill>
            <a:schemeClr val="lt1"/>
          </a:solid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000"/>
              <a:t>PT 1 - </a:t>
            </a:r>
            <a:r>
              <a:rPr lang="en-US" sz="2000"/>
              <a:t>Nov</a:t>
            </a:r>
            <a:endParaRPr sz="2000"/>
          </a:p>
        </p:txBody>
      </p:sp>
      <p:cxnSp>
        <p:nvCxnSpPr>
          <p:cNvPr id="203" name="Google Shape;203;g37c31466d0c_0_0"/>
          <p:cNvCxnSpPr>
            <a:stCxn id="202" idx="0"/>
          </p:cNvCxnSpPr>
          <p:nvPr/>
        </p:nvCxnSpPr>
        <p:spPr>
          <a:xfrm flipH="1" rot="10800000">
            <a:off x="3355750" y="4878575"/>
            <a:ext cx="199500" cy="673800"/>
          </a:xfrm>
          <a:prstGeom prst="straightConnector1">
            <a:avLst/>
          </a:prstGeom>
          <a:noFill/>
          <a:ln cap="flat" cmpd="sng" w="9525">
            <a:solidFill>
              <a:schemeClr val="lt1"/>
            </a:solidFill>
            <a:prstDash val="solid"/>
            <a:round/>
            <a:headEnd len="med" w="med" type="none"/>
            <a:tailEnd len="med" w="med" type="triangle"/>
          </a:ln>
        </p:spPr>
      </p:cxnSp>
      <p:cxnSp>
        <p:nvCxnSpPr>
          <p:cNvPr id="204" name="Google Shape;204;g37c31466d0c_0_0"/>
          <p:cNvCxnSpPr>
            <a:stCxn id="205" idx="0"/>
            <a:endCxn id="191" idx="4"/>
          </p:cNvCxnSpPr>
          <p:nvPr/>
        </p:nvCxnSpPr>
        <p:spPr>
          <a:xfrm rot="10800000">
            <a:off x="5838800" y="4794875"/>
            <a:ext cx="339000" cy="1547400"/>
          </a:xfrm>
          <a:prstGeom prst="straightConnector1">
            <a:avLst/>
          </a:prstGeom>
          <a:noFill/>
          <a:ln cap="flat" cmpd="sng" w="9525">
            <a:solidFill>
              <a:schemeClr val="lt1"/>
            </a:solidFill>
            <a:prstDash val="solid"/>
            <a:round/>
            <a:headEnd len="med" w="med" type="none"/>
            <a:tailEnd len="med" w="med" type="triangle"/>
          </a:ln>
        </p:spPr>
      </p:cxnSp>
      <p:sp>
        <p:nvSpPr>
          <p:cNvPr id="205" name="Google Shape;205;g37c31466d0c_0_0"/>
          <p:cNvSpPr/>
          <p:nvPr/>
        </p:nvSpPr>
        <p:spPr>
          <a:xfrm>
            <a:off x="5308700" y="6342275"/>
            <a:ext cx="1738200" cy="789900"/>
          </a:xfrm>
          <a:prstGeom prst="rect">
            <a:avLst/>
          </a:prstGeom>
          <a:solidFill>
            <a:schemeClr val="lt1"/>
          </a:solid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000"/>
              <a:t>PT 2 - </a:t>
            </a:r>
            <a:r>
              <a:rPr lang="en-US" sz="2000"/>
              <a:t>Jan</a:t>
            </a:r>
            <a:endParaRPr sz="2000"/>
          </a:p>
        </p:txBody>
      </p:sp>
      <p:cxnSp>
        <p:nvCxnSpPr>
          <p:cNvPr id="206" name="Google Shape;206;g37c31466d0c_0_0"/>
          <p:cNvCxnSpPr>
            <a:stCxn id="207" idx="0"/>
            <a:endCxn id="201" idx="3"/>
          </p:cNvCxnSpPr>
          <p:nvPr/>
        </p:nvCxnSpPr>
        <p:spPr>
          <a:xfrm rot="10800000">
            <a:off x="12644275" y="4793000"/>
            <a:ext cx="351000" cy="1061400"/>
          </a:xfrm>
          <a:prstGeom prst="straightConnector1">
            <a:avLst/>
          </a:prstGeom>
          <a:noFill/>
          <a:ln cap="flat" cmpd="sng" w="9525">
            <a:solidFill>
              <a:schemeClr val="lt1"/>
            </a:solidFill>
            <a:prstDash val="solid"/>
            <a:round/>
            <a:headEnd len="med" w="med" type="none"/>
            <a:tailEnd len="med" w="med" type="triangle"/>
          </a:ln>
        </p:spPr>
      </p:cxnSp>
      <p:sp>
        <p:nvSpPr>
          <p:cNvPr id="207" name="Google Shape;207;g37c31466d0c_0_0"/>
          <p:cNvSpPr/>
          <p:nvPr/>
        </p:nvSpPr>
        <p:spPr>
          <a:xfrm>
            <a:off x="12126175" y="5854400"/>
            <a:ext cx="1738200" cy="789900"/>
          </a:xfrm>
          <a:prstGeom prst="rect">
            <a:avLst/>
          </a:prstGeom>
          <a:solidFill>
            <a:schemeClr val="lt2"/>
          </a:solidFill>
          <a:ln cap="flat" cmpd="sng" w="152400">
            <a:solidFill>
              <a:srgbClr val="C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000"/>
              <a:t>PT 3 - </a:t>
            </a:r>
            <a:r>
              <a:rPr lang="en-US" sz="2000"/>
              <a:t>May</a:t>
            </a:r>
            <a:endParaRPr sz="2000"/>
          </a:p>
        </p:txBody>
      </p:sp>
      <p:sp>
        <p:nvSpPr>
          <p:cNvPr id="208" name="Google Shape;208;g37c31466d0c_0_0"/>
          <p:cNvSpPr/>
          <p:nvPr/>
        </p:nvSpPr>
        <p:spPr>
          <a:xfrm>
            <a:off x="8130738" y="5416625"/>
            <a:ext cx="2088463" cy="1061400"/>
          </a:xfrm>
          <a:prstGeom prst="flowChartDecision">
            <a:avLst/>
          </a:prstGeom>
          <a:solidFill>
            <a:schemeClr val="lt1"/>
          </a:solid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US" sz="2000">
                <a:solidFill>
                  <a:schemeClr val="dk1"/>
                </a:solidFill>
                <a:latin typeface="Calibri"/>
                <a:ea typeface="Calibri"/>
                <a:cs typeface="Calibri"/>
                <a:sym typeface="Calibri"/>
              </a:rPr>
              <a:t>fOSCE </a:t>
            </a:r>
            <a:r>
              <a:rPr lang="en-US" sz="2000">
                <a:solidFill>
                  <a:schemeClr val="dk1"/>
                </a:solidFill>
                <a:latin typeface="Calibri"/>
                <a:ea typeface="Calibri"/>
                <a:cs typeface="Calibri"/>
                <a:sym typeface="Calibri"/>
              </a:rPr>
              <a:t>- Mar</a:t>
            </a:r>
            <a:endParaRPr>
              <a:latin typeface="Calibri"/>
              <a:ea typeface="Calibri"/>
              <a:cs typeface="Calibri"/>
              <a:sym typeface="Calibri"/>
            </a:endParaRPr>
          </a:p>
        </p:txBody>
      </p:sp>
      <p:cxnSp>
        <p:nvCxnSpPr>
          <p:cNvPr id="209" name="Google Shape;209;g37c31466d0c_0_0"/>
          <p:cNvCxnSpPr/>
          <p:nvPr/>
        </p:nvCxnSpPr>
        <p:spPr>
          <a:xfrm flipH="1" rot="10800000">
            <a:off x="9230775" y="4742825"/>
            <a:ext cx="199500" cy="673800"/>
          </a:xfrm>
          <a:prstGeom prst="straightConnector1">
            <a:avLst/>
          </a:prstGeom>
          <a:noFill/>
          <a:ln cap="flat" cmpd="sng" w="9525">
            <a:solidFill>
              <a:schemeClr val="lt1"/>
            </a:solidFill>
            <a:prstDash val="solid"/>
            <a:round/>
            <a:headEnd len="med" w="med" type="none"/>
            <a:tailEnd len="med" w="med" type="triangle"/>
          </a:ln>
        </p:spPr>
      </p:cxnSp>
      <p:cxnSp>
        <p:nvCxnSpPr>
          <p:cNvPr id="210" name="Google Shape;210;g37c31466d0c_0_0"/>
          <p:cNvCxnSpPr>
            <a:stCxn id="181" idx="0"/>
          </p:cNvCxnSpPr>
          <p:nvPr/>
        </p:nvCxnSpPr>
        <p:spPr>
          <a:xfrm flipH="1" rot="10800000">
            <a:off x="4344050" y="4878450"/>
            <a:ext cx="1212300" cy="2764800"/>
          </a:xfrm>
          <a:prstGeom prst="straightConnector1">
            <a:avLst/>
          </a:prstGeom>
          <a:noFill/>
          <a:ln cap="flat" cmpd="sng" w="9525">
            <a:solidFill>
              <a:schemeClr val="lt1"/>
            </a:solidFill>
            <a:prstDash val="solid"/>
            <a:round/>
            <a:headEnd len="med" w="med" type="none"/>
            <a:tailEnd len="med" w="med" type="triangle"/>
          </a:ln>
        </p:spPr>
      </p:cxnSp>
      <p:sp>
        <p:nvSpPr>
          <p:cNvPr id="211" name="Google Shape;211;g37c31466d0c_0_0"/>
          <p:cNvSpPr txBox="1"/>
          <p:nvPr/>
        </p:nvSpPr>
        <p:spPr>
          <a:xfrm>
            <a:off x="10816600" y="7325950"/>
            <a:ext cx="1212300" cy="673800"/>
          </a:xfrm>
          <a:prstGeom prst="rect">
            <a:avLst/>
          </a:prstGeom>
          <a:noFill/>
          <a:ln cap="flat" cmpd="sng" w="76200">
            <a:solidFill>
              <a:srgbClr val="C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US" sz="3200">
                <a:solidFill>
                  <a:schemeClr val="lt1"/>
                </a:solidFill>
                <a:latin typeface="Calibri"/>
                <a:ea typeface="Calibri"/>
                <a:cs typeface="Calibri"/>
                <a:sym typeface="Calibri"/>
              </a:rPr>
              <a:t>SSC</a:t>
            </a:r>
            <a:endParaRPr sz="3200">
              <a:solidFill>
                <a:schemeClr val="lt1"/>
              </a:solidFill>
              <a:latin typeface="Calibri"/>
              <a:ea typeface="Calibri"/>
              <a:cs typeface="Calibri"/>
              <a:sym typeface="Calibri"/>
            </a:endParaRPr>
          </a:p>
        </p:txBody>
      </p:sp>
      <p:cxnSp>
        <p:nvCxnSpPr>
          <p:cNvPr id="212" name="Google Shape;212;g37c31466d0c_0_0"/>
          <p:cNvCxnSpPr>
            <a:stCxn id="211" idx="0"/>
          </p:cNvCxnSpPr>
          <p:nvPr/>
        </p:nvCxnSpPr>
        <p:spPr>
          <a:xfrm flipH="1" rot="10800000">
            <a:off x="11422750" y="4878550"/>
            <a:ext cx="333300" cy="2447400"/>
          </a:xfrm>
          <a:prstGeom prst="straightConnector1">
            <a:avLst/>
          </a:prstGeom>
          <a:noFill/>
          <a:ln cap="flat" cmpd="sng" w="9525">
            <a:solidFill>
              <a:schemeClr val="lt1"/>
            </a:solidFill>
            <a:prstDash val="solid"/>
            <a:round/>
            <a:headEnd len="med" w="med" type="none"/>
            <a:tailEnd len="med" w="med" type="triangle"/>
          </a:ln>
        </p:spPr>
      </p:cxnSp>
      <p:pic>
        <p:nvPicPr>
          <p:cNvPr id="213" name="Google Shape;213;g37c31466d0c_0_0"/>
          <p:cNvPicPr preferRelativeResize="0"/>
          <p:nvPr/>
        </p:nvPicPr>
        <p:blipFill>
          <a:blip r:embed="rId3">
            <a:alphaModFix/>
          </a:blip>
          <a:stretch>
            <a:fillRect/>
          </a:stretch>
        </p:blipFill>
        <p:spPr>
          <a:xfrm>
            <a:off x="13864375" y="278475"/>
            <a:ext cx="3111400" cy="1742379"/>
          </a:xfrm>
          <a:prstGeom prst="rect">
            <a:avLst/>
          </a:prstGeom>
          <a:noFill/>
          <a:ln>
            <a:noFill/>
          </a:ln>
        </p:spPr>
      </p:pic>
      <p:sp>
        <p:nvSpPr>
          <p:cNvPr id="214" name="Google Shape;214;g37c31466d0c_0_0"/>
          <p:cNvSpPr txBox="1"/>
          <p:nvPr/>
        </p:nvSpPr>
        <p:spPr>
          <a:xfrm>
            <a:off x="13776400" y="7341225"/>
            <a:ext cx="4027800" cy="227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500">
                <a:solidFill>
                  <a:schemeClr val="lt1"/>
                </a:solidFill>
                <a:latin typeface="Calibri"/>
                <a:ea typeface="Calibri"/>
                <a:cs typeface="Calibri"/>
                <a:sym typeface="Calibri"/>
              </a:rPr>
              <a:t>Key : </a:t>
            </a:r>
            <a:endParaRPr sz="2500">
              <a:solidFill>
                <a:schemeClr val="lt1"/>
              </a:solidFill>
              <a:latin typeface="Calibri"/>
              <a:ea typeface="Calibri"/>
              <a:cs typeface="Calibri"/>
              <a:sym typeface="Calibri"/>
            </a:endParaRPr>
          </a:p>
          <a:p>
            <a:pPr indent="-387350" lvl="0" marL="457200" rtl="0" algn="l">
              <a:spcBef>
                <a:spcPts val="0"/>
              </a:spcBef>
              <a:spcAft>
                <a:spcPts val="0"/>
              </a:spcAft>
              <a:buClr>
                <a:schemeClr val="lt1"/>
              </a:buClr>
              <a:buSzPts val="2500"/>
              <a:buFont typeface="Calibri"/>
              <a:buChar char="-"/>
            </a:pPr>
            <a:r>
              <a:rPr lang="en-US" sz="2500">
                <a:solidFill>
                  <a:schemeClr val="lt1"/>
                </a:solidFill>
                <a:latin typeface="Calibri"/>
                <a:ea typeface="Calibri"/>
                <a:cs typeface="Calibri"/>
                <a:sym typeface="Calibri"/>
              </a:rPr>
              <a:t>formative</a:t>
            </a:r>
            <a:endParaRPr sz="2500">
              <a:solidFill>
                <a:schemeClr val="lt1"/>
              </a:solidFill>
              <a:latin typeface="Calibri"/>
              <a:ea typeface="Calibri"/>
              <a:cs typeface="Calibri"/>
              <a:sym typeface="Calibri"/>
            </a:endParaRPr>
          </a:p>
          <a:p>
            <a:pPr indent="-387350" lvl="0" marL="457200" rtl="0" algn="l">
              <a:spcBef>
                <a:spcPts val="0"/>
              </a:spcBef>
              <a:spcAft>
                <a:spcPts val="0"/>
              </a:spcAft>
              <a:buClr>
                <a:schemeClr val="lt1"/>
              </a:buClr>
              <a:buSzPts val="2500"/>
              <a:buFont typeface="Calibri"/>
              <a:buChar char="-"/>
            </a:pPr>
            <a:r>
              <a:rPr lang="en-US" sz="2500">
                <a:solidFill>
                  <a:schemeClr val="lt1"/>
                </a:solidFill>
                <a:latin typeface="Calibri"/>
                <a:ea typeface="Calibri"/>
                <a:cs typeface="Calibri"/>
                <a:sym typeface="Calibri"/>
              </a:rPr>
              <a:t>eportfolio sign off deadline</a:t>
            </a:r>
            <a:endParaRPr sz="2500">
              <a:solidFill>
                <a:schemeClr val="lt1"/>
              </a:solidFill>
              <a:latin typeface="Calibri"/>
              <a:ea typeface="Calibri"/>
              <a:cs typeface="Calibri"/>
              <a:sym typeface="Calibri"/>
            </a:endParaRPr>
          </a:p>
          <a:p>
            <a:pPr indent="-387350" lvl="0" marL="457200" rtl="0" algn="l">
              <a:spcBef>
                <a:spcPts val="0"/>
              </a:spcBef>
              <a:spcAft>
                <a:spcPts val="0"/>
              </a:spcAft>
              <a:buClr>
                <a:schemeClr val="lt1"/>
              </a:buClr>
              <a:buSzPts val="2500"/>
              <a:buFont typeface="Calibri"/>
              <a:buChar char="-"/>
            </a:pPr>
            <a:r>
              <a:rPr lang="en-US" sz="2500">
                <a:solidFill>
                  <a:schemeClr val="lt1"/>
                </a:solidFill>
                <a:latin typeface="Calibri"/>
                <a:ea typeface="Calibri"/>
                <a:cs typeface="Calibri"/>
                <a:sym typeface="Calibri"/>
              </a:rPr>
              <a:t>summative</a:t>
            </a:r>
            <a:endParaRPr sz="2500">
              <a:solidFill>
                <a:schemeClr val="lt1"/>
              </a:solidFill>
              <a:latin typeface="Calibri"/>
              <a:ea typeface="Calibri"/>
              <a:cs typeface="Calibri"/>
              <a:sym typeface="Calibri"/>
            </a:endParaRPr>
          </a:p>
          <a:p>
            <a:pPr indent="0" lvl="0" marL="457200" rtl="0" algn="l">
              <a:spcBef>
                <a:spcPts val="0"/>
              </a:spcBef>
              <a:spcAft>
                <a:spcPts val="0"/>
              </a:spcAft>
              <a:buNone/>
            </a:pPr>
            <a:r>
              <a:t/>
            </a:r>
            <a:endParaRPr sz="2500">
              <a:solidFill>
                <a:schemeClr val="lt1"/>
              </a:solidFill>
              <a:latin typeface="Calibri"/>
              <a:ea typeface="Calibri"/>
              <a:cs typeface="Calibri"/>
              <a:sym typeface="Calibri"/>
            </a:endParaRPr>
          </a:p>
        </p:txBody>
      </p:sp>
      <p:sp>
        <p:nvSpPr>
          <p:cNvPr id="215" name="Google Shape;215;g37c31466d0c_0_0"/>
          <p:cNvSpPr/>
          <p:nvPr/>
        </p:nvSpPr>
        <p:spPr>
          <a:xfrm>
            <a:off x="13776400" y="8944200"/>
            <a:ext cx="2578800" cy="418200"/>
          </a:xfrm>
          <a:prstGeom prst="rect">
            <a:avLst/>
          </a:prstGeom>
          <a:noFill/>
          <a:ln cap="flat" cmpd="sng" w="28575">
            <a:solidFill>
              <a:srgbClr val="C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16" name="Google Shape;216;g37c31466d0c_0_0"/>
          <p:cNvSpPr/>
          <p:nvPr/>
        </p:nvSpPr>
        <p:spPr>
          <a:xfrm>
            <a:off x="13776400" y="7829100"/>
            <a:ext cx="2578800" cy="418200"/>
          </a:xfrm>
          <a:prstGeom prst="rect">
            <a:avLst/>
          </a:prstGeom>
          <a:no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17" name="Google Shape;217;g37c31466d0c_0_0"/>
          <p:cNvSpPr/>
          <p:nvPr/>
        </p:nvSpPr>
        <p:spPr>
          <a:xfrm>
            <a:off x="534325" y="3322125"/>
            <a:ext cx="12800700" cy="5343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2000">
                <a:latin typeface="Calibri"/>
                <a:ea typeface="Calibri"/>
                <a:cs typeface="Calibri"/>
                <a:sym typeface="Calibri"/>
              </a:rPr>
              <a:t>Longitudinal GP placement</a:t>
            </a:r>
            <a:endParaRPr sz="2000">
              <a:latin typeface="Calibri"/>
              <a:ea typeface="Calibri"/>
              <a:cs typeface="Calibri"/>
              <a:sym typeface="Calibri"/>
            </a:endParaRPr>
          </a:p>
        </p:txBody>
      </p:sp>
      <p:pic>
        <p:nvPicPr>
          <p:cNvPr id="218" name="Google Shape;218;g37c31466d0c_0_0"/>
          <p:cNvPicPr preferRelativeResize="0"/>
          <p:nvPr/>
        </p:nvPicPr>
        <p:blipFill rotWithShape="1">
          <a:blip r:embed="rId4">
            <a:alphaModFix/>
          </a:blip>
          <a:srcRect b="10472" l="21309" r="22495" t="11839"/>
          <a:stretch/>
        </p:blipFill>
        <p:spPr>
          <a:xfrm>
            <a:off x="16075233" y="2289274"/>
            <a:ext cx="1999890" cy="27648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g2fde9715597_0_1032"/>
          <p:cNvSpPr txBox="1"/>
          <p:nvPr/>
        </p:nvSpPr>
        <p:spPr>
          <a:xfrm>
            <a:off x="864126" y="1063900"/>
            <a:ext cx="16553100" cy="1262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9000"/>
              <a:buFont typeface="Arial"/>
              <a:buNone/>
            </a:pPr>
            <a:r>
              <a:rPr b="1" i="0" lang="en-US" sz="8200" u="none" cap="none" strike="noStrike">
                <a:solidFill>
                  <a:schemeClr val="lt1"/>
                </a:solidFill>
                <a:latin typeface="Comfortaa"/>
                <a:ea typeface="Comfortaa"/>
                <a:cs typeface="Comfortaa"/>
                <a:sym typeface="Comfortaa"/>
              </a:rPr>
              <a:t>E-portfolio</a:t>
            </a:r>
            <a:endParaRPr b="1" i="0" sz="8200" u="none" cap="none" strike="noStrike">
              <a:solidFill>
                <a:schemeClr val="lt1"/>
              </a:solidFill>
              <a:latin typeface="Comfortaa"/>
              <a:ea typeface="Comfortaa"/>
              <a:cs typeface="Comfortaa"/>
              <a:sym typeface="Comfortaa"/>
            </a:endParaRPr>
          </a:p>
        </p:txBody>
      </p:sp>
      <p:pic>
        <p:nvPicPr>
          <p:cNvPr id="224" name="Google Shape;224;g2fde9715597_0_1032"/>
          <p:cNvPicPr preferRelativeResize="0"/>
          <p:nvPr/>
        </p:nvPicPr>
        <p:blipFill rotWithShape="1">
          <a:blip r:embed="rId3">
            <a:alphaModFix/>
          </a:blip>
          <a:srcRect b="0" l="0" r="0" t="0"/>
          <a:stretch/>
        </p:blipFill>
        <p:spPr>
          <a:xfrm>
            <a:off x="864125" y="2769925"/>
            <a:ext cx="15204251" cy="4747150"/>
          </a:xfrm>
          <a:prstGeom prst="rect">
            <a:avLst/>
          </a:prstGeom>
          <a:noFill/>
          <a:ln>
            <a:noFill/>
          </a:ln>
        </p:spPr>
      </p:pic>
      <p:sp>
        <p:nvSpPr>
          <p:cNvPr id="225" name="Google Shape;225;g2fde9715597_0_1032"/>
          <p:cNvSpPr/>
          <p:nvPr/>
        </p:nvSpPr>
        <p:spPr>
          <a:xfrm flipH="1" rot="10800000">
            <a:off x="0" y="9258218"/>
            <a:ext cx="18295200" cy="531300"/>
          </a:xfrm>
          <a:prstGeom prst="rect">
            <a:avLst/>
          </a:prstGeom>
          <a:solidFill>
            <a:srgbClr val="ECAFAE"/>
          </a:solidFill>
          <a:ln>
            <a:noFill/>
          </a:ln>
        </p:spPr>
        <p:txBody>
          <a:bodyPr anchorCtr="1" anchor="ctr" bIns="68575" lIns="137150" spcFirstLastPara="1" rIns="137150" wrap="square" tIns="685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Calibri"/>
              <a:ea typeface="Calibri"/>
              <a:cs typeface="Calibri"/>
              <a:sym typeface="Calibri"/>
            </a:endParaRPr>
          </a:p>
        </p:txBody>
      </p:sp>
      <p:sp>
        <p:nvSpPr>
          <p:cNvPr id="226" name="Google Shape;226;g2fde9715597_0_1032"/>
          <p:cNvSpPr/>
          <p:nvPr/>
        </p:nvSpPr>
        <p:spPr>
          <a:xfrm>
            <a:off x="0" y="9436537"/>
            <a:ext cx="18288000" cy="850500"/>
          </a:xfrm>
          <a:prstGeom prst="rect">
            <a:avLst/>
          </a:prstGeom>
          <a:solidFill>
            <a:srgbClr val="B52E2A"/>
          </a:solidFill>
          <a:ln>
            <a:noFill/>
          </a:ln>
        </p:spPr>
        <p:txBody>
          <a:bodyPr anchorCtr="1" anchor="ctr" bIns="68575" lIns="137150" spcFirstLastPara="1" rIns="137150" wrap="square" tIns="6857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Calibri"/>
              <a:ea typeface="Calibri"/>
              <a:cs typeface="Calibri"/>
              <a:sym typeface="Calibri"/>
            </a:endParaRPr>
          </a:p>
        </p:txBody>
      </p:sp>
      <p:pic>
        <p:nvPicPr>
          <p:cNvPr descr="A white letter on a black background&#10;&#10;Description automatically generated" id="227" name="Google Shape;227;g2fde9715597_0_1032"/>
          <p:cNvPicPr preferRelativeResize="0"/>
          <p:nvPr/>
        </p:nvPicPr>
        <p:blipFill rotWithShape="1">
          <a:blip r:embed="rId4">
            <a:alphaModFix/>
          </a:blip>
          <a:srcRect b="0" l="0" r="0" t="0"/>
          <a:stretch/>
        </p:blipFill>
        <p:spPr>
          <a:xfrm>
            <a:off x="15970500" y="9563007"/>
            <a:ext cx="2088899" cy="61950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