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4"/>
  </p:notesMasterIdLst>
  <p:sldIdLst>
    <p:sldId id="256" r:id="rId2"/>
    <p:sldId id="257" r:id="rId3"/>
    <p:sldId id="260" r:id="rId4"/>
    <p:sldId id="258" r:id="rId5"/>
    <p:sldId id="264" r:id="rId6"/>
    <p:sldId id="265" r:id="rId7"/>
    <p:sldId id="266" r:id="rId8"/>
    <p:sldId id="267" r:id="rId9"/>
    <p:sldId id="268" r:id="rId10"/>
    <p:sldId id="269" r:id="rId11"/>
    <p:sldId id="270" r:id="rId12"/>
    <p:sldId id="271" r:id="rId13"/>
    <p:sldId id="272" r:id="rId14"/>
    <p:sldId id="290" r:id="rId15"/>
    <p:sldId id="292" r:id="rId16"/>
    <p:sldId id="273" r:id="rId17"/>
    <p:sldId id="275" r:id="rId18"/>
    <p:sldId id="274" r:id="rId19"/>
    <p:sldId id="276" r:id="rId20"/>
    <p:sldId id="261" r:id="rId21"/>
    <p:sldId id="293" r:id="rId22"/>
    <p:sldId id="291" r:id="rId23"/>
    <p:sldId id="294" r:id="rId24"/>
    <p:sldId id="277" r:id="rId25"/>
    <p:sldId id="278" r:id="rId26"/>
    <p:sldId id="279" r:id="rId27"/>
    <p:sldId id="280" r:id="rId28"/>
    <p:sldId id="281" r:id="rId29"/>
    <p:sldId id="282" r:id="rId30"/>
    <p:sldId id="283" r:id="rId31"/>
    <p:sldId id="296" r:id="rId32"/>
    <p:sldId id="297" r:id="rId33"/>
    <p:sldId id="284" r:id="rId34"/>
    <p:sldId id="285" r:id="rId35"/>
    <p:sldId id="286" r:id="rId36"/>
    <p:sldId id="262" r:id="rId37"/>
    <p:sldId id="295" r:id="rId38"/>
    <p:sldId id="287" r:id="rId39"/>
    <p:sldId id="288" r:id="rId40"/>
    <p:sldId id="289" r:id="rId41"/>
    <p:sldId id="298" r:id="rId42"/>
    <p:sldId id="299" r:id="rId43"/>
    <p:sldId id="304" r:id="rId44"/>
    <p:sldId id="300" r:id="rId45"/>
    <p:sldId id="305" r:id="rId46"/>
    <p:sldId id="301" r:id="rId47"/>
    <p:sldId id="306" r:id="rId48"/>
    <p:sldId id="302" r:id="rId49"/>
    <p:sldId id="308" r:id="rId50"/>
    <p:sldId id="303" r:id="rId51"/>
    <p:sldId id="309" r:id="rId52"/>
    <p:sldId id="263" r:id="rId53"/>
  </p:sldIdLst>
  <p:sldSz cx="18288000" cy="10287000"/>
  <p:notesSz cx="6858000" cy="9144000"/>
  <p:embeddedFontLst>
    <p:embeddedFont>
      <p:font typeface="Cardo" panose="020B0604020202020204" charset="-79"/>
      <p:regular r:id="rId55"/>
      <p:bold r:id="rId56"/>
      <p:italic r:id="rId57"/>
    </p:embeddedFont>
    <p:embeddedFont>
      <p:font typeface="Garamond" panose="02020404030301010803" pitchFamily="18"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94595"/>
  </p:normalViewPr>
  <p:slideViewPr>
    <p:cSldViewPr snapToGrid="0">
      <p:cViewPr>
        <p:scale>
          <a:sx n="65" d="100"/>
          <a:sy n="65" d="100"/>
        </p:scale>
        <p:origin x="1184" y="5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46764094-4C34-744A-AEA3-92AB20965917}"/>
            </a:ext>
          </a:extLst>
        </p:cNvPr>
        <p:cNvGrpSpPr/>
        <p:nvPr/>
      </p:nvGrpSpPr>
      <p:grpSpPr>
        <a:xfrm>
          <a:off x="0" y="0"/>
          <a:ext cx="0" cy="0"/>
          <a:chOff x="0" y="0"/>
          <a:chExt cx="0" cy="0"/>
        </a:xfrm>
      </p:grpSpPr>
      <p:sp>
        <p:nvSpPr>
          <p:cNvPr id="125" name="Google Shape;125;p5:notes">
            <a:extLst>
              <a:ext uri="{FF2B5EF4-FFF2-40B4-BE49-F238E27FC236}">
                <a16:creationId xmlns:a16="http://schemas.microsoft.com/office/drawing/2014/main" id="{471E2DFA-62E9-04ED-8FFC-912539F372F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5:notes">
            <a:extLst>
              <a:ext uri="{FF2B5EF4-FFF2-40B4-BE49-F238E27FC236}">
                <a16:creationId xmlns:a16="http://schemas.microsoft.com/office/drawing/2014/main" id="{F3454B56-BDF9-4012-B385-23B8F7A839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566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2348F56D-D845-E736-CCE8-2F61AD7FF2F7}"/>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1CC60425-AD17-5F9F-F31E-3CDDF4284B6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E84481C0-4583-C6E7-2486-082F455D45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8961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769FAF51-9060-CE29-2656-8684D8876BA8}"/>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ED1AD1E9-EB8B-CAA0-ADFA-6A16191EABA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04BA9609-6BBC-2817-BDF7-E7037CD57B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236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3BA777DE-1F39-3E47-0EAC-15F1675AAA92}"/>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0F96115E-C1C6-DF65-C6B0-F9FD497A837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add graph</a:t>
            </a:r>
            <a:endParaRPr dirty="0"/>
          </a:p>
        </p:txBody>
      </p:sp>
      <p:sp>
        <p:nvSpPr>
          <p:cNvPr id="112" name="Google Shape;112;p3:notes">
            <a:extLst>
              <a:ext uri="{FF2B5EF4-FFF2-40B4-BE49-F238E27FC236}">
                <a16:creationId xmlns:a16="http://schemas.microsoft.com/office/drawing/2014/main" id="{84849E47-114E-A997-8299-521782A97C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4634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1D61C5F0-8B38-B080-113C-0033602046B0}"/>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9B1ADF18-11B2-890C-1A7F-139CD80D15C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a:t>
            </a:r>
            <a:endParaRPr dirty="0"/>
          </a:p>
        </p:txBody>
      </p:sp>
      <p:sp>
        <p:nvSpPr>
          <p:cNvPr id="140" name="Google Shape;140;p6:notes">
            <a:extLst>
              <a:ext uri="{FF2B5EF4-FFF2-40B4-BE49-F238E27FC236}">
                <a16:creationId xmlns:a16="http://schemas.microsoft.com/office/drawing/2014/main" id="{B5056AD1-88C2-23DD-7C4E-B76A91AC6F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3041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7C418B84-2D27-6E1A-E882-E715F51B3262}"/>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93E93C11-6684-68A5-9036-CB4D0636DD3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a:t>
            </a:r>
            <a:endParaRPr dirty="0"/>
          </a:p>
        </p:txBody>
      </p:sp>
      <p:sp>
        <p:nvSpPr>
          <p:cNvPr id="140" name="Google Shape;140;p6:notes">
            <a:extLst>
              <a:ext uri="{FF2B5EF4-FFF2-40B4-BE49-F238E27FC236}">
                <a16:creationId xmlns:a16="http://schemas.microsoft.com/office/drawing/2014/main" id="{B77AF6DF-A23F-0B6F-E972-28B6146B47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8497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45CA519B-84CF-D0A1-7B8A-E9C1B58A347D}"/>
            </a:ext>
          </a:extLst>
        </p:cNvPr>
        <p:cNvGrpSpPr/>
        <p:nvPr/>
      </p:nvGrpSpPr>
      <p:grpSpPr>
        <a:xfrm>
          <a:off x="0" y="0"/>
          <a:ext cx="0" cy="0"/>
          <a:chOff x="0" y="0"/>
          <a:chExt cx="0" cy="0"/>
        </a:xfrm>
      </p:grpSpPr>
      <p:sp>
        <p:nvSpPr>
          <p:cNvPr id="125" name="Google Shape;125;p5:notes">
            <a:extLst>
              <a:ext uri="{FF2B5EF4-FFF2-40B4-BE49-F238E27FC236}">
                <a16:creationId xmlns:a16="http://schemas.microsoft.com/office/drawing/2014/main" id="{9C38E06A-1B9F-A308-1553-DA11BC43145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5:notes">
            <a:extLst>
              <a:ext uri="{FF2B5EF4-FFF2-40B4-BE49-F238E27FC236}">
                <a16:creationId xmlns:a16="http://schemas.microsoft.com/office/drawing/2014/main" id="{74FA6BF4-2E8D-808B-C25F-ACD7B766A2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601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75CAC5A3-CFC4-CE6A-6479-0B4284F6818B}"/>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F963DDBF-959F-3CAF-F446-5D98CAFA4FD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F98667E3-48A3-6607-303F-69677F2DBC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6447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F9F9D140-2F5E-D989-99B1-3784AA89BE0B}"/>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1A129F9F-22DE-782F-13E0-663733D74B9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C9F5A095-A0F9-6B6C-AF47-667CAC90E1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4604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362A66F9-1F71-A7EF-6B66-C9242FE65B8E}"/>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8E7070AA-0317-6122-6790-9B72E324E7B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3C81E9BA-CADC-2FD8-FEDE-D540D0A263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295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613CB051-9662-7916-3032-8A6161B8C603}"/>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7C911564-82E4-978B-92FA-ED4D842F113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a:t>
            </a:r>
            <a:endParaRPr dirty="0"/>
          </a:p>
        </p:txBody>
      </p:sp>
      <p:sp>
        <p:nvSpPr>
          <p:cNvPr id="140" name="Google Shape;140;p6:notes">
            <a:extLst>
              <a:ext uri="{FF2B5EF4-FFF2-40B4-BE49-F238E27FC236}">
                <a16:creationId xmlns:a16="http://schemas.microsoft.com/office/drawing/2014/main" id="{23A91A2C-4495-2A34-1D7C-97C5A719F9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5150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C6E2EF95-0723-AC7A-EF40-9A8079F2A941}"/>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DD3A074C-7530-25ED-F0A8-9994B8A2E15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B</a:t>
            </a:r>
            <a:endParaRPr dirty="0"/>
          </a:p>
        </p:txBody>
      </p:sp>
      <p:sp>
        <p:nvSpPr>
          <p:cNvPr id="140" name="Google Shape;140;p6:notes">
            <a:extLst>
              <a:ext uri="{FF2B5EF4-FFF2-40B4-BE49-F238E27FC236}">
                <a16:creationId xmlns:a16="http://schemas.microsoft.com/office/drawing/2014/main" id="{678CEE59-1FC4-1A7B-B76D-CAAAF8B790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3654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F198B1C8-5A99-784D-2968-686A90B72E10}"/>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37B74BE0-6375-2D8F-6BDB-DD1F7E39B05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a:t>
            </a:r>
            <a:endParaRPr dirty="0"/>
          </a:p>
        </p:txBody>
      </p:sp>
      <p:sp>
        <p:nvSpPr>
          <p:cNvPr id="140" name="Google Shape;140;p6:notes">
            <a:extLst>
              <a:ext uri="{FF2B5EF4-FFF2-40B4-BE49-F238E27FC236}">
                <a16:creationId xmlns:a16="http://schemas.microsoft.com/office/drawing/2014/main" id="{DEEC08A1-40F9-EDA1-ED4D-7EAE927E8E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0301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94BB5375-BE07-CF9A-024E-AD88FFD96663}"/>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4F266856-5EC2-3C26-DC78-E1116A729B6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901A0964-52A1-3C1E-DD06-5B878DFDFC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6480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B3EB3738-599B-E473-ACC7-D269706B7560}"/>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1183F0D1-3AB7-D347-6B55-1C3276D6C66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2A80D516-8CFA-8641-F33C-029C34255A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8764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FAA8D82F-81A5-A585-1DB6-967E091F4250}"/>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46B9EC39-AB46-9771-D5E3-B01B685FBCA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75AC1BCC-F856-6402-2D05-20A87C3474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4775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C98AAD02-9B6B-A252-E22F-E4838D89CA26}"/>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720359EE-8420-24EA-98DF-16EA7696550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8DB94DA3-62AE-633A-B52F-B8EC8EA975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1967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F50FD599-DDDA-8142-3D2E-A898016AC2C6}"/>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2E317441-A159-3D92-4404-8FF20D13D6A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C1A5AB25-0A75-8CF9-F27C-C8475C61ED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4671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58CFF059-C809-F333-F60C-4741D2182E1D}"/>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163D00DA-6157-61F9-FD75-B3D4FED7D6A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95F883B4-BCBD-1474-02DC-3A23A559CF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088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A4B821EB-C276-1865-2C2D-47E2792CF116}"/>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EDD54549-70CD-77EB-EC65-5E3CD94F869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add picture</a:t>
            </a:r>
            <a:endParaRPr dirty="0"/>
          </a:p>
        </p:txBody>
      </p:sp>
      <p:sp>
        <p:nvSpPr>
          <p:cNvPr id="112" name="Google Shape;112;p3:notes">
            <a:extLst>
              <a:ext uri="{FF2B5EF4-FFF2-40B4-BE49-F238E27FC236}">
                <a16:creationId xmlns:a16="http://schemas.microsoft.com/office/drawing/2014/main" id="{1AC460E3-3077-B490-9285-CDBA53C717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5484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C7B77638-B45A-C50F-4C48-1781F37C6816}"/>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2F131F0F-026F-E13D-4A2E-D3F7F697876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690D9CBF-4737-770F-1871-6D17546E3E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9671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99BB7A56-6AC5-F822-CA9A-BC08E87B5321}"/>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8A1E0CB1-39FB-E307-4BB1-EBA5168D874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a:t>
            </a:r>
            <a:endParaRPr dirty="0"/>
          </a:p>
        </p:txBody>
      </p:sp>
      <p:sp>
        <p:nvSpPr>
          <p:cNvPr id="140" name="Google Shape;140;p6:notes">
            <a:extLst>
              <a:ext uri="{FF2B5EF4-FFF2-40B4-BE49-F238E27FC236}">
                <a16:creationId xmlns:a16="http://schemas.microsoft.com/office/drawing/2014/main" id="{6B058267-5977-FDA2-EB91-D7348D869C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1667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4AD0A437-6528-919F-AB4B-161B51BDB43A}"/>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B5D87FE6-EFC6-16A3-8869-C75864F72AF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A597FC4A-CF27-F21B-9CB2-1AD44B7878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5267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D14F40DF-648E-A3B4-5702-018D5A3B306D}"/>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E8C0C1EB-AF81-48B3-B0F6-33C2B45D320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89AF6E17-8511-BCEF-AA67-E342652F86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7275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4F43DDE8-98AA-41B2-5ADD-81A038C312D4}"/>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6E6C4524-FDFF-D611-FD4E-5554F1FC389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87E04A84-1FF6-47FD-A867-FE6DB17337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3366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B</a:t>
            </a:r>
            <a:endParaRPr dirty="0"/>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B8AC2065-B8B9-576A-23C4-79F37D2A01FE}"/>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9B70F023-20FD-CCCA-874B-CC86CD2F033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a:t>
            </a:r>
            <a:endParaRPr dirty="0"/>
          </a:p>
        </p:txBody>
      </p:sp>
      <p:sp>
        <p:nvSpPr>
          <p:cNvPr id="140" name="Google Shape;140;p6:notes">
            <a:extLst>
              <a:ext uri="{FF2B5EF4-FFF2-40B4-BE49-F238E27FC236}">
                <a16:creationId xmlns:a16="http://schemas.microsoft.com/office/drawing/2014/main" id="{EF3FB950-E703-3022-C8EF-C5C653A19A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5003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56AF3500-0326-D565-CD91-CF0F2A091AE9}"/>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F13717DC-D36E-900C-1355-417B780200B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86358631-EE3C-852E-B098-215590FBE6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6840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81E83AA7-580B-F15C-2741-713A4841AD49}"/>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FF5FE6D5-6731-1D17-A00E-49E38B3E602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4CE1E754-2961-3F19-3E10-A8FB16EB91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292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F5F60C69-3E95-30B6-47EA-CEDBB54C235D}"/>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5BBE7BA0-1300-D5C4-AD61-3759BF437FA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dead space is increased, alveolar ventilation is decreased</a:t>
            </a:r>
            <a:endParaRPr dirty="0"/>
          </a:p>
        </p:txBody>
      </p:sp>
      <p:sp>
        <p:nvSpPr>
          <p:cNvPr id="112" name="Google Shape;112;p3:notes">
            <a:extLst>
              <a:ext uri="{FF2B5EF4-FFF2-40B4-BE49-F238E27FC236}">
                <a16:creationId xmlns:a16="http://schemas.microsoft.com/office/drawing/2014/main" id="{05950F88-D446-AB5D-AAE1-04538D5243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1966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BB222920-D00F-2E12-1BF7-8D0E4A91B67B}"/>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50187A6E-4761-0DD9-9444-2D0D75F129F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a:extLst>
              <a:ext uri="{FF2B5EF4-FFF2-40B4-BE49-F238E27FC236}">
                <a16:creationId xmlns:a16="http://schemas.microsoft.com/office/drawing/2014/main" id="{3825755A-D730-463E-3F17-12282738E7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3436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95D49FF3-032C-066B-0E1F-0A783125E4C8}"/>
            </a:ext>
          </a:extLst>
        </p:cNvPr>
        <p:cNvGrpSpPr/>
        <p:nvPr/>
      </p:nvGrpSpPr>
      <p:grpSpPr>
        <a:xfrm>
          <a:off x="0" y="0"/>
          <a:ext cx="0" cy="0"/>
          <a:chOff x="0" y="0"/>
          <a:chExt cx="0" cy="0"/>
        </a:xfrm>
      </p:grpSpPr>
      <p:sp>
        <p:nvSpPr>
          <p:cNvPr id="147" name="Google Shape;147;p7:notes">
            <a:extLst>
              <a:ext uri="{FF2B5EF4-FFF2-40B4-BE49-F238E27FC236}">
                <a16:creationId xmlns:a16="http://schemas.microsoft.com/office/drawing/2014/main" id="{30D14690-8E0D-33B2-0A99-B52C49FCC81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B</a:t>
            </a:r>
            <a:endParaRPr dirty="0"/>
          </a:p>
        </p:txBody>
      </p:sp>
      <p:sp>
        <p:nvSpPr>
          <p:cNvPr id="148" name="Google Shape;148;p7:notes">
            <a:extLst>
              <a:ext uri="{FF2B5EF4-FFF2-40B4-BE49-F238E27FC236}">
                <a16:creationId xmlns:a16="http://schemas.microsoft.com/office/drawing/2014/main" id="{A2D6D183-99F0-02DA-8AD9-0968D32CAF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6991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E5EC5CFD-02A0-AEE6-DCF7-EA7771D0BD89}"/>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78C17490-F6B8-6131-156A-C19566D9652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a:t>
            </a:r>
            <a:endParaRPr dirty="0"/>
          </a:p>
        </p:txBody>
      </p:sp>
      <p:sp>
        <p:nvSpPr>
          <p:cNvPr id="140" name="Google Shape;140;p6:notes">
            <a:extLst>
              <a:ext uri="{FF2B5EF4-FFF2-40B4-BE49-F238E27FC236}">
                <a16:creationId xmlns:a16="http://schemas.microsoft.com/office/drawing/2014/main" id="{A4342923-DE2D-75FF-8BBB-39409BE8B8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62488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5EB07C1F-0009-969C-D07A-F946CA909492}"/>
            </a:ext>
          </a:extLst>
        </p:cNvPr>
        <p:cNvGrpSpPr/>
        <p:nvPr/>
      </p:nvGrpSpPr>
      <p:grpSpPr>
        <a:xfrm>
          <a:off x="0" y="0"/>
          <a:ext cx="0" cy="0"/>
          <a:chOff x="0" y="0"/>
          <a:chExt cx="0" cy="0"/>
        </a:xfrm>
      </p:grpSpPr>
      <p:sp>
        <p:nvSpPr>
          <p:cNvPr id="147" name="Google Shape;147;p7:notes">
            <a:extLst>
              <a:ext uri="{FF2B5EF4-FFF2-40B4-BE49-F238E27FC236}">
                <a16:creationId xmlns:a16="http://schemas.microsoft.com/office/drawing/2014/main" id="{08261007-ED12-C64C-1498-32C0E225992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B</a:t>
            </a:r>
            <a:endParaRPr dirty="0"/>
          </a:p>
        </p:txBody>
      </p:sp>
      <p:sp>
        <p:nvSpPr>
          <p:cNvPr id="148" name="Google Shape;148;p7:notes">
            <a:extLst>
              <a:ext uri="{FF2B5EF4-FFF2-40B4-BE49-F238E27FC236}">
                <a16:creationId xmlns:a16="http://schemas.microsoft.com/office/drawing/2014/main" id="{10D2E78C-6274-BE09-E52E-540A217E55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7378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518D311C-95BE-899A-C29F-BDCC461D825E}"/>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5AEE0A34-5433-7BD2-5793-C3CB649480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a:t>
            </a:r>
            <a:endParaRPr dirty="0"/>
          </a:p>
        </p:txBody>
      </p:sp>
      <p:sp>
        <p:nvSpPr>
          <p:cNvPr id="140" name="Google Shape;140;p6:notes">
            <a:extLst>
              <a:ext uri="{FF2B5EF4-FFF2-40B4-BE49-F238E27FC236}">
                <a16:creationId xmlns:a16="http://schemas.microsoft.com/office/drawing/2014/main" id="{7E58B27F-02AE-948E-F68F-864B84E2FD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0968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1480E783-2F86-3F1D-9413-D82AB69354ED}"/>
            </a:ext>
          </a:extLst>
        </p:cNvPr>
        <p:cNvGrpSpPr/>
        <p:nvPr/>
      </p:nvGrpSpPr>
      <p:grpSpPr>
        <a:xfrm>
          <a:off x="0" y="0"/>
          <a:ext cx="0" cy="0"/>
          <a:chOff x="0" y="0"/>
          <a:chExt cx="0" cy="0"/>
        </a:xfrm>
      </p:grpSpPr>
      <p:sp>
        <p:nvSpPr>
          <p:cNvPr id="147" name="Google Shape;147;p7:notes">
            <a:extLst>
              <a:ext uri="{FF2B5EF4-FFF2-40B4-BE49-F238E27FC236}">
                <a16:creationId xmlns:a16="http://schemas.microsoft.com/office/drawing/2014/main" id="{141A7715-46F5-CC29-9C5F-28335F9737B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B</a:t>
            </a:r>
            <a:endParaRPr dirty="0"/>
          </a:p>
        </p:txBody>
      </p:sp>
      <p:sp>
        <p:nvSpPr>
          <p:cNvPr id="148" name="Google Shape;148;p7:notes">
            <a:extLst>
              <a:ext uri="{FF2B5EF4-FFF2-40B4-BE49-F238E27FC236}">
                <a16:creationId xmlns:a16="http://schemas.microsoft.com/office/drawing/2014/main" id="{68550F33-8DE9-31B6-8B08-FA0A69947A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87292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48768A6A-ADF9-D815-8E07-7341E71F72F0}"/>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CB281281-1DB8-554C-9A4A-91D125E7586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a:t>
            </a:r>
            <a:endParaRPr dirty="0"/>
          </a:p>
        </p:txBody>
      </p:sp>
      <p:sp>
        <p:nvSpPr>
          <p:cNvPr id="140" name="Google Shape;140;p6:notes">
            <a:extLst>
              <a:ext uri="{FF2B5EF4-FFF2-40B4-BE49-F238E27FC236}">
                <a16:creationId xmlns:a16="http://schemas.microsoft.com/office/drawing/2014/main" id="{C4F988FF-17C3-C029-9619-CF7225B7D2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1469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4DBF0BD5-F471-70DF-83EB-A7FCAE05AE89}"/>
            </a:ext>
          </a:extLst>
        </p:cNvPr>
        <p:cNvGrpSpPr/>
        <p:nvPr/>
      </p:nvGrpSpPr>
      <p:grpSpPr>
        <a:xfrm>
          <a:off x="0" y="0"/>
          <a:ext cx="0" cy="0"/>
          <a:chOff x="0" y="0"/>
          <a:chExt cx="0" cy="0"/>
        </a:xfrm>
      </p:grpSpPr>
      <p:sp>
        <p:nvSpPr>
          <p:cNvPr id="147" name="Google Shape;147;p7:notes">
            <a:extLst>
              <a:ext uri="{FF2B5EF4-FFF2-40B4-BE49-F238E27FC236}">
                <a16:creationId xmlns:a16="http://schemas.microsoft.com/office/drawing/2014/main" id="{4B1203A6-3AD6-2666-07C0-06ADDF9A94D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B</a:t>
            </a:r>
            <a:endParaRPr dirty="0"/>
          </a:p>
        </p:txBody>
      </p:sp>
      <p:sp>
        <p:nvSpPr>
          <p:cNvPr id="148" name="Google Shape;148;p7:notes">
            <a:extLst>
              <a:ext uri="{FF2B5EF4-FFF2-40B4-BE49-F238E27FC236}">
                <a16:creationId xmlns:a16="http://schemas.microsoft.com/office/drawing/2014/main" id="{4B01175F-2003-FB4F-BCD3-F98F49F791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84160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136AFD42-C502-7CD2-F87E-0E1E05DD76F7}"/>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53E55634-8BE6-755D-E9E2-782C79E8F1C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a:t>
            </a:r>
            <a:endParaRPr dirty="0"/>
          </a:p>
        </p:txBody>
      </p:sp>
      <p:sp>
        <p:nvSpPr>
          <p:cNvPr id="140" name="Google Shape;140;p6:notes">
            <a:extLst>
              <a:ext uri="{FF2B5EF4-FFF2-40B4-BE49-F238E27FC236}">
                <a16:creationId xmlns:a16="http://schemas.microsoft.com/office/drawing/2014/main" id="{5814E3AC-D5E8-5F82-EAF6-03BC1B237D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424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C21E3C41-62E4-6192-C996-CEDA513FF4B7}"/>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F9E04B1E-F878-73C3-DF0C-33DAC97EEB4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a:extLst>
              <a:ext uri="{FF2B5EF4-FFF2-40B4-BE49-F238E27FC236}">
                <a16:creationId xmlns:a16="http://schemas.microsoft.com/office/drawing/2014/main" id="{EE74CDC5-0351-B727-B35A-55DD2F87C6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8207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A000CDDA-AD5C-D62C-23D1-8FA4CC9EBE44}"/>
            </a:ext>
          </a:extLst>
        </p:cNvPr>
        <p:cNvGrpSpPr/>
        <p:nvPr/>
      </p:nvGrpSpPr>
      <p:grpSpPr>
        <a:xfrm>
          <a:off x="0" y="0"/>
          <a:ext cx="0" cy="0"/>
          <a:chOff x="0" y="0"/>
          <a:chExt cx="0" cy="0"/>
        </a:xfrm>
      </p:grpSpPr>
      <p:sp>
        <p:nvSpPr>
          <p:cNvPr id="147" name="Google Shape;147;p7:notes">
            <a:extLst>
              <a:ext uri="{FF2B5EF4-FFF2-40B4-BE49-F238E27FC236}">
                <a16:creationId xmlns:a16="http://schemas.microsoft.com/office/drawing/2014/main" id="{CCE40D04-46A4-18EB-6693-E317EEB7DB5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B</a:t>
            </a:r>
            <a:endParaRPr dirty="0"/>
          </a:p>
        </p:txBody>
      </p:sp>
      <p:sp>
        <p:nvSpPr>
          <p:cNvPr id="148" name="Google Shape;148;p7:notes">
            <a:extLst>
              <a:ext uri="{FF2B5EF4-FFF2-40B4-BE49-F238E27FC236}">
                <a16:creationId xmlns:a16="http://schemas.microsoft.com/office/drawing/2014/main" id="{C5128929-7905-ADA7-C1E2-E5FB7D5CFF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479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F3E8C4FA-5595-F432-FD21-AF0EB60B29EC}"/>
            </a:ext>
          </a:extLst>
        </p:cNvPr>
        <p:cNvGrpSpPr/>
        <p:nvPr/>
      </p:nvGrpSpPr>
      <p:grpSpPr>
        <a:xfrm>
          <a:off x="0" y="0"/>
          <a:ext cx="0" cy="0"/>
          <a:chOff x="0" y="0"/>
          <a:chExt cx="0" cy="0"/>
        </a:xfrm>
      </p:grpSpPr>
      <p:sp>
        <p:nvSpPr>
          <p:cNvPr id="139" name="Google Shape;139;p6:notes">
            <a:extLst>
              <a:ext uri="{FF2B5EF4-FFF2-40B4-BE49-F238E27FC236}">
                <a16:creationId xmlns:a16="http://schemas.microsoft.com/office/drawing/2014/main" id="{70D4035E-67D2-1D80-ED43-521316987B8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a:t>
            </a:r>
            <a:endParaRPr dirty="0"/>
          </a:p>
        </p:txBody>
      </p:sp>
      <p:sp>
        <p:nvSpPr>
          <p:cNvPr id="140" name="Google Shape;140;p6:notes">
            <a:extLst>
              <a:ext uri="{FF2B5EF4-FFF2-40B4-BE49-F238E27FC236}">
                <a16:creationId xmlns:a16="http://schemas.microsoft.com/office/drawing/2014/main" id="{CFE3B63A-F035-9B1B-419F-DD9404A0E9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1492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BDAB961C-F165-0647-864A-34B39C0608FB}"/>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7496ED00-141A-D7AA-6521-8FBD9751F8A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a:extLst>
              <a:ext uri="{FF2B5EF4-FFF2-40B4-BE49-F238E27FC236}">
                <a16:creationId xmlns:a16="http://schemas.microsoft.com/office/drawing/2014/main" id="{8EBC478E-B29E-D1C4-C5BF-631CD0EA32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972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1693423A-E83B-7AE5-6ADD-A94C8AE587C1}"/>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BC8342F2-1F41-868C-C6DF-76F8E8229BF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a:extLst>
              <a:ext uri="{FF2B5EF4-FFF2-40B4-BE49-F238E27FC236}">
                <a16:creationId xmlns:a16="http://schemas.microsoft.com/office/drawing/2014/main" id="{3E3A9FA7-4C9B-AE2B-662C-C6C4F2805E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904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1194447F-CE3D-6817-606D-25BD0F19739E}"/>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06C0E5EB-368C-3085-A778-30FDAEA1167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a:extLst>
              <a:ext uri="{FF2B5EF4-FFF2-40B4-BE49-F238E27FC236}">
                <a16:creationId xmlns:a16="http://schemas.microsoft.com/office/drawing/2014/main" id="{71758949-51EF-46BD-CA59-76539A2716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1944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129D8E24-16EB-789C-06A1-4F06BD500930}"/>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33752871-A754-E004-DA01-D74F7D77B8B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add pictures</a:t>
            </a:r>
            <a:endParaRPr dirty="0"/>
          </a:p>
        </p:txBody>
      </p:sp>
      <p:sp>
        <p:nvSpPr>
          <p:cNvPr id="112" name="Google Shape;112;p3:notes">
            <a:extLst>
              <a:ext uri="{FF2B5EF4-FFF2-40B4-BE49-F238E27FC236}">
                <a16:creationId xmlns:a16="http://schemas.microsoft.com/office/drawing/2014/main" id="{BB9AD18B-7341-F272-238B-C5EDE1F06D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7536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 title="GKT MSA Black.png"/>
          <p:cNvPicPr preferRelativeResize="0"/>
          <p:nvPr/>
        </p:nvPicPr>
        <p:blipFill>
          <a:blip r:embed="rId2">
            <a:alphaModFix/>
          </a:blip>
          <a:stretch>
            <a:fillRect/>
          </a:stretch>
        </p:blipFill>
        <p:spPr>
          <a:xfrm>
            <a:off x="15178974" y="9174851"/>
            <a:ext cx="2938977" cy="871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rot="5400000">
            <a:off x="2308951"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4732351" y="2171689"/>
            <a:ext cx="5851500"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541350" y="190487"/>
            <a:ext cx="58515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1" name="Google Shape;31;p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7"/>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9" name="Google Shape;59;p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a:spLocks noGrp="1"/>
          </p:cNvSpPr>
          <p:nvPr>
            <p:ph type="pic" idx="2"/>
          </p:nvPr>
        </p:nvSpPr>
        <p:spPr>
          <a:xfrm>
            <a:off x="1792288" y="612775"/>
            <a:ext cx="5486400" cy="4114800"/>
          </a:xfrm>
          <a:prstGeom prst="rect">
            <a:avLst/>
          </a:prstGeom>
          <a:noFill/>
          <a:ln>
            <a:noFill/>
          </a:ln>
        </p:spPr>
      </p:sp>
      <p:sp>
        <p:nvSpPr>
          <p:cNvPr id="65" name="Google Shape;65;p10"/>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10" Type="http://schemas.openxmlformats.org/officeDocument/2006/relationships/image" Target="../media/image28.jpeg"/><Relationship Id="rId4" Type="http://schemas.openxmlformats.org/officeDocument/2006/relationships/image" Target="../media/image4.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84"/>
        <p:cNvGrpSpPr/>
        <p:nvPr/>
      </p:nvGrpSpPr>
      <p:grpSpPr>
        <a:xfrm>
          <a:off x="0" y="0"/>
          <a:ext cx="0" cy="0"/>
          <a:chOff x="0" y="0"/>
          <a:chExt cx="0" cy="0"/>
        </a:xfrm>
      </p:grpSpPr>
      <p:sp>
        <p:nvSpPr>
          <p:cNvPr id="85" name="Google Shape;85;p13"/>
          <p:cNvSpPr/>
          <p:nvPr/>
        </p:nvSpPr>
        <p:spPr>
          <a:xfrm>
            <a:off x="389425" y="0"/>
            <a:ext cx="8146052" cy="10300624"/>
          </a:xfrm>
          <a:custGeom>
            <a:avLst/>
            <a:gdLst/>
            <a:ahLst/>
            <a:cxnLst/>
            <a:rect l="l" t="t" r="r" b="b"/>
            <a:pathLst>
              <a:path w="11805873" h="11805873" extrusionOk="0">
                <a:moveTo>
                  <a:pt x="0" y="0"/>
                </a:moveTo>
                <a:lnTo>
                  <a:pt x="11805874" y="0"/>
                </a:lnTo>
                <a:lnTo>
                  <a:pt x="11805874" y="11805874"/>
                </a:lnTo>
                <a:lnTo>
                  <a:pt x="0" y="11805874"/>
                </a:lnTo>
                <a:lnTo>
                  <a:pt x="0" y="0"/>
                </a:lnTo>
                <a:close/>
              </a:path>
            </a:pathLst>
          </a:custGeom>
          <a:blipFill rotWithShape="1">
            <a:blip r:embed="rId3">
              <a:alphaModFix/>
            </a:blip>
            <a:stretch>
              <a:fillRect/>
            </a:stretch>
          </a:blipFill>
          <a:ln>
            <a:noFill/>
          </a:ln>
        </p:spPr>
        <p:txBody>
          <a:bodyPr/>
          <a:lstStyle/>
          <a:p>
            <a:endParaRPr lang="en-US"/>
          </a:p>
        </p:txBody>
      </p:sp>
      <p:sp>
        <p:nvSpPr>
          <p:cNvPr id="86" name="Google Shape;86;p13"/>
          <p:cNvSpPr/>
          <p:nvPr/>
        </p:nvSpPr>
        <p:spPr>
          <a:xfrm>
            <a:off x="5529760" y="4531486"/>
            <a:ext cx="1207210" cy="1234997"/>
          </a:xfrm>
          <a:custGeom>
            <a:avLst/>
            <a:gdLst/>
            <a:ahLst/>
            <a:cxnLst/>
            <a:rect l="l" t="t" r="r" b="b"/>
            <a:pathLst>
              <a:path w="1207210" h="1234997" extrusionOk="0">
                <a:moveTo>
                  <a:pt x="0" y="0"/>
                </a:moveTo>
                <a:lnTo>
                  <a:pt x="1207210" y="0"/>
                </a:lnTo>
                <a:lnTo>
                  <a:pt x="1207210" y="1234998"/>
                </a:lnTo>
                <a:lnTo>
                  <a:pt x="0" y="1234998"/>
                </a:lnTo>
                <a:lnTo>
                  <a:pt x="0" y="0"/>
                </a:lnTo>
                <a:close/>
              </a:path>
            </a:pathLst>
          </a:custGeom>
          <a:blipFill rotWithShape="1">
            <a:blip r:embed="rId4">
              <a:alphaModFix/>
            </a:blip>
            <a:stretch>
              <a:fillRect/>
            </a:stretch>
          </a:blipFill>
          <a:ln>
            <a:noFill/>
          </a:ln>
        </p:spPr>
        <p:txBody>
          <a:bodyPr/>
          <a:lstStyle/>
          <a:p>
            <a:endParaRPr lang="en-US"/>
          </a:p>
        </p:txBody>
      </p:sp>
      <p:sp>
        <p:nvSpPr>
          <p:cNvPr id="87" name="Google Shape;87;p13"/>
          <p:cNvSpPr/>
          <p:nvPr/>
        </p:nvSpPr>
        <p:spPr>
          <a:xfrm>
            <a:off x="9807891" y="8193345"/>
            <a:ext cx="1940180" cy="1515766"/>
          </a:xfrm>
          <a:custGeom>
            <a:avLst/>
            <a:gdLst/>
            <a:ahLst/>
            <a:cxnLst/>
            <a:rect l="l" t="t" r="r" b="b"/>
            <a:pathLst>
              <a:path w="1940180" h="1515766" extrusionOk="0">
                <a:moveTo>
                  <a:pt x="0" y="0"/>
                </a:moveTo>
                <a:lnTo>
                  <a:pt x="1940180" y="0"/>
                </a:lnTo>
                <a:lnTo>
                  <a:pt x="1940180" y="1515766"/>
                </a:lnTo>
                <a:lnTo>
                  <a:pt x="0" y="1515766"/>
                </a:lnTo>
                <a:lnTo>
                  <a:pt x="0" y="0"/>
                </a:lnTo>
                <a:close/>
              </a:path>
            </a:pathLst>
          </a:custGeom>
          <a:blipFill rotWithShape="1">
            <a:blip r:embed="rId5">
              <a:alphaModFix/>
            </a:blip>
            <a:stretch>
              <a:fillRect/>
            </a:stretch>
          </a:blipFill>
          <a:ln>
            <a:noFill/>
          </a:ln>
        </p:spPr>
        <p:txBody>
          <a:bodyPr/>
          <a:lstStyle/>
          <a:p>
            <a:endParaRPr lang="en-US"/>
          </a:p>
        </p:txBody>
      </p:sp>
      <p:sp>
        <p:nvSpPr>
          <p:cNvPr id="88" name="Google Shape;88;p13"/>
          <p:cNvSpPr/>
          <p:nvPr/>
        </p:nvSpPr>
        <p:spPr>
          <a:xfrm>
            <a:off x="12423774" y="659325"/>
            <a:ext cx="2280918" cy="164783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6">
              <a:alphaModFix/>
            </a:blip>
            <a:stretch>
              <a:fillRect/>
            </a:stretch>
          </a:blipFill>
          <a:ln>
            <a:noFill/>
          </a:ln>
        </p:spPr>
        <p:txBody>
          <a:bodyPr/>
          <a:lstStyle/>
          <a:p>
            <a:endParaRPr lang="en-US"/>
          </a:p>
        </p:txBody>
      </p:sp>
      <p:sp>
        <p:nvSpPr>
          <p:cNvPr id="89" name="Google Shape;89;p13"/>
          <p:cNvSpPr/>
          <p:nvPr/>
        </p:nvSpPr>
        <p:spPr>
          <a:xfrm>
            <a:off x="15672748" y="236763"/>
            <a:ext cx="2008197" cy="2147805"/>
          </a:xfrm>
          <a:custGeom>
            <a:avLst/>
            <a:gdLst/>
            <a:ahLst/>
            <a:cxnLst/>
            <a:rect l="l" t="t" r="r" b="b"/>
            <a:pathLst>
              <a:path w="2008197" h="2147805" extrusionOk="0">
                <a:moveTo>
                  <a:pt x="0" y="0"/>
                </a:moveTo>
                <a:lnTo>
                  <a:pt x="2008197" y="0"/>
                </a:lnTo>
                <a:lnTo>
                  <a:pt x="2008197" y="2147805"/>
                </a:lnTo>
                <a:lnTo>
                  <a:pt x="0" y="2147805"/>
                </a:lnTo>
                <a:lnTo>
                  <a:pt x="0" y="0"/>
                </a:lnTo>
                <a:close/>
              </a:path>
            </a:pathLst>
          </a:custGeom>
          <a:blipFill rotWithShape="1">
            <a:blip r:embed="rId7">
              <a:alphaModFix/>
            </a:blip>
            <a:stretch>
              <a:fillRect/>
            </a:stretch>
          </a:blipFill>
          <a:ln>
            <a:noFill/>
          </a:ln>
        </p:spPr>
        <p:txBody>
          <a:bodyPr/>
          <a:lstStyle/>
          <a:p>
            <a:endParaRPr lang="en-US"/>
          </a:p>
        </p:txBody>
      </p:sp>
      <p:sp>
        <p:nvSpPr>
          <p:cNvPr id="90" name="Google Shape;90;p13"/>
          <p:cNvSpPr/>
          <p:nvPr/>
        </p:nvSpPr>
        <p:spPr>
          <a:xfrm>
            <a:off x="9203579" y="194302"/>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8">
              <a:alphaModFix/>
            </a:blip>
            <a:stretch>
              <a:fillRect/>
            </a:stretch>
          </a:blipFill>
          <a:ln>
            <a:noFill/>
          </a:ln>
        </p:spPr>
        <p:txBody>
          <a:bodyPr/>
          <a:lstStyle/>
          <a:p>
            <a:endParaRPr lang="en-US"/>
          </a:p>
        </p:txBody>
      </p:sp>
      <p:sp>
        <p:nvSpPr>
          <p:cNvPr id="91" name="Google Shape;91;p13"/>
          <p:cNvSpPr/>
          <p:nvPr/>
        </p:nvSpPr>
        <p:spPr>
          <a:xfrm>
            <a:off x="13142945" y="7965000"/>
            <a:ext cx="1184381" cy="1871306"/>
          </a:xfrm>
          <a:custGeom>
            <a:avLst/>
            <a:gdLst/>
            <a:ahLst/>
            <a:cxnLst/>
            <a:rect l="l" t="t" r="r" b="b"/>
            <a:pathLst>
              <a:path w="1184381" h="1871306" extrusionOk="0">
                <a:moveTo>
                  <a:pt x="0" y="0"/>
                </a:moveTo>
                <a:lnTo>
                  <a:pt x="1184380" y="0"/>
                </a:lnTo>
                <a:lnTo>
                  <a:pt x="1184380" y="1871306"/>
                </a:lnTo>
                <a:lnTo>
                  <a:pt x="0" y="1871306"/>
                </a:lnTo>
                <a:lnTo>
                  <a:pt x="0" y="0"/>
                </a:lnTo>
                <a:close/>
              </a:path>
            </a:pathLst>
          </a:custGeom>
          <a:blipFill rotWithShape="1">
            <a:blip r:embed="rId9">
              <a:alphaModFix/>
            </a:blip>
            <a:stretch>
              <a:fillRect/>
            </a:stretch>
          </a:blipFill>
          <a:ln>
            <a:noFill/>
          </a:ln>
        </p:spPr>
        <p:txBody>
          <a:bodyPr/>
          <a:lstStyle/>
          <a:p>
            <a:endParaRPr lang="en-US"/>
          </a:p>
        </p:txBody>
      </p:sp>
      <p:sp>
        <p:nvSpPr>
          <p:cNvPr id="92" name="Google Shape;92;p13"/>
          <p:cNvSpPr/>
          <p:nvPr/>
        </p:nvSpPr>
        <p:spPr>
          <a:xfrm>
            <a:off x="7135591" y="0"/>
            <a:ext cx="1128034" cy="3059075"/>
          </a:xfrm>
          <a:custGeom>
            <a:avLst/>
            <a:gdLst/>
            <a:ahLst/>
            <a:cxnLst/>
            <a:rect l="l" t="t" r="r" b="b"/>
            <a:pathLst>
              <a:path w="1128034" h="3059075" extrusionOk="0">
                <a:moveTo>
                  <a:pt x="0" y="0"/>
                </a:moveTo>
                <a:lnTo>
                  <a:pt x="1128034" y="0"/>
                </a:lnTo>
                <a:lnTo>
                  <a:pt x="1128034" y="3059075"/>
                </a:lnTo>
                <a:lnTo>
                  <a:pt x="0" y="3059075"/>
                </a:lnTo>
                <a:lnTo>
                  <a:pt x="0" y="0"/>
                </a:lnTo>
                <a:close/>
              </a:path>
            </a:pathLst>
          </a:custGeom>
          <a:blipFill rotWithShape="1">
            <a:blip r:embed="rId10">
              <a:alphaModFix/>
            </a:blip>
            <a:stretch>
              <a:fillRect/>
            </a:stretch>
          </a:blipFill>
          <a:ln>
            <a:noFill/>
          </a:ln>
        </p:spPr>
        <p:txBody>
          <a:bodyPr/>
          <a:lstStyle/>
          <a:p>
            <a:endParaRPr lang="en-US"/>
          </a:p>
        </p:txBody>
      </p:sp>
      <p:sp>
        <p:nvSpPr>
          <p:cNvPr id="93" name="Google Shape;93;p13"/>
          <p:cNvSpPr/>
          <p:nvPr/>
        </p:nvSpPr>
        <p:spPr>
          <a:xfrm>
            <a:off x="1028700" y="6827277"/>
            <a:ext cx="5927580" cy="1757932"/>
          </a:xfrm>
          <a:custGeom>
            <a:avLst/>
            <a:gdLst/>
            <a:ahLst/>
            <a:cxnLst/>
            <a:rect l="l" t="t" r="r" b="b"/>
            <a:pathLst>
              <a:path w="5927580" h="1757932" extrusionOk="0">
                <a:moveTo>
                  <a:pt x="0" y="0"/>
                </a:moveTo>
                <a:lnTo>
                  <a:pt x="5927580" y="0"/>
                </a:lnTo>
                <a:lnTo>
                  <a:pt x="5927580" y="1757931"/>
                </a:lnTo>
                <a:lnTo>
                  <a:pt x="0" y="1757931"/>
                </a:lnTo>
                <a:lnTo>
                  <a:pt x="0" y="0"/>
                </a:lnTo>
                <a:close/>
              </a:path>
            </a:pathLst>
          </a:custGeom>
          <a:blipFill rotWithShape="1">
            <a:blip r:embed="rId11">
              <a:alphaModFix/>
            </a:blip>
            <a:stretch>
              <a:fillRect/>
            </a:stretch>
          </a:blipFill>
          <a:ln>
            <a:noFill/>
          </a:ln>
        </p:spPr>
        <p:txBody>
          <a:bodyPr/>
          <a:lstStyle/>
          <a:p>
            <a:endParaRPr lang="en-US"/>
          </a:p>
        </p:txBody>
      </p:sp>
      <p:sp>
        <p:nvSpPr>
          <p:cNvPr id="94" name="Google Shape;94;p13"/>
          <p:cNvSpPr txBox="1"/>
          <p:nvPr/>
        </p:nvSpPr>
        <p:spPr>
          <a:xfrm>
            <a:off x="797244" y="2222799"/>
            <a:ext cx="6159036" cy="1959948"/>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Clr>
                <a:srgbClr val="000000"/>
              </a:buClr>
              <a:buSzPts val="11468"/>
              <a:buFont typeface="Arial"/>
              <a:buNone/>
            </a:pPr>
            <a:r>
              <a:rPr lang="en-US" sz="11468" b="0" i="0" u="none" strike="noStrike" cap="none">
                <a:solidFill>
                  <a:srgbClr val="FFFFFF"/>
                </a:solidFill>
                <a:latin typeface="Cardo"/>
                <a:ea typeface="Cardo"/>
                <a:cs typeface="Cardo"/>
                <a:sym typeface="Cardo"/>
              </a:rPr>
              <a:t>GKTeach </a:t>
            </a:r>
            <a:endParaRPr sz="1400" b="0" i="0" u="none" strike="noStrike" cap="none">
              <a:solidFill>
                <a:srgbClr val="000000"/>
              </a:solidFill>
              <a:latin typeface="Arial"/>
              <a:ea typeface="Arial"/>
              <a:cs typeface="Arial"/>
              <a:sym typeface="Arial"/>
            </a:endParaRPr>
          </a:p>
        </p:txBody>
      </p:sp>
      <p:sp>
        <p:nvSpPr>
          <p:cNvPr id="95" name="Google Shape;95;p13"/>
          <p:cNvSpPr txBox="1"/>
          <p:nvPr/>
        </p:nvSpPr>
        <p:spPr>
          <a:xfrm>
            <a:off x="8574275" y="3259371"/>
            <a:ext cx="9324300" cy="218495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7099"/>
              <a:buFont typeface="Arial"/>
              <a:buNone/>
            </a:pPr>
            <a:r>
              <a:rPr lang="en-US" sz="7099" b="1" i="0" u="none" strike="noStrike" cap="none" dirty="0">
                <a:solidFill>
                  <a:srgbClr val="392503"/>
                </a:solidFill>
                <a:latin typeface="Garamond"/>
                <a:ea typeface="Garamond"/>
                <a:cs typeface="Garamond"/>
                <a:sym typeface="Garamond"/>
              </a:rPr>
              <a:t>PCRS – Respiratory Physiology</a:t>
            </a:r>
            <a:endParaRPr sz="1500" b="0" i="0" u="none" strike="noStrike" cap="none" dirty="0">
              <a:solidFill>
                <a:srgbClr val="000000"/>
              </a:solidFill>
              <a:latin typeface="Garamond"/>
              <a:ea typeface="Garamond"/>
              <a:cs typeface="Garamond"/>
              <a:sym typeface="Garamond"/>
            </a:endParaRPr>
          </a:p>
        </p:txBody>
      </p:sp>
      <p:sp>
        <p:nvSpPr>
          <p:cNvPr id="96" name="Google Shape;96;p13"/>
          <p:cNvSpPr txBox="1"/>
          <p:nvPr/>
        </p:nvSpPr>
        <p:spPr>
          <a:xfrm>
            <a:off x="1436528" y="4591564"/>
            <a:ext cx="3696792" cy="1174919"/>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24"/>
              <a:buFont typeface="Arial"/>
              <a:buNone/>
            </a:pPr>
            <a:r>
              <a:rPr lang="en-US" sz="6924" b="0" i="0" u="none" strike="noStrike" cap="none">
                <a:solidFill>
                  <a:srgbClr val="FFFFFF"/>
                </a:solidFill>
                <a:latin typeface="Cardo"/>
                <a:ea typeface="Cardo"/>
                <a:cs typeface="Cardo"/>
                <a:sym typeface="Cardo"/>
              </a:rPr>
              <a:t>STAGE 1 </a:t>
            </a:r>
            <a:endParaRPr sz="1400" b="0" i="0" u="none" strike="noStrike" cap="none">
              <a:solidFill>
                <a:srgbClr val="000000"/>
              </a:solidFill>
              <a:latin typeface="Arial"/>
              <a:ea typeface="Arial"/>
              <a:cs typeface="Arial"/>
              <a:sym typeface="Arial"/>
            </a:endParaRPr>
          </a:p>
        </p:txBody>
      </p:sp>
      <p:sp>
        <p:nvSpPr>
          <p:cNvPr id="97" name="Google Shape;97;p13"/>
          <p:cNvSpPr txBox="1"/>
          <p:nvPr/>
        </p:nvSpPr>
        <p:spPr>
          <a:xfrm>
            <a:off x="10692150" y="5226123"/>
            <a:ext cx="4980600" cy="84023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900"/>
              <a:buFont typeface="Arial"/>
              <a:buNone/>
            </a:pPr>
            <a:r>
              <a:rPr lang="en-US" sz="3900" b="0" i="1" u="none" strike="noStrike" cap="none" dirty="0">
                <a:solidFill>
                  <a:srgbClr val="392503"/>
                </a:solidFill>
                <a:latin typeface="Garamond"/>
                <a:ea typeface="Garamond"/>
                <a:cs typeface="Garamond"/>
                <a:sym typeface="Garamond"/>
              </a:rPr>
              <a:t>Tammy Lam</a:t>
            </a:r>
            <a:endParaRPr sz="500" b="0" i="0" u="none" strike="noStrike" cap="none" dirty="0">
              <a:solidFill>
                <a:srgbClr val="000000"/>
              </a:solidFill>
              <a:latin typeface="Garamond"/>
              <a:ea typeface="Garamond"/>
              <a:cs typeface="Garamond"/>
              <a:sym typeface="Garamond"/>
            </a:endParaRPr>
          </a:p>
        </p:txBody>
      </p:sp>
      <p:sp>
        <p:nvSpPr>
          <p:cNvPr id="98" name="Google Shape;98;p13"/>
          <p:cNvSpPr txBox="1"/>
          <p:nvPr/>
        </p:nvSpPr>
        <p:spPr>
          <a:xfrm>
            <a:off x="11964900" y="6027202"/>
            <a:ext cx="2435100" cy="60305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Clr>
                <a:srgbClr val="000000"/>
              </a:buClr>
              <a:buSzPts val="2799"/>
              <a:buFont typeface="Arial"/>
              <a:buNone/>
            </a:pPr>
            <a:r>
              <a:rPr lang="en-US" sz="2799" b="0" i="1" u="none" strike="noStrike" cap="none" dirty="0">
                <a:solidFill>
                  <a:srgbClr val="392503"/>
                </a:solidFill>
                <a:latin typeface="Garamond"/>
                <a:ea typeface="Garamond"/>
                <a:cs typeface="Garamond"/>
                <a:sym typeface="Garamond"/>
              </a:rPr>
              <a:t>YEAR 2 MBBS</a:t>
            </a:r>
            <a:endParaRPr sz="1400" b="0" i="1" u="none" strike="noStrike" cap="none" dirty="0">
              <a:solidFill>
                <a:srgbClr val="000000"/>
              </a:solidFill>
              <a:latin typeface="Garamond"/>
              <a:ea typeface="Garamond"/>
              <a:cs typeface="Garamond"/>
              <a:sym typeface="Garamond"/>
            </a:endParaRPr>
          </a:p>
        </p:txBody>
      </p:sp>
      <p:sp>
        <p:nvSpPr>
          <p:cNvPr id="99" name="Google Shape;99;p13"/>
          <p:cNvSpPr/>
          <p:nvPr/>
        </p:nvSpPr>
        <p:spPr>
          <a:xfrm>
            <a:off x="14844525" y="8637600"/>
            <a:ext cx="3443400" cy="1649400"/>
          </a:xfrm>
          <a:prstGeom prst="rect">
            <a:avLst/>
          </a:prstGeom>
          <a:solidFill>
            <a:srgbClr val="FFD2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1" name="Google Shape;101;p13"/>
          <p:cNvSpPr txBox="1"/>
          <p:nvPr/>
        </p:nvSpPr>
        <p:spPr>
          <a:xfrm>
            <a:off x="12196650" y="6738459"/>
            <a:ext cx="1971600" cy="581698"/>
          </a:xfrm>
          <a:prstGeom prst="rect">
            <a:avLst/>
          </a:prstGeom>
          <a:noFill/>
          <a:ln>
            <a:noFill/>
          </a:ln>
        </p:spPr>
        <p:txBody>
          <a:bodyPr spcFirstLastPara="1" wrap="square" lIns="0" tIns="0" rIns="0" bIns="0" anchor="t" anchorCtr="0">
            <a:spAutoFit/>
          </a:bodyPr>
          <a:lstStyle/>
          <a:p>
            <a:pPr marL="0" marR="0" lvl="0" indent="0" algn="ctr" rtl="0">
              <a:lnSpc>
                <a:spcPct val="139962"/>
              </a:lnSpc>
              <a:spcBef>
                <a:spcPts val="0"/>
              </a:spcBef>
              <a:spcAft>
                <a:spcPts val="0"/>
              </a:spcAft>
              <a:buClr>
                <a:srgbClr val="000000"/>
              </a:buClr>
              <a:buSzPts val="2700"/>
              <a:buFont typeface="Arial"/>
              <a:buNone/>
            </a:pPr>
            <a:r>
              <a:rPr lang="en-US" sz="2700" dirty="0">
                <a:solidFill>
                  <a:srgbClr val="392503"/>
                </a:solidFill>
                <a:latin typeface="Garamond"/>
                <a:ea typeface="Garamond"/>
                <a:cs typeface="Garamond"/>
                <a:sym typeface="Garamond"/>
              </a:rPr>
              <a:t>11</a:t>
            </a:r>
            <a:r>
              <a:rPr lang="en-US" sz="2700" b="0" i="0" u="none" strike="noStrike" cap="none" dirty="0">
                <a:solidFill>
                  <a:srgbClr val="392503"/>
                </a:solidFill>
                <a:latin typeface="Garamond"/>
                <a:ea typeface="Garamond"/>
                <a:cs typeface="Garamond"/>
                <a:sym typeface="Garamond"/>
              </a:rPr>
              <a:t>/12/2025</a:t>
            </a:r>
            <a:endParaRPr sz="1400" b="0" i="0" u="none" strike="noStrike" cap="none" dirty="0">
              <a:solidFill>
                <a:srgbClr val="000000"/>
              </a:solidFill>
              <a:latin typeface="Garamond"/>
              <a:ea typeface="Garamond"/>
              <a:cs typeface="Garamond"/>
              <a:sym typeface="Garamond"/>
            </a:endParaRPr>
          </a:p>
        </p:txBody>
      </p:sp>
      <p:sp>
        <p:nvSpPr>
          <p:cNvPr id="102" name="Google Shape;102;p13"/>
          <p:cNvSpPr/>
          <p:nvPr/>
        </p:nvSpPr>
        <p:spPr>
          <a:xfrm>
            <a:off x="15722200" y="8015575"/>
            <a:ext cx="1688050" cy="1649510"/>
          </a:xfrm>
          <a:custGeom>
            <a:avLst/>
            <a:gdLst/>
            <a:ahLst/>
            <a:cxnLst/>
            <a:rect l="l" t="t" r="r" b="b"/>
            <a:pathLst>
              <a:path w="1541598" h="1541598" extrusionOk="0">
                <a:moveTo>
                  <a:pt x="0" y="0"/>
                </a:moveTo>
                <a:lnTo>
                  <a:pt x="1541597" y="0"/>
                </a:lnTo>
                <a:lnTo>
                  <a:pt x="1541597" y="1541598"/>
                </a:lnTo>
                <a:lnTo>
                  <a:pt x="0" y="1541598"/>
                </a:lnTo>
                <a:lnTo>
                  <a:pt x="0" y="0"/>
                </a:lnTo>
                <a:close/>
              </a:path>
            </a:pathLst>
          </a:custGeom>
          <a:blipFill rotWithShape="1">
            <a:blip r:embed="rId12">
              <a:alphaModFix/>
            </a:blip>
            <a:stretch>
              <a:fillRect/>
            </a:stretch>
          </a:blipFill>
          <a:ln>
            <a:noFill/>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7">
          <a:extLst>
            <a:ext uri="{FF2B5EF4-FFF2-40B4-BE49-F238E27FC236}">
              <a16:creationId xmlns:a16="http://schemas.microsoft.com/office/drawing/2014/main" id="{F3900C2C-3A16-F467-60E0-784B205589F1}"/>
            </a:ext>
          </a:extLst>
        </p:cNvPr>
        <p:cNvGrpSpPr/>
        <p:nvPr/>
      </p:nvGrpSpPr>
      <p:grpSpPr>
        <a:xfrm>
          <a:off x="0" y="0"/>
          <a:ext cx="0" cy="0"/>
          <a:chOff x="0" y="0"/>
          <a:chExt cx="0" cy="0"/>
        </a:xfrm>
      </p:grpSpPr>
      <p:sp>
        <p:nvSpPr>
          <p:cNvPr id="128" name="Google Shape;128;p17">
            <a:extLst>
              <a:ext uri="{FF2B5EF4-FFF2-40B4-BE49-F238E27FC236}">
                <a16:creationId xmlns:a16="http://schemas.microsoft.com/office/drawing/2014/main" id="{CFCBEA7D-8CE3-6321-5F1D-F7F89EDFE001}"/>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US"/>
          </a:p>
        </p:txBody>
      </p:sp>
      <p:sp>
        <p:nvSpPr>
          <p:cNvPr id="129" name="Google Shape;129;p17">
            <a:extLst>
              <a:ext uri="{FF2B5EF4-FFF2-40B4-BE49-F238E27FC236}">
                <a16:creationId xmlns:a16="http://schemas.microsoft.com/office/drawing/2014/main" id="{4560A13C-EC22-9828-38E4-FD444DA97163}"/>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US"/>
          </a:p>
        </p:txBody>
      </p:sp>
      <p:sp>
        <p:nvSpPr>
          <p:cNvPr id="130" name="Google Shape;130;p17">
            <a:extLst>
              <a:ext uri="{FF2B5EF4-FFF2-40B4-BE49-F238E27FC236}">
                <a16:creationId xmlns:a16="http://schemas.microsoft.com/office/drawing/2014/main" id="{63A82626-D9B8-17A6-56AB-40F11198338F}"/>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US"/>
          </a:p>
        </p:txBody>
      </p:sp>
      <p:sp>
        <p:nvSpPr>
          <p:cNvPr id="131" name="Google Shape;131;p17">
            <a:extLst>
              <a:ext uri="{FF2B5EF4-FFF2-40B4-BE49-F238E27FC236}">
                <a16:creationId xmlns:a16="http://schemas.microsoft.com/office/drawing/2014/main" id="{3C188A26-CC58-49EF-813E-976695E537EB}"/>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US"/>
          </a:p>
        </p:txBody>
      </p:sp>
      <p:sp>
        <p:nvSpPr>
          <p:cNvPr id="132" name="Google Shape;132;p17">
            <a:extLst>
              <a:ext uri="{FF2B5EF4-FFF2-40B4-BE49-F238E27FC236}">
                <a16:creationId xmlns:a16="http://schemas.microsoft.com/office/drawing/2014/main" id="{D3DC1B4C-F9C8-49B6-D94B-A39732D2A420}"/>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US"/>
          </a:p>
        </p:txBody>
      </p:sp>
      <p:sp>
        <p:nvSpPr>
          <p:cNvPr id="133" name="Google Shape;133;p17">
            <a:extLst>
              <a:ext uri="{FF2B5EF4-FFF2-40B4-BE49-F238E27FC236}">
                <a16:creationId xmlns:a16="http://schemas.microsoft.com/office/drawing/2014/main" id="{57EF72C4-3473-7E94-18B5-964C00B54B95}"/>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US"/>
          </a:p>
        </p:txBody>
      </p:sp>
      <p:sp>
        <p:nvSpPr>
          <p:cNvPr id="134" name="Google Shape;134;p17">
            <a:extLst>
              <a:ext uri="{FF2B5EF4-FFF2-40B4-BE49-F238E27FC236}">
                <a16:creationId xmlns:a16="http://schemas.microsoft.com/office/drawing/2014/main" id="{DB14E23B-7B1E-01BF-18C2-C26B96839A7D}"/>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US"/>
          </a:p>
        </p:txBody>
      </p:sp>
      <p:sp>
        <p:nvSpPr>
          <p:cNvPr id="135" name="Google Shape;135;p17">
            <a:extLst>
              <a:ext uri="{FF2B5EF4-FFF2-40B4-BE49-F238E27FC236}">
                <a16:creationId xmlns:a16="http://schemas.microsoft.com/office/drawing/2014/main" id="{F7D09AB5-8AC9-DCC9-24E8-85EF91694311}"/>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US"/>
          </a:p>
        </p:txBody>
      </p:sp>
      <p:sp>
        <p:nvSpPr>
          <p:cNvPr id="136" name="Google Shape;136;p17">
            <a:extLst>
              <a:ext uri="{FF2B5EF4-FFF2-40B4-BE49-F238E27FC236}">
                <a16:creationId xmlns:a16="http://schemas.microsoft.com/office/drawing/2014/main" id="{0FB4E143-F2BC-0660-D8C4-87D0FB7780AD}"/>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US"/>
          </a:p>
        </p:txBody>
      </p:sp>
      <p:sp>
        <p:nvSpPr>
          <p:cNvPr id="137" name="Google Shape;137;p17">
            <a:extLst>
              <a:ext uri="{FF2B5EF4-FFF2-40B4-BE49-F238E27FC236}">
                <a16:creationId xmlns:a16="http://schemas.microsoft.com/office/drawing/2014/main" id="{7A2C0C31-E994-E3F5-682C-19F7A726CF5D}"/>
              </a:ext>
            </a:extLst>
          </p:cNvPr>
          <p:cNvSpPr txBox="1"/>
          <p:nvPr/>
        </p:nvSpPr>
        <p:spPr>
          <a:xfrm>
            <a:off x="4315155" y="3641920"/>
            <a:ext cx="932439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FFFFFF"/>
                </a:solidFill>
              </a:rPr>
              <a:t>LUNG FUNCTION TESTS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513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6D7BF7D5-2A46-5984-3685-310D1B40D1CF}"/>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243F4770-2567-D42D-A733-DB468E119528}"/>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27D7BBD0-B0C2-39FB-0D62-9B6747A4DCC9}"/>
              </a:ext>
            </a:extLst>
          </p:cNvPr>
          <p:cNvSpPr txBox="1"/>
          <p:nvPr/>
        </p:nvSpPr>
        <p:spPr>
          <a:xfrm>
            <a:off x="1945178" y="705990"/>
            <a:ext cx="14821538"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dirty="0">
                <a:solidFill>
                  <a:srgbClr val="392503"/>
                </a:solidFill>
              </a:rPr>
              <a:t>Types of Lung Disease</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7CE76C56-683C-FE19-9CAE-B1250C45B70F}"/>
              </a:ext>
            </a:extLst>
          </p:cNvPr>
          <p:cNvSpPr txBox="1"/>
          <p:nvPr/>
        </p:nvSpPr>
        <p:spPr>
          <a:xfrm>
            <a:off x="975028" y="2700806"/>
            <a:ext cx="16111975" cy="3693319"/>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800" dirty="0">
                <a:solidFill>
                  <a:srgbClr val="392503"/>
                </a:solidFill>
              </a:rPr>
              <a:t>Obstructive lung disease</a:t>
            </a:r>
            <a:r>
              <a:rPr lang="en-US" sz="4800" b="0" i="0" u="none" strike="noStrike" cap="none" dirty="0">
                <a:solidFill>
                  <a:srgbClr val="392503"/>
                </a:solidFill>
                <a:latin typeface="Arial"/>
                <a:ea typeface="Arial"/>
                <a:cs typeface="Arial"/>
                <a:sym typeface="Arial"/>
              </a:rPr>
              <a:t> </a:t>
            </a:r>
            <a:r>
              <a:rPr lang="en-US" sz="4800" dirty="0">
                <a:solidFill>
                  <a:srgbClr val="392503"/>
                </a:solidFill>
              </a:rPr>
              <a:t>– narrowing of airways that reduce airflow (e.g. asthma, COPD)</a:t>
            </a:r>
          </a:p>
          <a:p>
            <a:pPr marL="518165" marR="0" lvl="1" algn="ctr" rtl="0">
              <a:spcBef>
                <a:spcPts val="0"/>
              </a:spcBef>
              <a:spcAft>
                <a:spcPts val="0"/>
              </a:spcAft>
              <a:buClr>
                <a:srgbClr val="392503"/>
              </a:buClr>
              <a:buSzPts val="4800"/>
            </a:pPr>
            <a:endParaRPr lang="en-US" sz="4800" b="0" i="0" u="none" strike="noStrike" cap="none" dirty="0">
              <a:solidFill>
                <a:srgbClr val="392503"/>
              </a:solidFill>
              <a:latin typeface="Arial"/>
              <a:ea typeface="Arial"/>
              <a:cs typeface="Arial"/>
              <a:sym typeface="Arial"/>
            </a:endParaRPr>
          </a:p>
          <a:p>
            <a:pPr marL="518165" marR="0" lvl="1" algn="ctr" rtl="0">
              <a:spcBef>
                <a:spcPts val="0"/>
              </a:spcBef>
              <a:spcAft>
                <a:spcPts val="0"/>
              </a:spcAft>
              <a:buClr>
                <a:srgbClr val="392503"/>
              </a:buClr>
              <a:buSzPts val="4800"/>
            </a:pPr>
            <a:r>
              <a:rPr lang="en-US" sz="4800" dirty="0">
                <a:solidFill>
                  <a:srgbClr val="392503"/>
                </a:solidFill>
              </a:rPr>
              <a:t>Restrictive lung disease – poor chest wall and/or lung expansion (e.g. lung fibrosis, phrenic nerve damage)</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358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9265890A-6E4B-D729-9967-1FDFECF89DAD}"/>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6A371A2B-A267-C540-739C-554D3564CD03}"/>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8F51B542-D574-9123-9686-530553005C3C}"/>
              </a:ext>
            </a:extLst>
          </p:cNvPr>
          <p:cNvSpPr txBox="1"/>
          <p:nvPr/>
        </p:nvSpPr>
        <p:spPr>
          <a:xfrm>
            <a:off x="1945178" y="705990"/>
            <a:ext cx="14821538"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dirty="0">
                <a:solidFill>
                  <a:srgbClr val="392503"/>
                </a:solidFill>
              </a:rPr>
              <a:t>Spirometry</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C9BAF084-F079-06D1-791F-6FC4E4FD6060}"/>
              </a:ext>
            </a:extLst>
          </p:cNvPr>
          <p:cNvSpPr txBox="1"/>
          <p:nvPr/>
        </p:nvSpPr>
        <p:spPr>
          <a:xfrm>
            <a:off x="1203466" y="2190133"/>
            <a:ext cx="10117447" cy="6524863"/>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800" dirty="0">
                <a:solidFill>
                  <a:srgbClr val="392503"/>
                </a:solidFill>
              </a:rPr>
              <a:t>Spirometry – measures volume of air inhaled and exhaled</a:t>
            </a:r>
          </a:p>
          <a:p>
            <a:pPr marL="518165" marR="0" lvl="1" algn="ctr" rtl="0">
              <a:spcBef>
                <a:spcPts val="0"/>
              </a:spcBef>
              <a:spcAft>
                <a:spcPts val="0"/>
              </a:spcAft>
              <a:buClr>
                <a:srgbClr val="392503"/>
              </a:buClr>
              <a:buSzPts val="4800"/>
            </a:pPr>
            <a:endParaRPr lang="en-US" sz="4800" dirty="0">
              <a:solidFill>
                <a:srgbClr val="392503"/>
              </a:solidFill>
            </a:endParaRPr>
          </a:p>
          <a:p>
            <a:pPr marL="518165" marR="0" lvl="1" algn="ctr" rtl="0">
              <a:spcBef>
                <a:spcPts val="0"/>
              </a:spcBef>
              <a:spcAft>
                <a:spcPts val="0"/>
              </a:spcAft>
              <a:buClr>
                <a:srgbClr val="392503"/>
              </a:buClr>
              <a:buSzPts val="4800"/>
            </a:pPr>
            <a:r>
              <a:rPr lang="en-US" sz="4000" b="0" i="0" u="none" strike="noStrike" cap="none" dirty="0">
                <a:solidFill>
                  <a:srgbClr val="392503"/>
                </a:solidFill>
                <a:latin typeface="Arial"/>
                <a:ea typeface="Arial"/>
                <a:cs typeface="Arial"/>
                <a:sym typeface="Arial"/>
              </a:rPr>
              <a:t>FEV1 (forced expiratory volume in 1 second) – volume of air expelled in the 1</a:t>
            </a:r>
            <a:r>
              <a:rPr lang="en-US" sz="4000" b="0" i="0" u="none" strike="noStrike" cap="none" baseline="30000" dirty="0">
                <a:solidFill>
                  <a:srgbClr val="392503"/>
                </a:solidFill>
                <a:latin typeface="Arial"/>
                <a:ea typeface="Arial"/>
                <a:cs typeface="Arial"/>
                <a:sym typeface="Arial"/>
              </a:rPr>
              <a:t>st</a:t>
            </a:r>
            <a:r>
              <a:rPr lang="en-US" sz="4000" b="0" i="0" u="none" strike="noStrike" cap="none" dirty="0">
                <a:solidFill>
                  <a:srgbClr val="392503"/>
                </a:solidFill>
                <a:latin typeface="Arial"/>
                <a:ea typeface="Arial"/>
                <a:cs typeface="Arial"/>
                <a:sym typeface="Arial"/>
              </a:rPr>
              <a:t> second of forced exhalation</a:t>
            </a:r>
          </a:p>
          <a:p>
            <a:pPr marL="518165" marR="0" lvl="1" algn="ctr" rtl="0">
              <a:spcBef>
                <a:spcPts val="0"/>
              </a:spcBef>
              <a:spcAft>
                <a:spcPts val="0"/>
              </a:spcAft>
              <a:buClr>
                <a:srgbClr val="392503"/>
              </a:buClr>
              <a:buSzPts val="4800"/>
            </a:pPr>
            <a:endParaRPr lang="en-US" sz="4000" b="0" i="0" u="none" strike="noStrike" cap="none" dirty="0">
              <a:solidFill>
                <a:srgbClr val="392503"/>
              </a:solidFill>
              <a:latin typeface="Arial"/>
              <a:ea typeface="Arial"/>
              <a:cs typeface="Arial"/>
              <a:sym typeface="Arial"/>
            </a:endParaRPr>
          </a:p>
          <a:p>
            <a:pPr marL="518165" marR="0" lvl="1" algn="ctr" rtl="0">
              <a:spcBef>
                <a:spcPts val="0"/>
              </a:spcBef>
              <a:spcAft>
                <a:spcPts val="0"/>
              </a:spcAft>
              <a:buClr>
                <a:srgbClr val="392503"/>
              </a:buClr>
              <a:buSzPts val="4800"/>
            </a:pPr>
            <a:r>
              <a:rPr lang="en-US" sz="4000" dirty="0">
                <a:solidFill>
                  <a:srgbClr val="392503"/>
                </a:solidFill>
              </a:rPr>
              <a:t>FVC (forced vital capacity) – maximum amount of air that can be forcible exhaled after a full inhalation</a:t>
            </a:r>
            <a:endParaRPr sz="1100" b="0" i="0" u="none" strike="noStrike" cap="none" dirty="0">
              <a:solidFill>
                <a:srgbClr val="000000"/>
              </a:solidFill>
              <a:latin typeface="Arial"/>
              <a:ea typeface="Arial"/>
              <a:cs typeface="Arial"/>
              <a:sym typeface="Arial"/>
            </a:endParaRPr>
          </a:p>
        </p:txBody>
      </p:sp>
      <p:pic>
        <p:nvPicPr>
          <p:cNvPr id="6146" name="Picture 2" descr="Spirometer">
            <a:extLst>
              <a:ext uri="{FF2B5EF4-FFF2-40B4-BE49-F238E27FC236}">
                <a16:creationId xmlns:a16="http://schemas.microsoft.com/office/drawing/2014/main" id="{BA5FD585-633B-DAA7-E26F-7C1FBC585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5279" y="3142007"/>
            <a:ext cx="5119255" cy="459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86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948BC792-17F3-B047-42E0-1117D6BE4EDB}"/>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9E9A8809-009B-7B53-6092-D1D9394880FC}"/>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D8526C10-2891-0C6B-46A5-3D6F51F6937D}"/>
              </a:ext>
            </a:extLst>
          </p:cNvPr>
          <p:cNvSpPr txBox="1"/>
          <p:nvPr/>
        </p:nvSpPr>
        <p:spPr>
          <a:xfrm>
            <a:off x="637309" y="654618"/>
            <a:ext cx="17013382"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Spirometry – what does this tell you?</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F25A8A10-B484-4E28-F2F2-FD4640487EBF}"/>
              </a:ext>
            </a:extLst>
          </p:cNvPr>
          <p:cNvSpPr txBox="1"/>
          <p:nvPr/>
        </p:nvSpPr>
        <p:spPr>
          <a:xfrm>
            <a:off x="-411852" y="2241933"/>
            <a:ext cx="10172078" cy="7017306"/>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800" b="1" dirty="0">
                <a:solidFill>
                  <a:srgbClr val="392503"/>
                </a:solidFill>
              </a:rPr>
              <a:t>Calculate FEV1/FVC ratio</a:t>
            </a:r>
          </a:p>
          <a:p>
            <a:pPr marL="518165" marR="0" lvl="1" algn="ctr" rtl="0">
              <a:spcBef>
                <a:spcPts val="0"/>
              </a:spcBef>
              <a:spcAft>
                <a:spcPts val="0"/>
              </a:spcAft>
              <a:buClr>
                <a:srgbClr val="392503"/>
              </a:buClr>
              <a:buSzPts val="4800"/>
            </a:pPr>
            <a:endParaRPr lang="en-US" sz="4800" dirty="0">
              <a:solidFill>
                <a:srgbClr val="392503"/>
              </a:solidFill>
            </a:endParaRPr>
          </a:p>
          <a:p>
            <a:pPr marL="518165" marR="0" lvl="1" algn="ctr" rtl="0">
              <a:spcBef>
                <a:spcPts val="0"/>
              </a:spcBef>
              <a:spcAft>
                <a:spcPts val="0"/>
              </a:spcAft>
              <a:buClr>
                <a:srgbClr val="392503"/>
              </a:buClr>
              <a:buSzPts val="4800"/>
            </a:pPr>
            <a:r>
              <a:rPr lang="en-US" sz="4000" b="0" i="0" u="none" strike="noStrike" cap="none" dirty="0">
                <a:solidFill>
                  <a:srgbClr val="392503"/>
                </a:solidFill>
                <a:latin typeface="Arial"/>
                <a:ea typeface="Arial"/>
                <a:cs typeface="Arial"/>
                <a:sym typeface="Arial"/>
              </a:rPr>
              <a:t>Normal FEV1/FVC &gt; 70%</a:t>
            </a:r>
          </a:p>
          <a:p>
            <a:pPr marL="518165" marR="0" lvl="1" algn="ctr" rtl="0">
              <a:spcBef>
                <a:spcPts val="0"/>
              </a:spcBef>
              <a:spcAft>
                <a:spcPts val="0"/>
              </a:spcAft>
              <a:buClr>
                <a:srgbClr val="392503"/>
              </a:buClr>
              <a:buSzPts val="4800"/>
            </a:pPr>
            <a:endParaRPr lang="en-US" sz="4000" b="0" i="0" u="none" strike="noStrike" cap="none" dirty="0">
              <a:solidFill>
                <a:srgbClr val="392503"/>
              </a:solidFill>
              <a:latin typeface="Arial"/>
              <a:ea typeface="Arial"/>
              <a:cs typeface="Arial"/>
              <a:sym typeface="Arial"/>
            </a:endParaRPr>
          </a:p>
          <a:p>
            <a:pPr marL="518165" marR="0" lvl="1" algn="ctr" rtl="0">
              <a:spcBef>
                <a:spcPts val="0"/>
              </a:spcBef>
              <a:spcAft>
                <a:spcPts val="0"/>
              </a:spcAft>
              <a:buClr>
                <a:srgbClr val="392503"/>
              </a:buClr>
              <a:buSzPts val="4800"/>
            </a:pPr>
            <a:r>
              <a:rPr lang="en-US" sz="4000" dirty="0">
                <a:solidFill>
                  <a:srgbClr val="392503"/>
                </a:solidFill>
              </a:rPr>
              <a:t>In obstructive lung disease, FEV1 decreases, FVC stays normal, so FEV1/FVC decreases</a:t>
            </a:r>
          </a:p>
          <a:p>
            <a:pPr marL="518165" marR="0" lvl="1" algn="ctr" rtl="0">
              <a:spcBef>
                <a:spcPts val="0"/>
              </a:spcBef>
              <a:spcAft>
                <a:spcPts val="0"/>
              </a:spcAft>
              <a:buClr>
                <a:srgbClr val="392503"/>
              </a:buClr>
              <a:buSzPts val="4800"/>
            </a:pPr>
            <a:endParaRPr lang="en-US" sz="4000" b="0" i="0" u="none" strike="noStrike" cap="none" dirty="0">
              <a:solidFill>
                <a:srgbClr val="392503"/>
              </a:solidFill>
              <a:latin typeface="Arial"/>
              <a:ea typeface="Arial"/>
              <a:cs typeface="Arial"/>
              <a:sym typeface="Arial"/>
            </a:endParaRPr>
          </a:p>
          <a:p>
            <a:pPr marL="518165" marR="0" lvl="1" algn="ctr" rtl="0">
              <a:spcBef>
                <a:spcPts val="0"/>
              </a:spcBef>
              <a:spcAft>
                <a:spcPts val="0"/>
              </a:spcAft>
              <a:buClr>
                <a:srgbClr val="392503"/>
              </a:buClr>
              <a:buSzPts val="4800"/>
            </a:pPr>
            <a:r>
              <a:rPr lang="en-US" sz="4000" dirty="0">
                <a:solidFill>
                  <a:srgbClr val="392503"/>
                </a:solidFill>
              </a:rPr>
              <a:t>In restrictive lung disease, FEV1 and FVC decreases, so FEV1/FVC either stays normal, or increases.</a:t>
            </a:r>
            <a:endParaRPr sz="1100" b="0" i="0" u="none" strike="noStrike" cap="none" dirty="0">
              <a:solidFill>
                <a:srgbClr val="000000"/>
              </a:solidFill>
              <a:latin typeface="Arial"/>
              <a:ea typeface="Arial"/>
              <a:cs typeface="Arial"/>
              <a:sym typeface="Arial"/>
            </a:endParaRPr>
          </a:p>
        </p:txBody>
      </p:sp>
      <p:pic>
        <p:nvPicPr>
          <p:cNvPr id="5122" name="Picture 2" descr="Understanding your spirometry test results">
            <a:extLst>
              <a:ext uri="{FF2B5EF4-FFF2-40B4-BE49-F238E27FC236}">
                <a16:creationId xmlns:a16="http://schemas.microsoft.com/office/drawing/2014/main" id="{2C824860-B24E-FD15-97C9-142DDEB849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1313" y="2852530"/>
            <a:ext cx="7549378" cy="503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42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DC0677E5-1B64-E6F0-2EAE-BF864CBFC5BE}"/>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32CF2917-D06B-B819-2CCA-AD2B023D928B}"/>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43" name="Google Shape;143;p18">
            <a:extLst>
              <a:ext uri="{FF2B5EF4-FFF2-40B4-BE49-F238E27FC236}">
                <a16:creationId xmlns:a16="http://schemas.microsoft.com/office/drawing/2014/main" id="{20450F21-D56B-C0F3-42CF-D3C84950DD97}"/>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a:t>
            </a:r>
            <a:endParaRPr sz="1400" b="0" i="0" u="none" strike="noStrike" cap="none" dirty="0">
              <a:solidFill>
                <a:srgbClr val="000000"/>
              </a:solidFill>
              <a:latin typeface="Arial"/>
              <a:ea typeface="Arial"/>
              <a:cs typeface="Arial"/>
              <a:sym typeface="Arial"/>
            </a:endParaRPr>
          </a:p>
        </p:txBody>
      </p:sp>
      <p:sp>
        <p:nvSpPr>
          <p:cNvPr id="144" name="Google Shape;144;p18">
            <a:extLst>
              <a:ext uri="{FF2B5EF4-FFF2-40B4-BE49-F238E27FC236}">
                <a16:creationId xmlns:a16="http://schemas.microsoft.com/office/drawing/2014/main" id="{D3B54418-7843-A3C8-ADF6-2812E9BE7998}"/>
              </a:ext>
            </a:extLst>
          </p:cNvPr>
          <p:cNvSpPr txBox="1"/>
          <p:nvPr/>
        </p:nvSpPr>
        <p:spPr>
          <a:xfrm>
            <a:off x="729952" y="1739491"/>
            <a:ext cx="16828095" cy="262841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r>
              <a:rPr lang="en-US" sz="3600" b="0" i="0" u="none" strike="noStrike" cap="none" dirty="0">
                <a:solidFill>
                  <a:srgbClr val="392503"/>
                </a:solidFill>
                <a:latin typeface="Arial"/>
                <a:ea typeface="Arial"/>
                <a:cs typeface="Arial"/>
                <a:sym typeface="Arial"/>
              </a:rPr>
              <a:t>A patient diagnosed with COPD has </a:t>
            </a:r>
            <a:r>
              <a:rPr lang="en-US" sz="3600" b="0" i="0" u="none" strike="noStrike" cap="none" dirty="0" err="1">
                <a:solidFill>
                  <a:srgbClr val="392503"/>
                </a:solidFill>
                <a:latin typeface="Arial"/>
                <a:ea typeface="Arial"/>
                <a:cs typeface="Arial"/>
                <a:sym typeface="Arial"/>
              </a:rPr>
              <a:t>ther</a:t>
            </a:r>
            <a:r>
              <a:rPr lang="en-US" sz="3600" b="0" i="0" u="none" strike="noStrike" cap="none" dirty="0">
                <a:solidFill>
                  <a:srgbClr val="392503"/>
                </a:solidFill>
                <a:latin typeface="Arial"/>
                <a:ea typeface="Arial"/>
                <a:cs typeface="Arial"/>
                <a:sym typeface="Arial"/>
              </a:rPr>
              <a:t> lung function test tested with a forced expiratory spirogram. How would the patient’s FEV1 and FVC compare to that of a healthy person?</a:t>
            </a:r>
            <a:endParaRPr sz="3600" b="0" i="0" u="none" strike="noStrike" cap="none" dirty="0">
              <a:solidFill>
                <a:srgbClr val="392503"/>
              </a:solidFill>
              <a:latin typeface="Arial"/>
              <a:ea typeface="Arial"/>
              <a:cs typeface="Arial"/>
              <a:sym typeface="Arial"/>
            </a:endParaRPr>
          </a:p>
        </p:txBody>
      </p:sp>
      <p:pic>
        <p:nvPicPr>
          <p:cNvPr id="4" name="Picture 3" descr="A white text on a white background&#10;&#10;AI-generated content may be incorrect.">
            <a:extLst>
              <a:ext uri="{FF2B5EF4-FFF2-40B4-BE49-F238E27FC236}">
                <a16:creationId xmlns:a16="http://schemas.microsoft.com/office/drawing/2014/main" id="{AEC717EF-6858-20CF-EEA8-9A549EDDED8F}"/>
              </a:ext>
            </a:extLst>
          </p:cNvPr>
          <p:cNvPicPr>
            <a:picLocks noChangeAspect="1"/>
          </p:cNvPicPr>
          <p:nvPr/>
        </p:nvPicPr>
        <p:blipFill>
          <a:blip r:embed="rId4"/>
          <a:srcRect t="40751"/>
          <a:stretch>
            <a:fillRect/>
          </a:stretch>
        </p:blipFill>
        <p:spPr>
          <a:xfrm>
            <a:off x="1191943" y="4615090"/>
            <a:ext cx="15904111" cy="4303361"/>
          </a:xfrm>
          <a:prstGeom prst="rect">
            <a:avLst/>
          </a:prstGeom>
        </p:spPr>
      </p:pic>
    </p:spTree>
    <p:extLst>
      <p:ext uri="{BB962C8B-B14F-4D97-AF65-F5344CB8AC3E}">
        <p14:creationId xmlns:p14="http://schemas.microsoft.com/office/powerpoint/2010/main" val="1466111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1053BFAD-85E0-9DB2-BE9C-93FAD4337B3C}"/>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A24F54F9-1B44-0343-F434-46BFEBBC3889}"/>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44" name="Google Shape;144;p18">
            <a:extLst>
              <a:ext uri="{FF2B5EF4-FFF2-40B4-BE49-F238E27FC236}">
                <a16:creationId xmlns:a16="http://schemas.microsoft.com/office/drawing/2014/main" id="{22D6DFFC-7A17-EF6B-7719-A8794ED9B1A5}"/>
              </a:ext>
            </a:extLst>
          </p:cNvPr>
          <p:cNvSpPr txBox="1"/>
          <p:nvPr/>
        </p:nvSpPr>
        <p:spPr>
          <a:xfrm>
            <a:off x="729952" y="851088"/>
            <a:ext cx="16828095" cy="262841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r>
              <a:rPr lang="en-US" sz="3600" b="0" i="0" u="none" strike="noStrike" cap="none" dirty="0">
                <a:solidFill>
                  <a:srgbClr val="392503"/>
                </a:solidFill>
                <a:latin typeface="Arial"/>
                <a:ea typeface="Arial"/>
                <a:cs typeface="Arial"/>
                <a:sym typeface="Arial"/>
              </a:rPr>
              <a:t>A patient diagnosed with COPD has </a:t>
            </a:r>
            <a:r>
              <a:rPr lang="en-US" sz="3600" b="0" i="0" u="none" strike="noStrike" cap="none" dirty="0" err="1">
                <a:solidFill>
                  <a:srgbClr val="392503"/>
                </a:solidFill>
                <a:latin typeface="Arial"/>
                <a:ea typeface="Arial"/>
                <a:cs typeface="Arial"/>
                <a:sym typeface="Arial"/>
              </a:rPr>
              <a:t>ther</a:t>
            </a:r>
            <a:r>
              <a:rPr lang="en-US" sz="3600" b="0" i="0" u="none" strike="noStrike" cap="none" dirty="0">
                <a:solidFill>
                  <a:srgbClr val="392503"/>
                </a:solidFill>
                <a:latin typeface="Arial"/>
                <a:ea typeface="Arial"/>
                <a:cs typeface="Arial"/>
                <a:sym typeface="Arial"/>
              </a:rPr>
              <a:t> lung function test tested with a forced expiratory spirogram. How would the patient’s FEV1 and FVC compare to that of a healthy person?</a:t>
            </a:r>
            <a:endParaRPr sz="3600" b="0" i="0" u="none" strike="noStrike" cap="none" dirty="0">
              <a:solidFill>
                <a:srgbClr val="392503"/>
              </a:solidFill>
              <a:latin typeface="Arial"/>
              <a:ea typeface="Arial"/>
              <a:cs typeface="Arial"/>
              <a:sym typeface="Arial"/>
            </a:endParaRPr>
          </a:p>
        </p:txBody>
      </p:sp>
      <p:sp>
        <p:nvSpPr>
          <p:cNvPr id="6" name="TextBox 5">
            <a:extLst>
              <a:ext uri="{FF2B5EF4-FFF2-40B4-BE49-F238E27FC236}">
                <a16:creationId xmlns:a16="http://schemas.microsoft.com/office/drawing/2014/main" id="{E53C4FEB-F380-8203-CD09-7AA7A36054EB}"/>
              </a:ext>
            </a:extLst>
          </p:cNvPr>
          <p:cNvSpPr txBox="1"/>
          <p:nvPr/>
        </p:nvSpPr>
        <p:spPr>
          <a:xfrm>
            <a:off x="2341981" y="4089833"/>
            <a:ext cx="13378070" cy="4031873"/>
          </a:xfrm>
          <a:prstGeom prst="rect">
            <a:avLst/>
          </a:prstGeom>
          <a:noFill/>
        </p:spPr>
        <p:txBody>
          <a:bodyPr wrap="square">
            <a:spAutoFit/>
          </a:bodyPr>
          <a:lstStyle/>
          <a:p>
            <a:r>
              <a:rPr lang="en-US" sz="3200" b="1" dirty="0"/>
              <a:t>D: The patient’s FEV₁ would be significantly decreased and their FVC would be slightly decreased.</a:t>
            </a:r>
          </a:p>
          <a:p>
            <a:endParaRPr lang="en-US" sz="3200" dirty="0"/>
          </a:p>
          <a:p>
            <a:r>
              <a:rPr lang="en-US" sz="3200" dirty="0"/>
              <a:t>Why: COPD is an obstructive lung </a:t>
            </a:r>
            <a:r>
              <a:rPr lang="en-US" sz="3200" dirty="0" err="1"/>
              <a:t>diseaseso</a:t>
            </a:r>
            <a:r>
              <a:rPr lang="en-US" sz="3200" dirty="0"/>
              <a:t> FEV₁ falls markedly. FVC may be normal or only mildly reduced - it can fall a bit because of air-trapping and inability to fully empty the lungs, but the drop in FEV₁ is proportionally much larger. That gives a reduced FEV₁/FVC ratio (the key diagnostic feature of obstruction).</a:t>
            </a:r>
          </a:p>
        </p:txBody>
      </p:sp>
    </p:spTree>
    <p:extLst>
      <p:ext uri="{BB962C8B-B14F-4D97-AF65-F5344CB8AC3E}">
        <p14:creationId xmlns:p14="http://schemas.microsoft.com/office/powerpoint/2010/main" val="887919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7">
          <a:extLst>
            <a:ext uri="{FF2B5EF4-FFF2-40B4-BE49-F238E27FC236}">
              <a16:creationId xmlns:a16="http://schemas.microsoft.com/office/drawing/2014/main" id="{354F8518-2B42-850A-1B61-F67868BD7D5F}"/>
            </a:ext>
          </a:extLst>
        </p:cNvPr>
        <p:cNvGrpSpPr/>
        <p:nvPr/>
      </p:nvGrpSpPr>
      <p:grpSpPr>
        <a:xfrm>
          <a:off x="0" y="0"/>
          <a:ext cx="0" cy="0"/>
          <a:chOff x="0" y="0"/>
          <a:chExt cx="0" cy="0"/>
        </a:xfrm>
      </p:grpSpPr>
      <p:sp>
        <p:nvSpPr>
          <p:cNvPr id="128" name="Google Shape;128;p17">
            <a:extLst>
              <a:ext uri="{FF2B5EF4-FFF2-40B4-BE49-F238E27FC236}">
                <a16:creationId xmlns:a16="http://schemas.microsoft.com/office/drawing/2014/main" id="{F659F567-92E5-662E-B349-25CBAFC31B69}"/>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US"/>
          </a:p>
        </p:txBody>
      </p:sp>
      <p:sp>
        <p:nvSpPr>
          <p:cNvPr id="129" name="Google Shape;129;p17">
            <a:extLst>
              <a:ext uri="{FF2B5EF4-FFF2-40B4-BE49-F238E27FC236}">
                <a16:creationId xmlns:a16="http://schemas.microsoft.com/office/drawing/2014/main" id="{3DF251BD-F0E0-9346-3815-AC88430A55A7}"/>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US"/>
          </a:p>
        </p:txBody>
      </p:sp>
      <p:sp>
        <p:nvSpPr>
          <p:cNvPr id="130" name="Google Shape;130;p17">
            <a:extLst>
              <a:ext uri="{FF2B5EF4-FFF2-40B4-BE49-F238E27FC236}">
                <a16:creationId xmlns:a16="http://schemas.microsoft.com/office/drawing/2014/main" id="{2A72BC54-C48C-B9E0-96FD-8F22BE7B2302}"/>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US"/>
          </a:p>
        </p:txBody>
      </p:sp>
      <p:sp>
        <p:nvSpPr>
          <p:cNvPr id="131" name="Google Shape;131;p17">
            <a:extLst>
              <a:ext uri="{FF2B5EF4-FFF2-40B4-BE49-F238E27FC236}">
                <a16:creationId xmlns:a16="http://schemas.microsoft.com/office/drawing/2014/main" id="{4F9E0927-BB3C-8C7C-C80A-CB8D60A075D3}"/>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US"/>
          </a:p>
        </p:txBody>
      </p:sp>
      <p:sp>
        <p:nvSpPr>
          <p:cNvPr id="132" name="Google Shape;132;p17">
            <a:extLst>
              <a:ext uri="{FF2B5EF4-FFF2-40B4-BE49-F238E27FC236}">
                <a16:creationId xmlns:a16="http://schemas.microsoft.com/office/drawing/2014/main" id="{BA3465E0-CDB9-59F1-40CB-B6A1B3E444DB}"/>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US"/>
          </a:p>
        </p:txBody>
      </p:sp>
      <p:sp>
        <p:nvSpPr>
          <p:cNvPr id="133" name="Google Shape;133;p17">
            <a:extLst>
              <a:ext uri="{FF2B5EF4-FFF2-40B4-BE49-F238E27FC236}">
                <a16:creationId xmlns:a16="http://schemas.microsoft.com/office/drawing/2014/main" id="{6A60A295-D0A7-0433-7A98-FE7F11B83E4C}"/>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US"/>
          </a:p>
        </p:txBody>
      </p:sp>
      <p:sp>
        <p:nvSpPr>
          <p:cNvPr id="134" name="Google Shape;134;p17">
            <a:extLst>
              <a:ext uri="{FF2B5EF4-FFF2-40B4-BE49-F238E27FC236}">
                <a16:creationId xmlns:a16="http://schemas.microsoft.com/office/drawing/2014/main" id="{480B58F2-D006-33FD-29FC-D8D1F339D3F0}"/>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US"/>
          </a:p>
        </p:txBody>
      </p:sp>
      <p:sp>
        <p:nvSpPr>
          <p:cNvPr id="135" name="Google Shape;135;p17">
            <a:extLst>
              <a:ext uri="{FF2B5EF4-FFF2-40B4-BE49-F238E27FC236}">
                <a16:creationId xmlns:a16="http://schemas.microsoft.com/office/drawing/2014/main" id="{B23958B5-5B77-ACC8-4825-2E82C9A9995B}"/>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US"/>
          </a:p>
        </p:txBody>
      </p:sp>
      <p:sp>
        <p:nvSpPr>
          <p:cNvPr id="136" name="Google Shape;136;p17">
            <a:extLst>
              <a:ext uri="{FF2B5EF4-FFF2-40B4-BE49-F238E27FC236}">
                <a16:creationId xmlns:a16="http://schemas.microsoft.com/office/drawing/2014/main" id="{37AC6E00-862A-272D-EE99-D8939B9074D3}"/>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US"/>
          </a:p>
        </p:txBody>
      </p:sp>
      <p:sp>
        <p:nvSpPr>
          <p:cNvPr id="137" name="Google Shape;137;p17">
            <a:extLst>
              <a:ext uri="{FF2B5EF4-FFF2-40B4-BE49-F238E27FC236}">
                <a16:creationId xmlns:a16="http://schemas.microsoft.com/office/drawing/2014/main" id="{40C634EA-DDF5-C5C8-CBA3-AD964B7614DD}"/>
              </a:ext>
            </a:extLst>
          </p:cNvPr>
          <p:cNvSpPr txBox="1"/>
          <p:nvPr/>
        </p:nvSpPr>
        <p:spPr>
          <a:xfrm>
            <a:off x="4315155" y="2793029"/>
            <a:ext cx="9324398" cy="4523739"/>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FFFFFF"/>
                </a:solidFill>
              </a:rPr>
              <a:t>GASEOUS DIFFUSION AND TRANSPORT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4352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EB0E4805-08BB-279B-8E8B-6A4A90DCE09A}"/>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8B58D9D7-1180-1F67-D6BA-B4C18375AA73}"/>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149022E7-566D-D89F-2688-3BBFF0E0EECC}"/>
              </a:ext>
            </a:extLst>
          </p:cNvPr>
          <p:cNvSpPr txBox="1"/>
          <p:nvPr/>
        </p:nvSpPr>
        <p:spPr>
          <a:xfrm>
            <a:off x="637309" y="654618"/>
            <a:ext cx="17013382"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Some nomenclature before we start…</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0826960C-0571-140B-A36C-F101E1201932}"/>
              </a:ext>
            </a:extLst>
          </p:cNvPr>
          <p:cNvSpPr txBox="1"/>
          <p:nvPr/>
        </p:nvSpPr>
        <p:spPr>
          <a:xfrm>
            <a:off x="3004418" y="3105768"/>
            <a:ext cx="14366368" cy="4693593"/>
          </a:xfrm>
          <a:prstGeom prst="rect">
            <a:avLst/>
          </a:prstGeom>
          <a:noFill/>
          <a:ln>
            <a:noFill/>
          </a:ln>
        </p:spPr>
        <p:txBody>
          <a:bodyPr spcFirstLastPara="1" wrap="square" lIns="0" tIns="0" rIns="0" bIns="0" anchor="t" anchorCtr="0">
            <a:spAutoFit/>
          </a:bodyPr>
          <a:lstStyle/>
          <a:p>
            <a:r>
              <a:rPr lang="en-HK" sz="4000" dirty="0"/>
              <a:t>Fractional concentration = FO</a:t>
            </a:r>
            <a:r>
              <a:rPr lang="en-HK" sz="4000" baseline="-25000" dirty="0"/>
              <a:t>2</a:t>
            </a:r>
            <a:r>
              <a:rPr lang="en-HK" sz="4000" dirty="0"/>
              <a:t> (or %)</a:t>
            </a:r>
          </a:p>
          <a:p>
            <a:r>
              <a:rPr lang="en-HK" sz="4000" dirty="0"/>
              <a:t>Partial pressure = PO</a:t>
            </a:r>
            <a:r>
              <a:rPr lang="en-HK" sz="4000" baseline="-25000" dirty="0"/>
              <a:t>2</a:t>
            </a:r>
            <a:endParaRPr lang="en-HK" sz="4000" dirty="0"/>
          </a:p>
          <a:p>
            <a:r>
              <a:rPr lang="en-HK" sz="4000" dirty="0"/>
              <a:t>Barometric pressure = P</a:t>
            </a:r>
            <a:r>
              <a:rPr lang="en-HK" sz="4000" baseline="-25000" dirty="0"/>
              <a:t>B</a:t>
            </a:r>
            <a:endParaRPr lang="en-HK" sz="4000" dirty="0"/>
          </a:p>
          <a:p>
            <a:r>
              <a:rPr lang="en-HK" sz="4000" dirty="0"/>
              <a:t>Inspired = P</a:t>
            </a:r>
            <a:r>
              <a:rPr lang="en-HK" sz="4000" baseline="-25000" dirty="0"/>
              <a:t>I</a:t>
            </a:r>
            <a:r>
              <a:rPr lang="en-HK" sz="4000" dirty="0"/>
              <a:t>O</a:t>
            </a:r>
            <a:r>
              <a:rPr lang="en-HK" sz="4000" baseline="-25000" dirty="0"/>
              <a:t>2</a:t>
            </a:r>
            <a:r>
              <a:rPr lang="en-HK" sz="4000" dirty="0"/>
              <a:t>, F</a:t>
            </a:r>
            <a:r>
              <a:rPr lang="en-HK" sz="4000" baseline="-25000" dirty="0"/>
              <a:t>I</a:t>
            </a:r>
            <a:r>
              <a:rPr lang="en-HK" sz="4000" dirty="0"/>
              <a:t>O</a:t>
            </a:r>
            <a:r>
              <a:rPr lang="en-HK" sz="4000" baseline="-25000" dirty="0"/>
              <a:t>2</a:t>
            </a:r>
            <a:endParaRPr lang="en-HK" sz="4000" dirty="0"/>
          </a:p>
          <a:p>
            <a:r>
              <a:rPr lang="en-HK" sz="4000" dirty="0"/>
              <a:t>Alveolar = P</a:t>
            </a:r>
            <a:r>
              <a:rPr lang="en-HK" sz="4000" baseline="-25000" dirty="0"/>
              <a:t>A</a:t>
            </a:r>
            <a:r>
              <a:rPr lang="en-HK" sz="4000" dirty="0"/>
              <a:t>O</a:t>
            </a:r>
            <a:r>
              <a:rPr lang="en-HK" sz="4000" baseline="-25000" dirty="0"/>
              <a:t>2</a:t>
            </a:r>
            <a:r>
              <a:rPr lang="en-HK" sz="4000" dirty="0"/>
              <a:t>, F</a:t>
            </a:r>
            <a:r>
              <a:rPr lang="en-HK" sz="4000" baseline="-25000" dirty="0"/>
              <a:t>A</a:t>
            </a:r>
            <a:r>
              <a:rPr lang="en-HK" sz="4000" dirty="0"/>
              <a:t>O</a:t>
            </a:r>
            <a:r>
              <a:rPr lang="en-HK" sz="4000" baseline="-25000" dirty="0"/>
              <a:t>2</a:t>
            </a:r>
            <a:endParaRPr lang="en-HK" sz="4000" dirty="0"/>
          </a:p>
          <a:p>
            <a:r>
              <a:rPr lang="en-HK" sz="4000" dirty="0"/>
              <a:t>Arterial = P</a:t>
            </a:r>
            <a:r>
              <a:rPr lang="en-HK" sz="4000" baseline="-25000" dirty="0"/>
              <a:t>a</a:t>
            </a:r>
            <a:r>
              <a:rPr lang="en-HK" sz="4000" dirty="0"/>
              <a:t>O</a:t>
            </a:r>
            <a:r>
              <a:rPr lang="en-HK" sz="4000" baseline="-25000" dirty="0"/>
              <a:t>2</a:t>
            </a:r>
            <a:r>
              <a:rPr lang="en-HK" sz="4000" dirty="0"/>
              <a:t>, F</a:t>
            </a:r>
            <a:r>
              <a:rPr lang="en-HK" sz="4000" baseline="-25000" dirty="0"/>
              <a:t>a</a:t>
            </a:r>
            <a:r>
              <a:rPr lang="en-HK" sz="4000" dirty="0"/>
              <a:t>O</a:t>
            </a:r>
            <a:r>
              <a:rPr lang="en-HK" sz="4000" baseline="-25000" dirty="0"/>
              <a:t>2</a:t>
            </a:r>
            <a:endParaRPr lang="en-HK" sz="4000" dirty="0"/>
          </a:p>
          <a:p>
            <a:r>
              <a:rPr lang="en-HK" sz="4000" dirty="0"/>
              <a:t>Common pressure units = mmHg (0.133 kPa)</a:t>
            </a:r>
          </a:p>
          <a:p>
            <a:br>
              <a:rPr lang="en-HK" dirty="0"/>
            </a:b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6279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4713ABE0-152F-1E86-38E6-0ACE40CD2185}"/>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1EBB1E1E-F1D8-DF1F-695F-164B26A60918}"/>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4D411F5C-6F80-C217-D5DD-5F3D7693B91D}"/>
              </a:ext>
            </a:extLst>
          </p:cNvPr>
          <p:cNvSpPr txBox="1"/>
          <p:nvPr/>
        </p:nvSpPr>
        <p:spPr>
          <a:xfrm>
            <a:off x="1945178" y="705990"/>
            <a:ext cx="14821538"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dirty="0">
                <a:solidFill>
                  <a:srgbClr val="392503"/>
                </a:solidFill>
              </a:rPr>
              <a:t>Partial Pressure</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B7F3A6FD-ABD3-1E98-01DD-FADCC5781E83}"/>
              </a:ext>
            </a:extLst>
          </p:cNvPr>
          <p:cNvSpPr txBox="1"/>
          <p:nvPr/>
        </p:nvSpPr>
        <p:spPr>
          <a:xfrm>
            <a:off x="672945" y="2128578"/>
            <a:ext cx="16716142" cy="6647974"/>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3600" dirty="0">
                <a:solidFill>
                  <a:srgbClr val="392503"/>
                </a:solidFill>
              </a:rPr>
              <a:t>Partial pressure (P) – pressure exerted by an individual gas in a mixture of gases</a:t>
            </a:r>
          </a:p>
          <a:p>
            <a:pPr marL="518165" marR="0" lvl="1" algn="ctr" rtl="0">
              <a:spcBef>
                <a:spcPts val="0"/>
              </a:spcBef>
              <a:spcAft>
                <a:spcPts val="0"/>
              </a:spcAft>
              <a:buClr>
                <a:srgbClr val="392503"/>
              </a:buClr>
              <a:buSzPts val="4800"/>
            </a:pPr>
            <a:endParaRPr lang="en-US" sz="3600" dirty="0">
              <a:solidFill>
                <a:srgbClr val="392503"/>
              </a:solidFill>
            </a:endParaRPr>
          </a:p>
          <a:p>
            <a:pPr marL="518165" lvl="1" algn="ctr">
              <a:buClr>
                <a:srgbClr val="392503"/>
              </a:buClr>
              <a:buSzPts val="4800"/>
            </a:pPr>
            <a:r>
              <a:rPr lang="en-US" sz="3600" dirty="0">
                <a:solidFill>
                  <a:srgbClr val="392503"/>
                </a:solidFill>
              </a:rPr>
              <a:t>Fractional concentration (F) – pressure exerted by an individual gas in a mixture of gases</a:t>
            </a:r>
          </a:p>
          <a:p>
            <a:pPr marL="518165" lvl="1" algn="ctr">
              <a:buClr>
                <a:srgbClr val="392503"/>
              </a:buClr>
              <a:buSzPts val="4800"/>
            </a:pPr>
            <a:r>
              <a:rPr lang="en-US" sz="3600" b="1" dirty="0" err="1">
                <a:solidFill>
                  <a:srgbClr val="392503"/>
                </a:solidFill>
              </a:rPr>
              <a:t>Pgas</a:t>
            </a:r>
            <a:r>
              <a:rPr lang="en-US" sz="3600" b="1" dirty="0">
                <a:solidFill>
                  <a:srgbClr val="392503"/>
                </a:solidFill>
              </a:rPr>
              <a:t> = </a:t>
            </a:r>
            <a:r>
              <a:rPr lang="en-US" sz="3600" b="1" dirty="0" err="1">
                <a:solidFill>
                  <a:srgbClr val="392503"/>
                </a:solidFill>
              </a:rPr>
              <a:t>Fgas</a:t>
            </a:r>
            <a:r>
              <a:rPr lang="en-US" sz="3600" b="1" dirty="0">
                <a:solidFill>
                  <a:srgbClr val="392503"/>
                </a:solidFill>
              </a:rPr>
              <a:t> x </a:t>
            </a:r>
            <a:r>
              <a:rPr lang="en-US" sz="3600" b="1" dirty="0" err="1">
                <a:solidFill>
                  <a:srgbClr val="392503"/>
                </a:solidFill>
              </a:rPr>
              <a:t>Pbarometric</a:t>
            </a:r>
            <a:endParaRPr lang="en-US" sz="3600" b="1" dirty="0">
              <a:solidFill>
                <a:srgbClr val="392503"/>
              </a:solidFill>
            </a:endParaRPr>
          </a:p>
          <a:p>
            <a:pPr marL="518165" marR="0" lvl="1" algn="ctr" rtl="0">
              <a:spcBef>
                <a:spcPts val="0"/>
              </a:spcBef>
              <a:spcAft>
                <a:spcPts val="0"/>
              </a:spcAft>
              <a:buClr>
                <a:srgbClr val="392503"/>
              </a:buClr>
              <a:buSzPts val="4800"/>
            </a:pPr>
            <a:endParaRPr lang="en-US" sz="3600" dirty="0">
              <a:solidFill>
                <a:srgbClr val="392503"/>
              </a:solidFill>
            </a:endParaRPr>
          </a:p>
          <a:p>
            <a:pPr marL="518165" marR="0" lvl="1" algn="ctr" rtl="0">
              <a:spcBef>
                <a:spcPts val="0"/>
              </a:spcBef>
              <a:spcAft>
                <a:spcPts val="0"/>
              </a:spcAft>
              <a:buClr>
                <a:srgbClr val="392503"/>
              </a:buClr>
              <a:buSzPts val="4800"/>
            </a:pPr>
            <a:r>
              <a:rPr lang="en-US" sz="3600" dirty="0">
                <a:solidFill>
                  <a:srgbClr val="392503"/>
                </a:solidFill>
              </a:rPr>
              <a:t>Water </a:t>
            </a:r>
            <a:r>
              <a:rPr lang="en-US" sz="3600" dirty="0" err="1">
                <a:solidFill>
                  <a:srgbClr val="392503"/>
                </a:solidFill>
              </a:rPr>
              <a:t>vapour</a:t>
            </a:r>
            <a:r>
              <a:rPr lang="en-US" sz="3600" dirty="0">
                <a:solidFill>
                  <a:srgbClr val="392503"/>
                </a:solidFill>
              </a:rPr>
              <a:t> pressure (PH2O) – pressure exerted by water </a:t>
            </a:r>
            <a:r>
              <a:rPr lang="en-US" sz="3600" dirty="0" err="1">
                <a:solidFill>
                  <a:srgbClr val="392503"/>
                </a:solidFill>
              </a:rPr>
              <a:t>vapour</a:t>
            </a:r>
            <a:endParaRPr lang="en-US" sz="3600" dirty="0">
              <a:solidFill>
                <a:srgbClr val="392503"/>
              </a:solidFill>
            </a:endParaRPr>
          </a:p>
          <a:p>
            <a:pPr marL="1203965" marR="0" lvl="1" indent="-685800" algn="ctr" rtl="0">
              <a:spcBef>
                <a:spcPts val="0"/>
              </a:spcBef>
              <a:spcAft>
                <a:spcPts val="0"/>
              </a:spcAft>
              <a:buClr>
                <a:srgbClr val="392503"/>
              </a:buClr>
              <a:buSzPts val="4800"/>
              <a:buFontTx/>
              <a:buChar char="-"/>
            </a:pPr>
            <a:r>
              <a:rPr lang="en-US" sz="3600" dirty="0">
                <a:solidFill>
                  <a:srgbClr val="392503"/>
                </a:solidFill>
              </a:rPr>
              <a:t>Water </a:t>
            </a:r>
            <a:r>
              <a:rPr lang="en-US" sz="3600" dirty="0" err="1">
                <a:solidFill>
                  <a:srgbClr val="392503"/>
                </a:solidFill>
              </a:rPr>
              <a:t>vapour</a:t>
            </a:r>
            <a:r>
              <a:rPr lang="en-US" sz="3600" dirty="0">
                <a:solidFill>
                  <a:srgbClr val="392503"/>
                </a:solidFill>
              </a:rPr>
              <a:t> pressure rises with temperature</a:t>
            </a:r>
          </a:p>
          <a:p>
            <a:pPr marL="1203965" marR="0" lvl="1" indent="-685800" algn="ctr" rtl="0">
              <a:spcBef>
                <a:spcPts val="0"/>
              </a:spcBef>
              <a:spcAft>
                <a:spcPts val="0"/>
              </a:spcAft>
              <a:buClr>
                <a:srgbClr val="392503"/>
              </a:buClr>
              <a:buSzPts val="4800"/>
              <a:buFontTx/>
              <a:buChar char="-"/>
            </a:pPr>
            <a:r>
              <a:rPr lang="en-US" sz="3600" dirty="0">
                <a:solidFill>
                  <a:srgbClr val="392503"/>
                </a:solidFill>
              </a:rPr>
              <a:t>Since alveolar air temperature is constant, water </a:t>
            </a:r>
            <a:r>
              <a:rPr lang="en-US" sz="3600" dirty="0" err="1">
                <a:solidFill>
                  <a:srgbClr val="392503"/>
                </a:solidFill>
              </a:rPr>
              <a:t>vapour</a:t>
            </a:r>
            <a:r>
              <a:rPr lang="en-US" sz="3600" dirty="0">
                <a:solidFill>
                  <a:srgbClr val="392503"/>
                </a:solidFill>
              </a:rPr>
              <a:t> pressure is constant</a:t>
            </a:r>
          </a:p>
          <a:p>
            <a:pPr marL="518165" marR="0" lvl="1" algn="ctr" rtl="0">
              <a:spcBef>
                <a:spcPts val="0"/>
              </a:spcBef>
              <a:spcAft>
                <a:spcPts val="0"/>
              </a:spcAft>
              <a:buClr>
                <a:srgbClr val="392503"/>
              </a:buClr>
              <a:buSzPts val="4800"/>
            </a:pPr>
            <a:r>
              <a:rPr lang="en-US" sz="3600" b="1" dirty="0">
                <a:solidFill>
                  <a:srgbClr val="392503"/>
                </a:solidFill>
              </a:rPr>
              <a:t>PiO2 = FiO2 x (</a:t>
            </a:r>
            <a:r>
              <a:rPr lang="en-US" sz="3600" b="1" dirty="0" err="1">
                <a:solidFill>
                  <a:srgbClr val="392503"/>
                </a:solidFill>
              </a:rPr>
              <a:t>Pbarometric</a:t>
            </a:r>
            <a:r>
              <a:rPr lang="en-US" sz="3600" b="1" dirty="0">
                <a:solidFill>
                  <a:srgbClr val="392503"/>
                </a:solidFill>
              </a:rPr>
              <a:t> – PH2O)</a:t>
            </a:r>
            <a:endParaRPr lang="en-US" sz="4800" b="1" dirty="0">
              <a:solidFill>
                <a:srgbClr val="392503"/>
              </a:solidFill>
            </a:endParaRPr>
          </a:p>
        </p:txBody>
      </p:sp>
    </p:spTree>
    <p:extLst>
      <p:ext uri="{BB962C8B-B14F-4D97-AF65-F5344CB8AC3E}">
        <p14:creationId xmlns:p14="http://schemas.microsoft.com/office/powerpoint/2010/main" val="3705377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257C96DE-7A96-C0D9-A996-41BA1445FCCE}"/>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F3BE4D3B-5374-F57C-A2CB-10C2F3ACFD0F}"/>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E1FA3300-9FFC-E7B4-D970-E93474F2A03B}"/>
              </a:ext>
            </a:extLst>
          </p:cNvPr>
          <p:cNvSpPr txBox="1"/>
          <p:nvPr/>
        </p:nvSpPr>
        <p:spPr>
          <a:xfrm>
            <a:off x="1945178" y="705990"/>
            <a:ext cx="14821538"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Composition of Gases</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5DB3851A-436F-FFD2-9C0A-01629A4A7D65}"/>
              </a:ext>
            </a:extLst>
          </p:cNvPr>
          <p:cNvSpPr txBox="1"/>
          <p:nvPr/>
        </p:nvSpPr>
        <p:spPr>
          <a:xfrm>
            <a:off x="459585" y="2264345"/>
            <a:ext cx="16716142" cy="3200876"/>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3600" dirty="0">
                <a:solidFill>
                  <a:srgbClr val="392503"/>
                </a:solidFill>
              </a:rPr>
              <a:t>Alveolar gas – decreased O2 due to uptake by blood, </a:t>
            </a:r>
            <a:r>
              <a:rPr lang="en-US" sz="3600" dirty="0" err="1">
                <a:solidFill>
                  <a:srgbClr val="392503"/>
                </a:solidFill>
              </a:rPr>
              <a:t>inceased</a:t>
            </a:r>
            <a:r>
              <a:rPr lang="en-US" sz="3600" dirty="0">
                <a:solidFill>
                  <a:srgbClr val="392503"/>
                </a:solidFill>
              </a:rPr>
              <a:t> CO2 due to release from blood, increased water </a:t>
            </a:r>
            <a:r>
              <a:rPr lang="en-US" sz="3600" dirty="0" err="1">
                <a:solidFill>
                  <a:srgbClr val="392503"/>
                </a:solidFill>
              </a:rPr>
              <a:t>vapour</a:t>
            </a:r>
            <a:r>
              <a:rPr lang="en-US" sz="3600" dirty="0">
                <a:solidFill>
                  <a:srgbClr val="392503"/>
                </a:solidFill>
              </a:rPr>
              <a:t> due to humidification of airways</a:t>
            </a:r>
          </a:p>
          <a:p>
            <a:pPr marL="518165" lvl="1" algn="ctr">
              <a:buClr>
                <a:srgbClr val="392503"/>
              </a:buClr>
              <a:buSzPts val="4800"/>
            </a:pPr>
            <a:endParaRPr lang="en-US" sz="3600" dirty="0">
              <a:solidFill>
                <a:srgbClr val="392503"/>
              </a:solidFill>
            </a:endParaRPr>
          </a:p>
          <a:p>
            <a:pPr marL="518165" lvl="1" algn="ctr">
              <a:buClr>
                <a:srgbClr val="392503"/>
              </a:buClr>
              <a:buSzPts val="4800"/>
            </a:pPr>
            <a:r>
              <a:rPr lang="en-US" sz="6000" b="1" dirty="0">
                <a:solidFill>
                  <a:srgbClr val="392503"/>
                </a:solidFill>
              </a:rPr>
              <a:t>PAO2 = PIO2 – (PaCO2/R)</a:t>
            </a:r>
          </a:p>
          <a:p>
            <a:pPr marL="518165" lvl="1" algn="ctr">
              <a:buClr>
                <a:srgbClr val="392503"/>
              </a:buClr>
              <a:buSzPts val="4800"/>
            </a:pPr>
            <a:r>
              <a:rPr lang="en-HK" sz="3600" b="1" dirty="0"/>
              <a:t>So if P</a:t>
            </a:r>
            <a:r>
              <a:rPr lang="en-HK" sz="3600" b="1" baseline="-25000" dirty="0"/>
              <a:t>a</a:t>
            </a:r>
            <a:r>
              <a:rPr lang="en-HK" sz="3600" b="1" dirty="0"/>
              <a:t>CO</a:t>
            </a:r>
            <a:r>
              <a:rPr lang="en-HK" sz="3600" b="1" baseline="-25000" dirty="0"/>
              <a:t>2</a:t>
            </a:r>
            <a:r>
              <a:rPr lang="en-HK" sz="3600" b="1" dirty="0"/>
              <a:t> decreases, P</a:t>
            </a:r>
            <a:r>
              <a:rPr lang="en-HK" sz="3600" b="1" baseline="-25000" dirty="0"/>
              <a:t>A</a:t>
            </a:r>
            <a:r>
              <a:rPr lang="en-HK" sz="3600" b="1" dirty="0"/>
              <a:t>O</a:t>
            </a:r>
            <a:r>
              <a:rPr lang="en-HK" sz="3600" b="1" baseline="-25000" dirty="0"/>
              <a:t>2</a:t>
            </a:r>
            <a:r>
              <a:rPr lang="en-HK" sz="3600" b="1" dirty="0"/>
              <a:t> increases.</a:t>
            </a:r>
            <a:endParaRPr lang="en-US" sz="13800" b="1" dirty="0">
              <a:solidFill>
                <a:srgbClr val="392503"/>
              </a:solidFill>
            </a:endParaRPr>
          </a:p>
        </p:txBody>
      </p:sp>
      <p:sp>
        <p:nvSpPr>
          <p:cNvPr id="3" name="TextBox 2">
            <a:extLst>
              <a:ext uri="{FF2B5EF4-FFF2-40B4-BE49-F238E27FC236}">
                <a16:creationId xmlns:a16="http://schemas.microsoft.com/office/drawing/2014/main" id="{D0536562-48CB-D074-E146-6E2842A731D8}"/>
              </a:ext>
            </a:extLst>
          </p:cNvPr>
          <p:cNvSpPr txBox="1"/>
          <p:nvPr/>
        </p:nvSpPr>
        <p:spPr>
          <a:xfrm>
            <a:off x="1847832" y="5933018"/>
            <a:ext cx="14366368" cy="2677656"/>
          </a:xfrm>
          <a:prstGeom prst="rect">
            <a:avLst/>
          </a:prstGeom>
          <a:noFill/>
        </p:spPr>
        <p:txBody>
          <a:bodyPr wrap="square">
            <a:spAutoFit/>
          </a:bodyPr>
          <a:lstStyle/>
          <a:p>
            <a:r>
              <a:rPr lang="en-US" sz="3600" dirty="0"/>
              <a:t>Cannot directly measure PAO2 because even though CO2 diffuses into the alveolus to replace O2 diffusing into the pulmonary capillary, one molecule of CO2 does not replace one molecule of O2. </a:t>
            </a:r>
          </a:p>
          <a:p>
            <a:r>
              <a:rPr lang="en-US" sz="3200" dirty="0"/>
              <a:t>^^This is why you need to divide PaCO2 by R (R=0.8)</a:t>
            </a:r>
          </a:p>
          <a:p>
            <a:br>
              <a:rPr lang="en-US" dirty="0"/>
            </a:br>
            <a:endParaRPr lang="en-US" dirty="0"/>
          </a:p>
        </p:txBody>
      </p:sp>
    </p:spTree>
    <p:extLst>
      <p:ext uri="{BB962C8B-B14F-4D97-AF65-F5344CB8AC3E}">
        <p14:creationId xmlns:p14="http://schemas.microsoft.com/office/powerpoint/2010/main" val="304110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06"/>
        <p:cNvGrpSpPr/>
        <p:nvPr/>
      </p:nvGrpSpPr>
      <p:grpSpPr>
        <a:xfrm>
          <a:off x="0" y="0"/>
          <a:ext cx="0" cy="0"/>
          <a:chOff x="0" y="0"/>
          <a:chExt cx="0" cy="0"/>
        </a:xfrm>
      </p:grpSpPr>
      <p:sp>
        <p:nvSpPr>
          <p:cNvPr id="107" name="Google Shape;107;p14"/>
          <p:cNvSpPr/>
          <p:nvPr/>
        </p:nvSpPr>
        <p:spPr>
          <a:xfrm>
            <a:off x="-3269456" y="-759437"/>
            <a:ext cx="11805873" cy="11805873"/>
          </a:xfrm>
          <a:custGeom>
            <a:avLst/>
            <a:gdLst/>
            <a:ahLst/>
            <a:cxnLst/>
            <a:rect l="l" t="t" r="r" b="b"/>
            <a:pathLst>
              <a:path w="11805873" h="11805873" extrusionOk="0">
                <a:moveTo>
                  <a:pt x="0" y="0"/>
                </a:moveTo>
                <a:lnTo>
                  <a:pt x="11805874" y="0"/>
                </a:lnTo>
                <a:lnTo>
                  <a:pt x="11805874" y="11805874"/>
                </a:lnTo>
                <a:lnTo>
                  <a:pt x="0" y="11805874"/>
                </a:lnTo>
                <a:lnTo>
                  <a:pt x="0" y="0"/>
                </a:lnTo>
                <a:close/>
              </a:path>
            </a:pathLst>
          </a:custGeom>
          <a:blipFill rotWithShape="1">
            <a:blip r:embed="rId3">
              <a:alphaModFix/>
            </a:blip>
            <a:stretch>
              <a:fillRect/>
            </a:stretch>
          </a:blipFill>
          <a:ln>
            <a:noFill/>
          </a:ln>
        </p:spPr>
        <p:txBody>
          <a:bodyPr/>
          <a:lstStyle/>
          <a:p>
            <a:endParaRPr lang="en-US"/>
          </a:p>
        </p:txBody>
      </p:sp>
      <p:sp>
        <p:nvSpPr>
          <p:cNvPr id="108" name="Google Shape;108;p14"/>
          <p:cNvSpPr txBox="1"/>
          <p:nvPr/>
        </p:nvSpPr>
        <p:spPr>
          <a:xfrm>
            <a:off x="-787981" y="3587785"/>
            <a:ext cx="9324398" cy="243205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LEARNING OBJECTIVES</a:t>
            </a:r>
            <a:endParaRPr sz="1400" b="0" i="0" u="none" strike="noStrike" cap="none">
              <a:solidFill>
                <a:srgbClr val="000000"/>
              </a:solidFill>
              <a:latin typeface="Arial"/>
              <a:ea typeface="Arial"/>
              <a:cs typeface="Arial"/>
              <a:sym typeface="Arial"/>
            </a:endParaRPr>
          </a:p>
        </p:txBody>
      </p:sp>
      <p:sp>
        <p:nvSpPr>
          <p:cNvPr id="109" name="Google Shape;109;p14"/>
          <p:cNvSpPr txBox="1"/>
          <p:nvPr/>
        </p:nvSpPr>
        <p:spPr>
          <a:xfrm>
            <a:off x="8536418" y="366432"/>
            <a:ext cx="8722882" cy="10599825"/>
          </a:xfrm>
          <a:prstGeom prst="rect">
            <a:avLst/>
          </a:prstGeom>
          <a:noFill/>
          <a:ln>
            <a:noFill/>
          </a:ln>
        </p:spPr>
        <p:txBody>
          <a:bodyPr spcFirstLastPara="1" wrap="square" lIns="0" tIns="0" rIns="0" bIns="0" anchor="t" anchorCtr="0">
            <a:spAutoFit/>
          </a:bodyPr>
          <a:lstStyle/>
          <a:p>
            <a:pPr marL="1036329" marR="0" lvl="1" indent="-518164" algn="ctr" rtl="0">
              <a:lnSpc>
                <a:spcPct val="140000"/>
              </a:lnSpc>
              <a:spcBef>
                <a:spcPts val="0"/>
              </a:spcBef>
              <a:spcAft>
                <a:spcPts val="0"/>
              </a:spcAft>
              <a:buClr>
                <a:srgbClr val="392503"/>
              </a:buClr>
              <a:buSzPts val="4800"/>
              <a:buFont typeface="Arial"/>
              <a:buChar char="•"/>
            </a:pPr>
            <a:r>
              <a:rPr lang="en-HK" sz="2400" b="0" i="0" u="none" strike="noStrike" cap="none" dirty="0">
                <a:solidFill>
                  <a:srgbClr val="000000"/>
                </a:solidFill>
                <a:latin typeface="Arial"/>
                <a:ea typeface="Arial"/>
                <a:cs typeface="Arial"/>
                <a:sym typeface="Arial"/>
              </a:rPr>
              <a:t>Describe Darcy’s Law and Poiseuille’s Law</a:t>
            </a:r>
            <a:endParaRPr lang="en-HK" sz="1200" dirty="0"/>
          </a:p>
          <a:p>
            <a:pPr marL="1036329" marR="0" lvl="1" indent="-518164" algn="ctr" rtl="0">
              <a:lnSpc>
                <a:spcPct val="140000"/>
              </a:lnSpc>
              <a:spcBef>
                <a:spcPts val="0"/>
              </a:spcBef>
              <a:spcAft>
                <a:spcPts val="0"/>
              </a:spcAft>
              <a:buClr>
                <a:srgbClr val="392503"/>
              </a:buClr>
              <a:buSzPts val="4800"/>
              <a:buFont typeface="Arial"/>
              <a:buChar char="•"/>
            </a:pPr>
            <a:r>
              <a:rPr lang="en-HK" sz="2400" b="0" i="0" u="none" strike="noStrike" cap="none" dirty="0">
                <a:solidFill>
                  <a:srgbClr val="000000"/>
                </a:solidFill>
                <a:latin typeface="Arial"/>
                <a:ea typeface="Arial"/>
                <a:cs typeface="Arial"/>
                <a:sym typeface="Arial"/>
              </a:rPr>
              <a:t>Define alveolar pressure, intra-pleural pressure and transpulmonary pressure and explain their role in normal breathing</a:t>
            </a:r>
          </a:p>
          <a:p>
            <a:pPr marL="1036329" marR="0" lvl="1" indent="-518164" algn="ctr" rtl="0">
              <a:lnSpc>
                <a:spcPct val="140000"/>
              </a:lnSpc>
              <a:spcBef>
                <a:spcPts val="0"/>
              </a:spcBef>
              <a:spcAft>
                <a:spcPts val="0"/>
              </a:spcAft>
              <a:buClr>
                <a:srgbClr val="392503"/>
              </a:buClr>
              <a:buSzPts val="4800"/>
              <a:buFont typeface="Arial"/>
              <a:buChar char="•"/>
            </a:pPr>
            <a:r>
              <a:rPr lang="en-HK" sz="2400" b="0" i="0" u="none" strike="noStrike" cap="none" dirty="0">
                <a:solidFill>
                  <a:srgbClr val="000000"/>
                </a:solidFill>
                <a:latin typeface="Arial"/>
                <a:ea typeface="Arial"/>
                <a:cs typeface="Arial"/>
                <a:sym typeface="Arial"/>
              </a:rPr>
              <a:t>Explain the effect of ‘dead space’ on alveolar ventilation</a:t>
            </a:r>
          </a:p>
          <a:p>
            <a:pPr marL="1036329" marR="0" lvl="1" indent="-518164" algn="ctr" rtl="0">
              <a:lnSpc>
                <a:spcPct val="140000"/>
              </a:lnSpc>
              <a:spcBef>
                <a:spcPts val="0"/>
              </a:spcBef>
              <a:spcAft>
                <a:spcPts val="0"/>
              </a:spcAft>
              <a:buClr>
                <a:srgbClr val="392503"/>
              </a:buClr>
              <a:buSzPts val="4800"/>
              <a:buFont typeface="Arial"/>
              <a:buChar char="•"/>
            </a:pPr>
            <a:r>
              <a:rPr lang="en-HK" sz="2400" b="0" i="0" u="none" strike="noStrike" cap="none" dirty="0">
                <a:solidFill>
                  <a:srgbClr val="000000"/>
                </a:solidFill>
                <a:latin typeface="Arial"/>
                <a:ea typeface="Arial"/>
                <a:cs typeface="Arial"/>
                <a:sym typeface="Arial"/>
              </a:rPr>
              <a:t>Describe simple tests of lung function: spirometry, FEV1/FVC and peak expiratory flow rate</a:t>
            </a:r>
          </a:p>
          <a:p>
            <a:pPr marL="1036329" marR="0" lvl="1" indent="-518164" algn="ctr" rtl="0">
              <a:lnSpc>
                <a:spcPct val="140000"/>
              </a:lnSpc>
              <a:spcBef>
                <a:spcPts val="0"/>
              </a:spcBef>
              <a:spcAft>
                <a:spcPts val="0"/>
              </a:spcAft>
              <a:buClr>
                <a:srgbClr val="392503"/>
              </a:buClr>
              <a:buSzPts val="4800"/>
              <a:buFont typeface="Arial"/>
              <a:buChar char="•"/>
            </a:pPr>
            <a:r>
              <a:rPr lang="en-HK" sz="2400" b="0" i="0" u="none" strike="noStrike" cap="none" dirty="0">
                <a:solidFill>
                  <a:srgbClr val="000000"/>
                </a:solidFill>
                <a:latin typeface="Arial"/>
                <a:ea typeface="Arial"/>
                <a:cs typeface="Arial"/>
                <a:sym typeface="Arial"/>
              </a:rPr>
              <a:t>Understand how FEV1, FVC, FEV1/FVC ratio and peak expiratory flow rate are affected by chest wall and pulmonary restriction and airflow obstruction</a:t>
            </a:r>
          </a:p>
          <a:p>
            <a:pPr marL="1036329" marR="0" lvl="1" indent="-518164" algn="ctr" rtl="0">
              <a:lnSpc>
                <a:spcPct val="140000"/>
              </a:lnSpc>
              <a:spcBef>
                <a:spcPts val="0"/>
              </a:spcBef>
              <a:spcAft>
                <a:spcPts val="0"/>
              </a:spcAft>
              <a:buClr>
                <a:srgbClr val="392503"/>
              </a:buClr>
              <a:buSzPts val="4800"/>
              <a:buFont typeface="Arial"/>
              <a:buChar char="•"/>
            </a:pPr>
            <a:r>
              <a:rPr lang="en-HK" sz="2400" b="0" i="0" u="none" strike="noStrike" cap="none" dirty="0">
                <a:solidFill>
                  <a:srgbClr val="000000"/>
                </a:solidFill>
                <a:latin typeface="Arial"/>
                <a:ea typeface="Arial"/>
                <a:cs typeface="Arial"/>
                <a:sym typeface="Arial"/>
              </a:rPr>
              <a:t>Understand partial pressures, fractional concentration and water vapour pressure</a:t>
            </a:r>
          </a:p>
          <a:p>
            <a:pPr marL="1036329" marR="0" lvl="1" indent="-518164" algn="ctr" rtl="0">
              <a:lnSpc>
                <a:spcPct val="140000"/>
              </a:lnSpc>
              <a:spcBef>
                <a:spcPts val="0"/>
              </a:spcBef>
              <a:spcAft>
                <a:spcPts val="0"/>
              </a:spcAft>
              <a:buClr>
                <a:srgbClr val="392503"/>
              </a:buClr>
              <a:buSzPts val="4800"/>
              <a:buFont typeface="Arial"/>
              <a:buChar char="•"/>
            </a:pPr>
            <a:r>
              <a:rPr lang="en-HK" sz="2400" b="0" i="0" u="none" strike="noStrike" cap="none" dirty="0">
                <a:solidFill>
                  <a:srgbClr val="000000"/>
                </a:solidFill>
                <a:latin typeface="Arial"/>
                <a:ea typeface="Arial"/>
                <a:cs typeface="Arial"/>
                <a:sym typeface="Arial"/>
              </a:rPr>
              <a:t>Understand the cause of peripheral and central cyanosis</a:t>
            </a:r>
          </a:p>
          <a:p>
            <a:pPr marL="1036329" marR="0" lvl="1" indent="-518164" algn="ctr" rtl="0">
              <a:lnSpc>
                <a:spcPct val="140000"/>
              </a:lnSpc>
              <a:spcBef>
                <a:spcPts val="0"/>
              </a:spcBef>
              <a:spcAft>
                <a:spcPts val="0"/>
              </a:spcAft>
              <a:buClr>
                <a:srgbClr val="392503"/>
              </a:buClr>
              <a:buSzPts val="4800"/>
              <a:buFont typeface="Arial"/>
              <a:buChar char="•"/>
            </a:pPr>
            <a:r>
              <a:rPr lang="en-HK" sz="2400" b="0" i="0" u="none" strike="noStrike" cap="none" dirty="0">
                <a:solidFill>
                  <a:srgbClr val="000000"/>
                </a:solidFill>
                <a:latin typeface="Arial"/>
                <a:ea typeface="Arial"/>
                <a:cs typeface="Arial"/>
                <a:sym typeface="Arial"/>
              </a:rPr>
              <a:t>Describe the carriage of carbon dioxide and role of bicarbonate and carbamino compounds</a:t>
            </a:r>
          </a:p>
          <a:p>
            <a:pPr marL="1036329" marR="0" lvl="1" indent="-518164" algn="ctr" rtl="0">
              <a:lnSpc>
                <a:spcPct val="140000"/>
              </a:lnSpc>
              <a:spcBef>
                <a:spcPts val="0"/>
              </a:spcBef>
              <a:spcAft>
                <a:spcPts val="0"/>
              </a:spcAft>
              <a:buClr>
                <a:srgbClr val="392503"/>
              </a:buClr>
              <a:buSzPts val="4800"/>
              <a:buFont typeface="Arial"/>
              <a:buChar char="•"/>
            </a:pPr>
            <a:r>
              <a:rPr lang="en-HK" sz="2400" b="0" i="0" u="none" strike="noStrike" cap="none" dirty="0">
                <a:solidFill>
                  <a:srgbClr val="000000"/>
                </a:solidFill>
                <a:latin typeface="Arial"/>
                <a:ea typeface="Arial"/>
                <a:cs typeface="Arial"/>
                <a:sym typeface="Arial"/>
              </a:rPr>
              <a:t>Define hypercapnia and hypocapnia, and describe key causes and effects</a:t>
            </a:r>
          </a:p>
          <a:p>
            <a:pPr marL="1036329" marR="0" lvl="1" indent="-518164" algn="ctr" rtl="0">
              <a:lnSpc>
                <a:spcPct val="140000"/>
              </a:lnSpc>
              <a:spcBef>
                <a:spcPts val="0"/>
              </a:spcBef>
              <a:spcAft>
                <a:spcPts val="0"/>
              </a:spcAft>
              <a:buClr>
                <a:srgbClr val="392503"/>
              </a:buClr>
              <a:buSzPts val="4800"/>
              <a:buFont typeface="Arial"/>
              <a:buChar char="•"/>
            </a:pPr>
            <a:endParaRPr lang="en-HK" sz="2800" b="0" i="0" u="none" strike="noStrike" cap="none" dirty="0">
              <a:solidFill>
                <a:srgbClr val="000000"/>
              </a:solidFill>
              <a:latin typeface="Arial"/>
              <a:ea typeface="Arial"/>
              <a:cs typeface="Arial"/>
              <a:sym typeface="Arial"/>
            </a:endParaRPr>
          </a:p>
          <a:p>
            <a:pPr marL="1036329" marR="0" lvl="1" indent="-518164" algn="ctr" rtl="0">
              <a:lnSpc>
                <a:spcPct val="140000"/>
              </a:lnSpc>
              <a:spcBef>
                <a:spcPts val="0"/>
              </a:spcBef>
              <a:spcAft>
                <a:spcPts val="0"/>
              </a:spcAft>
              <a:buClr>
                <a:srgbClr val="392503"/>
              </a:buClr>
              <a:buSzPts val="4800"/>
              <a:buFont typeface="Arial"/>
              <a:buChar char="•"/>
            </a:pPr>
            <a:endParaRPr lang="en-HK" sz="2800" b="0" i="0" u="none" strike="noStrike" cap="none" dirty="0">
              <a:solidFill>
                <a:srgbClr val="000000"/>
              </a:solidFill>
              <a:latin typeface="Arial"/>
              <a:ea typeface="Arial"/>
              <a:cs typeface="Arial"/>
              <a:sym typeface="Arial"/>
            </a:endParaRPr>
          </a:p>
          <a:p>
            <a:pPr marL="1036329" marR="0" lvl="1" indent="-518164" algn="ctr" rtl="0">
              <a:lnSpc>
                <a:spcPct val="140000"/>
              </a:lnSpc>
              <a:spcBef>
                <a:spcPts val="0"/>
              </a:spcBef>
              <a:spcAft>
                <a:spcPts val="0"/>
              </a:spcAft>
              <a:buClr>
                <a:srgbClr val="392503"/>
              </a:buClr>
              <a:buSzPts val="4800"/>
              <a:buFont typeface="Arial"/>
              <a:buChar char="•"/>
            </a:pPr>
            <a:endParaRPr lang="en-HK"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p:cNvGrpSpPr/>
        <p:nvPr/>
      </p:nvGrpSpPr>
      <p:grpSpPr>
        <a:xfrm>
          <a:off x="0" y="0"/>
          <a:ext cx="0" cy="0"/>
          <a:chOff x="0" y="0"/>
          <a:chExt cx="0" cy="0"/>
        </a:xfrm>
      </p:grpSpPr>
      <p:sp>
        <p:nvSpPr>
          <p:cNvPr id="142" name="Google Shape;142;p18"/>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43" name="Google Shape;143;p18"/>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a:t>
            </a:r>
            <a:endParaRPr sz="1400" b="0" i="0" u="none" strike="noStrike" cap="none" dirty="0">
              <a:solidFill>
                <a:srgbClr val="000000"/>
              </a:solidFill>
              <a:latin typeface="Arial"/>
              <a:ea typeface="Arial"/>
              <a:cs typeface="Arial"/>
              <a:sym typeface="Arial"/>
            </a:endParaRPr>
          </a:p>
        </p:txBody>
      </p:sp>
      <p:sp>
        <p:nvSpPr>
          <p:cNvPr id="144" name="Google Shape;144;p18"/>
          <p:cNvSpPr txBox="1"/>
          <p:nvPr/>
        </p:nvSpPr>
        <p:spPr>
          <a:xfrm>
            <a:off x="1847832" y="1986679"/>
            <a:ext cx="14727734" cy="13357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What are possible ways to increases alveolar O2?</a:t>
            </a:r>
            <a:endParaRPr sz="4800" b="0" i="0" u="none" strike="noStrike" cap="none" dirty="0">
              <a:solidFill>
                <a:srgbClr val="392503"/>
              </a:solidFill>
              <a:latin typeface="Arial"/>
              <a:ea typeface="Arial"/>
              <a:cs typeface="Arial"/>
              <a:sym typeface="Arial"/>
            </a:endParaRPr>
          </a:p>
        </p:txBody>
      </p:sp>
      <p:pic>
        <p:nvPicPr>
          <p:cNvPr id="2" name="Picture 1" descr="A text on a white background&#10;&#10;AI-generated content may be incorrect.">
            <a:extLst>
              <a:ext uri="{FF2B5EF4-FFF2-40B4-BE49-F238E27FC236}">
                <a16:creationId xmlns:a16="http://schemas.microsoft.com/office/drawing/2014/main" id="{5686A911-0769-71B6-1142-27E4BDB3C922}"/>
              </a:ext>
            </a:extLst>
          </p:cNvPr>
          <p:cNvPicPr>
            <a:picLocks noChangeAspect="1"/>
          </p:cNvPicPr>
          <p:nvPr/>
        </p:nvPicPr>
        <p:blipFill>
          <a:blip r:embed="rId4"/>
          <a:srcRect t="8078"/>
          <a:stretch>
            <a:fillRect/>
          </a:stretch>
        </p:blipFill>
        <p:spPr>
          <a:xfrm>
            <a:off x="1586096" y="3654331"/>
            <a:ext cx="15115807" cy="493221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75947DC4-7ED9-4E0C-874F-857539B53D37}"/>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0149A979-38FC-AFB9-1174-8661CA1B3979}"/>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44" name="Google Shape;144;p18">
            <a:extLst>
              <a:ext uri="{FF2B5EF4-FFF2-40B4-BE49-F238E27FC236}">
                <a16:creationId xmlns:a16="http://schemas.microsoft.com/office/drawing/2014/main" id="{12ABF9EA-B01C-8E72-EDDA-0AA9D0EC90A8}"/>
              </a:ext>
            </a:extLst>
          </p:cNvPr>
          <p:cNvSpPr txBox="1"/>
          <p:nvPr/>
        </p:nvSpPr>
        <p:spPr>
          <a:xfrm>
            <a:off x="729952" y="851088"/>
            <a:ext cx="16828095" cy="947952"/>
          </a:xfrm>
          <a:prstGeom prst="rect">
            <a:avLst/>
          </a:prstGeom>
          <a:noFill/>
          <a:ln>
            <a:noFill/>
          </a:ln>
        </p:spPr>
        <p:txBody>
          <a:bodyPr spcFirstLastPara="1" wrap="square" lIns="0" tIns="0" rIns="0" bIns="0" anchor="t" anchorCtr="0">
            <a:spAutoFit/>
          </a:bodyPr>
          <a:lstStyle/>
          <a:p>
            <a:pPr lvl="0" algn="ctr">
              <a:lnSpc>
                <a:spcPct val="140000"/>
              </a:lnSpc>
              <a:buSzPts val="4800"/>
            </a:pPr>
            <a:r>
              <a:rPr lang="en-US" sz="4400" dirty="0">
                <a:solidFill>
                  <a:srgbClr val="392503"/>
                </a:solidFill>
              </a:rPr>
              <a:t>What are possible ways to increases alveolar O2?</a:t>
            </a:r>
          </a:p>
        </p:txBody>
      </p:sp>
      <p:sp>
        <p:nvSpPr>
          <p:cNvPr id="6" name="TextBox 5">
            <a:extLst>
              <a:ext uri="{FF2B5EF4-FFF2-40B4-BE49-F238E27FC236}">
                <a16:creationId xmlns:a16="http://schemas.microsoft.com/office/drawing/2014/main" id="{737825F1-B81D-68FF-C773-4DA16BF56BC3}"/>
              </a:ext>
            </a:extLst>
          </p:cNvPr>
          <p:cNvSpPr txBox="1"/>
          <p:nvPr/>
        </p:nvSpPr>
        <p:spPr>
          <a:xfrm>
            <a:off x="2341981" y="3224585"/>
            <a:ext cx="13378070" cy="5693866"/>
          </a:xfrm>
          <a:prstGeom prst="rect">
            <a:avLst/>
          </a:prstGeom>
          <a:noFill/>
        </p:spPr>
        <p:txBody>
          <a:bodyPr wrap="square">
            <a:spAutoFit/>
          </a:bodyPr>
          <a:lstStyle/>
          <a:p>
            <a:r>
              <a:rPr lang="en-US" sz="3200" b="1" dirty="0"/>
              <a:t>A: </a:t>
            </a:r>
            <a:r>
              <a:rPr lang="en-HK" sz="3200" b="1" dirty="0"/>
              <a:t>Increase barometric pressure to increase </a:t>
            </a:r>
            <a:r>
              <a:rPr lang="en-HK" sz="3200" b="1" dirty="0" err="1"/>
              <a:t>PiO</a:t>
            </a:r>
            <a:r>
              <a:rPr lang="en-HK" sz="3200" b="1" dirty="0"/>
              <a:t>₂ AND increase </a:t>
            </a:r>
            <a:r>
              <a:rPr lang="en-HK" sz="3200" b="1" dirty="0" err="1"/>
              <a:t>FiO</a:t>
            </a:r>
            <a:r>
              <a:rPr lang="en-HK" sz="3200" b="1" dirty="0"/>
              <a:t>₂ by giving 100% O₂ -&gt; both changes raise alveolar O₂.</a:t>
            </a:r>
            <a:endParaRPr lang="en-US" sz="3200" b="1" dirty="0"/>
          </a:p>
          <a:p>
            <a:endParaRPr lang="en-US" sz="3200" dirty="0"/>
          </a:p>
          <a:p>
            <a:r>
              <a:rPr lang="en-US" sz="3200" dirty="0"/>
              <a:t>Why: </a:t>
            </a:r>
            <a:r>
              <a:rPr lang="en-US" sz="3200" dirty="0">
                <a:solidFill>
                  <a:srgbClr val="392503"/>
                </a:solidFill>
              </a:rPr>
              <a:t>PiO2 = FiO2 x (</a:t>
            </a:r>
            <a:r>
              <a:rPr lang="en-US" sz="3200" dirty="0" err="1">
                <a:solidFill>
                  <a:srgbClr val="392503"/>
                </a:solidFill>
              </a:rPr>
              <a:t>Pbarometric</a:t>
            </a:r>
            <a:r>
              <a:rPr lang="en-US" sz="3200" dirty="0">
                <a:solidFill>
                  <a:srgbClr val="392503"/>
                </a:solidFill>
              </a:rPr>
              <a:t> – PH2O)</a:t>
            </a:r>
          </a:p>
          <a:p>
            <a:r>
              <a:rPr lang="en-US" sz="3200" dirty="0">
                <a:solidFill>
                  <a:srgbClr val="392503"/>
                </a:solidFill>
              </a:rPr>
              <a:t>b) Decreasing PB reduces </a:t>
            </a:r>
            <a:r>
              <a:rPr lang="en-US" sz="3200" dirty="0" err="1">
                <a:solidFill>
                  <a:srgbClr val="392503"/>
                </a:solidFill>
              </a:rPr>
              <a:t>PiO</a:t>
            </a:r>
            <a:r>
              <a:rPr lang="en-US" sz="3200" dirty="0">
                <a:solidFill>
                  <a:srgbClr val="392503"/>
                </a:solidFill>
              </a:rPr>
              <a:t>₂ – wrong.</a:t>
            </a:r>
          </a:p>
          <a:p>
            <a:r>
              <a:rPr lang="en-US" sz="3200" dirty="0">
                <a:solidFill>
                  <a:srgbClr val="392503"/>
                </a:solidFill>
              </a:rPr>
              <a:t>c) Keeping PB and </a:t>
            </a:r>
            <a:r>
              <a:rPr lang="en-US" sz="3200" dirty="0" err="1">
                <a:solidFill>
                  <a:srgbClr val="392503"/>
                </a:solidFill>
              </a:rPr>
              <a:t>FiO</a:t>
            </a:r>
            <a:r>
              <a:rPr lang="en-US" sz="3200" dirty="0">
                <a:solidFill>
                  <a:srgbClr val="392503"/>
                </a:solidFill>
              </a:rPr>
              <a:t>₂ the same means no change.</a:t>
            </a:r>
          </a:p>
          <a:p>
            <a:r>
              <a:rPr lang="en-US" sz="3200" dirty="0">
                <a:solidFill>
                  <a:srgbClr val="392503"/>
                </a:solidFill>
              </a:rPr>
              <a:t>d) Increasing PB but decreasing </a:t>
            </a:r>
            <a:r>
              <a:rPr lang="en-US" sz="3200" dirty="0" err="1">
                <a:solidFill>
                  <a:srgbClr val="392503"/>
                </a:solidFill>
              </a:rPr>
              <a:t>PiO</a:t>
            </a:r>
            <a:r>
              <a:rPr lang="en-US" sz="3200" dirty="0">
                <a:solidFill>
                  <a:srgbClr val="392503"/>
                </a:solidFill>
              </a:rPr>
              <a:t>₂ makes no physiological sense; giving 100% O₂ increases </a:t>
            </a:r>
            <a:r>
              <a:rPr lang="en-US" sz="3200" dirty="0" err="1">
                <a:solidFill>
                  <a:srgbClr val="392503"/>
                </a:solidFill>
              </a:rPr>
              <a:t>PiO</a:t>
            </a:r>
            <a:r>
              <a:rPr lang="en-US" sz="3200" dirty="0">
                <a:solidFill>
                  <a:srgbClr val="392503"/>
                </a:solidFill>
              </a:rPr>
              <a:t>₂, not decreases it.</a:t>
            </a:r>
          </a:p>
          <a:p>
            <a:r>
              <a:rPr lang="en-US" sz="3200" dirty="0">
                <a:solidFill>
                  <a:srgbClr val="392503"/>
                </a:solidFill>
              </a:rPr>
              <a:t>e) Decreasing PB and decreasing </a:t>
            </a:r>
            <a:r>
              <a:rPr lang="en-US" sz="3200" dirty="0" err="1">
                <a:solidFill>
                  <a:srgbClr val="392503"/>
                </a:solidFill>
              </a:rPr>
              <a:t>PiO</a:t>
            </a:r>
            <a:r>
              <a:rPr lang="en-US" sz="3200" dirty="0">
                <a:solidFill>
                  <a:srgbClr val="392503"/>
                </a:solidFill>
              </a:rPr>
              <a:t>₂ both lower alveolar O₂.</a:t>
            </a:r>
          </a:p>
          <a:p>
            <a:endParaRPr lang="en-US" sz="4400" b="1" dirty="0">
              <a:solidFill>
                <a:srgbClr val="392503"/>
              </a:solidFill>
            </a:endParaRPr>
          </a:p>
          <a:p>
            <a:endParaRPr lang="en-US" sz="3200" dirty="0"/>
          </a:p>
        </p:txBody>
      </p:sp>
    </p:spTree>
    <p:extLst>
      <p:ext uri="{BB962C8B-B14F-4D97-AF65-F5344CB8AC3E}">
        <p14:creationId xmlns:p14="http://schemas.microsoft.com/office/powerpoint/2010/main" val="1221162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3EAA00A1-1E79-BA32-1B91-0A282D30C011}"/>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98BD6F88-74D3-F87F-533A-33B36ABB9EDE}"/>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43" name="Google Shape;143;p18">
            <a:extLst>
              <a:ext uri="{FF2B5EF4-FFF2-40B4-BE49-F238E27FC236}">
                <a16:creationId xmlns:a16="http://schemas.microsoft.com/office/drawing/2014/main" id="{DAE0357C-5E4F-9E01-67DC-4EAF1E9BABCD}"/>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a:t>
            </a:r>
            <a:endParaRPr sz="1400" b="0" i="0" u="none" strike="noStrike" cap="none" dirty="0">
              <a:solidFill>
                <a:srgbClr val="000000"/>
              </a:solidFill>
              <a:latin typeface="Arial"/>
              <a:ea typeface="Arial"/>
              <a:cs typeface="Arial"/>
              <a:sym typeface="Arial"/>
            </a:endParaRPr>
          </a:p>
        </p:txBody>
      </p:sp>
      <p:pic>
        <p:nvPicPr>
          <p:cNvPr id="2" name="Picture 1" descr="A close-up of a text&#10;&#10;AI-generated content may be incorrect.">
            <a:extLst>
              <a:ext uri="{FF2B5EF4-FFF2-40B4-BE49-F238E27FC236}">
                <a16:creationId xmlns:a16="http://schemas.microsoft.com/office/drawing/2014/main" id="{84774D41-1CE1-BAB7-B92E-3335FC561E59}"/>
              </a:ext>
            </a:extLst>
          </p:cNvPr>
          <p:cNvPicPr>
            <a:picLocks noChangeAspect="1"/>
          </p:cNvPicPr>
          <p:nvPr/>
        </p:nvPicPr>
        <p:blipFill>
          <a:blip r:embed="rId4"/>
          <a:stretch>
            <a:fillRect/>
          </a:stretch>
        </p:blipFill>
        <p:spPr>
          <a:xfrm>
            <a:off x="2608642" y="2459878"/>
            <a:ext cx="13070715" cy="6470650"/>
          </a:xfrm>
          <a:prstGeom prst="rect">
            <a:avLst/>
          </a:prstGeom>
        </p:spPr>
      </p:pic>
      <p:sp>
        <p:nvSpPr>
          <p:cNvPr id="5" name="TextBox 4">
            <a:extLst>
              <a:ext uri="{FF2B5EF4-FFF2-40B4-BE49-F238E27FC236}">
                <a16:creationId xmlns:a16="http://schemas.microsoft.com/office/drawing/2014/main" id="{AC16F740-E0F6-1FB4-0864-A402979F2E84}"/>
              </a:ext>
            </a:extLst>
          </p:cNvPr>
          <p:cNvSpPr txBox="1"/>
          <p:nvPr/>
        </p:nvSpPr>
        <p:spPr>
          <a:xfrm>
            <a:off x="7566773" y="7827122"/>
            <a:ext cx="9144000" cy="523220"/>
          </a:xfrm>
          <a:prstGeom prst="rect">
            <a:avLst/>
          </a:prstGeom>
          <a:noFill/>
        </p:spPr>
        <p:txBody>
          <a:bodyPr wrap="square">
            <a:spAutoFit/>
          </a:bodyPr>
          <a:lstStyle/>
          <a:p>
            <a:pPr marL="518165" lvl="1" algn="ctr">
              <a:buClr>
                <a:srgbClr val="392503"/>
              </a:buClr>
              <a:buSzPts val="4800"/>
            </a:pPr>
            <a:r>
              <a:rPr lang="en-US" sz="2800" b="1" dirty="0">
                <a:solidFill>
                  <a:srgbClr val="392503"/>
                </a:solidFill>
              </a:rPr>
              <a:t>PAO2 = PIO2 – (PaCO2/R)</a:t>
            </a:r>
          </a:p>
        </p:txBody>
      </p:sp>
      <p:sp>
        <p:nvSpPr>
          <p:cNvPr id="7" name="TextBox 6">
            <a:extLst>
              <a:ext uri="{FF2B5EF4-FFF2-40B4-BE49-F238E27FC236}">
                <a16:creationId xmlns:a16="http://schemas.microsoft.com/office/drawing/2014/main" id="{81885660-9029-9E20-BB42-FA311740C54E}"/>
              </a:ext>
            </a:extLst>
          </p:cNvPr>
          <p:cNvSpPr txBox="1"/>
          <p:nvPr/>
        </p:nvSpPr>
        <p:spPr>
          <a:xfrm>
            <a:off x="7566773" y="7148617"/>
            <a:ext cx="9144000" cy="523220"/>
          </a:xfrm>
          <a:prstGeom prst="rect">
            <a:avLst/>
          </a:prstGeom>
          <a:noFill/>
        </p:spPr>
        <p:txBody>
          <a:bodyPr wrap="square">
            <a:spAutoFit/>
          </a:bodyPr>
          <a:lstStyle/>
          <a:p>
            <a:pPr marL="518165" marR="0" lvl="1" algn="ctr" rtl="0">
              <a:spcBef>
                <a:spcPts val="0"/>
              </a:spcBef>
              <a:spcAft>
                <a:spcPts val="0"/>
              </a:spcAft>
              <a:buClr>
                <a:srgbClr val="392503"/>
              </a:buClr>
              <a:buSzPts val="4800"/>
            </a:pPr>
            <a:r>
              <a:rPr lang="en-US" sz="2800" b="1" dirty="0">
                <a:solidFill>
                  <a:srgbClr val="392503"/>
                </a:solidFill>
              </a:rPr>
              <a:t>PiO2 = FiO2 x (</a:t>
            </a:r>
            <a:r>
              <a:rPr lang="en-US" sz="2800" b="1" dirty="0" err="1">
                <a:solidFill>
                  <a:srgbClr val="392503"/>
                </a:solidFill>
              </a:rPr>
              <a:t>Pbarometric</a:t>
            </a:r>
            <a:r>
              <a:rPr lang="en-US" sz="2800" b="1" dirty="0">
                <a:solidFill>
                  <a:srgbClr val="392503"/>
                </a:solidFill>
              </a:rPr>
              <a:t> – PH2O)</a:t>
            </a:r>
            <a:endParaRPr lang="en-US" sz="4000" b="1" dirty="0">
              <a:solidFill>
                <a:srgbClr val="392503"/>
              </a:solidFill>
            </a:endParaRPr>
          </a:p>
        </p:txBody>
      </p:sp>
    </p:spTree>
    <p:extLst>
      <p:ext uri="{BB962C8B-B14F-4D97-AF65-F5344CB8AC3E}">
        <p14:creationId xmlns:p14="http://schemas.microsoft.com/office/powerpoint/2010/main" val="1117944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7AF3D063-19A3-546E-A7C3-8E50AECEA718}"/>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D3F895B9-C1E0-3008-32C7-05F19B115D4B}"/>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6" name="TextBox 5">
            <a:extLst>
              <a:ext uri="{FF2B5EF4-FFF2-40B4-BE49-F238E27FC236}">
                <a16:creationId xmlns:a16="http://schemas.microsoft.com/office/drawing/2014/main" id="{38D42922-7A1A-F6C7-0CC3-805D954340A4}"/>
              </a:ext>
            </a:extLst>
          </p:cNvPr>
          <p:cNvSpPr txBox="1"/>
          <p:nvPr/>
        </p:nvSpPr>
        <p:spPr>
          <a:xfrm>
            <a:off x="2341981" y="3224585"/>
            <a:ext cx="13378070" cy="4708981"/>
          </a:xfrm>
          <a:prstGeom prst="rect">
            <a:avLst/>
          </a:prstGeom>
          <a:noFill/>
        </p:spPr>
        <p:txBody>
          <a:bodyPr wrap="square">
            <a:spAutoFit/>
          </a:bodyPr>
          <a:lstStyle/>
          <a:p>
            <a:r>
              <a:rPr lang="en-US" sz="3200" b="1" dirty="0"/>
              <a:t>B: 67mmHg</a:t>
            </a:r>
          </a:p>
          <a:p>
            <a:endParaRPr lang="en-US" sz="3200" b="1" dirty="0"/>
          </a:p>
          <a:p>
            <a:pPr marL="514350" indent="-514350">
              <a:buAutoNum type="arabicPeriod"/>
            </a:pPr>
            <a:r>
              <a:rPr lang="en-US" sz="3200" dirty="0"/>
              <a:t>Calculate inspired O₂ partial pressure (</a:t>
            </a:r>
            <a:r>
              <a:rPr lang="en-US" sz="3200" dirty="0" err="1"/>
              <a:t>PiO</a:t>
            </a:r>
            <a:r>
              <a:rPr lang="en-US" sz="3200" dirty="0"/>
              <a:t>₂):</a:t>
            </a:r>
          </a:p>
          <a:p>
            <a:r>
              <a:rPr lang="en-US" sz="3200" dirty="0"/>
              <a:t>PiO2 = FiO2 x (</a:t>
            </a:r>
            <a:r>
              <a:rPr lang="en-US" sz="3200" dirty="0" err="1"/>
              <a:t>Pbarometric</a:t>
            </a:r>
            <a:r>
              <a:rPr lang="en-US" sz="3200" dirty="0"/>
              <a:t> – PH2O) = 0.209x(760-47) = 149 mmHg</a:t>
            </a:r>
          </a:p>
          <a:p>
            <a:endParaRPr lang="en-US" sz="3200" dirty="0"/>
          </a:p>
          <a:p>
            <a:r>
              <a:rPr lang="en-US" sz="3200" dirty="0"/>
              <a:t>2. Use alveolar gas equation</a:t>
            </a:r>
            <a:r>
              <a:rPr lang="en-US" sz="3200" dirty="0">
                <a:sym typeface="Wingdings" pitchFamily="2" charset="2"/>
              </a:rPr>
              <a:t> (R=0.8):</a:t>
            </a:r>
          </a:p>
          <a:p>
            <a:r>
              <a:rPr lang="en-US" sz="3200" dirty="0">
                <a:sym typeface="Wingdings" pitchFamily="2" charset="2"/>
              </a:rPr>
              <a:t>PAO2 = PiO2 - PaCO2/R = </a:t>
            </a:r>
            <a:r>
              <a:rPr lang="en-US" sz="3200" b="1" u="sng" dirty="0">
                <a:sym typeface="Wingdings" pitchFamily="2" charset="2"/>
              </a:rPr>
              <a:t>67 mmHg</a:t>
            </a:r>
            <a:endParaRPr lang="en-US" sz="3200" b="1" u="sng" dirty="0"/>
          </a:p>
          <a:p>
            <a:endParaRPr lang="en-US" sz="4400" b="1" dirty="0">
              <a:solidFill>
                <a:srgbClr val="392503"/>
              </a:solidFill>
            </a:endParaRPr>
          </a:p>
          <a:p>
            <a:endParaRPr lang="en-US" sz="3200" dirty="0"/>
          </a:p>
        </p:txBody>
      </p:sp>
    </p:spTree>
    <p:extLst>
      <p:ext uri="{BB962C8B-B14F-4D97-AF65-F5344CB8AC3E}">
        <p14:creationId xmlns:p14="http://schemas.microsoft.com/office/powerpoint/2010/main" val="761243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EAA240C5-E75B-ED90-35A6-8FB79E3908EA}"/>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C78B50FC-3FEB-D792-BFED-922AC6AE4336}"/>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DAB1EB84-F2D6-8C97-440D-2CACF02775FF}"/>
              </a:ext>
            </a:extLst>
          </p:cNvPr>
          <p:cNvSpPr txBox="1"/>
          <p:nvPr/>
        </p:nvSpPr>
        <p:spPr>
          <a:xfrm>
            <a:off x="1945178" y="705990"/>
            <a:ext cx="14821538"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Diffusion of Gases</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AED4B71C-2F04-467C-7392-995EDF41C569}"/>
              </a:ext>
            </a:extLst>
          </p:cNvPr>
          <p:cNvSpPr txBox="1"/>
          <p:nvPr/>
        </p:nvSpPr>
        <p:spPr>
          <a:xfrm>
            <a:off x="2288385" y="2166300"/>
            <a:ext cx="13713615" cy="6955750"/>
          </a:xfrm>
          <a:prstGeom prst="rect">
            <a:avLst/>
          </a:prstGeom>
          <a:noFill/>
          <a:ln>
            <a:noFill/>
          </a:ln>
        </p:spPr>
        <p:txBody>
          <a:bodyPr spcFirstLastPara="1" wrap="square" lIns="0" tIns="0" rIns="0" bIns="0" anchor="t" anchorCtr="0">
            <a:spAutoFit/>
          </a:bodyPr>
          <a:lstStyle/>
          <a:p>
            <a:r>
              <a:rPr lang="en-HK" sz="3200" b="1" dirty="0"/>
              <a:t>Alveolar PO</a:t>
            </a:r>
            <a:r>
              <a:rPr lang="en-HK" sz="3200" b="1" baseline="-25000" dirty="0"/>
              <a:t>2</a:t>
            </a:r>
            <a:r>
              <a:rPr lang="en-HK" sz="3200" b="1" dirty="0"/>
              <a:t> is higher than PO</a:t>
            </a:r>
            <a:r>
              <a:rPr lang="en-HK" sz="3200" b="1" baseline="-25000" dirty="0"/>
              <a:t>2</a:t>
            </a:r>
            <a:r>
              <a:rPr lang="en-HK" sz="3200" b="1" dirty="0"/>
              <a:t> entering the pulmonary capillary.</a:t>
            </a:r>
          </a:p>
          <a:p>
            <a:pPr marL="457200" indent="-457200" fontAlgn="base">
              <a:buFont typeface="Arial" panose="020B0604020202020204" pitchFamily="34" charset="0"/>
              <a:buChar char="•"/>
            </a:pPr>
            <a:r>
              <a:rPr lang="en-HK" sz="3200" dirty="0"/>
              <a:t>This partial pressure gradient drives diffusion of O</a:t>
            </a:r>
            <a:r>
              <a:rPr lang="en-HK" sz="3200" baseline="-25000" dirty="0"/>
              <a:t>2</a:t>
            </a:r>
            <a:r>
              <a:rPr lang="en-HK" sz="3200" dirty="0"/>
              <a:t> through the large area of thin alveolar-capillary membrane</a:t>
            </a:r>
          </a:p>
          <a:p>
            <a:pPr marL="457200" indent="-457200" fontAlgn="base">
              <a:buFont typeface="Arial" panose="020B0604020202020204" pitchFamily="34" charset="0"/>
              <a:buChar char="•"/>
            </a:pPr>
            <a:r>
              <a:rPr lang="en-HK" sz="3200" dirty="0"/>
              <a:t>At rest, pulmonary capillary PO</a:t>
            </a:r>
            <a:r>
              <a:rPr lang="en-HK" sz="3200" baseline="-25000" dirty="0"/>
              <a:t>2</a:t>
            </a:r>
            <a:r>
              <a:rPr lang="en-HK" sz="3200" dirty="0"/>
              <a:t> = alveolar PO</a:t>
            </a:r>
            <a:r>
              <a:rPr lang="en-HK" sz="3200" baseline="-25000" dirty="0"/>
              <a:t>2</a:t>
            </a:r>
            <a:r>
              <a:rPr lang="en-HK" sz="3200" dirty="0"/>
              <a:t> about 1/3 of the way along the pulmonary capillary</a:t>
            </a:r>
          </a:p>
          <a:p>
            <a:br>
              <a:rPr lang="en-HK" sz="3200" dirty="0"/>
            </a:br>
            <a:endParaRPr lang="en-HK" sz="3200" dirty="0"/>
          </a:p>
          <a:p>
            <a:r>
              <a:rPr lang="en-HK" sz="3200" b="1" dirty="0"/>
              <a:t>CO</a:t>
            </a:r>
            <a:r>
              <a:rPr lang="en-HK" sz="3200" b="1" baseline="-25000" dirty="0"/>
              <a:t>2</a:t>
            </a:r>
            <a:r>
              <a:rPr lang="en-HK" sz="3200" b="1" dirty="0"/>
              <a:t> diffuses rapidly across the alveolar-capillary exchange surface.</a:t>
            </a:r>
          </a:p>
          <a:p>
            <a:pPr marL="457200" indent="-457200" fontAlgn="base">
              <a:buFont typeface="Arial" panose="020B0604020202020204" pitchFamily="34" charset="0"/>
              <a:buChar char="•"/>
            </a:pPr>
            <a:r>
              <a:rPr lang="en-HK" sz="3200" dirty="0"/>
              <a:t>CO</a:t>
            </a:r>
            <a:r>
              <a:rPr lang="en-HK" sz="3200" baseline="-25000" dirty="0"/>
              <a:t>2</a:t>
            </a:r>
            <a:r>
              <a:rPr lang="en-HK" sz="3200" dirty="0"/>
              <a:t> moves down its partial pressure gradient, from the pulmonary capillary blood to the alveolar air, from where CO</a:t>
            </a:r>
            <a:r>
              <a:rPr lang="en-HK" sz="3200" baseline="-25000" dirty="0"/>
              <a:t>2</a:t>
            </a:r>
            <a:r>
              <a:rPr lang="en-HK" sz="3200" dirty="0"/>
              <a:t> is expelled to the atmosphere during expiration</a:t>
            </a:r>
          </a:p>
          <a:p>
            <a:pPr marL="457200" indent="-457200" fontAlgn="base">
              <a:buFont typeface="Arial" panose="020B0604020202020204" pitchFamily="34" charset="0"/>
              <a:buChar char="•"/>
            </a:pPr>
            <a:r>
              <a:rPr lang="en-HK" sz="3200" b="1" i="1" dirty="0"/>
              <a:t>CO</a:t>
            </a:r>
            <a:r>
              <a:rPr lang="en-HK" sz="3200" b="1" i="1" baseline="-25000" dirty="0"/>
              <a:t>2</a:t>
            </a:r>
            <a:r>
              <a:rPr lang="en-HK" sz="3200" b="1" i="1" dirty="0"/>
              <a:t> diffuses around 20x faster than O</a:t>
            </a:r>
            <a:r>
              <a:rPr lang="en-HK" sz="3200" b="1" i="1" baseline="-25000" dirty="0"/>
              <a:t>2</a:t>
            </a:r>
            <a:r>
              <a:rPr lang="en-HK" sz="3200" b="1" i="1" dirty="0"/>
              <a:t> </a:t>
            </a:r>
            <a:r>
              <a:rPr lang="en-HK" sz="3200" dirty="0"/>
              <a:t>as it is more soluble despite it having a lower partial pressure gradient</a:t>
            </a:r>
          </a:p>
          <a:p>
            <a:pPr marL="518165" lvl="1" algn="ctr">
              <a:buClr>
                <a:srgbClr val="392503"/>
              </a:buClr>
              <a:buSzPts val="4800"/>
            </a:pPr>
            <a:endParaRPr lang="en-US" sz="3600" dirty="0">
              <a:solidFill>
                <a:srgbClr val="392503"/>
              </a:solidFill>
            </a:endParaRPr>
          </a:p>
        </p:txBody>
      </p:sp>
    </p:spTree>
    <p:extLst>
      <p:ext uri="{BB962C8B-B14F-4D97-AF65-F5344CB8AC3E}">
        <p14:creationId xmlns:p14="http://schemas.microsoft.com/office/powerpoint/2010/main" val="4030395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2C2756B3-2992-B5B4-D6D7-BD74917C4CCC}"/>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328EDCFA-030B-8E1B-9DA7-41005ED44AC4}"/>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428E1315-07E4-B417-4690-EEC6C5A71E13}"/>
              </a:ext>
            </a:extLst>
          </p:cNvPr>
          <p:cNvSpPr txBox="1"/>
          <p:nvPr/>
        </p:nvSpPr>
        <p:spPr>
          <a:xfrm>
            <a:off x="972589" y="705990"/>
            <a:ext cx="16342822"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dirty="0">
                <a:solidFill>
                  <a:srgbClr val="392503"/>
                </a:solidFill>
              </a:rPr>
              <a:t>Transfer factor/diffusing capacity (DL)</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40575DE8-30A8-0BF4-13B4-93E46EE0939E}"/>
              </a:ext>
            </a:extLst>
          </p:cNvPr>
          <p:cNvSpPr txBox="1"/>
          <p:nvPr/>
        </p:nvSpPr>
        <p:spPr>
          <a:xfrm>
            <a:off x="2287192" y="2865953"/>
            <a:ext cx="13713615" cy="4555093"/>
          </a:xfrm>
          <a:prstGeom prst="rect">
            <a:avLst/>
          </a:prstGeom>
          <a:noFill/>
          <a:ln>
            <a:noFill/>
          </a:ln>
        </p:spPr>
        <p:txBody>
          <a:bodyPr spcFirstLastPara="1" wrap="square" lIns="0" tIns="0" rIns="0" bIns="0" anchor="t" anchorCtr="0">
            <a:spAutoFit/>
          </a:bodyPr>
          <a:lstStyle/>
          <a:p>
            <a:r>
              <a:rPr lang="en-HK" sz="4000" b="1" dirty="0"/>
              <a:t>Transfer factor/diffusing capacity (DL) </a:t>
            </a:r>
            <a:r>
              <a:rPr lang="en-HK" sz="4000" dirty="0"/>
              <a:t>– measures the efficiency of gas transfer across the alveolar-capillary membrane</a:t>
            </a:r>
          </a:p>
          <a:p>
            <a:endParaRPr lang="en-HK" sz="3200" b="1" dirty="0"/>
          </a:p>
          <a:p>
            <a:r>
              <a:rPr lang="en-HK" sz="3600" dirty="0"/>
              <a:t>Assessed for oxygen, often using </a:t>
            </a:r>
            <a:r>
              <a:rPr lang="en-HK" sz="3600" b="1" u="sng" dirty="0"/>
              <a:t>CO (DLCO) </a:t>
            </a:r>
            <a:r>
              <a:rPr lang="en-HK" sz="3600" dirty="0"/>
              <a:t>as a proxy because CO binds strongly to Hb and is diffusion limited rather than perfusion limited</a:t>
            </a:r>
          </a:p>
          <a:p>
            <a:pPr marL="518165" lvl="1" algn="ctr">
              <a:buClr>
                <a:srgbClr val="392503"/>
              </a:buClr>
              <a:buSzPts val="4800"/>
            </a:pPr>
            <a:endParaRPr lang="en-US" sz="3600" dirty="0">
              <a:solidFill>
                <a:srgbClr val="392503"/>
              </a:solidFill>
            </a:endParaRPr>
          </a:p>
        </p:txBody>
      </p:sp>
    </p:spTree>
    <p:extLst>
      <p:ext uri="{BB962C8B-B14F-4D97-AF65-F5344CB8AC3E}">
        <p14:creationId xmlns:p14="http://schemas.microsoft.com/office/powerpoint/2010/main" val="1794707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0D9C0DE7-DA7C-ADCA-6432-328E00EEB623}"/>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0D26F436-A761-FF64-6298-C57FF9DFFABE}"/>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1323F4CA-1704-064C-C640-A2CA1B845609}"/>
              </a:ext>
            </a:extLst>
          </p:cNvPr>
          <p:cNvSpPr txBox="1"/>
          <p:nvPr/>
        </p:nvSpPr>
        <p:spPr>
          <a:xfrm>
            <a:off x="972589" y="705990"/>
            <a:ext cx="16342822"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Oxygen Carriage Curves</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5020287C-A36A-7C40-A6B9-2AC70F7F56EB}"/>
              </a:ext>
            </a:extLst>
          </p:cNvPr>
          <p:cNvSpPr txBox="1"/>
          <p:nvPr/>
        </p:nvSpPr>
        <p:spPr>
          <a:xfrm>
            <a:off x="2137372" y="2405577"/>
            <a:ext cx="8056958" cy="5478423"/>
          </a:xfrm>
          <a:prstGeom prst="rect">
            <a:avLst/>
          </a:prstGeom>
          <a:noFill/>
          <a:ln>
            <a:noFill/>
          </a:ln>
        </p:spPr>
        <p:txBody>
          <a:bodyPr spcFirstLastPara="1" wrap="square" lIns="0" tIns="0" rIns="0" bIns="0" anchor="t" anchorCtr="0">
            <a:spAutoFit/>
          </a:bodyPr>
          <a:lstStyle/>
          <a:p>
            <a:r>
              <a:rPr lang="en-HK" sz="4000" dirty="0"/>
              <a:t>Haemoglobin greatly increases O2 carrying capacity in the blood.</a:t>
            </a:r>
          </a:p>
          <a:p>
            <a:r>
              <a:rPr lang="en-HK" sz="4000" b="1" dirty="0"/>
              <a:t>Cooperative binding </a:t>
            </a:r>
            <a:r>
              <a:rPr lang="en-HK" sz="4000" dirty="0"/>
              <a:t>mechanism gives rise to the sigmoidal shape of the oxyhaemoglobin curve</a:t>
            </a:r>
          </a:p>
          <a:p>
            <a:endParaRPr lang="en-HK" sz="4000" b="1" dirty="0"/>
          </a:p>
          <a:p>
            <a:r>
              <a:rPr lang="en-HK" sz="4000" b="1" dirty="0"/>
              <a:t>**</a:t>
            </a:r>
            <a:r>
              <a:rPr lang="en-HK" sz="4000" b="1" dirty="0" err="1"/>
              <a:t>a-v</a:t>
            </a:r>
            <a:r>
              <a:rPr lang="en-HK" sz="4000" b="1" dirty="0"/>
              <a:t> difference is 5mLO2/100mL blood</a:t>
            </a:r>
            <a:endParaRPr lang="en-HK" sz="3600" dirty="0"/>
          </a:p>
          <a:p>
            <a:pPr marL="518165" lvl="1" algn="ctr">
              <a:buClr>
                <a:srgbClr val="392503"/>
              </a:buClr>
              <a:buSzPts val="4800"/>
            </a:pPr>
            <a:endParaRPr lang="en-US" sz="3600" dirty="0">
              <a:solidFill>
                <a:srgbClr val="392503"/>
              </a:solidFill>
            </a:endParaRPr>
          </a:p>
        </p:txBody>
      </p:sp>
      <p:pic>
        <p:nvPicPr>
          <p:cNvPr id="3" name="Picture 2" descr="A screenshot of a graph&#10;&#10;AI-generated content may be incorrect.">
            <a:extLst>
              <a:ext uri="{FF2B5EF4-FFF2-40B4-BE49-F238E27FC236}">
                <a16:creationId xmlns:a16="http://schemas.microsoft.com/office/drawing/2014/main" id="{1A2A1CB2-EA3F-6E16-4454-78C26DC8B98E}"/>
              </a:ext>
            </a:extLst>
          </p:cNvPr>
          <p:cNvPicPr>
            <a:picLocks noChangeAspect="1"/>
          </p:cNvPicPr>
          <p:nvPr/>
        </p:nvPicPr>
        <p:blipFill>
          <a:blip r:embed="rId4"/>
          <a:stretch>
            <a:fillRect/>
          </a:stretch>
        </p:blipFill>
        <p:spPr>
          <a:xfrm>
            <a:off x="11532180" y="1783080"/>
            <a:ext cx="6072771" cy="8313074"/>
          </a:xfrm>
          <a:prstGeom prst="rect">
            <a:avLst/>
          </a:prstGeom>
        </p:spPr>
      </p:pic>
    </p:spTree>
    <p:extLst>
      <p:ext uri="{BB962C8B-B14F-4D97-AF65-F5344CB8AC3E}">
        <p14:creationId xmlns:p14="http://schemas.microsoft.com/office/powerpoint/2010/main" val="615871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C1C98862-F2E4-0DB3-4D3B-24C4DEE563AE}"/>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800EB1FE-B8BD-FC0E-34B0-5CE58A04706D}"/>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A76BD79E-FD5F-B22A-FE6D-CA86A57EF123}"/>
              </a:ext>
            </a:extLst>
          </p:cNvPr>
          <p:cNvSpPr txBox="1"/>
          <p:nvPr/>
        </p:nvSpPr>
        <p:spPr>
          <a:xfrm>
            <a:off x="972589" y="705990"/>
            <a:ext cx="16342822"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dirty="0">
                <a:solidFill>
                  <a:srgbClr val="392503"/>
                </a:solidFill>
              </a:rPr>
              <a:t>In </a:t>
            </a:r>
            <a:r>
              <a:rPr lang="en-US" sz="6999" b="1" dirty="0" err="1">
                <a:solidFill>
                  <a:srgbClr val="392503"/>
                </a:solidFill>
              </a:rPr>
              <a:t>anaemia</a:t>
            </a:r>
            <a:r>
              <a:rPr lang="en-US" sz="6999" b="1" dirty="0">
                <a:solidFill>
                  <a:srgbClr val="392503"/>
                </a:solidFill>
              </a:rPr>
              <a:t>…</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FDB0144F-7991-0477-872A-299C4779F213}"/>
              </a:ext>
            </a:extLst>
          </p:cNvPr>
          <p:cNvSpPr txBox="1"/>
          <p:nvPr/>
        </p:nvSpPr>
        <p:spPr>
          <a:xfrm>
            <a:off x="2073800" y="2255928"/>
            <a:ext cx="8056958" cy="7325082"/>
          </a:xfrm>
          <a:prstGeom prst="rect">
            <a:avLst/>
          </a:prstGeom>
          <a:noFill/>
          <a:ln>
            <a:noFill/>
          </a:ln>
        </p:spPr>
        <p:txBody>
          <a:bodyPr spcFirstLastPara="1" wrap="square" lIns="0" tIns="0" rIns="0" bIns="0" anchor="t" anchorCtr="0">
            <a:spAutoFit/>
          </a:bodyPr>
          <a:lstStyle/>
          <a:p>
            <a:pPr marL="742950" indent="-742950">
              <a:buAutoNum type="arabicPeriod"/>
            </a:pPr>
            <a:r>
              <a:rPr lang="en-HK" sz="4000" dirty="0"/>
              <a:t>Tissues still need to metabolise O2, extracting 5mL.dL-1 from blood</a:t>
            </a:r>
          </a:p>
          <a:p>
            <a:pPr marL="742950" indent="-742950">
              <a:buAutoNum type="arabicPeriod"/>
            </a:pPr>
            <a:endParaRPr lang="en-HK" sz="4000" dirty="0"/>
          </a:p>
          <a:p>
            <a:pPr marL="742950" indent="-742950">
              <a:buAutoNum type="arabicPeriod"/>
            </a:pPr>
            <a:r>
              <a:rPr lang="en-HK" sz="4000" dirty="0"/>
              <a:t>Venous PO2 (3.6) will be lower, hence tissue PO2 will also be low at 3.6kPa, causing hypoxia</a:t>
            </a:r>
          </a:p>
          <a:p>
            <a:pPr marL="742950" indent="-742950">
              <a:buAutoNum type="arabicPeriod"/>
            </a:pPr>
            <a:endParaRPr lang="en-HK" sz="4000" dirty="0"/>
          </a:p>
          <a:p>
            <a:pPr marL="742950" indent="-742950">
              <a:buAutoNum type="arabicPeriod"/>
            </a:pPr>
            <a:r>
              <a:rPr lang="en-HK" sz="4000" dirty="0"/>
              <a:t>Limits extraction of O2 during exercise, causing fatigue and poor exercise tolerance</a:t>
            </a:r>
          </a:p>
          <a:p>
            <a:pPr marL="518165" lvl="1" algn="ctr">
              <a:buClr>
                <a:srgbClr val="392503"/>
              </a:buClr>
              <a:buSzPts val="4800"/>
            </a:pPr>
            <a:endParaRPr lang="en-US" sz="3600" dirty="0">
              <a:solidFill>
                <a:srgbClr val="392503"/>
              </a:solidFill>
            </a:endParaRPr>
          </a:p>
        </p:txBody>
      </p:sp>
      <p:pic>
        <p:nvPicPr>
          <p:cNvPr id="3074" name="Picture 2">
            <a:extLst>
              <a:ext uri="{FF2B5EF4-FFF2-40B4-BE49-F238E27FC236}">
                <a16:creationId xmlns:a16="http://schemas.microsoft.com/office/drawing/2014/main" id="{849E7716-BDE6-3E7A-CAC2-A09AD5791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4586" y="2425424"/>
            <a:ext cx="6286500" cy="543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95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8DF6FAB5-441E-957C-2EE9-D133E2419B5F}"/>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083CF05D-C5A2-5926-3C18-8813E5BCA98F}"/>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2B405146-1EF9-44F2-0C74-4427C8B5866B}"/>
              </a:ext>
            </a:extLst>
          </p:cNvPr>
          <p:cNvSpPr txBox="1"/>
          <p:nvPr/>
        </p:nvSpPr>
        <p:spPr>
          <a:xfrm>
            <a:off x="972589" y="705990"/>
            <a:ext cx="16342822"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dirty="0">
                <a:solidFill>
                  <a:srgbClr val="392503"/>
                </a:solidFill>
              </a:rPr>
              <a:t>Cyanosis</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5C6B0DD6-7539-E663-ACAF-0B6D5D825181}"/>
              </a:ext>
            </a:extLst>
          </p:cNvPr>
          <p:cNvSpPr txBox="1"/>
          <p:nvPr/>
        </p:nvSpPr>
        <p:spPr>
          <a:xfrm>
            <a:off x="2330975" y="2541678"/>
            <a:ext cx="12899500" cy="4431983"/>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3600" dirty="0">
                <a:solidFill>
                  <a:srgbClr val="392503"/>
                </a:solidFill>
              </a:rPr>
              <a:t>If supply of O2 to the tissues is deficient, content of </a:t>
            </a:r>
            <a:r>
              <a:rPr lang="en-US" sz="3600" dirty="0" err="1">
                <a:solidFill>
                  <a:srgbClr val="392503"/>
                </a:solidFill>
              </a:rPr>
              <a:t>deoxyHb</a:t>
            </a:r>
            <a:r>
              <a:rPr lang="en-US" sz="3600" dirty="0">
                <a:solidFill>
                  <a:srgbClr val="392503"/>
                </a:solidFill>
              </a:rPr>
              <a:t> in tissue capillaries increases because of hypoxia.</a:t>
            </a:r>
          </a:p>
          <a:p>
            <a:pPr marL="518165" lvl="1" algn="ctr">
              <a:buClr>
                <a:srgbClr val="392503"/>
              </a:buClr>
              <a:buSzPts val="4800"/>
            </a:pPr>
            <a:r>
              <a:rPr lang="en-US" sz="3600" dirty="0" err="1">
                <a:solidFill>
                  <a:srgbClr val="392503"/>
                </a:solidFill>
              </a:rPr>
              <a:t>deoxyHb</a:t>
            </a:r>
            <a:r>
              <a:rPr lang="en-US" sz="3600" dirty="0">
                <a:solidFill>
                  <a:srgbClr val="392503"/>
                </a:solidFill>
              </a:rPr>
              <a:t> has a blue tinge, causing </a:t>
            </a:r>
            <a:r>
              <a:rPr lang="en-US" sz="3600" dirty="0" err="1">
                <a:solidFill>
                  <a:srgbClr val="392503"/>
                </a:solidFill>
              </a:rPr>
              <a:t>discolouration</a:t>
            </a:r>
            <a:r>
              <a:rPr lang="en-US" sz="3600" dirty="0">
                <a:solidFill>
                  <a:srgbClr val="392503"/>
                </a:solidFill>
              </a:rPr>
              <a:t> of tissues and thus cyanosis.</a:t>
            </a:r>
          </a:p>
          <a:p>
            <a:pPr marL="518165" lvl="1" algn="ctr">
              <a:buClr>
                <a:srgbClr val="392503"/>
              </a:buClr>
              <a:buSzPts val="4800"/>
            </a:pPr>
            <a:endParaRPr lang="en-US" sz="3600" dirty="0">
              <a:solidFill>
                <a:srgbClr val="392503"/>
              </a:solidFill>
            </a:endParaRPr>
          </a:p>
          <a:p>
            <a:pPr marL="518165" lvl="1" algn="ctr">
              <a:buClr>
                <a:srgbClr val="392503"/>
              </a:buClr>
              <a:buSzPts val="4800"/>
            </a:pPr>
            <a:r>
              <a:rPr lang="en-US" sz="3600" dirty="0">
                <a:solidFill>
                  <a:srgbClr val="392503"/>
                </a:solidFill>
              </a:rPr>
              <a:t>There are 2 types – peripheral and central cyanosis.</a:t>
            </a:r>
          </a:p>
          <a:p>
            <a:pPr marL="518165" lvl="1" algn="ctr">
              <a:buClr>
                <a:srgbClr val="392503"/>
              </a:buClr>
              <a:buSzPts val="4800"/>
            </a:pPr>
            <a:br>
              <a:rPr lang="en-US" sz="3600" dirty="0">
                <a:solidFill>
                  <a:srgbClr val="392503"/>
                </a:solidFill>
              </a:rPr>
            </a:br>
            <a:endParaRPr lang="en-US" sz="3600" dirty="0">
              <a:solidFill>
                <a:srgbClr val="392503"/>
              </a:solidFill>
            </a:endParaRPr>
          </a:p>
        </p:txBody>
      </p:sp>
    </p:spTree>
    <p:extLst>
      <p:ext uri="{BB962C8B-B14F-4D97-AF65-F5344CB8AC3E}">
        <p14:creationId xmlns:p14="http://schemas.microsoft.com/office/powerpoint/2010/main" val="2175919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6E49033D-204E-023D-411C-846BCB765261}"/>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2D0C9672-349A-4D33-FBD7-A045DDD408F4}"/>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5C5A0CD2-5B59-4384-D397-A8F398BF3FF6}"/>
              </a:ext>
            </a:extLst>
          </p:cNvPr>
          <p:cNvSpPr txBox="1"/>
          <p:nvPr/>
        </p:nvSpPr>
        <p:spPr>
          <a:xfrm>
            <a:off x="972589" y="705990"/>
            <a:ext cx="16342822"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dirty="0">
                <a:solidFill>
                  <a:srgbClr val="392503"/>
                </a:solidFill>
              </a:rPr>
              <a:t>Peripheral Cyanosis</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1226C9AD-2EEB-08AF-1C53-686EC364BFC2}"/>
              </a:ext>
            </a:extLst>
          </p:cNvPr>
          <p:cNvSpPr txBox="1"/>
          <p:nvPr/>
        </p:nvSpPr>
        <p:spPr>
          <a:xfrm>
            <a:off x="2330975" y="2541678"/>
            <a:ext cx="12899500" cy="6093976"/>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3600" dirty="0">
                <a:solidFill>
                  <a:srgbClr val="392503"/>
                </a:solidFill>
              </a:rPr>
              <a:t>Peripheral cyanosis – reduced blood flow to a region resulting in hypoxic tissues, causing blue grey tinge to appear in extremities (e.g. hand, feet), O2 content is normal</a:t>
            </a:r>
          </a:p>
          <a:p>
            <a:pPr marL="518165" lvl="1" algn="ctr">
              <a:buClr>
                <a:srgbClr val="392503"/>
              </a:buClr>
              <a:buSzPts val="4800"/>
            </a:pPr>
            <a:endParaRPr lang="en-US" sz="3600" dirty="0">
              <a:solidFill>
                <a:srgbClr val="392503"/>
              </a:solidFill>
            </a:endParaRPr>
          </a:p>
          <a:p>
            <a:pPr marL="518165" lvl="1" algn="ctr">
              <a:buClr>
                <a:srgbClr val="392503"/>
              </a:buClr>
              <a:buSzPts val="4800"/>
            </a:pPr>
            <a:r>
              <a:rPr lang="en-US" sz="3600" dirty="0">
                <a:solidFill>
                  <a:srgbClr val="392503"/>
                </a:solidFill>
              </a:rPr>
              <a:t>Causes:</a:t>
            </a:r>
          </a:p>
          <a:p>
            <a:pPr marL="1089665" lvl="1" indent="-571500" algn="ctr">
              <a:buClr>
                <a:srgbClr val="392503"/>
              </a:buClr>
              <a:buSzPts val="4800"/>
              <a:buFontTx/>
              <a:buChar char="-"/>
            </a:pPr>
            <a:r>
              <a:rPr lang="en-US" sz="3600" dirty="0">
                <a:solidFill>
                  <a:srgbClr val="392503"/>
                </a:solidFill>
              </a:rPr>
              <a:t>Cardiovascular shock</a:t>
            </a:r>
          </a:p>
          <a:p>
            <a:pPr marL="1089665" lvl="1" indent="-571500" algn="ctr">
              <a:buClr>
                <a:srgbClr val="392503"/>
              </a:buClr>
              <a:buSzPts val="4800"/>
              <a:buFontTx/>
              <a:buChar char="-"/>
            </a:pPr>
            <a:r>
              <a:rPr lang="en-US" sz="3600" dirty="0">
                <a:solidFill>
                  <a:srgbClr val="392503"/>
                </a:solidFill>
              </a:rPr>
              <a:t>Low temperature</a:t>
            </a:r>
          </a:p>
          <a:p>
            <a:pPr marL="1089665" lvl="1" indent="-571500" algn="ctr">
              <a:buClr>
                <a:srgbClr val="392503"/>
              </a:buClr>
              <a:buSzPts val="4800"/>
              <a:buFontTx/>
              <a:buChar char="-"/>
            </a:pPr>
            <a:r>
              <a:rPr lang="en-US" sz="3600" dirty="0">
                <a:solidFill>
                  <a:srgbClr val="392503"/>
                </a:solidFill>
              </a:rPr>
              <a:t>Reduced CO</a:t>
            </a:r>
          </a:p>
          <a:p>
            <a:pPr marL="1089665" lvl="1" indent="-571500" algn="ctr">
              <a:buClr>
                <a:srgbClr val="392503"/>
              </a:buClr>
              <a:buSzPts val="4800"/>
              <a:buFontTx/>
              <a:buChar char="-"/>
            </a:pPr>
            <a:r>
              <a:rPr lang="en-US" sz="3600" dirty="0">
                <a:solidFill>
                  <a:srgbClr val="392503"/>
                </a:solidFill>
              </a:rPr>
              <a:t>Poor arterial supply</a:t>
            </a:r>
          </a:p>
          <a:p>
            <a:pPr marL="518165" lvl="1" algn="ctr">
              <a:buClr>
                <a:srgbClr val="392503"/>
              </a:buClr>
              <a:buSzPts val="4800"/>
            </a:pPr>
            <a:br>
              <a:rPr lang="en-US" sz="3600" dirty="0">
                <a:solidFill>
                  <a:srgbClr val="392503"/>
                </a:solidFill>
              </a:rPr>
            </a:br>
            <a:endParaRPr lang="en-US" sz="3600" dirty="0">
              <a:solidFill>
                <a:srgbClr val="392503"/>
              </a:solidFill>
            </a:endParaRPr>
          </a:p>
        </p:txBody>
      </p:sp>
      <p:pic>
        <p:nvPicPr>
          <p:cNvPr id="7170" name="Picture 2" descr="Cyanosis - Physiopedia">
            <a:extLst>
              <a:ext uri="{FF2B5EF4-FFF2-40B4-BE49-F238E27FC236}">
                <a16:creationId xmlns:a16="http://schemas.microsoft.com/office/drawing/2014/main" id="{48B2FA0A-0E02-C1C4-6E1E-C607E8FA2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5982" y="4573147"/>
            <a:ext cx="4969565" cy="372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10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7"/>
        <p:cNvGrpSpPr/>
        <p:nvPr/>
      </p:nvGrpSpPr>
      <p:grpSpPr>
        <a:xfrm>
          <a:off x="0" y="0"/>
          <a:ext cx="0" cy="0"/>
          <a:chOff x="0" y="0"/>
          <a:chExt cx="0" cy="0"/>
        </a:xfrm>
      </p:grpSpPr>
      <p:sp>
        <p:nvSpPr>
          <p:cNvPr id="128" name="Google Shape;128;p17"/>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US"/>
          </a:p>
        </p:txBody>
      </p:sp>
      <p:sp>
        <p:nvSpPr>
          <p:cNvPr id="129" name="Google Shape;129;p17"/>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US"/>
          </a:p>
        </p:txBody>
      </p:sp>
      <p:sp>
        <p:nvSpPr>
          <p:cNvPr id="130" name="Google Shape;130;p17"/>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US"/>
          </a:p>
        </p:txBody>
      </p:sp>
      <p:sp>
        <p:nvSpPr>
          <p:cNvPr id="131" name="Google Shape;131;p17"/>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US"/>
          </a:p>
        </p:txBody>
      </p:sp>
      <p:sp>
        <p:nvSpPr>
          <p:cNvPr id="132" name="Google Shape;132;p17"/>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US"/>
          </a:p>
        </p:txBody>
      </p:sp>
      <p:sp>
        <p:nvSpPr>
          <p:cNvPr id="133" name="Google Shape;133;p17"/>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US"/>
          </a:p>
        </p:txBody>
      </p:sp>
      <p:sp>
        <p:nvSpPr>
          <p:cNvPr id="134" name="Google Shape;134;p17"/>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US"/>
          </a:p>
        </p:txBody>
      </p:sp>
      <p:sp>
        <p:nvSpPr>
          <p:cNvPr id="135" name="Google Shape;135;p17"/>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US"/>
          </a:p>
        </p:txBody>
      </p:sp>
      <p:sp>
        <p:nvSpPr>
          <p:cNvPr id="136" name="Google Shape;136;p17"/>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US"/>
          </a:p>
        </p:txBody>
      </p:sp>
      <p:sp>
        <p:nvSpPr>
          <p:cNvPr id="137" name="Google Shape;137;p17"/>
          <p:cNvSpPr txBox="1"/>
          <p:nvPr/>
        </p:nvSpPr>
        <p:spPr>
          <a:xfrm>
            <a:off x="4648446" y="4322097"/>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FFFFFF"/>
                </a:solidFill>
              </a:rPr>
              <a:t>LAWS OF FLOW</a:t>
            </a:r>
            <a:r>
              <a:rPr lang="en-US" sz="6999" b="1" i="0" u="none" strike="noStrike" cap="none" dirty="0">
                <a:solidFill>
                  <a:srgbClr val="FFFFF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8446A156-F3DE-9580-FB82-A5F2CC8EBEEA}"/>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C5F2443B-002D-4782-8CB5-873F47B4094B}"/>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2BEFF1AB-7FEB-DA06-99CE-43E990D71653}"/>
              </a:ext>
            </a:extLst>
          </p:cNvPr>
          <p:cNvSpPr txBox="1"/>
          <p:nvPr/>
        </p:nvSpPr>
        <p:spPr>
          <a:xfrm>
            <a:off x="972589" y="705990"/>
            <a:ext cx="16342822"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dirty="0">
                <a:solidFill>
                  <a:srgbClr val="392503"/>
                </a:solidFill>
              </a:rPr>
              <a:t>Central Cyanosis</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F1F6A700-2391-1A75-C963-525185B2D982}"/>
              </a:ext>
            </a:extLst>
          </p:cNvPr>
          <p:cNvSpPr txBox="1"/>
          <p:nvPr/>
        </p:nvSpPr>
        <p:spPr>
          <a:xfrm>
            <a:off x="2359550" y="2682576"/>
            <a:ext cx="12899500" cy="5539978"/>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3600" dirty="0">
                <a:solidFill>
                  <a:srgbClr val="392503"/>
                </a:solidFill>
              </a:rPr>
              <a:t>Central cyanosis – arterial </a:t>
            </a:r>
            <a:r>
              <a:rPr lang="en-US" sz="3600" dirty="0" err="1">
                <a:solidFill>
                  <a:srgbClr val="392503"/>
                </a:solidFill>
              </a:rPr>
              <a:t>hypoxaemia</a:t>
            </a:r>
            <a:r>
              <a:rPr lang="en-US" sz="3600" dirty="0">
                <a:solidFill>
                  <a:srgbClr val="392503"/>
                </a:solidFill>
              </a:rPr>
              <a:t> (reduction in O2 content), buccal mucosa and lips are best sites to spot this</a:t>
            </a:r>
          </a:p>
          <a:p>
            <a:pPr marL="518165" lvl="1" algn="ctr">
              <a:buClr>
                <a:srgbClr val="392503"/>
              </a:buClr>
              <a:buSzPts val="4800"/>
            </a:pPr>
            <a:endParaRPr lang="en-US" sz="3600" dirty="0">
              <a:solidFill>
                <a:srgbClr val="392503"/>
              </a:solidFill>
            </a:endParaRPr>
          </a:p>
          <a:p>
            <a:pPr marL="518165" lvl="1" algn="ctr">
              <a:buClr>
                <a:srgbClr val="392503"/>
              </a:buClr>
              <a:buSzPts val="4800"/>
            </a:pPr>
            <a:r>
              <a:rPr lang="en-US" sz="3600" dirty="0">
                <a:solidFill>
                  <a:srgbClr val="392503"/>
                </a:solidFill>
              </a:rPr>
              <a:t>Causes:</a:t>
            </a:r>
          </a:p>
          <a:p>
            <a:pPr marL="1089665" lvl="1" indent="-571500" algn="ctr">
              <a:buClr>
                <a:srgbClr val="392503"/>
              </a:buClr>
              <a:buSzPts val="4800"/>
              <a:buFontTx/>
              <a:buChar char="-"/>
            </a:pPr>
            <a:r>
              <a:rPr lang="en-US" sz="3600" dirty="0">
                <a:solidFill>
                  <a:srgbClr val="392503"/>
                </a:solidFill>
              </a:rPr>
              <a:t>Low pO2 in arterial blood</a:t>
            </a:r>
          </a:p>
          <a:p>
            <a:pPr marL="1089665" lvl="1" indent="-571500" algn="ctr">
              <a:buClr>
                <a:srgbClr val="392503"/>
              </a:buClr>
              <a:buSzPts val="4800"/>
              <a:buFontTx/>
              <a:buChar char="-"/>
            </a:pPr>
            <a:r>
              <a:rPr lang="en-US" sz="3600" dirty="0">
                <a:solidFill>
                  <a:srgbClr val="392503"/>
                </a:solidFill>
              </a:rPr>
              <a:t>Reduced ability of blood to carry O2</a:t>
            </a:r>
          </a:p>
          <a:p>
            <a:pPr marL="1089665" lvl="1" indent="-571500" algn="ctr">
              <a:buClr>
                <a:srgbClr val="392503"/>
              </a:buClr>
              <a:buSzPts val="4800"/>
              <a:buFontTx/>
              <a:buChar char="-"/>
            </a:pPr>
            <a:r>
              <a:rPr lang="en-US" sz="3600" dirty="0">
                <a:solidFill>
                  <a:srgbClr val="392503"/>
                </a:solidFill>
              </a:rPr>
              <a:t>Reduction in tissue blood flow</a:t>
            </a:r>
          </a:p>
          <a:p>
            <a:pPr marL="1089665" lvl="1" indent="-571500" algn="ctr">
              <a:buClr>
                <a:srgbClr val="392503"/>
              </a:buClr>
              <a:buSzPts val="4800"/>
              <a:buFontTx/>
              <a:buChar char="-"/>
            </a:pPr>
            <a:r>
              <a:rPr lang="en-US" sz="3600" dirty="0">
                <a:solidFill>
                  <a:srgbClr val="392503"/>
                </a:solidFill>
              </a:rPr>
              <a:t>Tissue unable to </a:t>
            </a:r>
            <a:r>
              <a:rPr lang="en-US" sz="3600" dirty="0" err="1">
                <a:solidFill>
                  <a:srgbClr val="392503"/>
                </a:solidFill>
              </a:rPr>
              <a:t>utilise</a:t>
            </a:r>
            <a:r>
              <a:rPr lang="en-US" sz="3600" dirty="0">
                <a:solidFill>
                  <a:srgbClr val="392503"/>
                </a:solidFill>
              </a:rPr>
              <a:t> O2</a:t>
            </a:r>
          </a:p>
          <a:p>
            <a:pPr marL="518165" lvl="1" algn="ctr">
              <a:buClr>
                <a:srgbClr val="392503"/>
              </a:buClr>
              <a:buSzPts val="4800"/>
            </a:pPr>
            <a:br>
              <a:rPr lang="en-US" sz="3600" dirty="0">
                <a:solidFill>
                  <a:srgbClr val="392503"/>
                </a:solidFill>
              </a:rPr>
            </a:br>
            <a:endParaRPr lang="en-US" sz="3600" dirty="0">
              <a:solidFill>
                <a:srgbClr val="392503"/>
              </a:solidFill>
            </a:endParaRPr>
          </a:p>
        </p:txBody>
      </p:sp>
      <p:pic>
        <p:nvPicPr>
          <p:cNvPr id="8194" name="Picture 2" descr="Central Cyanosis 🟣🔵A blue/ purple discolouration of central tissues  caused by reduced arterial oxygen saturation (typically &lt;85%). It reflects  a systemic oxygenation problem, often due to respiratory or cardiac causes.  Unlike peripheral">
            <a:extLst>
              <a:ext uri="{FF2B5EF4-FFF2-40B4-BE49-F238E27FC236}">
                <a16:creationId xmlns:a16="http://schemas.microsoft.com/office/drawing/2014/main" id="{82AC6FF9-535B-1E77-73A0-006B8C299E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48666" y="3799295"/>
            <a:ext cx="3820767" cy="477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483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CEAECAB8-13FF-8295-C26A-C7647DF14DD3}"/>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99F5D0FB-2ADE-5339-FF8D-F855CED34AA6}"/>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43" name="Google Shape;143;p18">
            <a:extLst>
              <a:ext uri="{FF2B5EF4-FFF2-40B4-BE49-F238E27FC236}">
                <a16:creationId xmlns:a16="http://schemas.microsoft.com/office/drawing/2014/main" id="{F8E32872-CB63-BC35-7B80-C2C95605E9D0}"/>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a:t>
            </a:r>
            <a:endParaRPr sz="1400" b="0" i="0" u="none" strike="noStrike" cap="none" dirty="0">
              <a:solidFill>
                <a:srgbClr val="000000"/>
              </a:solidFill>
              <a:latin typeface="Arial"/>
              <a:ea typeface="Arial"/>
              <a:cs typeface="Arial"/>
              <a:sym typeface="Arial"/>
            </a:endParaRPr>
          </a:p>
        </p:txBody>
      </p:sp>
      <p:sp>
        <p:nvSpPr>
          <p:cNvPr id="144" name="Google Shape;144;p18">
            <a:extLst>
              <a:ext uri="{FF2B5EF4-FFF2-40B4-BE49-F238E27FC236}">
                <a16:creationId xmlns:a16="http://schemas.microsoft.com/office/drawing/2014/main" id="{7B2B2B91-0120-8798-5C91-680E6773BC12}"/>
              </a:ext>
            </a:extLst>
          </p:cNvPr>
          <p:cNvSpPr txBox="1"/>
          <p:nvPr/>
        </p:nvSpPr>
        <p:spPr>
          <a:xfrm>
            <a:off x="1847832" y="1986679"/>
            <a:ext cx="14727734" cy="603242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r>
              <a:rPr lang="en-US" sz="4000" dirty="0"/>
              <a:t>Which of the following incorrectly describes cyanosis?</a:t>
            </a:r>
          </a:p>
          <a:p>
            <a:pPr marL="742950" marR="0" lvl="0" indent="-742950" algn="ctr" rtl="0">
              <a:lnSpc>
                <a:spcPct val="140000"/>
              </a:lnSpc>
              <a:spcBef>
                <a:spcPts val="0"/>
              </a:spcBef>
              <a:spcAft>
                <a:spcPts val="0"/>
              </a:spcAft>
              <a:buClr>
                <a:srgbClr val="000000"/>
              </a:buClr>
              <a:buSzPts val="4800"/>
              <a:buFont typeface="Arial"/>
              <a:buAutoNum type="alphaUcPeriod"/>
            </a:pPr>
            <a:r>
              <a:rPr lang="en-US" sz="4000" dirty="0"/>
              <a:t>Central cyanosis is due to arterial </a:t>
            </a:r>
            <a:r>
              <a:rPr lang="en-US" sz="4000" dirty="0" err="1"/>
              <a:t>hypoxaemia</a:t>
            </a:r>
            <a:endParaRPr lang="en-US" sz="4000" dirty="0"/>
          </a:p>
          <a:p>
            <a:pPr marL="742950" marR="0" lvl="0" indent="-742950" algn="ctr" rtl="0">
              <a:lnSpc>
                <a:spcPct val="140000"/>
              </a:lnSpc>
              <a:spcBef>
                <a:spcPts val="0"/>
              </a:spcBef>
              <a:spcAft>
                <a:spcPts val="0"/>
              </a:spcAft>
              <a:buClr>
                <a:srgbClr val="000000"/>
              </a:buClr>
              <a:buSzPts val="4800"/>
              <a:buFont typeface="Arial"/>
              <a:buAutoNum type="alphaUcPeriod"/>
            </a:pPr>
            <a:r>
              <a:rPr lang="en-US" sz="4000" dirty="0"/>
              <a:t>B. Peripheral cyanosis is due to a blue-</a:t>
            </a:r>
            <a:r>
              <a:rPr lang="en-US" sz="4000" dirty="0" err="1"/>
              <a:t>ish</a:t>
            </a:r>
            <a:r>
              <a:rPr lang="en-US" sz="4000" dirty="0"/>
              <a:t> grey tinge in extremities</a:t>
            </a:r>
          </a:p>
          <a:p>
            <a:pPr marL="742950" marR="0" lvl="0" indent="-742950" algn="ctr" rtl="0">
              <a:lnSpc>
                <a:spcPct val="140000"/>
              </a:lnSpc>
              <a:spcBef>
                <a:spcPts val="0"/>
              </a:spcBef>
              <a:spcAft>
                <a:spcPts val="0"/>
              </a:spcAft>
              <a:buClr>
                <a:srgbClr val="000000"/>
              </a:buClr>
              <a:buSzPts val="4800"/>
              <a:buFont typeface="Arial"/>
              <a:buAutoNum type="alphaUcPeriod"/>
            </a:pPr>
            <a:r>
              <a:rPr lang="en-US" sz="4000" dirty="0"/>
              <a:t>COPD is a potential cause of cyanosis</a:t>
            </a:r>
          </a:p>
          <a:p>
            <a:pPr marL="742950" marR="0" lvl="0" indent="-742950" algn="ctr" rtl="0">
              <a:lnSpc>
                <a:spcPct val="140000"/>
              </a:lnSpc>
              <a:spcBef>
                <a:spcPts val="0"/>
              </a:spcBef>
              <a:spcAft>
                <a:spcPts val="0"/>
              </a:spcAft>
              <a:buClr>
                <a:srgbClr val="000000"/>
              </a:buClr>
              <a:buSzPts val="4800"/>
              <a:buFont typeface="Arial"/>
              <a:buAutoNum type="alphaUcPeriod"/>
            </a:pPr>
            <a:r>
              <a:rPr lang="en-US" sz="4000" dirty="0"/>
              <a:t>Blueish lips are a sign of central cyanosis</a:t>
            </a:r>
          </a:p>
          <a:p>
            <a:pPr marL="742950" marR="0" lvl="0" indent="-742950" algn="ctr" rtl="0">
              <a:lnSpc>
                <a:spcPct val="140000"/>
              </a:lnSpc>
              <a:spcBef>
                <a:spcPts val="0"/>
              </a:spcBef>
              <a:spcAft>
                <a:spcPts val="0"/>
              </a:spcAft>
              <a:buClr>
                <a:srgbClr val="000000"/>
              </a:buClr>
              <a:buSzPts val="4800"/>
              <a:buFont typeface="Arial"/>
              <a:buAutoNum type="alphaUcPeriod"/>
            </a:pPr>
            <a:r>
              <a:rPr lang="en-US" sz="4000" dirty="0"/>
              <a:t>Low temperature and reduced CO may lead to cyanosis</a:t>
            </a:r>
          </a:p>
        </p:txBody>
      </p:sp>
    </p:spTree>
    <p:extLst>
      <p:ext uri="{BB962C8B-B14F-4D97-AF65-F5344CB8AC3E}">
        <p14:creationId xmlns:p14="http://schemas.microsoft.com/office/powerpoint/2010/main" val="1512385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76394867-CA23-1ADF-7FA9-D7CC25667BFE}"/>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59879744-DBA6-28BF-B2E2-CF94FF32C283}"/>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6" name="TextBox 5">
            <a:extLst>
              <a:ext uri="{FF2B5EF4-FFF2-40B4-BE49-F238E27FC236}">
                <a16:creationId xmlns:a16="http://schemas.microsoft.com/office/drawing/2014/main" id="{891C1DB8-B10E-9E49-6EB5-6E2DD6C2BB40}"/>
              </a:ext>
            </a:extLst>
          </p:cNvPr>
          <p:cNvSpPr txBox="1"/>
          <p:nvPr/>
        </p:nvSpPr>
        <p:spPr>
          <a:xfrm>
            <a:off x="2341981" y="1986679"/>
            <a:ext cx="13378070" cy="7786747"/>
          </a:xfrm>
          <a:prstGeom prst="rect">
            <a:avLst/>
          </a:prstGeom>
          <a:noFill/>
        </p:spPr>
        <p:txBody>
          <a:bodyPr wrap="square">
            <a:spAutoFit/>
          </a:bodyPr>
          <a:lstStyle/>
          <a:p>
            <a:r>
              <a:rPr lang="en-US" sz="3200" b="1" dirty="0"/>
              <a:t>B:</a:t>
            </a:r>
            <a:r>
              <a:rPr lang="en-US" sz="3200" b="1" dirty="0">
                <a:solidFill>
                  <a:srgbClr val="392503"/>
                </a:solidFill>
              </a:rPr>
              <a:t> Peripheral cyanosis is due to a blue-</a:t>
            </a:r>
            <a:r>
              <a:rPr lang="en-US" sz="3200" b="1" dirty="0" err="1">
                <a:solidFill>
                  <a:srgbClr val="392503"/>
                </a:solidFill>
              </a:rPr>
              <a:t>ish</a:t>
            </a:r>
            <a:r>
              <a:rPr lang="en-US" sz="3200" b="1" dirty="0">
                <a:solidFill>
                  <a:srgbClr val="392503"/>
                </a:solidFill>
              </a:rPr>
              <a:t> grey tinge in extremities</a:t>
            </a:r>
          </a:p>
          <a:p>
            <a:r>
              <a:rPr lang="en-US" sz="3200" b="1" dirty="0">
                <a:solidFill>
                  <a:srgbClr val="392503"/>
                </a:solidFill>
              </a:rPr>
              <a:t> </a:t>
            </a:r>
            <a:endParaRPr lang="en-US" sz="3200" b="1" dirty="0"/>
          </a:p>
          <a:p>
            <a:r>
              <a:rPr lang="en-US" sz="2000" dirty="0">
                <a:solidFill>
                  <a:srgbClr val="392503"/>
                </a:solidFill>
              </a:rPr>
              <a:t>A. Central cyanosis is due to arterial </a:t>
            </a:r>
            <a:r>
              <a:rPr lang="en-US" sz="2000" dirty="0" err="1">
                <a:solidFill>
                  <a:srgbClr val="392503"/>
                </a:solidFill>
              </a:rPr>
              <a:t>hypoxaemia</a:t>
            </a:r>
            <a:r>
              <a:rPr lang="en-US" sz="2000" dirty="0">
                <a:solidFill>
                  <a:srgbClr val="392503"/>
                </a:solidFill>
              </a:rPr>
              <a:t> -&gt; Correct</a:t>
            </a:r>
            <a:br>
              <a:rPr lang="en-US" sz="2000" dirty="0">
                <a:solidFill>
                  <a:srgbClr val="392503"/>
                </a:solidFill>
              </a:rPr>
            </a:br>
            <a:r>
              <a:rPr lang="en-US" sz="2000" dirty="0">
                <a:solidFill>
                  <a:srgbClr val="392503"/>
                </a:solidFill>
              </a:rPr>
              <a:t>Central cyanosis = low </a:t>
            </a:r>
            <a:r>
              <a:rPr lang="en-US" sz="2000" dirty="0" err="1">
                <a:solidFill>
                  <a:srgbClr val="392503"/>
                </a:solidFill>
              </a:rPr>
              <a:t>PaO</a:t>
            </a:r>
            <a:r>
              <a:rPr lang="en-US" sz="2000" dirty="0">
                <a:solidFill>
                  <a:srgbClr val="392503"/>
                </a:solidFill>
              </a:rPr>
              <a:t>₂ → increased deoxygenated Hb in arterial blood.</a:t>
            </a:r>
          </a:p>
          <a:p>
            <a:endParaRPr lang="en-US" sz="2000" dirty="0">
              <a:solidFill>
                <a:srgbClr val="392503"/>
              </a:solidFill>
            </a:endParaRPr>
          </a:p>
          <a:p>
            <a:r>
              <a:rPr lang="en-US" sz="2000" dirty="0">
                <a:solidFill>
                  <a:srgbClr val="392503"/>
                </a:solidFill>
              </a:rPr>
              <a:t>B. Peripheral cyanosis is due to a blue-</a:t>
            </a:r>
            <a:r>
              <a:rPr lang="en-US" sz="2000" dirty="0" err="1">
                <a:solidFill>
                  <a:srgbClr val="392503"/>
                </a:solidFill>
              </a:rPr>
              <a:t>ish</a:t>
            </a:r>
            <a:r>
              <a:rPr lang="en-US" sz="2000" dirty="0">
                <a:solidFill>
                  <a:srgbClr val="392503"/>
                </a:solidFill>
              </a:rPr>
              <a:t> grey tinge in extremities -&gt; the wording says “is due to a blue-</a:t>
            </a:r>
            <a:r>
              <a:rPr lang="en-US" sz="2000" dirty="0" err="1">
                <a:solidFill>
                  <a:srgbClr val="392503"/>
                </a:solidFill>
              </a:rPr>
              <a:t>ish</a:t>
            </a:r>
            <a:r>
              <a:rPr lang="en-US" sz="2000" dirty="0">
                <a:solidFill>
                  <a:srgbClr val="392503"/>
                </a:solidFill>
              </a:rPr>
              <a:t> grey tinge” which describes what it looks like, not what causes it.</a:t>
            </a:r>
          </a:p>
          <a:p>
            <a:r>
              <a:rPr lang="en-US" sz="2000" dirty="0">
                <a:solidFill>
                  <a:srgbClr val="392503"/>
                </a:solidFill>
              </a:rPr>
              <a:t>Peripheral cyanosis is caused by increased O₂ extraction due to slow/poor peripheral circulation, not by the </a:t>
            </a:r>
            <a:r>
              <a:rPr lang="en-US" sz="2000" dirty="0" err="1">
                <a:solidFill>
                  <a:srgbClr val="392503"/>
                </a:solidFill>
              </a:rPr>
              <a:t>colour</a:t>
            </a:r>
            <a:r>
              <a:rPr lang="en-US" sz="2000" dirty="0">
                <a:solidFill>
                  <a:srgbClr val="392503"/>
                </a:solidFill>
              </a:rPr>
              <a:t> itself.</a:t>
            </a:r>
          </a:p>
          <a:p>
            <a:r>
              <a:rPr lang="en-US" sz="2000" dirty="0">
                <a:solidFill>
                  <a:srgbClr val="392503"/>
                </a:solidFill>
              </a:rPr>
              <a:t>The blue-</a:t>
            </a:r>
            <a:r>
              <a:rPr lang="en-US" sz="2000" dirty="0" err="1">
                <a:solidFill>
                  <a:srgbClr val="392503"/>
                </a:solidFill>
              </a:rPr>
              <a:t>ish</a:t>
            </a:r>
            <a:r>
              <a:rPr lang="en-US" sz="2000" dirty="0">
                <a:solidFill>
                  <a:srgbClr val="392503"/>
                </a:solidFill>
              </a:rPr>
              <a:t> tinge is a result, not the cause.</a:t>
            </a:r>
          </a:p>
          <a:p>
            <a:r>
              <a:rPr lang="en-US" sz="2000" dirty="0">
                <a:solidFill>
                  <a:srgbClr val="392503"/>
                </a:solidFill>
              </a:rPr>
              <a:t>This makes B the incorrect description.</a:t>
            </a:r>
          </a:p>
          <a:p>
            <a:endParaRPr lang="en-US" sz="2000" dirty="0">
              <a:solidFill>
                <a:srgbClr val="392503"/>
              </a:solidFill>
            </a:endParaRPr>
          </a:p>
          <a:p>
            <a:r>
              <a:rPr lang="en-US" sz="2000" dirty="0">
                <a:solidFill>
                  <a:srgbClr val="392503"/>
                </a:solidFill>
              </a:rPr>
              <a:t>C. COPD is a potential cause of cyanosis -&gt; Correct </a:t>
            </a:r>
          </a:p>
          <a:p>
            <a:r>
              <a:rPr lang="en-US" sz="2000" dirty="0">
                <a:solidFill>
                  <a:srgbClr val="392503"/>
                </a:solidFill>
              </a:rPr>
              <a:t>Severe COPD can cause central cyanosis via </a:t>
            </a:r>
            <a:r>
              <a:rPr lang="en-US" sz="2000" dirty="0" err="1">
                <a:solidFill>
                  <a:srgbClr val="392503"/>
                </a:solidFill>
              </a:rPr>
              <a:t>hypoxaemia</a:t>
            </a:r>
            <a:r>
              <a:rPr lang="en-US" sz="2000" dirty="0">
                <a:solidFill>
                  <a:srgbClr val="392503"/>
                </a:solidFill>
              </a:rPr>
              <a:t>.</a:t>
            </a:r>
          </a:p>
          <a:p>
            <a:endParaRPr lang="en-US" sz="2000" dirty="0">
              <a:solidFill>
                <a:srgbClr val="392503"/>
              </a:solidFill>
            </a:endParaRPr>
          </a:p>
          <a:p>
            <a:r>
              <a:rPr lang="en-US" sz="2000" dirty="0">
                <a:solidFill>
                  <a:srgbClr val="392503"/>
                </a:solidFill>
              </a:rPr>
              <a:t>D: Blueish lips are a sign of central cyanosis -&gt; Correct</a:t>
            </a:r>
            <a:br>
              <a:rPr lang="en-US" sz="2000" b="1" dirty="0">
                <a:solidFill>
                  <a:srgbClr val="392503"/>
                </a:solidFill>
              </a:rPr>
            </a:br>
            <a:endParaRPr lang="en-US" sz="2000" b="1" dirty="0">
              <a:solidFill>
                <a:srgbClr val="392503"/>
              </a:solidFill>
            </a:endParaRPr>
          </a:p>
          <a:p>
            <a:r>
              <a:rPr lang="en-US" sz="2000" dirty="0">
                <a:solidFill>
                  <a:srgbClr val="392503"/>
                </a:solidFill>
              </a:rPr>
              <a:t>E. Low temperature and reduced CO may lead to cyanosis -&gt; Correct</a:t>
            </a:r>
          </a:p>
          <a:p>
            <a:r>
              <a:rPr lang="en-US" sz="2000" dirty="0">
                <a:solidFill>
                  <a:srgbClr val="392503"/>
                </a:solidFill>
              </a:rPr>
              <a:t> Cold → vasoconstriction → slow flow → peripheral cyanosis</a:t>
            </a:r>
            <a:br>
              <a:rPr lang="en-US" sz="2000" dirty="0">
                <a:solidFill>
                  <a:srgbClr val="392503"/>
                </a:solidFill>
              </a:rPr>
            </a:br>
            <a:r>
              <a:rPr lang="en-US" sz="2000" dirty="0">
                <a:solidFill>
                  <a:srgbClr val="392503"/>
                </a:solidFill>
              </a:rPr>
              <a:t>Low cardiac output also → sluggish circulation → peripheral cyanosis.</a:t>
            </a:r>
          </a:p>
          <a:p>
            <a:endParaRPr lang="en-US" sz="4400" b="1" dirty="0">
              <a:solidFill>
                <a:srgbClr val="392503"/>
              </a:solidFill>
            </a:endParaRPr>
          </a:p>
          <a:p>
            <a:endParaRPr lang="en-US" sz="3200" dirty="0"/>
          </a:p>
        </p:txBody>
      </p:sp>
    </p:spTree>
    <p:extLst>
      <p:ext uri="{BB962C8B-B14F-4D97-AF65-F5344CB8AC3E}">
        <p14:creationId xmlns:p14="http://schemas.microsoft.com/office/powerpoint/2010/main" val="3757523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32288B36-B88D-946D-061E-F0DBFBD668AF}"/>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15208A12-F4D1-8202-1428-B97B7F19D3ED}"/>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4AEBD1CC-2BC7-E20B-D4FC-61EE50709723}"/>
              </a:ext>
            </a:extLst>
          </p:cNvPr>
          <p:cNvSpPr txBox="1"/>
          <p:nvPr/>
        </p:nvSpPr>
        <p:spPr>
          <a:xfrm>
            <a:off x="972589" y="705990"/>
            <a:ext cx="16342822"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CO2 Carriage</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A0C995A8-239E-95D6-211E-8F881DD71E5D}"/>
              </a:ext>
            </a:extLst>
          </p:cNvPr>
          <p:cNvSpPr txBox="1"/>
          <p:nvPr/>
        </p:nvSpPr>
        <p:spPr>
          <a:xfrm>
            <a:off x="2359550" y="3314341"/>
            <a:ext cx="12899500" cy="4985980"/>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5400" dirty="0">
                <a:solidFill>
                  <a:srgbClr val="392503"/>
                </a:solidFill>
              </a:rPr>
              <a:t>CO2 is carried in 3 forms:</a:t>
            </a:r>
          </a:p>
          <a:p>
            <a:pPr marL="1089665" lvl="1" indent="-571500" algn="ctr">
              <a:buClr>
                <a:srgbClr val="392503"/>
              </a:buClr>
              <a:buSzPts val="4800"/>
              <a:buFontTx/>
              <a:buChar char="-"/>
            </a:pPr>
            <a:r>
              <a:rPr lang="en-US" sz="5400" dirty="0">
                <a:solidFill>
                  <a:srgbClr val="392503"/>
                </a:solidFill>
              </a:rPr>
              <a:t>60% as HCO3-</a:t>
            </a:r>
          </a:p>
          <a:p>
            <a:pPr marL="1089665" lvl="1" indent="-571500" algn="ctr">
              <a:buClr>
                <a:srgbClr val="392503"/>
              </a:buClr>
              <a:buSzPts val="4800"/>
              <a:buFontTx/>
              <a:buChar char="-"/>
            </a:pPr>
            <a:r>
              <a:rPr lang="en-US" sz="5400" dirty="0">
                <a:solidFill>
                  <a:srgbClr val="392503"/>
                </a:solidFill>
              </a:rPr>
              <a:t>30% as Hb-CO2</a:t>
            </a:r>
          </a:p>
          <a:p>
            <a:pPr marL="1089665" lvl="1" indent="-571500" algn="ctr">
              <a:buClr>
                <a:srgbClr val="392503"/>
              </a:buClr>
              <a:buSzPts val="4800"/>
              <a:buFontTx/>
              <a:buChar char="-"/>
            </a:pPr>
            <a:r>
              <a:rPr lang="en-US" sz="5400" dirty="0">
                <a:solidFill>
                  <a:srgbClr val="392503"/>
                </a:solidFill>
              </a:rPr>
              <a:t>10% dissolved CO2</a:t>
            </a:r>
          </a:p>
          <a:p>
            <a:pPr marL="518165" lvl="1" algn="ctr">
              <a:buClr>
                <a:srgbClr val="392503"/>
              </a:buClr>
              <a:buSzPts val="4800"/>
            </a:pPr>
            <a:endParaRPr lang="en-US" sz="3600" dirty="0">
              <a:solidFill>
                <a:srgbClr val="392503"/>
              </a:solidFill>
            </a:endParaRPr>
          </a:p>
          <a:p>
            <a:pPr marL="518165" lvl="1" algn="ctr">
              <a:buClr>
                <a:srgbClr val="392503"/>
              </a:buClr>
              <a:buSzPts val="4800"/>
            </a:pPr>
            <a:br>
              <a:rPr lang="en-US" sz="3600" dirty="0">
                <a:solidFill>
                  <a:srgbClr val="392503"/>
                </a:solidFill>
              </a:rPr>
            </a:br>
            <a:endParaRPr lang="en-US" sz="3600" dirty="0">
              <a:solidFill>
                <a:srgbClr val="392503"/>
              </a:solidFill>
            </a:endParaRPr>
          </a:p>
        </p:txBody>
      </p:sp>
    </p:spTree>
    <p:extLst>
      <p:ext uri="{BB962C8B-B14F-4D97-AF65-F5344CB8AC3E}">
        <p14:creationId xmlns:p14="http://schemas.microsoft.com/office/powerpoint/2010/main" val="3048445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3B572342-58DA-41F5-D640-F3AF24AC5792}"/>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4C048D32-0152-F091-4094-339B34E86CC3}"/>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DE96DE18-CF6D-61D2-4530-5A0FA7178E8A}"/>
              </a:ext>
            </a:extLst>
          </p:cNvPr>
          <p:cNvSpPr txBox="1"/>
          <p:nvPr/>
        </p:nvSpPr>
        <p:spPr>
          <a:xfrm>
            <a:off x="972589" y="705990"/>
            <a:ext cx="16342822"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Method 1: Converted into HCO3-</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EE4DD0DE-5340-088D-1FD3-9B1A9142860E}"/>
              </a:ext>
            </a:extLst>
          </p:cNvPr>
          <p:cNvSpPr txBox="1"/>
          <p:nvPr/>
        </p:nvSpPr>
        <p:spPr>
          <a:xfrm>
            <a:off x="2581266" y="2128578"/>
            <a:ext cx="12899500" cy="6647974"/>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3600" dirty="0">
                <a:solidFill>
                  <a:srgbClr val="392503"/>
                </a:solidFill>
              </a:rPr>
              <a:t>Conversion of CO2 to HCO3-:</a:t>
            </a:r>
          </a:p>
          <a:p>
            <a:pPr marL="518165" lvl="1" algn="ctr">
              <a:buClr>
                <a:srgbClr val="392503"/>
              </a:buClr>
              <a:buSzPts val="4800"/>
            </a:pPr>
            <a:endParaRPr lang="en-US" sz="3600" dirty="0">
              <a:solidFill>
                <a:srgbClr val="392503"/>
              </a:solidFill>
            </a:endParaRPr>
          </a:p>
          <a:p>
            <a:pPr marL="1261115" lvl="1" indent="-742950" algn="ctr">
              <a:buClr>
                <a:srgbClr val="392503"/>
              </a:buClr>
              <a:buSzPts val="4800"/>
              <a:buAutoNum type="arabicPeriod"/>
            </a:pPr>
            <a:r>
              <a:rPr lang="en-US" sz="3600" dirty="0">
                <a:solidFill>
                  <a:srgbClr val="392503"/>
                </a:solidFill>
              </a:rPr>
              <a:t>CO2 diffuses into RBCs from tissues</a:t>
            </a:r>
          </a:p>
          <a:p>
            <a:pPr marL="1261115" lvl="1" indent="-742950" algn="ctr">
              <a:buClr>
                <a:srgbClr val="392503"/>
              </a:buClr>
              <a:buSzPts val="4800"/>
              <a:buAutoNum type="arabicPeriod"/>
            </a:pPr>
            <a:endParaRPr lang="en-US" sz="3600" dirty="0">
              <a:solidFill>
                <a:srgbClr val="392503"/>
              </a:solidFill>
            </a:endParaRPr>
          </a:p>
          <a:p>
            <a:pPr marL="518165" lvl="1" algn="ctr">
              <a:buClr>
                <a:srgbClr val="392503"/>
              </a:buClr>
              <a:buSzPts val="4800"/>
            </a:pPr>
            <a:r>
              <a:rPr lang="en-US" sz="3600" dirty="0">
                <a:solidFill>
                  <a:srgbClr val="392503"/>
                </a:solidFill>
              </a:rPr>
              <a:t>2. Inside RBCs, CO2 reacts with water to form H2CO3, </a:t>
            </a:r>
            <a:r>
              <a:rPr lang="en-US" sz="3600" dirty="0" err="1">
                <a:solidFill>
                  <a:srgbClr val="392503"/>
                </a:solidFill>
              </a:rPr>
              <a:t>catalysed</a:t>
            </a:r>
            <a:r>
              <a:rPr lang="en-US" sz="3600" dirty="0">
                <a:solidFill>
                  <a:srgbClr val="392503"/>
                </a:solidFill>
              </a:rPr>
              <a:t> by the enzyme carbonic anhydrase</a:t>
            </a:r>
          </a:p>
          <a:p>
            <a:pPr marL="518165" lvl="1" algn="ctr">
              <a:buClr>
                <a:srgbClr val="392503"/>
              </a:buClr>
              <a:buSzPts val="4800"/>
            </a:pPr>
            <a:endParaRPr lang="en-US" sz="3600" dirty="0">
              <a:solidFill>
                <a:srgbClr val="392503"/>
              </a:solidFill>
            </a:endParaRPr>
          </a:p>
          <a:p>
            <a:pPr marL="518165" lvl="1" algn="ctr">
              <a:buClr>
                <a:srgbClr val="392503"/>
              </a:buClr>
              <a:buSzPts val="4800"/>
            </a:pPr>
            <a:r>
              <a:rPr lang="en-US" sz="3600" dirty="0">
                <a:solidFill>
                  <a:srgbClr val="392503"/>
                </a:solidFill>
              </a:rPr>
              <a:t>3. Carbonic acid rapidly dissociates into HCO3- and H+</a:t>
            </a:r>
          </a:p>
          <a:p>
            <a:pPr marL="518165" lvl="1" algn="ctr">
              <a:buClr>
                <a:srgbClr val="392503"/>
              </a:buClr>
              <a:buSzPts val="4800"/>
            </a:pPr>
            <a:endParaRPr lang="en-US" sz="3600" dirty="0">
              <a:solidFill>
                <a:srgbClr val="392503"/>
              </a:solidFill>
            </a:endParaRPr>
          </a:p>
          <a:p>
            <a:pPr marL="518165" lvl="1" algn="ctr">
              <a:buClr>
                <a:srgbClr val="392503"/>
              </a:buClr>
              <a:buSzPts val="4800"/>
            </a:pPr>
            <a:r>
              <a:rPr lang="en-US" sz="3600" dirty="0">
                <a:solidFill>
                  <a:srgbClr val="392503"/>
                </a:solidFill>
              </a:rPr>
              <a:t>4. HCO3- is transported out of the RBC into the plasma in exchange for chloride ions (the chloride shift) to maintain electrical neutrality</a:t>
            </a:r>
            <a:endParaRPr lang="en-US" sz="4000" dirty="0">
              <a:solidFill>
                <a:srgbClr val="392503"/>
              </a:solidFill>
            </a:endParaRPr>
          </a:p>
        </p:txBody>
      </p:sp>
    </p:spTree>
    <p:extLst>
      <p:ext uri="{BB962C8B-B14F-4D97-AF65-F5344CB8AC3E}">
        <p14:creationId xmlns:p14="http://schemas.microsoft.com/office/powerpoint/2010/main" val="2742589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4460F790-A4EB-0AE7-D7B4-C47A77F7290C}"/>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42D44B7E-3805-5114-8EDE-3C9200357FE8}"/>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AAE9AC7A-4C7E-8FFC-6E11-87E44A2306FD}"/>
              </a:ext>
            </a:extLst>
          </p:cNvPr>
          <p:cNvSpPr txBox="1"/>
          <p:nvPr/>
        </p:nvSpPr>
        <p:spPr>
          <a:xfrm>
            <a:off x="972589" y="705990"/>
            <a:ext cx="16342822"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Method 2: Bind to Hb</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27F79C1B-8123-AB0C-5754-0937C906EA16}"/>
              </a:ext>
            </a:extLst>
          </p:cNvPr>
          <p:cNvSpPr txBox="1"/>
          <p:nvPr/>
        </p:nvSpPr>
        <p:spPr>
          <a:xfrm>
            <a:off x="2581266" y="2128578"/>
            <a:ext cx="12899500" cy="6647974"/>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3600" dirty="0">
                <a:solidFill>
                  <a:srgbClr val="392503"/>
                </a:solidFill>
              </a:rPr>
              <a:t>CO2 reacts with the terminal amine groups of </a:t>
            </a:r>
            <a:r>
              <a:rPr lang="en-US" sz="3600" dirty="0" err="1">
                <a:solidFill>
                  <a:srgbClr val="392503"/>
                </a:solidFill>
              </a:rPr>
              <a:t>haemoglobin</a:t>
            </a:r>
            <a:r>
              <a:rPr lang="en-US" sz="3600" dirty="0">
                <a:solidFill>
                  <a:srgbClr val="392503"/>
                </a:solidFill>
              </a:rPr>
              <a:t>, forming </a:t>
            </a:r>
            <a:r>
              <a:rPr lang="en-US" sz="3600" dirty="0" err="1">
                <a:solidFill>
                  <a:srgbClr val="392503"/>
                </a:solidFill>
              </a:rPr>
              <a:t>carbaminohaemoglobin</a:t>
            </a:r>
            <a:r>
              <a:rPr lang="en-US" sz="3600" dirty="0">
                <a:solidFill>
                  <a:srgbClr val="392503"/>
                </a:solidFill>
              </a:rPr>
              <a:t> (HbCO2). </a:t>
            </a:r>
          </a:p>
          <a:p>
            <a:pPr marL="518165" lvl="1" algn="ctr">
              <a:buClr>
                <a:srgbClr val="392503"/>
              </a:buClr>
              <a:buSzPts val="4800"/>
            </a:pPr>
            <a:endParaRPr lang="en-US" sz="3600" dirty="0">
              <a:solidFill>
                <a:srgbClr val="392503"/>
              </a:solidFill>
            </a:endParaRPr>
          </a:p>
          <a:p>
            <a:pPr marL="518165" lvl="1" algn="ctr">
              <a:buClr>
                <a:srgbClr val="392503"/>
              </a:buClr>
              <a:buSzPts val="4800"/>
            </a:pPr>
            <a:r>
              <a:rPr lang="en-US" sz="3600" dirty="0">
                <a:solidFill>
                  <a:srgbClr val="392503"/>
                </a:solidFill>
              </a:rPr>
              <a:t>This is reversible and depends on the partial pressure of CO2.</a:t>
            </a:r>
          </a:p>
          <a:p>
            <a:pPr marL="518165" lvl="1" algn="ctr">
              <a:buClr>
                <a:srgbClr val="392503"/>
              </a:buClr>
              <a:buSzPts val="4800"/>
            </a:pPr>
            <a:endParaRPr lang="en-US" sz="3600" dirty="0">
              <a:solidFill>
                <a:srgbClr val="392503"/>
              </a:solidFill>
            </a:endParaRPr>
          </a:p>
          <a:p>
            <a:pPr marL="518165" lvl="1" algn="ctr">
              <a:buClr>
                <a:srgbClr val="392503"/>
              </a:buClr>
              <a:buSzPts val="4800"/>
            </a:pPr>
            <a:r>
              <a:rPr lang="en-US" sz="3600" b="1" dirty="0">
                <a:solidFill>
                  <a:srgbClr val="392503"/>
                </a:solidFill>
              </a:rPr>
              <a:t>Haldane effect </a:t>
            </a:r>
            <a:r>
              <a:rPr lang="en-US" sz="3600" dirty="0">
                <a:solidFill>
                  <a:srgbClr val="392503"/>
                </a:solidFill>
              </a:rPr>
              <a:t>– this facilitates unloading of O2 as deoxygenated Hb binds to CO2 more readily, which helps transport CO2 from tissues to the lungs</a:t>
            </a:r>
          </a:p>
          <a:p>
            <a:pPr marL="518165" lvl="1" algn="ctr">
              <a:buClr>
                <a:srgbClr val="392503"/>
              </a:buClr>
              <a:buSzPts val="4800"/>
            </a:pPr>
            <a:endParaRPr lang="en-US" sz="3600" dirty="0">
              <a:solidFill>
                <a:srgbClr val="392503"/>
              </a:solidFill>
            </a:endParaRPr>
          </a:p>
          <a:p>
            <a:pPr marL="518165" lvl="1" algn="ctr">
              <a:buClr>
                <a:srgbClr val="392503"/>
              </a:buClr>
              <a:buSzPts val="4800"/>
            </a:pPr>
            <a:r>
              <a:rPr lang="en-US" sz="3600" dirty="0">
                <a:solidFill>
                  <a:srgbClr val="392503"/>
                </a:solidFill>
              </a:rPr>
              <a:t>In the lungs, the high O2 concentration promotes CO2 release from Hb, aiding exhalation</a:t>
            </a:r>
          </a:p>
        </p:txBody>
      </p:sp>
    </p:spTree>
    <p:extLst>
      <p:ext uri="{BB962C8B-B14F-4D97-AF65-F5344CB8AC3E}">
        <p14:creationId xmlns:p14="http://schemas.microsoft.com/office/powerpoint/2010/main" val="4202807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9"/>
        <p:cNvGrpSpPr/>
        <p:nvPr/>
      </p:nvGrpSpPr>
      <p:grpSpPr>
        <a:xfrm>
          <a:off x="0" y="0"/>
          <a:ext cx="0" cy="0"/>
          <a:chOff x="0" y="0"/>
          <a:chExt cx="0" cy="0"/>
        </a:xfrm>
      </p:grpSpPr>
      <p:sp>
        <p:nvSpPr>
          <p:cNvPr id="150" name="Google Shape;150;p19"/>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51" name="Google Shape;151;p19"/>
          <p:cNvSpPr txBox="1"/>
          <p:nvPr/>
        </p:nvSpPr>
        <p:spPr>
          <a:xfrm>
            <a:off x="4481801" y="895350"/>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a:t>
            </a:r>
            <a:endParaRPr sz="1400" b="0" i="0" u="none" strike="noStrike" cap="none" dirty="0">
              <a:solidFill>
                <a:srgbClr val="000000"/>
              </a:solidFill>
              <a:latin typeface="Arial"/>
              <a:ea typeface="Arial"/>
              <a:cs typeface="Arial"/>
              <a:sym typeface="Arial"/>
            </a:endParaRPr>
          </a:p>
        </p:txBody>
      </p:sp>
      <p:pic>
        <p:nvPicPr>
          <p:cNvPr id="3" name="Picture 2" descr="A black and white text&#10;&#10;AI-generated content may be incorrect.">
            <a:extLst>
              <a:ext uri="{FF2B5EF4-FFF2-40B4-BE49-F238E27FC236}">
                <a16:creationId xmlns:a16="http://schemas.microsoft.com/office/drawing/2014/main" id="{60400EE5-11C7-E910-877F-E0727B81EEAD}"/>
              </a:ext>
            </a:extLst>
          </p:cNvPr>
          <p:cNvPicPr>
            <a:picLocks noChangeAspect="1"/>
          </p:cNvPicPr>
          <p:nvPr/>
        </p:nvPicPr>
        <p:blipFill>
          <a:blip r:embed="rId4"/>
          <a:stretch>
            <a:fillRect/>
          </a:stretch>
        </p:blipFill>
        <p:spPr>
          <a:xfrm>
            <a:off x="1499984" y="3007714"/>
            <a:ext cx="15807719" cy="427157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103B3610-C807-1BCA-BE74-63D6A2C6EFF9}"/>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8B64601A-4B90-3D2A-B165-F40177001A86}"/>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44" name="Google Shape;144;p18">
            <a:extLst>
              <a:ext uri="{FF2B5EF4-FFF2-40B4-BE49-F238E27FC236}">
                <a16:creationId xmlns:a16="http://schemas.microsoft.com/office/drawing/2014/main" id="{BAA4D61B-8B10-1CC4-F1E2-8812654CD320}"/>
              </a:ext>
            </a:extLst>
          </p:cNvPr>
          <p:cNvSpPr txBox="1"/>
          <p:nvPr/>
        </p:nvSpPr>
        <p:spPr>
          <a:xfrm>
            <a:off x="729952" y="870966"/>
            <a:ext cx="16828095" cy="1895904"/>
          </a:xfrm>
          <a:prstGeom prst="rect">
            <a:avLst/>
          </a:prstGeom>
          <a:noFill/>
          <a:ln>
            <a:noFill/>
          </a:ln>
        </p:spPr>
        <p:txBody>
          <a:bodyPr spcFirstLastPara="1" wrap="square" lIns="0" tIns="0" rIns="0" bIns="0" anchor="t" anchorCtr="0">
            <a:spAutoFit/>
          </a:bodyPr>
          <a:lstStyle/>
          <a:p>
            <a:pPr lvl="0" algn="ctr">
              <a:lnSpc>
                <a:spcPct val="140000"/>
              </a:lnSpc>
              <a:buSzPts val="4800"/>
            </a:pPr>
            <a:r>
              <a:rPr lang="en-US" sz="4400" dirty="0">
                <a:solidFill>
                  <a:srgbClr val="392503"/>
                </a:solidFill>
              </a:rPr>
              <a:t>At any given rate of CO2 production (metabolic rate), if ventilation increases…</a:t>
            </a:r>
          </a:p>
        </p:txBody>
      </p:sp>
      <p:sp>
        <p:nvSpPr>
          <p:cNvPr id="6" name="TextBox 5">
            <a:extLst>
              <a:ext uri="{FF2B5EF4-FFF2-40B4-BE49-F238E27FC236}">
                <a16:creationId xmlns:a16="http://schemas.microsoft.com/office/drawing/2014/main" id="{7887C348-DD07-0C96-5D09-25AA66E2DEBD}"/>
              </a:ext>
            </a:extLst>
          </p:cNvPr>
          <p:cNvSpPr txBox="1"/>
          <p:nvPr/>
        </p:nvSpPr>
        <p:spPr>
          <a:xfrm>
            <a:off x="2341981" y="3224585"/>
            <a:ext cx="13378070" cy="3724096"/>
          </a:xfrm>
          <a:prstGeom prst="rect">
            <a:avLst/>
          </a:prstGeom>
          <a:noFill/>
        </p:spPr>
        <p:txBody>
          <a:bodyPr wrap="square">
            <a:spAutoFit/>
          </a:bodyPr>
          <a:lstStyle/>
          <a:p>
            <a:r>
              <a:rPr lang="en-US" sz="3200" b="1" dirty="0"/>
              <a:t>B: HCO3-:CO2 increases</a:t>
            </a:r>
          </a:p>
          <a:p>
            <a:endParaRPr lang="en-US" sz="3200" dirty="0"/>
          </a:p>
          <a:p>
            <a:r>
              <a:rPr lang="en-US" sz="3200" dirty="0"/>
              <a:t>Why: If ventilation increases -&gt; alveolar ventilation ↑ -&gt; </a:t>
            </a:r>
            <a:r>
              <a:rPr lang="en-US" sz="3200" dirty="0" err="1"/>
              <a:t>PaCO</a:t>
            </a:r>
            <a:r>
              <a:rPr lang="en-US" sz="3200" dirty="0"/>
              <a:t>₂ ↓ -&gt; ↑ pH (respiratory alkalosis)</a:t>
            </a:r>
          </a:p>
          <a:p>
            <a:endParaRPr lang="en-US" sz="3200" dirty="0"/>
          </a:p>
          <a:p>
            <a:endParaRPr lang="en-US" sz="4400" b="1" dirty="0">
              <a:solidFill>
                <a:srgbClr val="392503"/>
              </a:solidFill>
            </a:endParaRPr>
          </a:p>
          <a:p>
            <a:endParaRPr lang="en-US" sz="3200" dirty="0"/>
          </a:p>
        </p:txBody>
      </p:sp>
    </p:spTree>
    <p:extLst>
      <p:ext uri="{BB962C8B-B14F-4D97-AF65-F5344CB8AC3E}">
        <p14:creationId xmlns:p14="http://schemas.microsoft.com/office/powerpoint/2010/main" val="2184480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8AC2C36B-B7CF-78E0-F89B-9AF955E6E8D2}"/>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166DADFD-A787-89FD-C92C-742109725DC3}"/>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8DAC79CD-A2AF-68CD-405F-81C147434779}"/>
              </a:ext>
            </a:extLst>
          </p:cNvPr>
          <p:cNvSpPr txBox="1"/>
          <p:nvPr/>
        </p:nvSpPr>
        <p:spPr>
          <a:xfrm>
            <a:off x="972589" y="705990"/>
            <a:ext cx="16342822"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**VERY IMPORTANT EQUATION**</a:t>
            </a:r>
            <a:endParaRPr sz="1400" b="0" i="0" u="none" strike="noStrike" cap="none" dirty="0">
              <a:solidFill>
                <a:srgbClr val="000000"/>
              </a:solidFill>
              <a:latin typeface="Arial"/>
              <a:ea typeface="Arial"/>
              <a:cs typeface="Arial"/>
              <a:sym typeface="Arial"/>
            </a:endParaRPr>
          </a:p>
        </p:txBody>
      </p:sp>
      <p:pic>
        <p:nvPicPr>
          <p:cNvPr id="3" name="Picture 2" descr="A math equations on a white background&#10;&#10;AI-generated content may be incorrect.">
            <a:extLst>
              <a:ext uri="{FF2B5EF4-FFF2-40B4-BE49-F238E27FC236}">
                <a16:creationId xmlns:a16="http://schemas.microsoft.com/office/drawing/2014/main" id="{06F45A76-1F1F-5F30-5238-04E6A4EF3B78}"/>
              </a:ext>
            </a:extLst>
          </p:cNvPr>
          <p:cNvPicPr>
            <a:picLocks noChangeAspect="1"/>
          </p:cNvPicPr>
          <p:nvPr/>
        </p:nvPicPr>
        <p:blipFill>
          <a:blip r:embed="rId4"/>
          <a:stretch>
            <a:fillRect/>
          </a:stretch>
        </p:blipFill>
        <p:spPr>
          <a:xfrm>
            <a:off x="1473640" y="2137410"/>
            <a:ext cx="15340720" cy="6630310"/>
          </a:xfrm>
          <a:prstGeom prst="rect">
            <a:avLst/>
          </a:prstGeom>
        </p:spPr>
      </p:pic>
    </p:spTree>
    <p:extLst>
      <p:ext uri="{BB962C8B-B14F-4D97-AF65-F5344CB8AC3E}">
        <p14:creationId xmlns:p14="http://schemas.microsoft.com/office/powerpoint/2010/main" val="21403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6FCAE358-8FF3-7761-1564-0187442B22C7}"/>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90322A03-848E-319A-2DAF-C6D16BF1FB92}"/>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3EFFCD24-33B2-DFB1-FA85-CB3FF5AD8B52}"/>
              </a:ext>
            </a:extLst>
          </p:cNvPr>
          <p:cNvSpPr txBox="1"/>
          <p:nvPr/>
        </p:nvSpPr>
        <p:spPr>
          <a:xfrm>
            <a:off x="972589" y="705990"/>
            <a:ext cx="16342822"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Hypocapnia</a:t>
            </a:r>
            <a:endParaRPr sz="1400" b="0" i="0" u="none" strike="noStrike" cap="none" dirty="0">
              <a:solidFill>
                <a:srgbClr val="000000"/>
              </a:solidFill>
              <a:latin typeface="Arial"/>
              <a:ea typeface="Arial"/>
              <a:cs typeface="Arial"/>
              <a:sym typeface="Arial"/>
            </a:endParaRPr>
          </a:p>
        </p:txBody>
      </p:sp>
      <p:pic>
        <p:nvPicPr>
          <p:cNvPr id="3" name="Picture 2" descr="A math equations on a white background&#10;&#10;AI-generated content may be incorrect.">
            <a:extLst>
              <a:ext uri="{FF2B5EF4-FFF2-40B4-BE49-F238E27FC236}">
                <a16:creationId xmlns:a16="http://schemas.microsoft.com/office/drawing/2014/main" id="{20327BA6-6306-826F-8953-E4582D2BB879}"/>
              </a:ext>
            </a:extLst>
          </p:cNvPr>
          <p:cNvPicPr>
            <a:picLocks noChangeAspect="1"/>
          </p:cNvPicPr>
          <p:nvPr/>
        </p:nvPicPr>
        <p:blipFill>
          <a:blip r:embed="rId4"/>
          <a:srcRect l="2439" b="47335"/>
          <a:stretch>
            <a:fillRect/>
          </a:stretch>
        </p:blipFill>
        <p:spPr>
          <a:xfrm>
            <a:off x="8966463" y="7280883"/>
            <a:ext cx="8982093" cy="2095627"/>
          </a:xfrm>
          <a:prstGeom prst="rect">
            <a:avLst/>
          </a:prstGeom>
        </p:spPr>
      </p:pic>
      <p:sp>
        <p:nvSpPr>
          <p:cNvPr id="5" name="TextBox 4">
            <a:extLst>
              <a:ext uri="{FF2B5EF4-FFF2-40B4-BE49-F238E27FC236}">
                <a16:creationId xmlns:a16="http://schemas.microsoft.com/office/drawing/2014/main" id="{485A58EC-25CF-5F03-516D-53D0FA44AF72}"/>
              </a:ext>
            </a:extLst>
          </p:cNvPr>
          <p:cNvSpPr txBox="1"/>
          <p:nvPr/>
        </p:nvSpPr>
        <p:spPr>
          <a:xfrm>
            <a:off x="2073801" y="2343150"/>
            <a:ext cx="13785324" cy="1508105"/>
          </a:xfrm>
          <a:prstGeom prst="rect">
            <a:avLst/>
          </a:prstGeom>
          <a:noFill/>
        </p:spPr>
        <p:txBody>
          <a:bodyPr wrap="square" rtlCol="0">
            <a:spAutoFit/>
          </a:bodyPr>
          <a:lstStyle/>
          <a:p>
            <a:r>
              <a:rPr lang="en-US" sz="3200" dirty="0"/>
              <a:t>Hypocapnia – caused by hyperventilation, results in low PaCO2 (&lt;5.3 kPa), low PCO2 reduces H+ causing respiratory alkalosis</a:t>
            </a:r>
          </a:p>
          <a:p>
            <a:br>
              <a:rPr lang="en-US" dirty="0"/>
            </a:br>
            <a:endParaRPr lang="en-US" dirty="0"/>
          </a:p>
        </p:txBody>
      </p:sp>
      <p:sp>
        <p:nvSpPr>
          <p:cNvPr id="7" name="TextBox 6">
            <a:extLst>
              <a:ext uri="{FF2B5EF4-FFF2-40B4-BE49-F238E27FC236}">
                <a16:creationId xmlns:a16="http://schemas.microsoft.com/office/drawing/2014/main" id="{CD03CCA1-979B-216E-3FB8-7670767BA762}"/>
              </a:ext>
            </a:extLst>
          </p:cNvPr>
          <p:cNvSpPr txBox="1"/>
          <p:nvPr/>
        </p:nvSpPr>
        <p:spPr>
          <a:xfrm>
            <a:off x="2073800" y="3699731"/>
            <a:ext cx="14871175" cy="3785652"/>
          </a:xfrm>
          <a:prstGeom prst="rect">
            <a:avLst/>
          </a:prstGeom>
          <a:noFill/>
        </p:spPr>
        <p:txBody>
          <a:bodyPr wrap="square">
            <a:spAutoFit/>
          </a:bodyPr>
          <a:lstStyle/>
          <a:p>
            <a:r>
              <a:rPr lang="en-US" sz="2400" dirty="0"/>
              <a:t>Causes:</a:t>
            </a:r>
          </a:p>
          <a:p>
            <a:r>
              <a:rPr lang="en-US" sz="2400" dirty="0"/>
              <a:t>Anxiety, pain, excessive mechanical ventilation</a:t>
            </a:r>
          </a:p>
          <a:p>
            <a:r>
              <a:rPr lang="en-US" sz="2400" dirty="0"/>
              <a:t>Diseases contributing to metabolic acidosis such as renal failure or diabetes</a:t>
            </a:r>
          </a:p>
          <a:p>
            <a:endParaRPr lang="en-US" sz="2400" dirty="0"/>
          </a:p>
          <a:p>
            <a:r>
              <a:rPr lang="en-US" sz="2400" dirty="0"/>
              <a:t>Consequences:</a:t>
            </a:r>
          </a:p>
          <a:p>
            <a:r>
              <a:rPr lang="en-US" sz="2400" dirty="0"/>
              <a:t>Low PaCO2 causes cerebral vasoconstriction and thus cerebral hypoxia, resulting in dizziness and visual disturbances</a:t>
            </a:r>
          </a:p>
          <a:p>
            <a:r>
              <a:rPr lang="en-US" sz="2400" dirty="0"/>
              <a:t>Alkalosis decreases plasma free Ca2+, increasing the excitability of cells (VGCC opens at lower threshold potentials), resulting in disturbed sensations (such as pins and needles) and unwanted tetanic muscle contractions (spasms in fingers)</a:t>
            </a:r>
          </a:p>
        </p:txBody>
      </p:sp>
    </p:spTree>
    <p:extLst>
      <p:ext uri="{BB962C8B-B14F-4D97-AF65-F5344CB8AC3E}">
        <p14:creationId xmlns:p14="http://schemas.microsoft.com/office/powerpoint/2010/main" val="118832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p:cNvGrpSpPr/>
        <p:nvPr/>
      </p:nvGrpSpPr>
      <p:grpSpPr>
        <a:xfrm>
          <a:off x="0" y="0"/>
          <a:ext cx="0" cy="0"/>
          <a:chOff x="0" y="0"/>
          <a:chExt cx="0" cy="0"/>
        </a:xfrm>
      </p:grpSpPr>
      <p:sp>
        <p:nvSpPr>
          <p:cNvPr id="114" name="Google Shape;114;p15"/>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p:cNvSpPr txBox="1"/>
          <p:nvPr/>
        </p:nvSpPr>
        <p:spPr>
          <a:xfrm>
            <a:off x="1945178" y="705990"/>
            <a:ext cx="14821538"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dirty="0">
                <a:solidFill>
                  <a:srgbClr val="392503"/>
                </a:solidFill>
              </a:rPr>
              <a:t>Darcy’s Law and </a:t>
            </a:r>
            <a:r>
              <a:rPr lang="en-US" sz="6999" b="1" dirty="0" err="1">
                <a:solidFill>
                  <a:srgbClr val="392503"/>
                </a:solidFill>
              </a:rPr>
              <a:t>Poiseuillie’s</a:t>
            </a:r>
            <a:r>
              <a:rPr lang="en-US" sz="6999" b="1" dirty="0">
                <a:solidFill>
                  <a:srgbClr val="392503"/>
                </a:solidFill>
              </a:rPr>
              <a:t> Law</a:t>
            </a:r>
            <a:endParaRPr sz="1400" b="0" i="0" u="none" strike="noStrike" cap="none" dirty="0">
              <a:solidFill>
                <a:srgbClr val="000000"/>
              </a:solidFill>
              <a:latin typeface="Arial"/>
              <a:ea typeface="Arial"/>
              <a:cs typeface="Arial"/>
              <a:sym typeface="Arial"/>
            </a:endParaRPr>
          </a:p>
        </p:txBody>
      </p:sp>
      <p:sp>
        <p:nvSpPr>
          <p:cNvPr id="116" name="Google Shape;116;p15"/>
          <p:cNvSpPr txBox="1"/>
          <p:nvPr/>
        </p:nvSpPr>
        <p:spPr>
          <a:xfrm>
            <a:off x="8703213" y="2436392"/>
            <a:ext cx="7592437" cy="2215991"/>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800" b="0" i="0" u="none" strike="noStrike" cap="none" dirty="0">
                <a:solidFill>
                  <a:srgbClr val="392503"/>
                </a:solidFill>
                <a:latin typeface="Arial"/>
                <a:ea typeface="Arial"/>
                <a:cs typeface="Arial"/>
                <a:sym typeface="Arial"/>
              </a:rPr>
              <a:t>Flow and pressure difference are proportional to each other</a:t>
            </a:r>
            <a:endParaRPr sz="1400" b="0" i="0" u="none" strike="noStrike" cap="none" dirty="0">
              <a:solidFill>
                <a:srgbClr val="000000"/>
              </a:solidFill>
              <a:latin typeface="Arial"/>
              <a:ea typeface="Arial"/>
              <a:cs typeface="Arial"/>
              <a:sym typeface="Arial"/>
            </a:endParaRPr>
          </a:p>
        </p:txBody>
      </p:sp>
      <p:pic>
        <p:nvPicPr>
          <p:cNvPr id="1026" name="Picture 2" descr="A diagram of a pressure and resistance&#10;&#10;Description automatically generated with medium confidence">
            <a:extLst>
              <a:ext uri="{FF2B5EF4-FFF2-40B4-BE49-F238E27FC236}">
                <a16:creationId xmlns:a16="http://schemas.microsoft.com/office/drawing/2014/main" id="{01971678-8ECD-25A3-1329-D488E1D798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880"/>
          <a:stretch>
            <a:fillRect/>
          </a:stretch>
        </p:blipFill>
        <p:spPr bwMode="auto">
          <a:xfrm>
            <a:off x="1610613" y="2037786"/>
            <a:ext cx="6832880" cy="31057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diagram of a mathematical equation&#10;&#10;Description automatically generated">
            <a:extLst>
              <a:ext uri="{FF2B5EF4-FFF2-40B4-BE49-F238E27FC236}">
                <a16:creationId xmlns:a16="http://schemas.microsoft.com/office/drawing/2014/main" id="{CA37B816-80B3-F3B4-5FFE-48040FA387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9362" y="5323118"/>
            <a:ext cx="6855381" cy="3847859"/>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16;p15">
            <a:extLst>
              <a:ext uri="{FF2B5EF4-FFF2-40B4-BE49-F238E27FC236}">
                <a16:creationId xmlns:a16="http://schemas.microsoft.com/office/drawing/2014/main" id="{1530C094-A31D-2A14-F6A6-3F0279D60901}"/>
              </a:ext>
            </a:extLst>
          </p:cNvPr>
          <p:cNvSpPr txBox="1"/>
          <p:nvPr/>
        </p:nvSpPr>
        <p:spPr>
          <a:xfrm>
            <a:off x="8680712" y="5305695"/>
            <a:ext cx="7592437" cy="4585871"/>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3600" b="1" i="0" u="none" strike="noStrike" cap="none" dirty="0">
                <a:solidFill>
                  <a:srgbClr val="392503"/>
                </a:solidFill>
                <a:latin typeface="Arial"/>
                <a:ea typeface="Arial"/>
                <a:cs typeface="Arial"/>
                <a:sym typeface="Arial"/>
              </a:rPr>
              <a:t>Therefore, flow is directly proportional to r4, and resistance is inversely proportional to r4.</a:t>
            </a:r>
          </a:p>
          <a:p>
            <a:pPr marL="518165" lvl="1" algn="ctr">
              <a:buClr>
                <a:srgbClr val="392503"/>
              </a:buClr>
              <a:buSzPts val="4800"/>
            </a:pPr>
            <a:endParaRPr lang="en-US" sz="3600" b="1" i="0" u="none" strike="noStrike" cap="none" dirty="0">
              <a:solidFill>
                <a:srgbClr val="392503"/>
              </a:solidFill>
              <a:latin typeface="Arial"/>
              <a:ea typeface="Arial"/>
              <a:cs typeface="Arial"/>
              <a:sym typeface="Arial"/>
            </a:endParaRPr>
          </a:p>
          <a:p>
            <a:pPr marL="518165" lvl="1" algn="ctr">
              <a:buClr>
                <a:srgbClr val="392503"/>
              </a:buClr>
              <a:buSzPts val="4800"/>
            </a:pPr>
            <a:r>
              <a:rPr lang="en-US" sz="2800" b="0" i="0" u="none" strike="noStrike" cap="none" dirty="0">
                <a:solidFill>
                  <a:srgbClr val="392503"/>
                </a:solidFill>
                <a:latin typeface="Arial"/>
                <a:ea typeface="Arial"/>
                <a:cs typeface="Arial"/>
                <a:sym typeface="Arial"/>
              </a:rPr>
              <a:t>This means that a small change in radius causes a large change in resistance.</a:t>
            </a:r>
          </a:p>
          <a:p>
            <a:pPr marL="518165" lvl="1" algn="ctr">
              <a:buClr>
                <a:srgbClr val="392503"/>
              </a:buClr>
              <a:buSzPts val="4800"/>
            </a:pPr>
            <a:br>
              <a:rPr lang="en-US" sz="4800" b="0" i="0" u="none" strike="noStrike" cap="none" dirty="0">
                <a:solidFill>
                  <a:srgbClr val="392503"/>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1CF58698-18C2-C751-893F-598B9BDB768B}"/>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76667AC1-088D-0033-E5E4-ADB5FFA9575A}"/>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4D5B02E9-AE1D-4A46-0462-6772D40208F7}"/>
              </a:ext>
            </a:extLst>
          </p:cNvPr>
          <p:cNvSpPr txBox="1"/>
          <p:nvPr/>
        </p:nvSpPr>
        <p:spPr>
          <a:xfrm>
            <a:off x="972589" y="705990"/>
            <a:ext cx="16342822"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Hypercapnia</a:t>
            </a:r>
            <a:endParaRPr sz="1400" b="0" i="0" u="none" strike="noStrike" cap="none" dirty="0">
              <a:solidFill>
                <a:srgbClr val="000000"/>
              </a:solidFill>
              <a:latin typeface="Arial"/>
              <a:ea typeface="Arial"/>
              <a:cs typeface="Arial"/>
              <a:sym typeface="Arial"/>
            </a:endParaRPr>
          </a:p>
        </p:txBody>
      </p:sp>
      <p:pic>
        <p:nvPicPr>
          <p:cNvPr id="3" name="Picture 2" descr="A math equations on a white background&#10;&#10;AI-generated content may be incorrect.">
            <a:extLst>
              <a:ext uri="{FF2B5EF4-FFF2-40B4-BE49-F238E27FC236}">
                <a16:creationId xmlns:a16="http://schemas.microsoft.com/office/drawing/2014/main" id="{CC66E64C-AD0D-3D2F-3CDE-4F0AD36F8A33}"/>
              </a:ext>
            </a:extLst>
          </p:cNvPr>
          <p:cNvPicPr>
            <a:picLocks noChangeAspect="1"/>
          </p:cNvPicPr>
          <p:nvPr/>
        </p:nvPicPr>
        <p:blipFill>
          <a:blip r:embed="rId4"/>
          <a:srcRect l="2439" b="47335"/>
          <a:stretch>
            <a:fillRect/>
          </a:stretch>
        </p:blipFill>
        <p:spPr>
          <a:xfrm>
            <a:off x="8966463" y="7280883"/>
            <a:ext cx="8982093" cy="2095627"/>
          </a:xfrm>
          <a:prstGeom prst="rect">
            <a:avLst/>
          </a:prstGeom>
        </p:spPr>
      </p:pic>
      <p:sp>
        <p:nvSpPr>
          <p:cNvPr id="5" name="TextBox 4">
            <a:extLst>
              <a:ext uri="{FF2B5EF4-FFF2-40B4-BE49-F238E27FC236}">
                <a16:creationId xmlns:a16="http://schemas.microsoft.com/office/drawing/2014/main" id="{76D61259-AF44-21D0-8027-7FA4405E9C4C}"/>
              </a:ext>
            </a:extLst>
          </p:cNvPr>
          <p:cNvSpPr txBox="1"/>
          <p:nvPr/>
        </p:nvSpPr>
        <p:spPr>
          <a:xfrm>
            <a:off x="2073801" y="2343150"/>
            <a:ext cx="13785324" cy="1292662"/>
          </a:xfrm>
          <a:prstGeom prst="rect">
            <a:avLst/>
          </a:prstGeom>
          <a:noFill/>
        </p:spPr>
        <p:txBody>
          <a:bodyPr wrap="square" rtlCol="0">
            <a:spAutoFit/>
          </a:bodyPr>
          <a:lstStyle/>
          <a:p>
            <a:r>
              <a:rPr lang="en-US" sz="3200" dirty="0"/>
              <a:t>Hypercapnia – caused by hypoventilation, results in high PaCO2 (&gt;6 kPa) and low PaO2, high PCO2 increases H+ and causes respiratory acidosis</a:t>
            </a:r>
            <a:br>
              <a:rPr lang="en-US" dirty="0"/>
            </a:br>
            <a:endParaRPr lang="en-US" dirty="0"/>
          </a:p>
        </p:txBody>
      </p:sp>
      <p:sp>
        <p:nvSpPr>
          <p:cNvPr id="7" name="TextBox 6">
            <a:extLst>
              <a:ext uri="{FF2B5EF4-FFF2-40B4-BE49-F238E27FC236}">
                <a16:creationId xmlns:a16="http://schemas.microsoft.com/office/drawing/2014/main" id="{9105066F-35CD-98AB-F60B-E3A6D86178C5}"/>
              </a:ext>
            </a:extLst>
          </p:cNvPr>
          <p:cNvSpPr txBox="1"/>
          <p:nvPr/>
        </p:nvSpPr>
        <p:spPr>
          <a:xfrm>
            <a:off x="2073800" y="3699731"/>
            <a:ext cx="14871175" cy="3416320"/>
          </a:xfrm>
          <a:prstGeom prst="rect">
            <a:avLst/>
          </a:prstGeom>
          <a:noFill/>
        </p:spPr>
        <p:txBody>
          <a:bodyPr wrap="square">
            <a:spAutoFit/>
          </a:bodyPr>
          <a:lstStyle/>
          <a:p>
            <a:r>
              <a:rPr lang="en-US" sz="2400" dirty="0"/>
              <a:t>Causes:</a:t>
            </a:r>
          </a:p>
          <a:p>
            <a:r>
              <a:rPr lang="en-US" sz="2400" dirty="0"/>
              <a:t>Head injury impairing respiration</a:t>
            </a:r>
          </a:p>
          <a:p>
            <a:r>
              <a:rPr lang="en-US" sz="2400" dirty="0" err="1"/>
              <a:t>Anaesthetics</a:t>
            </a:r>
            <a:endParaRPr lang="en-US" sz="2400" dirty="0"/>
          </a:p>
          <a:p>
            <a:r>
              <a:rPr lang="en-US" sz="2400" dirty="0"/>
              <a:t>Drugs</a:t>
            </a:r>
          </a:p>
          <a:p>
            <a:r>
              <a:rPr lang="en-US" sz="2400" dirty="0"/>
              <a:t>Chronic Lung Disease</a:t>
            </a:r>
          </a:p>
          <a:p>
            <a:endParaRPr lang="en-US" sz="2400" dirty="0"/>
          </a:p>
          <a:p>
            <a:r>
              <a:rPr lang="en-US" sz="2400" dirty="0"/>
              <a:t>Consequences:</a:t>
            </a:r>
          </a:p>
          <a:p>
            <a:r>
              <a:rPr lang="en-US" sz="2400" dirty="0"/>
              <a:t>Increased PaCO2 -&gt; peripheral vasodilation, flushed skin, full pulse, extra systoles</a:t>
            </a:r>
          </a:p>
          <a:p>
            <a:r>
              <a:rPr lang="en-US" sz="2400" dirty="0"/>
              <a:t>Very high PCO2 (&gt;10kPa) depresses CNS function, causing confusion, drowsiness, coma and death</a:t>
            </a:r>
          </a:p>
        </p:txBody>
      </p:sp>
    </p:spTree>
    <p:extLst>
      <p:ext uri="{BB962C8B-B14F-4D97-AF65-F5344CB8AC3E}">
        <p14:creationId xmlns:p14="http://schemas.microsoft.com/office/powerpoint/2010/main" val="1807608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5FC52D19-86AB-6ACC-B585-FB4125E77E02}"/>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0ECB71DB-A1E7-63AB-59A5-80FC024781E5}"/>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43" name="Google Shape;143;p18">
            <a:extLst>
              <a:ext uri="{FF2B5EF4-FFF2-40B4-BE49-F238E27FC236}">
                <a16:creationId xmlns:a16="http://schemas.microsoft.com/office/drawing/2014/main" id="{81AA750D-5F46-B294-C3BD-766309771B10}"/>
              </a:ext>
            </a:extLst>
          </p:cNvPr>
          <p:cNvSpPr txBox="1"/>
          <p:nvPr/>
        </p:nvSpPr>
        <p:spPr>
          <a:xfrm>
            <a:off x="4368817" y="4258765"/>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0000"/>
                </a:solidFill>
                <a:latin typeface="Arial"/>
                <a:ea typeface="Arial"/>
                <a:cs typeface="Arial"/>
                <a:sym typeface="Arial"/>
              </a:rPr>
              <a:t>QUICKFIRE SBAs</a:t>
            </a:r>
            <a:endParaRPr sz="1400" b="0" i="0" u="none" strike="noStrike"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3782247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9">
          <a:extLst>
            <a:ext uri="{FF2B5EF4-FFF2-40B4-BE49-F238E27FC236}">
              <a16:creationId xmlns:a16="http://schemas.microsoft.com/office/drawing/2014/main" id="{4E734141-926D-8DC4-2430-7B9A62572C4B}"/>
            </a:ext>
          </a:extLst>
        </p:cNvPr>
        <p:cNvGrpSpPr/>
        <p:nvPr/>
      </p:nvGrpSpPr>
      <p:grpSpPr>
        <a:xfrm>
          <a:off x="0" y="0"/>
          <a:ext cx="0" cy="0"/>
          <a:chOff x="0" y="0"/>
          <a:chExt cx="0" cy="0"/>
        </a:xfrm>
      </p:grpSpPr>
      <p:sp>
        <p:nvSpPr>
          <p:cNvPr id="150" name="Google Shape;150;p19">
            <a:extLst>
              <a:ext uri="{FF2B5EF4-FFF2-40B4-BE49-F238E27FC236}">
                <a16:creationId xmlns:a16="http://schemas.microsoft.com/office/drawing/2014/main" id="{3321AA0B-F180-EF23-D500-9FD1A2F26D6E}"/>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51" name="Google Shape;151;p19">
            <a:extLst>
              <a:ext uri="{FF2B5EF4-FFF2-40B4-BE49-F238E27FC236}">
                <a16:creationId xmlns:a16="http://schemas.microsoft.com/office/drawing/2014/main" id="{82B54320-0864-20A7-47B0-4838735A2699}"/>
              </a:ext>
            </a:extLst>
          </p:cNvPr>
          <p:cNvSpPr txBox="1"/>
          <p:nvPr/>
        </p:nvSpPr>
        <p:spPr>
          <a:xfrm>
            <a:off x="4481801" y="895350"/>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a:t>
            </a:r>
            <a:endParaRPr sz="1400" b="0" i="0" u="none" strike="noStrike" cap="none" dirty="0">
              <a:solidFill>
                <a:srgbClr val="000000"/>
              </a:solidFill>
              <a:latin typeface="Arial"/>
              <a:ea typeface="Arial"/>
              <a:cs typeface="Arial"/>
              <a:sym typeface="Arial"/>
            </a:endParaRPr>
          </a:p>
        </p:txBody>
      </p:sp>
      <p:sp>
        <p:nvSpPr>
          <p:cNvPr id="2" name="Google Shape;116;p15">
            <a:extLst>
              <a:ext uri="{FF2B5EF4-FFF2-40B4-BE49-F238E27FC236}">
                <a16:creationId xmlns:a16="http://schemas.microsoft.com/office/drawing/2014/main" id="{8DD28633-AF89-B929-7EDA-982F76F80308}"/>
              </a:ext>
            </a:extLst>
          </p:cNvPr>
          <p:cNvSpPr txBox="1"/>
          <p:nvPr/>
        </p:nvSpPr>
        <p:spPr>
          <a:xfrm>
            <a:off x="2359550" y="2466677"/>
            <a:ext cx="12899500" cy="6924973"/>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5400" dirty="0">
                <a:solidFill>
                  <a:srgbClr val="392503"/>
                </a:solidFill>
              </a:rPr>
              <a:t>What happens during hypoventilation?</a:t>
            </a:r>
          </a:p>
          <a:p>
            <a:pPr marL="518165" lvl="1" algn="ctr">
              <a:buClr>
                <a:srgbClr val="392503"/>
              </a:buClr>
              <a:buSzPts val="4800"/>
            </a:pPr>
            <a:endParaRPr lang="en-US" sz="5400" dirty="0">
              <a:solidFill>
                <a:srgbClr val="392503"/>
              </a:solidFill>
            </a:endParaRPr>
          </a:p>
          <a:p>
            <a:pPr marL="1432565" lvl="1" indent="-914400" algn="ctr">
              <a:buClr>
                <a:srgbClr val="392503"/>
              </a:buClr>
              <a:buSzPts val="4800"/>
              <a:buAutoNum type="alphaUcPeriod"/>
            </a:pPr>
            <a:r>
              <a:rPr lang="en-US" sz="5400" dirty="0">
                <a:solidFill>
                  <a:srgbClr val="392503"/>
                </a:solidFill>
              </a:rPr>
              <a:t>Hypocapnia</a:t>
            </a:r>
          </a:p>
          <a:p>
            <a:pPr marL="1261115" lvl="1" indent="-742950" algn="ctr">
              <a:buClr>
                <a:srgbClr val="392503"/>
              </a:buClr>
              <a:buSzPts val="4800"/>
              <a:buAutoNum type="alphaUcPeriod"/>
            </a:pPr>
            <a:r>
              <a:rPr lang="en-US" sz="5400" dirty="0">
                <a:solidFill>
                  <a:srgbClr val="392503"/>
                </a:solidFill>
              </a:rPr>
              <a:t>Low PCO2</a:t>
            </a:r>
          </a:p>
          <a:p>
            <a:pPr marL="1261115" lvl="1" indent="-742950" algn="ctr">
              <a:buClr>
                <a:srgbClr val="392503"/>
              </a:buClr>
              <a:buSzPts val="4800"/>
              <a:buAutoNum type="alphaUcPeriod"/>
            </a:pPr>
            <a:r>
              <a:rPr lang="en-US" sz="5400" dirty="0">
                <a:solidFill>
                  <a:srgbClr val="392503"/>
                </a:solidFill>
              </a:rPr>
              <a:t>Reduction in H+</a:t>
            </a:r>
          </a:p>
          <a:p>
            <a:pPr marL="1261115" lvl="1" indent="-742950" algn="ctr">
              <a:buClr>
                <a:srgbClr val="392503"/>
              </a:buClr>
              <a:buSzPts val="4800"/>
              <a:buAutoNum type="alphaUcPeriod"/>
            </a:pPr>
            <a:r>
              <a:rPr lang="en-US" sz="5400" dirty="0">
                <a:solidFill>
                  <a:srgbClr val="392503"/>
                </a:solidFill>
              </a:rPr>
              <a:t>Low arterial PO2</a:t>
            </a:r>
          </a:p>
          <a:p>
            <a:pPr marL="1261115" lvl="1" indent="-742950" algn="ctr">
              <a:buClr>
                <a:srgbClr val="392503"/>
              </a:buClr>
              <a:buSzPts val="4800"/>
              <a:buAutoNum type="alphaUcPeriod"/>
            </a:pPr>
            <a:r>
              <a:rPr lang="en-US" sz="5400" dirty="0">
                <a:solidFill>
                  <a:srgbClr val="392503"/>
                </a:solidFill>
              </a:rPr>
              <a:t>Respiratory alkalosis</a:t>
            </a:r>
            <a:endParaRPr lang="en-US" sz="3600" dirty="0">
              <a:solidFill>
                <a:srgbClr val="392503"/>
              </a:solidFill>
            </a:endParaRPr>
          </a:p>
          <a:p>
            <a:pPr marL="518165" lvl="1" algn="ctr">
              <a:buClr>
                <a:srgbClr val="392503"/>
              </a:buClr>
              <a:buSzPts val="4800"/>
            </a:pPr>
            <a:br>
              <a:rPr lang="en-US" sz="3600" dirty="0">
                <a:solidFill>
                  <a:srgbClr val="392503"/>
                </a:solidFill>
              </a:rPr>
            </a:br>
            <a:endParaRPr lang="en-US" sz="3600" dirty="0">
              <a:solidFill>
                <a:srgbClr val="392503"/>
              </a:solidFill>
            </a:endParaRPr>
          </a:p>
        </p:txBody>
      </p:sp>
    </p:spTree>
    <p:extLst>
      <p:ext uri="{BB962C8B-B14F-4D97-AF65-F5344CB8AC3E}">
        <p14:creationId xmlns:p14="http://schemas.microsoft.com/office/powerpoint/2010/main" val="3750027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40D342FA-A309-E9B5-E297-441305246BC6}"/>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6FBEBE25-A4BD-E03D-1154-FC785D349411}"/>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44" name="Google Shape;144;p18">
            <a:extLst>
              <a:ext uri="{FF2B5EF4-FFF2-40B4-BE49-F238E27FC236}">
                <a16:creationId xmlns:a16="http://schemas.microsoft.com/office/drawing/2014/main" id="{BE632A0D-02F1-6465-6768-80E33A458A60}"/>
              </a:ext>
            </a:extLst>
          </p:cNvPr>
          <p:cNvSpPr txBox="1"/>
          <p:nvPr/>
        </p:nvSpPr>
        <p:spPr>
          <a:xfrm>
            <a:off x="729952" y="870966"/>
            <a:ext cx="16828095" cy="830997"/>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5400" dirty="0">
                <a:solidFill>
                  <a:srgbClr val="392503"/>
                </a:solidFill>
              </a:rPr>
              <a:t>What happens during hypoventilation?</a:t>
            </a:r>
          </a:p>
        </p:txBody>
      </p:sp>
      <p:sp>
        <p:nvSpPr>
          <p:cNvPr id="6" name="TextBox 5">
            <a:extLst>
              <a:ext uri="{FF2B5EF4-FFF2-40B4-BE49-F238E27FC236}">
                <a16:creationId xmlns:a16="http://schemas.microsoft.com/office/drawing/2014/main" id="{0D03BCD6-88B3-97F2-1E97-EF6BAC2EDA0D}"/>
              </a:ext>
            </a:extLst>
          </p:cNvPr>
          <p:cNvSpPr txBox="1"/>
          <p:nvPr/>
        </p:nvSpPr>
        <p:spPr>
          <a:xfrm>
            <a:off x="2341981" y="3224585"/>
            <a:ext cx="13378070" cy="5201424"/>
          </a:xfrm>
          <a:prstGeom prst="rect">
            <a:avLst/>
          </a:prstGeom>
          <a:noFill/>
        </p:spPr>
        <p:txBody>
          <a:bodyPr wrap="square">
            <a:spAutoFit/>
          </a:bodyPr>
          <a:lstStyle/>
          <a:p>
            <a:r>
              <a:rPr lang="en-US" sz="3200" b="1" dirty="0"/>
              <a:t>D: Low arterial PO2</a:t>
            </a:r>
          </a:p>
          <a:p>
            <a:endParaRPr lang="en-US" sz="3200" dirty="0"/>
          </a:p>
          <a:p>
            <a:r>
              <a:rPr lang="en-US" sz="3200" dirty="0"/>
              <a:t>Why: Hypoventilation lowers alveolar O2 -&gt; </a:t>
            </a:r>
            <a:r>
              <a:rPr lang="en-US" sz="3200" dirty="0" err="1"/>
              <a:t>hypoxaemia</a:t>
            </a:r>
            <a:endParaRPr lang="en-US" sz="3200" dirty="0"/>
          </a:p>
          <a:p>
            <a:r>
              <a:rPr lang="en-US" sz="3200" dirty="0"/>
              <a:t>A – Hypocapnia – false as hypoventilation causes hypercapnia</a:t>
            </a:r>
          </a:p>
          <a:p>
            <a:r>
              <a:rPr lang="en-US" sz="3200" dirty="0"/>
              <a:t>B: low PCO2 -&gt; false as PCO2 increases</a:t>
            </a:r>
          </a:p>
          <a:p>
            <a:r>
              <a:rPr lang="en-US" sz="3200" dirty="0"/>
              <a:t>C: reduction in H+ -&gt; false as CO2 + H2O -&gt; H+ + HCO3- so an increase in CO2 would cause increase in H+ -&gt; acidosis</a:t>
            </a:r>
          </a:p>
          <a:p>
            <a:r>
              <a:rPr lang="en-US" sz="3200" dirty="0"/>
              <a:t>E: respiratory alkalosis -&gt; hypoventilation causes respiratory acidosis</a:t>
            </a:r>
          </a:p>
          <a:p>
            <a:endParaRPr lang="en-US" sz="4400" b="1" dirty="0">
              <a:solidFill>
                <a:srgbClr val="392503"/>
              </a:solidFill>
            </a:endParaRPr>
          </a:p>
          <a:p>
            <a:endParaRPr lang="en-US" sz="3200" dirty="0"/>
          </a:p>
        </p:txBody>
      </p:sp>
    </p:spTree>
    <p:extLst>
      <p:ext uri="{BB962C8B-B14F-4D97-AF65-F5344CB8AC3E}">
        <p14:creationId xmlns:p14="http://schemas.microsoft.com/office/powerpoint/2010/main" val="1617542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9">
          <a:extLst>
            <a:ext uri="{FF2B5EF4-FFF2-40B4-BE49-F238E27FC236}">
              <a16:creationId xmlns:a16="http://schemas.microsoft.com/office/drawing/2014/main" id="{35B74D87-FA34-31B7-2314-0A70547BCE27}"/>
            </a:ext>
          </a:extLst>
        </p:cNvPr>
        <p:cNvGrpSpPr/>
        <p:nvPr/>
      </p:nvGrpSpPr>
      <p:grpSpPr>
        <a:xfrm>
          <a:off x="0" y="0"/>
          <a:ext cx="0" cy="0"/>
          <a:chOff x="0" y="0"/>
          <a:chExt cx="0" cy="0"/>
        </a:xfrm>
      </p:grpSpPr>
      <p:sp>
        <p:nvSpPr>
          <p:cNvPr id="150" name="Google Shape;150;p19">
            <a:extLst>
              <a:ext uri="{FF2B5EF4-FFF2-40B4-BE49-F238E27FC236}">
                <a16:creationId xmlns:a16="http://schemas.microsoft.com/office/drawing/2014/main" id="{FDD0ADE1-4BE4-F273-5DA7-171D1622AF8B}"/>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51" name="Google Shape;151;p19">
            <a:extLst>
              <a:ext uri="{FF2B5EF4-FFF2-40B4-BE49-F238E27FC236}">
                <a16:creationId xmlns:a16="http://schemas.microsoft.com/office/drawing/2014/main" id="{BB7D3CFF-E672-AAC4-8A53-F572FB3BA5D0}"/>
              </a:ext>
            </a:extLst>
          </p:cNvPr>
          <p:cNvSpPr txBox="1"/>
          <p:nvPr/>
        </p:nvSpPr>
        <p:spPr>
          <a:xfrm>
            <a:off x="4481801" y="895350"/>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a:t>
            </a:r>
            <a:endParaRPr sz="1400" b="0" i="0" u="none" strike="noStrike" cap="none" dirty="0">
              <a:solidFill>
                <a:srgbClr val="000000"/>
              </a:solidFill>
              <a:latin typeface="Arial"/>
              <a:ea typeface="Arial"/>
              <a:cs typeface="Arial"/>
              <a:sym typeface="Arial"/>
            </a:endParaRPr>
          </a:p>
        </p:txBody>
      </p:sp>
      <p:sp>
        <p:nvSpPr>
          <p:cNvPr id="2" name="Google Shape;116;p15">
            <a:extLst>
              <a:ext uri="{FF2B5EF4-FFF2-40B4-BE49-F238E27FC236}">
                <a16:creationId xmlns:a16="http://schemas.microsoft.com/office/drawing/2014/main" id="{F3A2BB37-C29E-DFD6-FBC8-C47D0DF6757E}"/>
              </a:ext>
            </a:extLst>
          </p:cNvPr>
          <p:cNvSpPr txBox="1"/>
          <p:nvPr/>
        </p:nvSpPr>
        <p:spPr>
          <a:xfrm>
            <a:off x="2581266" y="2189678"/>
            <a:ext cx="12899500" cy="7201972"/>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5400" dirty="0">
                <a:solidFill>
                  <a:srgbClr val="392503"/>
                </a:solidFill>
              </a:rPr>
              <a:t>Which of the following is a consequence of hyperventilation?</a:t>
            </a:r>
          </a:p>
          <a:p>
            <a:pPr marL="518165" lvl="1" algn="ctr">
              <a:buClr>
                <a:srgbClr val="392503"/>
              </a:buClr>
              <a:buSzPts val="4800"/>
            </a:pPr>
            <a:endParaRPr lang="en-US" sz="5400" dirty="0">
              <a:solidFill>
                <a:srgbClr val="392503"/>
              </a:solidFill>
            </a:endParaRPr>
          </a:p>
          <a:p>
            <a:pPr marL="1432565" lvl="1" indent="-914400" algn="ctr">
              <a:buClr>
                <a:srgbClr val="392503"/>
              </a:buClr>
              <a:buSzPts val="4800"/>
              <a:buAutoNum type="alphaUcPeriod"/>
            </a:pPr>
            <a:r>
              <a:rPr lang="en-US" sz="5400" dirty="0">
                <a:solidFill>
                  <a:srgbClr val="392503"/>
                </a:solidFill>
              </a:rPr>
              <a:t>Peripheral vasodilation</a:t>
            </a:r>
          </a:p>
          <a:p>
            <a:pPr marL="1261115" lvl="1" indent="-742950" algn="ctr">
              <a:buClr>
                <a:srgbClr val="392503"/>
              </a:buClr>
              <a:buSzPts val="4800"/>
              <a:buAutoNum type="alphaUcPeriod"/>
            </a:pPr>
            <a:r>
              <a:rPr lang="en-US" sz="5400" dirty="0">
                <a:solidFill>
                  <a:srgbClr val="392503"/>
                </a:solidFill>
              </a:rPr>
              <a:t>CNS function depressed</a:t>
            </a:r>
          </a:p>
          <a:p>
            <a:pPr marL="1261115" lvl="1" indent="-742950" algn="ctr">
              <a:buClr>
                <a:srgbClr val="392503"/>
              </a:buClr>
              <a:buSzPts val="4800"/>
              <a:buAutoNum type="alphaUcPeriod"/>
            </a:pPr>
            <a:r>
              <a:rPr lang="en-US" sz="5400" dirty="0">
                <a:solidFill>
                  <a:srgbClr val="392503"/>
                </a:solidFill>
              </a:rPr>
              <a:t>Unwanted tetanic contractions</a:t>
            </a:r>
          </a:p>
          <a:p>
            <a:pPr marL="1261115" lvl="1" indent="-742950" algn="ctr">
              <a:buClr>
                <a:srgbClr val="392503"/>
              </a:buClr>
              <a:buSzPts val="4800"/>
              <a:buAutoNum type="alphaUcPeriod"/>
            </a:pPr>
            <a:r>
              <a:rPr lang="en-US" sz="5400" dirty="0">
                <a:solidFill>
                  <a:srgbClr val="392503"/>
                </a:solidFill>
              </a:rPr>
              <a:t>Increased Ca2+ concentration</a:t>
            </a:r>
          </a:p>
          <a:p>
            <a:pPr marL="1261115" lvl="1" indent="-742950" algn="ctr">
              <a:buClr>
                <a:srgbClr val="392503"/>
              </a:buClr>
              <a:buSzPts val="4800"/>
              <a:buAutoNum type="alphaUcPeriod"/>
            </a:pPr>
            <a:r>
              <a:rPr lang="en-US" sz="5400" dirty="0">
                <a:solidFill>
                  <a:srgbClr val="392503"/>
                </a:solidFill>
              </a:rPr>
              <a:t>Full pulse</a:t>
            </a:r>
            <a:br>
              <a:rPr lang="en-US" sz="3600" dirty="0">
                <a:solidFill>
                  <a:srgbClr val="392503"/>
                </a:solidFill>
              </a:rPr>
            </a:br>
            <a:endParaRPr lang="en-US" sz="3600" dirty="0">
              <a:solidFill>
                <a:srgbClr val="392503"/>
              </a:solidFill>
            </a:endParaRPr>
          </a:p>
        </p:txBody>
      </p:sp>
    </p:spTree>
    <p:extLst>
      <p:ext uri="{BB962C8B-B14F-4D97-AF65-F5344CB8AC3E}">
        <p14:creationId xmlns:p14="http://schemas.microsoft.com/office/powerpoint/2010/main" val="1332715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B6F46A3C-CB3E-9873-50FE-EE9D650CF6A7}"/>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8B7A9367-4CEE-4C01-AED7-2BBCC7FE4DA5}"/>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44" name="Google Shape;144;p18">
            <a:extLst>
              <a:ext uri="{FF2B5EF4-FFF2-40B4-BE49-F238E27FC236}">
                <a16:creationId xmlns:a16="http://schemas.microsoft.com/office/drawing/2014/main" id="{903C2A82-1AD7-DB80-07CE-C88775C8E7BE}"/>
              </a:ext>
            </a:extLst>
          </p:cNvPr>
          <p:cNvSpPr txBox="1"/>
          <p:nvPr/>
        </p:nvSpPr>
        <p:spPr>
          <a:xfrm>
            <a:off x="729952" y="870966"/>
            <a:ext cx="16828095" cy="1661993"/>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5400" dirty="0">
                <a:solidFill>
                  <a:srgbClr val="392503"/>
                </a:solidFill>
              </a:rPr>
              <a:t>Which of the following is a consequence of hyperventilation?</a:t>
            </a:r>
          </a:p>
        </p:txBody>
      </p:sp>
      <p:sp>
        <p:nvSpPr>
          <p:cNvPr id="6" name="TextBox 5">
            <a:extLst>
              <a:ext uri="{FF2B5EF4-FFF2-40B4-BE49-F238E27FC236}">
                <a16:creationId xmlns:a16="http://schemas.microsoft.com/office/drawing/2014/main" id="{E15E7747-FBB5-A09D-00EF-0D39CA9C51C1}"/>
              </a:ext>
            </a:extLst>
          </p:cNvPr>
          <p:cNvSpPr txBox="1"/>
          <p:nvPr/>
        </p:nvSpPr>
        <p:spPr>
          <a:xfrm>
            <a:off x="2341981" y="3224585"/>
            <a:ext cx="13378070" cy="3231654"/>
          </a:xfrm>
          <a:prstGeom prst="rect">
            <a:avLst/>
          </a:prstGeom>
          <a:noFill/>
        </p:spPr>
        <p:txBody>
          <a:bodyPr wrap="square">
            <a:spAutoFit/>
          </a:bodyPr>
          <a:lstStyle/>
          <a:p>
            <a:r>
              <a:rPr lang="en-US" sz="3200" b="1" dirty="0"/>
              <a:t>C: Unwanted tetanic contractions</a:t>
            </a:r>
          </a:p>
          <a:p>
            <a:endParaRPr lang="en-US" sz="3200" dirty="0"/>
          </a:p>
          <a:p>
            <a:r>
              <a:rPr lang="en-US" sz="3200" dirty="0"/>
              <a:t>Why: Hyperventilation -&gt; Hypocapnia -&gt; unwanted tetanic contractions due to increased excitability of VGCC</a:t>
            </a:r>
          </a:p>
          <a:p>
            <a:endParaRPr lang="en-US" sz="4400" b="1" dirty="0">
              <a:solidFill>
                <a:srgbClr val="392503"/>
              </a:solidFill>
            </a:endParaRPr>
          </a:p>
          <a:p>
            <a:endParaRPr lang="en-US" sz="3200" dirty="0"/>
          </a:p>
        </p:txBody>
      </p:sp>
    </p:spTree>
    <p:extLst>
      <p:ext uri="{BB962C8B-B14F-4D97-AF65-F5344CB8AC3E}">
        <p14:creationId xmlns:p14="http://schemas.microsoft.com/office/powerpoint/2010/main" val="3166241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9">
          <a:extLst>
            <a:ext uri="{FF2B5EF4-FFF2-40B4-BE49-F238E27FC236}">
              <a16:creationId xmlns:a16="http://schemas.microsoft.com/office/drawing/2014/main" id="{E0969087-B14C-881F-D79D-3689030DF657}"/>
            </a:ext>
          </a:extLst>
        </p:cNvPr>
        <p:cNvGrpSpPr/>
        <p:nvPr/>
      </p:nvGrpSpPr>
      <p:grpSpPr>
        <a:xfrm>
          <a:off x="0" y="0"/>
          <a:ext cx="0" cy="0"/>
          <a:chOff x="0" y="0"/>
          <a:chExt cx="0" cy="0"/>
        </a:xfrm>
      </p:grpSpPr>
      <p:sp>
        <p:nvSpPr>
          <p:cNvPr id="150" name="Google Shape;150;p19">
            <a:extLst>
              <a:ext uri="{FF2B5EF4-FFF2-40B4-BE49-F238E27FC236}">
                <a16:creationId xmlns:a16="http://schemas.microsoft.com/office/drawing/2014/main" id="{6280E37F-A98D-AE44-37BE-244B5C0B4EE6}"/>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51" name="Google Shape;151;p19">
            <a:extLst>
              <a:ext uri="{FF2B5EF4-FFF2-40B4-BE49-F238E27FC236}">
                <a16:creationId xmlns:a16="http://schemas.microsoft.com/office/drawing/2014/main" id="{F7B7C49A-DA7E-266E-F0F9-0F6A31E259D8}"/>
              </a:ext>
            </a:extLst>
          </p:cNvPr>
          <p:cNvSpPr txBox="1"/>
          <p:nvPr/>
        </p:nvSpPr>
        <p:spPr>
          <a:xfrm>
            <a:off x="4481801" y="895350"/>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a:t>
            </a:r>
            <a:endParaRPr sz="1400" b="0" i="0" u="none" strike="noStrike" cap="none" dirty="0">
              <a:solidFill>
                <a:srgbClr val="000000"/>
              </a:solidFill>
              <a:latin typeface="Arial"/>
              <a:ea typeface="Arial"/>
              <a:cs typeface="Arial"/>
              <a:sym typeface="Arial"/>
            </a:endParaRPr>
          </a:p>
        </p:txBody>
      </p:sp>
      <p:sp>
        <p:nvSpPr>
          <p:cNvPr id="2" name="Google Shape;116;p15">
            <a:extLst>
              <a:ext uri="{FF2B5EF4-FFF2-40B4-BE49-F238E27FC236}">
                <a16:creationId xmlns:a16="http://schemas.microsoft.com/office/drawing/2014/main" id="{168B890D-6B3E-CFC3-3F8D-2D8CCA4D8A99}"/>
              </a:ext>
            </a:extLst>
          </p:cNvPr>
          <p:cNvSpPr txBox="1"/>
          <p:nvPr/>
        </p:nvSpPr>
        <p:spPr>
          <a:xfrm>
            <a:off x="2581266" y="2189678"/>
            <a:ext cx="12899500" cy="7263527"/>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5400" dirty="0">
                <a:solidFill>
                  <a:srgbClr val="392503"/>
                </a:solidFill>
              </a:rPr>
              <a:t>What is the effect of hyperventilation on the shape of the HbO2 dissociation curve?</a:t>
            </a:r>
          </a:p>
          <a:p>
            <a:pPr marL="518165" lvl="1" algn="ctr">
              <a:buClr>
                <a:srgbClr val="392503"/>
              </a:buClr>
              <a:buSzPts val="4800"/>
            </a:pPr>
            <a:endParaRPr lang="en-US" sz="5400" dirty="0">
              <a:solidFill>
                <a:srgbClr val="392503"/>
              </a:solidFill>
            </a:endParaRPr>
          </a:p>
          <a:p>
            <a:pPr marL="1432565" lvl="1" indent="-914400" algn="ctr">
              <a:buClr>
                <a:srgbClr val="392503"/>
              </a:buClr>
              <a:buSzPts val="4800"/>
              <a:buAutoNum type="alphaUcPeriod"/>
            </a:pPr>
            <a:r>
              <a:rPr lang="en-US" sz="4400" dirty="0">
                <a:solidFill>
                  <a:srgbClr val="392503"/>
                </a:solidFill>
              </a:rPr>
              <a:t>Curve shifts to the left</a:t>
            </a:r>
          </a:p>
          <a:p>
            <a:pPr marL="1432565" lvl="1" indent="-914400" algn="ctr">
              <a:buClr>
                <a:srgbClr val="392503"/>
              </a:buClr>
              <a:buSzPts val="4800"/>
              <a:buAutoNum type="alphaUcPeriod"/>
            </a:pPr>
            <a:r>
              <a:rPr lang="en-US" sz="4400" dirty="0">
                <a:solidFill>
                  <a:srgbClr val="392503"/>
                </a:solidFill>
              </a:rPr>
              <a:t>Curve shifts to the right</a:t>
            </a:r>
          </a:p>
          <a:p>
            <a:pPr marL="1432565" lvl="1" indent="-914400" algn="ctr">
              <a:buClr>
                <a:srgbClr val="392503"/>
              </a:buClr>
              <a:buSzPts val="4800"/>
              <a:buAutoNum type="alphaUcPeriod"/>
            </a:pPr>
            <a:r>
              <a:rPr lang="en-US" sz="4400" dirty="0">
                <a:solidFill>
                  <a:srgbClr val="392503"/>
                </a:solidFill>
              </a:rPr>
              <a:t>Curve remains the same</a:t>
            </a:r>
          </a:p>
          <a:p>
            <a:pPr marL="1432565" lvl="1" indent="-914400" algn="ctr">
              <a:buClr>
                <a:srgbClr val="392503"/>
              </a:buClr>
              <a:buSzPts val="4800"/>
              <a:buAutoNum type="alphaUcPeriod"/>
            </a:pPr>
            <a:r>
              <a:rPr lang="en-US" sz="4400" dirty="0">
                <a:solidFill>
                  <a:srgbClr val="392503"/>
                </a:solidFill>
              </a:rPr>
              <a:t>Curve shifts up</a:t>
            </a:r>
          </a:p>
          <a:p>
            <a:pPr marL="1432565" lvl="1" indent="-914400" algn="ctr">
              <a:buClr>
                <a:srgbClr val="392503"/>
              </a:buClr>
              <a:buSzPts val="4800"/>
              <a:buAutoNum type="alphaUcPeriod"/>
            </a:pPr>
            <a:r>
              <a:rPr lang="en-US" sz="4400" dirty="0">
                <a:solidFill>
                  <a:srgbClr val="392503"/>
                </a:solidFill>
              </a:rPr>
              <a:t>Curve shifts down</a:t>
            </a:r>
            <a:br>
              <a:rPr lang="en-US" sz="3600" dirty="0">
                <a:solidFill>
                  <a:srgbClr val="392503"/>
                </a:solidFill>
              </a:rPr>
            </a:br>
            <a:endParaRPr lang="en-US" sz="3600" dirty="0">
              <a:solidFill>
                <a:srgbClr val="392503"/>
              </a:solidFill>
            </a:endParaRPr>
          </a:p>
        </p:txBody>
      </p:sp>
    </p:spTree>
    <p:extLst>
      <p:ext uri="{BB962C8B-B14F-4D97-AF65-F5344CB8AC3E}">
        <p14:creationId xmlns:p14="http://schemas.microsoft.com/office/powerpoint/2010/main" val="1636861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A27F9CB7-5846-EBB2-E552-BBE6195475D5}"/>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E72044EB-C94C-7B43-CB35-425C0FD1D820}"/>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44" name="Google Shape;144;p18">
            <a:extLst>
              <a:ext uri="{FF2B5EF4-FFF2-40B4-BE49-F238E27FC236}">
                <a16:creationId xmlns:a16="http://schemas.microsoft.com/office/drawing/2014/main" id="{2CEFC18B-A718-79D1-6AC7-7013E71A45D1}"/>
              </a:ext>
            </a:extLst>
          </p:cNvPr>
          <p:cNvSpPr txBox="1"/>
          <p:nvPr/>
        </p:nvSpPr>
        <p:spPr>
          <a:xfrm>
            <a:off x="729952" y="870966"/>
            <a:ext cx="16828095" cy="1661993"/>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5400" dirty="0">
                <a:solidFill>
                  <a:srgbClr val="392503"/>
                </a:solidFill>
              </a:rPr>
              <a:t>What is the effect of hyperventilation on the shape of the HbO2 dissociation curve?</a:t>
            </a:r>
          </a:p>
        </p:txBody>
      </p:sp>
      <p:sp>
        <p:nvSpPr>
          <p:cNvPr id="6" name="TextBox 5">
            <a:extLst>
              <a:ext uri="{FF2B5EF4-FFF2-40B4-BE49-F238E27FC236}">
                <a16:creationId xmlns:a16="http://schemas.microsoft.com/office/drawing/2014/main" id="{DD430EE8-C148-5ABF-BE96-91DF7BFFCC29}"/>
              </a:ext>
            </a:extLst>
          </p:cNvPr>
          <p:cNvSpPr txBox="1"/>
          <p:nvPr/>
        </p:nvSpPr>
        <p:spPr>
          <a:xfrm>
            <a:off x="2341981" y="3224585"/>
            <a:ext cx="13378070" cy="2554545"/>
          </a:xfrm>
          <a:prstGeom prst="rect">
            <a:avLst/>
          </a:prstGeom>
          <a:noFill/>
        </p:spPr>
        <p:txBody>
          <a:bodyPr wrap="square">
            <a:spAutoFit/>
          </a:bodyPr>
          <a:lstStyle/>
          <a:p>
            <a:r>
              <a:rPr lang="en-US" sz="3200" b="1" dirty="0"/>
              <a:t>A: Curve shifts to the left</a:t>
            </a:r>
          </a:p>
          <a:p>
            <a:endParaRPr lang="en-US" sz="3200" dirty="0"/>
          </a:p>
          <a:p>
            <a:r>
              <a:rPr lang="en-US" sz="3200" dirty="0"/>
              <a:t>Why: Hyperventilation -&gt;decrease in PaCO2 -&gt; increase in pH -&gt; shift to the left as Hb has higher affinity to oxygen </a:t>
            </a:r>
            <a:endParaRPr lang="en-US" sz="4400" b="1" dirty="0">
              <a:solidFill>
                <a:srgbClr val="392503"/>
              </a:solidFill>
            </a:endParaRPr>
          </a:p>
          <a:p>
            <a:endParaRPr lang="en-US" sz="3200" dirty="0"/>
          </a:p>
        </p:txBody>
      </p:sp>
    </p:spTree>
    <p:extLst>
      <p:ext uri="{BB962C8B-B14F-4D97-AF65-F5344CB8AC3E}">
        <p14:creationId xmlns:p14="http://schemas.microsoft.com/office/powerpoint/2010/main" val="133838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9">
          <a:extLst>
            <a:ext uri="{FF2B5EF4-FFF2-40B4-BE49-F238E27FC236}">
              <a16:creationId xmlns:a16="http://schemas.microsoft.com/office/drawing/2014/main" id="{118E6312-3641-EB9C-49E0-3D651F10F572}"/>
            </a:ext>
          </a:extLst>
        </p:cNvPr>
        <p:cNvGrpSpPr/>
        <p:nvPr/>
      </p:nvGrpSpPr>
      <p:grpSpPr>
        <a:xfrm>
          <a:off x="0" y="0"/>
          <a:ext cx="0" cy="0"/>
          <a:chOff x="0" y="0"/>
          <a:chExt cx="0" cy="0"/>
        </a:xfrm>
      </p:grpSpPr>
      <p:sp>
        <p:nvSpPr>
          <p:cNvPr id="150" name="Google Shape;150;p19">
            <a:extLst>
              <a:ext uri="{FF2B5EF4-FFF2-40B4-BE49-F238E27FC236}">
                <a16:creationId xmlns:a16="http://schemas.microsoft.com/office/drawing/2014/main" id="{6A91349E-0933-464B-1216-F24B4C540FB6}"/>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51" name="Google Shape;151;p19">
            <a:extLst>
              <a:ext uri="{FF2B5EF4-FFF2-40B4-BE49-F238E27FC236}">
                <a16:creationId xmlns:a16="http://schemas.microsoft.com/office/drawing/2014/main" id="{35F28A3C-96D4-DBB9-9910-8141F69B0162}"/>
              </a:ext>
            </a:extLst>
          </p:cNvPr>
          <p:cNvSpPr txBox="1"/>
          <p:nvPr/>
        </p:nvSpPr>
        <p:spPr>
          <a:xfrm>
            <a:off x="4481801" y="895350"/>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a:t>
            </a:r>
            <a:endParaRPr sz="1400" b="0" i="0" u="none" strike="noStrike" cap="none" dirty="0">
              <a:solidFill>
                <a:srgbClr val="000000"/>
              </a:solidFill>
              <a:latin typeface="Arial"/>
              <a:ea typeface="Arial"/>
              <a:cs typeface="Arial"/>
              <a:sym typeface="Arial"/>
            </a:endParaRPr>
          </a:p>
        </p:txBody>
      </p:sp>
      <p:sp>
        <p:nvSpPr>
          <p:cNvPr id="2" name="Google Shape;116;p15">
            <a:extLst>
              <a:ext uri="{FF2B5EF4-FFF2-40B4-BE49-F238E27FC236}">
                <a16:creationId xmlns:a16="http://schemas.microsoft.com/office/drawing/2014/main" id="{092C3EEF-296F-3B98-0B89-1D42DFD8DF45}"/>
              </a:ext>
            </a:extLst>
          </p:cNvPr>
          <p:cNvSpPr txBox="1"/>
          <p:nvPr/>
        </p:nvSpPr>
        <p:spPr>
          <a:xfrm>
            <a:off x="2263214" y="1986679"/>
            <a:ext cx="14366368" cy="8032968"/>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5400" dirty="0">
                <a:solidFill>
                  <a:srgbClr val="392503"/>
                </a:solidFill>
              </a:rPr>
              <a:t>What are the effects of </a:t>
            </a:r>
            <a:r>
              <a:rPr lang="en-US" sz="5400" dirty="0" err="1">
                <a:solidFill>
                  <a:srgbClr val="392503"/>
                </a:solidFill>
              </a:rPr>
              <a:t>anaemia</a:t>
            </a:r>
            <a:r>
              <a:rPr lang="en-US" sz="5400" dirty="0">
                <a:solidFill>
                  <a:srgbClr val="392503"/>
                </a:solidFill>
              </a:rPr>
              <a:t> on a patient with a normal respiratory system?</a:t>
            </a:r>
          </a:p>
          <a:p>
            <a:pPr marL="518165" lvl="1" algn="ctr">
              <a:buClr>
                <a:srgbClr val="392503"/>
              </a:buClr>
              <a:buSzPts val="4800"/>
            </a:pPr>
            <a:endParaRPr lang="en-US" sz="5400" dirty="0">
              <a:solidFill>
                <a:srgbClr val="392503"/>
              </a:solidFill>
            </a:endParaRPr>
          </a:p>
          <a:p>
            <a:pPr marL="1432565" lvl="1" indent="-914400" algn="ctr">
              <a:buClr>
                <a:srgbClr val="392503"/>
              </a:buClr>
              <a:buSzPts val="4800"/>
              <a:buAutoNum type="alphaUcPeriod"/>
            </a:pPr>
            <a:r>
              <a:rPr lang="en-US" sz="3600" dirty="0">
                <a:solidFill>
                  <a:srgbClr val="392503"/>
                </a:solidFill>
              </a:rPr>
              <a:t>No effect</a:t>
            </a:r>
          </a:p>
          <a:p>
            <a:pPr marL="1432565" lvl="1" indent="-914400" algn="ctr">
              <a:buClr>
                <a:srgbClr val="392503"/>
              </a:buClr>
              <a:buSzPts val="4800"/>
              <a:buAutoNum type="alphaUcPeriod"/>
            </a:pPr>
            <a:r>
              <a:rPr lang="en-US" sz="3600" dirty="0">
                <a:solidFill>
                  <a:srgbClr val="392503"/>
                </a:solidFill>
              </a:rPr>
              <a:t>A normal alveolar PCO2, a high carrying capacity of blood, a low O2 content of blood</a:t>
            </a:r>
          </a:p>
          <a:p>
            <a:pPr marL="1432565" lvl="1" indent="-914400" algn="ctr">
              <a:buClr>
                <a:srgbClr val="392503"/>
              </a:buClr>
              <a:buSzPts val="4800"/>
              <a:buAutoNum type="alphaUcPeriod"/>
            </a:pPr>
            <a:r>
              <a:rPr lang="en-US" sz="3600" dirty="0">
                <a:solidFill>
                  <a:srgbClr val="392503"/>
                </a:solidFill>
              </a:rPr>
              <a:t>A low alveolar PO2, a normal O2 carrying capacity of blood, a low O2 content of blood</a:t>
            </a:r>
          </a:p>
          <a:p>
            <a:pPr marL="1432565" lvl="1" indent="-914400" algn="ctr">
              <a:buClr>
                <a:srgbClr val="392503"/>
              </a:buClr>
              <a:buSzPts val="4800"/>
              <a:buAutoNum type="alphaUcPeriod"/>
            </a:pPr>
            <a:r>
              <a:rPr lang="en-US" sz="3600" dirty="0">
                <a:solidFill>
                  <a:srgbClr val="392503"/>
                </a:solidFill>
              </a:rPr>
              <a:t>Normal alveolar PO2, low O2 carrying capacity of blood, normal O2 content of blood</a:t>
            </a:r>
          </a:p>
          <a:p>
            <a:pPr marL="1432565" lvl="1" indent="-914400" algn="ctr">
              <a:buClr>
                <a:srgbClr val="392503"/>
              </a:buClr>
              <a:buSzPts val="4800"/>
              <a:buAutoNum type="alphaUcPeriod"/>
            </a:pPr>
            <a:r>
              <a:rPr lang="en-US" sz="3600" dirty="0">
                <a:solidFill>
                  <a:srgbClr val="392503"/>
                </a:solidFill>
              </a:rPr>
              <a:t>normal alveolar PO2, low O2 carrying capacity of blood, low O2 content of blood</a:t>
            </a:r>
            <a:br>
              <a:rPr lang="en-US" sz="3600" dirty="0">
                <a:solidFill>
                  <a:srgbClr val="392503"/>
                </a:solidFill>
              </a:rPr>
            </a:br>
            <a:endParaRPr lang="en-US" sz="3600" dirty="0">
              <a:solidFill>
                <a:srgbClr val="392503"/>
              </a:solidFill>
            </a:endParaRPr>
          </a:p>
        </p:txBody>
      </p:sp>
    </p:spTree>
    <p:extLst>
      <p:ext uri="{BB962C8B-B14F-4D97-AF65-F5344CB8AC3E}">
        <p14:creationId xmlns:p14="http://schemas.microsoft.com/office/powerpoint/2010/main" val="1242332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977E08A2-13EE-9530-24AC-E1986DF20D83}"/>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D981CA4A-5ABF-F0AE-8660-C73D7B10E32B}"/>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44" name="Google Shape;144;p18">
            <a:extLst>
              <a:ext uri="{FF2B5EF4-FFF2-40B4-BE49-F238E27FC236}">
                <a16:creationId xmlns:a16="http://schemas.microsoft.com/office/drawing/2014/main" id="{EC0F26C7-00FA-6901-CBD5-26F2080DCC75}"/>
              </a:ext>
            </a:extLst>
          </p:cNvPr>
          <p:cNvSpPr txBox="1"/>
          <p:nvPr/>
        </p:nvSpPr>
        <p:spPr>
          <a:xfrm>
            <a:off x="729952" y="870966"/>
            <a:ext cx="16828095" cy="1661993"/>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5400" dirty="0">
                <a:solidFill>
                  <a:srgbClr val="392503"/>
                </a:solidFill>
              </a:rPr>
              <a:t>What are the effects of </a:t>
            </a:r>
            <a:r>
              <a:rPr lang="en-US" sz="5400" dirty="0" err="1">
                <a:solidFill>
                  <a:srgbClr val="392503"/>
                </a:solidFill>
              </a:rPr>
              <a:t>anaemia</a:t>
            </a:r>
            <a:r>
              <a:rPr lang="en-US" sz="5400" dirty="0">
                <a:solidFill>
                  <a:srgbClr val="392503"/>
                </a:solidFill>
              </a:rPr>
              <a:t> on a patient with a normal respiratory system?</a:t>
            </a:r>
          </a:p>
        </p:txBody>
      </p:sp>
      <p:sp>
        <p:nvSpPr>
          <p:cNvPr id="6" name="TextBox 5">
            <a:extLst>
              <a:ext uri="{FF2B5EF4-FFF2-40B4-BE49-F238E27FC236}">
                <a16:creationId xmlns:a16="http://schemas.microsoft.com/office/drawing/2014/main" id="{57603DC9-95C0-DD5B-D40D-6B5578CA62DC}"/>
              </a:ext>
            </a:extLst>
          </p:cNvPr>
          <p:cNvSpPr txBox="1"/>
          <p:nvPr/>
        </p:nvSpPr>
        <p:spPr>
          <a:xfrm>
            <a:off x="2341981" y="3224585"/>
            <a:ext cx="13378070" cy="3539430"/>
          </a:xfrm>
          <a:prstGeom prst="rect">
            <a:avLst/>
          </a:prstGeom>
          <a:noFill/>
        </p:spPr>
        <p:txBody>
          <a:bodyPr wrap="square">
            <a:spAutoFit/>
          </a:bodyPr>
          <a:lstStyle/>
          <a:p>
            <a:r>
              <a:rPr lang="en-US" sz="3200" b="1" dirty="0"/>
              <a:t>E: </a:t>
            </a:r>
            <a:r>
              <a:rPr lang="en-US" sz="3200" b="1" dirty="0">
                <a:solidFill>
                  <a:srgbClr val="392503"/>
                </a:solidFill>
              </a:rPr>
              <a:t>normal alveolar PO2, low O2 carrying capacity of blood, low O2 content of blood</a:t>
            </a:r>
          </a:p>
          <a:p>
            <a:endParaRPr lang="en-US" sz="3200" dirty="0"/>
          </a:p>
          <a:p>
            <a:r>
              <a:rPr lang="en-US" sz="3200" dirty="0"/>
              <a:t>Why: Normal </a:t>
            </a:r>
            <a:r>
              <a:rPr lang="en-HK" sz="3200" b="1" dirty="0"/>
              <a:t>Alveolar PO₂</a:t>
            </a:r>
            <a:r>
              <a:rPr lang="en-HK" sz="3200" dirty="0"/>
              <a:t> → because ventilation and gas exchange in the lungs are unaffected.</a:t>
            </a:r>
          </a:p>
          <a:p>
            <a:r>
              <a:rPr lang="en-HK" sz="3200" dirty="0"/>
              <a:t>Low carrying capacity of blood and low O2 content of blood due to anaemia so Hb has lower affinity for oxygen</a:t>
            </a:r>
            <a:endParaRPr lang="en-US" sz="3200" dirty="0"/>
          </a:p>
        </p:txBody>
      </p:sp>
    </p:spTree>
    <p:extLst>
      <p:ext uri="{BB962C8B-B14F-4D97-AF65-F5344CB8AC3E}">
        <p14:creationId xmlns:p14="http://schemas.microsoft.com/office/powerpoint/2010/main" val="145695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D672CC0F-8FB9-4958-A33B-6873BB8997B4}"/>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D53AAE1E-7B16-DC63-6DA2-EB91F61B96E4}"/>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12DAB82C-A2C5-5E38-2997-730C6DC172C1}"/>
              </a:ext>
            </a:extLst>
          </p:cNvPr>
          <p:cNvSpPr txBox="1"/>
          <p:nvPr/>
        </p:nvSpPr>
        <p:spPr>
          <a:xfrm>
            <a:off x="1945178" y="705990"/>
            <a:ext cx="14821538"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dirty="0">
                <a:solidFill>
                  <a:srgbClr val="392503"/>
                </a:solidFill>
              </a:rPr>
              <a:t>Types of Pressure</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4F0A8118-4A83-1D6C-2916-A756EFA7EE3A}"/>
              </a:ext>
            </a:extLst>
          </p:cNvPr>
          <p:cNvSpPr txBox="1"/>
          <p:nvPr/>
        </p:nvSpPr>
        <p:spPr>
          <a:xfrm>
            <a:off x="1438579" y="2232182"/>
            <a:ext cx="14775621" cy="738664"/>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800" b="0" i="0" u="none" strike="noStrike" cap="none" dirty="0">
                <a:solidFill>
                  <a:srgbClr val="392503"/>
                </a:solidFill>
                <a:latin typeface="Arial"/>
                <a:ea typeface="Arial"/>
                <a:cs typeface="Arial"/>
                <a:sym typeface="Arial"/>
              </a:rPr>
              <a:t>Alveolar pressure – pressure within the alveoli</a:t>
            </a:r>
            <a:endParaRPr sz="1400" b="0" i="0" u="none" strike="noStrike" cap="none" dirty="0">
              <a:solidFill>
                <a:srgbClr val="000000"/>
              </a:solidFill>
              <a:latin typeface="Arial"/>
              <a:ea typeface="Arial"/>
              <a:cs typeface="Arial"/>
              <a:sym typeface="Arial"/>
            </a:endParaRPr>
          </a:p>
        </p:txBody>
      </p:sp>
      <p:sp>
        <p:nvSpPr>
          <p:cNvPr id="3" name="Google Shape;116;p15">
            <a:extLst>
              <a:ext uri="{FF2B5EF4-FFF2-40B4-BE49-F238E27FC236}">
                <a16:creationId xmlns:a16="http://schemas.microsoft.com/office/drawing/2014/main" id="{579E6566-EC3B-DBFF-0A7D-B24A705AEA8B}"/>
              </a:ext>
            </a:extLst>
          </p:cNvPr>
          <p:cNvSpPr txBox="1"/>
          <p:nvPr/>
        </p:nvSpPr>
        <p:spPr>
          <a:xfrm>
            <a:off x="1497529" y="4360690"/>
            <a:ext cx="14775621" cy="1477328"/>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800" dirty="0">
                <a:solidFill>
                  <a:srgbClr val="392503"/>
                </a:solidFill>
              </a:rPr>
              <a:t>Intrapleural pressure </a:t>
            </a:r>
            <a:r>
              <a:rPr lang="en-US" sz="4800" b="0" i="0" u="none" strike="noStrike" cap="none" dirty="0">
                <a:solidFill>
                  <a:srgbClr val="392503"/>
                </a:solidFill>
                <a:latin typeface="Arial"/>
                <a:ea typeface="Arial"/>
                <a:cs typeface="Arial"/>
                <a:sym typeface="Arial"/>
              </a:rPr>
              <a:t>– pressure within the </a:t>
            </a:r>
            <a:r>
              <a:rPr lang="en-US" sz="4800" dirty="0">
                <a:solidFill>
                  <a:srgbClr val="392503"/>
                </a:solidFill>
              </a:rPr>
              <a:t>pleural cavity</a:t>
            </a:r>
            <a:endParaRPr sz="1400" b="0" i="0" u="none" strike="noStrike" cap="none" dirty="0">
              <a:solidFill>
                <a:srgbClr val="000000"/>
              </a:solidFill>
              <a:latin typeface="Arial"/>
              <a:ea typeface="Arial"/>
              <a:cs typeface="Arial"/>
              <a:sym typeface="Arial"/>
            </a:endParaRPr>
          </a:p>
        </p:txBody>
      </p:sp>
      <p:sp>
        <p:nvSpPr>
          <p:cNvPr id="4" name="Google Shape;116;p15">
            <a:extLst>
              <a:ext uri="{FF2B5EF4-FFF2-40B4-BE49-F238E27FC236}">
                <a16:creationId xmlns:a16="http://schemas.microsoft.com/office/drawing/2014/main" id="{7DE3F62B-90FB-A740-6585-CA229A7FCD8A}"/>
              </a:ext>
            </a:extLst>
          </p:cNvPr>
          <p:cNvSpPr txBox="1"/>
          <p:nvPr/>
        </p:nvSpPr>
        <p:spPr>
          <a:xfrm>
            <a:off x="1438580" y="6678481"/>
            <a:ext cx="14834570" cy="1477328"/>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800" dirty="0">
                <a:solidFill>
                  <a:srgbClr val="392503"/>
                </a:solidFill>
              </a:rPr>
              <a:t>Transpulmonary pressure </a:t>
            </a:r>
            <a:r>
              <a:rPr lang="en-US" sz="4800" b="0" i="0" u="none" strike="noStrike" cap="none" dirty="0">
                <a:solidFill>
                  <a:srgbClr val="392503"/>
                </a:solidFill>
                <a:latin typeface="Arial"/>
                <a:ea typeface="Arial"/>
                <a:cs typeface="Arial"/>
                <a:sym typeface="Arial"/>
              </a:rPr>
              <a:t>– P(alveolar) - P(intrapleural pressure)</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757379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9">
          <a:extLst>
            <a:ext uri="{FF2B5EF4-FFF2-40B4-BE49-F238E27FC236}">
              <a16:creationId xmlns:a16="http://schemas.microsoft.com/office/drawing/2014/main" id="{7034E058-B59E-B1F3-E6DA-64DC29B7A4E1}"/>
            </a:ext>
          </a:extLst>
        </p:cNvPr>
        <p:cNvGrpSpPr/>
        <p:nvPr/>
      </p:nvGrpSpPr>
      <p:grpSpPr>
        <a:xfrm>
          <a:off x="0" y="0"/>
          <a:ext cx="0" cy="0"/>
          <a:chOff x="0" y="0"/>
          <a:chExt cx="0" cy="0"/>
        </a:xfrm>
      </p:grpSpPr>
      <p:sp>
        <p:nvSpPr>
          <p:cNvPr id="150" name="Google Shape;150;p19">
            <a:extLst>
              <a:ext uri="{FF2B5EF4-FFF2-40B4-BE49-F238E27FC236}">
                <a16:creationId xmlns:a16="http://schemas.microsoft.com/office/drawing/2014/main" id="{B8376992-C5E6-0D7D-B140-0C0FE674285D}"/>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51" name="Google Shape;151;p19">
            <a:extLst>
              <a:ext uri="{FF2B5EF4-FFF2-40B4-BE49-F238E27FC236}">
                <a16:creationId xmlns:a16="http://schemas.microsoft.com/office/drawing/2014/main" id="{0CDA2434-49BA-AE1D-F800-6C9ACD8ECC97}"/>
              </a:ext>
            </a:extLst>
          </p:cNvPr>
          <p:cNvSpPr txBox="1"/>
          <p:nvPr/>
        </p:nvSpPr>
        <p:spPr>
          <a:xfrm>
            <a:off x="4481801" y="895350"/>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a:t>
            </a:r>
            <a:endParaRPr sz="1400" b="0" i="0" u="none" strike="noStrike" cap="none" dirty="0">
              <a:solidFill>
                <a:srgbClr val="000000"/>
              </a:solidFill>
              <a:latin typeface="Arial"/>
              <a:ea typeface="Arial"/>
              <a:cs typeface="Arial"/>
              <a:sym typeface="Arial"/>
            </a:endParaRPr>
          </a:p>
        </p:txBody>
      </p:sp>
      <p:sp>
        <p:nvSpPr>
          <p:cNvPr id="2" name="Google Shape;116;p15">
            <a:extLst>
              <a:ext uri="{FF2B5EF4-FFF2-40B4-BE49-F238E27FC236}">
                <a16:creationId xmlns:a16="http://schemas.microsoft.com/office/drawing/2014/main" id="{84ECD723-D70B-4328-4BEE-4417CEA8BAD7}"/>
              </a:ext>
            </a:extLst>
          </p:cNvPr>
          <p:cNvSpPr txBox="1"/>
          <p:nvPr/>
        </p:nvSpPr>
        <p:spPr>
          <a:xfrm>
            <a:off x="2263214" y="1986679"/>
            <a:ext cx="14366368" cy="6924973"/>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5400" dirty="0">
                <a:solidFill>
                  <a:srgbClr val="392503"/>
                </a:solidFill>
              </a:rPr>
              <a:t>What effect does restricting the chest and lung expansion have on FEV1/FVC ratio?</a:t>
            </a:r>
          </a:p>
          <a:p>
            <a:pPr marL="518165" lvl="1" algn="ctr">
              <a:buClr>
                <a:srgbClr val="392503"/>
              </a:buClr>
              <a:buSzPts val="4800"/>
            </a:pPr>
            <a:endParaRPr lang="en-US" sz="5400" dirty="0">
              <a:solidFill>
                <a:srgbClr val="392503"/>
              </a:solidFill>
            </a:endParaRPr>
          </a:p>
          <a:p>
            <a:pPr marL="1432565" lvl="1" indent="-914400" algn="ctr">
              <a:buClr>
                <a:srgbClr val="392503"/>
              </a:buClr>
              <a:buSzPts val="4800"/>
              <a:buAutoNum type="alphaUcPeriod"/>
            </a:pPr>
            <a:r>
              <a:rPr lang="en-US" sz="3600" dirty="0">
                <a:solidFill>
                  <a:srgbClr val="392503"/>
                </a:solidFill>
              </a:rPr>
              <a:t>FEV1/FVC ratio decreases following decrease in FVC</a:t>
            </a:r>
          </a:p>
          <a:p>
            <a:pPr marL="1432565" lvl="1" indent="-914400" algn="ctr">
              <a:buClr>
                <a:srgbClr val="392503"/>
              </a:buClr>
              <a:buSzPts val="4800"/>
              <a:buAutoNum type="alphaUcPeriod"/>
            </a:pPr>
            <a:r>
              <a:rPr lang="en-US" sz="3600" dirty="0">
                <a:solidFill>
                  <a:srgbClr val="392503"/>
                </a:solidFill>
              </a:rPr>
              <a:t>FEV1/FVC ratio stays the same or increases, following reduced FEV1 and decreased FVC</a:t>
            </a:r>
          </a:p>
          <a:p>
            <a:pPr marL="1432565" lvl="1" indent="-914400" algn="ctr">
              <a:buClr>
                <a:srgbClr val="392503"/>
              </a:buClr>
              <a:buSzPts val="4800"/>
              <a:buAutoNum type="alphaUcPeriod"/>
            </a:pPr>
            <a:r>
              <a:rPr lang="en-US" sz="3600" dirty="0">
                <a:solidFill>
                  <a:srgbClr val="392503"/>
                </a:solidFill>
              </a:rPr>
              <a:t>FEV1/FVC ratio stays the same or increases, following no change to FEV1 and FVC</a:t>
            </a:r>
          </a:p>
          <a:p>
            <a:pPr marL="1432565" lvl="1" indent="-914400" algn="ctr">
              <a:buClr>
                <a:srgbClr val="392503"/>
              </a:buClr>
              <a:buSzPts val="4800"/>
              <a:buAutoNum type="alphaUcPeriod"/>
            </a:pPr>
            <a:r>
              <a:rPr lang="en-US" sz="3600" dirty="0">
                <a:solidFill>
                  <a:srgbClr val="392503"/>
                </a:solidFill>
              </a:rPr>
              <a:t>FEV1/FVC ratio decreases following increase in FVC</a:t>
            </a:r>
          </a:p>
          <a:p>
            <a:pPr marL="1432565" lvl="1" indent="-914400" algn="ctr">
              <a:buClr>
                <a:srgbClr val="392503"/>
              </a:buClr>
              <a:buSzPts val="4800"/>
              <a:buAutoNum type="alphaUcPeriod"/>
            </a:pPr>
            <a:r>
              <a:rPr lang="en-US" sz="3600" dirty="0">
                <a:solidFill>
                  <a:srgbClr val="392503"/>
                </a:solidFill>
              </a:rPr>
              <a:t>FEV1/FVC ratio is not relevant to restriction</a:t>
            </a:r>
            <a:br>
              <a:rPr lang="en-US" sz="3600" dirty="0">
                <a:solidFill>
                  <a:srgbClr val="392503"/>
                </a:solidFill>
              </a:rPr>
            </a:br>
            <a:endParaRPr lang="en-US" sz="3600" dirty="0">
              <a:solidFill>
                <a:srgbClr val="392503"/>
              </a:solidFill>
            </a:endParaRPr>
          </a:p>
        </p:txBody>
      </p:sp>
    </p:spTree>
    <p:extLst>
      <p:ext uri="{BB962C8B-B14F-4D97-AF65-F5344CB8AC3E}">
        <p14:creationId xmlns:p14="http://schemas.microsoft.com/office/powerpoint/2010/main" val="852952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41">
          <a:extLst>
            <a:ext uri="{FF2B5EF4-FFF2-40B4-BE49-F238E27FC236}">
              <a16:creationId xmlns:a16="http://schemas.microsoft.com/office/drawing/2014/main" id="{421E6714-2ADA-85A2-E8B3-C63F3EA0EF9C}"/>
            </a:ext>
          </a:extLst>
        </p:cNvPr>
        <p:cNvGrpSpPr/>
        <p:nvPr/>
      </p:nvGrpSpPr>
      <p:grpSpPr>
        <a:xfrm>
          <a:off x="0" y="0"/>
          <a:ext cx="0" cy="0"/>
          <a:chOff x="0" y="0"/>
          <a:chExt cx="0" cy="0"/>
        </a:xfrm>
      </p:grpSpPr>
      <p:sp>
        <p:nvSpPr>
          <p:cNvPr id="142" name="Google Shape;142;p18">
            <a:extLst>
              <a:ext uri="{FF2B5EF4-FFF2-40B4-BE49-F238E27FC236}">
                <a16:creationId xmlns:a16="http://schemas.microsoft.com/office/drawing/2014/main" id="{E21DAF1C-CA38-1A47-207C-B361BCF023AE}"/>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a:p>
        </p:txBody>
      </p:sp>
      <p:sp>
        <p:nvSpPr>
          <p:cNvPr id="144" name="Google Shape;144;p18">
            <a:extLst>
              <a:ext uri="{FF2B5EF4-FFF2-40B4-BE49-F238E27FC236}">
                <a16:creationId xmlns:a16="http://schemas.microsoft.com/office/drawing/2014/main" id="{2758DB97-D9A5-9DDF-4D61-AE589D35DEDA}"/>
              </a:ext>
            </a:extLst>
          </p:cNvPr>
          <p:cNvSpPr txBox="1"/>
          <p:nvPr/>
        </p:nvSpPr>
        <p:spPr>
          <a:xfrm>
            <a:off x="729952" y="870966"/>
            <a:ext cx="16828095" cy="1661993"/>
          </a:xfrm>
          <a:prstGeom prst="rect">
            <a:avLst/>
          </a:prstGeom>
          <a:noFill/>
          <a:ln>
            <a:noFill/>
          </a:ln>
        </p:spPr>
        <p:txBody>
          <a:bodyPr spcFirstLastPara="1" wrap="square" lIns="0" tIns="0" rIns="0" bIns="0" anchor="t" anchorCtr="0">
            <a:spAutoFit/>
          </a:bodyPr>
          <a:lstStyle/>
          <a:p>
            <a:pPr marL="518165" lvl="1" algn="ctr">
              <a:buClr>
                <a:srgbClr val="392503"/>
              </a:buClr>
              <a:buSzPts val="4800"/>
            </a:pPr>
            <a:r>
              <a:rPr lang="en-US" sz="5400" dirty="0">
                <a:solidFill>
                  <a:srgbClr val="392503"/>
                </a:solidFill>
              </a:rPr>
              <a:t>What effect does restricting the chest and lung expansion have on FEV1/FVC ratio?</a:t>
            </a:r>
          </a:p>
        </p:txBody>
      </p:sp>
      <p:sp>
        <p:nvSpPr>
          <p:cNvPr id="6" name="TextBox 5">
            <a:extLst>
              <a:ext uri="{FF2B5EF4-FFF2-40B4-BE49-F238E27FC236}">
                <a16:creationId xmlns:a16="http://schemas.microsoft.com/office/drawing/2014/main" id="{72EB6438-1D35-CF07-8A60-279C9A792E9D}"/>
              </a:ext>
            </a:extLst>
          </p:cNvPr>
          <p:cNvSpPr txBox="1"/>
          <p:nvPr/>
        </p:nvSpPr>
        <p:spPr>
          <a:xfrm>
            <a:off x="1147395" y="2921949"/>
            <a:ext cx="16602127" cy="7109639"/>
          </a:xfrm>
          <a:prstGeom prst="rect">
            <a:avLst/>
          </a:prstGeom>
          <a:noFill/>
        </p:spPr>
        <p:txBody>
          <a:bodyPr wrap="square">
            <a:spAutoFit/>
          </a:bodyPr>
          <a:lstStyle/>
          <a:p>
            <a:r>
              <a:rPr lang="en-US" sz="3200" b="1" dirty="0"/>
              <a:t>B: </a:t>
            </a:r>
            <a:r>
              <a:rPr lang="en-US" sz="3200" dirty="0">
                <a:solidFill>
                  <a:srgbClr val="392503"/>
                </a:solidFill>
              </a:rPr>
              <a:t>FEV1/FVC ratio stays the same or increases, following reduced FEV1 and decreased FVC</a:t>
            </a:r>
          </a:p>
          <a:p>
            <a:endParaRPr lang="en-US" sz="3200" dirty="0"/>
          </a:p>
          <a:p>
            <a:r>
              <a:rPr lang="en-US" sz="3200" dirty="0"/>
              <a:t>Why: </a:t>
            </a:r>
            <a:r>
              <a:rPr lang="en-HK" sz="3200" dirty="0"/>
              <a:t>In restrictive lung disease (including anything that restricts chest/lung expansion):</a:t>
            </a:r>
          </a:p>
          <a:p>
            <a:r>
              <a:rPr lang="en-HK" sz="3200" dirty="0"/>
              <a:t>Total lung volumes ↓</a:t>
            </a:r>
          </a:p>
          <a:p>
            <a:r>
              <a:rPr lang="en-HK" sz="3200" dirty="0"/>
              <a:t>FVC ↓</a:t>
            </a:r>
          </a:p>
          <a:p>
            <a:r>
              <a:rPr lang="en-HK" sz="3200" dirty="0"/>
              <a:t>FEV₁ ↓, but less than FVC, so:</a:t>
            </a:r>
          </a:p>
          <a:p>
            <a:r>
              <a:rPr lang="en-HK" sz="3200" dirty="0"/>
              <a:t>FEV₁/FVC ratio = normal or increased</a:t>
            </a:r>
          </a:p>
          <a:p>
            <a:r>
              <a:rPr lang="en-HK" sz="3200" dirty="0"/>
              <a:t>Restriction makes the lungs stiffer, so they recoil more strongly, helping air flow out faster during forced expiration.</a:t>
            </a:r>
          </a:p>
          <a:p>
            <a:r>
              <a:rPr lang="en-HK" sz="3200" dirty="0"/>
              <a:t>Thus:</a:t>
            </a:r>
          </a:p>
          <a:p>
            <a:r>
              <a:rPr lang="en-HK" sz="3200" dirty="0"/>
              <a:t>Both FEV₁ and FVC fall</a:t>
            </a:r>
          </a:p>
          <a:p>
            <a:r>
              <a:rPr lang="en-HK" sz="3200" dirty="0"/>
              <a:t>FVC falls more proportionally, leading to a normal or high FEV₁/FVC</a:t>
            </a:r>
          </a:p>
          <a:p>
            <a:endParaRPr lang="en-HK" sz="3200" dirty="0"/>
          </a:p>
        </p:txBody>
      </p:sp>
    </p:spTree>
    <p:extLst>
      <p:ext uri="{BB962C8B-B14F-4D97-AF65-F5344CB8AC3E}">
        <p14:creationId xmlns:p14="http://schemas.microsoft.com/office/powerpoint/2010/main" val="3093916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57"/>
        <p:cNvGrpSpPr/>
        <p:nvPr/>
      </p:nvGrpSpPr>
      <p:grpSpPr>
        <a:xfrm>
          <a:off x="0" y="0"/>
          <a:ext cx="0" cy="0"/>
          <a:chOff x="0" y="0"/>
          <a:chExt cx="0" cy="0"/>
        </a:xfrm>
      </p:grpSpPr>
      <p:sp>
        <p:nvSpPr>
          <p:cNvPr id="158" name="Google Shape;158;p20"/>
          <p:cNvSpPr/>
          <p:nvPr/>
        </p:nvSpPr>
        <p:spPr>
          <a:xfrm>
            <a:off x="3241063" y="-7594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US" dirty="0"/>
          </a:p>
        </p:txBody>
      </p:sp>
      <p:sp>
        <p:nvSpPr>
          <p:cNvPr id="159" name="Google Shape;159;p20"/>
          <p:cNvSpPr/>
          <p:nvPr/>
        </p:nvSpPr>
        <p:spPr>
          <a:xfrm>
            <a:off x="720840" y="7853316"/>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4">
              <a:alphaModFix/>
            </a:blip>
            <a:stretch>
              <a:fillRect/>
            </a:stretch>
          </a:blipFill>
          <a:ln>
            <a:noFill/>
          </a:ln>
        </p:spPr>
        <p:txBody>
          <a:bodyPr/>
          <a:lstStyle/>
          <a:p>
            <a:endParaRPr lang="en-US"/>
          </a:p>
        </p:txBody>
      </p:sp>
      <p:sp>
        <p:nvSpPr>
          <p:cNvPr id="160" name="Google Shape;160;p20"/>
          <p:cNvSpPr/>
          <p:nvPr/>
        </p:nvSpPr>
        <p:spPr>
          <a:xfrm>
            <a:off x="15990992" y="4339688"/>
            <a:ext cx="1268308" cy="1430422"/>
          </a:xfrm>
          <a:custGeom>
            <a:avLst/>
            <a:gdLst/>
            <a:ahLst/>
            <a:cxnLst/>
            <a:rect l="l" t="t" r="r" b="b"/>
            <a:pathLst>
              <a:path w="1268308" h="1430422" extrusionOk="0">
                <a:moveTo>
                  <a:pt x="0" y="0"/>
                </a:moveTo>
                <a:lnTo>
                  <a:pt x="1268308" y="0"/>
                </a:lnTo>
                <a:lnTo>
                  <a:pt x="1268308" y="1430422"/>
                </a:lnTo>
                <a:lnTo>
                  <a:pt x="0" y="1430422"/>
                </a:lnTo>
                <a:lnTo>
                  <a:pt x="0" y="0"/>
                </a:lnTo>
                <a:close/>
              </a:path>
            </a:pathLst>
          </a:custGeom>
          <a:blipFill rotWithShape="1">
            <a:blip r:embed="rId5">
              <a:alphaModFix/>
            </a:blip>
            <a:stretch>
              <a:fillRect/>
            </a:stretch>
          </a:blipFill>
          <a:ln>
            <a:noFill/>
          </a:ln>
        </p:spPr>
        <p:txBody>
          <a:bodyPr/>
          <a:lstStyle/>
          <a:p>
            <a:endParaRPr lang="en-US"/>
          </a:p>
        </p:txBody>
      </p:sp>
      <p:sp>
        <p:nvSpPr>
          <p:cNvPr id="161" name="Google Shape;161;p20"/>
          <p:cNvSpPr/>
          <p:nvPr/>
        </p:nvSpPr>
        <p:spPr>
          <a:xfrm>
            <a:off x="550804" y="4621883"/>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6">
              <a:alphaModFix/>
            </a:blip>
            <a:stretch>
              <a:fillRect/>
            </a:stretch>
          </a:blipFill>
          <a:ln>
            <a:noFill/>
          </a:ln>
        </p:spPr>
        <p:txBody>
          <a:bodyPr/>
          <a:lstStyle/>
          <a:p>
            <a:endParaRPr lang="en-US"/>
          </a:p>
        </p:txBody>
      </p:sp>
      <p:sp>
        <p:nvSpPr>
          <p:cNvPr id="162" name="Google Shape;162;p20"/>
          <p:cNvSpPr/>
          <p:nvPr/>
        </p:nvSpPr>
        <p:spPr>
          <a:xfrm>
            <a:off x="15585334" y="634149"/>
            <a:ext cx="2008197" cy="2147805"/>
          </a:xfrm>
          <a:custGeom>
            <a:avLst/>
            <a:gdLst/>
            <a:ahLst/>
            <a:cxnLst/>
            <a:rect l="l" t="t" r="r" b="b"/>
            <a:pathLst>
              <a:path w="2008197" h="2147805" extrusionOk="0">
                <a:moveTo>
                  <a:pt x="0" y="0"/>
                </a:moveTo>
                <a:lnTo>
                  <a:pt x="2008197" y="0"/>
                </a:lnTo>
                <a:lnTo>
                  <a:pt x="2008197" y="2147805"/>
                </a:lnTo>
                <a:lnTo>
                  <a:pt x="0" y="2147805"/>
                </a:lnTo>
                <a:lnTo>
                  <a:pt x="0" y="0"/>
                </a:lnTo>
                <a:close/>
              </a:path>
            </a:pathLst>
          </a:custGeom>
          <a:blipFill rotWithShape="1">
            <a:blip r:embed="rId7">
              <a:alphaModFix/>
            </a:blip>
            <a:stretch>
              <a:fillRect/>
            </a:stretch>
          </a:blipFill>
          <a:ln>
            <a:noFill/>
          </a:ln>
        </p:spPr>
        <p:txBody>
          <a:bodyPr/>
          <a:lstStyle/>
          <a:p>
            <a:endParaRPr lang="en-US"/>
          </a:p>
        </p:txBody>
      </p:sp>
      <p:sp>
        <p:nvSpPr>
          <p:cNvPr id="163" name="Google Shape;163;p20"/>
          <p:cNvSpPr/>
          <p:nvPr/>
        </p:nvSpPr>
        <p:spPr>
          <a:xfrm>
            <a:off x="550804" y="634149"/>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8">
              <a:alphaModFix/>
            </a:blip>
            <a:stretch>
              <a:fillRect/>
            </a:stretch>
          </a:blipFill>
          <a:ln>
            <a:noFill/>
          </a:ln>
        </p:spPr>
        <p:txBody>
          <a:bodyPr/>
          <a:lstStyle/>
          <a:p>
            <a:endParaRPr lang="en-US"/>
          </a:p>
        </p:txBody>
      </p:sp>
      <p:sp>
        <p:nvSpPr>
          <p:cNvPr id="164" name="Google Shape;164;p20"/>
          <p:cNvSpPr/>
          <p:nvPr/>
        </p:nvSpPr>
        <p:spPr>
          <a:xfrm>
            <a:off x="15990992" y="6479905"/>
            <a:ext cx="1184381" cy="1871306"/>
          </a:xfrm>
          <a:custGeom>
            <a:avLst/>
            <a:gdLst/>
            <a:ahLst/>
            <a:cxnLst/>
            <a:rect l="l" t="t" r="r" b="b"/>
            <a:pathLst>
              <a:path w="1184381" h="1871306" extrusionOk="0">
                <a:moveTo>
                  <a:pt x="0" y="0"/>
                </a:moveTo>
                <a:lnTo>
                  <a:pt x="1184381" y="0"/>
                </a:lnTo>
                <a:lnTo>
                  <a:pt x="1184381" y="1871305"/>
                </a:lnTo>
                <a:lnTo>
                  <a:pt x="0" y="1871305"/>
                </a:lnTo>
                <a:lnTo>
                  <a:pt x="0" y="0"/>
                </a:lnTo>
                <a:close/>
              </a:path>
            </a:pathLst>
          </a:custGeom>
          <a:blipFill rotWithShape="1">
            <a:blip r:embed="rId9">
              <a:alphaModFix/>
            </a:blip>
            <a:stretch>
              <a:fillRect/>
            </a:stretch>
          </a:blipFill>
          <a:ln>
            <a:noFill/>
          </a:ln>
        </p:spPr>
        <p:txBody>
          <a:bodyPr/>
          <a:lstStyle/>
          <a:p>
            <a:endParaRPr lang="en-US"/>
          </a:p>
        </p:txBody>
      </p:sp>
      <p:sp>
        <p:nvSpPr>
          <p:cNvPr id="165" name="Google Shape;165;p20"/>
          <p:cNvSpPr txBox="1"/>
          <p:nvPr/>
        </p:nvSpPr>
        <p:spPr>
          <a:xfrm>
            <a:off x="4287093"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FEEDBACK</a:t>
            </a:r>
            <a:endParaRPr sz="1400" b="0" i="0" u="none" strike="noStrike" cap="none">
              <a:solidFill>
                <a:srgbClr val="000000"/>
              </a:solidFill>
              <a:latin typeface="Arial"/>
              <a:ea typeface="Arial"/>
              <a:cs typeface="Arial"/>
              <a:sym typeface="Arial"/>
            </a:endParaRPr>
          </a:p>
        </p:txBody>
      </p:sp>
      <p:sp>
        <p:nvSpPr>
          <p:cNvPr id="167" name="Google Shape;167;p20"/>
          <p:cNvSpPr txBox="1"/>
          <p:nvPr/>
        </p:nvSpPr>
        <p:spPr>
          <a:xfrm>
            <a:off x="4166875" y="6771200"/>
            <a:ext cx="8095200" cy="26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chemeClr val="lt1"/>
                </a:solidFill>
                <a:latin typeface="Calibri"/>
                <a:ea typeface="Calibri"/>
                <a:cs typeface="Calibri"/>
                <a:sym typeface="Calibri"/>
              </a:rPr>
              <a:t>Thank you!!</a:t>
            </a:r>
            <a:endParaRPr sz="3200" dirty="0">
              <a:solidFill>
                <a:schemeClr val="lt1"/>
              </a:solidFill>
              <a:latin typeface="Calibri"/>
              <a:ea typeface="Calibri"/>
              <a:cs typeface="Calibri"/>
              <a:sym typeface="Calibri"/>
            </a:endParaRPr>
          </a:p>
          <a:p>
            <a:pPr marL="0" lvl="0" indent="0" algn="l" rtl="0">
              <a:spcBef>
                <a:spcPts val="0"/>
              </a:spcBef>
              <a:spcAft>
                <a:spcPts val="0"/>
              </a:spcAft>
              <a:buNone/>
            </a:pPr>
            <a:endParaRPr sz="3200" dirty="0">
              <a:solidFill>
                <a:schemeClr val="lt1"/>
              </a:solidFill>
              <a:latin typeface="Calibri"/>
              <a:ea typeface="Calibri"/>
              <a:cs typeface="Calibri"/>
              <a:sym typeface="Calibri"/>
            </a:endParaRPr>
          </a:p>
          <a:p>
            <a:pPr marL="0" lvl="0" indent="0" algn="l" rtl="0">
              <a:spcBef>
                <a:spcPts val="0"/>
              </a:spcBef>
              <a:spcAft>
                <a:spcPts val="0"/>
              </a:spcAft>
              <a:buNone/>
            </a:pPr>
            <a:r>
              <a:rPr lang="en-US" sz="3200" dirty="0">
                <a:solidFill>
                  <a:schemeClr val="lt1"/>
                </a:solidFill>
                <a:latin typeface="Calibri"/>
                <a:ea typeface="Calibri"/>
                <a:cs typeface="Calibri"/>
                <a:sym typeface="Calibri"/>
              </a:rPr>
              <a:t>Any questions?</a:t>
            </a:r>
            <a:endParaRPr sz="3200" dirty="0">
              <a:solidFill>
                <a:schemeClr val="lt1"/>
              </a:solidFill>
              <a:latin typeface="Calibri"/>
              <a:ea typeface="Calibri"/>
              <a:cs typeface="Calibri"/>
              <a:sym typeface="Calibri"/>
            </a:endParaRPr>
          </a:p>
          <a:p>
            <a:pPr marL="0" lvl="0" indent="0" algn="l" rtl="0">
              <a:spcBef>
                <a:spcPts val="0"/>
              </a:spcBef>
              <a:spcAft>
                <a:spcPts val="0"/>
              </a:spcAft>
              <a:buNone/>
            </a:pPr>
            <a:r>
              <a:rPr lang="en-US" sz="3200" dirty="0">
                <a:solidFill>
                  <a:schemeClr val="lt1"/>
                </a:solidFill>
                <a:latin typeface="Calibri"/>
                <a:ea typeface="Calibri"/>
                <a:cs typeface="Calibri"/>
                <a:sym typeface="Calibri"/>
              </a:rPr>
              <a:t>wing.4.lam@kcl.ac.uk</a:t>
            </a:r>
            <a:endParaRPr sz="3200" dirty="0">
              <a:solidFill>
                <a:schemeClr val="lt1"/>
              </a:solidFill>
              <a:latin typeface="Calibri"/>
              <a:ea typeface="Calibri"/>
              <a:cs typeface="Calibri"/>
              <a:sym typeface="Calibri"/>
            </a:endParaRPr>
          </a:p>
          <a:p>
            <a:pPr marL="0" lvl="0" indent="0" algn="l" rtl="0">
              <a:spcBef>
                <a:spcPts val="0"/>
              </a:spcBef>
              <a:spcAft>
                <a:spcPts val="0"/>
              </a:spcAft>
              <a:buNone/>
            </a:pPr>
            <a:endParaRPr sz="3200"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E39439B-F9E9-7FAA-14C7-038B6292F3D5}"/>
              </a:ext>
            </a:extLst>
          </p:cNvPr>
          <p:cNvPicPr>
            <a:picLocks noChangeAspect="1"/>
          </p:cNvPicPr>
          <p:nvPr/>
        </p:nvPicPr>
        <p:blipFill>
          <a:blip r:embed="rId10"/>
          <a:stretch>
            <a:fillRect/>
          </a:stretch>
        </p:blipFill>
        <p:spPr>
          <a:xfrm>
            <a:off x="6570670" y="2457044"/>
            <a:ext cx="5146658" cy="51981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AAAD7926-3DFA-60BC-877B-29BAB0F6F958}"/>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8D94B3C2-1433-F617-2303-1A66D353CC2D}"/>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C675FF1E-7D9F-A106-1879-4E417C68DAB5}"/>
              </a:ext>
            </a:extLst>
          </p:cNvPr>
          <p:cNvSpPr txBox="1"/>
          <p:nvPr/>
        </p:nvSpPr>
        <p:spPr>
          <a:xfrm>
            <a:off x="1945178" y="705990"/>
            <a:ext cx="14821538"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dirty="0">
                <a:solidFill>
                  <a:srgbClr val="392503"/>
                </a:solidFill>
              </a:rPr>
              <a:t>Alveolar pressure</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CFF229E6-83A1-933C-6476-596526C67371}"/>
              </a:ext>
            </a:extLst>
          </p:cNvPr>
          <p:cNvSpPr txBox="1"/>
          <p:nvPr/>
        </p:nvSpPr>
        <p:spPr>
          <a:xfrm>
            <a:off x="1438579" y="2232182"/>
            <a:ext cx="14775621" cy="738664"/>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800" b="0" i="0" u="none" strike="noStrike" cap="none" dirty="0">
                <a:solidFill>
                  <a:srgbClr val="392503"/>
                </a:solidFill>
                <a:latin typeface="Arial"/>
                <a:ea typeface="Arial"/>
                <a:cs typeface="Arial"/>
                <a:sym typeface="Arial"/>
              </a:rPr>
              <a:t>Alveolar pressure – pressure within the alveoli</a:t>
            </a:r>
            <a:endParaRPr sz="1400" b="0" i="0" u="none" strike="noStrike" cap="none" dirty="0">
              <a:solidFill>
                <a:srgbClr val="000000"/>
              </a:solidFill>
              <a:latin typeface="Arial"/>
              <a:ea typeface="Arial"/>
              <a:cs typeface="Arial"/>
              <a:sym typeface="Arial"/>
            </a:endParaRPr>
          </a:p>
        </p:txBody>
      </p:sp>
      <p:sp>
        <p:nvSpPr>
          <p:cNvPr id="3" name="Google Shape;116;p15">
            <a:extLst>
              <a:ext uri="{FF2B5EF4-FFF2-40B4-BE49-F238E27FC236}">
                <a16:creationId xmlns:a16="http://schemas.microsoft.com/office/drawing/2014/main" id="{10905A1E-AC14-9EC2-A6A0-09001C3B74DA}"/>
              </a:ext>
            </a:extLst>
          </p:cNvPr>
          <p:cNvSpPr txBox="1"/>
          <p:nvPr/>
        </p:nvSpPr>
        <p:spPr>
          <a:xfrm>
            <a:off x="1438579" y="3216349"/>
            <a:ext cx="14775621" cy="3077766"/>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000" dirty="0">
                <a:solidFill>
                  <a:srgbClr val="392503"/>
                </a:solidFill>
              </a:rPr>
              <a:t>During inspiration: </a:t>
            </a:r>
            <a:r>
              <a:rPr lang="en-US" sz="4000" b="1" dirty="0">
                <a:solidFill>
                  <a:srgbClr val="392503"/>
                </a:solidFill>
              </a:rPr>
              <a:t>alveolar pressure </a:t>
            </a:r>
            <a:r>
              <a:rPr lang="en-US" sz="4000" b="1" u="sng" dirty="0">
                <a:solidFill>
                  <a:srgbClr val="392503"/>
                </a:solidFill>
              </a:rPr>
              <a:t>drops</a:t>
            </a:r>
            <a:r>
              <a:rPr lang="en-US" sz="4000" b="1" dirty="0">
                <a:solidFill>
                  <a:srgbClr val="392503"/>
                </a:solidFill>
              </a:rPr>
              <a:t> below atmospheric pressure </a:t>
            </a:r>
            <a:r>
              <a:rPr lang="en-US" sz="4000" dirty="0">
                <a:solidFill>
                  <a:srgbClr val="392503"/>
                </a:solidFill>
              </a:rPr>
              <a:t>so air can flow into lungs</a:t>
            </a:r>
          </a:p>
          <a:p>
            <a:pPr marL="518165" marR="0" lvl="1" algn="ctr" rtl="0">
              <a:spcBef>
                <a:spcPts val="0"/>
              </a:spcBef>
              <a:spcAft>
                <a:spcPts val="0"/>
              </a:spcAft>
              <a:buClr>
                <a:srgbClr val="392503"/>
              </a:buClr>
              <a:buSzPts val="4800"/>
            </a:pPr>
            <a:endParaRPr lang="en-US" sz="4000" b="0" i="0" u="none" strike="noStrike" cap="none" dirty="0">
              <a:solidFill>
                <a:srgbClr val="392503"/>
              </a:solidFill>
              <a:latin typeface="Arial"/>
              <a:ea typeface="Arial"/>
              <a:cs typeface="Arial"/>
              <a:sym typeface="Arial"/>
            </a:endParaRPr>
          </a:p>
          <a:p>
            <a:pPr marL="518165" marR="0" lvl="1" algn="ctr" rtl="0">
              <a:spcBef>
                <a:spcPts val="0"/>
              </a:spcBef>
              <a:spcAft>
                <a:spcPts val="0"/>
              </a:spcAft>
              <a:buClr>
                <a:srgbClr val="392503"/>
              </a:buClr>
              <a:buSzPts val="4800"/>
            </a:pPr>
            <a:r>
              <a:rPr lang="en-US" sz="4000" dirty="0">
                <a:solidFill>
                  <a:srgbClr val="392503"/>
                </a:solidFill>
              </a:rPr>
              <a:t>During expiration: </a:t>
            </a:r>
            <a:r>
              <a:rPr lang="en-US" sz="4000" b="1" dirty="0">
                <a:solidFill>
                  <a:srgbClr val="392503"/>
                </a:solidFill>
              </a:rPr>
              <a:t>alveolar pressure </a:t>
            </a:r>
            <a:r>
              <a:rPr lang="en-US" sz="4000" b="1" u="sng" dirty="0">
                <a:solidFill>
                  <a:srgbClr val="392503"/>
                </a:solidFill>
              </a:rPr>
              <a:t>rises</a:t>
            </a:r>
            <a:r>
              <a:rPr lang="en-US" sz="4000" b="1" dirty="0">
                <a:solidFill>
                  <a:srgbClr val="392503"/>
                </a:solidFill>
              </a:rPr>
              <a:t> above atmospheric pressure</a:t>
            </a:r>
            <a:r>
              <a:rPr lang="en-US" sz="4000" dirty="0">
                <a:solidFill>
                  <a:srgbClr val="392503"/>
                </a:solidFill>
              </a:rPr>
              <a:t>, pushing air out of lungs</a:t>
            </a:r>
            <a:endParaRPr sz="1100" b="0" i="0" u="none" strike="noStrike" cap="none" dirty="0">
              <a:solidFill>
                <a:srgbClr val="000000"/>
              </a:solidFill>
              <a:latin typeface="Arial"/>
              <a:ea typeface="Arial"/>
              <a:cs typeface="Arial"/>
              <a:sym typeface="Arial"/>
            </a:endParaRPr>
          </a:p>
        </p:txBody>
      </p:sp>
      <p:sp>
        <p:nvSpPr>
          <p:cNvPr id="2" name="Google Shape;116;p15">
            <a:extLst>
              <a:ext uri="{FF2B5EF4-FFF2-40B4-BE49-F238E27FC236}">
                <a16:creationId xmlns:a16="http://schemas.microsoft.com/office/drawing/2014/main" id="{3591DC50-6EF1-7A7D-CD5E-60207728A73F}"/>
              </a:ext>
            </a:extLst>
          </p:cNvPr>
          <p:cNvSpPr txBox="1"/>
          <p:nvPr/>
        </p:nvSpPr>
        <p:spPr>
          <a:xfrm>
            <a:off x="1438578" y="6700601"/>
            <a:ext cx="14775621" cy="1354217"/>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400" dirty="0"/>
              <a:t>Cycles between slightly negative (inspiration) and slightly positive (expiration) during normal breathing</a:t>
            </a:r>
            <a:endParaRPr sz="4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1867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D479F425-CFB2-85ED-6B18-4AB6F926A194}"/>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DC2C1114-097B-75BA-F175-096ED327E27B}"/>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F36D75AB-D030-750A-906D-AA7FECA883C4}"/>
              </a:ext>
            </a:extLst>
          </p:cNvPr>
          <p:cNvSpPr txBox="1"/>
          <p:nvPr/>
        </p:nvSpPr>
        <p:spPr>
          <a:xfrm>
            <a:off x="1945178" y="705990"/>
            <a:ext cx="14821538"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dirty="0">
                <a:solidFill>
                  <a:srgbClr val="392503"/>
                </a:solidFill>
              </a:rPr>
              <a:t>Intrapleural pressure</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883D377F-796E-0D75-777C-EED901DA9115}"/>
              </a:ext>
            </a:extLst>
          </p:cNvPr>
          <p:cNvSpPr txBox="1"/>
          <p:nvPr/>
        </p:nvSpPr>
        <p:spPr>
          <a:xfrm>
            <a:off x="926345" y="2274086"/>
            <a:ext cx="16209341" cy="738664"/>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800" dirty="0">
                <a:solidFill>
                  <a:srgbClr val="392503"/>
                </a:solidFill>
              </a:rPr>
              <a:t>Intrapleural</a:t>
            </a:r>
            <a:r>
              <a:rPr lang="en-US" sz="4800" b="0" i="0" u="none" strike="noStrike" cap="none" dirty="0">
                <a:solidFill>
                  <a:srgbClr val="392503"/>
                </a:solidFill>
                <a:latin typeface="Arial"/>
                <a:ea typeface="Arial"/>
                <a:cs typeface="Arial"/>
                <a:sym typeface="Arial"/>
              </a:rPr>
              <a:t> pressure – pressure within the </a:t>
            </a:r>
            <a:r>
              <a:rPr lang="en-US" sz="4800" dirty="0">
                <a:solidFill>
                  <a:srgbClr val="392503"/>
                </a:solidFill>
              </a:rPr>
              <a:t>pleural cavity</a:t>
            </a:r>
            <a:endParaRPr sz="1400" b="0" i="0" u="none" strike="noStrike" cap="none" dirty="0">
              <a:solidFill>
                <a:srgbClr val="000000"/>
              </a:solidFill>
              <a:latin typeface="Arial"/>
              <a:ea typeface="Arial"/>
              <a:cs typeface="Arial"/>
              <a:sym typeface="Arial"/>
            </a:endParaRPr>
          </a:p>
        </p:txBody>
      </p:sp>
      <p:sp>
        <p:nvSpPr>
          <p:cNvPr id="3" name="Google Shape;116;p15">
            <a:extLst>
              <a:ext uri="{FF2B5EF4-FFF2-40B4-BE49-F238E27FC236}">
                <a16:creationId xmlns:a16="http://schemas.microsoft.com/office/drawing/2014/main" id="{C1AB4B85-17FC-AC4E-CB75-D8A875E18572}"/>
              </a:ext>
            </a:extLst>
          </p:cNvPr>
          <p:cNvSpPr txBox="1"/>
          <p:nvPr/>
        </p:nvSpPr>
        <p:spPr>
          <a:xfrm>
            <a:off x="1438579" y="3378473"/>
            <a:ext cx="14775621" cy="5539978"/>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000" dirty="0">
                <a:solidFill>
                  <a:srgbClr val="392503"/>
                </a:solidFill>
              </a:rPr>
              <a:t>Typically negative due to elastic recoil of lungs pulling inward and chest wall pulling outward, which creates a suction effect so lungs don’t collapse</a:t>
            </a:r>
          </a:p>
          <a:p>
            <a:pPr marL="518165" marR="0" lvl="1" algn="ctr" rtl="0">
              <a:spcBef>
                <a:spcPts val="0"/>
              </a:spcBef>
              <a:spcAft>
                <a:spcPts val="0"/>
              </a:spcAft>
              <a:buClr>
                <a:srgbClr val="392503"/>
              </a:buClr>
              <a:buSzPts val="4800"/>
            </a:pPr>
            <a:endParaRPr lang="en-US" sz="4000" dirty="0">
              <a:solidFill>
                <a:srgbClr val="392503"/>
              </a:solidFill>
            </a:endParaRPr>
          </a:p>
          <a:p>
            <a:pPr marL="518165" marR="0" lvl="1" algn="ctr" rtl="0">
              <a:spcBef>
                <a:spcPts val="0"/>
              </a:spcBef>
              <a:spcAft>
                <a:spcPts val="0"/>
              </a:spcAft>
              <a:buClr>
                <a:srgbClr val="392503"/>
              </a:buClr>
              <a:buSzPts val="4800"/>
            </a:pPr>
            <a:r>
              <a:rPr lang="en-US" sz="4000" dirty="0">
                <a:solidFill>
                  <a:srgbClr val="392503"/>
                </a:solidFill>
              </a:rPr>
              <a:t>During inspiration: </a:t>
            </a:r>
            <a:r>
              <a:rPr lang="en-US" sz="4000" b="1" dirty="0">
                <a:solidFill>
                  <a:srgbClr val="392503"/>
                </a:solidFill>
              </a:rPr>
              <a:t>intra-pleural pressure becomes </a:t>
            </a:r>
            <a:r>
              <a:rPr lang="en-US" sz="4000" b="1" u="sng" dirty="0">
                <a:solidFill>
                  <a:srgbClr val="392503"/>
                </a:solidFill>
              </a:rPr>
              <a:t>more negative</a:t>
            </a:r>
            <a:r>
              <a:rPr lang="en-US" sz="4000" b="1" dirty="0">
                <a:solidFill>
                  <a:srgbClr val="392503"/>
                </a:solidFill>
              </a:rPr>
              <a:t> </a:t>
            </a:r>
            <a:r>
              <a:rPr lang="en-US" sz="4000" dirty="0">
                <a:solidFill>
                  <a:srgbClr val="392503"/>
                </a:solidFill>
              </a:rPr>
              <a:t>as thoracic cage expands</a:t>
            </a:r>
          </a:p>
          <a:p>
            <a:pPr marL="518165" marR="0" lvl="1" algn="ctr" rtl="0">
              <a:spcBef>
                <a:spcPts val="0"/>
              </a:spcBef>
              <a:spcAft>
                <a:spcPts val="0"/>
              </a:spcAft>
              <a:buClr>
                <a:srgbClr val="392503"/>
              </a:buClr>
              <a:buSzPts val="4800"/>
            </a:pPr>
            <a:endParaRPr lang="en-US" sz="4000" b="0" i="0" u="none" strike="noStrike" cap="none" dirty="0">
              <a:solidFill>
                <a:srgbClr val="392503"/>
              </a:solidFill>
              <a:latin typeface="Arial"/>
              <a:ea typeface="Arial"/>
              <a:cs typeface="Arial"/>
              <a:sym typeface="Arial"/>
            </a:endParaRPr>
          </a:p>
          <a:p>
            <a:pPr marL="518165" marR="0" lvl="1" algn="ctr" rtl="0">
              <a:spcBef>
                <a:spcPts val="0"/>
              </a:spcBef>
              <a:spcAft>
                <a:spcPts val="0"/>
              </a:spcAft>
              <a:buClr>
                <a:srgbClr val="392503"/>
              </a:buClr>
              <a:buSzPts val="4800"/>
            </a:pPr>
            <a:r>
              <a:rPr lang="en-US" sz="4000" dirty="0">
                <a:solidFill>
                  <a:srgbClr val="392503"/>
                </a:solidFill>
              </a:rPr>
              <a:t>During expiration: </a:t>
            </a:r>
            <a:r>
              <a:rPr lang="en-US" sz="4000" b="1" dirty="0">
                <a:solidFill>
                  <a:srgbClr val="392503"/>
                </a:solidFill>
              </a:rPr>
              <a:t>intra-pleural pressure becomes </a:t>
            </a:r>
            <a:r>
              <a:rPr lang="en-US" sz="4000" b="1" u="sng" dirty="0">
                <a:solidFill>
                  <a:srgbClr val="392503"/>
                </a:solidFill>
              </a:rPr>
              <a:t>less negative</a:t>
            </a:r>
            <a:r>
              <a:rPr lang="en-US" sz="4000" b="1" dirty="0">
                <a:solidFill>
                  <a:srgbClr val="392503"/>
                </a:solidFill>
              </a:rPr>
              <a:t> </a:t>
            </a:r>
            <a:r>
              <a:rPr lang="en-US" sz="4000" dirty="0">
                <a:solidFill>
                  <a:srgbClr val="392503"/>
                </a:solidFill>
              </a:rPr>
              <a:t>as thoracic cage returns to its resting state</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3179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031F8E43-EEDA-3959-EBB4-8FAD292A664D}"/>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EFDC3656-23CB-0A00-9A58-7637278720AF}"/>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E13E08B7-CC5A-5156-AE79-336021C327D5}"/>
              </a:ext>
            </a:extLst>
          </p:cNvPr>
          <p:cNvSpPr txBox="1"/>
          <p:nvPr/>
        </p:nvSpPr>
        <p:spPr>
          <a:xfrm>
            <a:off x="1945178" y="705990"/>
            <a:ext cx="14821538"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dirty="0">
                <a:solidFill>
                  <a:srgbClr val="392503"/>
                </a:solidFill>
              </a:rPr>
              <a:t>Transpulmonary pressure</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497D16DA-1B52-0CB4-A992-1EC9A863CE2C}"/>
              </a:ext>
            </a:extLst>
          </p:cNvPr>
          <p:cNvSpPr txBox="1"/>
          <p:nvPr/>
        </p:nvSpPr>
        <p:spPr>
          <a:xfrm>
            <a:off x="926345" y="2274086"/>
            <a:ext cx="16209341" cy="738664"/>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800" dirty="0">
                <a:solidFill>
                  <a:srgbClr val="392503"/>
                </a:solidFill>
              </a:rPr>
              <a:t>Transpulmonary</a:t>
            </a:r>
            <a:r>
              <a:rPr lang="en-US" sz="4800" b="0" i="0" u="none" strike="noStrike" cap="none" dirty="0">
                <a:solidFill>
                  <a:srgbClr val="392503"/>
                </a:solidFill>
                <a:latin typeface="Arial"/>
                <a:ea typeface="Arial"/>
                <a:cs typeface="Arial"/>
                <a:sym typeface="Arial"/>
              </a:rPr>
              <a:t> pressure – P(alveolar) - P(intrapleural)</a:t>
            </a:r>
            <a:endParaRPr sz="1400" b="0" i="0" u="none" strike="noStrike" cap="none" dirty="0">
              <a:solidFill>
                <a:srgbClr val="000000"/>
              </a:solidFill>
              <a:latin typeface="Arial"/>
              <a:ea typeface="Arial"/>
              <a:cs typeface="Arial"/>
              <a:sym typeface="Arial"/>
            </a:endParaRPr>
          </a:p>
        </p:txBody>
      </p:sp>
      <p:sp>
        <p:nvSpPr>
          <p:cNvPr id="3" name="Google Shape;116;p15">
            <a:extLst>
              <a:ext uri="{FF2B5EF4-FFF2-40B4-BE49-F238E27FC236}">
                <a16:creationId xmlns:a16="http://schemas.microsoft.com/office/drawing/2014/main" id="{CC847A2E-07CE-8EA6-C82B-7E5F1459D879}"/>
              </a:ext>
            </a:extLst>
          </p:cNvPr>
          <p:cNvSpPr txBox="1"/>
          <p:nvPr/>
        </p:nvSpPr>
        <p:spPr>
          <a:xfrm>
            <a:off x="1438579" y="3378473"/>
            <a:ext cx="14775621" cy="5539978"/>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000" dirty="0">
                <a:solidFill>
                  <a:srgbClr val="392503"/>
                </a:solidFill>
              </a:rPr>
              <a:t>Acts as a distending force that keeps the lungs open</a:t>
            </a:r>
          </a:p>
          <a:p>
            <a:pPr marL="518165" marR="0" lvl="1" algn="ctr" rtl="0">
              <a:spcBef>
                <a:spcPts val="0"/>
              </a:spcBef>
              <a:spcAft>
                <a:spcPts val="0"/>
              </a:spcAft>
              <a:buClr>
                <a:srgbClr val="392503"/>
              </a:buClr>
              <a:buSzPts val="4800"/>
            </a:pPr>
            <a:r>
              <a:rPr lang="en-US" sz="4000" dirty="0">
                <a:solidFill>
                  <a:srgbClr val="392503"/>
                </a:solidFill>
              </a:rPr>
              <a:t>A positive transpulmonary pressure is necessary for the lungs to remain inflated.</a:t>
            </a:r>
          </a:p>
          <a:p>
            <a:pPr marL="518165" marR="0" lvl="1" algn="ctr" rtl="0">
              <a:spcBef>
                <a:spcPts val="0"/>
              </a:spcBef>
              <a:spcAft>
                <a:spcPts val="0"/>
              </a:spcAft>
              <a:buClr>
                <a:srgbClr val="392503"/>
              </a:buClr>
              <a:buSzPts val="4800"/>
            </a:pPr>
            <a:endParaRPr lang="en-US" sz="4000" dirty="0">
              <a:solidFill>
                <a:srgbClr val="392503"/>
              </a:solidFill>
            </a:endParaRPr>
          </a:p>
          <a:p>
            <a:pPr marL="518165" marR="0" lvl="1" algn="ctr" rtl="0">
              <a:spcBef>
                <a:spcPts val="0"/>
              </a:spcBef>
              <a:spcAft>
                <a:spcPts val="0"/>
              </a:spcAft>
              <a:buClr>
                <a:srgbClr val="392503"/>
              </a:buClr>
              <a:buSzPts val="4800"/>
            </a:pPr>
            <a:r>
              <a:rPr lang="en-US" sz="4000" dirty="0">
                <a:solidFill>
                  <a:srgbClr val="392503"/>
                </a:solidFill>
              </a:rPr>
              <a:t>During inspiration: </a:t>
            </a:r>
            <a:r>
              <a:rPr lang="en-US" sz="4000" b="1" dirty="0">
                <a:solidFill>
                  <a:srgbClr val="392503"/>
                </a:solidFill>
              </a:rPr>
              <a:t>higher transpulmonary pressure </a:t>
            </a:r>
            <a:r>
              <a:rPr lang="en-US" sz="4000" dirty="0">
                <a:solidFill>
                  <a:srgbClr val="392503"/>
                </a:solidFill>
              </a:rPr>
              <a:t>allows lung expansion</a:t>
            </a:r>
          </a:p>
          <a:p>
            <a:pPr marL="518165" marR="0" lvl="1" algn="ctr" rtl="0">
              <a:spcBef>
                <a:spcPts val="0"/>
              </a:spcBef>
              <a:spcAft>
                <a:spcPts val="0"/>
              </a:spcAft>
              <a:buClr>
                <a:srgbClr val="392503"/>
              </a:buClr>
              <a:buSzPts val="4800"/>
            </a:pPr>
            <a:endParaRPr lang="en-US" sz="4000" i="0" u="none" strike="noStrike" cap="none" dirty="0">
              <a:solidFill>
                <a:srgbClr val="392503"/>
              </a:solidFill>
              <a:latin typeface="Arial"/>
              <a:ea typeface="Arial"/>
              <a:cs typeface="Arial"/>
              <a:sym typeface="Arial"/>
            </a:endParaRPr>
          </a:p>
          <a:p>
            <a:pPr marL="518165" marR="0" lvl="1" algn="ctr" rtl="0">
              <a:spcBef>
                <a:spcPts val="0"/>
              </a:spcBef>
              <a:spcAft>
                <a:spcPts val="0"/>
              </a:spcAft>
              <a:buClr>
                <a:srgbClr val="392503"/>
              </a:buClr>
              <a:buSzPts val="4800"/>
            </a:pPr>
            <a:r>
              <a:rPr lang="en-US" sz="4000" dirty="0">
                <a:solidFill>
                  <a:srgbClr val="392503"/>
                </a:solidFill>
              </a:rPr>
              <a:t>During expiration: </a:t>
            </a:r>
            <a:r>
              <a:rPr lang="en-US" sz="4000" b="1" dirty="0">
                <a:solidFill>
                  <a:srgbClr val="392503"/>
                </a:solidFill>
              </a:rPr>
              <a:t>lower transpulmonary pressure </a:t>
            </a:r>
            <a:r>
              <a:rPr lang="en-US" sz="4000" dirty="0">
                <a:solidFill>
                  <a:srgbClr val="392503"/>
                </a:solidFill>
              </a:rPr>
              <a:t>facilitates recoil but prevents collapse</a:t>
            </a:r>
            <a:endParaRPr sz="110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5971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14126B90-2403-5020-C173-25ECA24DCC1C}"/>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EE2F92CF-1D5A-0EFB-186A-EBDBA48DE250}"/>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US" b="1" dirty="0"/>
          </a:p>
        </p:txBody>
      </p:sp>
      <p:sp>
        <p:nvSpPr>
          <p:cNvPr id="115" name="Google Shape;115;p15">
            <a:extLst>
              <a:ext uri="{FF2B5EF4-FFF2-40B4-BE49-F238E27FC236}">
                <a16:creationId xmlns:a16="http://schemas.microsoft.com/office/drawing/2014/main" id="{C466F272-2E20-FB03-4980-E358DB85CC48}"/>
              </a:ext>
            </a:extLst>
          </p:cNvPr>
          <p:cNvSpPr txBox="1"/>
          <p:nvPr/>
        </p:nvSpPr>
        <p:spPr>
          <a:xfrm>
            <a:off x="1945178" y="705990"/>
            <a:ext cx="14821538" cy="107709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6999"/>
              <a:buFont typeface="Arial"/>
              <a:buNone/>
            </a:pPr>
            <a:r>
              <a:rPr lang="en-US" sz="6999" b="1" dirty="0">
                <a:solidFill>
                  <a:srgbClr val="392503"/>
                </a:solidFill>
              </a:rPr>
              <a:t>Dead Space (</a:t>
            </a:r>
            <a:r>
              <a:rPr lang="en-US" sz="6999" b="1" dirty="0" err="1">
                <a:solidFill>
                  <a:srgbClr val="392503"/>
                </a:solidFill>
              </a:rPr>
              <a:t>Vd</a:t>
            </a:r>
            <a:r>
              <a:rPr lang="en-US" sz="6999" b="1" dirty="0">
                <a:solidFill>
                  <a:srgbClr val="392503"/>
                </a:solidFill>
              </a:rPr>
              <a:t>)</a:t>
            </a:r>
            <a:endParaRPr sz="1400" b="0" i="0" u="none" strike="noStrike" cap="none" dirty="0">
              <a:solidFill>
                <a:srgbClr val="000000"/>
              </a:solidFill>
              <a:latin typeface="Arial"/>
              <a:ea typeface="Arial"/>
              <a:cs typeface="Arial"/>
              <a:sym typeface="Arial"/>
            </a:endParaRPr>
          </a:p>
        </p:txBody>
      </p:sp>
      <p:sp>
        <p:nvSpPr>
          <p:cNvPr id="116" name="Google Shape;116;p15">
            <a:extLst>
              <a:ext uri="{FF2B5EF4-FFF2-40B4-BE49-F238E27FC236}">
                <a16:creationId xmlns:a16="http://schemas.microsoft.com/office/drawing/2014/main" id="{AB087FC6-3BEA-D883-B050-A476E637D413}"/>
              </a:ext>
            </a:extLst>
          </p:cNvPr>
          <p:cNvSpPr txBox="1"/>
          <p:nvPr/>
        </p:nvSpPr>
        <p:spPr>
          <a:xfrm>
            <a:off x="926345" y="2274086"/>
            <a:ext cx="16209341" cy="738664"/>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800" b="0" i="0" u="none" strike="noStrike" cap="none" dirty="0">
                <a:solidFill>
                  <a:srgbClr val="392503"/>
                </a:solidFill>
                <a:latin typeface="Arial"/>
                <a:ea typeface="Arial"/>
                <a:cs typeface="Arial"/>
                <a:sym typeface="Arial"/>
              </a:rPr>
              <a:t>Dead space </a:t>
            </a:r>
            <a:r>
              <a:rPr lang="en-US" sz="4800" dirty="0">
                <a:solidFill>
                  <a:srgbClr val="392503"/>
                </a:solidFill>
              </a:rPr>
              <a:t>- airway volume with no gas exchange</a:t>
            </a:r>
            <a:endParaRPr sz="1400" b="0" i="0" u="none" strike="noStrike" cap="none" dirty="0">
              <a:solidFill>
                <a:srgbClr val="000000"/>
              </a:solidFill>
              <a:latin typeface="Arial"/>
              <a:ea typeface="Arial"/>
              <a:cs typeface="Arial"/>
              <a:sym typeface="Arial"/>
            </a:endParaRPr>
          </a:p>
        </p:txBody>
      </p:sp>
      <p:sp>
        <p:nvSpPr>
          <p:cNvPr id="3" name="Google Shape;116;p15">
            <a:extLst>
              <a:ext uri="{FF2B5EF4-FFF2-40B4-BE49-F238E27FC236}">
                <a16:creationId xmlns:a16="http://schemas.microsoft.com/office/drawing/2014/main" id="{A2BB65F8-0FCD-A342-3CD0-B2185B70E1C9}"/>
              </a:ext>
            </a:extLst>
          </p:cNvPr>
          <p:cNvSpPr txBox="1"/>
          <p:nvPr/>
        </p:nvSpPr>
        <p:spPr>
          <a:xfrm>
            <a:off x="1438579" y="3378473"/>
            <a:ext cx="14775621" cy="4924425"/>
          </a:xfrm>
          <a:prstGeom prst="rect">
            <a:avLst/>
          </a:prstGeom>
          <a:noFill/>
          <a:ln>
            <a:noFill/>
          </a:ln>
        </p:spPr>
        <p:txBody>
          <a:bodyPr spcFirstLastPara="1" wrap="square" lIns="0" tIns="0" rIns="0" bIns="0" anchor="t" anchorCtr="0">
            <a:spAutoFit/>
          </a:bodyPr>
          <a:lstStyle/>
          <a:p>
            <a:pPr marL="518165" marR="0" lvl="1" algn="ctr" rtl="0">
              <a:spcBef>
                <a:spcPts val="0"/>
              </a:spcBef>
              <a:spcAft>
                <a:spcPts val="0"/>
              </a:spcAft>
              <a:buClr>
                <a:srgbClr val="392503"/>
              </a:buClr>
              <a:buSzPts val="4800"/>
            </a:pPr>
            <a:r>
              <a:rPr lang="en-US" sz="4000" dirty="0">
                <a:solidFill>
                  <a:srgbClr val="392503"/>
                </a:solidFill>
              </a:rPr>
              <a:t>Anatomic – all except alveoli and respiratory bronchioles (typical volume = 150mL)</a:t>
            </a:r>
          </a:p>
          <a:p>
            <a:pPr marL="518165" marR="0" lvl="1" algn="ctr" rtl="0">
              <a:spcBef>
                <a:spcPts val="0"/>
              </a:spcBef>
              <a:spcAft>
                <a:spcPts val="0"/>
              </a:spcAft>
              <a:buClr>
                <a:srgbClr val="392503"/>
              </a:buClr>
              <a:buSzPts val="4800"/>
            </a:pPr>
            <a:endParaRPr lang="en-US" sz="4000" dirty="0">
              <a:solidFill>
                <a:srgbClr val="392503"/>
              </a:solidFill>
            </a:endParaRPr>
          </a:p>
          <a:p>
            <a:pPr marL="518165" marR="0" lvl="1" algn="ctr" rtl="0">
              <a:spcBef>
                <a:spcPts val="0"/>
              </a:spcBef>
              <a:spcAft>
                <a:spcPts val="0"/>
              </a:spcAft>
              <a:buClr>
                <a:srgbClr val="392503"/>
              </a:buClr>
              <a:buSzPts val="4800"/>
            </a:pPr>
            <a:r>
              <a:rPr lang="en-US" sz="4000" dirty="0">
                <a:solidFill>
                  <a:srgbClr val="392503"/>
                </a:solidFill>
              </a:rPr>
              <a:t>Physiologic – anatomic and areas where gas exchange is dysfunctional</a:t>
            </a:r>
            <a:r>
              <a:rPr lang="en-US" sz="4000" b="1" dirty="0">
                <a:solidFill>
                  <a:srgbClr val="392503"/>
                </a:solidFill>
              </a:rPr>
              <a:t> </a:t>
            </a:r>
            <a:r>
              <a:rPr lang="en-US" sz="4000" dirty="0">
                <a:solidFill>
                  <a:srgbClr val="392503"/>
                </a:solidFill>
              </a:rPr>
              <a:t>(roughly the same in a healthy person)</a:t>
            </a:r>
          </a:p>
          <a:p>
            <a:pPr marL="518165" marR="0" lvl="1" algn="ctr" rtl="0">
              <a:spcBef>
                <a:spcPts val="0"/>
              </a:spcBef>
              <a:spcAft>
                <a:spcPts val="0"/>
              </a:spcAft>
              <a:buClr>
                <a:srgbClr val="392503"/>
              </a:buClr>
              <a:buSzPts val="4800"/>
            </a:pPr>
            <a:endParaRPr lang="en-US" sz="4000" dirty="0">
              <a:solidFill>
                <a:srgbClr val="392503"/>
              </a:solidFill>
            </a:endParaRPr>
          </a:p>
          <a:p>
            <a:pPr marL="518165" marR="0" lvl="1" algn="ctr" rtl="0">
              <a:spcBef>
                <a:spcPts val="0"/>
              </a:spcBef>
              <a:spcAft>
                <a:spcPts val="0"/>
              </a:spcAft>
              <a:buClr>
                <a:srgbClr val="392503"/>
              </a:buClr>
              <a:buSzPts val="4800"/>
            </a:pPr>
            <a:r>
              <a:rPr lang="en-US" sz="4000" b="1" i="0" u="none" strike="noStrike" cap="none" dirty="0">
                <a:solidFill>
                  <a:srgbClr val="392503"/>
                </a:solidFill>
                <a:latin typeface="Arial"/>
                <a:ea typeface="Arial"/>
                <a:cs typeface="Arial"/>
                <a:sym typeface="Arial"/>
              </a:rPr>
              <a:t>Alveolar ventilation = minute ventilation – dead space ventilation</a:t>
            </a:r>
            <a:endParaRPr sz="11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596210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6840</TotalTime>
  <Words>2999</Words>
  <Application>Microsoft Office PowerPoint</Application>
  <PresentationFormat>Custom</PresentationFormat>
  <Paragraphs>373</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Shruti Turaga</cp:lastModifiedBy>
  <cp:revision>22</cp:revision>
  <dcterms:modified xsi:type="dcterms:W3CDTF">2025-12-15T15:14:47Z</dcterms:modified>
</cp:coreProperties>
</file>