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5143500" cx="9144000"/>
  <p:notesSz cx="6858000" cy="9144000"/>
  <p:embeddedFontLst>
    <p:embeddedFont>
      <p:font typeface="Raleway"/>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aleway-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Raleway-italic.fntdata"/><Relationship Id="rId63" Type="http://schemas.openxmlformats.org/officeDocument/2006/relationships/font" Target="fonts/Raleway-bold.fntdata"/><Relationship Id="rId22" Type="http://schemas.openxmlformats.org/officeDocument/2006/relationships/slide" Target="slides/slide16.xml"/><Relationship Id="rId21" Type="http://schemas.openxmlformats.org/officeDocument/2006/relationships/slide" Target="slides/slide15.xml"/><Relationship Id="rId65" Type="http://schemas.openxmlformats.org/officeDocument/2006/relationships/font" Target="fonts/Raleway-bold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84608767db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84608767db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88cc2f0d22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88cc2f0d22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88cc2f0d22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88cc2f0d22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88cc2f0d22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88cc2f0d22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88cc2f0d22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88cc2f0d22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88cc2f0d22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88cc2f0d22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88cc2f0d22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88cc2f0d22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88cc2f0d22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88cc2f0d22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88cc2f0d22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88cc2f0d2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7F7F7F"/>
              </a:solidFill>
              <a:latin typeface="Source Sans Pro"/>
              <a:ea typeface="Source Sans Pro"/>
              <a:cs typeface="Source Sans Pro"/>
              <a:sym typeface="Source Sans Pro"/>
            </a:endParaRPr>
          </a:p>
          <a:p>
            <a:pPr indent="0" lvl="0" marL="0" rtl="0" algn="l">
              <a:spcBef>
                <a:spcPts val="12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8628d667e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8628d667e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865bcac576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865bcac576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84608767db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84608767db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88cc2f0d22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88cc2f0d22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88cc2f0d22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88cc2f0d22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88cc2f0d22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88cc2f0d22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88cc2f0d22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88cc2f0d22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88cc2f0d22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88cc2f0d22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88cc2f0d22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88cc2f0d22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88cc2f0d22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88cc2f0d22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88cc2f0d22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88cc2f0d22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88cc2f0d22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88cc2f0d22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88cc2f0d22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88cc2f0d22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8628d667e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8628d667e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88cc2f0d22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88cc2f0d22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88cc2f0d22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88cc2f0d22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88cc2f0d22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88cc2f0d22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88cc2f0d22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88cc2f0d22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88cc2f0d22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88cc2f0d22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88cc2f0d22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88cc2f0d22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88cc2f0d22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88cc2f0d22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88cc2f0d22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88cc2f0d22_0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88cc2f0d22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88cc2f0d22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88cc2f0d22_0_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88cc2f0d22_0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88cc2f0d2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88cc2f0d2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88cc2f0d22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88cc2f0d22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88cc2f0d22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88cc2f0d22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88cc2f0d22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88cc2f0d22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88cc2f0d22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88cc2f0d22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88cc2f0d22_0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88cc2f0d22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88cc2f0d22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88cc2f0d22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88cc2f0d22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88cc2f0d22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88cc2f0d22_0_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88cc2f0d22_0_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88cc2f0d22_0_6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88cc2f0d22_0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88cc2f0d22_0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288cc2f0d22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88cc2f0d2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88cc2f0d2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88cc2f0d22_0_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88cc2f0d22_0_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88cc2f0d22_0_8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288cc2f0d22_0_8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88cc2f0d22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288cc2f0d22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8d0a5c4828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28d0a5c4828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8d0a5c4828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28d0a5c4828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2865bcac576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2865bcac576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4608767db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84608767db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88cc2f0d2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88cc2f0d2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88cc2f0d2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88cc2f0d2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88cc2f0d22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88cc2f0d22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57" name="Google Shape;57;p14"/>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sp>
        <p:nvSpPr>
          <p:cNvPr id="58" name="Google Shape;58;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5"/>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2" name="Google Shape;62;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5" name="Google Shape;6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6" name="Google Shape;66;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9" name="Google Shape;69;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0" name="Google Shape;70;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1" name="Google Shape;71;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4" name="Google Shape;74;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8" name="Google Shape;78;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79" name="Shape 79"/>
        <p:cNvGrpSpPr/>
        <p:nvPr/>
      </p:nvGrpSpPr>
      <p:grpSpPr>
        <a:xfrm>
          <a:off x="0" y="0"/>
          <a:ext cx="0" cy="0"/>
          <a:chOff x="0" y="0"/>
          <a:chExt cx="0" cy="0"/>
        </a:xfrm>
      </p:grpSpPr>
      <p:sp>
        <p:nvSpPr>
          <p:cNvPr id="80" name="Google Shape;80;p20"/>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81" name="Google Shape;81;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4" name="Google Shape;84;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5" name="Google Shape;85;p21"/>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86" name="Google Shape;86;p21"/>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7" name="Google Shape;87;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88" name="Google Shape;88;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100"/>
              <a:buNone/>
              <a:defRPr sz="2100"/>
            </a:lvl1pPr>
          </a:lstStyle>
          <a:p/>
        </p:txBody>
      </p:sp>
      <p:sp>
        <p:nvSpPr>
          <p:cNvPr id="91" name="Google Shape;91;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2" name="Shape 92"/>
        <p:cNvGrpSpPr/>
        <p:nvPr/>
      </p:nvGrpSpPr>
      <p:grpSpPr>
        <a:xfrm>
          <a:off x="0" y="0"/>
          <a:ext cx="0" cy="0"/>
          <a:chOff x="0" y="0"/>
          <a:chExt cx="0" cy="0"/>
        </a:xfrm>
      </p:grpSpPr>
      <p:sp>
        <p:nvSpPr>
          <p:cNvPr id="93" name="Google Shape;93;p2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3"/>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rtl="0"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rtl="0"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rtl="0"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rtl="0"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rtl="0"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rtl="0"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rtl="0"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rtl="0"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95" name="Google Shape;95;p23"/>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0"/>
              </a:spcBef>
              <a:spcAft>
                <a:spcPts val="0"/>
              </a:spcAft>
              <a:buClr>
                <a:schemeClr val="lt1"/>
              </a:buClr>
              <a:buSzPts val="1400"/>
              <a:buChar char="○"/>
              <a:defRPr>
                <a:solidFill>
                  <a:schemeClr val="lt1"/>
                </a:solidFill>
              </a:defRPr>
            </a:lvl2pPr>
            <a:lvl3pPr indent="-317500" lvl="2" marL="1371600" rtl="0" algn="ctr">
              <a:spcBef>
                <a:spcPts val="0"/>
              </a:spcBef>
              <a:spcAft>
                <a:spcPts val="0"/>
              </a:spcAft>
              <a:buClr>
                <a:schemeClr val="lt1"/>
              </a:buClr>
              <a:buSzPts val="1400"/>
              <a:buChar char="■"/>
              <a:defRPr>
                <a:solidFill>
                  <a:schemeClr val="lt1"/>
                </a:solidFill>
              </a:defRPr>
            </a:lvl3pPr>
            <a:lvl4pPr indent="-317500" lvl="3" marL="1828800" rtl="0" algn="ctr">
              <a:spcBef>
                <a:spcPts val="0"/>
              </a:spcBef>
              <a:spcAft>
                <a:spcPts val="0"/>
              </a:spcAft>
              <a:buClr>
                <a:schemeClr val="lt1"/>
              </a:buClr>
              <a:buSzPts val="1400"/>
              <a:buChar char="●"/>
              <a:defRPr>
                <a:solidFill>
                  <a:schemeClr val="lt1"/>
                </a:solidFill>
              </a:defRPr>
            </a:lvl4pPr>
            <a:lvl5pPr indent="-317500" lvl="4" marL="2286000" rtl="0" algn="ctr">
              <a:spcBef>
                <a:spcPts val="0"/>
              </a:spcBef>
              <a:spcAft>
                <a:spcPts val="0"/>
              </a:spcAft>
              <a:buClr>
                <a:schemeClr val="lt1"/>
              </a:buClr>
              <a:buSzPts val="1400"/>
              <a:buChar char="○"/>
              <a:defRPr>
                <a:solidFill>
                  <a:schemeClr val="lt1"/>
                </a:solidFill>
              </a:defRPr>
            </a:lvl5pPr>
            <a:lvl6pPr indent="-317500" lvl="5" marL="2743200" rtl="0" algn="ctr">
              <a:spcBef>
                <a:spcPts val="0"/>
              </a:spcBef>
              <a:spcAft>
                <a:spcPts val="0"/>
              </a:spcAft>
              <a:buClr>
                <a:schemeClr val="lt1"/>
              </a:buClr>
              <a:buSzPts val="1400"/>
              <a:buChar char="■"/>
              <a:defRPr>
                <a:solidFill>
                  <a:schemeClr val="lt1"/>
                </a:solidFill>
              </a:defRPr>
            </a:lvl6pPr>
            <a:lvl7pPr indent="-317500" lvl="6" marL="3200400" rtl="0" algn="ctr">
              <a:spcBef>
                <a:spcPts val="0"/>
              </a:spcBef>
              <a:spcAft>
                <a:spcPts val="0"/>
              </a:spcAft>
              <a:buClr>
                <a:schemeClr val="lt1"/>
              </a:buClr>
              <a:buSzPts val="1400"/>
              <a:buChar char="●"/>
              <a:defRPr>
                <a:solidFill>
                  <a:schemeClr val="lt1"/>
                </a:solidFill>
              </a:defRPr>
            </a:lvl7pPr>
            <a:lvl8pPr indent="-317500" lvl="7" marL="3657600" rtl="0" algn="ctr">
              <a:spcBef>
                <a:spcPts val="0"/>
              </a:spcBef>
              <a:spcAft>
                <a:spcPts val="0"/>
              </a:spcAft>
              <a:buClr>
                <a:schemeClr val="lt1"/>
              </a:buClr>
              <a:buSzPts val="1400"/>
              <a:buChar char="○"/>
              <a:defRPr>
                <a:solidFill>
                  <a:schemeClr val="lt1"/>
                </a:solidFill>
              </a:defRPr>
            </a:lvl8pPr>
            <a:lvl9pPr indent="-317500" lvl="8" marL="4114800" rtl="0" algn="ctr">
              <a:spcBef>
                <a:spcPts val="0"/>
              </a:spcBef>
              <a:spcAft>
                <a:spcPts val="0"/>
              </a:spcAft>
              <a:buClr>
                <a:schemeClr val="lt1"/>
              </a:buClr>
              <a:buSzPts val="1400"/>
              <a:buChar char="■"/>
              <a:defRPr>
                <a:solidFill>
                  <a:schemeClr val="lt1"/>
                </a:solidFill>
              </a:defRPr>
            </a:lvl9pPr>
          </a:lstStyle>
          <a:p/>
        </p:txBody>
      </p:sp>
      <p:sp>
        <p:nvSpPr>
          <p:cNvPr id="96" name="Google Shape;96;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53" name="Google Shape;53;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latin typeface="Source Sans Pro"/>
                <a:ea typeface="Source Sans Pro"/>
                <a:cs typeface="Source Sans Pro"/>
                <a:sym typeface="Source Sans Pro"/>
              </a:defRPr>
            </a:lvl1pPr>
            <a:lvl2pPr lvl="1" rtl="0" algn="r">
              <a:buNone/>
              <a:defRPr sz="1000">
                <a:solidFill>
                  <a:schemeClr val="lt2"/>
                </a:solidFill>
                <a:latin typeface="Source Sans Pro"/>
                <a:ea typeface="Source Sans Pro"/>
                <a:cs typeface="Source Sans Pro"/>
                <a:sym typeface="Source Sans Pro"/>
              </a:defRPr>
            </a:lvl2pPr>
            <a:lvl3pPr lvl="2" rtl="0" algn="r">
              <a:buNone/>
              <a:defRPr sz="1000">
                <a:solidFill>
                  <a:schemeClr val="lt2"/>
                </a:solidFill>
                <a:latin typeface="Source Sans Pro"/>
                <a:ea typeface="Source Sans Pro"/>
                <a:cs typeface="Source Sans Pro"/>
                <a:sym typeface="Source Sans Pro"/>
              </a:defRPr>
            </a:lvl3pPr>
            <a:lvl4pPr lvl="3" rtl="0" algn="r">
              <a:buNone/>
              <a:defRPr sz="1000">
                <a:solidFill>
                  <a:schemeClr val="lt2"/>
                </a:solidFill>
                <a:latin typeface="Source Sans Pro"/>
                <a:ea typeface="Source Sans Pro"/>
                <a:cs typeface="Source Sans Pro"/>
                <a:sym typeface="Source Sans Pro"/>
              </a:defRPr>
            </a:lvl4pPr>
            <a:lvl5pPr lvl="4" rtl="0" algn="r">
              <a:buNone/>
              <a:defRPr sz="1000">
                <a:solidFill>
                  <a:schemeClr val="lt2"/>
                </a:solidFill>
                <a:latin typeface="Source Sans Pro"/>
                <a:ea typeface="Source Sans Pro"/>
                <a:cs typeface="Source Sans Pro"/>
                <a:sym typeface="Source Sans Pro"/>
              </a:defRPr>
            </a:lvl5pPr>
            <a:lvl6pPr lvl="5" rtl="0" algn="r">
              <a:buNone/>
              <a:defRPr sz="1000">
                <a:solidFill>
                  <a:schemeClr val="lt2"/>
                </a:solidFill>
                <a:latin typeface="Source Sans Pro"/>
                <a:ea typeface="Source Sans Pro"/>
                <a:cs typeface="Source Sans Pro"/>
                <a:sym typeface="Source Sans Pro"/>
              </a:defRPr>
            </a:lvl6pPr>
            <a:lvl7pPr lvl="6" rtl="0" algn="r">
              <a:buNone/>
              <a:defRPr sz="1000">
                <a:solidFill>
                  <a:schemeClr val="lt2"/>
                </a:solidFill>
                <a:latin typeface="Source Sans Pro"/>
                <a:ea typeface="Source Sans Pro"/>
                <a:cs typeface="Source Sans Pro"/>
                <a:sym typeface="Source Sans Pro"/>
              </a:defRPr>
            </a:lvl7pPr>
            <a:lvl8pPr lvl="7" rtl="0" algn="r">
              <a:buNone/>
              <a:defRPr sz="1000">
                <a:solidFill>
                  <a:schemeClr val="lt2"/>
                </a:solidFill>
                <a:latin typeface="Source Sans Pro"/>
                <a:ea typeface="Source Sans Pro"/>
                <a:cs typeface="Source Sans Pro"/>
                <a:sym typeface="Source Sans Pro"/>
              </a:defRPr>
            </a:lvl8pPr>
            <a:lvl9pPr lvl="8" rtl="0"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 Id="rId3" Type="http://schemas.openxmlformats.org/officeDocument/2006/relationships/image" Target="../media/image18.png"/><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5"/>
          <p:cNvSpPr/>
          <p:nvPr/>
        </p:nvSpPr>
        <p:spPr>
          <a:xfrm>
            <a:off x="80800" y="2652550"/>
            <a:ext cx="8994300" cy="2423700"/>
          </a:xfrm>
          <a:prstGeom prst="rect">
            <a:avLst/>
          </a:prstGeom>
          <a:solidFill>
            <a:srgbClr val="7B23E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5"/>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7C24E8"/>
                </a:solidFill>
              </a:rPr>
              <a:t>SFP Made Simple</a:t>
            </a:r>
            <a:endParaRPr>
              <a:solidFill>
                <a:srgbClr val="7C24E8"/>
              </a:solidFill>
            </a:endParaRPr>
          </a:p>
          <a:p>
            <a:pPr indent="0" lvl="0" marL="457200" rtl="0" algn="ctr">
              <a:spcBef>
                <a:spcPts val="0"/>
              </a:spcBef>
              <a:spcAft>
                <a:spcPts val="0"/>
              </a:spcAft>
              <a:buNone/>
            </a:pPr>
            <a:r>
              <a:rPr b="0" lang="en" sz="3600">
                <a:solidFill>
                  <a:srgbClr val="7C24E8"/>
                </a:solidFill>
              </a:rPr>
              <a:t>8. Academic Station Part 1&amp;2</a:t>
            </a:r>
            <a:endParaRPr b="0" sz="3600">
              <a:solidFill>
                <a:srgbClr val="7C24E8"/>
              </a:solidFill>
            </a:endParaRPr>
          </a:p>
        </p:txBody>
      </p:sp>
      <p:sp>
        <p:nvSpPr>
          <p:cNvPr id="105" name="Google Shape;105;p25"/>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t/>
            </a:r>
            <a:endParaRPr>
              <a:solidFill>
                <a:schemeClr val="accent1"/>
              </a:solidFill>
            </a:endParaRPr>
          </a:p>
          <a:p>
            <a:pPr indent="0" lvl="0" marL="0" rtl="0" algn="ctr">
              <a:spcBef>
                <a:spcPts val="0"/>
              </a:spcBef>
              <a:spcAft>
                <a:spcPts val="0"/>
              </a:spcAft>
              <a:buNone/>
            </a:pPr>
            <a:r>
              <a:rPr lang="en">
                <a:solidFill>
                  <a:schemeClr val="accent1"/>
                </a:solidFill>
              </a:rPr>
              <a:t>Dr Daria Andreeva (FY1 Imperial)</a:t>
            </a:r>
            <a:endParaRPr>
              <a:solidFill>
                <a:schemeClr val="accent1"/>
              </a:solidFill>
            </a:endParaRPr>
          </a:p>
          <a:p>
            <a:pPr indent="0" lvl="0" marL="0" rtl="0" algn="ctr">
              <a:spcBef>
                <a:spcPts val="0"/>
              </a:spcBef>
              <a:spcAft>
                <a:spcPts val="0"/>
              </a:spcAft>
              <a:buNone/>
            </a:pPr>
            <a:r>
              <a:t/>
            </a:r>
            <a:endParaRPr>
              <a:solidFill>
                <a:schemeClr val="accent1"/>
              </a:solidFill>
            </a:endParaRPr>
          </a:p>
        </p:txBody>
      </p:sp>
      <p:pic>
        <p:nvPicPr>
          <p:cNvPr id="106" name="Google Shape;106;p25"/>
          <p:cNvPicPr preferRelativeResize="0"/>
          <p:nvPr/>
        </p:nvPicPr>
        <p:blipFill>
          <a:blip r:embed="rId3">
            <a:alphaModFix/>
          </a:blip>
          <a:stretch>
            <a:fillRect/>
          </a:stretch>
        </p:blipFill>
        <p:spPr>
          <a:xfrm>
            <a:off x="2473800" y="2681600"/>
            <a:ext cx="4196400" cy="2365601"/>
          </a:xfrm>
          <a:prstGeom prst="rect">
            <a:avLst/>
          </a:prstGeom>
          <a:noFill/>
          <a:ln>
            <a:noFill/>
          </a:ln>
          <a:effectLst>
            <a:outerShdw blurRad="57150" rotWithShape="0" algn="bl" dir="5400000" dist="19050">
              <a:srgbClr val="000000">
                <a:alpha val="50000"/>
              </a:srgbClr>
            </a:outerShdw>
          </a:effectLst>
        </p:spPr>
      </p:pic>
      <p:pic>
        <p:nvPicPr>
          <p:cNvPr id="107" name="Google Shape;107;p25"/>
          <p:cNvPicPr preferRelativeResize="0"/>
          <p:nvPr/>
        </p:nvPicPr>
        <p:blipFill>
          <a:blip r:embed="rId4">
            <a:alphaModFix/>
          </a:blip>
          <a:stretch>
            <a:fillRect/>
          </a:stretch>
        </p:blipFill>
        <p:spPr>
          <a:xfrm>
            <a:off x="8259282" y="0"/>
            <a:ext cx="884711" cy="860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4"/>
          <p:cNvSpPr txBox="1"/>
          <p:nvPr>
            <p:ph idx="1" type="body"/>
          </p:nvPr>
        </p:nvSpPr>
        <p:spPr>
          <a:xfrm>
            <a:off x="311700" y="1152475"/>
            <a:ext cx="8520600" cy="3930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solidFill>
                  <a:srgbClr val="351C75"/>
                </a:solidFill>
              </a:rPr>
              <a:t>Tests the effectiveness of a treatment/device/procedure vs no treatment/different treatment. </a:t>
            </a:r>
            <a:endParaRPr>
              <a:solidFill>
                <a:srgbClr val="351C75"/>
              </a:solidFill>
            </a:endParaRPr>
          </a:p>
          <a:p>
            <a:pPr indent="0" lvl="0" marL="0" rtl="0" algn="l">
              <a:spcBef>
                <a:spcPts val="1200"/>
              </a:spcBef>
              <a:spcAft>
                <a:spcPts val="0"/>
              </a:spcAft>
              <a:buNone/>
            </a:pPr>
            <a:r>
              <a:rPr b="1" lang="en">
                <a:solidFill>
                  <a:srgbClr val="351C75"/>
                </a:solidFill>
              </a:rPr>
              <a:t>Randomised</a:t>
            </a:r>
            <a:r>
              <a:rPr lang="en">
                <a:solidFill>
                  <a:srgbClr val="351C75"/>
                </a:solidFill>
              </a:rPr>
              <a:t>: assignment of participants to a group is random; </a:t>
            </a:r>
            <a:endParaRPr>
              <a:solidFill>
                <a:srgbClr val="351C75"/>
              </a:solidFill>
            </a:endParaRPr>
          </a:p>
          <a:p>
            <a:pPr indent="0" lvl="0" marL="0" rtl="0" algn="l">
              <a:spcBef>
                <a:spcPts val="1200"/>
              </a:spcBef>
              <a:spcAft>
                <a:spcPts val="0"/>
              </a:spcAft>
              <a:buNone/>
            </a:pPr>
            <a:r>
              <a:rPr b="1" lang="en">
                <a:solidFill>
                  <a:srgbClr val="351C75"/>
                </a:solidFill>
              </a:rPr>
              <a:t>Single-blinded</a:t>
            </a:r>
            <a:r>
              <a:rPr lang="en">
                <a:solidFill>
                  <a:srgbClr val="351C75"/>
                </a:solidFill>
              </a:rPr>
              <a:t>: either participants or researchers are unaware of group assignment</a:t>
            </a:r>
            <a:endParaRPr>
              <a:solidFill>
                <a:srgbClr val="351C75"/>
              </a:solidFill>
            </a:endParaRPr>
          </a:p>
          <a:p>
            <a:pPr indent="0" lvl="0" marL="0" rtl="0" algn="l">
              <a:spcBef>
                <a:spcPts val="1200"/>
              </a:spcBef>
              <a:spcAft>
                <a:spcPts val="0"/>
              </a:spcAft>
              <a:buNone/>
            </a:pPr>
            <a:r>
              <a:rPr b="1" lang="en">
                <a:solidFill>
                  <a:srgbClr val="351C75"/>
                </a:solidFill>
              </a:rPr>
              <a:t>Double-blinded</a:t>
            </a:r>
            <a:r>
              <a:rPr lang="en">
                <a:solidFill>
                  <a:srgbClr val="351C75"/>
                </a:solidFill>
              </a:rPr>
              <a:t>: both participants and researchers are unaware of group assignment</a:t>
            </a:r>
            <a:endParaRPr>
              <a:solidFill>
                <a:srgbClr val="351C75"/>
              </a:solidFill>
            </a:endParaRPr>
          </a:p>
          <a:p>
            <a:pPr indent="0" lvl="0" marL="0" rtl="0" algn="l">
              <a:spcBef>
                <a:spcPts val="1200"/>
              </a:spcBef>
              <a:spcAft>
                <a:spcPts val="0"/>
              </a:spcAft>
              <a:buNone/>
            </a:pPr>
            <a:r>
              <a:rPr b="1" lang="en">
                <a:solidFill>
                  <a:srgbClr val="93C47D"/>
                </a:solidFill>
              </a:rPr>
              <a:t>Advantages</a:t>
            </a:r>
            <a:r>
              <a:rPr lang="en">
                <a:solidFill>
                  <a:srgbClr val="351C75"/>
                </a:solidFill>
              </a:rPr>
              <a:t>:</a:t>
            </a:r>
            <a:endParaRPr>
              <a:solidFill>
                <a:srgbClr val="351C75"/>
              </a:solidFill>
            </a:endParaRPr>
          </a:p>
          <a:p>
            <a:pPr indent="-325755" lvl="0" marL="457200" rtl="0" algn="l">
              <a:spcBef>
                <a:spcPts val="1200"/>
              </a:spcBef>
              <a:spcAft>
                <a:spcPts val="0"/>
              </a:spcAft>
              <a:buClr>
                <a:srgbClr val="351C75"/>
              </a:buClr>
              <a:buSzPct val="100000"/>
              <a:buChar char="-"/>
            </a:pPr>
            <a:r>
              <a:rPr lang="en">
                <a:solidFill>
                  <a:srgbClr val="351C75"/>
                </a:solidFill>
              </a:rPr>
              <a:t>Highly controlled environments with limited variables affecting outcomes</a:t>
            </a:r>
            <a:endParaRPr>
              <a:solidFill>
                <a:srgbClr val="351C75"/>
              </a:solidFill>
            </a:endParaRPr>
          </a:p>
          <a:p>
            <a:pPr indent="-325755" lvl="0" marL="457200" rtl="0" algn="l">
              <a:spcBef>
                <a:spcPts val="0"/>
              </a:spcBef>
              <a:spcAft>
                <a:spcPts val="0"/>
              </a:spcAft>
              <a:buClr>
                <a:srgbClr val="351C75"/>
              </a:buClr>
              <a:buSzPct val="100000"/>
              <a:buChar char="-"/>
            </a:pPr>
            <a:r>
              <a:rPr lang="en">
                <a:solidFill>
                  <a:srgbClr val="351C75"/>
                </a:solidFill>
              </a:rPr>
              <a:t>Good for statistical analyses</a:t>
            </a:r>
            <a:endParaRPr>
              <a:solidFill>
                <a:srgbClr val="351C75"/>
              </a:solidFill>
            </a:endParaRPr>
          </a:p>
          <a:p>
            <a:pPr indent="0" lvl="0" marL="0" rtl="0" algn="l">
              <a:spcBef>
                <a:spcPts val="1200"/>
              </a:spcBef>
              <a:spcAft>
                <a:spcPts val="0"/>
              </a:spcAft>
              <a:buNone/>
            </a:pPr>
            <a:r>
              <a:rPr b="1" lang="en">
                <a:solidFill>
                  <a:srgbClr val="E06666"/>
                </a:solidFill>
              </a:rPr>
              <a:t>Disadvantages</a:t>
            </a:r>
            <a:r>
              <a:rPr lang="en">
                <a:solidFill>
                  <a:srgbClr val="351C75"/>
                </a:solidFill>
              </a:rPr>
              <a:t>:</a:t>
            </a:r>
            <a:endParaRPr>
              <a:solidFill>
                <a:srgbClr val="351C75"/>
              </a:solidFill>
            </a:endParaRPr>
          </a:p>
          <a:p>
            <a:pPr indent="-325755" lvl="0" marL="457200" rtl="0" algn="l">
              <a:spcBef>
                <a:spcPts val="1200"/>
              </a:spcBef>
              <a:spcAft>
                <a:spcPts val="0"/>
              </a:spcAft>
              <a:buClr>
                <a:srgbClr val="351C75"/>
              </a:buClr>
              <a:buSzPct val="100000"/>
              <a:buChar char="-"/>
            </a:pPr>
            <a:r>
              <a:rPr lang="en">
                <a:solidFill>
                  <a:srgbClr val="351C75"/>
                </a:solidFill>
              </a:rPr>
              <a:t>Expensive</a:t>
            </a:r>
            <a:endParaRPr>
              <a:solidFill>
                <a:srgbClr val="351C75"/>
              </a:solidFill>
            </a:endParaRPr>
          </a:p>
          <a:p>
            <a:pPr indent="-325755" lvl="0" marL="457200" rtl="0" algn="l">
              <a:spcBef>
                <a:spcPts val="0"/>
              </a:spcBef>
              <a:spcAft>
                <a:spcPts val="0"/>
              </a:spcAft>
              <a:buClr>
                <a:srgbClr val="351C75"/>
              </a:buClr>
              <a:buSzPct val="100000"/>
              <a:buChar char="-"/>
            </a:pPr>
            <a:r>
              <a:rPr lang="en">
                <a:solidFill>
                  <a:srgbClr val="351C75"/>
                </a:solidFill>
              </a:rPr>
              <a:t>Volunteer bias</a:t>
            </a:r>
            <a:endParaRPr>
              <a:solidFill>
                <a:srgbClr val="351C75"/>
              </a:solidFill>
            </a:endParaRPr>
          </a:p>
          <a:p>
            <a:pPr indent="-325755" lvl="0" marL="457200" rtl="0" algn="l">
              <a:spcBef>
                <a:spcPts val="0"/>
              </a:spcBef>
              <a:spcAft>
                <a:spcPts val="0"/>
              </a:spcAft>
              <a:buClr>
                <a:srgbClr val="351C75"/>
              </a:buClr>
              <a:buSzPct val="100000"/>
              <a:buChar char="-"/>
            </a:pPr>
            <a:r>
              <a:rPr lang="en">
                <a:solidFill>
                  <a:srgbClr val="351C75"/>
                </a:solidFill>
              </a:rPr>
              <a:t>Does not reveal causation</a:t>
            </a:r>
            <a:endParaRPr>
              <a:solidFill>
                <a:srgbClr val="351C75"/>
              </a:solidFill>
            </a:endParaRPr>
          </a:p>
          <a:p>
            <a:pPr indent="-325755" lvl="0" marL="457200" rtl="0" algn="l">
              <a:spcBef>
                <a:spcPts val="0"/>
              </a:spcBef>
              <a:spcAft>
                <a:spcPts val="0"/>
              </a:spcAft>
              <a:buClr>
                <a:srgbClr val="351C75"/>
              </a:buClr>
              <a:buSzPct val="100000"/>
              <a:buChar char="-"/>
            </a:pPr>
            <a:r>
              <a:rPr lang="en">
                <a:solidFill>
                  <a:srgbClr val="351C75"/>
                </a:solidFill>
              </a:rPr>
              <a:t>Loss to follow-up</a:t>
            </a:r>
            <a:endParaRPr>
              <a:solidFill>
                <a:srgbClr val="351C75"/>
              </a:solidFill>
            </a:endParaRPr>
          </a:p>
        </p:txBody>
      </p:sp>
      <p:sp>
        <p:nvSpPr>
          <p:cNvPr id="164" name="Google Shape;164;p3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Randomised controlled trials</a:t>
            </a:r>
            <a:endParaRPr>
              <a:solidFill>
                <a:srgbClr val="7C24E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35"/>
          <p:cNvPicPr preferRelativeResize="0"/>
          <p:nvPr/>
        </p:nvPicPr>
        <p:blipFill>
          <a:blip r:embed="rId3">
            <a:alphaModFix/>
          </a:blip>
          <a:stretch>
            <a:fillRect/>
          </a:stretch>
        </p:blipFill>
        <p:spPr>
          <a:xfrm>
            <a:off x="1513332" y="0"/>
            <a:ext cx="6117336"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Cohort studies vs Case Control studies</a:t>
            </a:r>
            <a:endParaRPr>
              <a:solidFill>
                <a:srgbClr val="7C24E8"/>
              </a:solidFill>
            </a:endParaRPr>
          </a:p>
        </p:txBody>
      </p:sp>
      <p:pic>
        <p:nvPicPr>
          <p:cNvPr id="175" name="Google Shape;175;p36"/>
          <p:cNvPicPr preferRelativeResize="0"/>
          <p:nvPr/>
        </p:nvPicPr>
        <p:blipFill>
          <a:blip r:embed="rId3">
            <a:alphaModFix/>
          </a:blip>
          <a:stretch>
            <a:fillRect/>
          </a:stretch>
        </p:blipFill>
        <p:spPr>
          <a:xfrm>
            <a:off x="1256238" y="1068425"/>
            <a:ext cx="6631533" cy="3982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7"/>
          <p:cNvSpPr txBox="1"/>
          <p:nvPr>
            <p:ph idx="1" type="body"/>
          </p:nvPr>
        </p:nvSpPr>
        <p:spPr>
          <a:xfrm>
            <a:off x="311700" y="1068425"/>
            <a:ext cx="8520600" cy="38940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a:solidFill>
                  <a:srgbClr val="351C75"/>
                </a:solidFill>
              </a:rPr>
              <a:t>Selection bias: </a:t>
            </a:r>
            <a:r>
              <a:rPr lang="en">
                <a:solidFill>
                  <a:srgbClr val="351C75"/>
                </a:solidFill>
              </a:rPr>
              <a:t>systematic difference in the sample population and the target population.</a:t>
            </a:r>
            <a:endParaRPr>
              <a:solidFill>
                <a:srgbClr val="351C75"/>
              </a:solidFill>
            </a:endParaRPr>
          </a:p>
          <a:p>
            <a:pPr indent="0" lvl="0" marL="0" rtl="0" algn="l">
              <a:spcBef>
                <a:spcPts val="1200"/>
              </a:spcBef>
              <a:spcAft>
                <a:spcPts val="0"/>
              </a:spcAft>
              <a:buNone/>
            </a:pPr>
            <a:r>
              <a:rPr b="1" lang="en">
                <a:solidFill>
                  <a:srgbClr val="351C75"/>
                </a:solidFill>
              </a:rPr>
              <a:t>Allocation bias: </a:t>
            </a:r>
            <a:r>
              <a:rPr lang="en">
                <a:solidFill>
                  <a:srgbClr val="351C75"/>
                </a:solidFill>
              </a:rPr>
              <a:t>systematic differences in the groups after randomisation. Overcome by: randomisation through </a:t>
            </a:r>
            <a:r>
              <a:rPr lang="en" u="sng">
                <a:solidFill>
                  <a:srgbClr val="351C75"/>
                </a:solidFill>
              </a:rPr>
              <a:t>computer-generated sequence</a:t>
            </a:r>
            <a:r>
              <a:rPr lang="en">
                <a:solidFill>
                  <a:srgbClr val="351C75"/>
                </a:solidFill>
              </a:rPr>
              <a:t>, allocation should be </a:t>
            </a:r>
            <a:r>
              <a:rPr lang="en" u="sng">
                <a:solidFill>
                  <a:srgbClr val="351C75"/>
                </a:solidFill>
              </a:rPr>
              <a:t>concealed</a:t>
            </a:r>
            <a:r>
              <a:rPr lang="en">
                <a:solidFill>
                  <a:srgbClr val="351C75"/>
                </a:solidFill>
              </a:rPr>
              <a:t> by </a:t>
            </a:r>
            <a:r>
              <a:rPr lang="en" u="sng">
                <a:solidFill>
                  <a:srgbClr val="351C75"/>
                </a:solidFill>
              </a:rPr>
              <a:t>third-party allocation</a:t>
            </a:r>
            <a:endParaRPr u="sng">
              <a:solidFill>
                <a:srgbClr val="351C75"/>
              </a:solidFill>
            </a:endParaRPr>
          </a:p>
          <a:p>
            <a:pPr indent="0" lvl="0" marL="0" rtl="0" algn="l">
              <a:spcBef>
                <a:spcPts val="1200"/>
              </a:spcBef>
              <a:spcAft>
                <a:spcPts val="0"/>
              </a:spcAft>
              <a:buNone/>
            </a:pPr>
            <a:r>
              <a:rPr b="1" lang="en">
                <a:solidFill>
                  <a:srgbClr val="351C75"/>
                </a:solidFill>
              </a:rPr>
              <a:t>Performance bias: </a:t>
            </a:r>
            <a:r>
              <a:rPr lang="en">
                <a:solidFill>
                  <a:srgbClr val="351C75"/>
                </a:solidFill>
              </a:rPr>
              <a:t>treating groups differently. Overcome by </a:t>
            </a:r>
            <a:r>
              <a:rPr lang="en" u="sng">
                <a:solidFill>
                  <a:srgbClr val="351C75"/>
                </a:solidFill>
              </a:rPr>
              <a:t>blinding clinician</a:t>
            </a:r>
            <a:r>
              <a:rPr lang="en">
                <a:solidFill>
                  <a:srgbClr val="351C75"/>
                </a:solidFill>
              </a:rPr>
              <a:t>, </a:t>
            </a:r>
            <a:r>
              <a:rPr lang="en" u="sng">
                <a:solidFill>
                  <a:srgbClr val="351C75"/>
                </a:solidFill>
              </a:rPr>
              <a:t>blinding patient</a:t>
            </a:r>
            <a:r>
              <a:rPr lang="en">
                <a:solidFill>
                  <a:srgbClr val="351C75"/>
                </a:solidFill>
              </a:rPr>
              <a:t> and </a:t>
            </a:r>
            <a:r>
              <a:rPr lang="en" u="sng">
                <a:solidFill>
                  <a:srgbClr val="351C75"/>
                </a:solidFill>
              </a:rPr>
              <a:t>making trial environment same</a:t>
            </a:r>
            <a:r>
              <a:rPr lang="en">
                <a:solidFill>
                  <a:srgbClr val="351C75"/>
                </a:solidFill>
              </a:rPr>
              <a:t> for both groups. Open-label = no blinding</a:t>
            </a:r>
            <a:endParaRPr>
              <a:solidFill>
                <a:srgbClr val="351C75"/>
              </a:solidFill>
            </a:endParaRPr>
          </a:p>
          <a:p>
            <a:pPr indent="0" lvl="0" marL="0" rtl="0" algn="l">
              <a:spcBef>
                <a:spcPts val="1200"/>
              </a:spcBef>
              <a:spcAft>
                <a:spcPts val="0"/>
              </a:spcAft>
              <a:buNone/>
            </a:pPr>
            <a:r>
              <a:rPr b="1" lang="en">
                <a:solidFill>
                  <a:srgbClr val="351C75"/>
                </a:solidFill>
              </a:rPr>
              <a:t>Information (detection) bias: </a:t>
            </a:r>
            <a:r>
              <a:rPr lang="en">
                <a:solidFill>
                  <a:srgbClr val="351C75"/>
                </a:solidFill>
              </a:rPr>
              <a:t>detection of outcome is biased. Altering outcome data due to preconceived ideas and beliefs. Overcome by using </a:t>
            </a:r>
            <a:r>
              <a:rPr lang="en" u="sng">
                <a:solidFill>
                  <a:srgbClr val="351C75"/>
                </a:solidFill>
              </a:rPr>
              <a:t>objective outcome measures</a:t>
            </a:r>
            <a:r>
              <a:rPr lang="en">
                <a:solidFill>
                  <a:srgbClr val="351C75"/>
                </a:solidFill>
              </a:rPr>
              <a:t>, </a:t>
            </a:r>
            <a:r>
              <a:rPr lang="en" u="sng">
                <a:solidFill>
                  <a:srgbClr val="351C75"/>
                </a:solidFill>
              </a:rPr>
              <a:t>multi-blinding</a:t>
            </a:r>
            <a:r>
              <a:rPr lang="en">
                <a:solidFill>
                  <a:srgbClr val="351C75"/>
                </a:solidFill>
              </a:rPr>
              <a:t>.</a:t>
            </a:r>
            <a:endParaRPr>
              <a:solidFill>
                <a:srgbClr val="351C75"/>
              </a:solidFill>
            </a:endParaRPr>
          </a:p>
          <a:p>
            <a:pPr indent="0" lvl="0" marL="0" rtl="0" algn="l">
              <a:spcBef>
                <a:spcPts val="1200"/>
              </a:spcBef>
              <a:spcAft>
                <a:spcPts val="0"/>
              </a:spcAft>
              <a:buNone/>
            </a:pPr>
            <a:r>
              <a:rPr b="1" lang="en">
                <a:solidFill>
                  <a:srgbClr val="351C75"/>
                </a:solidFill>
              </a:rPr>
              <a:t>Recall bias: </a:t>
            </a:r>
            <a:r>
              <a:rPr lang="en">
                <a:solidFill>
                  <a:srgbClr val="351C75"/>
                </a:solidFill>
              </a:rPr>
              <a:t>participants don’t remember events or experiences accurately/omit details.</a:t>
            </a:r>
            <a:endParaRPr>
              <a:solidFill>
                <a:srgbClr val="351C75"/>
              </a:solidFill>
            </a:endParaRPr>
          </a:p>
          <a:p>
            <a:pPr indent="0" lvl="0" marL="0" rtl="0" algn="l">
              <a:spcBef>
                <a:spcPts val="1200"/>
              </a:spcBef>
              <a:spcAft>
                <a:spcPts val="0"/>
              </a:spcAft>
              <a:buNone/>
            </a:pPr>
            <a:r>
              <a:rPr b="1" lang="en">
                <a:solidFill>
                  <a:srgbClr val="351C75"/>
                </a:solidFill>
              </a:rPr>
              <a:t>Exclusion/attrition bias: </a:t>
            </a:r>
            <a:r>
              <a:rPr lang="en">
                <a:solidFill>
                  <a:srgbClr val="351C75"/>
                </a:solidFill>
              </a:rPr>
              <a:t>systematic difference between withdrawals and patients continuing in the trial. Per protocol analysis overestimates effect of the intervention. Overcome by </a:t>
            </a:r>
            <a:r>
              <a:rPr lang="en" u="sng">
                <a:solidFill>
                  <a:srgbClr val="351C75"/>
                </a:solidFill>
              </a:rPr>
              <a:t>intention to treat analysis</a:t>
            </a:r>
            <a:r>
              <a:rPr lang="en">
                <a:solidFill>
                  <a:srgbClr val="351C75"/>
                </a:solidFill>
              </a:rPr>
              <a:t>.</a:t>
            </a:r>
            <a:endParaRPr>
              <a:solidFill>
                <a:srgbClr val="351C75"/>
              </a:solidFill>
            </a:endParaRPr>
          </a:p>
          <a:p>
            <a:pPr indent="0" lvl="0" marL="0" rtl="0" algn="l">
              <a:spcBef>
                <a:spcPts val="1200"/>
              </a:spcBef>
              <a:spcAft>
                <a:spcPts val="1200"/>
              </a:spcAft>
              <a:buNone/>
            </a:pPr>
            <a:r>
              <a:rPr b="1" lang="en">
                <a:solidFill>
                  <a:srgbClr val="351C75"/>
                </a:solidFill>
              </a:rPr>
              <a:t>Selective reporting/outcome bias: </a:t>
            </a:r>
            <a:r>
              <a:rPr lang="en">
                <a:solidFill>
                  <a:srgbClr val="351C75"/>
                </a:solidFill>
              </a:rPr>
              <a:t>only significant/meaningful results are reported. Studies usually have a primary and secondary outcome. The protocols can be registered in a database. Overcome by s</a:t>
            </a:r>
            <a:r>
              <a:rPr lang="en" u="sng">
                <a:solidFill>
                  <a:srgbClr val="351C75"/>
                </a:solidFill>
              </a:rPr>
              <a:t>tating primary outcome</a:t>
            </a:r>
            <a:r>
              <a:rPr lang="en">
                <a:solidFill>
                  <a:srgbClr val="351C75"/>
                </a:solidFill>
              </a:rPr>
              <a:t> in protocol, </a:t>
            </a:r>
            <a:r>
              <a:rPr lang="en" u="sng">
                <a:solidFill>
                  <a:srgbClr val="351C75"/>
                </a:solidFill>
              </a:rPr>
              <a:t>registering trials</a:t>
            </a:r>
            <a:r>
              <a:rPr lang="en">
                <a:solidFill>
                  <a:srgbClr val="351C75"/>
                </a:solidFill>
              </a:rPr>
              <a:t> in ISRCTN.</a:t>
            </a:r>
            <a:endParaRPr>
              <a:solidFill>
                <a:srgbClr val="351C75"/>
              </a:solidFill>
            </a:endParaRPr>
          </a:p>
        </p:txBody>
      </p:sp>
      <p:sp>
        <p:nvSpPr>
          <p:cNvPr id="181" name="Google Shape;181;p3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Bias</a:t>
            </a:r>
            <a:endParaRPr>
              <a:solidFill>
                <a:srgbClr val="7C24E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Confounding factors</a:t>
            </a:r>
            <a:endParaRPr>
              <a:solidFill>
                <a:srgbClr val="7C24E8"/>
              </a:solidFill>
            </a:endParaRPr>
          </a:p>
        </p:txBody>
      </p:sp>
      <p:sp>
        <p:nvSpPr>
          <p:cNvPr id="187" name="Google Shape;187;p38"/>
          <p:cNvSpPr txBox="1"/>
          <p:nvPr>
            <p:ph idx="1" type="body"/>
          </p:nvPr>
        </p:nvSpPr>
        <p:spPr>
          <a:xfrm>
            <a:off x="311700" y="3223750"/>
            <a:ext cx="8520600" cy="173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rgbClr val="351C75"/>
                </a:solidFill>
              </a:rPr>
              <a:t>Confounder</a:t>
            </a:r>
            <a:r>
              <a:rPr lang="en">
                <a:solidFill>
                  <a:srgbClr val="351C75"/>
                </a:solidFill>
              </a:rPr>
              <a:t>: associated </a:t>
            </a:r>
            <a:r>
              <a:rPr lang="en">
                <a:solidFill>
                  <a:srgbClr val="351C75"/>
                </a:solidFill>
              </a:rPr>
              <a:t>independently</a:t>
            </a:r>
            <a:r>
              <a:rPr lang="en">
                <a:solidFill>
                  <a:srgbClr val="351C75"/>
                </a:solidFill>
              </a:rPr>
              <a:t> with both the exposure and the outcome, making it appear that there is an association between the exposure and the outcome when there is none, or masking a true association.</a:t>
            </a:r>
            <a:endParaRPr>
              <a:solidFill>
                <a:srgbClr val="351C75"/>
              </a:solidFill>
            </a:endParaRPr>
          </a:p>
        </p:txBody>
      </p:sp>
      <p:sp>
        <p:nvSpPr>
          <p:cNvPr id="188" name="Google Shape;188;p38"/>
          <p:cNvSpPr/>
          <p:nvPr/>
        </p:nvSpPr>
        <p:spPr>
          <a:xfrm>
            <a:off x="3491350" y="1068425"/>
            <a:ext cx="1750800" cy="6234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Confounder</a:t>
            </a:r>
            <a:endParaRPr b="1">
              <a:solidFill>
                <a:schemeClr val="lt1"/>
              </a:solidFill>
              <a:latin typeface="Source Sans Pro"/>
              <a:ea typeface="Source Sans Pro"/>
              <a:cs typeface="Source Sans Pro"/>
              <a:sym typeface="Source Sans Pro"/>
            </a:endParaRPr>
          </a:p>
        </p:txBody>
      </p:sp>
      <p:sp>
        <p:nvSpPr>
          <p:cNvPr id="189" name="Google Shape;189;p38"/>
          <p:cNvSpPr/>
          <p:nvPr/>
        </p:nvSpPr>
        <p:spPr>
          <a:xfrm>
            <a:off x="1740550" y="2239600"/>
            <a:ext cx="1750800" cy="6234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Exposure</a:t>
            </a:r>
            <a:endParaRPr b="1">
              <a:solidFill>
                <a:schemeClr val="lt1"/>
              </a:solidFill>
              <a:latin typeface="Source Sans Pro"/>
              <a:ea typeface="Source Sans Pro"/>
              <a:cs typeface="Source Sans Pro"/>
              <a:sym typeface="Source Sans Pro"/>
            </a:endParaRPr>
          </a:p>
        </p:txBody>
      </p:sp>
      <p:sp>
        <p:nvSpPr>
          <p:cNvPr id="190" name="Google Shape;190;p38"/>
          <p:cNvSpPr/>
          <p:nvPr/>
        </p:nvSpPr>
        <p:spPr>
          <a:xfrm>
            <a:off x="5242150" y="2239600"/>
            <a:ext cx="1750800" cy="6234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Outcome</a:t>
            </a:r>
            <a:endParaRPr b="1">
              <a:solidFill>
                <a:schemeClr val="lt1"/>
              </a:solidFill>
              <a:latin typeface="Source Sans Pro"/>
              <a:ea typeface="Source Sans Pro"/>
              <a:cs typeface="Source Sans Pro"/>
              <a:sym typeface="Source Sans Pro"/>
            </a:endParaRPr>
          </a:p>
        </p:txBody>
      </p:sp>
      <p:cxnSp>
        <p:nvCxnSpPr>
          <p:cNvPr id="191" name="Google Shape;191;p38"/>
          <p:cNvCxnSpPr>
            <a:stCxn id="188" idx="1"/>
            <a:endCxn id="189" idx="0"/>
          </p:cNvCxnSpPr>
          <p:nvPr/>
        </p:nvCxnSpPr>
        <p:spPr>
          <a:xfrm flipH="1">
            <a:off x="2615950" y="1380125"/>
            <a:ext cx="875400" cy="859500"/>
          </a:xfrm>
          <a:prstGeom prst="straightConnector1">
            <a:avLst/>
          </a:prstGeom>
          <a:noFill/>
          <a:ln cap="flat" cmpd="sng" w="28575">
            <a:solidFill>
              <a:schemeClr val="dk1"/>
            </a:solidFill>
            <a:prstDash val="solid"/>
            <a:round/>
            <a:headEnd len="med" w="med" type="triangle"/>
            <a:tailEnd len="med" w="med" type="triangle"/>
          </a:ln>
        </p:spPr>
      </p:cxnSp>
      <p:cxnSp>
        <p:nvCxnSpPr>
          <p:cNvPr id="192" name="Google Shape;192;p38"/>
          <p:cNvCxnSpPr>
            <a:stCxn id="189" idx="3"/>
            <a:endCxn id="190" idx="1"/>
          </p:cNvCxnSpPr>
          <p:nvPr/>
        </p:nvCxnSpPr>
        <p:spPr>
          <a:xfrm>
            <a:off x="3491350" y="2551300"/>
            <a:ext cx="1750800" cy="0"/>
          </a:xfrm>
          <a:prstGeom prst="straightConnector1">
            <a:avLst/>
          </a:prstGeom>
          <a:noFill/>
          <a:ln cap="flat" cmpd="sng" w="28575">
            <a:solidFill>
              <a:srgbClr val="A72A1E"/>
            </a:solidFill>
            <a:prstDash val="dashDot"/>
            <a:round/>
            <a:headEnd len="med" w="med" type="none"/>
            <a:tailEnd len="med" w="med" type="triangle"/>
          </a:ln>
        </p:spPr>
      </p:cxnSp>
      <p:cxnSp>
        <p:nvCxnSpPr>
          <p:cNvPr id="193" name="Google Shape;193;p38"/>
          <p:cNvCxnSpPr>
            <a:stCxn id="188" idx="3"/>
            <a:endCxn id="190" idx="0"/>
          </p:cNvCxnSpPr>
          <p:nvPr/>
        </p:nvCxnSpPr>
        <p:spPr>
          <a:xfrm>
            <a:off x="5242150" y="1380125"/>
            <a:ext cx="875400" cy="859500"/>
          </a:xfrm>
          <a:prstGeom prst="straightConnector1">
            <a:avLst/>
          </a:prstGeom>
          <a:noFill/>
          <a:ln cap="flat" cmpd="sng" w="28575">
            <a:solidFill>
              <a:schemeClr val="dk1"/>
            </a:solidFill>
            <a:prstDash val="solid"/>
            <a:round/>
            <a:headEnd len="med" w="med" type="none"/>
            <a:tailEnd len="med" w="med" type="triangle"/>
          </a:ln>
        </p:spPr>
      </p:cxnSp>
      <p:sp>
        <p:nvSpPr>
          <p:cNvPr id="194" name="Google Shape;194;p38"/>
          <p:cNvSpPr txBox="1"/>
          <p:nvPr/>
        </p:nvSpPr>
        <p:spPr>
          <a:xfrm>
            <a:off x="1988050" y="1400575"/>
            <a:ext cx="1255800" cy="3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Source Sans Pro"/>
                <a:ea typeface="Source Sans Pro"/>
                <a:cs typeface="Source Sans Pro"/>
                <a:sym typeface="Source Sans Pro"/>
              </a:rPr>
              <a:t>Association</a:t>
            </a:r>
            <a:endParaRPr b="1">
              <a:solidFill>
                <a:schemeClr val="dk1"/>
              </a:solidFill>
              <a:latin typeface="Source Sans Pro"/>
              <a:ea typeface="Source Sans Pro"/>
              <a:cs typeface="Source Sans Pro"/>
              <a:sym typeface="Source Sans Pro"/>
            </a:endParaRPr>
          </a:p>
        </p:txBody>
      </p:sp>
      <p:sp>
        <p:nvSpPr>
          <p:cNvPr id="195" name="Google Shape;195;p38"/>
          <p:cNvSpPr txBox="1"/>
          <p:nvPr/>
        </p:nvSpPr>
        <p:spPr>
          <a:xfrm>
            <a:off x="5489650" y="1400575"/>
            <a:ext cx="1255800" cy="3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Source Sans Pro"/>
                <a:ea typeface="Source Sans Pro"/>
                <a:cs typeface="Source Sans Pro"/>
                <a:sym typeface="Source Sans Pro"/>
              </a:rPr>
              <a:t>Risk factor</a:t>
            </a:r>
            <a:endParaRPr b="1">
              <a:solidFill>
                <a:schemeClr val="dk1"/>
              </a:solidFill>
              <a:latin typeface="Source Sans Pro"/>
              <a:ea typeface="Source Sans Pro"/>
              <a:cs typeface="Source Sans Pro"/>
              <a:sym typeface="Source Sans Pro"/>
            </a:endParaRPr>
          </a:p>
        </p:txBody>
      </p:sp>
      <p:sp>
        <p:nvSpPr>
          <p:cNvPr id="196" name="Google Shape;196;p38"/>
          <p:cNvSpPr txBox="1"/>
          <p:nvPr/>
        </p:nvSpPr>
        <p:spPr>
          <a:xfrm>
            <a:off x="3526600" y="2551300"/>
            <a:ext cx="1680300" cy="59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A72A1E"/>
                </a:solidFill>
                <a:latin typeface="Source Sans Pro"/>
                <a:ea typeface="Source Sans Pro"/>
                <a:cs typeface="Source Sans Pro"/>
                <a:sym typeface="Source Sans Pro"/>
              </a:rPr>
              <a:t>Conclusion you make/don’t make</a:t>
            </a:r>
            <a:endParaRPr b="1">
              <a:solidFill>
                <a:srgbClr val="A72A1E"/>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Example</a:t>
            </a:r>
            <a:endParaRPr>
              <a:solidFill>
                <a:srgbClr val="7C24E8"/>
              </a:solidFill>
            </a:endParaRPr>
          </a:p>
        </p:txBody>
      </p:sp>
      <p:sp>
        <p:nvSpPr>
          <p:cNvPr id="202" name="Google Shape;202;p39"/>
          <p:cNvSpPr/>
          <p:nvPr/>
        </p:nvSpPr>
        <p:spPr>
          <a:xfrm>
            <a:off x="3578401" y="1454800"/>
            <a:ext cx="1987200" cy="9285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Stress</a:t>
            </a:r>
            <a:endParaRPr b="1">
              <a:solidFill>
                <a:schemeClr val="lt1"/>
              </a:solidFill>
              <a:latin typeface="Source Sans Pro"/>
              <a:ea typeface="Source Sans Pro"/>
              <a:cs typeface="Source Sans Pro"/>
              <a:sym typeface="Source Sans Pro"/>
            </a:endParaRPr>
          </a:p>
        </p:txBody>
      </p:sp>
      <p:sp>
        <p:nvSpPr>
          <p:cNvPr id="203" name="Google Shape;203;p39"/>
          <p:cNvSpPr/>
          <p:nvPr/>
        </p:nvSpPr>
        <p:spPr>
          <a:xfrm>
            <a:off x="1591179" y="3199795"/>
            <a:ext cx="1987200" cy="9285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City address</a:t>
            </a:r>
            <a:endParaRPr b="1">
              <a:solidFill>
                <a:schemeClr val="lt1"/>
              </a:solidFill>
              <a:latin typeface="Source Sans Pro"/>
              <a:ea typeface="Source Sans Pro"/>
              <a:cs typeface="Source Sans Pro"/>
              <a:sym typeface="Source Sans Pro"/>
            </a:endParaRPr>
          </a:p>
        </p:txBody>
      </p:sp>
      <p:sp>
        <p:nvSpPr>
          <p:cNvPr id="204" name="Google Shape;204;p39"/>
          <p:cNvSpPr/>
          <p:nvPr/>
        </p:nvSpPr>
        <p:spPr>
          <a:xfrm>
            <a:off x="5565623" y="3199795"/>
            <a:ext cx="1987200" cy="9285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Heart disease</a:t>
            </a:r>
            <a:endParaRPr b="1">
              <a:solidFill>
                <a:schemeClr val="lt1"/>
              </a:solidFill>
              <a:latin typeface="Source Sans Pro"/>
              <a:ea typeface="Source Sans Pro"/>
              <a:cs typeface="Source Sans Pro"/>
              <a:sym typeface="Source Sans Pro"/>
            </a:endParaRPr>
          </a:p>
        </p:txBody>
      </p:sp>
      <p:cxnSp>
        <p:nvCxnSpPr>
          <p:cNvPr id="205" name="Google Shape;205;p39"/>
          <p:cNvCxnSpPr>
            <a:stCxn id="202" idx="1"/>
            <a:endCxn id="203" idx="0"/>
          </p:cNvCxnSpPr>
          <p:nvPr/>
        </p:nvCxnSpPr>
        <p:spPr>
          <a:xfrm flipH="1">
            <a:off x="2584801" y="1919050"/>
            <a:ext cx="993600" cy="1280700"/>
          </a:xfrm>
          <a:prstGeom prst="straightConnector1">
            <a:avLst/>
          </a:prstGeom>
          <a:noFill/>
          <a:ln cap="flat" cmpd="sng" w="28575">
            <a:solidFill>
              <a:schemeClr val="dk1"/>
            </a:solidFill>
            <a:prstDash val="solid"/>
            <a:round/>
            <a:headEnd len="med" w="med" type="triangle"/>
            <a:tailEnd len="med" w="med" type="triangle"/>
          </a:ln>
        </p:spPr>
      </p:cxnSp>
      <p:cxnSp>
        <p:nvCxnSpPr>
          <p:cNvPr id="206" name="Google Shape;206;p39"/>
          <p:cNvCxnSpPr>
            <a:stCxn id="203" idx="3"/>
            <a:endCxn id="204" idx="1"/>
          </p:cNvCxnSpPr>
          <p:nvPr/>
        </p:nvCxnSpPr>
        <p:spPr>
          <a:xfrm>
            <a:off x="3578379" y="3664045"/>
            <a:ext cx="1987200" cy="0"/>
          </a:xfrm>
          <a:prstGeom prst="straightConnector1">
            <a:avLst/>
          </a:prstGeom>
          <a:noFill/>
          <a:ln cap="flat" cmpd="sng" w="28575">
            <a:solidFill>
              <a:srgbClr val="A72A1E"/>
            </a:solidFill>
            <a:prstDash val="dashDot"/>
            <a:round/>
            <a:headEnd len="med" w="med" type="none"/>
            <a:tailEnd len="med" w="med" type="triangle"/>
          </a:ln>
        </p:spPr>
      </p:cxnSp>
      <p:cxnSp>
        <p:nvCxnSpPr>
          <p:cNvPr id="207" name="Google Shape;207;p39"/>
          <p:cNvCxnSpPr>
            <a:stCxn id="202" idx="3"/>
            <a:endCxn id="204" idx="0"/>
          </p:cNvCxnSpPr>
          <p:nvPr/>
        </p:nvCxnSpPr>
        <p:spPr>
          <a:xfrm>
            <a:off x="5565601" y="1919050"/>
            <a:ext cx="993600" cy="1280700"/>
          </a:xfrm>
          <a:prstGeom prst="straightConnector1">
            <a:avLst/>
          </a:prstGeom>
          <a:noFill/>
          <a:ln cap="flat" cmpd="sng" w="28575">
            <a:solidFill>
              <a:schemeClr val="dk1"/>
            </a:solidFill>
            <a:prstDash val="solid"/>
            <a:round/>
            <a:headEnd len="med" w="med" type="none"/>
            <a:tailEnd len="med" w="med" type="triangle"/>
          </a:ln>
        </p:spPr>
      </p:cxnSp>
      <p:sp>
        <p:nvSpPr>
          <p:cNvPr id="208" name="Google Shape;208;p39"/>
          <p:cNvSpPr txBox="1"/>
          <p:nvPr/>
        </p:nvSpPr>
        <p:spPr>
          <a:xfrm>
            <a:off x="1872100" y="1949688"/>
            <a:ext cx="1425300" cy="59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Source Sans Pro"/>
                <a:ea typeface="Source Sans Pro"/>
                <a:cs typeface="Source Sans Pro"/>
                <a:sym typeface="Source Sans Pro"/>
              </a:rPr>
              <a:t>Association</a:t>
            </a:r>
            <a:endParaRPr b="1">
              <a:solidFill>
                <a:schemeClr val="dk1"/>
              </a:solidFill>
              <a:latin typeface="Source Sans Pro"/>
              <a:ea typeface="Source Sans Pro"/>
              <a:cs typeface="Source Sans Pro"/>
              <a:sym typeface="Source Sans Pro"/>
            </a:endParaRPr>
          </a:p>
        </p:txBody>
      </p:sp>
      <p:sp>
        <p:nvSpPr>
          <p:cNvPr id="209" name="Google Shape;209;p39"/>
          <p:cNvSpPr txBox="1"/>
          <p:nvPr/>
        </p:nvSpPr>
        <p:spPr>
          <a:xfrm>
            <a:off x="5846544" y="1949688"/>
            <a:ext cx="1425300" cy="59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Source Sans Pro"/>
                <a:ea typeface="Source Sans Pro"/>
                <a:cs typeface="Source Sans Pro"/>
                <a:sym typeface="Source Sans Pro"/>
              </a:rPr>
              <a:t>Risk factor</a:t>
            </a:r>
            <a:endParaRPr b="1">
              <a:solidFill>
                <a:schemeClr val="dk1"/>
              </a:solidFill>
              <a:latin typeface="Source Sans Pro"/>
              <a:ea typeface="Source Sans Pro"/>
              <a:cs typeface="Source Sans Pro"/>
              <a:sym typeface="Source Sans Pro"/>
            </a:endParaRPr>
          </a:p>
        </p:txBody>
      </p:sp>
      <p:sp>
        <p:nvSpPr>
          <p:cNvPr id="210" name="Google Shape;210;p39"/>
          <p:cNvSpPr txBox="1"/>
          <p:nvPr/>
        </p:nvSpPr>
        <p:spPr>
          <a:xfrm>
            <a:off x="3618411" y="3664213"/>
            <a:ext cx="1907400" cy="88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rgbClr val="A72A1E"/>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Confounding factors</a:t>
            </a:r>
            <a:endParaRPr>
              <a:solidFill>
                <a:srgbClr val="7C24E8"/>
              </a:solidFill>
            </a:endParaRPr>
          </a:p>
        </p:txBody>
      </p:sp>
      <p:sp>
        <p:nvSpPr>
          <p:cNvPr id="216" name="Google Shape;216;p40"/>
          <p:cNvSpPr txBox="1"/>
          <p:nvPr>
            <p:ph idx="1" type="body"/>
          </p:nvPr>
        </p:nvSpPr>
        <p:spPr>
          <a:xfrm>
            <a:off x="311700" y="983925"/>
            <a:ext cx="8520600" cy="389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351C75"/>
                </a:solidFill>
              </a:rPr>
              <a:t>How to deal with them?</a:t>
            </a:r>
            <a:endParaRPr b="1">
              <a:solidFill>
                <a:srgbClr val="351C75"/>
              </a:solidFill>
            </a:endParaRPr>
          </a:p>
          <a:p>
            <a:pPr indent="0" lvl="0" marL="0" rtl="0" algn="l">
              <a:spcBef>
                <a:spcPts val="1200"/>
              </a:spcBef>
              <a:spcAft>
                <a:spcPts val="1200"/>
              </a:spcAft>
              <a:buNone/>
            </a:pPr>
            <a:r>
              <a:t/>
            </a:r>
            <a:endParaRPr>
              <a:solidFill>
                <a:srgbClr val="351C75"/>
              </a:solidFill>
            </a:endParaRPr>
          </a:p>
        </p:txBody>
      </p:sp>
      <p:cxnSp>
        <p:nvCxnSpPr>
          <p:cNvPr id="217" name="Google Shape;217;p40"/>
          <p:cNvCxnSpPr/>
          <p:nvPr/>
        </p:nvCxnSpPr>
        <p:spPr>
          <a:xfrm>
            <a:off x="311700" y="2617000"/>
            <a:ext cx="8520600" cy="0"/>
          </a:xfrm>
          <a:prstGeom prst="straightConnector1">
            <a:avLst/>
          </a:prstGeom>
          <a:noFill/>
          <a:ln cap="flat" cmpd="sng" w="28575">
            <a:solidFill>
              <a:schemeClr val="dk1"/>
            </a:solidFill>
            <a:prstDash val="solid"/>
            <a:round/>
            <a:headEnd len="med" w="med" type="none"/>
            <a:tailEnd len="med" w="med" type="stealth"/>
          </a:ln>
        </p:spPr>
      </p:cxnSp>
      <p:cxnSp>
        <p:nvCxnSpPr>
          <p:cNvPr id="218" name="Google Shape;218;p40"/>
          <p:cNvCxnSpPr/>
          <p:nvPr/>
        </p:nvCxnSpPr>
        <p:spPr>
          <a:xfrm>
            <a:off x="2354425" y="2520400"/>
            <a:ext cx="0" cy="193200"/>
          </a:xfrm>
          <a:prstGeom prst="straightConnector1">
            <a:avLst/>
          </a:prstGeom>
          <a:noFill/>
          <a:ln cap="flat" cmpd="sng" w="9525">
            <a:solidFill>
              <a:schemeClr val="dk2"/>
            </a:solidFill>
            <a:prstDash val="solid"/>
            <a:round/>
            <a:headEnd len="med" w="med" type="none"/>
            <a:tailEnd len="med" w="med" type="none"/>
          </a:ln>
        </p:spPr>
      </p:cxnSp>
      <p:cxnSp>
        <p:nvCxnSpPr>
          <p:cNvPr id="219" name="Google Shape;219;p40"/>
          <p:cNvCxnSpPr/>
          <p:nvPr/>
        </p:nvCxnSpPr>
        <p:spPr>
          <a:xfrm>
            <a:off x="6008275" y="2520400"/>
            <a:ext cx="0" cy="193200"/>
          </a:xfrm>
          <a:prstGeom prst="straightConnector1">
            <a:avLst/>
          </a:prstGeom>
          <a:noFill/>
          <a:ln cap="flat" cmpd="sng" w="9525">
            <a:solidFill>
              <a:schemeClr val="dk2"/>
            </a:solidFill>
            <a:prstDash val="solid"/>
            <a:round/>
            <a:headEnd len="med" w="med" type="none"/>
            <a:tailEnd len="med" w="med" type="none"/>
          </a:ln>
        </p:spPr>
      </p:cxnSp>
      <p:sp>
        <p:nvSpPr>
          <p:cNvPr id="220" name="Google Shape;220;p40"/>
          <p:cNvSpPr/>
          <p:nvPr/>
        </p:nvSpPr>
        <p:spPr>
          <a:xfrm>
            <a:off x="1479025" y="1863850"/>
            <a:ext cx="1750800" cy="6234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Study design</a:t>
            </a:r>
            <a:endParaRPr b="1">
              <a:solidFill>
                <a:schemeClr val="lt1"/>
              </a:solidFill>
              <a:latin typeface="Source Sans Pro"/>
              <a:ea typeface="Source Sans Pro"/>
              <a:cs typeface="Source Sans Pro"/>
              <a:sym typeface="Source Sans Pro"/>
            </a:endParaRPr>
          </a:p>
        </p:txBody>
      </p:sp>
      <p:sp>
        <p:nvSpPr>
          <p:cNvPr id="221" name="Google Shape;221;p40"/>
          <p:cNvSpPr/>
          <p:nvPr/>
        </p:nvSpPr>
        <p:spPr>
          <a:xfrm>
            <a:off x="5132875" y="1863850"/>
            <a:ext cx="1750800" cy="6234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Analysis</a:t>
            </a:r>
            <a:endParaRPr b="1">
              <a:solidFill>
                <a:schemeClr val="lt1"/>
              </a:solidFill>
              <a:latin typeface="Source Sans Pro"/>
              <a:ea typeface="Source Sans Pro"/>
              <a:cs typeface="Source Sans Pro"/>
              <a:sym typeface="Source Sans Pro"/>
            </a:endParaRPr>
          </a:p>
        </p:txBody>
      </p:sp>
      <p:sp>
        <p:nvSpPr>
          <p:cNvPr id="222" name="Google Shape;222;p40"/>
          <p:cNvSpPr/>
          <p:nvPr/>
        </p:nvSpPr>
        <p:spPr>
          <a:xfrm>
            <a:off x="1423675" y="2746750"/>
            <a:ext cx="1861500" cy="2191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2"/>
                </a:solidFill>
                <a:latin typeface="Source Sans Pro"/>
                <a:ea typeface="Source Sans Pro"/>
                <a:cs typeface="Source Sans Pro"/>
                <a:sym typeface="Source Sans Pro"/>
              </a:rPr>
              <a:t>Restriction</a:t>
            </a:r>
            <a:r>
              <a:rPr lang="en">
                <a:solidFill>
                  <a:schemeClr val="accent2"/>
                </a:solidFill>
                <a:latin typeface="Source Sans Pro"/>
                <a:ea typeface="Source Sans Pro"/>
                <a:cs typeface="Source Sans Pro"/>
                <a:sym typeface="Source Sans Pro"/>
              </a:rPr>
              <a:t>: eliminate through exclusion criteria</a:t>
            </a:r>
            <a:endParaRPr>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chemeClr val="accent2"/>
                </a:solidFill>
                <a:latin typeface="Source Sans Pro"/>
                <a:ea typeface="Source Sans Pro"/>
                <a:cs typeface="Source Sans Pro"/>
                <a:sym typeface="Source Sans Pro"/>
              </a:rPr>
              <a:t>Matching</a:t>
            </a:r>
            <a:r>
              <a:rPr lang="en">
                <a:solidFill>
                  <a:schemeClr val="accent2"/>
                </a:solidFill>
                <a:latin typeface="Source Sans Pro"/>
                <a:ea typeface="Source Sans Pro"/>
                <a:cs typeface="Source Sans Pro"/>
                <a:sym typeface="Source Sans Pro"/>
              </a:rPr>
              <a:t>: confounders are allocated equally in different study arms</a:t>
            </a:r>
            <a:endParaRPr>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chemeClr val="accent2"/>
                </a:solidFill>
                <a:latin typeface="Source Sans Pro"/>
                <a:ea typeface="Source Sans Pro"/>
                <a:cs typeface="Source Sans Pro"/>
                <a:sym typeface="Source Sans Pro"/>
              </a:rPr>
              <a:t>Randomisation</a:t>
            </a:r>
            <a:r>
              <a:rPr lang="en">
                <a:solidFill>
                  <a:schemeClr val="accent2"/>
                </a:solidFill>
                <a:latin typeface="Source Sans Pro"/>
                <a:ea typeface="Source Sans Pro"/>
                <a:cs typeface="Source Sans Pro"/>
                <a:sym typeface="Source Sans Pro"/>
              </a:rPr>
              <a:t>: evenly distribute confounders</a:t>
            </a:r>
            <a:endParaRPr>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p:txBody>
      </p:sp>
      <p:sp>
        <p:nvSpPr>
          <p:cNvPr id="223" name="Google Shape;223;p40"/>
          <p:cNvSpPr/>
          <p:nvPr/>
        </p:nvSpPr>
        <p:spPr>
          <a:xfrm>
            <a:off x="5077525" y="2746750"/>
            <a:ext cx="1861500" cy="2191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2"/>
                </a:solidFill>
                <a:latin typeface="Source Sans Pro"/>
                <a:ea typeface="Source Sans Pro"/>
                <a:cs typeface="Source Sans Pro"/>
                <a:sym typeface="Source Sans Pro"/>
              </a:rPr>
              <a:t>Standardisation</a:t>
            </a:r>
            <a:r>
              <a:rPr lang="en">
                <a:solidFill>
                  <a:schemeClr val="accent2"/>
                </a:solidFill>
                <a:latin typeface="Source Sans Pro"/>
                <a:ea typeface="Source Sans Pro"/>
                <a:cs typeface="Source Sans Pro"/>
                <a:sym typeface="Source Sans Pro"/>
              </a:rPr>
              <a:t>: adjust risk of exposed group to that of unexposed group with same confounder</a:t>
            </a:r>
            <a:endParaRPr>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chemeClr val="accent2"/>
                </a:solidFill>
                <a:latin typeface="Source Sans Pro"/>
                <a:ea typeface="Source Sans Pro"/>
                <a:cs typeface="Source Sans Pro"/>
                <a:sym typeface="Source Sans Pro"/>
              </a:rPr>
              <a:t>Statistical adjustment</a:t>
            </a:r>
            <a:r>
              <a:rPr lang="en">
                <a:solidFill>
                  <a:schemeClr val="accent2"/>
                </a:solidFill>
                <a:latin typeface="Source Sans Pro"/>
                <a:ea typeface="Source Sans Pro"/>
                <a:cs typeface="Source Sans Pro"/>
                <a:sym typeface="Source Sans Pro"/>
              </a:rPr>
              <a:t>: use multivariate analysis to check for effect of confounder</a:t>
            </a:r>
            <a:endParaRPr sz="1600">
              <a:solidFill>
                <a:srgbClr val="7C24E8"/>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grpSp>
        <p:nvGrpSpPr>
          <p:cNvPr id="228" name="Google Shape;228;p41"/>
          <p:cNvGrpSpPr/>
          <p:nvPr/>
        </p:nvGrpSpPr>
        <p:grpSpPr>
          <a:xfrm>
            <a:off x="1308222" y="-72"/>
            <a:ext cx="6527566" cy="5143657"/>
            <a:chOff x="1332450" y="96600"/>
            <a:chExt cx="6354099" cy="4938226"/>
          </a:xfrm>
        </p:grpSpPr>
        <p:pic>
          <p:nvPicPr>
            <p:cNvPr id="229" name="Google Shape;229;p41"/>
            <p:cNvPicPr preferRelativeResize="0"/>
            <p:nvPr/>
          </p:nvPicPr>
          <p:blipFill rotWithShape="1">
            <a:blip r:embed="rId3">
              <a:alphaModFix amt="72000"/>
            </a:blip>
            <a:srcRect b="2112" l="0" r="4232" t="1872"/>
            <a:stretch/>
          </p:blipFill>
          <p:spPr>
            <a:xfrm>
              <a:off x="1332450" y="96600"/>
              <a:ext cx="3545424" cy="4938226"/>
            </a:xfrm>
            <a:prstGeom prst="rect">
              <a:avLst/>
            </a:prstGeom>
            <a:noFill/>
            <a:ln>
              <a:noFill/>
            </a:ln>
          </p:spPr>
        </p:pic>
        <p:pic>
          <p:nvPicPr>
            <p:cNvPr id="230" name="Google Shape;230;p41"/>
            <p:cNvPicPr preferRelativeResize="0"/>
            <p:nvPr/>
          </p:nvPicPr>
          <p:blipFill rotWithShape="1">
            <a:blip r:embed="rId3">
              <a:alphaModFix amt="72000"/>
            </a:blip>
            <a:srcRect b="2112" l="19899" r="4233" t="1872"/>
            <a:stretch/>
          </p:blipFill>
          <p:spPr>
            <a:xfrm>
              <a:off x="4877875" y="96600"/>
              <a:ext cx="2808674" cy="4938226"/>
            </a:xfrm>
            <a:prstGeom prst="rect">
              <a:avLst/>
            </a:prstGeom>
            <a:noFill/>
            <a:ln>
              <a:noFill/>
            </a:ln>
          </p:spPr>
        </p:pic>
      </p:grpSp>
      <p:sp>
        <p:nvSpPr>
          <p:cNvPr id="231" name="Google Shape;231;p41"/>
          <p:cNvSpPr/>
          <p:nvPr/>
        </p:nvSpPr>
        <p:spPr>
          <a:xfrm>
            <a:off x="2068600" y="676150"/>
            <a:ext cx="5705100" cy="627900"/>
          </a:xfrm>
          <a:prstGeom prst="rect">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1155CC"/>
                </a:solidFill>
                <a:latin typeface="Source Sans Pro"/>
                <a:ea typeface="Source Sans Pro"/>
                <a:cs typeface="Source Sans Pro"/>
                <a:sym typeface="Source Sans Pro"/>
              </a:rPr>
              <a:t>Overview, aims, PICO summary</a:t>
            </a:r>
            <a:endParaRPr>
              <a:solidFill>
                <a:srgbClr val="1155CC"/>
              </a:solidFill>
              <a:latin typeface="Source Sans Pro"/>
              <a:ea typeface="Source Sans Pro"/>
              <a:cs typeface="Source Sans Pro"/>
              <a:sym typeface="Source Sans Pro"/>
            </a:endParaRPr>
          </a:p>
        </p:txBody>
      </p:sp>
      <p:cxnSp>
        <p:nvCxnSpPr>
          <p:cNvPr id="232" name="Google Shape;232;p41"/>
          <p:cNvCxnSpPr/>
          <p:nvPr/>
        </p:nvCxnSpPr>
        <p:spPr>
          <a:xfrm>
            <a:off x="3188550" y="1357100"/>
            <a:ext cx="11100" cy="3375900"/>
          </a:xfrm>
          <a:prstGeom prst="straightConnector1">
            <a:avLst/>
          </a:prstGeom>
          <a:noFill/>
          <a:ln cap="flat" cmpd="sng" w="9525">
            <a:solidFill>
              <a:srgbClr val="1155CC"/>
            </a:solidFill>
            <a:prstDash val="solid"/>
            <a:round/>
            <a:headEnd len="med" w="med" type="none"/>
            <a:tailEnd len="med" w="med" type="none"/>
          </a:ln>
        </p:spPr>
      </p:cxnSp>
      <p:cxnSp>
        <p:nvCxnSpPr>
          <p:cNvPr id="233" name="Google Shape;233;p41"/>
          <p:cNvCxnSpPr/>
          <p:nvPr/>
        </p:nvCxnSpPr>
        <p:spPr>
          <a:xfrm flipH="1">
            <a:off x="5476925" y="1357100"/>
            <a:ext cx="4200" cy="3375900"/>
          </a:xfrm>
          <a:prstGeom prst="straightConnector1">
            <a:avLst/>
          </a:prstGeom>
          <a:noFill/>
          <a:ln cap="flat" cmpd="sng" w="9525">
            <a:solidFill>
              <a:srgbClr val="1155CC"/>
            </a:solidFill>
            <a:prstDash val="solid"/>
            <a:round/>
            <a:headEnd len="med" w="med" type="none"/>
            <a:tailEnd len="med" w="med" type="none"/>
          </a:ln>
        </p:spPr>
      </p:cxnSp>
      <p:cxnSp>
        <p:nvCxnSpPr>
          <p:cNvPr id="234" name="Google Shape;234;p41"/>
          <p:cNvCxnSpPr/>
          <p:nvPr/>
        </p:nvCxnSpPr>
        <p:spPr>
          <a:xfrm>
            <a:off x="1998275" y="1895600"/>
            <a:ext cx="5843700" cy="0"/>
          </a:xfrm>
          <a:prstGeom prst="straightConnector1">
            <a:avLst/>
          </a:prstGeom>
          <a:noFill/>
          <a:ln cap="flat" cmpd="sng" w="9525">
            <a:solidFill>
              <a:srgbClr val="1155CC"/>
            </a:solidFill>
            <a:prstDash val="solid"/>
            <a:round/>
            <a:headEnd len="med" w="med" type="none"/>
            <a:tailEnd len="med" w="med" type="none"/>
          </a:ln>
        </p:spPr>
      </p:cxnSp>
      <p:sp>
        <p:nvSpPr>
          <p:cNvPr id="235" name="Google Shape;235;p41"/>
          <p:cNvSpPr txBox="1"/>
          <p:nvPr/>
        </p:nvSpPr>
        <p:spPr>
          <a:xfrm>
            <a:off x="3722563" y="141262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Pros</a:t>
            </a:r>
            <a:endParaRPr b="1">
              <a:solidFill>
                <a:srgbClr val="1155CC"/>
              </a:solidFill>
              <a:latin typeface="Source Sans Pro"/>
              <a:ea typeface="Source Sans Pro"/>
              <a:cs typeface="Source Sans Pro"/>
              <a:sym typeface="Source Sans Pro"/>
            </a:endParaRPr>
          </a:p>
        </p:txBody>
      </p:sp>
      <p:sp>
        <p:nvSpPr>
          <p:cNvPr id="236" name="Google Shape;236;p41"/>
          <p:cNvSpPr txBox="1"/>
          <p:nvPr/>
        </p:nvSpPr>
        <p:spPr>
          <a:xfrm>
            <a:off x="5999963" y="141262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Cons</a:t>
            </a:r>
            <a:endParaRPr b="1">
              <a:solidFill>
                <a:srgbClr val="1155CC"/>
              </a:solidFill>
              <a:latin typeface="Source Sans Pro"/>
              <a:ea typeface="Source Sans Pro"/>
              <a:cs typeface="Source Sans Pro"/>
              <a:sym typeface="Source Sans Pro"/>
            </a:endParaRPr>
          </a:p>
        </p:txBody>
      </p:sp>
      <p:sp>
        <p:nvSpPr>
          <p:cNvPr id="237" name="Google Shape;237;p41"/>
          <p:cNvSpPr txBox="1"/>
          <p:nvPr/>
        </p:nvSpPr>
        <p:spPr>
          <a:xfrm>
            <a:off x="1968088" y="1895600"/>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Population</a:t>
            </a:r>
            <a:endParaRPr b="1">
              <a:solidFill>
                <a:srgbClr val="1155CC"/>
              </a:solidFill>
              <a:latin typeface="Source Sans Pro"/>
              <a:ea typeface="Source Sans Pro"/>
              <a:cs typeface="Source Sans Pro"/>
              <a:sym typeface="Source Sans Pro"/>
            </a:endParaRPr>
          </a:p>
        </p:txBody>
      </p:sp>
      <p:sp>
        <p:nvSpPr>
          <p:cNvPr id="238" name="Google Shape;238;p41"/>
          <p:cNvSpPr txBox="1"/>
          <p:nvPr/>
        </p:nvSpPr>
        <p:spPr>
          <a:xfrm>
            <a:off x="1968088" y="218532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Intervention</a:t>
            </a:r>
            <a:endParaRPr b="1">
              <a:solidFill>
                <a:srgbClr val="1155CC"/>
              </a:solidFill>
              <a:latin typeface="Source Sans Pro"/>
              <a:ea typeface="Source Sans Pro"/>
              <a:cs typeface="Source Sans Pro"/>
              <a:sym typeface="Source Sans Pro"/>
            </a:endParaRPr>
          </a:p>
        </p:txBody>
      </p:sp>
      <p:sp>
        <p:nvSpPr>
          <p:cNvPr id="239" name="Google Shape;239;p41"/>
          <p:cNvSpPr txBox="1"/>
          <p:nvPr/>
        </p:nvSpPr>
        <p:spPr>
          <a:xfrm>
            <a:off x="1968088" y="2475050"/>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Control</a:t>
            </a:r>
            <a:endParaRPr b="1">
              <a:solidFill>
                <a:srgbClr val="1155CC"/>
              </a:solidFill>
              <a:latin typeface="Source Sans Pro"/>
              <a:ea typeface="Source Sans Pro"/>
              <a:cs typeface="Source Sans Pro"/>
              <a:sym typeface="Source Sans Pro"/>
            </a:endParaRPr>
          </a:p>
        </p:txBody>
      </p:sp>
      <p:sp>
        <p:nvSpPr>
          <p:cNvPr id="240" name="Google Shape;240;p41"/>
          <p:cNvSpPr txBox="1"/>
          <p:nvPr/>
        </p:nvSpPr>
        <p:spPr>
          <a:xfrm>
            <a:off x="1968088" y="278907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Outcomes</a:t>
            </a:r>
            <a:endParaRPr b="1">
              <a:solidFill>
                <a:srgbClr val="1155CC"/>
              </a:solidFill>
              <a:latin typeface="Source Sans Pro"/>
              <a:ea typeface="Source Sans Pro"/>
              <a:cs typeface="Source Sans Pro"/>
              <a:sym typeface="Source Sans Pro"/>
            </a:endParaRPr>
          </a:p>
        </p:txBody>
      </p:sp>
      <p:sp>
        <p:nvSpPr>
          <p:cNvPr id="241" name="Google Shape;241;p41"/>
          <p:cNvSpPr txBox="1"/>
          <p:nvPr/>
        </p:nvSpPr>
        <p:spPr>
          <a:xfrm>
            <a:off x="1968088" y="311517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Internal validity</a:t>
            </a:r>
            <a:endParaRPr b="1">
              <a:solidFill>
                <a:srgbClr val="1155CC"/>
              </a:solidFill>
              <a:latin typeface="Source Sans Pro"/>
              <a:ea typeface="Source Sans Pro"/>
              <a:cs typeface="Source Sans Pro"/>
              <a:sym typeface="Source Sans Pro"/>
            </a:endParaRPr>
          </a:p>
        </p:txBody>
      </p:sp>
      <p:sp>
        <p:nvSpPr>
          <p:cNvPr id="242" name="Google Shape;242;p41"/>
          <p:cNvSpPr txBox="1"/>
          <p:nvPr/>
        </p:nvSpPr>
        <p:spPr>
          <a:xfrm>
            <a:off x="1968088" y="3682550"/>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External validity</a:t>
            </a:r>
            <a:endParaRPr b="1">
              <a:solidFill>
                <a:srgbClr val="1155CC"/>
              </a:solidFill>
              <a:latin typeface="Source Sans Pro"/>
              <a:ea typeface="Source Sans Pro"/>
              <a:cs typeface="Source Sans Pro"/>
              <a:sym typeface="Source Sans Pro"/>
            </a:endParaRPr>
          </a:p>
        </p:txBody>
      </p:sp>
      <p:sp>
        <p:nvSpPr>
          <p:cNvPr id="243" name="Google Shape;243;p41"/>
          <p:cNvSpPr txBox="1"/>
          <p:nvPr/>
        </p:nvSpPr>
        <p:spPr>
          <a:xfrm>
            <a:off x="1968088" y="420162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Ethics &amp; others</a:t>
            </a:r>
            <a:endParaRPr b="1">
              <a:solidFill>
                <a:srgbClr val="1155CC"/>
              </a:solidFill>
              <a:latin typeface="Source Sans Pro"/>
              <a:ea typeface="Source Sans Pro"/>
              <a:cs typeface="Source Sans Pro"/>
              <a:sym typeface="Source Sans Pro"/>
            </a:endParaRPr>
          </a:p>
        </p:txBody>
      </p:sp>
      <p:sp>
        <p:nvSpPr>
          <p:cNvPr id="244" name="Google Shape;244;p41"/>
          <p:cNvSpPr txBox="1"/>
          <p:nvPr>
            <p:ph type="title"/>
          </p:nvPr>
        </p:nvSpPr>
        <p:spPr>
          <a:xfrm>
            <a:off x="311700" y="-300"/>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Structure</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42"/>
          <p:cNvPicPr preferRelativeResize="0"/>
          <p:nvPr/>
        </p:nvPicPr>
        <p:blipFill>
          <a:blip r:embed="rId3">
            <a:alphaModFix/>
          </a:blip>
          <a:stretch>
            <a:fillRect/>
          </a:stretch>
        </p:blipFill>
        <p:spPr>
          <a:xfrm>
            <a:off x="1214812" y="0"/>
            <a:ext cx="6714377"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3"/>
          <p:cNvSpPr txBox="1"/>
          <p:nvPr>
            <p:ph idx="1" type="body"/>
          </p:nvPr>
        </p:nvSpPr>
        <p:spPr>
          <a:xfrm>
            <a:off x="311700" y="1152475"/>
            <a:ext cx="8520600" cy="3701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51C75"/>
              </a:buClr>
              <a:buSzPts val="1800"/>
              <a:buChar char="-"/>
            </a:pPr>
            <a:r>
              <a:rPr lang="en">
                <a:solidFill>
                  <a:srgbClr val="351C75"/>
                </a:solidFill>
              </a:rPr>
              <a:t>Journal</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Year of publication</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Study design</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Type of study</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Blinding</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Number of centers/countries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Clear a priori aims?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If not specifically stated → ?data dredging</a:t>
            </a:r>
            <a:endParaRPr>
              <a:solidFill>
                <a:srgbClr val="351C75"/>
              </a:solidFill>
            </a:endParaRPr>
          </a:p>
        </p:txBody>
      </p:sp>
      <p:sp>
        <p:nvSpPr>
          <p:cNvPr id="255" name="Google Shape;255;p4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Overview of the study + aims</a:t>
            </a:r>
            <a:endParaRPr>
              <a:solidFill>
                <a:srgbClr val="7C24E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Fundraising</a:t>
            </a:r>
            <a:endParaRPr>
              <a:solidFill>
                <a:srgbClr val="7C24E8"/>
              </a:solidFill>
            </a:endParaRPr>
          </a:p>
        </p:txBody>
      </p:sp>
      <p:pic>
        <p:nvPicPr>
          <p:cNvPr id="113" name="Google Shape;113;p26"/>
          <p:cNvPicPr preferRelativeResize="0"/>
          <p:nvPr/>
        </p:nvPicPr>
        <p:blipFill>
          <a:blip r:embed="rId3">
            <a:alphaModFix/>
          </a:blip>
          <a:stretch>
            <a:fillRect/>
          </a:stretch>
        </p:blipFill>
        <p:spPr>
          <a:xfrm>
            <a:off x="5535925" y="1430500"/>
            <a:ext cx="3007850" cy="3007850"/>
          </a:xfrm>
          <a:prstGeom prst="rect">
            <a:avLst/>
          </a:prstGeom>
          <a:noFill/>
          <a:ln>
            <a:noFill/>
          </a:ln>
        </p:spPr>
      </p:pic>
      <p:pic>
        <p:nvPicPr>
          <p:cNvPr id="114" name="Google Shape;114;p26"/>
          <p:cNvPicPr preferRelativeResize="0"/>
          <p:nvPr/>
        </p:nvPicPr>
        <p:blipFill>
          <a:blip r:embed="rId4">
            <a:alphaModFix/>
          </a:blip>
          <a:stretch>
            <a:fillRect/>
          </a:stretch>
        </p:blipFill>
        <p:spPr>
          <a:xfrm>
            <a:off x="311700" y="1173825"/>
            <a:ext cx="4555551" cy="35212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44"/>
          <p:cNvPicPr preferRelativeResize="0"/>
          <p:nvPr/>
        </p:nvPicPr>
        <p:blipFill>
          <a:blip r:embed="rId3">
            <a:alphaModFix/>
          </a:blip>
          <a:stretch>
            <a:fillRect/>
          </a:stretch>
        </p:blipFill>
        <p:spPr>
          <a:xfrm>
            <a:off x="3107351" y="259588"/>
            <a:ext cx="6036652" cy="4624325"/>
          </a:xfrm>
          <a:prstGeom prst="rect">
            <a:avLst/>
          </a:prstGeom>
          <a:noFill/>
          <a:ln>
            <a:noFill/>
          </a:ln>
        </p:spPr>
      </p:pic>
      <p:sp>
        <p:nvSpPr>
          <p:cNvPr id="261" name="Google Shape;261;p44"/>
          <p:cNvSpPr txBox="1"/>
          <p:nvPr>
            <p:ph idx="1" type="body"/>
          </p:nvPr>
        </p:nvSpPr>
        <p:spPr>
          <a:xfrm>
            <a:off x="265625" y="326000"/>
            <a:ext cx="2841600" cy="46968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sz="1600">
                <a:solidFill>
                  <a:srgbClr val="351C75"/>
                </a:solidFill>
              </a:rPr>
              <a:t>Published in the Lancet, in 2023</a:t>
            </a:r>
            <a:endParaRPr sz="1600">
              <a:solidFill>
                <a:srgbClr val="351C75"/>
              </a:solidFill>
            </a:endParaRPr>
          </a:p>
          <a:p>
            <a:pPr indent="0" lvl="0" marL="0" rtl="0" algn="l">
              <a:spcBef>
                <a:spcPts val="1200"/>
              </a:spcBef>
              <a:spcAft>
                <a:spcPts val="0"/>
              </a:spcAft>
              <a:buNone/>
            </a:pPr>
            <a:r>
              <a:rPr lang="en" sz="1600">
                <a:solidFill>
                  <a:srgbClr val="351C75"/>
                </a:solidFill>
              </a:rPr>
              <a:t>Open-label, single-centre, randomised controlled trial to determine superiority</a:t>
            </a:r>
            <a:endParaRPr sz="1600">
              <a:solidFill>
                <a:srgbClr val="351C75"/>
              </a:solidFill>
            </a:endParaRPr>
          </a:p>
          <a:p>
            <a:pPr indent="0" lvl="0" marL="0" rtl="0" algn="l">
              <a:spcBef>
                <a:spcPts val="1200"/>
              </a:spcBef>
              <a:spcAft>
                <a:spcPts val="0"/>
              </a:spcAft>
              <a:buNone/>
            </a:pPr>
            <a:r>
              <a:rPr lang="en" sz="1600">
                <a:solidFill>
                  <a:srgbClr val="351C75"/>
                </a:solidFill>
              </a:rPr>
              <a:t>Investigating the effect of faster aspart vs insulin aspart in the treatment of T1 or T2DM during pregnancy &amp; post-delivery</a:t>
            </a:r>
            <a:endParaRPr sz="1600">
              <a:solidFill>
                <a:srgbClr val="351C75"/>
              </a:solidFill>
            </a:endParaRPr>
          </a:p>
          <a:p>
            <a:pPr indent="0" lvl="0" marL="0" rtl="0" algn="l">
              <a:spcBef>
                <a:spcPts val="1200"/>
              </a:spcBef>
              <a:spcAft>
                <a:spcPts val="0"/>
              </a:spcAft>
              <a:buNone/>
            </a:pPr>
            <a:r>
              <a:rPr b="1" lang="en" sz="1600">
                <a:solidFill>
                  <a:srgbClr val="351C75"/>
                </a:solidFill>
              </a:rPr>
              <a:t>1ry outcomes</a:t>
            </a:r>
            <a:r>
              <a:rPr lang="en" sz="1600">
                <a:solidFill>
                  <a:srgbClr val="351C75"/>
                </a:solidFill>
              </a:rPr>
              <a:t>:</a:t>
            </a:r>
            <a:endParaRPr sz="1600">
              <a:solidFill>
                <a:srgbClr val="351C75"/>
              </a:solidFill>
            </a:endParaRPr>
          </a:p>
          <a:p>
            <a:pPr indent="-322580" lvl="0" marL="457200" rtl="0" algn="l">
              <a:spcBef>
                <a:spcPts val="1200"/>
              </a:spcBef>
              <a:spcAft>
                <a:spcPts val="0"/>
              </a:spcAft>
              <a:buClr>
                <a:srgbClr val="351C75"/>
              </a:buClr>
              <a:buSzPct val="100000"/>
              <a:buChar char="-"/>
            </a:pPr>
            <a:r>
              <a:rPr lang="en" sz="1600">
                <a:solidFill>
                  <a:srgbClr val="351C75"/>
                </a:solidFill>
              </a:rPr>
              <a:t>Infant birthweight SD score</a:t>
            </a:r>
            <a:endParaRPr sz="1600">
              <a:solidFill>
                <a:srgbClr val="351C75"/>
              </a:solidFill>
            </a:endParaRPr>
          </a:p>
          <a:p>
            <a:pPr indent="0" lvl="0" marL="0" rtl="0" algn="l">
              <a:spcBef>
                <a:spcPts val="1200"/>
              </a:spcBef>
              <a:spcAft>
                <a:spcPts val="0"/>
              </a:spcAft>
              <a:buNone/>
            </a:pPr>
            <a:r>
              <a:rPr b="1" lang="en" sz="1600">
                <a:solidFill>
                  <a:srgbClr val="351C75"/>
                </a:solidFill>
              </a:rPr>
              <a:t>2ry outcomes</a:t>
            </a:r>
            <a:r>
              <a:rPr lang="en" sz="1600">
                <a:solidFill>
                  <a:srgbClr val="351C75"/>
                </a:solidFill>
              </a:rPr>
              <a:t>:</a:t>
            </a:r>
            <a:endParaRPr sz="1600">
              <a:solidFill>
                <a:srgbClr val="351C75"/>
              </a:solidFill>
            </a:endParaRPr>
          </a:p>
          <a:p>
            <a:pPr indent="-322580" lvl="0" marL="457200" rtl="0" algn="l">
              <a:spcBef>
                <a:spcPts val="1200"/>
              </a:spcBef>
              <a:spcAft>
                <a:spcPts val="0"/>
              </a:spcAft>
              <a:buClr>
                <a:srgbClr val="351C75"/>
              </a:buClr>
              <a:buSzPct val="100000"/>
              <a:buChar char="-"/>
            </a:pPr>
            <a:r>
              <a:rPr lang="en" sz="1600">
                <a:solidFill>
                  <a:srgbClr val="351C75"/>
                </a:solidFill>
              </a:rPr>
              <a:t>HbA1c</a:t>
            </a:r>
            <a:endParaRPr sz="1600">
              <a:solidFill>
                <a:srgbClr val="351C75"/>
              </a:solidFill>
            </a:endParaRPr>
          </a:p>
          <a:p>
            <a:pPr indent="-322580" lvl="0" marL="457200" rtl="0" algn="l">
              <a:spcBef>
                <a:spcPts val="0"/>
              </a:spcBef>
              <a:spcAft>
                <a:spcPts val="0"/>
              </a:spcAft>
              <a:buClr>
                <a:srgbClr val="351C75"/>
              </a:buClr>
              <a:buSzPct val="100000"/>
              <a:buChar char="-"/>
            </a:pPr>
            <a:r>
              <a:rPr lang="en" sz="1600">
                <a:solidFill>
                  <a:srgbClr val="351C75"/>
                </a:solidFill>
              </a:rPr>
              <a:t>Maternal and fetal outcomes</a:t>
            </a:r>
            <a:endParaRPr sz="1600">
              <a:solidFill>
                <a:srgbClr val="351C7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67" name="Google Shape;267;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8" name="Google Shape;268;p45"/>
          <p:cNvPicPr preferRelativeResize="0"/>
          <p:nvPr/>
        </p:nvPicPr>
        <p:blipFill>
          <a:blip r:embed="rId3">
            <a:alphaModFix/>
          </a:blip>
          <a:stretch>
            <a:fillRect/>
          </a:stretch>
        </p:blipFill>
        <p:spPr>
          <a:xfrm>
            <a:off x="1846847" y="0"/>
            <a:ext cx="5450306"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6"/>
          <p:cNvSpPr txBox="1"/>
          <p:nvPr>
            <p:ph idx="1" type="body"/>
          </p:nvPr>
        </p:nvSpPr>
        <p:spPr>
          <a:xfrm>
            <a:off x="311700" y="1152475"/>
            <a:ext cx="8520600" cy="3701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rgbClr val="351C75"/>
              </a:buClr>
              <a:buSzPts val="1800"/>
              <a:buChar char="-"/>
            </a:pPr>
            <a:r>
              <a:rPr b="1" lang="en">
                <a:solidFill>
                  <a:srgbClr val="351C75"/>
                </a:solidFill>
              </a:rPr>
              <a:t>C</a:t>
            </a:r>
            <a:r>
              <a:rPr lang="en">
                <a:solidFill>
                  <a:srgbClr val="351C75"/>
                </a:solidFill>
              </a:rPr>
              <a:t>riteria: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Selection bias?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Is this a meaningful </a:t>
            </a:r>
            <a:r>
              <a:rPr lang="en">
                <a:solidFill>
                  <a:srgbClr val="351C75"/>
                </a:solidFill>
              </a:rPr>
              <a:t>representation</a:t>
            </a:r>
            <a:r>
              <a:rPr lang="en">
                <a:solidFill>
                  <a:srgbClr val="351C75"/>
                </a:solidFill>
              </a:rPr>
              <a:t> of the population?</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S</a:t>
            </a:r>
            <a:r>
              <a:rPr lang="en">
                <a:solidFill>
                  <a:srgbClr val="351C75"/>
                </a:solidFill>
              </a:rPr>
              <a:t>ample size: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Too small → does the study have enough power? Type 2 error (false negative)?</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F</a:t>
            </a:r>
            <a:r>
              <a:rPr lang="en">
                <a:solidFill>
                  <a:srgbClr val="351C75"/>
                </a:solidFill>
              </a:rPr>
              <a:t>ollow-up: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Too short/too long → issues with outcome detection</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A</a:t>
            </a:r>
            <a:r>
              <a:rPr lang="en">
                <a:solidFill>
                  <a:srgbClr val="351C75"/>
                </a:solidFill>
              </a:rPr>
              <a:t>llocation: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Simple vs stratified vs block randomisation</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Allocation bias?</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B</a:t>
            </a:r>
            <a:r>
              <a:rPr lang="en">
                <a:solidFill>
                  <a:srgbClr val="351C75"/>
                </a:solidFill>
              </a:rPr>
              <a:t>linding:</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Affects performance and detection bias</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B</a:t>
            </a:r>
            <a:r>
              <a:rPr lang="en">
                <a:solidFill>
                  <a:srgbClr val="351C75"/>
                </a:solidFill>
              </a:rPr>
              <a:t>aseline-characteristics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Are there any differences?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Stratification → spreads confounders </a:t>
            </a:r>
            <a:endParaRPr>
              <a:solidFill>
                <a:srgbClr val="351C75"/>
              </a:solidFill>
            </a:endParaRPr>
          </a:p>
        </p:txBody>
      </p:sp>
      <p:sp>
        <p:nvSpPr>
          <p:cNvPr id="274" name="Google Shape;274;p4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Population (Mnemonic: CSFABB)</a:t>
            </a:r>
            <a:endParaRPr>
              <a:solidFill>
                <a:srgbClr val="7C24E8"/>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80" name="Google Shape;280;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81" name="Google Shape;281;p47"/>
          <p:cNvPicPr preferRelativeResize="0"/>
          <p:nvPr/>
        </p:nvPicPr>
        <p:blipFill>
          <a:blip r:embed="rId3">
            <a:alphaModFix/>
          </a:blip>
          <a:stretch>
            <a:fillRect/>
          </a:stretch>
        </p:blipFill>
        <p:spPr>
          <a:xfrm>
            <a:off x="0" y="1436609"/>
            <a:ext cx="9143999" cy="284813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48"/>
          <p:cNvPicPr preferRelativeResize="0"/>
          <p:nvPr/>
        </p:nvPicPr>
        <p:blipFill>
          <a:blip r:embed="rId3">
            <a:alphaModFix/>
          </a:blip>
          <a:stretch>
            <a:fillRect/>
          </a:stretch>
        </p:blipFill>
        <p:spPr>
          <a:xfrm>
            <a:off x="3107351" y="259588"/>
            <a:ext cx="6036652" cy="4624325"/>
          </a:xfrm>
          <a:prstGeom prst="rect">
            <a:avLst/>
          </a:prstGeom>
          <a:noFill/>
          <a:ln>
            <a:noFill/>
          </a:ln>
        </p:spPr>
      </p:pic>
      <p:sp>
        <p:nvSpPr>
          <p:cNvPr id="287" name="Google Shape;287;p48"/>
          <p:cNvSpPr txBox="1"/>
          <p:nvPr>
            <p:ph idx="1" type="body"/>
          </p:nvPr>
        </p:nvSpPr>
        <p:spPr>
          <a:xfrm>
            <a:off x="265625" y="326000"/>
            <a:ext cx="2841600" cy="46968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sz="1600">
                <a:solidFill>
                  <a:srgbClr val="351C75"/>
                </a:solidFill>
              </a:rPr>
              <a:t>Criteria</a:t>
            </a:r>
            <a:r>
              <a:rPr lang="en" sz="1600">
                <a:solidFill>
                  <a:srgbClr val="351C75"/>
                </a:solidFill>
              </a:rPr>
              <a:t>: 18+ yo with T1 or T2DM, between Nov 2019 and May 2022</a:t>
            </a:r>
            <a:endParaRPr sz="1600">
              <a:solidFill>
                <a:srgbClr val="351C75"/>
              </a:solidFill>
            </a:endParaRPr>
          </a:p>
          <a:p>
            <a:pPr indent="0" lvl="0" marL="0" rtl="0" algn="l">
              <a:spcBef>
                <a:spcPts val="1200"/>
              </a:spcBef>
              <a:spcAft>
                <a:spcPts val="0"/>
              </a:spcAft>
              <a:buNone/>
            </a:pPr>
            <a:r>
              <a:rPr b="1" lang="en" sz="1600">
                <a:solidFill>
                  <a:srgbClr val="351C75"/>
                </a:solidFill>
              </a:rPr>
              <a:t>Sample size</a:t>
            </a:r>
            <a:r>
              <a:rPr lang="en" sz="1600">
                <a:solidFill>
                  <a:srgbClr val="351C75"/>
                </a:solidFill>
              </a:rPr>
              <a:t>: 109 in intervention and 107 in insulin aspart group</a:t>
            </a:r>
            <a:endParaRPr sz="1600">
              <a:solidFill>
                <a:srgbClr val="351C75"/>
              </a:solidFill>
            </a:endParaRPr>
          </a:p>
          <a:p>
            <a:pPr indent="-314960" lvl="0" marL="457200" rtl="0" algn="l">
              <a:spcBef>
                <a:spcPts val="1200"/>
              </a:spcBef>
              <a:spcAft>
                <a:spcPts val="0"/>
              </a:spcAft>
              <a:buClr>
                <a:srgbClr val="351C75"/>
              </a:buClr>
              <a:buSzPct val="100000"/>
              <a:buChar char="-"/>
            </a:pPr>
            <a:r>
              <a:rPr lang="en" sz="1600">
                <a:solidFill>
                  <a:srgbClr val="351C75"/>
                </a:solidFill>
              </a:rPr>
              <a:t>?power calculations</a:t>
            </a:r>
            <a:endParaRPr sz="1600">
              <a:solidFill>
                <a:srgbClr val="351C75"/>
              </a:solidFill>
            </a:endParaRPr>
          </a:p>
          <a:p>
            <a:pPr indent="0" lvl="0" marL="0" rtl="0" algn="l">
              <a:spcBef>
                <a:spcPts val="1200"/>
              </a:spcBef>
              <a:spcAft>
                <a:spcPts val="0"/>
              </a:spcAft>
              <a:buNone/>
            </a:pPr>
            <a:r>
              <a:rPr b="1" lang="en" sz="1600">
                <a:solidFill>
                  <a:srgbClr val="351C75"/>
                </a:solidFill>
              </a:rPr>
              <a:t>Follow-up</a:t>
            </a:r>
            <a:r>
              <a:rPr lang="en" sz="1600">
                <a:solidFill>
                  <a:srgbClr val="351C75"/>
                </a:solidFill>
              </a:rPr>
              <a:t>: until 3 months post-delivery. Is it long enough to identify relevant fetal outcomes?</a:t>
            </a:r>
            <a:endParaRPr sz="1600">
              <a:solidFill>
                <a:srgbClr val="351C75"/>
              </a:solidFill>
            </a:endParaRPr>
          </a:p>
          <a:p>
            <a:pPr indent="0" lvl="0" marL="0" rtl="0" algn="l">
              <a:spcBef>
                <a:spcPts val="1200"/>
              </a:spcBef>
              <a:spcAft>
                <a:spcPts val="0"/>
              </a:spcAft>
              <a:buNone/>
            </a:pPr>
            <a:r>
              <a:rPr b="1" lang="en" sz="1600">
                <a:solidFill>
                  <a:srgbClr val="351C75"/>
                </a:solidFill>
              </a:rPr>
              <a:t>Allocation</a:t>
            </a:r>
            <a:r>
              <a:rPr lang="en" sz="1600">
                <a:solidFill>
                  <a:srgbClr val="351C75"/>
                </a:solidFill>
              </a:rPr>
              <a:t>: </a:t>
            </a:r>
            <a:r>
              <a:rPr lang="en" sz="1600">
                <a:solidFill>
                  <a:srgbClr val="351C75"/>
                </a:solidFill>
              </a:rPr>
              <a:t>randomly</a:t>
            </a:r>
            <a:r>
              <a:rPr lang="en" sz="1600">
                <a:solidFill>
                  <a:srgbClr val="351C75"/>
                </a:solidFill>
              </a:rPr>
              <a:t> assigned 1:1</a:t>
            </a:r>
            <a:endParaRPr sz="1600">
              <a:solidFill>
                <a:srgbClr val="351C75"/>
              </a:solidFill>
            </a:endParaRPr>
          </a:p>
          <a:p>
            <a:pPr indent="0" lvl="0" marL="0" rtl="0" algn="l">
              <a:spcBef>
                <a:spcPts val="1200"/>
              </a:spcBef>
              <a:spcAft>
                <a:spcPts val="0"/>
              </a:spcAft>
              <a:buNone/>
            </a:pPr>
            <a:r>
              <a:rPr b="1" lang="en" sz="1600">
                <a:solidFill>
                  <a:srgbClr val="351C75"/>
                </a:solidFill>
              </a:rPr>
              <a:t>Blinding</a:t>
            </a:r>
            <a:r>
              <a:rPr lang="en" sz="1600">
                <a:solidFill>
                  <a:srgbClr val="351C75"/>
                </a:solidFill>
              </a:rPr>
              <a:t>: open-label, ?detection bias, ?performance bias</a:t>
            </a:r>
            <a:endParaRPr sz="1600">
              <a:solidFill>
                <a:srgbClr val="351C75"/>
              </a:solidFill>
            </a:endParaRPr>
          </a:p>
          <a:p>
            <a:pPr indent="0" lvl="0" marL="0" rtl="0" algn="l">
              <a:spcBef>
                <a:spcPts val="1200"/>
              </a:spcBef>
              <a:spcAft>
                <a:spcPts val="1200"/>
              </a:spcAft>
              <a:buNone/>
            </a:pPr>
            <a:r>
              <a:rPr b="1" lang="en" sz="1600">
                <a:solidFill>
                  <a:srgbClr val="351C75"/>
                </a:solidFill>
              </a:rPr>
              <a:t>Baseline-characteristics</a:t>
            </a:r>
            <a:r>
              <a:rPr lang="en" sz="1600">
                <a:solidFill>
                  <a:srgbClr val="351C75"/>
                </a:solidFill>
              </a:rPr>
              <a:t>: not mentioned in the abstract, ?age groups, ?smoking, ?other treatments, ?pre-gestational Hba1c, etc.</a:t>
            </a:r>
            <a:endParaRPr sz="1600">
              <a:solidFill>
                <a:srgbClr val="351C7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9"/>
          <p:cNvSpPr txBox="1"/>
          <p:nvPr>
            <p:ph idx="1" type="body"/>
          </p:nvPr>
        </p:nvSpPr>
        <p:spPr>
          <a:xfrm>
            <a:off x="311700" y="1152475"/>
            <a:ext cx="8520600" cy="3701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51C75"/>
              </a:buClr>
              <a:buSzPts val="1800"/>
              <a:buChar char="-"/>
            </a:pPr>
            <a:r>
              <a:rPr b="1" lang="en">
                <a:solidFill>
                  <a:srgbClr val="351C75"/>
                </a:solidFill>
              </a:rPr>
              <a:t>N</a:t>
            </a:r>
            <a:r>
              <a:rPr lang="en">
                <a:solidFill>
                  <a:srgbClr val="351C75"/>
                </a:solidFill>
              </a:rPr>
              <a:t>ovelty</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E</a:t>
            </a:r>
            <a:r>
              <a:rPr lang="en">
                <a:solidFill>
                  <a:srgbClr val="351C75"/>
                </a:solidFill>
              </a:rPr>
              <a:t>thical considerations (</a:t>
            </a:r>
            <a:r>
              <a:rPr b="1" lang="en">
                <a:solidFill>
                  <a:srgbClr val="351C75"/>
                </a:solidFill>
              </a:rPr>
              <a:t>CESF</a:t>
            </a:r>
            <a:r>
              <a:rPr lang="en">
                <a:solidFill>
                  <a:srgbClr val="351C75"/>
                </a:solidFill>
              </a:rPr>
              <a:t>)</a:t>
            </a:r>
            <a:r>
              <a:rPr lang="en">
                <a:solidFill>
                  <a:srgbClr val="351C75"/>
                </a:solidFill>
              </a:rPr>
              <a:t>: </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C</a:t>
            </a:r>
            <a:r>
              <a:rPr lang="en">
                <a:solidFill>
                  <a:srgbClr val="351C75"/>
                </a:solidFill>
              </a:rPr>
              <a:t>onsent: as per Nuremberg code in the Declaration of Helsinki, needs to be informed (?capacity)</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E</a:t>
            </a:r>
            <a:r>
              <a:rPr lang="en">
                <a:solidFill>
                  <a:srgbClr val="351C75"/>
                </a:solidFill>
              </a:rPr>
              <a:t>quipoise: is there a true clinical equipoise (i.e. do we really need to conduct this trial)?</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S</a:t>
            </a:r>
            <a:r>
              <a:rPr lang="en">
                <a:solidFill>
                  <a:srgbClr val="351C75"/>
                </a:solidFill>
              </a:rPr>
              <a:t>afety outcomes: ?attrition rate</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F</a:t>
            </a:r>
            <a:r>
              <a:rPr lang="en">
                <a:solidFill>
                  <a:srgbClr val="351C75"/>
                </a:solidFill>
              </a:rPr>
              <a:t>unding/registration: ?conflicts of interest</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C</a:t>
            </a:r>
            <a:r>
              <a:rPr lang="en">
                <a:solidFill>
                  <a:srgbClr val="351C75"/>
                </a:solidFill>
              </a:rPr>
              <a:t>linical considerations</a:t>
            </a:r>
            <a:r>
              <a:rPr lang="en">
                <a:solidFill>
                  <a:srgbClr val="351C75"/>
                </a:solidFill>
              </a:rPr>
              <a:t>: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How clinically useful/possible is this intervention?</a:t>
            </a:r>
            <a:endParaRPr>
              <a:solidFill>
                <a:srgbClr val="351C75"/>
              </a:solidFill>
            </a:endParaRPr>
          </a:p>
        </p:txBody>
      </p:sp>
      <p:sp>
        <p:nvSpPr>
          <p:cNvPr id="293" name="Google Shape;293;p4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Intervention (Mnemonic: NEC)</a:t>
            </a:r>
            <a:endParaRPr>
              <a:solidFill>
                <a:srgbClr val="7C24E8"/>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50"/>
          <p:cNvPicPr preferRelativeResize="0"/>
          <p:nvPr/>
        </p:nvPicPr>
        <p:blipFill>
          <a:blip r:embed="rId3">
            <a:alphaModFix/>
          </a:blip>
          <a:stretch>
            <a:fillRect/>
          </a:stretch>
        </p:blipFill>
        <p:spPr>
          <a:xfrm>
            <a:off x="3107351" y="259588"/>
            <a:ext cx="6036652" cy="4624325"/>
          </a:xfrm>
          <a:prstGeom prst="rect">
            <a:avLst/>
          </a:prstGeom>
          <a:noFill/>
          <a:ln>
            <a:noFill/>
          </a:ln>
        </p:spPr>
      </p:pic>
      <p:sp>
        <p:nvSpPr>
          <p:cNvPr id="299" name="Google Shape;299;p50"/>
          <p:cNvSpPr txBox="1"/>
          <p:nvPr>
            <p:ph idx="1" type="body"/>
          </p:nvPr>
        </p:nvSpPr>
        <p:spPr>
          <a:xfrm>
            <a:off x="265625" y="326000"/>
            <a:ext cx="2841600" cy="4696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1600">
                <a:solidFill>
                  <a:srgbClr val="351C75"/>
                </a:solidFill>
              </a:rPr>
              <a:t>Novelty</a:t>
            </a:r>
            <a:r>
              <a:rPr lang="en" sz="1600">
                <a:solidFill>
                  <a:srgbClr val="351C75"/>
                </a:solidFill>
              </a:rPr>
              <a:t>: faster aspart has beneficial effects outside of pregnancy, but safety and efficacy have not been evaluated in pregnancy yet</a:t>
            </a:r>
            <a:endParaRPr sz="1600">
              <a:solidFill>
                <a:srgbClr val="351C75"/>
              </a:solidFill>
            </a:endParaRPr>
          </a:p>
          <a:p>
            <a:pPr indent="0" lvl="0" marL="0" rtl="0" algn="l">
              <a:spcBef>
                <a:spcPts val="1200"/>
              </a:spcBef>
              <a:spcAft>
                <a:spcPts val="0"/>
              </a:spcAft>
              <a:buNone/>
            </a:pPr>
            <a:r>
              <a:rPr b="1" lang="en" sz="1600">
                <a:solidFill>
                  <a:srgbClr val="351C75"/>
                </a:solidFill>
              </a:rPr>
              <a:t>Ethical</a:t>
            </a:r>
            <a:r>
              <a:rPr lang="en" sz="1600">
                <a:solidFill>
                  <a:srgbClr val="351C75"/>
                </a:solidFill>
              </a:rPr>
              <a:t>: </a:t>
            </a:r>
            <a:endParaRPr sz="1600">
              <a:solidFill>
                <a:srgbClr val="351C75"/>
              </a:solidFill>
            </a:endParaRPr>
          </a:p>
          <a:p>
            <a:pPr indent="-314960" lvl="0" marL="457200" rtl="0" algn="l">
              <a:spcBef>
                <a:spcPts val="1200"/>
              </a:spcBef>
              <a:spcAft>
                <a:spcPts val="0"/>
              </a:spcAft>
              <a:buClr>
                <a:srgbClr val="351C75"/>
              </a:buClr>
              <a:buSzPct val="100000"/>
              <a:buChar char="-"/>
            </a:pPr>
            <a:r>
              <a:rPr lang="en" sz="1600">
                <a:solidFill>
                  <a:srgbClr val="351C75"/>
                </a:solidFill>
              </a:rPr>
              <a:t>Consent: women should be aware of risks</a:t>
            </a:r>
            <a:endParaRPr sz="1600">
              <a:solidFill>
                <a:srgbClr val="351C75"/>
              </a:solidFill>
            </a:endParaRPr>
          </a:p>
          <a:p>
            <a:pPr indent="-314960" lvl="0" marL="457200" rtl="0" algn="l">
              <a:spcBef>
                <a:spcPts val="0"/>
              </a:spcBef>
              <a:spcAft>
                <a:spcPts val="0"/>
              </a:spcAft>
              <a:buClr>
                <a:srgbClr val="351C75"/>
              </a:buClr>
              <a:buSzPct val="100000"/>
              <a:buChar char="-"/>
            </a:pPr>
            <a:r>
              <a:rPr lang="en" sz="1600">
                <a:solidFill>
                  <a:srgbClr val="351C75"/>
                </a:solidFill>
              </a:rPr>
              <a:t>Equipoise: faster aspart could potentially help in achieving higher early exposure and greater early glucose lowering effect </a:t>
            </a:r>
            <a:r>
              <a:rPr lang="en" sz="1600">
                <a:solidFill>
                  <a:srgbClr val="351C75"/>
                </a:solidFill>
              </a:rPr>
              <a:t>postprandially</a:t>
            </a:r>
            <a:endParaRPr sz="1600">
              <a:solidFill>
                <a:srgbClr val="351C75"/>
              </a:solidFill>
            </a:endParaRPr>
          </a:p>
          <a:p>
            <a:pPr indent="-314960" lvl="0" marL="457200" rtl="0" algn="l">
              <a:spcBef>
                <a:spcPts val="0"/>
              </a:spcBef>
              <a:spcAft>
                <a:spcPts val="0"/>
              </a:spcAft>
              <a:buClr>
                <a:srgbClr val="351C75"/>
              </a:buClr>
              <a:buSzPct val="100000"/>
              <a:buChar char="-"/>
            </a:pPr>
            <a:r>
              <a:rPr lang="en" sz="1600">
                <a:solidFill>
                  <a:srgbClr val="351C75"/>
                </a:solidFill>
              </a:rPr>
              <a:t>Safety outcomes: no participants discontinued </a:t>
            </a:r>
            <a:r>
              <a:rPr lang="en" sz="1600">
                <a:solidFill>
                  <a:srgbClr val="351C75"/>
                </a:solidFill>
              </a:rPr>
              <a:t>treatment</a:t>
            </a:r>
            <a:r>
              <a:rPr lang="en" sz="1600">
                <a:solidFill>
                  <a:srgbClr val="351C75"/>
                </a:solidFill>
              </a:rPr>
              <a:t> + no safety issues were identified</a:t>
            </a:r>
            <a:endParaRPr sz="1600">
              <a:solidFill>
                <a:srgbClr val="351C75"/>
              </a:solidFill>
            </a:endParaRPr>
          </a:p>
          <a:p>
            <a:pPr indent="-314960" lvl="0" marL="457200" rtl="0" algn="l">
              <a:spcBef>
                <a:spcPts val="0"/>
              </a:spcBef>
              <a:spcAft>
                <a:spcPts val="0"/>
              </a:spcAft>
              <a:buClr>
                <a:srgbClr val="351C75"/>
              </a:buClr>
              <a:buSzPct val="100000"/>
              <a:buChar char="-"/>
            </a:pPr>
            <a:r>
              <a:rPr lang="en" sz="1600">
                <a:solidFill>
                  <a:srgbClr val="351C75"/>
                </a:solidFill>
              </a:rPr>
              <a:t>Funding: Novo Nordisk (?conflicts of interest)</a:t>
            </a:r>
            <a:endParaRPr sz="1600">
              <a:solidFill>
                <a:srgbClr val="351C75"/>
              </a:solidFill>
            </a:endParaRPr>
          </a:p>
          <a:p>
            <a:pPr indent="0" lvl="0" marL="0" rtl="0" algn="l">
              <a:spcBef>
                <a:spcPts val="1200"/>
              </a:spcBef>
              <a:spcAft>
                <a:spcPts val="1200"/>
              </a:spcAft>
              <a:buNone/>
            </a:pPr>
            <a:r>
              <a:rPr b="1" lang="en" sz="1600">
                <a:solidFill>
                  <a:srgbClr val="351C75"/>
                </a:solidFill>
              </a:rPr>
              <a:t>Clinical</a:t>
            </a:r>
            <a:r>
              <a:rPr lang="en" sz="1600">
                <a:solidFill>
                  <a:srgbClr val="351C75"/>
                </a:solidFill>
              </a:rPr>
              <a:t>: cost-effectiveness? </a:t>
            </a:r>
            <a:r>
              <a:rPr lang="en" sz="1600">
                <a:solidFill>
                  <a:srgbClr val="351C75"/>
                </a:solidFill>
              </a:rPr>
              <a:t>will this work in the NHS?</a:t>
            </a:r>
            <a:endParaRPr sz="1600">
              <a:solidFill>
                <a:srgbClr val="351C75"/>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1"/>
          <p:cNvSpPr txBox="1"/>
          <p:nvPr>
            <p:ph idx="1" type="body"/>
          </p:nvPr>
        </p:nvSpPr>
        <p:spPr>
          <a:xfrm>
            <a:off x="311700" y="1152475"/>
            <a:ext cx="8520600" cy="3701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51C75"/>
              </a:buClr>
              <a:buSzPts val="1800"/>
              <a:buChar char="-"/>
            </a:pPr>
            <a:r>
              <a:rPr b="1" lang="en">
                <a:solidFill>
                  <a:srgbClr val="351C75"/>
                </a:solidFill>
              </a:rPr>
              <a:t>T</a:t>
            </a:r>
            <a:r>
              <a:rPr lang="en">
                <a:solidFill>
                  <a:srgbClr val="351C75"/>
                </a:solidFill>
              </a:rPr>
              <a:t>ype</a:t>
            </a:r>
            <a:r>
              <a:rPr lang="en">
                <a:solidFill>
                  <a:srgbClr val="351C75"/>
                </a:solidFill>
              </a:rPr>
              <a:t>: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Positive (gold standard) or negative (placebo)</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E</a:t>
            </a:r>
            <a:r>
              <a:rPr lang="en">
                <a:solidFill>
                  <a:srgbClr val="351C75"/>
                </a:solidFill>
              </a:rPr>
              <a:t>thical considerations (</a:t>
            </a:r>
            <a:r>
              <a:rPr lang="en">
                <a:solidFill>
                  <a:srgbClr val="351C75"/>
                </a:solidFill>
              </a:rPr>
              <a:t>CESF</a:t>
            </a:r>
            <a:r>
              <a:rPr lang="en">
                <a:solidFill>
                  <a:srgbClr val="351C75"/>
                </a:solidFill>
              </a:rPr>
              <a:t>)</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C</a:t>
            </a:r>
            <a:r>
              <a:rPr lang="en">
                <a:solidFill>
                  <a:srgbClr val="351C75"/>
                </a:solidFill>
              </a:rPr>
              <a:t>linical considerations: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Is this a control that is being used in practice at the moment?</a:t>
            </a:r>
            <a:endParaRPr>
              <a:solidFill>
                <a:srgbClr val="351C75"/>
              </a:solidFill>
            </a:endParaRPr>
          </a:p>
        </p:txBody>
      </p:sp>
      <p:sp>
        <p:nvSpPr>
          <p:cNvPr id="305" name="Google Shape;305;p5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Control</a:t>
            </a:r>
            <a:r>
              <a:rPr lang="en">
                <a:solidFill>
                  <a:srgbClr val="7C24E8"/>
                </a:solidFill>
              </a:rPr>
              <a:t> (Mnemonic: TEC)</a:t>
            </a:r>
            <a:endParaRPr>
              <a:solidFill>
                <a:srgbClr val="7C24E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52"/>
          <p:cNvPicPr preferRelativeResize="0"/>
          <p:nvPr/>
        </p:nvPicPr>
        <p:blipFill>
          <a:blip r:embed="rId3">
            <a:alphaModFix/>
          </a:blip>
          <a:stretch>
            <a:fillRect/>
          </a:stretch>
        </p:blipFill>
        <p:spPr>
          <a:xfrm>
            <a:off x="3107351" y="259588"/>
            <a:ext cx="6036652" cy="4624325"/>
          </a:xfrm>
          <a:prstGeom prst="rect">
            <a:avLst/>
          </a:prstGeom>
          <a:noFill/>
          <a:ln>
            <a:noFill/>
          </a:ln>
        </p:spPr>
      </p:pic>
      <p:sp>
        <p:nvSpPr>
          <p:cNvPr id="311" name="Google Shape;311;p52"/>
          <p:cNvSpPr txBox="1"/>
          <p:nvPr>
            <p:ph idx="1" type="body"/>
          </p:nvPr>
        </p:nvSpPr>
        <p:spPr>
          <a:xfrm>
            <a:off x="265625" y="326000"/>
            <a:ext cx="2841600" cy="46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rgbClr val="351C75"/>
                </a:solidFill>
              </a:rPr>
              <a:t>Type</a:t>
            </a:r>
            <a:r>
              <a:rPr lang="en" sz="1600">
                <a:solidFill>
                  <a:srgbClr val="351C75"/>
                </a:solidFill>
              </a:rPr>
              <a:t>: positive control (?gold-standard)</a:t>
            </a:r>
            <a:endParaRPr sz="1600">
              <a:solidFill>
                <a:srgbClr val="351C75"/>
              </a:solidFill>
            </a:endParaRPr>
          </a:p>
          <a:p>
            <a:pPr indent="0" lvl="0" marL="0" rtl="0" algn="l">
              <a:spcBef>
                <a:spcPts val="1200"/>
              </a:spcBef>
              <a:spcAft>
                <a:spcPts val="1200"/>
              </a:spcAft>
              <a:buNone/>
            </a:pPr>
            <a:r>
              <a:rPr b="1" lang="en" sz="1600">
                <a:solidFill>
                  <a:srgbClr val="351C75"/>
                </a:solidFill>
              </a:rPr>
              <a:t>Clinical</a:t>
            </a:r>
            <a:r>
              <a:rPr lang="en" sz="1600">
                <a:solidFill>
                  <a:srgbClr val="351C75"/>
                </a:solidFill>
              </a:rPr>
              <a:t>: </a:t>
            </a:r>
            <a:r>
              <a:rPr lang="en" sz="1600">
                <a:solidFill>
                  <a:srgbClr val="351C75"/>
                </a:solidFill>
              </a:rPr>
              <a:t>what about diet and exercise? + ?metformin in T2DM</a:t>
            </a:r>
            <a:endParaRPr sz="1600">
              <a:solidFill>
                <a:srgbClr val="351C75"/>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3"/>
          <p:cNvSpPr txBox="1"/>
          <p:nvPr>
            <p:ph idx="1" type="body"/>
          </p:nvPr>
        </p:nvSpPr>
        <p:spPr>
          <a:xfrm>
            <a:off x="311700" y="1152475"/>
            <a:ext cx="8520600" cy="3701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51C75"/>
              </a:buClr>
              <a:buSzPts val="1800"/>
              <a:buChar char="-"/>
            </a:pPr>
            <a:r>
              <a:rPr b="1" lang="en">
                <a:solidFill>
                  <a:srgbClr val="351C75"/>
                </a:solidFill>
              </a:rPr>
              <a:t>M</a:t>
            </a:r>
            <a:r>
              <a:rPr lang="en">
                <a:solidFill>
                  <a:srgbClr val="351C75"/>
                </a:solidFill>
              </a:rPr>
              <a:t>easures </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S</a:t>
            </a:r>
            <a:r>
              <a:rPr lang="en">
                <a:solidFill>
                  <a:srgbClr val="351C75"/>
                </a:solidFill>
              </a:rPr>
              <a:t>tatistical tests</a:t>
            </a:r>
            <a:r>
              <a:rPr lang="en">
                <a:solidFill>
                  <a:srgbClr val="351C75"/>
                </a:solidFill>
              </a:rPr>
              <a:t> </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K</a:t>
            </a:r>
            <a:r>
              <a:rPr lang="en">
                <a:solidFill>
                  <a:srgbClr val="351C75"/>
                </a:solidFill>
              </a:rPr>
              <a:t>ey findings</a:t>
            </a:r>
            <a:r>
              <a:rPr lang="en">
                <a:solidFill>
                  <a:srgbClr val="351C75"/>
                </a:solidFill>
              </a:rPr>
              <a:t> </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I</a:t>
            </a:r>
            <a:r>
              <a:rPr lang="en">
                <a:solidFill>
                  <a:srgbClr val="351C75"/>
                </a:solidFill>
              </a:rPr>
              <a:t>nternal validity</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E</a:t>
            </a:r>
            <a:r>
              <a:rPr lang="en">
                <a:solidFill>
                  <a:srgbClr val="351C75"/>
                </a:solidFill>
              </a:rPr>
              <a:t>xternal validity</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Y?</a:t>
            </a:r>
            <a:endParaRPr>
              <a:solidFill>
                <a:srgbClr val="351C75"/>
              </a:solidFill>
            </a:endParaRPr>
          </a:p>
        </p:txBody>
      </p:sp>
      <p:sp>
        <p:nvSpPr>
          <p:cNvPr id="317" name="Google Shape;317;p5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Outcomes</a:t>
            </a:r>
            <a:r>
              <a:rPr lang="en">
                <a:solidFill>
                  <a:srgbClr val="7C24E8"/>
                </a:solidFill>
              </a:rPr>
              <a:t> (Mnemonic: M-SKIEY)</a:t>
            </a:r>
            <a:endParaRPr>
              <a:solidFill>
                <a:srgbClr val="7C24E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500">
                <a:solidFill>
                  <a:srgbClr val="351C75"/>
                </a:solidFill>
              </a:rPr>
              <a:t>*Not in all deaneries. Please check in advance!</a:t>
            </a:r>
            <a:endParaRPr sz="1500">
              <a:solidFill>
                <a:srgbClr val="351C75"/>
              </a:solidFill>
            </a:endParaRPr>
          </a:p>
          <a:p>
            <a:pPr indent="0" lvl="0" marL="0" rtl="0" algn="l">
              <a:spcBef>
                <a:spcPts val="1200"/>
              </a:spcBef>
              <a:spcAft>
                <a:spcPts val="0"/>
              </a:spcAft>
              <a:buNone/>
            </a:pPr>
            <a:r>
              <a:rPr lang="en">
                <a:solidFill>
                  <a:srgbClr val="351C75"/>
                </a:solidFill>
              </a:rPr>
              <a:t>Structure: </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Varies depending on the deanery</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Research paper abstract to appraise (could be any type of research article)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Present your own paper</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Questions on: </a:t>
            </a:r>
            <a:r>
              <a:rPr lang="en">
                <a:solidFill>
                  <a:srgbClr val="351C75"/>
                </a:solidFill>
              </a:rPr>
              <a:t>results + statistics, ethics, research trial set-up, etc.</a:t>
            </a:r>
            <a:endParaRPr>
              <a:solidFill>
                <a:srgbClr val="351C75"/>
              </a:solidFill>
            </a:endParaRPr>
          </a:p>
          <a:p>
            <a:pPr indent="0" lvl="0" marL="0" rtl="0" algn="l">
              <a:spcBef>
                <a:spcPts val="1200"/>
              </a:spcBef>
              <a:spcAft>
                <a:spcPts val="0"/>
              </a:spcAft>
              <a:buNone/>
            </a:pPr>
            <a:r>
              <a:rPr lang="en">
                <a:solidFill>
                  <a:srgbClr val="351C75"/>
                </a:solidFill>
              </a:rPr>
              <a:t>London:</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15 minutes prep for both academic and clinical stations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10 minutes for each academic and clinical station</a:t>
            </a:r>
            <a:r>
              <a:rPr lang="en">
                <a:solidFill>
                  <a:srgbClr val="351C75"/>
                </a:solidFill>
              </a:rPr>
              <a:t> </a:t>
            </a:r>
            <a:endParaRPr>
              <a:solidFill>
                <a:srgbClr val="351C75"/>
              </a:solidFill>
            </a:endParaRPr>
          </a:p>
        </p:txBody>
      </p:sp>
      <p:sp>
        <p:nvSpPr>
          <p:cNvPr id="120" name="Google Shape;120;p2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The Academic Station</a:t>
            </a:r>
            <a:endParaRPr>
              <a:solidFill>
                <a:srgbClr val="7C24E8"/>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4"/>
          <p:cNvSpPr txBox="1"/>
          <p:nvPr>
            <p:ph idx="1" type="body"/>
          </p:nvPr>
        </p:nvSpPr>
        <p:spPr>
          <a:xfrm>
            <a:off x="311700" y="1152475"/>
            <a:ext cx="8520600" cy="3906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51C75"/>
              </a:buClr>
              <a:buSzPts val="1800"/>
              <a:buChar char="-"/>
            </a:pPr>
            <a:r>
              <a:rPr b="1" lang="en">
                <a:solidFill>
                  <a:srgbClr val="351C75"/>
                </a:solidFill>
              </a:rPr>
              <a:t>M</a:t>
            </a:r>
            <a:r>
              <a:rPr lang="en">
                <a:solidFill>
                  <a:srgbClr val="351C75"/>
                </a:solidFill>
              </a:rPr>
              <a:t>easures: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Need to be appropriate, validated, clinically relevant</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Clinical outcomes vs surrogate outcomes vs composite outcomes</a:t>
            </a:r>
            <a:endParaRPr>
              <a:solidFill>
                <a:srgbClr val="351C75"/>
              </a:solidFill>
            </a:endParaRPr>
          </a:p>
        </p:txBody>
      </p:sp>
      <p:sp>
        <p:nvSpPr>
          <p:cNvPr id="323" name="Google Shape;323;p5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Outcomes (Mnemonic: M-SKIEY)</a:t>
            </a:r>
            <a:endParaRPr>
              <a:solidFill>
                <a:srgbClr val="7C24E8"/>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55"/>
          <p:cNvPicPr preferRelativeResize="0"/>
          <p:nvPr/>
        </p:nvPicPr>
        <p:blipFill>
          <a:blip r:embed="rId3">
            <a:alphaModFix/>
          </a:blip>
          <a:stretch>
            <a:fillRect/>
          </a:stretch>
        </p:blipFill>
        <p:spPr>
          <a:xfrm>
            <a:off x="2179841" y="0"/>
            <a:ext cx="4784318" cy="51435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6"/>
          <p:cNvSpPr txBox="1"/>
          <p:nvPr>
            <p:ph idx="1" type="body"/>
          </p:nvPr>
        </p:nvSpPr>
        <p:spPr>
          <a:xfrm>
            <a:off x="311700" y="1152475"/>
            <a:ext cx="8520600" cy="3906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51C75"/>
              </a:buClr>
              <a:buSzPts val="1800"/>
              <a:buChar char="-"/>
            </a:pPr>
            <a:r>
              <a:rPr b="1" lang="en">
                <a:solidFill>
                  <a:srgbClr val="351C75"/>
                </a:solidFill>
              </a:rPr>
              <a:t>M</a:t>
            </a:r>
            <a:r>
              <a:rPr lang="en">
                <a:solidFill>
                  <a:srgbClr val="351C75"/>
                </a:solidFill>
              </a:rPr>
              <a:t>easures: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Need to be appropriate, validated, clinically relevant</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Clinical outcomes vs surrogate outcomes vs composite outcomes</a:t>
            </a:r>
            <a:endParaRPr b="1">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S</a:t>
            </a:r>
            <a:r>
              <a:rPr lang="en">
                <a:solidFill>
                  <a:srgbClr val="351C75"/>
                </a:solidFill>
              </a:rPr>
              <a:t>tatistical tests: </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Intention to treat (ITT)</a:t>
            </a:r>
            <a:r>
              <a:rPr lang="en">
                <a:solidFill>
                  <a:srgbClr val="351C75"/>
                </a:solidFill>
              </a:rPr>
              <a:t>: all participants are analysed according to the group they were randomised in, regardless of intervention their received</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Per-protocol (PP)</a:t>
            </a:r>
            <a:r>
              <a:rPr lang="en">
                <a:solidFill>
                  <a:srgbClr val="351C75"/>
                </a:solidFill>
              </a:rPr>
              <a:t>: only participants who followed the protocol are analysed</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Power calculations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?Multiple hypothesis testing → data dredging</a:t>
            </a:r>
            <a:endParaRPr>
              <a:solidFill>
                <a:srgbClr val="351C75"/>
              </a:solidFill>
            </a:endParaRPr>
          </a:p>
        </p:txBody>
      </p:sp>
      <p:sp>
        <p:nvSpPr>
          <p:cNvPr id="334" name="Google Shape;334;p5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Outcomes (Mnemonic: M-SKIEY)</a:t>
            </a:r>
            <a:endParaRPr>
              <a:solidFill>
                <a:srgbClr val="7C24E8"/>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57"/>
          <p:cNvPicPr preferRelativeResize="0"/>
          <p:nvPr/>
        </p:nvPicPr>
        <p:blipFill>
          <a:blip r:embed="rId3">
            <a:alphaModFix/>
          </a:blip>
          <a:stretch>
            <a:fillRect/>
          </a:stretch>
        </p:blipFill>
        <p:spPr>
          <a:xfrm>
            <a:off x="0" y="932731"/>
            <a:ext cx="9144001" cy="327803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8"/>
          <p:cNvSpPr txBox="1"/>
          <p:nvPr>
            <p:ph idx="1" type="body"/>
          </p:nvPr>
        </p:nvSpPr>
        <p:spPr>
          <a:xfrm>
            <a:off x="311700" y="1152475"/>
            <a:ext cx="3500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351C75"/>
                </a:solidFill>
              </a:rPr>
              <a:t>The more tests you do, the higher the likelihood that one of the tests will be statistically </a:t>
            </a:r>
            <a:r>
              <a:rPr lang="en">
                <a:solidFill>
                  <a:srgbClr val="351C75"/>
                </a:solidFill>
              </a:rPr>
              <a:t>significant</a:t>
            </a:r>
            <a:r>
              <a:rPr lang="en">
                <a:solidFill>
                  <a:srgbClr val="351C75"/>
                </a:solidFill>
              </a:rPr>
              <a:t> by chance (type 1 error). To prevent this:</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Avoid multiple hypothesis testing</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Use the Bonferroni correction: this decreases the alpha level, making it harder to reach significance</a:t>
            </a:r>
            <a:endParaRPr>
              <a:solidFill>
                <a:srgbClr val="351C75"/>
              </a:solidFill>
            </a:endParaRPr>
          </a:p>
        </p:txBody>
      </p:sp>
      <p:sp>
        <p:nvSpPr>
          <p:cNvPr id="345" name="Google Shape;345;p5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Data Dredging</a:t>
            </a:r>
            <a:endParaRPr>
              <a:solidFill>
                <a:srgbClr val="7C24E8"/>
              </a:solidFill>
            </a:endParaRPr>
          </a:p>
        </p:txBody>
      </p:sp>
      <p:pic>
        <p:nvPicPr>
          <p:cNvPr id="346" name="Google Shape;346;p58"/>
          <p:cNvPicPr preferRelativeResize="0"/>
          <p:nvPr/>
        </p:nvPicPr>
        <p:blipFill>
          <a:blip r:embed="rId3">
            <a:alphaModFix/>
          </a:blip>
          <a:stretch>
            <a:fillRect/>
          </a:stretch>
        </p:blipFill>
        <p:spPr>
          <a:xfrm>
            <a:off x="3811652" y="977600"/>
            <a:ext cx="5332349" cy="41659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9"/>
          <p:cNvSpPr txBox="1"/>
          <p:nvPr>
            <p:ph idx="1" type="body"/>
          </p:nvPr>
        </p:nvSpPr>
        <p:spPr>
          <a:xfrm>
            <a:off x="311700" y="1152475"/>
            <a:ext cx="8520600" cy="39066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351C75"/>
              </a:buClr>
              <a:buSzPts val="1800"/>
              <a:buChar char="-"/>
            </a:pPr>
            <a:r>
              <a:rPr b="1" lang="en">
                <a:solidFill>
                  <a:srgbClr val="351C75"/>
                </a:solidFill>
              </a:rPr>
              <a:t>M</a:t>
            </a:r>
            <a:r>
              <a:rPr lang="en">
                <a:solidFill>
                  <a:srgbClr val="351C75"/>
                </a:solidFill>
              </a:rPr>
              <a:t>easures: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Need to be appropriate, validated, clinically relevant</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Clinical outcomes vs surrogate outcomes vs composite outcomes</a:t>
            </a:r>
            <a:endParaRPr b="1">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S</a:t>
            </a:r>
            <a:r>
              <a:rPr lang="en">
                <a:solidFill>
                  <a:srgbClr val="351C75"/>
                </a:solidFill>
              </a:rPr>
              <a:t>tatistical tests: </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Intention to treat (ITT)</a:t>
            </a:r>
            <a:r>
              <a:rPr lang="en">
                <a:solidFill>
                  <a:srgbClr val="351C75"/>
                </a:solidFill>
              </a:rPr>
              <a:t>: all participants are analysed according to the group they were randomised in, regardless of intervention their received</a:t>
            </a:r>
            <a:endParaRPr>
              <a:solidFill>
                <a:srgbClr val="351C75"/>
              </a:solidFill>
            </a:endParaRPr>
          </a:p>
          <a:p>
            <a:pPr indent="-317500" lvl="1" marL="914400" rtl="0" algn="l">
              <a:spcBef>
                <a:spcPts val="0"/>
              </a:spcBef>
              <a:spcAft>
                <a:spcPts val="0"/>
              </a:spcAft>
              <a:buClr>
                <a:srgbClr val="351C75"/>
              </a:buClr>
              <a:buSzPts val="1400"/>
              <a:buChar char="-"/>
            </a:pPr>
            <a:r>
              <a:rPr b="1" lang="en">
                <a:solidFill>
                  <a:srgbClr val="351C75"/>
                </a:solidFill>
              </a:rPr>
              <a:t>Per-protocol (PP)</a:t>
            </a:r>
            <a:r>
              <a:rPr lang="en">
                <a:solidFill>
                  <a:srgbClr val="351C75"/>
                </a:solidFill>
              </a:rPr>
              <a:t>: only participants who followed the protocol are analysed</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Power calculations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?Multiple hypothesis testing → data dredging</a:t>
            </a:r>
            <a:endParaRPr>
              <a:solidFill>
                <a:srgbClr val="351C75"/>
              </a:solidFill>
            </a:endParaRPr>
          </a:p>
          <a:p>
            <a:pPr indent="-342900" lvl="0" marL="457200" rtl="0" algn="l">
              <a:spcBef>
                <a:spcPts val="0"/>
              </a:spcBef>
              <a:spcAft>
                <a:spcPts val="0"/>
              </a:spcAft>
              <a:buClr>
                <a:srgbClr val="351C75"/>
              </a:buClr>
              <a:buSzPts val="1800"/>
              <a:buChar char="-"/>
            </a:pPr>
            <a:r>
              <a:rPr b="1" lang="en">
                <a:solidFill>
                  <a:srgbClr val="351C75"/>
                </a:solidFill>
              </a:rPr>
              <a:t>K</a:t>
            </a:r>
            <a:r>
              <a:rPr lang="en">
                <a:solidFill>
                  <a:srgbClr val="351C75"/>
                </a:solidFill>
              </a:rPr>
              <a:t>ey findings: </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What outcomes have been reported?</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Confidence intervals + p values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Type 1/Type 2 errors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Attrition rate and side effects</a:t>
            </a:r>
            <a:endParaRPr>
              <a:solidFill>
                <a:srgbClr val="351C75"/>
              </a:solidFill>
            </a:endParaRPr>
          </a:p>
          <a:p>
            <a:pPr indent="-317500" lvl="1" marL="914400" rtl="0" algn="l">
              <a:spcBef>
                <a:spcPts val="0"/>
              </a:spcBef>
              <a:spcAft>
                <a:spcPts val="0"/>
              </a:spcAft>
              <a:buClr>
                <a:srgbClr val="351C75"/>
              </a:buClr>
              <a:buSzPts val="1400"/>
              <a:buChar char="-"/>
            </a:pPr>
            <a:r>
              <a:rPr lang="en">
                <a:solidFill>
                  <a:srgbClr val="351C75"/>
                </a:solidFill>
              </a:rPr>
              <a:t>Clinical significance</a:t>
            </a:r>
            <a:endParaRPr>
              <a:solidFill>
                <a:srgbClr val="351C75"/>
              </a:solidFill>
            </a:endParaRPr>
          </a:p>
        </p:txBody>
      </p:sp>
      <p:sp>
        <p:nvSpPr>
          <p:cNvPr id="352" name="Google Shape;352;p5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Outcomes (Mnemonic: M-SKIEY)</a:t>
            </a:r>
            <a:endParaRPr>
              <a:solidFill>
                <a:srgbClr val="7C24E8"/>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0"/>
          <p:cNvSpPr/>
          <p:nvPr/>
        </p:nvSpPr>
        <p:spPr>
          <a:xfrm>
            <a:off x="693688" y="29567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Source Sans Pro"/>
                <a:ea typeface="Source Sans Pro"/>
                <a:cs typeface="Source Sans Pro"/>
                <a:sym typeface="Source Sans Pro"/>
              </a:rPr>
              <a:t>Type 1 error (false positive)</a:t>
            </a:r>
            <a:endParaRPr b="1" sz="1600">
              <a:solidFill>
                <a:schemeClr val="lt1"/>
              </a:solidFill>
              <a:latin typeface="Source Sans Pro"/>
              <a:ea typeface="Source Sans Pro"/>
              <a:cs typeface="Source Sans Pro"/>
              <a:sym typeface="Source Sans Pro"/>
            </a:endParaRPr>
          </a:p>
        </p:txBody>
      </p:sp>
      <p:sp>
        <p:nvSpPr>
          <p:cNvPr id="358" name="Google Shape;358;p60"/>
          <p:cNvSpPr/>
          <p:nvPr/>
        </p:nvSpPr>
        <p:spPr>
          <a:xfrm>
            <a:off x="4637313" y="29567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Source Sans Pro"/>
                <a:ea typeface="Source Sans Pro"/>
                <a:cs typeface="Source Sans Pro"/>
                <a:sym typeface="Source Sans Pro"/>
              </a:rPr>
              <a:t>Type 2 error (false negative)</a:t>
            </a:r>
            <a:endParaRPr b="1" sz="1600">
              <a:solidFill>
                <a:schemeClr val="lt1"/>
              </a:solidFill>
              <a:latin typeface="Source Sans Pro"/>
              <a:ea typeface="Source Sans Pro"/>
              <a:cs typeface="Source Sans Pro"/>
              <a:sym typeface="Source Sans Pro"/>
            </a:endParaRPr>
          </a:p>
        </p:txBody>
      </p:sp>
      <p:sp>
        <p:nvSpPr>
          <p:cNvPr id="359" name="Google Shape;359;p60"/>
          <p:cNvSpPr/>
          <p:nvPr/>
        </p:nvSpPr>
        <p:spPr>
          <a:xfrm>
            <a:off x="693700" y="845175"/>
            <a:ext cx="3813000" cy="3948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Research conclusion</a:t>
            </a:r>
            <a:r>
              <a:rPr lang="en" sz="1600">
                <a:solidFill>
                  <a:schemeClr val="accent2"/>
                </a:solidFill>
                <a:latin typeface="Source Sans Pro"/>
                <a:ea typeface="Source Sans Pro"/>
                <a:cs typeface="Source Sans Pro"/>
                <a:sym typeface="Source Sans Pro"/>
              </a:rPr>
              <a:t>: there IS a difference</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Reality</a:t>
            </a:r>
            <a:r>
              <a:rPr lang="en" sz="1600">
                <a:solidFill>
                  <a:schemeClr val="accent2"/>
                </a:solidFill>
                <a:latin typeface="Source Sans Pro"/>
                <a:ea typeface="Source Sans Pro"/>
                <a:cs typeface="Source Sans Pro"/>
                <a:sym typeface="Source Sans Pro"/>
              </a:rPr>
              <a:t>: there is NO difference</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Causes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Confounders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Biases:</a:t>
            </a:r>
            <a:endParaRPr sz="1600">
              <a:solidFill>
                <a:schemeClr val="accent2"/>
              </a:solidFill>
              <a:latin typeface="Source Sans Pro"/>
              <a:ea typeface="Source Sans Pro"/>
              <a:cs typeface="Source Sans Pro"/>
              <a:sym typeface="Source Sans Pro"/>
            </a:endParaRPr>
          </a:p>
          <a:p>
            <a:pPr indent="-330200" lvl="1" marL="9144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Performance bias</a:t>
            </a:r>
            <a:endParaRPr sz="1600">
              <a:solidFill>
                <a:schemeClr val="accent2"/>
              </a:solidFill>
              <a:latin typeface="Source Sans Pro"/>
              <a:ea typeface="Source Sans Pro"/>
              <a:cs typeface="Source Sans Pro"/>
              <a:sym typeface="Source Sans Pro"/>
            </a:endParaRPr>
          </a:p>
          <a:p>
            <a:pPr indent="-330200" lvl="1" marL="9144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Detection bias</a:t>
            </a:r>
            <a:endParaRPr sz="1600">
              <a:solidFill>
                <a:schemeClr val="accent2"/>
              </a:solidFill>
              <a:latin typeface="Source Sans Pro"/>
              <a:ea typeface="Source Sans Pro"/>
              <a:cs typeface="Source Sans Pro"/>
              <a:sym typeface="Source Sans Pro"/>
            </a:endParaRPr>
          </a:p>
          <a:p>
            <a:pPr indent="-330200" lvl="1" marL="9144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Attrition bias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Multiple hypothesis testing</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When to think about this?</a:t>
            </a:r>
            <a:endParaRPr b="1"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When results ARE statistically significant</a:t>
            </a:r>
            <a:endParaRPr sz="1600">
              <a:solidFill>
                <a:schemeClr val="accent2"/>
              </a:solidFill>
              <a:latin typeface="Source Sans Pro"/>
              <a:ea typeface="Source Sans Pro"/>
              <a:cs typeface="Source Sans Pro"/>
              <a:sym typeface="Source Sans Pro"/>
            </a:endParaRPr>
          </a:p>
        </p:txBody>
      </p:sp>
      <p:sp>
        <p:nvSpPr>
          <p:cNvPr id="360" name="Google Shape;360;p60"/>
          <p:cNvSpPr/>
          <p:nvPr/>
        </p:nvSpPr>
        <p:spPr>
          <a:xfrm>
            <a:off x="4637325" y="845100"/>
            <a:ext cx="3813000" cy="3948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600">
                <a:solidFill>
                  <a:schemeClr val="accent2"/>
                </a:solidFill>
                <a:latin typeface="Source Sans Pro"/>
                <a:ea typeface="Source Sans Pro"/>
                <a:cs typeface="Source Sans Pro"/>
                <a:sym typeface="Source Sans Pro"/>
              </a:rPr>
              <a:t>Research conclusion</a:t>
            </a:r>
            <a:r>
              <a:rPr lang="en" sz="1600">
                <a:solidFill>
                  <a:schemeClr val="accent2"/>
                </a:solidFill>
                <a:latin typeface="Source Sans Pro"/>
                <a:ea typeface="Source Sans Pro"/>
                <a:cs typeface="Source Sans Pro"/>
                <a:sym typeface="Source Sans Pro"/>
              </a:rPr>
              <a:t>: there is NO difference</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b="1" lang="en" sz="1600">
                <a:solidFill>
                  <a:schemeClr val="accent2"/>
                </a:solidFill>
                <a:latin typeface="Source Sans Pro"/>
                <a:ea typeface="Source Sans Pro"/>
                <a:cs typeface="Source Sans Pro"/>
                <a:sym typeface="Source Sans Pro"/>
              </a:rPr>
              <a:t>Reality</a:t>
            </a:r>
            <a:r>
              <a:rPr lang="en" sz="1600">
                <a:solidFill>
                  <a:schemeClr val="accent2"/>
                </a:solidFill>
                <a:latin typeface="Source Sans Pro"/>
                <a:ea typeface="Source Sans Pro"/>
                <a:cs typeface="Source Sans Pro"/>
                <a:sym typeface="Source Sans Pro"/>
              </a:rPr>
              <a:t>: there IS a difference</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b="1" lang="en" sz="1600">
                <a:solidFill>
                  <a:schemeClr val="accent2"/>
                </a:solidFill>
                <a:latin typeface="Source Sans Pro"/>
                <a:ea typeface="Source Sans Pro"/>
                <a:cs typeface="Source Sans Pro"/>
                <a:sym typeface="Source Sans Pro"/>
              </a:rPr>
              <a:t>Causes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Sample is too small</a:t>
            </a:r>
            <a:endParaRPr sz="1600">
              <a:solidFill>
                <a:schemeClr val="accent2"/>
              </a:solidFill>
              <a:latin typeface="Source Sans Pro"/>
              <a:ea typeface="Source Sans Pro"/>
              <a:cs typeface="Source Sans Pro"/>
              <a:sym typeface="Source Sans Pro"/>
            </a:endParaRPr>
          </a:p>
          <a:p>
            <a:pPr indent="-330200" lvl="1" marL="9144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Excessive use of exclusion criteria → diagnostic purity bias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Variance is too large</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b="1" lang="en" sz="1600">
                <a:solidFill>
                  <a:schemeClr val="accent2"/>
                </a:solidFill>
                <a:latin typeface="Source Sans Pro"/>
                <a:ea typeface="Source Sans Pro"/>
                <a:cs typeface="Source Sans Pro"/>
                <a:sym typeface="Source Sans Pro"/>
              </a:rPr>
              <a:t>When to think about this?</a:t>
            </a:r>
            <a:endParaRPr b="1"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When results ARE NOT statistically significant</a:t>
            </a:r>
            <a:endParaRPr sz="1600">
              <a:solidFill>
                <a:schemeClr val="accent2"/>
              </a:solidFill>
              <a:latin typeface="Source Sans Pro"/>
              <a:ea typeface="Source Sans Pro"/>
              <a:cs typeface="Source Sans Pro"/>
              <a:sym typeface="Source Sans Pr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61"/>
          <p:cNvPicPr preferRelativeResize="0"/>
          <p:nvPr/>
        </p:nvPicPr>
        <p:blipFill>
          <a:blip r:embed="rId3">
            <a:alphaModFix/>
          </a:blip>
          <a:stretch>
            <a:fillRect/>
          </a:stretch>
        </p:blipFill>
        <p:spPr>
          <a:xfrm>
            <a:off x="3107351" y="259588"/>
            <a:ext cx="6036652" cy="4624325"/>
          </a:xfrm>
          <a:prstGeom prst="rect">
            <a:avLst/>
          </a:prstGeom>
          <a:noFill/>
          <a:ln>
            <a:noFill/>
          </a:ln>
        </p:spPr>
      </p:pic>
      <p:sp>
        <p:nvSpPr>
          <p:cNvPr id="366" name="Google Shape;366;p61"/>
          <p:cNvSpPr txBox="1"/>
          <p:nvPr>
            <p:ph idx="1" type="body"/>
          </p:nvPr>
        </p:nvSpPr>
        <p:spPr>
          <a:xfrm>
            <a:off x="265625" y="326000"/>
            <a:ext cx="2841600" cy="4696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1600">
                <a:solidFill>
                  <a:srgbClr val="351C75"/>
                </a:solidFill>
              </a:rPr>
              <a:t>Measures</a:t>
            </a:r>
            <a:r>
              <a:rPr lang="en" sz="1600">
                <a:solidFill>
                  <a:srgbClr val="351C75"/>
                </a:solidFill>
              </a:rPr>
              <a:t>:</a:t>
            </a:r>
            <a:endParaRPr sz="1600">
              <a:solidFill>
                <a:srgbClr val="351C75"/>
              </a:solidFill>
            </a:endParaRPr>
          </a:p>
          <a:p>
            <a:pPr indent="-314960" lvl="0" marL="457200" rtl="0" algn="l">
              <a:spcBef>
                <a:spcPts val="1200"/>
              </a:spcBef>
              <a:spcAft>
                <a:spcPts val="0"/>
              </a:spcAft>
              <a:buClr>
                <a:srgbClr val="351C75"/>
              </a:buClr>
              <a:buSzPct val="100000"/>
              <a:buChar char="-"/>
            </a:pPr>
            <a:r>
              <a:rPr lang="en" sz="1600">
                <a:solidFill>
                  <a:srgbClr val="351C75"/>
                </a:solidFill>
              </a:rPr>
              <a:t>Birthweight &amp; HbA1c: surrogate endpoints</a:t>
            </a:r>
            <a:endParaRPr sz="1600">
              <a:solidFill>
                <a:srgbClr val="351C75"/>
              </a:solidFill>
            </a:endParaRPr>
          </a:p>
          <a:p>
            <a:pPr indent="-314960" lvl="0" marL="457200" rtl="0" algn="l">
              <a:spcBef>
                <a:spcPts val="0"/>
              </a:spcBef>
              <a:spcAft>
                <a:spcPts val="0"/>
              </a:spcAft>
              <a:buClr>
                <a:srgbClr val="351C75"/>
              </a:buClr>
              <a:buSzPct val="100000"/>
              <a:buChar char="-"/>
            </a:pPr>
            <a:r>
              <a:rPr lang="en" sz="1600">
                <a:solidFill>
                  <a:srgbClr val="351C75"/>
                </a:solidFill>
              </a:rPr>
              <a:t>Maternal and fetal outcomes: clinical outcomes</a:t>
            </a:r>
            <a:endParaRPr sz="1600">
              <a:solidFill>
                <a:srgbClr val="351C75"/>
              </a:solidFill>
            </a:endParaRPr>
          </a:p>
          <a:p>
            <a:pPr indent="0" lvl="0" marL="0" rtl="0" algn="l">
              <a:spcBef>
                <a:spcPts val="1200"/>
              </a:spcBef>
              <a:spcAft>
                <a:spcPts val="0"/>
              </a:spcAft>
              <a:buNone/>
            </a:pPr>
            <a:r>
              <a:rPr b="1" lang="en" sz="1600">
                <a:solidFill>
                  <a:srgbClr val="351C75"/>
                </a:solidFill>
              </a:rPr>
              <a:t>Statistical tests</a:t>
            </a:r>
            <a:endParaRPr b="1" sz="1600">
              <a:solidFill>
                <a:srgbClr val="351C75"/>
              </a:solidFill>
            </a:endParaRPr>
          </a:p>
          <a:p>
            <a:pPr indent="-314960" lvl="0" marL="457200" rtl="0" algn="l">
              <a:spcBef>
                <a:spcPts val="1200"/>
              </a:spcBef>
              <a:spcAft>
                <a:spcPts val="0"/>
              </a:spcAft>
              <a:buClr>
                <a:srgbClr val="351C75"/>
              </a:buClr>
              <a:buSzPct val="100000"/>
              <a:buChar char="-"/>
            </a:pPr>
            <a:r>
              <a:rPr lang="en" sz="1600">
                <a:solidFill>
                  <a:srgbClr val="351C75"/>
                </a:solidFill>
              </a:rPr>
              <a:t>Multiple linear regression, adjusted for stratification</a:t>
            </a:r>
            <a:endParaRPr sz="1600">
              <a:solidFill>
                <a:srgbClr val="351C75"/>
              </a:solidFill>
            </a:endParaRPr>
          </a:p>
          <a:p>
            <a:pPr indent="-314960" lvl="0" marL="457200" rtl="0" algn="l">
              <a:spcBef>
                <a:spcPts val="0"/>
              </a:spcBef>
              <a:spcAft>
                <a:spcPts val="0"/>
              </a:spcAft>
              <a:buClr>
                <a:srgbClr val="351C75"/>
              </a:buClr>
              <a:buSzPct val="100000"/>
              <a:buChar char="-"/>
            </a:pPr>
            <a:r>
              <a:rPr lang="en" sz="1600">
                <a:solidFill>
                  <a:srgbClr val="351C75"/>
                </a:solidFill>
              </a:rPr>
              <a:t>?intention to treat </a:t>
            </a:r>
            <a:endParaRPr sz="1600">
              <a:solidFill>
                <a:srgbClr val="351C75"/>
              </a:solidFill>
            </a:endParaRPr>
          </a:p>
          <a:p>
            <a:pPr indent="0" lvl="0" marL="0" rtl="0" algn="l">
              <a:spcBef>
                <a:spcPts val="1200"/>
              </a:spcBef>
              <a:spcAft>
                <a:spcPts val="0"/>
              </a:spcAft>
              <a:buNone/>
            </a:pPr>
            <a:r>
              <a:rPr b="1" lang="en" sz="1600">
                <a:solidFill>
                  <a:srgbClr val="351C75"/>
                </a:solidFill>
              </a:rPr>
              <a:t>Key findings</a:t>
            </a:r>
            <a:endParaRPr b="1" sz="1600">
              <a:solidFill>
                <a:srgbClr val="351C75"/>
              </a:solidFill>
            </a:endParaRPr>
          </a:p>
          <a:p>
            <a:pPr indent="-314960" lvl="0" marL="457200" rtl="0" algn="l">
              <a:spcBef>
                <a:spcPts val="1200"/>
              </a:spcBef>
              <a:spcAft>
                <a:spcPts val="0"/>
              </a:spcAft>
              <a:buClr>
                <a:srgbClr val="351C75"/>
              </a:buClr>
              <a:buSzPct val="100000"/>
              <a:buChar char="-"/>
            </a:pPr>
            <a:r>
              <a:rPr lang="en" sz="1600">
                <a:solidFill>
                  <a:srgbClr val="351C75"/>
                </a:solidFill>
              </a:rPr>
              <a:t>Confidence intervals are broad, p values are non significant</a:t>
            </a:r>
            <a:endParaRPr sz="1600">
              <a:solidFill>
                <a:srgbClr val="351C75"/>
              </a:solidFill>
            </a:endParaRPr>
          </a:p>
          <a:p>
            <a:pPr indent="-314960" lvl="0" marL="457200" rtl="0" algn="l">
              <a:spcBef>
                <a:spcPts val="0"/>
              </a:spcBef>
              <a:spcAft>
                <a:spcPts val="0"/>
              </a:spcAft>
              <a:buClr>
                <a:srgbClr val="351C75"/>
              </a:buClr>
              <a:buSzPct val="100000"/>
              <a:buChar char="-"/>
            </a:pPr>
            <a:r>
              <a:rPr lang="en" sz="1600">
                <a:solidFill>
                  <a:srgbClr val="351C75"/>
                </a:solidFill>
              </a:rPr>
              <a:t>No drop-outs, but primary outcome not available in 6%</a:t>
            </a:r>
            <a:endParaRPr sz="1600">
              <a:solidFill>
                <a:srgbClr val="351C75"/>
              </a:solidFill>
            </a:endParaRPr>
          </a:p>
          <a:p>
            <a:pPr indent="-314960" lvl="0" marL="457200" rtl="0" algn="l">
              <a:spcBef>
                <a:spcPts val="0"/>
              </a:spcBef>
              <a:spcAft>
                <a:spcPts val="0"/>
              </a:spcAft>
              <a:buClr>
                <a:srgbClr val="351C75"/>
              </a:buClr>
              <a:buSzPct val="100000"/>
              <a:buChar char="-"/>
            </a:pPr>
            <a:r>
              <a:rPr lang="en" sz="1600">
                <a:solidFill>
                  <a:srgbClr val="351C75"/>
                </a:solidFill>
              </a:rPr>
              <a:t>Differences between groups are not clinically significant</a:t>
            </a:r>
            <a:endParaRPr sz="1600">
              <a:solidFill>
                <a:srgbClr val="351C75"/>
              </a:solidFill>
            </a:endParaRPr>
          </a:p>
          <a:p>
            <a:pPr indent="-314960" lvl="0" marL="457200" rtl="0" algn="l">
              <a:spcBef>
                <a:spcPts val="0"/>
              </a:spcBef>
              <a:spcAft>
                <a:spcPts val="0"/>
              </a:spcAft>
              <a:buClr>
                <a:srgbClr val="351C75"/>
              </a:buClr>
              <a:buSzPct val="100000"/>
              <a:buChar char="-"/>
            </a:pPr>
            <a:r>
              <a:rPr b="1" lang="en" sz="1600">
                <a:solidFill>
                  <a:srgbClr val="351C75"/>
                </a:solidFill>
              </a:rPr>
              <a:t>What kind of error are we suspecting?</a:t>
            </a:r>
            <a:endParaRPr b="1" sz="1600">
              <a:solidFill>
                <a:srgbClr val="351C75"/>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62"/>
          <p:cNvPicPr preferRelativeResize="0"/>
          <p:nvPr/>
        </p:nvPicPr>
        <p:blipFill>
          <a:blip r:embed="rId3">
            <a:alphaModFix/>
          </a:blip>
          <a:stretch>
            <a:fillRect/>
          </a:stretch>
        </p:blipFill>
        <p:spPr>
          <a:xfrm>
            <a:off x="3107351" y="259588"/>
            <a:ext cx="6036652" cy="4624325"/>
          </a:xfrm>
          <a:prstGeom prst="rect">
            <a:avLst/>
          </a:prstGeom>
          <a:noFill/>
          <a:ln>
            <a:noFill/>
          </a:ln>
        </p:spPr>
      </p:pic>
      <p:sp>
        <p:nvSpPr>
          <p:cNvPr id="372" name="Google Shape;372;p62"/>
          <p:cNvSpPr txBox="1"/>
          <p:nvPr>
            <p:ph idx="1" type="body"/>
          </p:nvPr>
        </p:nvSpPr>
        <p:spPr>
          <a:xfrm>
            <a:off x="265625" y="326000"/>
            <a:ext cx="2841600" cy="46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rgbClr val="351C75"/>
                </a:solidFill>
              </a:rPr>
              <a:t>?TYPE 2 ERROR</a:t>
            </a:r>
            <a:endParaRPr b="1" sz="1600">
              <a:solidFill>
                <a:srgbClr val="351C75"/>
              </a:solidFill>
            </a:endParaRPr>
          </a:p>
          <a:p>
            <a:pPr indent="0" lvl="0" marL="0" rtl="0" algn="l">
              <a:spcBef>
                <a:spcPts val="1200"/>
              </a:spcBef>
              <a:spcAft>
                <a:spcPts val="0"/>
              </a:spcAft>
              <a:buNone/>
            </a:pPr>
            <a:r>
              <a:rPr lang="en" sz="1600">
                <a:solidFill>
                  <a:srgbClr val="351C75"/>
                </a:solidFill>
              </a:rPr>
              <a:t>Sample size is small</a:t>
            </a:r>
            <a:endParaRPr sz="1600">
              <a:solidFill>
                <a:srgbClr val="351C75"/>
              </a:solidFill>
            </a:endParaRPr>
          </a:p>
          <a:p>
            <a:pPr indent="-330200" lvl="0" marL="457200" rtl="0" algn="l">
              <a:spcBef>
                <a:spcPts val="1200"/>
              </a:spcBef>
              <a:spcAft>
                <a:spcPts val="0"/>
              </a:spcAft>
              <a:buClr>
                <a:srgbClr val="351C75"/>
              </a:buClr>
              <a:buSzPts val="1600"/>
              <a:buChar char="-"/>
            </a:pPr>
            <a:r>
              <a:rPr lang="en" sz="1600">
                <a:solidFill>
                  <a:srgbClr val="351C75"/>
                </a:solidFill>
              </a:rPr>
              <a:t>Could the exclusion criteria be too tight?</a:t>
            </a:r>
            <a:endParaRPr sz="1600">
              <a:solidFill>
                <a:srgbClr val="351C75"/>
              </a:solidFill>
            </a:endParaRPr>
          </a:p>
          <a:p>
            <a:pPr indent="-330200" lvl="0" marL="457200" rtl="0" algn="l">
              <a:spcBef>
                <a:spcPts val="0"/>
              </a:spcBef>
              <a:spcAft>
                <a:spcPts val="0"/>
              </a:spcAft>
              <a:buClr>
                <a:srgbClr val="351C75"/>
              </a:buClr>
              <a:buSzPts val="1600"/>
              <a:buChar char="-"/>
            </a:pPr>
            <a:r>
              <a:rPr lang="en" sz="1600">
                <a:solidFill>
                  <a:srgbClr val="351C75"/>
                </a:solidFill>
              </a:rPr>
              <a:t>Mean HbA1c levels are in good control range, what about women who have uncontrolled diabetes? → ?diagnostic purity bias</a:t>
            </a:r>
            <a:endParaRPr sz="1600">
              <a:solidFill>
                <a:srgbClr val="351C75"/>
              </a:solidFill>
            </a:endParaRPr>
          </a:p>
          <a:p>
            <a:pPr indent="0" lvl="0" marL="0" rtl="0" algn="l">
              <a:spcBef>
                <a:spcPts val="1200"/>
              </a:spcBef>
              <a:spcAft>
                <a:spcPts val="0"/>
              </a:spcAft>
              <a:buNone/>
            </a:pPr>
            <a:r>
              <a:rPr lang="en" sz="1600">
                <a:solidFill>
                  <a:srgbClr val="351C75"/>
                </a:solidFill>
              </a:rPr>
              <a:t>Variance is large</a:t>
            </a:r>
            <a:endParaRPr sz="1600">
              <a:solidFill>
                <a:srgbClr val="351C75"/>
              </a:solidFill>
            </a:endParaRPr>
          </a:p>
          <a:p>
            <a:pPr indent="0" lvl="0" marL="0" rtl="0" algn="l">
              <a:spcBef>
                <a:spcPts val="1200"/>
              </a:spcBef>
              <a:spcAft>
                <a:spcPts val="1200"/>
              </a:spcAft>
              <a:buNone/>
            </a:pPr>
            <a:r>
              <a:t/>
            </a:r>
            <a:endParaRPr sz="1600">
              <a:solidFill>
                <a:srgbClr val="351C75"/>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Outcomes (Mnemonic: M-SK</a:t>
            </a:r>
            <a:r>
              <a:rPr lang="en">
                <a:solidFill>
                  <a:srgbClr val="FF0000"/>
                </a:solidFill>
              </a:rPr>
              <a:t>IE</a:t>
            </a:r>
            <a:r>
              <a:rPr lang="en">
                <a:solidFill>
                  <a:srgbClr val="7C24E8"/>
                </a:solidFill>
              </a:rPr>
              <a:t>Y)</a:t>
            </a:r>
            <a:endParaRPr>
              <a:solidFill>
                <a:srgbClr val="7C24E8"/>
              </a:solidFill>
            </a:endParaRPr>
          </a:p>
          <a:p>
            <a:pPr indent="0" lvl="0" marL="0" rtl="0" algn="ctr">
              <a:spcBef>
                <a:spcPts val="0"/>
              </a:spcBef>
              <a:spcAft>
                <a:spcPts val="0"/>
              </a:spcAft>
              <a:buNone/>
            </a:pPr>
            <a:r>
              <a:t/>
            </a:r>
            <a:endParaRPr>
              <a:solidFill>
                <a:srgbClr val="7C24E8"/>
              </a:solidFill>
            </a:endParaRPr>
          </a:p>
        </p:txBody>
      </p:sp>
      <p:sp>
        <p:nvSpPr>
          <p:cNvPr id="378" name="Google Shape;378;p63"/>
          <p:cNvSpPr/>
          <p:nvPr/>
        </p:nvSpPr>
        <p:spPr>
          <a:xfrm>
            <a:off x="693688" y="10684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Source Sans Pro"/>
                <a:ea typeface="Source Sans Pro"/>
                <a:cs typeface="Source Sans Pro"/>
                <a:sym typeface="Source Sans Pro"/>
              </a:rPr>
              <a:t>Internal validity</a:t>
            </a:r>
            <a:endParaRPr b="1" sz="1600">
              <a:solidFill>
                <a:schemeClr val="lt1"/>
              </a:solidFill>
              <a:latin typeface="Source Sans Pro"/>
              <a:ea typeface="Source Sans Pro"/>
              <a:cs typeface="Source Sans Pro"/>
              <a:sym typeface="Source Sans Pro"/>
            </a:endParaRPr>
          </a:p>
        </p:txBody>
      </p:sp>
      <p:sp>
        <p:nvSpPr>
          <p:cNvPr id="379" name="Google Shape;379;p63"/>
          <p:cNvSpPr/>
          <p:nvPr/>
        </p:nvSpPr>
        <p:spPr>
          <a:xfrm>
            <a:off x="4637313" y="10684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Source Sans Pro"/>
                <a:ea typeface="Source Sans Pro"/>
                <a:cs typeface="Source Sans Pro"/>
                <a:sym typeface="Source Sans Pro"/>
              </a:rPr>
              <a:t>External validity</a:t>
            </a:r>
            <a:endParaRPr b="1" sz="1600">
              <a:solidFill>
                <a:schemeClr val="lt1"/>
              </a:solidFill>
              <a:latin typeface="Source Sans Pro"/>
              <a:ea typeface="Source Sans Pro"/>
              <a:cs typeface="Source Sans Pro"/>
              <a:sym typeface="Source Sans Pro"/>
            </a:endParaRPr>
          </a:p>
        </p:txBody>
      </p:sp>
      <p:sp>
        <p:nvSpPr>
          <p:cNvPr id="380" name="Google Shape;380;p63"/>
          <p:cNvSpPr/>
          <p:nvPr/>
        </p:nvSpPr>
        <p:spPr>
          <a:xfrm>
            <a:off x="693700" y="1654200"/>
            <a:ext cx="3813000" cy="31392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accent2"/>
                </a:solidFill>
                <a:latin typeface="Source Sans Pro"/>
                <a:ea typeface="Source Sans Pro"/>
                <a:cs typeface="Source Sans Pro"/>
                <a:sym typeface="Source Sans Pro"/>
              </a:rPr>
              <a:t>Can we trust the study results? How reliable are they?</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chemeClr val="accent2"/>
                </a:solidFill>
                <a:latin typeface="Source Sans Pro"/>
                <a:ea typeface="Source Sans Pro"/>
                <a:cs typeface="Source Sans Pro"/>
                <a:sym typeface="Source Sans Pro"/>
              </a:rPr>
              <a:t>The extent of confidence in the outcome of research you are conducting</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Look at:</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Sources of bias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Possible confounders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Blinding</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Statistical tests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Power</a:t>
            </a:r>
            <a:endParaRPr sz="1600">
              <a:solidFill>
                <a:schemeClr val="accent2"/>
              </a:solidFill>
              <a:latin typeface="Source Sans Pro"/>
              <a:ea typeface="Source Sans Pro"/>
              <a:cs typeface="Source Sans Pro"/>
              <a:sym typeface="Source Sans Pro"/>
            </a:endParaRPr>
          </a:p>
        </p:txBody>
      </p:sp>
      <p:sp>
        <p:nvSpPr>
          <p:cNvPr id="381" name="Google Shape;381;p63"/>
          <p:cNvSpPr/>
          <p:nvPr/>
        </p:nvSpPr>
        <p:spPr>
          <a:xfrm>
            <a:off x="4637325" y="1654200"/>
            <a:ext cx="3813000" cy="31392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accent2"/>
                </a:solidFill>
                <a:latin typeface="Source Sans Pro"/>
                <a:ea typeface="Source Sans Pro"/>
                <a:cs typeface="Source Sans Pro"/>
                <a:sym typeface="Source Sans Pro"/>
              </a:rPr>
              <a:t>Can we apply these results to the wider population?</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chemeClr val="accent2"/>
                </a:solidFill>
                <a:latin typeface="Source Sans Pro"/>
                <a:ea typeface="Source Sans Pro"/>
                <a:cs typeface="Source Sans Pro"/>
                <a:sym typeface="Source Sans Pro"/>
              </a:rPr>
              <a:t>Degree to which the results can be generalised to the larger population</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Look at:</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Sample in the study vs population</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Study setting vs real life clinical environment</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Compliance</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Cost-effectiveness</a:t>
            </a:r>
            <a:endParaRPr sz="1600">
              <a:solidFill>
                <a:schemeClr val="accent2"/>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500">
                <a:solidFill>
                  <a:srgbClr val="351C75"/>
                </a:solidFill>
              </a:rPr>
              <a:t>*Not in all deaneries. Please check in advance!</a:t>
            </a:r>
            <a:endParaRPr sz="1500">
              <a:solidFill>
                <a:srgbClr val="351C75"/>
              </a:solidFill>
            </a:endParaRPr>
          </a:p>
          <a:p>
            <a:pPr indent="0" lvl="0" marL="0" rtl="0" algn="l">
              <a:spcBef>
                <a:spcPts val="1200"/>
              </a:spcBef>
              <a:spcAft>
                <a:spcPts val="0"/>
              </a:spcAft>
              <a:buNone/>
            </a:pPr>
            <a:r>
              <a:rPr lang="en">
                <a:solidFill>
                  <a:srgbClr val="351C75"/>
                </a:solidFill>
              </a:rPr>
              <a:t>Structure: </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Varies depending on the deanery</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Research paper abstract to appraise (could be any type of research article)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Present your own paper</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Questions on: results + statistics, ethics, research trial set-up, etc.</a:t>
            </a:r>
            <a:endParaRPr>
              <a:solidFill>
                <a:srgbClr val="351C75"/>
              </a:solidFill>
            </a:endParaRPr>
          </a:p>
          <a:p>
            <a:pPr indent="0" lvl="0" marL="0" rtl="0" algn="l">
              <a:spcBef>
                <a:spcPts val="1200"/>
              </a:spcBef>
              <a:spcAft>
                <a:spcPts val="0"/>
              </a:spcAft>
              <a:buNone/>
            </a:pPr>
            <a:r>
              <a:rPr lang="en">
                <a:solidFill>
                  <a:srgbClr val="351C75"/>
                </a:solidFill>
              </a:rPr>
              <a:t>London:</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15 minutes prep for both academic and clinical stations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10 minutes for each academic and clinical station </a:t>
            </a:r>
            <a:endParaRPr>
              <a:solidFill>
                <a:srgbClr val="351C75"/>
              </a:solidFill>
            </a:endParaRPr>
          </a:p>
        </p:txBody>
      </p:sp>
      <p:sp>
        <p:nvSpPr>
          <p:cNvPr id="126" name="Google Shape;126;p2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The Academic Station - How to Practice</a:t>
            </a:r>
            <a:endParaRPr>
              <a:solidFill>
                <a:srgbClr val="7C24E8"/>
              </a:solidFill>
            </a:endParaRPr>
          </a:p>
        </p:txBody>
      </p:sp>
      <p:pic>
        <p:nvPicPr>
          <p:cNvPr id="127" name="Google Shape;127;p28"/>
          <p:cNvPicPr preferRelativeResize="0"/>
          <p:nvPr/>
        </p:nvPicPr>
        <p:blipFill>
          <a:blip r:embed="rId3">
            <a:alphaModFix/>
          </a:blip>
          <a:stretch>
            <a:fillRect/>
          </a:stretch>
        </p:blipFill>
        <p:spPr>
          <a:xfrm>
            <a:off x="0" y="293847"/>
            <a:ext cx="9144000" cy="455580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4"/>
          <p:cNvSpPr txBox="1"/>
          <p:nvPr>
            <p:ph idx="1" type="body"/>
          </p:nvPr>
        </p:nvSpPr>
        <p:spPr>
          <a:xfrm>
            <a:off x="311700" y="1068425"/>
            <a:ext cx="8520600" cy="389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351C75"/>
                </a:solidFill>
              </a:rPr>
              <a:t>Was the study worthwhile? </a:t>
            </a:r>
            <a:endParaRPr b="1">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Will this study change clinical practice?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Is it an important question? Prevalent disease? Few treatments available?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Is the intervention cost-effective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Side effects? Benefits vs risks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Is it acceptable to patients? Attrition rate?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Is it feasible to implement on larger scale?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Single study won’t change practice - scope for systematic review/meta-analyses?</a:t>
            </a:r>
            <a:endParaRPr>
              <a:solidFill>
                <a:srgbClr val="351C75"/>
              </a:solidFill>
            </a:endParaRPr>
          </a:p>
        </p:txBody>
      </p:sp>
      <p:sp>
        <p:nvSpPr>
          <p:cNvPr id="387" name="Google Shape;387;p6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Y?</a:t>
            </a:r>
            <a:endParaRPr>
              <a:solidFill>
                <a:srgbClr val="7C24E8"/>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65"/>
          <p:cNvPicPr preferRelativeResize="0"/>
          <p:nvPr/>
        </p:nvPicPr>
        <p:blipFill>
          <a:blip r:embed="rId3">
            <a:alphaModFix/>
          </a:blip>
          <a:stretch>
            <a:fillRect/>
          </a:stretch>
        </p:blipFill>
        <p:spPr>
          <a:xfrm>
            <a:off x="3107351" y="259588"/>
            <a:ext cx="6036652" cy="4624325"/>
          </a:xfrm>
          <a:prstGeom prst="rect">
            <a:avLst/>
          </a:prstGeom>
          <a:noFill/>
          <a:ln>
            <a:noFill/>
          </a:ln>
        </p:spPr>
      </p:pic>
      <p:sp>
        <p:nvSpPr>
          <p:cNvPr id="393" name="Google Shape;393;p65"/>
          <p:cNvSpPr txBox="1"/>
          <p:nvPr>
            <p:ph idx="1" type="body"/>
          </p:nvPr>
        </p:nvSpPr>
        <p:spPr>
          <a:xfrm>
            <a:off x="265625" y="326000"/>
            <a:ext cx="2841600" cy="4817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1600">
                <a:solidFill>
                  <a:srgbClr val="351C75"/>
                </a:solidFill>
              </a:rPr>
              <a:t>Internal validity</a:t>
            </a:r>
            <a:endParaRPr b="1" sz="1600">
              <a:solidFill>
                <a:srgbClr val="351C75"/>
              </a:solidFill>
            </a:endParaRPr>
          </a:p>
          <a:p>
            <a:pPr indent="0" lvl="0" marL="0" rtl="0" algn="l">
              <a:spcBef>
                <a:spcPts val="1200"/>
              </a:spcBef>
              <a:spcAft>
                <a:spcPts val="0"/>
              </a:spcAft>
              <a:buNone/>
            </a:pPr>
            <a:r>
              <a:rPr lang="en" sz="1600">
                <a:solidFill>
                  <a:srgbClr val="351C75"/>
                </a:solidFill>
              </a:rPr>
              <a:t>Potential type 2 error</a:t>
            </a:r>
            <a:endParaRPr sz="1600">
              <a:solidFill>
                <a:srgbClr val="351C75"/>
              </a:solidFill>
            </a:endParaRPr>
          </a:p>
          <a:p>
            <a:pPr indent="0" lvl="0" marL="0" rtl="0" algn="l">
              <a:spcBef>
                <a:spcPts val="1200"/>
              </a:spcBef>
              <a:spcAft>
                <a:spcPts val="0"/>
              </a:spcAft>
              <a:buNone/>
            </a:pPr>
            <a:r>
              <a:rPr lang="en" sz="1600">
                <a:solidFill>
                  <a:srgbClr val="351C75"/>
                </a:solidFill>
              </a:rPr>
              <a:t>Performance bias?: open-label, extra effects from diet and exercise</a:t>
            </a:r>
            <a:endParaRPr sz="1600">
              <a:solidFill>
                <a:srgbClr val="351C75"/>
              </a:solidFill>
            </a:endParaRPr>
          </a:p>
          <a:p>
            <a:pPr indent="0" lvl="0" marL="0" rtl="0" algn="l">
              <a:spcBef>
                <a:spcPts val="1200"/>
              </a:spcBef>
              <a:spcAft>
                <a:spcPts val="0"/>
              </a:spcAft>
              <a:buNone/>
            </a:pPr>
            <a:r>
              <a:rPr b="1" lang="en" sz="1600">
                <a:solidFill>
                  <a:srgbClr val="351C75"/>
                </a:solidFill>
              </a:rPr>
              <a:t>External validity</a:t>
            </a:r>
            <a:endParaRPr b="1" sz="1600">
              <a:solidFill>
                <a:srgbClr val="351C75"/>
              </a:solidFill>
            </a:endParaRPr>
          </a:p>
          <a:p>
            <a:pPr indent="0" lvl="0" marL="0" rtl="0" algn="l">
              <a:spcBef>
                <a:spcPts val="1200"/>
              </a:spcBef>
              <a:spcAft>
                <a:spcPts val="0"/>
              </a:spcAft>
              <a:buNone/>
            </a:pPr>
            <a:r>
              <a:rPr lang="en" sz="1600">
                <a:solidFill>
                  <a:srgbClr val="351C75"/>
                </a:solidFill>
              </a:rPr>
              <a:t>Single-center study in Denmark</a:t>
            </a:r>
            <a:endParaRPr sz="1600">
              <a:solidFill>
                <a:srgbClr val="351C75"/>
              </a:solidFill>
            </a:endParaRPr>
          </a:p>
          <a:p>
            <a:pPr indent="0" lvl="0" marL="0" rtl="0" algn="l">
              <a:spcBef>
                <a:spcPts val="1200"/>
              </a:spcBef>
              <a:spcAft>
                <a:spcPts val="0"/>
              </a:spcAft>
              <a:buNone/>
            </a:pPr>
            <a:r>
              <a:rPr lang="en" sz="1600">
                <a:solidFill>
                  <a:srgbClr val="351C75"/>
                </a:solidFill>
              </a:rPr>
              <a:t>?well-controlled diabetes</a:t>
            </a:r>
            <a:endParaRPr sz="1600">
              <a:solidFill>
                <a:srgbClr val="351C75"/>
              </a:solidFill>
            </a:endParaRPr>
          </a:p>
          <a:p>
            <a:pPr indent="0" lvl="0" marL="0" rtl="0" algn="l">
              <a:spcBef>
                <a:spcPts val="1200"/>
              </a:spcBef>
              <a:spcAft>
                <a:spcPts val="0"/>
              </a:spcAft>
              <a:buNone/>
            </a:pPr>
            <a:r>
              <a:rPr lang="en" sz="1600">
                <a:solidFill>
                  <a:srgbClr val="351C75"/>
                </a:solidFill>
              </a:rPr>
              <a:t>?compliance in multiple daily injections vs insulin pump</a:t>
            </a:r>
            <a:endParaRPr sz="1600">
              <a:solidFill>
                <a:srgbClr val="351C75"/>
              </a:solidFill>
            </a:endParaRPr>
          </a:p>
          <a:p>
            <a:pPr indent="0" lvl="0" marL="0" rtl="0" algn="l">
              <a:spcBef>
                <a:spcPts val="1200"/>
              </a:spcBef>
              <a:spcAft>
                <a:spcPts val="0"/>
              </a:spcAft>
              <a:buNone/>
            </a:pPr>
            <a:r>
              <a:rPr b="1" lang="en" sz="1600">
                <a:solidFill>
                  <a:srgbClr val="351C75"/>
                </a:solidFill>
              </a:rPr>
              <a:t>Broader implications</a:t>
            </a:r>
            <a:endParaRPr b="1" sz="1600">
              <a:solidFill>
                <a:srgbClr val="351C75"/>
              </a:solidFill>
            </a:endParaRPr>
          </a:p>
          <a:p>
            <a:pPr indent="0" lvl="0" marL="0" rtl="0" algn="l">
              <a:spcBef>
                <a:spcPts val="1200"/>
              </a:spcBef>
              <a:spcAft>
                <a:spcPts val="0"/>
              </a:spcAft>
              <a:buNone/>
            </a:pPr>
            <a:r>
              <a:rPr lang="en" sz="1600">
                <a:solidFill>
                  <a:srgbClr val="351C75"/>
                </a:solidFill>
              </a:rPr>
              <a:t>No significant side effects identified, but is there a real benefit?</a:t>
            </a:r>
            <a:endParaRPr sz="1600">
              <a:solidFill>
                <a:srgbClr val="351C75"/>
              </a:solidFill>
            </a:endParaRPr>
          </a:p>
          <a:p>
            <a:pPr indent="0" lvl="0" marL="0" rtl="0" algn="l">
              <a:spcBef>
                <a:spcPts val="1200"/>
              </a:spcBef>
              <a:spcAft>
                <a:spcPts val="0"/>
              </a:spcAft>
              <a:buNone/>
            </a:pPr>
            <a:r>
              <a:rPr lang="en" sz="1600">
                <a:solidFill>
                  <a:srgbClr val="351C75"/>
                </a:solidFill>
              </a:rPr>
              <a:t>?Cost-effectiveness: will the NHS fund this</a:t>
            </a:r>
            <a:endParaRPr sz="1600">
              <a:solidFill>
                <a:srgbClr val="351C75"/>
              </a:solidFill>
            </a:endParaRPr>
          </a:p>
          <a:p>
            <a:pPr indent="0" lvl="0" marL="0" rtl="0" algn="l">
              <a:spcBef>
                <a:spcPts val="1200"/>
              </a:spcBef>
              <a:spcAft>
                <a:spcPts val="1200"/>
              </a:spcAft>
              <a:buNone/>
            </a:pPr>
            <a:r>
              <a:rPr lang="en" sz="1600">
                <a:solidFill>
                  <a:srgbClr val="351C75"/>
                </a:solidFill>
              </a:rPr>
              <a:t>No evidence of superiority, but could give more treatment options to choose from</a:t>
            </a:r>
            <a:endParaRPr sz="1600">
              <a:solidFill>
                <a:srgbClr val="351C75"/>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6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Recap</a:t>
            </a:r>
            <a:endParaRPr>
              <a:solidFill>
                <a:srgbClr val="7C24E8"/>
              </a:solidFill>
            </a:endParaRPr>
          </a:p>
        </p:txBody>
      </p:sp>
      <p:sp>
        <p:nvSpPr>
          <p:cNvPr id="399" name="Google Shape;399;p66"/>
          <p:cNvSpPr/>
          <p:nvPr/>
        </p:nvSpPr>
        <p:spPr>
          <a:xfrm>
            <a:off x="714100" y="1424725"/>
            <a:ext cx="18615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Population</a:t>
            </a:r>
            <a:endParaRPr b="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(CSFABB)</a:t>
            </a:r>
            <a:endParaRPr b="1">
              <a:solidFill>
                <a:schemeClr val="lt1"/>
              </a:solidFill>
              <a:latin typeface="Source Sans Pro"/>
              <a:ea typeface="Source Sans Pro"/>
              <a:cs typeface="Source Sans Pro"/>
              <a:sym typeface="Source Sans Pro"/>
            </a:endParaRPr>
          </a:p>
        </p:txBody>
      </p:sp>
      <p:sp>
        <p:nvSpPr>
          <p:cNvPr id="400" name="Google Shape;400;p66"/>
          <p:cNvSpPr/>
          <p:nvPr/>
        </p:nvSpPr>
        <p:spPr>
          <a:xfrm>
            <a:off x="2665500" y="33278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Ethics</a:t>
            </a:r>
            <a:endParaRPr b="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(CESF)</a:t>
            </a:r>
            <a:endParaRPr b="1">
              <a:solidFill>
                <a:schemeClr val="lt1"/>
              </a:solidFill>
              <a:latin typeface="Source Sans Pro"/>
              <a:ea typeface="Source Sans Pro"/>
              <a:cs typeface="Source Sans Pro"/>
              <a:sym typeface="Source Sans Pro"/>
            </a:endParaRPr>
          </a:p>
        </p:txBody>
      </p:sp>
      <p:sp>
        <p:nvSpPr>
          <p:cNvPr id="401" name="Google Shape;401;p66"/>
          <p:cNvSpPr/>
          <p:nvPr/>
        </p:nvSpPr>
        <p:spPr>
          <a:xfrm>
            <a:off x="2665500" y="1424725"/>
            <a:ext cx="18615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Intervention</a:t>
            </a:r>
            <a:endParaRPr b="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(NEC)</a:t>
            </a:r>
            <a:endParaRPr b="1">
              <a:solidFill>
                <a:schemeClr val="lt1"/>
              </a:solidFill>
              <a:latin typeface="Source Sans Pro"/>
              <a:ea typeface="Source Sans Pro"/>
              <a:cs typeface="Source Sans Pro"/>
              <a:sym typeface="Source Sans Pro"/>
            </a:endParaRPr>
          </a:p>
        </p:txBody>
      </p:sp>
      <p:sp>
        <p:nvSpPr>
          <p:cNvPr id="402" name="Google Shape;402;p66"/>
          <p:cNvSpPr/>
          <p:nvPr/>
        </p:nvSpPr>
        <p:spPr>
          <a:xfrm>
            <a:off x="4616900" y="1424725"/>
            <a:ext cx="18615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Control</a:t>
            </a:r>
            <a:endParaRPr b="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(TEC)</a:t>
            </a:r>
            <a:endParaRPr b="1">
              <a:solidFill>
                <a:schemeClr val="lt1"/>
              </a:solidFill>
              <a:latin typeface="Source Sans Pro"/>
              <a:ea typeface="Source Sans Pro"/>
              <a:cs typeface="Source Sans Pro"/>
              <a:sym typeface="Source Sans Pro"/>
            </a:endParaRPr>
          </a:p>
        </p:txBody>
      </p:sp>
      <p:sp>
        <p:nvSpPr>
          <p:cNvPr id="403" name="Google Shape;403;p66"/>
          <p:cNvSpPr/>
          <p:nvPr/>
        </p:nvSpPr>
        <p:spPr>
          <a:xfrm>
            <a:off x="6568300" y="1424725"/>
            <a:ext cx="18615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Outcomes</a:t>
            </a:r>
            <a:endParaRPr b="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(MSKIEY)</a:t>
            </a:r>
            <a:endParaRPr b="1">
              <a:solidFill>
                <a:schemeClr val="lt1"/>
              </a:solidFill>
              <a:latin typeface="Source Sans Pro"/>
              <a:ea typeface="Source Sans Pro"/>
              <a:cs typeface="Source Sans Pro"/>
              <a:sym typeface="Source Sans Pro"/>
            </a:endParaRPr>
          </a:p>
        </p:txBody>
      </p:sp>
      <p:sp>
        <p:nvSpPr>
          <p:cNvPr id="404" name="Google Shape;404;p66"/>
          <p:cNvSpPr/>
          <p:nvPr/>
        </p:nvSpPr>
        <p:spPr>
          <a:xfrm>
            <a:off x="714100" y="1939350"/>
            <a:ext cx="1861500" cy="18351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C</a:t>
            </a:r>
            <a:r>
              <a:rPr lang="en" sz="1600">
                <a:solidFill>
                  <a:srgbClr val="7C24E8"/>
                </a:solidFill>
                <a:latin typeface="Source Sans Pro"/>
                <a:ea typeface="Source Sans Pro"/>
                <a:cs typeface="Source Sans Pro"/>
                <a:sym typeface="Source Sans Pro"/>
              </a:rPr>
              <a:t>riteria</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S</a:t>
            </a:r>
            <a:r>
              <a:rPr lang="en" sz="1600">
                <a:solidFill>
                  <a:srgbClr val="7C24E8"/>
                </a:solidFill>
                <a:latin typeface="Source Sans Pro"/>
                <a:ea typeface="Source Sans Pro"/>
                <a:cs typeface="Source Sans Pro"/>
                <a:sym typeface="Source Sans Pro"/>
              </a:rPr>
              <a:t>ample size</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F</a:t>
            </a:r>
            <a:r>
              <a:rPr lang="en" sz="1600">
                <a:solidFill>
                  <a:srgbClr val="7C24E8"/>
                </a:solidFill>
                <a:latin typeface="Source Sans Pro"/>
                <a:ea typeface="Source Sans Pro"/>
                <a:cs typeface="Source Sans Pro"/>
                <a:sym typeface="Source Sans Pro"/>
              </a:rPr>
              <a:t>ollow-up</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A</a:t>
            </a:r>
            <a:r>
              <a:rPr lang="en" sz="1600">
                <a:solidFill>
                  <a:srgbClr val="7C24E8"/>
                </a:solidFill>
                <a:latin typeface="Source Sans Pro"/>
                <a:ea typeface="Source Sans Pro"/>
                <a:cs typeface="Source Sans Pro"/>
                <a:sym typeface="Source Sans Pro"/>
              </a:rPr>
              <a:t>llocation</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B</a:t>
            </a:r>
            <a:r>
              <a:rPr lang="en" sz="1600">
                <a:solidFill>
                  <a:srgbClr val="7C24E8"/>
                </a:solidFill>
                <a:latin typeface="Source Sans Pro"/>
                <a:ea typeface="Source Sans Pro"/>
                <a:cs typeface="Source Sans Pro"/>
                <a:sym typeface="Source Sans Pro"/>
              </a:rPr>
              <a:t>linding</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B</a:t>
            </a:r>
            <a:r>
              <a:rPr lang="en" sz="1600">
                <a:solidFill>
                  <a:srgbClr val="7C24E8"/>
                </a:solidFill>
                <a:latin typeface="Source Sans Pro"/>
                <a:ea typeface="Source Sans Pro"/>
                <a:cs typeface="Source Sans Pro"/>
                <a:sym typeface="Source Sans Pro"/>
              </a:rPr>
              <a:t>aseline characteristics</a:t>
            </a:r>
            <a:endParaRPr sz="1600">
              <a:solidFill>
                <a:srgbClr val="7C24E8"/>
              </a:solidFill>
              <a:latin typeface="Source Sans Pro"/>
              <a:ea typeface="Source Sans Pro"/>
              <a:cs typeface="Source Sans Pro"/>
              <a:sym typeface="Source Sans Pro"/>
            </a:endParaRPr>
          </a:p>
        </p:txBody>
      </p:sp>
      <p:sp>
        <p:nvSpPr>
          <p:cNvPr id="405" name="Google Shape;405;p66"/>
          <p:cNvSpPr/>
          <p:nvPr/>
        </p:nvSpPr>
        <p:spPr>
          <a:xfrm>
            <a:off x="2665500" y="1939350"/>
            <a:ext cx="1861500" cy="13146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N</a:t>
            </a:r>
            <a:r>
              <a:rPr lang="en" sz="1600">
                <a:solidFill>
                  <a:srgbClr val="7C24E8"/>
                </a:solidFill>
                <a:latin typeface="Source Sans Pro"/>
                <a:ea typeface="Source Sans Pro"/>
                <a:cs typeface="Source Sans Pro"/>
                <a:sym typeface="Source Sans Pro"/>
              </a:rPr>
              <a:t>ovelty</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E</a:t>
            </a:r>
            <a:r>
              <a:rPr lang="en" sz="1600">
                <a:solidFill>
                  <a:srgbClr val="7C24E8"/>
                </a:solidFill>
                <a:latin typeface="Source Sans Pro"/>
                <a:ea typeface="Source Sans Pro"/>
                <a:cs typeface="Source Sans Pro"/>
                <a:sym typeface="Source Sans Pro"/>
              </a:rPr>
              <a:t>thical considerations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C</a:t>
            </a:r>
            <a:r>
              <a:rPr lang="en" sz="1600">
                <a:solidFill>
                  <a:srgbClr val="7C24E8"/>
                </a:solidFill>
                <a:latin typeface="Source Sans Pro"/>
                <a:ea typeface="Source Sans Pro"/>
                <a:cs typeface="Source Sans Pro"/>
                <a:sym typeface="Source Sans Pro"/>
              </a:rPr>
              <a:t>linical considerations</a:t>
            </a:r>
            <a:endParaRPr sz="1600">
              <a:solidFill>
                <a:srgbClr val="7C24E8"/>
              </a:solidFill>
              <a:latin typeface="Source Sans Pro"/>
              <a:ea typeface="Source Sans Pro"/>
              <a:cs typeface="Source Sans Pro"/>
              <a:sym typeface="Source Sans Pro"/>
            </a:endParaRPr>
          </a:p>
        </p:txBody>
      </p:sp>
      <p:sp>
        <p:nvSpPr>
          <p:cNvPr id="406" name="Google Shape;406;p66"/>
          <p:cNvSpPr/>
          <p:nvPr/>
        </p:nvSpPr>
        <p:spPr>
          <a:xfrm>
            <a:off x="4616900" y="1942325"/>
            <a:ext cx="1861500" cy="13146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T</a:t>
            </a:r>
            <a:r>
              <a:rPr lang="en" sz="1600">
                <a:solidFill>
                  <a:srgbClr val="7C24E8"/>
                </a:solidFill>
                <a:latin typeface="Source Sans Pro"/>
                <a:ea typeface="Source Sans Pro"/>
                <a:cs typeface="Source Sans Pro"/>
                <a:sym typeface="Source Sans Pro"/>
              </a:rPr>
              <a:t>ype</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E</a:t>
            </a:r>
            <a:r>
              <a:rPr lang="en" sz="1600">
                <a:solidFill>
                  <a:srgbClr val="7C24E8"/>
                </a:solidFill>
                <a:latin typeface="Source Sans Pro"/>
                <a:ea typeface="Source Sans Pro"/>
                <a:cs typeface="Source Sans Pro"/>
                <a:sym typeface="Source Sans Pro"/>
              </a:rPr>
              <a:t>thical considerations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C</a:t>
            </a:r>
            <a:r>
              <a:rPr lang="en" sz="1600">
                <a:solidFill>
                  <a:srgbClr val="7C24E8"/>
                </a:solidFill>
                <a:latin typeface="Source Sans Pro"/>
                <a:ea typeface="Source Sans Pro"/>
                <a:cs typeface="Source Sans Pro"/>
                <a:sym typeface="Source Sans Pro"/>
              </a:rPr>
              <a:t>linical considerations</a:t>
            </a:r>
            <a:endParaRPr sz="1600">
              <a:solidFill>
                <a:srgbClr val="7C24E8"/>
              </a:solidFill>
              <a:latin typeface="Source Sans Pro"/>
              <a:ea typeface="Source Sans Pro"/>
              <a:cs typeface="Source Sans Pro"/>
              <a:sym typeface="Source Sans Pro"/>
            </a:endParaRPr>
          </a:p>
        </p:txBody>
      </p:sp>
      <p:sp>
        <p:nvSpPr>
          <p:cNvPr id="407" name="Google Shape;407;p66"/>
          <p:cNvSpPr/>
          <p:nvPr/>
        </p:nvSpPr>
        <p:spPr>
          <a:xfrm>
            <a:off x="6568400" y="1939350"/>
            <a:ext cx="1861500" cy="15861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M</a:t>
            </a:r>
            <a:r>
              <a:rPr lang="en" sz="1600">
                <a:solidFill>
                  <a:srgbClr val="7C24E8"/>
                </a:solidFill>
                <a:latin typeface="Source Sans Pro"/>
                <a:ea typeface="Source Sans Pro"/>
                <a:cs typeface="Source Sans Pro"/>
                <a:sym typeface="Source Sans Pro"/>
              </a:rPr>
              <a:t>easures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S</a:t>
            </a:r>
            <a:r>
              <a:rPr lang="en" sz="1600">
                <a:solidFill>
                  <a:srgbClr val="7C24E8"/>
                </a:solidFill>
                <a:latin typeface="Source Sans Pro"/>
                <a:ea typeface="Source Sans Pro"/>
                <a:cs typeface="Source Sans Pro"/>
                <a:sym typeface="Source Sans Pro"/>
              </a:rPr>
              <a:t>tatistical tests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K</a:t>
            </a:r>
            <a:r>
              <a:rPr lang="en" sz="1600">
                <a:solidFill>
                  <a:srgbClr val="7C24E8"/>
                </a:solidFill>
                <a:latin typeface="Source Sans Pro"/>
                <a:ea typeface="Source Sans Pro"/>
                <a:cs typeface="Source Sans Pro"/>
                <a:sym typeface="Source Sans Pro"/>
              </a:rPr>
              <a:t>ey findings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I</a:t>
            </a:r>
            <a:r>
              <a:rPr lang="en" sz="1600">
                <a:solidFill>
                  <a:srgbClr val="7C24E8"/>
                </a:solidFill>
                <a:latin typeface="Source Sans Pro"/>
                <a:ea typeface="Source Sans Pro"/>
                <a:cs typeface="Source Sans Pro"/>
                <a:sym typeface="Source Sans Pro"/>
              </a:rPr>
              <a:t>nternal validity</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E</a:t>
            </a:r>
            <a:r>
              <a:rPr lang="en" sz="1600">
                <a:solidFill>
                  <a:srgbClr val="7C24E8"/>
                </a:solidFill>
                <a:latin typeface="Source Sans Pro"/>
                <a:ea typeface="Source Sans Pro"/>
                <a:cs typeface="Source Sans Pro"/>
                <a:sym typeface="Source Sans Pro"/>
              </a:rPr>
              <a:t>xternal validity</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Y</a:t>
            </a:r>
            <a:endParaRPr sz="1600">
              <a:solidFill>
                <a:srgbClr val="7C24E8"/>
              </a:solidFill>
              <a:latin typeface="Source Sans Pro"/>
              <a:ea typeface="Source Sans Pro"/>
              <a:cs typeface="Source Sans Pro"/>
              <a:sym typeface="Source Sans Pro"/>
            </a:endParaRPr>
          </a:p>
        </p:txBody>
      </p:sp>
      <p:sp>
        <p:nvSpPr>
          <p:cNvPr id="408" name="Google Shape;408;p66"/>
          <p:cNvSpPr/>
          <p:nvPr/>
        </p:nvSpPr>
        <p:spPr>
          <a:xfrm>
            <a:off x="2665500" y="3848400"/>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C</a:t>
            </a:r>
            <a:r>
              <a:rPr lang="en" sz="1600">
                <a:solidFill>
                  <a:srgbClr val="7C24E8"/>
                </a:solidFill>
                <a:latin typeface="Source Sans Pro"/>
                <a:ea typeface="Source Sans Pro"/>
                <a:cs typeface="Source Sans Pro"/>
                <a:sym typeface="Source Sans Pro"/>
              </a:rPr>
              <a:t>onsent</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E</a:t>
            </a:r>
            <a:r>
              <a:rPr lang="en" sz="1600">
                <a:solidFill>
                  <a:srgbClr val="7C24E8"/>
                </a:solidFill>
                <a:latin typeface="Source Sans Pro"/>
                <a:ea typeface="Source Sans Pro"/>
                <a:cs typeface="Source Sans Pro"/>
                <a:sym typeface="Source Sans Pro"/>
              </a:rPr>
              <a:t>quipoise</a:t>
            </a:r>
            <a:endParaRPr sz="1600">
              <a:solidFill>
                <a:srgbClr val="7C24E8"/>
              </a:solidFill>
              <a:latin typeface="Source Sans Pro"/>
              <a:ea typeface="Source Sans Pro"/>
              <a:cs typeface="Source Sans Pro"/>
              <a:sym typeface="Source Sans Pro"/>
            </a:endParaRPr>
          </a:p>
        </p:txBody>
      </p:sp>
      <p:sp>
        <p:nvSpPr>
          <p:cNvPr id="409" name="Google Shape;409;p66"/>
          <p:cNvSpPr/>
          <p:nvPr/>
        </p:nvSpPr>
        <p:spPr>
          <a:xfrm>
            <a:off x="4616900" y="3845425"/>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S</a:t>
            </a:r>
            <a:r>
              <a:rPr lang="en" sz="1600">
                <a:solidFill>
                  <a:srgbClr val="7C24E8"/>
                </a:solidFill>
                <a:latin typeface="Source Sans Pro"/>
                <a:ea typeface="Source Sans Pro"/>
                <a:cs typeface="Source Sans Pro"/>
                <a:sym typeface="Source Sans Pro"/>
              </a:rPr>
              <a:t>afety/side effects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F</a:t>
            </a:r>
            <a:r>
              <a:rPr lang="en" sz="1600">
                <a:solidFill>
                  <a:srgbClr val="7C24E8"/>
                </a:solidFill>
                <a:latin typeface="Source Sans Pro"/>
                <a:ea typeface="Source Sans Pro"/>
                <a:cs typeface="Source Sans Pro"/>
                <a:sym typeface="Source Sans Pro"/>
              </a:rPr>
              <a:t>unding</a:t>
            </a:r>
            <a:endParaRPr sz="1600">
              <a:solidFill>
                <a:srgbClr val="7C24E8"/>
              </a:solidFill>
              <a:latin typeface="Source Sans Pro"/>
              <a:ea typeface="Source Sans Pro"/>
              <a:cs typeface="Source Sans Pro"/>
              <a:sym typeface="Source Sans Pr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Ethics: The Four Quadrants</a:t>
            </a:r>
            <a:endParaRPr>
              <a:solidFill>
                <a:srgbClr val="7C24E8"/>
              </a:solidFill>
            </a:endParaRPr>
          </a:p>
        </p:txBody>
      </p:sp>
      <p:sp>
        <p:nvSpPr>
          <p:cNvPr id="415" name="Google Shape;415;p67"/>
          <p:cNvSpPr/>
          <p:nvPr/>
        </p:nvSpPr>
        <p:spPr>
          <a:xfrm>
            <a:off x="714100" y="9780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Beneficence</a:t>
            </a:r>
            <a:endParaRPr b="1">
              <a:solidFill>
                <a:schemeClr val="lt1"/>
              </a:solidFill>
              <a:latin typeface="Source Sans Pro"/>
              <a:ea typeface="Source Sans Pro"/>
              <a:cs typeface="Source Sans Pro"/>
              <a:sym typeface="Source Sans Pro"/>
            </a:endParaRPr>
          </a:p>
        </p:txBody>
      </p:sp>
      <p:sp>
        <p:nvSpPr>
          <p:cNvPr id="416" name="Google Shape;416;p67"/>
          <p:cNvSpPr/>
          <p:nvPr/>
        </p:nvSpPr>
        <p:spPr>
          <a:xfrm>
            <a:off x="713900" y="30626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Non-maleficence</a:t>
            </a:r>
            <a:endParaRPr b="1">
              <a:solidFill>
                <a:schemeClr val="lt1"/>
              </a:solidFill>
              <a:latin typeface="Source Sans Pro"/>
              <a:ea typeface="Source Sans Pro"/>
              <a:cs typeface="Source Sans Pro"/>
              <a:sym typeface="Source Sans Pro"/>
            </a:endParaRPr>
          </a:p>
        </p:txBody>
      </p:sp>
      <p:sp>
        <p:nvSpPr>
          <p:cNvPr id="417" name="Google Shape;417;p67"/>
          <p:cNvSpPr/>
          <p:nvPr/>
        </p:nvSpPr>
        <p:spPr>
          <a:xfrm>
            <a:off x="714100" y="1500950"/>
            <a:ext cx="3813000" cy="1495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Doing what is in the best interests of your patient</a:t>
            </a:r>
            <a:endParaRPr b="1"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Placebo: is it justified if known treatment is available?</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Intervention: if beneficial, is it justifiable to give control/placebo to other group</a:t>
            </a:r>
            <a:endParaRPr>
              <a:solidFill>
                <a:srgbClr val="7C24E8"/>
              </a:solidFill>
              <a:latin typeface="Source Sans Pro"/>
              <a:ea typeface="Source Sans Pro"/>
              <a:cs typeface="Source Sans Pro"/>
              <a:sym typeface="Source Sans Pro"/>
            </a:endParaRPr>
          </a:p>
        </p:txBody>
      </p:sp>
      <p:sp>
        <p:nvSpPr>
          <p:cNvPr id="418" name="Google Shape;418;p67"/>
          <p:cNvSpPr/>
          <p:nvPr/>
        </p:nvSpPr>
        <p:spPr>
          <a:xfrm>
            <a:off x="714100" y="3575500"/>
            <a:ext cx="3813000" cy="1495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Do no harm</a:t>
            </a:r>
            <a:endParaRPr b="1"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rgbClr val="7C24E8"/>
                </a:solidFill>
                <a:latin typeface="Source Sans Pro"/>
                <a:ea typeface="Source Sans Pro"/>
                <a:cs typeface="Source Sans Pro"/>
                <a:sym typeface="Source Sans Pro"/>
              </a:rPr>
              <a:t>Placebo? Side effects of intervention/control?</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rgbClr val="7C24E8"/>
                </a:solidFill>
                <a:latin typeface="Source Sans Pro"/>
                <a:ea typeface="Source Sans Pro"/>
                <a:cs typeface="Source Sans Pro"/>
                <a:sym typeface="Source Sans Pro"/>
              </a:rPr>
              <a:t>Safety outcomes?</a:t>
            </a:r>
            <a:endParaRPr sz="1600">
              <a:solidFill>
                <a:srgbClr val="7C24E8"/>
              </a:solidFill>
              <a:latin typeface="Source Sans Pro"/>
              <a:ea typeface="Source Sans Pro"/>
              <a:cs typeface="Source Sans Pro"/>
              <a:sym typeface="Source Sans Pro"/>
            </a:endParaRPr>
          </a:p>
        </p:txBody>
      </p:sp>
      <p:sp>
        <p:nvSpPr>
          <p:cNvPr id="419" name="Google Shape;419;p67"/>
          <p:cNvSpPr/>
          <p:nvPr/>
        </p:nvSpPr>
        <p:spPr>
          <a:xfrm>
            <a:off x="4572200" y="9780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Autonomy</a:t>
            </a:r>
            <a:endParaRPr b="1">
              <a:solidFill>
                <a:schemeClr val="lt1"/>
              </a:solidFill>
              <a:latin typeface="Source Sans Pro"/>
              <a:ea typeface="Source Sans Pro"/>
              <a:cs typeface="Source Sans Pro"/>
              <a:sym typeface="Source Sans Pro"/>
            </a:endParaRPr>
          </a:p>
        </p:txBody>
      </p:sp>
      <p:sp>
        <p:nvSpPr>
          <p:cNvPr id="420" name="Google Shape;420;p67"/>
          <p:cNvSpPr/>
          <p:nvPr/>
        </p:nvSpPr>
        <p:spPr>
          <a:xfrm>
            <a:off x="4572000" y="30626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Justice</a:t>
            </a:r>
            <a:endParaRPr b="1">
              <a:solidFill>
                <a:schemeClr val="lt1"/>
              </a:solidFill>
              <a:latin typeface="Source Sans Pro"/>
              <a:ea typeface="Source Sans Pro"/>
              <a:cs typeface="Source Sans Pro"/>
              <a:sym typeface="Source Sans Pro"/>
            </a:endParaRPr>
          </a:p>
        </p:txBody>
      </p:sp>
      <p:sp>
        <p:nvSpPr>
          <p:cNvPr id="421" name="Google Shape;421;p67"/>
          <p:cNvSpPr/>
          <p:nvPr/>
        </p:nvSpPr>
        <p:spPr>
          <a:xfrm>
            <a:off x="4572200" y="1500950"/>
            <a:ext cx="3813000" cy="1495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Respecting patient’s choice</a:t>
            </a:r>
            <a:endParaRPr b="1"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rgbClr val="7C24E8"/>
                </a:solidFill>
                <a:latin typeface="Source Sans Pro"/>
                <a:ea typeface="Source Sans Pro"/>
                <a:cs typeface="Source Sans Pro"/>
                <a:sym typeface="Source Sans Pro"/>
              </a:rPr>
              <a:t>Right to choose to participate (informed consent)</a:t>
            </a:r>
            <a:endParaRPr sz="1600">
              <a:solidFill>
                <a:srgbClr val="7C24E8"/>
              </a:solidFill>
              <a:latin typeface="Source Sans Pro"/>
              <a:ea typeface="Source Sans Pro"/>
              <a:cs typeface="Source Sans Pro"/>
              <a:sym typeface="Source Sans Pro"/>
            </a:endParaRPr>
          </a:p>
        </p:txBody>
      </p:sp>
      <p:sp>
        <p:nvSpPr>
          <p:cNvPr id="422" name="Google Shape;422;p67"/>
          <p:cNvSpPr/>
          <p:nvPr/>
        </p:nvSpPr>
        <p:spPr>
          <a:xfrm>
            <a:off x="4572200" y="3575500"/>
            <a:ext cx="3813000" cy="1495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Doing what’s best for society as a whole</a:t>
            </a:r>
            <a:endParaRPr b="1"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rgbClr val="7C24E8"/>
                </a:solidFill>
                <a:latin typeface="Source Sans Pro"/>
                <a:ea typeface="Source Sans Pro"/>
                <a:cs typeface="Source Sans Pro"/>
                <a:sym typeface="Source Sans Pro"/>
              </a:rPr>
              <a:t>Half of people get treatment, half do not</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rgbClr val="7C24E8"/>
                </a:solidFill>
                <a:latin typeface="Source Sans Pro"/>
                <a:ea typeface="Source Sans Pro"/>
                <a:cs typeface="Source Sans Pro"/>
                <a:sym typeface="Source Sans Pro"/>
              </a:rPr>
              <a:t>Are the overall results good for society?</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rgbClr val="7C24E8"/>
                </a:solidFill>
                <a:latin typeface="Source Sans Pro"/>
                <a:ea typeface="Source Sans Pro"/>
                <a:cs typeface="Source Sans Pro"/>
                <a:sym typeface="Source Sans Pro"/>
              </a:rPr>
              <a:t>Who will benefit from the research?</a:t>
            </a:r>
            <a:endParaRPr sz="1600">
              <a:solidFill>
                <a:srgbClr val="7C24E8"/>
              </a:solidFill>
              <a:latin typeface="Source Sans Pro"/>
              <a:ea typeface="Source Sans Pro"/>
              <a:cs typeface="Source Sans Pro"/>
              <a:sym typeface="Source Sans Pr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2x2 (Contingency) Tables</a:t>
            </a:r>
            <a:endParaRPr>
              <a:solidFill>
                <a:srgbClr val="7C24E8"/>
              </a:solidFill>
            </a:endParaRPr>
          </a:p>
        </p:txBody>
      </p:sp>
      <p:pic>
        <p:nvPicPr>
          <p:cNvPr id="428" name="Google Shape;428;p68"/>
          <p:cNvPicPr preferRelativeResize="0"/>
          <p:nvPr/>
        </p:nvPicPr>
        <p:blipFill>
          <a:blip r:embed="rId3">
            <a:alphaModFix/>
          </a:blip>
          <a:stretch>
            <a:fillRect/>
          </a:stretch>
        </p:blipFill>
        <p:spPr>
          <a:xfrm>
            <a:off x="1443901" y="1068425"/>
            <a:ext cx="6256191" cy="407814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9"/>
          <p:cNvSpPr txBox="1"/>
          <p:nvPr>
            <p:ph idx="1" type="body"/>
          </p:nvPr>
        </p:nvSpPr>
        <p:spPr>
          <a:xfrm>
            <a:off x="311700" y="1171175"/>
            <a:ext cx="3769200" cy="363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351C75"/>
                </a:solidFill>
              </a:rPr>
              <a:t>Example:</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In our cohort study, 100 patients smoke cigarettes and 100 patients do not smoke. At the end of the study, 30 patients in the smoking group develop cancer. Only 10 patients in the non-smoking group develop cancer</a:t>
            </a:r>
            <a:endParaRPr>
              <a:solidFill>
                <a:srgbClr val="351C75"/>
              </a:solidFill>
            </a:endParaRPr>
          </a:p>
        </p:txBody>
      </p:sp>
      <p:sp>
        <p:nvSpPr>
          <p:cNvPr id="434" name="Google Shape;434;p6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2x2 (Contingency) Tables</a:t>
            </a:r>
            <a:endParaRPr>
              <a:solidFill>
                <a:srgbClr val="7C24E8"/>
              </a:solidFill>
            </a:endParaRPr>
          </a:p>
        </p:txBody>
      </p:sp>
      <p:pic>
        <p:nvPicPr>
          <p:cNvPr id="435" name="Google Shape;435;p69"/>
          <p:cNvPicPr preferRelativeResize="0"/>
          <p:nvPr/>
        </p:nvPicPr>
        <p:blipFill>
          <a:blip r:embed="rId3">
            <a:alphaModFix/>
          </a:blip>
          <a:stretch>
            <a:fillRect/>
          </a:stretch>
        </p:blipFill>
        <p:spPr>
          <a:xfrm>
            <a:off x="4080896" y="1373213"/>
            <a:ext cx="4621824" cy="3012787"/>
          </a:xfrm>
          <a:prstGeom prst="rect">
            <a:avLst/>
          </a:prstGeom>
          <a:noFill/>
          <a:ln>
            <a:noFill/>
          </a:ln>
        </p:spPr>
      </p:pic>
      <p:sp>
        <p:nvSpPr>
          <p:cNvPr id="436" name="Google Shape;436;p69"/>
          <p:cNvSpPr/>
          <p:nvPr/>
        </p:nvSpPr>
        <p:spPr>
          <a:xfrm>
            <a:off x="58156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437" name="Google Shape;437;p69"/>
          <p:cNvSpPr/>
          <p:nvPr/>
        </p:nvSpPr>
        <p:spPr>
          <a:xfrm>
            <a:off x="57794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438" name="Google Shape;438;p69"/>
          <p:cNvSpPr/>
          <p:nvPr/>
        </p:nvSpPr>
        <p:spPr>
          <a:xfrm>
            <a:off x="74048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439" name="Google Shape;439;p69"/>
          <p:cNvSpPr/>
          <p:nvPr/>
        </p:nvSpPr>
        <p:spPr>
          <a:xfrm>
            <a:off x="732292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440" name="Google Shape;440;p69"/>
          <p:cNvSpPr/>
          <p:nvPr/>
        </p:nvSpPr>
        <p:spPr>
          <a:xfrm>
            <a:off x="60786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441" name="Google Shape;441;p69"/>
          <p:cNvSpPr/>
          <p:nvPr/>
        </p:nvSpPr>
        <p:spPr>
          <a:xfrm rot="-5400000">
            <a:off x="34741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442" name="Google Shape;442;p69"/>
          <p:cNvSpPr/>
          <p:nvPr/>
        </p:nvSpPr>
        <p:spPr>
          <a:xfrm>
            <a:off x="85809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43" name="Google Shape;443;p69"/>
          <p:cNvSpPr/>
          <p:nvPr/>
        </p:nvSpPr>
        <p:spPr>
          <a:xfrm>
            <a:off x="85809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44" name="Google Shape;444;p69"/>
          <p:cNvSpPr/>
          <p:nvPr/>
        </p:nvSpPr>
        <p:spPr>
          <a:xfrm>
            <a:off x="74601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445" name="Google Shape;445;p69"/>
          <p:cNvSpPr/>
          <p:nvPr/>
        </p:nvSpPr>
        <p:spPr>
          <a:xfrm>
            <a:off x="58709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7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Relative vs absolute risk</a:t>
            </a:r>
            <a:endParaRPr>
              <a:solidFill>
                <a:srgbClr val="7C24E8"/>
              </a:solidFill>
            </a:endParaRPr>
          </a:p>
        </p:txBody>
      </p:sp>
      <p:pic>
        <p:nvPicPr>
          <p:cNvPr id="451" name="Google Shape;451;p70"/>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452" name="Google Shape;452;p70"/>
          <p:cNvSpPr/>
          <p:nvPr/>
        </p:nvSpPr>
        <p:spPr>
          <a:xfrm>
            <a:off x="60470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453" name="Google Shape;453;p70"/>
          <p:cNvSpPr/>
          <p:nvPr/>
        </p:nvSpPr>
        <p:spPr>
          <a:xfrm>
            <a:off x="60470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454" name="Google Shape;454;p70"/>
          <p:cNvSpPr/>
          <p:nvPr/>
        </p:nvSpPr>
        <p:spPr>
          <a:xfrm>
            <a:off x="76362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455" name="Google Shape;455;p70"/>
          <p:cNvSpPr/>
          <p:nvPr/>
        </p:nvSpPr>
        <p:spPr>
          <a:xfrm>
            <a:off x="758557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456" name="Google Shape;456;p70"/>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457" name="Google Shape;457;p70"/>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458" name="Google Shape;458;p70"/>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59" name="Google Shape;459;p70"/>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60" name="Google Shape;460;p70"/>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461" name="Google Shape;461;p70"/>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pic>
        <p:nvPicPr>
          <p:cNvPr id="462" name="Google Shape;462;p70"/>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463" name="Google Shape;463;p70"/>
          <p:cNvSpPr/>
          <p:nvPr/>
        </p:nvSpPr>
        <p:spPr>
          <a:xfrm>
            <a:off x="59410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464" name="Google Shape;464;p70"/>
          <p:cNvSpPr/>
          <p:nvPr/>
        </p:nvSpPr>
        <p:spPr>
          <a:xfrm>
            <a:off x="59048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465" name="Google Shape;465;p70"/>
          <p:cNvSpPr/>
          <p:nvPr/>
        </p:nvSpPr>
        <p:spPr>
          <a:xfrm>
            <a:off x="75302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466" name="Google Shape;466;p70"/>
          <p:cNvSpPr/>
          <p:nvPr/>
        </p:nvSpPr>
        <p:spPr>
          <a:xfrm>
            <a:off x="744832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467" name="Google Shape;467;p70"/>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468" name="Google Shape;468;p70"/>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469" name="Google Shape;469;p70"/>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70" name="Google Shape;470;p70"/>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71" name="Google Shape;471;p70"/>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472" name="Google Shape;472;p70"/>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sp>
        <p:nvSpPr>
          <p:cNvPr id="473" name="Google Shape;473;p70"/>
          <p:cNvSpPr txBox="1"/>
          <p:nvPr>
            <p:ph idx="1" type="body"/>
          </p:nvPr>
        </p:nvSpPr>
        <p:spPr>
          <a:xfrm>
            <a:off x="311700" y="1068425"/>
            <a:ext cx="4143600" cy="39723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b="1" lang="en" u="sng">
                <a:solidFill>
                  <a:srgbClr val="351C75"/>
                </a:solidFill>
              </a:rPr>
              <a:t>Absolute risk</a:t>
            </a:r>
            <a:endParaRPr b="1" u="sng">
              <a:solidFill>
                <a:srgbClr val="351C75"/>
              </a:solidFill>
            </a:endParaRPr>
          </a:p>
          <a:p>
            <a:pPr indent="0" lvl="0" marL="0" rtl="0" algn="l">
              <a:spcBef>
                <a:spcPts val="1200"/>
              </a:spcBef>
              <a:spcAft>
                <a:spcPts val="0"/>
              </a:spcAft>
              <a:buNone/>
            </a:pPr>
            <a:r>
              <a:rPr b="1" lang="en">
                <a:solidFill>
                  <a:srgbClr val="351C75"/>
                </a:solidFill>
              </a:rPr>
              <a:t>AR in e</a:t>
            </a:r>
            <a:r>
              <a:rPr b="1" lang="en">
                <a:solidFill>
                  <a:srgbClr val="351C75"/>
                </a:solidFill>
              </a:rPr>
              <a:t>xposed cohort (y)</a:t>
            </a:r>
            <a:r>
              <a:rPr lang="en">
                <a:solidFill>
                  <a:srgbClr val="351C75"/>
                </a:solidFill>
              </a:rPr>
              <a:t>: smokers have a 30% (30/100) chance of developing cancer</a:t>
            </a:r>
            <a:endParaRPr>
              <a:solidFill>
                <a:srgbClr val="351C75"/>
              </a:solidFill>
            </a:endParaRPr>
          </a:p>
          <a:p>
            <a:pPr indent="0" lvl="0" marL="0" rtl="0" algn="l">
              <a:spcBef>
                <a:spcPts val="1200"/>
              </a:spcBef>
              <a:spcAft>
                <a:spcPts val="0"/>
              </a:spcAft>
              <a:buNone/>
            </a:pPr>
            <a:r>
              <a:rPr b="1" lang="en">
                <a:solidFill>
                  <a:srgbClr val="351C75"/>
                </a:solidFill>
              </a:rPr>
              <a:t>AR in c</a:t>
            </a:r>
            <a:r>
              <a:rPr b="1" lang="en">
                <a:solidFill>
                  <a:srgbClr val="351C75"/>
                </a:solidFill>
              </a:rPr>
              <a:t>ontrol (x)</a:t>
            </a:r>
            <a:r>
              <a:rPr lang="en">
                <a:solidFill>
                  <a:srgbClr val="351C75"/>
                </a:solidFill>
              </a:rPr>
              <a:t>: non-smokers have a 10% (10/100) chance of developing cancer</a:t>
            </a:r>
            <a:endParaRPr b="1">
              <a:solidFill>
                <a:srgbClr val="351C75"/>
              </a:solidFill>
            </a:endParaRPr>
          </a:p>
          <a:p>
            <a:pPr indent="0" lvl="0" marL="0" rtl="0" algn="l">
              <a:spcBef>
                <a:spcPts val="1200"/>
              </a:spcBef>
              <a:spcAft>
                <a:spcPts val="0"/>
              </a:spcAft>
              <a:buNone/>
            </a:pPr>
            <a:r>
              <a:rPr b="1" lang="en">
                <a:solidFill>
                  <a:srgbClr val="351C75"/>
                </a:solidFill>
              </a:rPr>
              <a:t>Absolute risk reduction (ARR)</a:t>
            </a:r>
            <a:r>
              <a:rPr lang="en">
                <a:solidFill>
                  <a:srgbClr val="351C75"/>
                </a:solidFill>
              </a:rPr>
              <a:t>: y-x = 20% → absolute amount by which smoking increases  the risk of cancer</a:t>
            </a:r>
            <a:endParaRPr>
              <a:solidFill>
                <a:srgbClr val="351C75"/>
              </a:solidFill>
            </a:endParaRPr>
          </a:p>
          <a:p>
            <a:pPr indent="0" lvl="0" marL="0" rtl="0" algn="l">
              <a:spcBef>
                <a:spcPts val="1200"/>
              </a:spcBef>
              <a:spcAft>
                <a:spcPts val="0"/>
              </a:spcAft>
              <a:buNone/>
            </a:pPr>
            <a:r>
              <a:rPr b="1" lang="en" u="sng">
                <a:solidFill>
                  <a:srgbClr val="351C75"/>
                </a:solidFill>
              </a:rPr>
              <a:t>Relative risk</a:t>
            </a:r>
            <a:endParaRPr b="1" u="sng">
              <a:solidFill>
                <a:srgbClr val="351C75"/>
              </a:solidFill>
            </a:endParaRPr>
          </a:p>
          <a:p>
            <a:pPr indent="0" lvl="0" marL="0" rtl="0" algn="l">
              <a:spcBef>
                <a:spcPts val="1200"/>
              </a:spcBef>
              <a:spcAft>
                <a:spcPts val="0"/>
              </a:spcAft>
              <a:buNone/>
            </a:pPr>
            <a:r>
              <a:rPr lang="en">
                <a:solidFill>
                  <a:srgbClr val="351C75"/>
                </a:solidFill>
              </a:rPr>
              <a:t>Relative risk of cancer in smokers compared to non-smokers: y/x = 0.3/0.1 = 3 (smokers are 3x more likely) </a:t>
            </a:r>
            <a:endParaRPr>
              <a:solidFill>
                <a:srgbClr val="351C75"/>
              </a:solidFill>
            </a:endParaRPr>
          </a:p>
          <a:p>
            <a:pPr indent="0" lvl="0" marL="0" rtl="0" algn="l">
              <a:spcBef>
                <a:spcPts val="1200"/>
              </a:spcBef>
              <a:spcAft>
                <a:spcPts val="1200"/>
              </a:spcAft>
              <a:buNone/>
            </a:pPr>
            <a:r>
              <a:rPr b="1" lang="en">
                <a:solidFill>
                  <a:srgbClr val="351C75"/>
                </a:solidFill>
              </a:rPr>
              <a:t>Relative risk reduction (RRR)</a:t>
            </a:r>
            <a:r>
              <a:rPr lang="en">
                <a:solidFill>
                  <a:srgbClr val="351C75"/>
                </a:solidFill>
              </a:rPr>
              <a:t>: difference in the risk between the two groups as a proportion of the risk in the control, (y-x)/x = 0.2/0.1 = 0.5 (50%)</a:t>
            </a:r>
            <a:endParaRPr>
              <a:solidFill>
                <a:srgbClr val="351C75"/>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Absolute risk</a:t>
            </a:r>
            <a:endParaRPr>
              <a:solidFill>
                <a:srgbClr val="7C24E8"/>
              </a:solidFill>
            </a:endParaRPr>
          </a:p>
        </p:txBody>
      </p:sp>
      <p:sp>
        <p:nvSpPr>
          <p:cNvPr id="479" name="Google Shape;479;p71"/>
          <p:cNvSpPr/>
          <p:nvPr/>
        </p:nvSpPr>
        <p:spPr>
          <a:xfrm>
            <a:off x="24246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0" name="Google Shape;480;p71"/>
          <p:cNvSpPr/>
          <p:nvPr/>
        </p:nvSpPr>
        <p:spPr>
          <a:xfrm>
            <a:off x="29439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1" name="Google Shape;481;p71"/>
          <p:cNvSpPr/>
          <p:nvPr/>
        </p:nvSpPr>
        <p:spPr>
          <a:xfrm>
            <a:off x="2424675" y="1859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2" name="Google Shape;482;p71"/>
          <p:cNvSpPr/>
          <p:nvPr/>
        </p:nvSpPr>
        <p:spPr>
          <a:xfrm>
            <a:off x="2943975" y="1859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3" name="Google Shape;483;p71"/>
          <p:cNvSpPr/>
          <p:nvPr/>
        </p:nvSpPr>
        <p:spPr>
          <a:xfrm>
            <a:off x="2424675" y="2342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4" name="Google Shape;484;p71"/>
          <p:cNvSpPr/>
          <p:nvPr/>
        </p:nvSpPr>
        <p:spPr>
          <a:xfrm>
            <a:off x="2943975" y="2342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5" name="Google Shape;485;p71"/>
          <p:cNvSpPr/>
          <p:nvPr/>
        </p:nvSpPr>
        <p:spPr>
          <a:xfrm>
            <a:off x="34632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6" name="Google Shape;486;p71"/>
          <p:cNvSpPr/>
          <p:nvPr/>
        </p:nvSpPr>
        <p:spPr>
          <a:xfrm>
            <a:off x="3463275" y="1859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7" name="Google Shape;487;p71"/>
          <p:cNvSpPr/>
          <p:nvPr/>
        </p:nvSpPr>
        <p:spPr>
          <a:xfrm>
            <a:off x="3463275" y="2330250"/>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8" name="Google Shape;488;p71"/>
          <p:cNvSpPr/>
          <p:nvPr/>
        </p:nvSpPr>
        <p:spPr>
          <a:xfrm>
            <a:off x="2943975" y="2825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9" name="Google Shape;489;p71"/>
          <p:cNvSpPr/>
          <p:nvPr/>
        </p:nvSpPr>
        <p:spPr>
          <a:xfrm>
            <a:off x="5161425" y="1376425"/>
            <a:ext cx="519300" cy="4830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0" name="Google Shape;490;p71"/>
          <p:cNvSpPr/>
          <p:nvPr/>
        </p:nvSpPr>
        <p:spPr>
          <a:xfrm>
            <a:off x="5680725" y="1376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1" name="Google Shape;491;p71"/>
          <p:cNvSpPr/>
          <p:nvPr/>
        </p:nvSpPr>
        <p:spPr>
          <a:xfrm>
            <a:off x="5161425" y="1859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2" name="Google Shape;492;p71"/>
          <p:cNvSpPr/>
          <p:nvPr/>
        </p:nvSpPr>
        <p:spPr>
          <a:xfrm>
            <a:off x="5680725" y="1859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3" name="Google Shape;493;p71"/>
          <p:cNvSpPr/>
          <p:nvPr/>
        </p:nvSpPr>
        <p:spPr>
          <a:xfrm>
            <a:off x="5161425" y="2342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4" name="Google Shape;494;p71"/>
          <p:cNvSpPr/>
          <p:nvPr/>
        </p:nvSpPr>
        <p:spPr>
          <a:xfrm>
            <a:off x="5680725" y="2342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5" name="Google Shape;495;p71"/>
          <p:cNvSpPr/>
          <p:nvPr/>
        </p:nvSpPr>
        <p:spPr>
          <a:xfrm>
            <a:off x="6200025" y="1376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6" name="Google Shape;496;p71"/>
          <p:cNvSpPr/>
          <p:nvPr/>
        </p:nvSpPr>
        <p:spPr>
          <a:xfrm>
            <a:off x="6200025" y="1859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7" name="Google Shape;497;p71"/>
          <p:cNvSpPr/>
          <p:nvPr/>
        </p:nvSpPr>
        <p:spPr>
          <a:xfrm>
            <a:off x="6200025" y="2330250"/>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8" name="Google Shape;498;p71"/>
          <p:cNvSpPr/>
          <p:nvPr/>
        </p:nvSpPr>
        <p:spPr>
          <a:xfrm>
            <a:off x="5680725" y="2825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9" name="Google Shape;499;p71"/>
          <p:cNvSpPr/>
          <p:nvPr/>
        </p:nvSpPr>
        <p:spPr>
          <a:xfrm>
            <a:off x="2272875" y="3400300"/>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Smokers</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AR: 30%</a:t>
            </a:r>
            <a:endParaRPr sz="1600">
              <a:solidFill>
                <a:srgbClr val="7C24E8"/>
              </a:solidFill>
              <a:latin typeface="Source Sans Pro"/>
              <a:ea typeface="Source Sans Pro"/>
              <a:cs typeface="Source Sans Pro"/>
              <a:sym typeface="Source Sans Pro"/>
            </a:endParaRPr>
          </a:p>
        </p:txBody>
      </p:sp>
      <p:sp>
        <p:nvSpPr>
          <p:cNvPr id="500" name="Google Shape;500;p71"/>
          <p:cNvSpPr/>
          <p:nvPr/>
        </p:nvSpPr>
        <p:spPr>
          <a:xfrm>
            <a:off x="5009625" y="3400300"/>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Non-smokers</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AR: 10%</a:t>
            </a:r>
            <a:endParaRPr sz="1600">
              <a:solidFill>
                <a:srgbClr val="7C24E8"/>
              </a:solidFill>
              <a:latin typeface="Source Sans Pro"/>
              <a:ea typeface="Source Sans Pro"/>
              <a:cs typeface="Source Sans Pro"/>
              <a:sym typeface="Source Sans Pro"/>
            </a:endParaRPr>
          </a:p>
        </p:txBody>
      </p:sp>
      <p:sp>
        <p:nvSpPr>
          <p:cNvPr id="501" name="Google Shape;501;p71"/>
          <p:cNvSpPr/>
          <p:nvPr/>
        </p:nvSpPr>
        <p:spPr>
          <a:xfrm>
            <a:off x="3380250" y="4325425"/>
            <a:ext cx="2383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Absolute risk reduction</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ARR: 20%</a:t>
            </a:r>
            <a:endParaRPr sz="1600">
              <a:solidFill>
                <a:srgbClr val="7C24E8"/>
              </a:solidFill>
              <a:latin typeface="Source Sans Pro"/>
              <a:ea typeface="Source Sans Pro"/>
              <a:cs typeface="Source Sans Pro"/>
              <a:sym typeface="Source Sans Pro"/>
            </a:endParaRPr>
          </a:p>
        </p:txBody>
      </p:sp>
      <p:sp>
        <p:nvSpPr>
          <p:cNvPr id="502" name="Google Shape;502;p71"/>
          <p:cNvSpPr/>
          <p:nvPr/>
        </p:nvSpPr>
        <p:spPr>
          <a:xfrm>
            <a:off x="4312350" y="3523300"/>
            <a:ext cx="519300" cy="377400"/>
          </a:xfrm>
          <a:prstGeom prst="mathMinus">
            <a:avLst>
              <a:gd fmla="val 23520" name="adj1"/>
            </a:avLst>
          </a:prstGeom>
          <a:solidFill>
            <a:srgbClr val="7B23E7"/>
          </a:solidFill>
          <a:ln cap="flat" cmpd="sng" w="9525">
            <a:solidFill>
              <a:srgbClr val="7B23E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7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Relative risk</a:t>
            </a:r>
            <a:endParaRPr>
              <a:solidFill>
                <a:srgbClr val="7C24E8"/>
              </a:solidFill>
            </a:endParaRPr>
          </a:p>
        </p:txBody>
      </p:sp>
      <p:sp>
        <p:nvSpPr>
          <p:cNvPr id="508" name="Google Shape;508;p72"/>
          <p:cNvSpPr/>
          <p:nvPr/>
        </p:nvSpPr>
        <p:spPr>
          <a:xfrm>
            <a:off x="24246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09" name="Google Shape;509;p72"/>
          <p:cNvSpPr/>
          <p:nvPr/>
        </p:nvSpPr>
        <p:spPr>
          <a:xfrm>
            <a:off x="29439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10" name="Google Shape;510;p72"/>
          <p:cNvSpPr/>
          <p:nvPr/>
        </p:nvSpPr>
        <p:spPr>
          <a:xfrm>
            <a:off x="34632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11" name="Google Shape;511;p72"/>
          <p:cNvSpPr/>
          <p:nvPr/>
        </p:nvSpPr>
        <p:spPr>
          <a:xfrm>
            <a:off x="2943975" y="2692500"/>
            <a:ext cx="519300" cy="4830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12" name="Google Shape;512;p72"/>
          <p:cNvSpPr/>
          <p:nvPr/>
        </p:nvSpPr>
        <p:spPr>
          <a:xfrm>
            <a:off x="4868775" y="1306225"/>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Smokers</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AR: 30%</a:t>
            </a:r>
            <a:endParaRPr sz="1600">
              <a:solidFill>
                <a:srgbClr val="7C24E8"/>
              </a:solidFill>
              <a:latin typeface="Source Sans Pro"/>
              <a:ea typeface="Source Sans Pro"/>
              <a:cs typeface="Source Sans Pro"/>
              <a:sym typeface="Source Sans Pro"/>
            </a:endParaRPr>
          </a:p>
        </p:txBody>
      </p:sp>
      <p:sp>
        <p:nvSpPr>
          <p:cNvPr id="513" name="Google Shape;513;p72"/>
          <p:cNvSpPr/>
          <p:nvPr/>
        </p:nvSpPr>
        <p:spPr>
          <a:xfrm>
            <a:off x="4868775" y="2571750"/>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Non-smokers</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AR: 10%</a:t>
            </a:r>
            <a:endParaRPr sz="1600">
              <a:solidFill>
                <a:srgbClr val="7C24E8"/>
              </a:solidFill>
              <a:latin typeface="Source Sans Pro"/>
              <a:ea typeface="Source Sans Pro"/>
              <a:cs typeface="Source Sans Pro"/>
              <a:sym typeface="Source Sans Pro"/>
            </a:endParaRPr>
          </a:p>
        </p:txBody>
      </p:sp>
      <p:sp>
        <p:nvSpPr>
          <p:cNvPr id="514" name="Google Shape;514;p72"/>
          <p:cNvSpPr/>
          <p:nvPr/>
        </p:nvSpPr>
        <p:spPr>
          <a:xfrm>
            <a:off x="5600325" y="2075638"/>
            <a:ext cx="398400" cy="350100"/>
          </a:xfrm>
          <a:prstGeom prst="mathDivide">
            <a:avLst>
              <a:gd fmla="val 23520" name="adj1"/>
              <a:gd fmla="val 5880" name="adj2"/>
              <a:gd fmla="val 11760" name="adj3"/>
            </a:avLst>
          </a:prstGeom>
          <a:solidFill>
            <a:srgbClr val="7B23E7"/>
          </a:solidFill>
          <a:ln cap="flat" cmpd="sng" w="9525">
            <a:solidFill>
              <a:srgbClr val="7B23E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15" name="Google Shape;515;p72"/>
          <p:cNvSpPr/>
          <p:nvPr/>
        </p:nvSpPr>
        <p:spPr>
          <a:xfrm>
            <a:off x="5600325" y="3341150"/>
            <a:ext cx="398400" cy="401700"/>
          </a:xfrm>
          <a:prstGeom prst="mathEqual">
            <a:avLst>
              <a:gd fmla="val 23520" name="adj1"/>
              <a:gd fmla="val 11760" name="adj2"/>
            </a:avLst>
          </a:prstGeom>
          <a:solidFill>
            <a:srgbClr val="7B23E7"/>
          </a:solidFill>
          <a:ln cap="flat" cmpd="sng" w="9525">
            <a:solidFill>
              <a:srgbClr val="7B23E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16" name="Google Shape;516;p72"/>
          <p:cNvSpPr/>
          <p:nvPr/>
        </p:nvSpPr>
        <p:spPr>
          <a:xfrm>
            <a:off x="4868775" y="3888850"/>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Relative risk</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3 (300%)</a:t>
            </a:r>
            <a:endParaRPr sz="1600">
              <a:solidFill>
                <a:srgbClr val="7C24E8"/>
              </a:solidFill>
              <a:latin typeface="Source Sans Pro"/>
              <a:ea typeface="Source Sans Pro"/>
              <a:cs typeface="Source Sans Pro"/>
              <a:sym typeface="Source Sans Pr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7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Number needed to treat</a:t>
            </a:r>
            <a:endParaRPr>
              <a:solidFill>
                <a:srgbClr val="7C24E8"/>
              </a:solidFill>
            </a:endParaRPr>
          </a:p>
        </p:txBody>
      </p:sp>
      <p:pic>
        <p:nvPicPr>
          <p:cNvPr id="522" name="Google Shape;522;p73"/>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523" name="Google Shape;523;p73"/>
          <p:cNvSpPr/>
          <p:nvPr/>
        </p:nvSpPr>
        <p:spPr>
          <a:xfrm>
            <a:off x="60470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524" name="Google Shape;524;p73"/>
          <p:cNvSpPr/>
          <p:nvPr/>
        </p:nvSpPr>
        <p:spPr>
          <a:xfrm>
            <a:off x="60470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525" name="Google Shape;525;p73"/>
          <p:cNvSpPr/>
          <p:nvPr/>
        </p:nvSpPr>
        <p:spPr>
          <a:xfrm>
            <a:off x="76362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526" name="Google Shape;526;p73"/>
          <p:cNvSpPr/>
          <p:nvPr/>
        </p:nvSpPr>
        <p:spPr>
          <a:xfrm>
            <a:off x="758557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527" name="Google Shape;527;p73"/>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528" name="Google Shape;528;p73"/>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529" name="Google Shape;529;p73"/>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30" name="Google Shape;530;p73"/>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31" name="Google Shape;531;p73"/>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532" name="Google Shape;532;p73"/>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pic>
        <p:nvPicPr>
          <p:cNvPr id="533" name="Google Shape;533;p73"/>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534" name="Google Shape;534;p73"/>
          <p:cNvSpPr/>
          <p:nvPr/>
        </p:nvSpPr>
        <p:spPr>
          <a:xfrm>
            <a:off x="59410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535" name="Google Shape;535;p73"/>
          <p:cNvSpPr/>
          <p:nvPr/>
        </p:nvSpPr>
        <p:spPr>
          <a:xfrm>
            <a:off x="59048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536" name="Google Shape;536;p73"/>
          <p:cNvSpPr/>
          <p:nvPr/>
        </p:nvSpPr>
        <p:spPr>
          <a:xfrm>
            <a:off x="75302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537" name="Google Shape;537;p73"/>
          <p:cNvSpPr/>
          <p:nvPr/>
        </p:nvSpPr>
        <p:spPr>
          <a:xfrm>
            <a:off x="744832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538" name="Google Shape;538;p73"/>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Survival</a:t>
            </a:r>
            <a:endParaRPr sz="1600">
              <a:latin typeface="Source Sans Pro"/>
              <a:ea typeface="Source Sans Pro"/>
              <a:cs typeface="Source Sans Pro"/>
              <a:sym typeface="Source Sans Pro"/>
            </a:endParaRPr>
          </a:p>
        </p:txBody>
      </p:sp>
      <p:sp>
        <p:nvSpPr>
          <p:cNvPr id="539" name="Google Shape;539;p73"/>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Surgery</a:t>
            </a:r>
            <a:endParaRPr sz="1600">
              <a:latin typeface="Source Sans Pro"/>
              <a:ea typeface="Source Sans Pro"/>
              <a:cs typeface="Source Sans Pro"/>
              <a:sym typeface="Source Sans Pro"/>
            </a:endParaRPr>
          </a:p>
        </p:txBody>
      </p:sp>
      <p:sp>
        <p:nvSpPr>
          <p:cNvPr id="540" name="Google Shape;540;p73"/>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41" name="Google Shape;541;p73"/>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42" name="Google Shape;542;p73"/>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543" name="Google Shape;543;p73"/>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sp>
        <p:nvSpPr>
          <p:cNvPr id="544" name="Google Shape;544;p73"/>
          <p:cNvSpPr txBox="1"/>
          <p:nvPr>
            <p:ph idx="1" type="body"/>
          </p:nvPr>
        </p:nvSpPr>
        <p:spPr>
          <a:xfrm>
            <a:off x="311700" y="1068425"/>
            <a:ext cx="4143600" cy="397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351C75"/>
                </a:solidFill>
              </a:rPr>
              <a:t>How many people do we need to treat for 1 more person to benefit from treatment?</a:t>
            </a:r>
            <a:endParaRPr>
              <a:solidFill>
                <a:srgbClr val="351C75"/>
              </a:solidFill>
            </a:endParaRPr>
          </a:p>
          <a:p>
            <a:pPr indent="0" lvl="0" marL="0" rtl="0" algn="l">
              <a:spcBef>
                <a:spcPts val="1200"/>
              </a:spcBef>
              <a:spcAft>
                <a:spcPts val="0"/>
              </a:spcAft>
              <a:buNone/>
            </a:pPr>
            <a:r>
              <a:rPr lang="en">
                <a:solidFill>
                  <a:srgbClr val="351C75"/>
                </a:solidFill>
              </a:rPr>
              <a:t>Calculation: 1/ARR</a:t>
            </a:r>
            <a:endParaRPr>
              <a:solidFill>
                <a:srgbClr val="351C75"/>
              </a:solidFill>
            </a:endParaRPr>
          </a:p>
          <a:p>
            <a:pPr indent="0" lvl="0" marL="0" rtl="0" algn="l">
              <a:spcBef>
                <a:spcPts val="1200"/>
              </a:spcBef>
              <a:spcAft>
                <a:spcPts val="0"/>
              </a:spcAft>
              <a:buNone/>
            </a:pPr>
            <a:r>
              <a:rPr lang="en">
                <a:solidFill>
                  <a:srgbClr val="351C75"/>
                </a:solidFill>
              </a:rPr>
              <a:t>ARR = 0.3-0.1 = 0.2 (20%)</a:t>
            </a:r>
            <a:endParaRPr>
              <a:solidFill>
                <a:srgbClr val="351C75"/>
              </a:solidFill>
            </a:endParaRPr>
          </a:p>
          <a:p>
            <a:pPr indent="0" lvl="0" marL="0" rtl="0" algn="l">
              <a:spcBef>
                <a:spcPts val="1200"/>
              </a:spcBef>
              <a:spcAft>
                <a:spcPts val="0"/>
              </a:spcAft>
              <a:buNone/>
            </a:pPr>
            <a:r>
              <a:rPr lang="en">
                <a:solidFill>
                  <a:srgbClr val="351C75"/>
                </a:solidFill>
              </a:rPr>
              <a:t>NNT = 1/0.2 = 5 people</a:t>
            </a:r>
            <a:endParaRPr>
              <a:solidFill>
                <a:srgbClr val="351C75"/>
              </a:solidFill>
            </a:endParaRPr>
          </a:p>
          <a:p>
            <a:pPr indent="0" lvl="0" marL="0" rtl="0" algn="l">
              <a:spcBef>
                <a:spcPts val="1200"/>
              </a:spcBef>
              <a:spcAft>
                <a:spcPts val="1200"/>
              </a:spcAft>
              <a:buNone/>
            </a:pPr>
            <a:r>
              <a:rPr lang="en">
                <a:solidFill>
                  <a:srgbClr val="351C75"/>
                </a:solidFill>
              </a:rPr>
              <a:t>The smaller the NNT the higher the benefit</a:t>
            </a:r>
            <a:endParaRPr>
              <a:solidFill>
                <a:srgbClr val="351C7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9"/>
          <p:cNvSpPr txBox="1"/>
          <p:nvPr>
            <p:ph idx="1" type="body"/>
          </p:nvPr>
        </p:nvSpPr>
        <p:spPr>
          <a:xfrm>
            <a:off x="311700" y="1152475"/>
            <a:ext cx="8520600" cy="3822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51C75"/>
              </a:buClr>
              <a:buSzPts val="1800"/>
              <a:buChar char="-"/>
            </a:pPr>
            <a:r>
              <a:rPr lang="en" sz="1500">
                <a:solidFill>
                  <a:srgbClr val="351C75"/>
                </a:solidFill>
              </a:rPr>
              <a:t>Read through the following:</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How to read a paper</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The doctor’s guide to critical appraisal</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Scribbr: good for stats</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The bottom line: critical appraisal summaries of research articles</a:t>
            </a:r>
            <a:endParaRPr sz="1500">
              <a:solidFill>
                <a:srgbClr val="351C75"/>
              </a:solidFill>
            </a:endParaRPr>
          </a:p>
          <a:p>
            <a:pPr indent="-323850" lvl="0" marL="457200" rtl="0" algn="l">
              <a:spcBef>
                <a:spcPts val="0"/>
              </a:spcBef>
              <a:spcAft>
                <a:spcPts val="0"/>
              </a:spcAft>
              <a:buClr>
                <a:srgbClr val="351C75"/>
              </a:buClr>
              <a:buSzPts val="1500"/>
              <a:buChar char="-"/>
            </a:pPr>
            <a:r>
              <a:rPr lang="en" sz="1500">
                <a:solidFill>
                  <a:srgbClr val="351C75"/>
                </a:solidFill>
              </a:rPr>
              <a:t>Sign up to medical journals mailing list: The Lancet, the New England Journal of Medicine, the BMJ</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Read editorials and review articles to learn how to critically appraise + stay informed about hot topics</a:t>
            </a:r>
            <a:endParaRPr sz="1500">
              <a:solidFill>
                <a:srgbClr val="351C75"/>
              </a:solidFill>
            </a:endParaRPr>
          </a:p>
          <a:p>
            <a:pPr indent="-323850" lvl="0" marL="457200" rtl="0" algn="l">
              <a:spcBef>
                <a:spcPts val="0"/>
              </a:spcBef>
              <a:spcAft>
                <a:spcPts val="0"/>
              </a:spcAft>
              <a:buClr>
                <a:srgbClr val="351C75"/>
              </a:buClr>
              <a:buSzPts val="1500"/>
              <a:buChar char="-"/>
            </a:pPr>
            <a:r>
              <a:rPr lang="en" sz="1500">
                <a:solidFill>
                  <a:srgbClr val="351C75"/>
                </a:solidFill>
              </a:rPr>
              <a:t>PRACTICE, PRACTICE, PRACTICE with friends!</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Start by analyzing and evaluating the abstract together</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Move on to untimed practice 1 by 1</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Timed practice with  “exam-like” questions</a:t>
            </a:r>
            <a:endParaRPr sz="1500">
              <a:solidFill>
                <a:srgbClr val="351C75"/>
              </a:solidFill>
            </a:endParaRPr>
          </a:p>
          <a:p>
            <a:pPr indent="-323850" lvl="0" marL="457200" rtl="0" algn="l">
              <a:spcBef>
                <a:spcPts val="0"/>
              </a:spcBef>
              <a:spcAft>
                <a:spcPts val="0"/>
              </a:spcAft>
              <a:buClr>
                <a:srgbClr val="351C75"/>
              </a:buClr>
              <a:buSzPts val="1500"/>
              <a:buChar char="-"/>
            </a:pPr>
            <a:r>
              <a:rPr lang="en" sz="1500">
                <a:solidFill>
                  <a:srgbClr val="351C75"/>
                </a:solidFill>
              </a:rPr>
              <a:t>MOCK INTERVIEWS: as many as you can!</a:t>
            </a:r>
            <a:endParaRPr sz="1500">
              <a:solidFill>
                <a:srgbClr val="351C75"/>
              </a:solidFill>
            </a:endParaRPr>
          </a:p>
        </p:txBody>
      </p:sp>
      <p:sp>
        <p:nvSpPr>
          <p:cNvPr id="133" name="Google Shape;133;p2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The Academic Station - How to Practice</a:t>
            </a:r>
            <a:endParaRPr>
              <a:solidFill>
                <a:srgbClr val="7C24E8"/>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7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Odds ratio</a:t>
            </a:r>
            <a:endParaRPr>
              <a:solidFill>
                <a:srgbClr val="7C24E8"/>
              </a:solidFill>
            </a:endParaRPr>
          </a:p>
        </p:txBody>
      </p:sp>
      <p:pic>
        <p:nvPicPr>
          <p:cNvPr id="550" name="Google Shape;550;p74"/>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551" name="Google Shape;551;p74"/>
          <p:cNvSpPr/>
          <p:nvPr/>
        </p:nvSpPr>
        <p:spPr>
          <a:xfrm>
            <a:off x="60470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552" name="Google Shape;552;p74"/>
          <p:cNvSpPr/>
          <p:nvPr/>
        </p:nvSpPr>
        <p:spPr>
          <a:xfrm>
            <a:off x="60470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553" name="Google Shape;553;p74"/>
          <p:cNvSpPr/>
          <p:nvPr/>
        </p:nvSpPr>
        <p:spPr>
          <a:xfrm>
            <a:off x="76362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554" name="Google Shape;554;p74"/>
          <p:cNvSpPr/>
          <p:nvPr/>
        </p:nvSpPr>
        <p:spPr>
          <a:xfrm>
            <a:off x="758557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555" name="Google Shape;555;p74"/>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556" name="Google Shape;556;p74"/>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557" name="Google Shape;557;p74"/>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58" name="Google Shape;558;p74"/>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59" name="Google Shape;559;p74"/>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560" name="Google Shape;560;p74"/>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pic>
        <p:nvPicPr>
          <p:cNvPr id="561" name="Google Shape;561;p74"/>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562" name="Google Shape;562;p74"/>
          <p:cNvSpPr/>
          <p:nvPr/>
        </p:nvSpPr>
        <p:spPr>
          <a:xfrm>
            <a:off x="59410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563" name="Google Shape;563;p74"/>
          <p:cNvSpPr/>
          <p:nvPr/>
        </p:nvSpPr>
        <p:spPr>
          <a:xfrm>
            <a:off x="59048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564" name="Google Shape;564;p74"/>
          <p:cNvSpPr/>
          <p:nvPr/>
        </p:nvSpPr>
        <p:spPr>
          <a:xfrm>
            <a:off x="75302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565" name="Google Shape;565;p74"/>
          <p:cNvSpPr/>
          <p:nvPr/>
        </p:nvSpPr>
        <p:spPr>
          <a:xfrm>
            <a:off x="744832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566" name="Google Shape;566;p74"/>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567" name="Google Shape;567;p74"/>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568" name="Google Shape;568;p74"/>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69" name="Google Shape;569;p74"/>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70" name="Google Shape;570;p74"/>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571" name="Google Shape;571;p74"/>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sp>
        <p:nvSpPr>
          <p:cNvPr id="572" name="Google Shape;572;p74"/>
          <p:cNvSpPr txBox="1"/>
          <p:nvPr>
            <p:ph idx="1" type="body"/>
          </p:nvPr>
        </p:nvSpPr>
        <p:spPr>
          <a:xfrm>
            <a:off x="311700" y="1068425"/>
            <a:ext cx="4143600" cy="397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351C75"/>
                </a:solidFill>
              </a:rPr>
              <a:t>Odds</a:t>
            </a:r>
            <a:r>
              <a:rPr lang="en">
                <a:solidFill>
                  <a:srgbClr val="351C75"/>
                </a:solidFill>
              </a:rPr>
              <a:t>: ratio of number of times an event is likely to occur divided by number of times it is not likely to occur.</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Odds of having cancer in smokers: 30/70 = 43%</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Odds of having cancer in non-smokers: 10/90 = 11%</a:t>
            </a:r>
            <a:endParaRPr>
              <a:solidFill>
                <a:srgbClr val="351C75"/>
              </a:solidFill>
            </a:endParaRPr>
          </a:p>
          <a:p>
            <a:pPr indent="0" lvl="0" marL="0" rtl="0" algn="l">
              <a:spcBef>
                <a:spcPts val="1200"/>
              </a:spcBef>
              <a:spcAft>
                <a:spcPts val="1200"/>
              </a:spcAft>
              <a:buNone/>
            </a:pPr>
            <a:r>
              <a:rPr b="1" lang="en">
                <a:solidFill>
                  <a:srgbClr val="351C75"/>
                </a:solidFill>
              </a:rPr>
              <a:t>Odds ratio</a:t>
            </a:r>
            <a:r>
              <a:rPr lang="en">
                <a:solidFill>
                  <a:srgbClr val="351C75"/>
                </a:solidFill>
              </a:rPr>
              <a:t>: AD/BC = 30*90/70*10 = 3.85</a:t>
            </a:r>
            <a:endParaRPr>
              <a:solidFill>
                <a:srgbClr val="351C75"/>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7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Diagnostic tests</a:t>
            </a:r>
            <a:endParaRPr>
              <a:solidFill>
                <a:srgbClr val="7C24E8"/>
              </a:solidFill>
            </a:endParaRPr>
          </a:p>
        </p:txBody>
      </p:sp>
      <p:pic>
        <p:nvPicPr>
          <p:cNvPr id="578" name="Google Shape;578;p75"/>
          <p:cNvPicPr preferRelativeResize="0"/>
          <p:nvPr/>
        </p:nvPicPr>
        <p:blipFill>
          <a:blip r:embed="rId3">
            <a:alphaModFix/>
          </a:blip>
          <a:stretch>
            <a:fillRect/>
          </a:stretch>
        </p:blipFill>
        <p:spPr>
          <a:xfrm>
            <a:off x="1697281" y="1068425"/>
            <a:ext cx="5749442" cy="40750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7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Clinical trial phases</a:t>
            </a:r>
            <a:endParaRPr>
              <a:solidFill>
                <a:srgbClr val="7C24E8"/>
              </a:solidFill>
            </a:endParaRPr>
          </a:p>
        </p:txBody>
      </p:sp>
      <p:sp>
        <p:nvSpPr>
          <p:cNvPr id="584" name="Google Shape;584;p76"/>
          <p:cNvSpPr/>
          <p:nvPr/>
        </p:nvSpPr>
        <p:spPr>
          <a:xfrm>
            <a:off x="127725" y="1068425"/>
            <a:ext cx="1716000" cy="500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Phase 0</a:t>
            </a:r>
            <a:endParaRPr b="1">
              <a:solidFill>
                <a:schemeClr val="lt1"/>
              </a:solidFill>
              <a:latin typeface="Source Sans Pro"/>
              <a:ea typeface="Source Sans Pro"/>
              <a:cs typeface="Source Sans Pro"/>
              <a:sym typeface="Source Sans Pro"/>
            </a:endParaRPr>
          </a:p>
        </p:txBody>
      </p:sp>
      <p:sp>
        <p:nvSpPr>
          <p:cNvPr id="585" name="Google Shape;585;p76"/>
          <p:cNvSpPr/>
          <p:nvPr/>
        </p:nvSpPr>
        <p:spPr>
          <a:xfrm>
            <a:off x="127725" y="1655187"/>
            <a:ext cx="1716000" cy="3174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Human microdosing studies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Small number of people are given sub-therapeutic doses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Purpose</a:t>
            </a:r>
            <a:r>
              <a:rPr lang="en">
                <a:solidFill>
                  <a:srgbClr val="7C24E8"/>
                </a:solidFill>
                <a:latin typeface="Source Sans Pro"/>
                <a:ea typeface="Source Sans Pro"/>
                <a:cs typeface="Source Sans Pro"/>
                <a:sym typeface="Source Sans Pro"/>
              </a:rPr>
              <a:t>: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Pharmacodynamics and pharmacokinetics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p:txBody>
      </p:sp>
      <p:sp>
        <p:nvSpPr>
          <p:cNvPr id="586" name="Google Shape;586;p76"/>
          <p:cNvSpPr/>
          <p:nvPr/>
        </p:nvSpPr>
        <p:spPr>
          <a:xfrm>
            <a:off x="1920865" y="1068425"/>
            <a:ext cx="1716000" cy="500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Phase 1</a:t>
            </a:r>
            <a:endParaRPr b="1">
              <a:solidFill>
                <a:schemeClr val="lt1"/>
              </a:solidFill>
              <a:latin typeface="Source Sans Pro"/>
              <a:ea typeface="Source Sans Pro"/>
              <a:cs typeface="Source Sans Pro"/>
              <a:sym typeface="Source Sans Pro"/>
            </a:endParaRPr>
          </a:p>
        </p:txBody>
      </p:sp>
      <p:sp>
        <p:nvSpPr>
          <p:cNvPr id="587" name="Google Shape;587;p76"/>
          <p:cNvSpPr/>
          <p:nvPr/>
        </p:nvSpPr>
        <p:spPr>
          <a:xfrm>
            <a:off x="1920865" y="1655187"/>
            <a:ext cx="1716000" cy="3174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Human pharmacology and safety</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Subjects</a:t>
            </a:r>
            <a:r>
              <a:rPr lang="en">
                <a:solidFill>
                  <a:srgbClr val="7C24E8"/>
                </a:solidFill>
                <a:latin typeface="Source Sans Pro"/>
                <a:ea typeface="Source Sans Pro"/>
                <a:cs typeface="Source Sans Pro"/>
                <a:sym typeface="Source Sans Pro"/>
              </a:rPr>
              <a:t>: 20-100 healthy volunteers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Purpose</a:t>
            </a:r>
            <a:r>
              <a:rPr lang="en">
                <a:solidFill>
                  <a:srgbClr val="7C24E8"/>
                </a:solidFill>
                <a:latin typeface="Source Sans Pro"/>
                <a:ea typeface="Source Sans Pro"/>
                <a:cs typeface="Source Sans Pro"/>
                <a:sym typeface="Source Sans Pro"/>
              </a:rPr>
              <a:t>: establish a dosage range, assess safety and identify any side effects</a:t>
            </a:r>
            <a:endParaRPr>
              <a:solidFill>
                <a:srgbClr val="7C24E8"/>
              </a:solidFill>
              <a:latin typeface="Source Sans Pro"/>
              <a:ea typeface="Source Sans Pro"/>
              <a:cs typeface="Source Sans Pro"/>
              <a:sym typeface="Source Sans Pro"/>
            </a:endParaRPr>
          </a:p>
        </p:txBody>
      </p:sp>
      <p:sp>
        <p:nvSpPr>
          <p:cNvPr id="588" name="Google Shape;588;p76"/>
          <p:cNvSpPr/>
          <p:nvPr/>
        </p:nvSpPr>
        <p:spPr>
          <a:xfrm>
            <a:off x="3714004" y="1068425"/>
            <a:ext cx="1716000" cy="500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Phase 2</a:t>
            </a:r>
            <a:endParaRPr b="1">
              <a:solidFill>
                <a:schemeClr val="lt1"/>
              </a:solidFill>
              <a:latin typeface="Source Sans Pro"/>
              <a:ea typeface="Source Sans Pro"/>
              <a:cs typeface="Source Sans Pro"/>
              <a:sym typeface="Source Sans Pro"/>
            </a:endParaRPr>
          </a:p>
        </p:txBody>
      </p:sp>
      <p:sp>
        <p:nvSpPr>
          <p:cNvPr id="589" name="Google Shape;589;p76"/>
          <p:cNvSpPr/>
          <p:nvPr/>
        </p:nvSpPr>
        <p:spPr>
          <a:xfrm>
            <a:off x="3714004" y="1655187"/>
            <a:ext cx="1716000" cy="3174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Therapeutic exploratory</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Subjects</a:t>
            </a:r>
            <a:r>
              <a:rPr lang="en">
                <a:solidFill>
                  <a:srgbClr val="7C24E8"/>
                </a:solidFill>
                <a:latin typeface="Source Sans Pro"/>
                <a:ea typeface="Source Sans Pro"/>
                <a:cs typeface="Source Sans Pro"/>
                <a:sym typeface="Source Sans Pro"/>
              </a:rPr>
              <a:t>: 100-150 patients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Purpose</a:t>
            </a:r>
            <a:r>
              <a:rPr lang="en">
                <a:solidFill>
                  <a:srgbClr val="7C24E8"/>
                </a:solidFill>
                <a:latin typeface="Source Sans Pro"/>
                <a:ea typeface="Source Sans Pro"/>
                <a:cs typeface="Source Sans Pro"/>
                <a:sym typeface="Source Sans Pro"/>
              </a:rPr>
              <a:t>: study drug/treatment is given to patients to establish safety and effectiveness</a:t>
            </a:r>
            <a:endParaRPr>
              <a:solidFill>
                <a:srgbClr val="7C24E8"/>
              </a:solidFill>
              <a:latin typeface="Source Sans Pro"/>
              <a:ea typeface="Source Sans Pro"/>
              <a:cs typeface="Source Sans Pro"/>
              <a:sym typeface="Source Sans Pro"/>
            </a:endParaRPr>
          </a:p>
        </p:txBody>
      </p:sp>
      <p:sp>
        <p:nvSpPr>
          <p:cNvPr id="590" name="Google Shape;590;p76"/>
          <p:cNvSpPr/>
          <p:nvPr/>
        </p:nvSpPr>
        <p:spPr>
          <a:xfrm>
            <a:off x="5507144" y="1068425"/>
            <a:ext cx="1716000" cy="500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Phase 3</a:t>
            </a:r>
            <a:endParaRPr b="1">
              <a:solidFill>
                <a:schemeClr val="lt1"/>
              </a:solidFill>
              <a:latin typeface="Source Sans Pro"/>
              <a:ea typeface="Source Sans Pro"/>
              <a:cs typeface="Source Sans Pro"/>
              <a:sym typeface="Source Sans Pro"/>
            </a:endParaRPr>
          </a:p>
        </p:txBody>
      </p:sp>
      <p:sp>
        <p:nvSpPr>
          <p:cNvPr id="591" name="Google Shape;591;p76"/>
          <p:cNvSpPr/>
          <p:nvPr/>
        </p:nvSpPr>
        <p:spPr>
          <a:xfrm>
            <a:off x="5507144" y="1655187"/>
            <a:ext cx="1716000" cy="3174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Therapeutic confirmatory</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Subjects</a:t>
            </a:r>
            <a:r>
              <a:rPr lang="en">
                <a:solidFill>
                  <a:srgbClr val="7C24E8"/>
                </a:solidFill>
                <a:latin typeface="Source Sans Pro"/>
                <a:ea typeface="Source Sans Pro"/>
                <a:cs typeface="Source Sans Pro"/>
                <a:sym typeface="Source Sans Pro"/>
              </a:rPr>
              <a:t>: large number of patients in clinical settings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Purpose</a:t>
            </a:r>
            <a:r>
              <a:rPr lang="en">
                <a:solidFill>
                  <a:srgbClr val="7C24E8"/>
                </a:solidFill>
                <a:latin typeface="Source Sans Pro"/>
                <a:ea typeface="Source Sans Pro"/>
                <a:cs typeface="Source Sans Pro"/>
                <a:sym typeface="Source Sans Pro"/>
              </a:rPr>
              <a:t>: further assessments of effectiveness, dose range, treatment duration &amp; side-effects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t/>
            </a:r>
            <a:endParaRPr b="1">
              <a:solidFill>
                <a:srgbClr val="7C24E8"/>
              </a:solidFill>
              <a:latin typeface="Source Sans Pro"/>
              <a:ea typeface="Source Sans Pro"/>
              <a:cs typeface="Source Sans Pro"/>
              <a:sym typeface="Source Sans Pro"/>
            </a:endParaRPr>
          </a:p>
        </p:txBody>
      </p:sp>
      <p:sp>
        <p:nvSpPr>
          <p:cNvPr id="592" name="Google Shape;592;p76"/>
          <p:cNvSpPr/>
          <p:nvPr/>
        </p:nvSpPr>
        <p:spPr>
          <a:xfrm>
            <a:off x="7300284" y="1068425"/>
            <a:ext cx="1716000" cy="500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Phase 4</a:t>
            </a:r>
            <a:endParaRPr b="1">
              <a:solidFill>
                <a:schemeClr val="lt1"/>
              </a:solidFill>
              <a:latin typeface="Source Sans Pro"/>
              <a:ea typeface="Source Sans Pro"/>
              <a:cs typeface="Source Sans Pro"/>
              <a:sym typeface="Source Sans Pro"/>
            </a:endParaRPr>
          </a:p>
        </p:txBody>
      </p:sp>
      <p:sp>
        <p:nvSpPr>
          <p:cNvPr id="593" name="Google Shape;593;p76"/>
          <p:cNvSpPr/>
          <p:nvPr/>
        </p:nvSpPr>
        <p:spPr>
          <a:xfrm>
            <a:off x="7300284" y="1655187"/>
            <a:ext cx="1716000" cy="3174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Post marketing surveillance</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Subjects</a:t>
            </a:r>
            <a:r>
              <a:rPr lang="en">
                <a:solidFill>
                  <a:srgbClr val="7C24E8"/>
                </a:solidFill>
                <a:latin typeface="Source Sans Pro"/>
                <a:ea typeface="Source Sans Pro"/>
                <a:cs typeface="Source Sans Pro"/>
                <a:sym typeface="Source Sans Pro"/>
              </a:rPr>
              <a:t>: patients being treated by doctors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b="1" lang="en">
                <a:solidFill>
                  <a:srgbClr val="7C24E8"/>
                </a:solidFill>
                <a:latin typeface="Source Sans Pro"/>
                <a:ea typeface="Source Sans Pro"/>
                <a:cs typeface="Source Sans Pro"/>
                <a:sym typeface="Source Sans Pro"/>
              </a:rPr>
              <a:t>Purpose</a:t>
            </a:r>
            <a:r>
              <a:rPr lang="en">
                <a:solidFill>
                  <a:srgbClr val="7C24E8"/>
                </a:solidFill>
                <a:latin typeface="Source Sans Pro"/>
                <a:ea typeface="Source Sans Pro"/>
                <a:cs typeface="Source Sans Pro"/>
                <a:sym typeface="Source Sans Pro"/>
              </a:rPr>
              <a:t>: study long-term side-effects and effects on special groups (children, pregnant women, elderly, etc.)</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p:txBody>
      </p:sp>
      <p:cxnSp>
        <p:nvCxnSpPr>
          <p:cNvPr id="594" name="Google Shape;594;p76"/>
          <p:cNvCxnSpPr>
            <a:endCxn id="595" idx="0"/>
          </p:cNvCxnSpPr>
          <p:nvPr/>
        </p:nvCxnSpPr>
        <p:spPr>
          <a:xfrm>
            <a:off x="7256450" y="1062375"/>
            <a:ext cx="0" cy="3767100"/>
          </a:xfrm>
          <a:prstGeom prst="straightConnector1">
            <a:avLst/>
          </a:prstGeom>
          <a:noFill/>
          <a:ln cap="flat" cmpd="sng" w="28575">
            <a:solidFill>
              <a:srgbClr val="0000FF"/>
            </a:solidFill>
            <a:prstDash val="dash"/>
            <a:round/>
            <a:headEnd len="med" w="med" type="none"/>
            <a:tailEnd len="med" w="med" type="none"/>
          </a:ln>
        </p:spPr>
      </p:cxnSp>
      <p:sp>
        <p:nvSpPr>
          <p:cNvPr id="595" name="Google Shape;595;p76"/>
          <p:cNvSpPr txBox="1"/>
          <p:nvPr/>
        </p:nvSpPr>
        <p:spPr>
          <a:xfrm>
            <a:off x="6157700" y="4829475"/>
            <a:ext cx="2197500" cy="24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000FF"/>
                </a:solidFill>
                <a:latin typeface="Source Sans Pro"/>
                <a:ea typeface="Source Sans Pro"/>
                <a:cs typeface="Source Sans Pro"/>
                <a:sym typeface="Source Sans Pro"/>
              </a:rPr>
              <a:t>Marketing authorisation</a:t>
            </a:r>
            <a:endParaRPr b="1">
              <a:solidFill>
                <a:srgbClr val="0000FF"/>
              </a:solidFill>
              <a:latin typeface="Source Sans Pro"/>
              <a:ea typeface="Source Sans Pro"/>
              <a:cs typeface="Source Sans Pro"/>
              <a:sym typeface="Source Sans Pr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7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Clinical trials design: fundamentals</a:t>
            </a:r>
            <a:endParaRPr>
              <a:solidFill>
                <a:srgbClr val="7C24E8"/>
              </a:solidFill>
            </a:endParaRPr>
          </a:p>
        </p:txBody>
      </p:sp>
      <p:pic>
        <p:nvPicPr>
          <p:cNvPr id="601" name="Google Shape;601;p77"/>
          <p:cNvPicPr preferRelativeResize="0"/>
          <p:nvPr/>
        </p:nvPicPr>
        <p:blipFill>
          <a:blip r:embed="rId3">
            <a:alphaModFix/>
          </a:blip>
          <a:stretch>
            <a:fillRect/>
          </a:stretch>
        </p:blipFill>
        <p:spPr>
          <a:xfrm>
            <a:off x="0" y="1068425"/>
            <a:ext cx="5445627" cy="3169525"/>
          </a:xfrm>
          <a:prstGeom prst="rect">
            <a:avLst/>
          </a:prstGeom>
          <a:noFill/>
          <a:ln>
            <a:noFill/>
          </a:ln>
        </p:spPr>
      </p:pic>
      <p:pic>
        <p:nvPicPr>
          <p:cNvPr id="602" name="Google Shape;602;p77"/>
          <p:cNvPicPr preferRelativeResize="0"/>
          <p:nvPr/>
        </p:nvPicPr>
        <p:blipFill>
          <a:blip r:embed="rId4">
            <a:alphaModFix/>
          </a:blip>
          <a:stretch>
            <a:fillRect/>
          </a:stretch>
        </p:blipFill>
        <p:spPr>
          <a:xfrm>
            <a:off x="5445625" y="1336538"/>
            <a:ext cx="3698376" cy="263329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78"/>
          <p:cNvSpPr txBox="1"/>
          <p:nvPr>
            <p:ph type="title"/>
          </p:nvPr>
        </p:nvSpPr>
        <p:spPr>
          <a:xfrm>
            <a:off x="311700" y="119050"/>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Clinical trials design: fundamentals</a:t>
            </a:r>
            <a:endParaRPr>
              <a:solidFill>
                <a:srgbClr val="7C24E8"/>
              </a:solidFill>
            </a:endParaRPr>
          </a:p>
        </p:txBody>
      </p:sp>
      <p:sp>
        <p:nvSpPr>
          <p:cNvPr id="608" name="Google Shape;608;p78"/>
          <p:cNvSpPr/>
          <p:nvPr/>
        </p:nvSpPr>
        <p:spPr>
          <a:xfrm>
            <a:off x="96025"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Research question</a:t>
            </a:r>
            <a:endParaRPr b="1">
              <a:solidFill>
                <a:schemeClr val="lt1"/>
              </a:solidFill>
              <a:latin typeface="Source Sans Pro"/>
              <a:ea typeface="Source Sans Pro"/>
              <a:cs typeface="Source Sans Pro"/>
              <a:sym typeface="Source Sans Pro"/>
            </a:endParaRPr>
          </a:p>
        </p:txBody>
      </p:sp>
      <p:sp>
        <p:nvSpPr>
          <p:cNvPr id="609" name="Google Shape;609;p78"/>
          <p:cNvSpPr/>
          <p:nvPr/>
        </p:nvSpPr>
        <p:spPr>
          <a:xfrm>
            <a:off x="1600340"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Planning and CTU</a:t>
            </a:r>
            <a:endParaRPr b="1">
              <a:solidFill>
                <a:schemeClr val="lt1"/>
              </a:solidFill>
              <a:latin typeface="Source Sans Pro"/>
              <a:ea typeface="Source Sans Pro"/>
              <a:cs typeface="Source Sans Pro"/>
              <a:sym typeface="Source Sans Pro"/>
            </a:endParaRPr>
          </a:p>
        </p:txBody>
      </p:sp>
      <p:sp>
        <p:nvSpPr>
          <p:cNvPr id="610" name="Google Shape;610;p78"/>
          <p:cNvSpPr/>
          <p:nvPr/>
        </p:nvSpPr>
        <p:spPr>
          <a:xfrm>
            <a:off x="1600340" y="1656117"/>
            <a:ext cx="1439700" cy="3179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Approach </a:t>
            </a:r>
            <a:r>
              <a:rPr b="1" lang="en">
                <a:solidFill>
                  <a:srgbClr val="7C24E8"/>
                </a:solidFill>
                <a:latin typeface="Source Sans Pro"/>
                <a:ea typeface="Source Sans Pro"/>
                <a:cs typeface="Source Sans Pro"/>
                <a:sym typeface="Source Sans Pro"/>
              </a:rPr>
              <a:t>clinical trials unit</a:t>
            </a:r>
            <a:r>
              <a:rPr lang="en">
                <a:solidFill>
                  <a:srgbClr val="7C24E8"/>
                </a:solidFill>
                <a:latin typeface="Source Sans Pro"/>
                <a:ea typeface="Source Sans Pro"/>
                <a:cs typeface="Source Sans Pro"/>
                <a:sym typeface="Source Sans Pro"/>
              </a:rPr>
              <a:t> </a:t>
            </a:r>
            <a:r>
              <a:rPr b="1" lang="en">
                <a:solidFill>
                  <a:srgbClr val="7C24E8"/>
                </a:solidFill>
                <a:latin typeface="Source Sans Pro"/>
                <a:ea typeface="Source Sans Pro"/>
                <a:cs typeface="Source Sans Pro"/>
                <a:sym typeface="Source Sans Pro"/>
              </a:rPr>
              <a:t>(CTUs)</a:t>
            </a:r>
            <a:r>
              <a:rPr lang="en">
                <a:solidFill>
                  <a:srgbClr val="7C24E8"/>
                </a:solidFill>
                <a:latin typeface="Source Sans Pro"/>
                <a:ea typeface="Source Sans Pro"/>
                <a:cs typeface="Source Sans Pro"/>
                <a:sym typeface="Source Sans Pro"/>
              </a:rPr>
              <a:t>, get help with:</a:t>
            </a:r>
            <a:endParaRPr>
              <a:solidFill>
                <a:srgbClr val="7C24E8"/>
              </a:solidFill>
              <a:latin typeface="Source Sans Pro"/>
              <a:ea typeface="Source Sans Pro"/>
              <a:cs typeface="Source Sans Pro"/>
              <a:sym typeface="Source Sans Pro"/>
            </a:endParaRPr>
          </a:p>
          <a:p>
            <a:pPr indent="-203200" lvl="0" marL="22860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Literature search</a:t>
            </a:r>
            <a:endParaRPr>
              <a:solidFill>
                <a:srgbClr val="7C24E8"/>
              </a:solidFill>
              <a:latin typeface="Source Sans Pro"/>
              <a:ea typeface="Source Sans Pro"/>
              <a:cs typeface="Source Sans Pro"/>
              <a:sym typeface="Source Sans Pro"/>
            </a:endParaRPr>
          </a:p>
          <a:p>
            <a:pPr indent="-203200" lvl="0" marL="22860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Refine study design</a:t>
            </a:r>
            <a:endParaRPr>
              <a:solidFill>
                <a:srgbClr val="7C24E8"/>
              </a:solidFill>
              <a:latin typeface="Source Sans Pro"/>
              <a:ea typeface="Source Sans Pro"/>
              <a:cs typeface="Source Sans Pro"/>
              <a:sym typeface="Source Sans Pro"/>
            </a:endParaRPr>
          </a:p>
          <a:p>
            <a:pPr indent="-203200" lvl="0" marL="22860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Statistical input </a:t>
            </a:r>
            <a:endParaRPr>
              <a:solidFill>
                <a:srgbClr val="7C24E8"/>
              </a:solidFill>
              <a:latin typeface="Source Sans Pro"/>
              <a:ea typeface="Source Sans Pro"/>
              <a:cs typeface="Source Sans Pro"/>
              <a:sym typeface="Source Sans Pro"/>
            </a:endParaRPr>
          </a:p>
          <a:p>
            <a:pPr indent="-203200" lvl="0" marL="22860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Public involvement</a:t>
            </a:r>
            <a:endParaRPr>
              <a:solidFill>
                <a:srgbClr val="7C24E8"/>
              </a:solidFill>
              <a:latin typeface="Source Sans Pro"/>
              <a:ea typeface="Source Sans Pro"/>
              <a:cs typeface="Source Sans Pro"/>
              <a:sym typeface="Source Sans Pro"/>
            </a:endParaRPr>
          </a:p>
          <a:p>
            <a:pPr indent="-203200" lvl="0" marL="22860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Build team</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p:txBody>
      </p:sp>
      <p:sp>
        <p:nvSpPr>
          <p:cNvPr id="611" name="Google Shape;611;p78"/>
          <p:cNvSpPr/>
          <p:nvPr/>
        </p:nvSpPr>
        <p:spPr>
          <a:xfrm>
            <a:off x="3104679"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Funding</a:t>
            </a:r>
            <a:endParaRPr b="1">
              <a:solidFill>
                <a:schemeClr val="lt1"/>
              </a:solidFill>
              <a:latin typeface="Source Sans Pro"/>
              <a:ea typeface="Source Sans Pro"/>
              <a:cs typeface="Source Sans Pro"/>
              <a:sym typeface="Source Sans Pro"/>
            </a:endParaRPr>
          </a:p>
        </p:txBody>
      </p:sp>
      <p:sp>
        <p:nvSpPr>
          <p:cNvPr id="612" name="Google Shape;612;p78"/>
          <p:cNvSpPr/>
          <p:nvPr/>
        </p:nvSpPr>
        <p:spPr>
          <a:xfrm>
            <a:off x="3104679" y="1656117"/>
            <a:ext cx="1439700" cy="3179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7C24E8"/>
                </a:solidFill>
                <a:latin typeface="Source Sans Pro"/>
                <a:ea typeface="Source Sans Pro"/>
                <a:cs typeface="Source Sans Pro"/>
                <a:sym typeface="Source Sans Pro"/>
              </a:rPr>
              <a:t>Contact </a:t>
            </a:r>
            <a:r>
              <a:rPr b="1" lang="en" sz="1200">
                <a:solidFill>
                  <a:srgbClr val="7C24E8"/>
                </a:solidFill>
                <a:latin typeface="Source Sans Pro"/>
                <a:ea typeface="Source Sans Pro"/>
                <a:cs typeface="Source Sans Pro"/>
                <a:sym typeface="Source Sans Pro"/>
              </a:rPr>
              <a:t>clinical research networks (CRNs)</a:t>
            </a:r>
            <a:r>
              <a:rPr lang="en" sz="1200">
                <a:solidFill>
                  <a:srgbClr val="7C24E8"/>
                </a:solidFill>
                <a:latin typeface="Source Sans Pro"/>
                <a:ea typeface="Source Sans Pro"/>
                <a:cs typeface="Source Sans Pro"/>
                <a:sym typeface="Source Sans Pro"/>
              </a:rPr>
              <a:t>, develop </a:t>
            </a:r>
            <a:r>
              <a:rPr lang="en" sz="1200">
                <a:solidFill>
                  <a:srgbClr val="7C24E8"/>
                </a:solidFill>
                <a:latin typeface="Source Sans Pro"/>
                <a:ea typeface="Source Sans Pro"/>
                <a:cs typeface="Source Sans Pro"/>
                <a:sym typeface="Source Sans Pro"/>
              </a:rPr>
              <a:t>protocol</a:t>
            </a:r>
            <a:r>
              <a:rPr lang="en" sz="1200">
                <a:solidFill>
                  <a:srgbClr val="7C24E8"/>
                </a:solidFill>
                <a:latin typeface="Source Sans Pro"/>
                <a:ea typeface="Source Sans Pro"/>
                <a:cs typeface="Source Sans Pro"/>
                <a:sym typeface="Source Sans Pro"/>
              </a:rPr>
              <a:t> and e</a:t>
            </a:r>
            <a:r>
              <a:rPr lang="en" sz="1200">
                <a:solidFill>
                  <a:srgbClr val="7C24E8"/>
                </a:solidFill>
                <a:latin typeface="Source Sans Pro"/>
                <a:ea typeface="Source Sans Pro"/>
                <a:cs typeface="Source Sans Pro"/>
                <a:sym typeface="Source Sans Pro"/>
              </a:rPr>
              <a:t>stimate resources required to help you write grant application</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7C24E8"/>
                </a:solidFill>
                <a:latin typeface="Source Sans Pro"/>
                <a:ea typeface="Source Sans Pro"/>
                <a:cs typeface="Source Sans Pro"/>
                <a:sym typeface="Source Sans Pro"/>
              </a:rPr>
              <a:t>Sources of funding:</a:t>
            </a:r>
            <a:endParaRPr sz="1200">
              <a:solidFill>
                <a:srgbClr val="7C24E8"/>
              </a:solidFill>
              <a:latin typeface="Source Sans Pro"/>
              <a:ea typeface="Source Sans Pro"/>
              <a:cs typeface="Source Sans Pro"/>
              <a:sym typeface="Source Sans Pro"/>
            </a:endParaRPr>
          </a:p>
          <a:p>
            <a:pPr indent="-190500" lvl="0" marL="228600" rtl="0" algn="l">
              <a:spcBef>
                <a:spcPts val="0"/>
              </a:spcBef>
              <a:spcAft>
                <a:spcPts val="0"/>
              </a:spcAft>
              <a:buClr>
                <a:srgbClr val="7C24E8"/>
              </a:buClr>
              <a:buSzPts val="1200"/>
              <a:buFont typeface="Source Sans Pro"/>
              <a:buChar char="-"/>
            </a:pPr>
            <a:r>
              <a:rPr lang="en" sz="1200">
                <a:solidFill>
                  <a:srgbClr val="7C24E8"/>
                </a:solidFill>
                <a:latin typeface="Source Sans Pro"/>
                <a:ea typeface="Source Sans Pro"/>
                <a:cs typeface="Source Sans Pro"/>
                <a:sym typeface="Source Sans Pro"/>
              </a:rPr>
              <a:t>Industry</a:t>
            </a:r>
            <a:endParaRPr sz="1200">
              <a:solidFill>
                <a:srgbClr val="7C24E8"/>
              </a:solidFill>
              <a:latin typeface="Source Sans Pro"/>
              <a:ea typeface="Source Sans Pro"/>
              <a:cs typeface="Source Sans Pro"/>
              <a:sym typeface="Source Sans Pro"/>
            </a:endParaRPr>
          </a:p>
          <a:p>
            <a:pPr indent="-190500" lvl="0" marL="228600" rtl="0" algn="l">
              <a:spcBef>
                <a:spcPts val="0"/>
              </a:spcBef>
              <a:spcAft>
                <a:spcPts val="0"/>
              </a:spcAft>
              <a:buClr>
                <a:srgbClr val="7C24E8"/>
              </a:buClr>
              <a:buSzPts val="1200"/>
              <a:buFont typeface="Source Sans Pro"/>
              <a:buChar char="-"/>
            </a:pPr>
            <a:r>
              <a:rPr lang="en" sz="1200">
                <a:solidFill>
                  <a:srgbClr val="7C24E8"/>
                </a:solidFill>
                <a:latin typeface="Source Sans Pro"/>
                <a:ea typeface="Source Sans Pro"/>
                <a:cs typeface="Source Sans Pro"/>
                <a:sym typeface="Source Sans Pro"/>
              </a:rPr>
              <a:t>Research funding body (NIHR, MRC, charity)</a:t>
            </a:r>
            <a:endParaRPr sz="1200">
              <a:solidFill>
                <a:srgbClr val="7C24E8"/>
              </a:solidFill>
              <a:latin typeface="Source Sans Pro"/>
              <a:ea typeface="Source Sans Pro"/>
              <a:cs typeface="Source Sans Pro"/>
              <a:sym typeface="Source Sans Pro"/>
            </a:endParaRPr>
          </a:p>
        </p:txBody>
      </p:sp>
      <p:sp>
        <p:nvSpPr>
          <p:cNvPr id="613" name="Google Shape;613;p78"/>
          <p:cNvSpPr/>
          <p:nvPr/>
        </p:nvSpPr>
        <p:spPr>
          <a:xfrm>
            <a:off x="4609019"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Trial lead up</a:t>
            </a:r>
            <a:endParaRPr b="1">
              <a:solidFill>
                <a:schemeClr val="lt1"/>
              </a:solidFill>
              <a:latin typeface="Source Sans Pro"/>
              <a:ea typeface="Source Sans Pro"/>
              <a:cs typeface="Source Sans Pro"/>
              <a:sym typeface="Source Sans Pro"/>
            </a:endParaRPr>
          </a:p>
        </p:txBody>
      </p:sp>
      <p:sp>
        <p:nvSpPr>
          <p:cNvPr id="614" name="Google Shape;614;p78"/>
          <p:cNvSpPr/>
          <p:nvPr/>
        </p:nvSpPr>
        <p:spPr>
          <a:xfrm>
            <a:off x="4609019" y="1656117"/>
            <a:ext cx="1439700" cy="3179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7C24E8"/>
                </a:solidFill>
                <a:latin typeface="Source Sans Pro"/>
                <a:ea typeface="Source Sans Pro"/>
                <a:cs typeface="Source Sans Pro"/>
                <a:sym typeface="Source Sans Pro"/>
              </a:rPr>
              <a:t>Finalise protocol</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7C24E8"/>
                </a:solidFill>
                <a:latin typeface="Source Sans Pro"/>
                <a:ea typeface="Source Sans Pro"/>
                <a:cs typeface="Source Sans Pro"/>
                <a:sym typeface="Source Sans Pro"/>
              </a:rPr>
              <a:t>IRAS application:</a:t>
            </a:r>
            <a:endParaRPr sz="1200">
              <a:solidFill>
                <a:srgbClr val="7C24E8"/>
              </a:solidFill>
              <a:latin typeface="Source Sans Pro"/>
              <a:ea typeface="Source Sans Pro"/>
              <a:cs typeface="Source Sans Pro"/>
              <a:sym typeface="Source Sans Pro"/>
            </a:endParaRPr>
          </a:p>
          <a:p>
            <a:pPr indent="-190500" lvl="0" marL="285750" rtl="0" algn="l">
              <a:spcBef>
                <a:spcPts val="0"/>
              </a:spcBef>
              <a:spcAft>
                <a:spcPts val="0"/>
              </a:spcAft>
              <a:buClr>
                <a:srgbClr val="7C24E8"/>
              </a:buClr>
              <a:buSzPts val="1200"/>
              <a:buFont typeface="Source Sans Pro"/>
              <a:buChar char="-"/>
            </a:pPr>
            <a:r>
              <a:rPr b="1" lang="en" sz="1200">
                <a:solidFill>
                  <a:srgbClr val="7C24E8"/>
                </a:solidFill>
                <a:latin typeface="Source Sans Pro"/>
                <a:ea typeface="Source Sans Pro"/>
                <a:cs typeface="Source Sans Pro"/>
                <a:sym typeface="Source Sans Pro"/>
              </a:rPr>
              <a:t>Clinical trial approval (CTA)</a:t>
            </a:r>
            <a:r>
              <a:rPr lang="en" sz="1200">
                <a:solidFill>
                  <a:srgbClr val="7C24E8"/>
                </a:solidFill>
                <a:latin typeface="Source Sans Pro"/>
                <a:ea typeface="Source Sans Pro"/>
                <a:cs typeface="Source Sans Pro"/>
                <a:sym typeface="Source Sans Pro"/>
              </a:rPr>
              <a:t> by </a:t>
            </a:r>
            <a:r>
              <a:rPr lang="en" sz="1200">
                <a:solidFill>
                  <a:srgbClr val="7C24E8"/>
                </a:solidFill>
                <a:latin typeface="Source Sans Pro"/>
                <a:ea typeface="Source Sans Pro"/>
                <a:cs typeface="Source Sans Pro"/>
                <a:sym typeface="Source Sans Pro"/>
              </a:rPr>
              <a:t>MHRA</a:t>
            </a:r>
            <a:endParaRPr sz="1200">
              <a:solidFill>
                <a:srgbClr val="7C24E8"/>
              </a:solidFill>
              <a:latin typeface="Source Sans Pro"/>
              <a:ea typeface="Source Sans Pro"/>
              <a:cs typeface="Source Sans Pro"/>
              <a:sym typeface="Source Sans Pro"/>
            </a:endParaRPr>
          </a:p>
          <a:p>
            <a:pPr indent="-190500" lvl="0" marL="285750" rtl="0" algn="l">
              <a:spcBef>
                <a:spcPts val="0"/>
              </a:spcBef>
              <a:spcAft>
                <a:spcPts val="0"/>
              </a:spcAft>
              <a:buClr>
                <a:srgbClr val="7C24E8"/>
              </a:buClr>
              <a:buSzPts val="1200"/>
              <a:buFont typeface="Source Sans Pro"/>
              <a:buChar char="-"/>
            </a:pPr>
            <a:r>
              <a:rPr lang="en" sz="1200">
                <a:solidFill>
                  <a:srgbClr val="7C24E8"/>
                </a:solidFill>
                <a:latin typeface="Source Sans Pro"/>
                <a:ea typeface="Source Sans Pro"/>
                <a:cs typeface="Source Sans Pro"/>
                <a:sym typeface="Source Sans Pro"/>
              </a:rPr>
              <a:t>Ethics approval by </a:t>
            </a:r>
            <a:r>
              <a:rPr b="1" lang="en" sz="1200">
                <a:solidFill>
                  <a:srgbClr val="7C24E8"/>
                </a:solidFill>
                <a:latin typeface="Source Sans Pro"/>
                <a:ea typeface="Source Sans Pro"/>
                <a:cs typeface="Source Sans Pro"/>
                <a:sym typeface="Source Sans Pro"/>
              </a:rPr>
              <a:t>REC</a:t>
            </a:r>
            <a:endParaRPr b="1" sz="1200">
              <a:solidFill>
                <a:srgbClr val="7C24E8"/>
              </a:solidFill>
              <a:latin typeface="Source Sans Pro"/>
              <a:ea typeface="Source Sans Pro"/>
              <a:cs typeface="Source Sans Pro"/>
              <a:sym typeface="Source Sans Pro"/>
            </a:endParaRPr>
          </a:p>
          <a:p>
            <a:pPr indent="-190500" lvl="0" marL="285750" rtl="0" algn="l">
              <a:spcBef>
                <a:spcPts val="0"/>
              </a:spcBef>
              <a:spcAft>
                <a:spcPts val="0"/>
              </a:spcAft>
              <a:buClr>
                <a:srgbClr val="7C24E8"/>
              </a:buClr>
              <a:buSzPts val="1200"/>
              <a:buFont typeface="Source Sans Pro"/>
              <a:buChar char="-"/>
            </a:pPr>
            <a:r>
              <a:rPr b="1" lang="en" sz="1200">
                <a:solidFill>
                  <a:srgbClr val="7C24E8"/>
                </a:solidFill>
                <a:latin typeface="Source Sans Pro"/>
                <a:ea typeface="Source Sans Pro"/>
                <a:cs typeface="Source Sans Pro"/>
                <a:sym typeface="Source Sans Pro"/>
              </a:rPr>
              <a:t>R&amp;D approval</a:t>
            </a:r>
            <a:r>
              <a:rPr lang="en" sz="1200">
                <a:solidFill>
                  <a:srgbClr val="7C24E8"/>
                </a:solidFill>
                <a:latin typeface="Source Sans Pro"/>
                <a:ea typeface="Source Sans Pro"/>
                <a:cs typeface="Source Sans Pro"/>
                <a:sym typeface="Source Sans Pro"/>
              </a:rPr>
              <a:t> by </a:t>
            </a:r>
            <a:r>
              <a:rPr lang="en" sz="1200">
                <a:solidFill>
                  <a:srgbClr val="7C24E8"/>
                </a:solidFill>
                <a:latin typeface="Source Sans Pro"/>
                <a:ea typeface="Source Sans Pro"/>
                <a:cs typeface="Source Sans Pro"/>
                <a:sym typeface="Source Sans Pro"/>
              </a:rPr>
              <a:t>HRA</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7C24E8"/>
                </a:solidFill>
                <a:latin typeface="Source Sans Pro"/>
                <a:ea typeface="Source Sans Pro"/>
                <a:cs typeface="Source Sans Pro"/>
                <a:sym typeface="Source Sans Pro"/>
              </a:rPr>
              <a:t>Register trial: either public (WHO/ICMJE list), ISRCTN, clinicaltrials.gov</a:t>
            </a:r>
            <a:endParaRPr sz="1200">
              <a:solidFill>
                <a:srgbClr val="7C24E8"/>
              </a:solidFill>
              <a:latin typeface="Source Sans Pro"/>
              <a:ea typeface="Source Sans Pro"/>
              <a:cs typeface="Source Sans Pro"/>
              <a:sym typeface="Source Sans Pro"/>
            </a:endParaRPr>
          </a:p>
        </p:txBody>
      </p:sp>
      <p:sp>
        <p:nvSpPr>
          <p:cNvPr id="615" name="Google Shape;615;p78"/>
          <p:cNvSpPr/>
          <p:nvPr/>
        </p:nvSpPr>
        <p:spPr>
          <a:xfrm>
            <a:off x="6113358"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Trial</a:t>
            </a:r>
            <a:endParaRPr b="1">
              <a:solidFill>
                <a:schemeClr val="lt1"/>
              </a:solidFill>
              <a:latin typeface="Source Sans Pro"/>
              <a:ea typeface="Source Sans Pro"/>
              <a:cs typeface="Source Sans Pro"/>
              <a:sym typeface="Source Sans Pro"/>
            </a:endParaRPr>
          </a:p>
        </p:txBody>
      </p:sp>
      <p:sp>
        <p:nvSpPr>
          <p:cNvPr id="616" name="Google Shape;616;p78"/>
          <p:cNvSpPr/>
          <p:nvPr/>
        </p:nvSpPr>
        <p:spPr>
          <a:xfrm>
            <a:off x="6113358" y="1656117"/>
            <a:ext cx="1439700" cy="3179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7C24E8"/>
                </a:solidFill>
                <a:latin typeface="Source Sans Pro"/>
                <a:ea typeface="Source Sans Pro"/>
                <a:cs typeface="Source Sans Pro"/>
                <a:sym typeface="Source Sans Pro"/>
              </a:rPr>
              <a:t>Ongoing management and monitoring</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500">
                <a:solidFill>
                  <a:srgbClr val="7C24E8"/>
                </a:solidFill>
                <a:latin typeface="Source Sans Pro"/>
                <a:ea typeface="Source Sans Pro"/>
                <a:cs typeface="Source Sans Pro"/>
                <a:sym typeface="Source Sans Pro"/>
              </a:rPr>
              <a:t>Safety reporting</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500">
                <a:solidFill>
                  <a:srgbClr val="7C24E8"/>
                </a:solidFill>
                <a:latin typeface="Source Sans Pro"/>
                <a:ea typeface="Source Sans Pro"/>
                <a:cs typeface="Source Sans Pro"/>
                <a:sym typeface="Source Sans Pro"/>
              </a:rPr>
              <a:t>Progress reporting</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500">
                <a:solidFill>
                  <a:srgbClr val="7C24E8"/>
                </a:solidFill>
                <a:latin typeface="Source Sans Pro"/>
                <a:ea typeface="Source Sans Pro"/>
                <a:cs typeface="Source Sans Pro"/>
                <a:sym typeface="Source Sans Pro"/>
              </a:rPr>
              <a:t>Financial management</a:t>
            </a:r>
            <a:endParaRPr sz="1500">
              <a:solidFill>
                <a:srgbClr val="7C24E8"/>
              </a:solidFill>
              <a:latin typeface="Source Sans Pro"/>
              <a:ea typeface="Source Sans Pro"/>
              <a:cs typeface="Source Sans Pro"/>
              <a:sym typeface="Source Sans Pro"/>
            </a:endParaRPr>
          </a:p>
        </p:txBody>
      </p:sp>
      <p:cxnSp>
        <p:nvCxnSpPr>
          <p:cNvPr id="617" name="Google Shape;617;p78"/>
          <p:cNvCxnSpPr/>
          <p:nvPr/>
        </p:nvCxnSpPr>
        <p:spPr>
          <a:xfrm>
            <a:off x="10057600" y="1068425"/>
            <a:ext cx="0" cy="3767100"/>
          </a:xfrm>
          <a:prstGeom prst="straightConnector1">
            <a:avLst/>
          </a:prstGeom>
          <a:noFill/>
          <a:ln cap="flat" cmpd="sng" w="28575">
            <a:solidFill>
              <a:srgbClr val="0000FF"/>
            </a:solidFill>
            <a:prstDash val="dash"/>
            <a:round/>
            <a:headEnd len="med" w="med" type="none"/>
            <a:tailEnd len="med" w="med" type="none"/>
          </a:ln>
        </p:spPr>
      </p:cxnSp>
      <p:sp>
        <p:nvSpPr>
          <p:cNvPr id="618" name="Google Shape;618;p78"/>
          <p:cNvSpPr/>
          <p:nvPr/>
        </p:nvSpPr>
        <p:spPr>
          <a:xfrm>
            <a:off x="7608307"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Post-trial</a:t>
            </a:r>
            <a:endParaRPr b="1">
              <a:solidFill>
                <a:schemeClr val="lt1"/>
              </a:solidFill>
              <a:latin typeface="Source Sans Pro"/>
              <a:ea typeface="Source Sans Pro"/>
              <a:cs typeface="Source Sans Pro"/>
              <a:sym typeface="Source Sans Pro"/>
            </a:endParaRPr>
          </a:p>
        </p:txBody>
      </p:sp>
      <p:sp>
        <p:nvSpPr>
          <p:cNvPr id="619" name="Google Shape;619;p78"/>
          <p:cNvSpPr/>
          <p:nvPr/>
        </p:nvSpPr>
        <p:spPr>
          <a:xfrm>
            <a:off x="7608307" y="1656117"/>
            <a:ext cx="1439700" cy="3179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Archive</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Produce reports for:</a:t>
            </a:r>
            <a:endParaRPr>
              <a:solidFill>
                <a:srgbClr val="7C24E8"/>
              </a:solidFill>
              <a:latin typeface="Source Sans Pro"/>
              <a:ea typeface="Source Sans Pro"/>
              <a:cs typeface="Source Sans Pro"/>
              <a:sym typeface="Source Sans Pro"/>
            </a:endParaRPr>
          </a:p>
          <a:p>
            <a:pPr indent="-203200" lvl="0" marL="28575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Funders</a:t>
            </a:r>
            <a:endParaRPr>
              <a:solidFill>
                <a:srgbClr val="7C24E8"/>
              </a:solidFill>
              <a:latin typeface="Source Sans Pro"/>
              <a:ea typeface="Source Sans Pro"/>
              <a:cs typeface="Source Sans Pro"/>
              <a:sym typeface="Source Sans Pro"/>
            </a:endParaRPr>
          </a:p>
          <a:p>
            <a:pPr indent="-203200" lvl="0" marL="28575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Journal article</a:t>
            </a:r>
            <a:endParaRPr>
              <a:solidFill>
                <a:srgbClr val="7C24E8"/>
              </a:solidFill>
              <a:latin typeface="Source Sans Pro"/>
              <a:ea typeface="Source Sans Pro"/>
              <a:cs typeface="Source Sans Pro"/>
              <a:sym typeface="Source Sans Pro"/>
            </a:endParaRPr>
          </a:p>
          <a:p>
            <a:pPr indent="-203200" lvl="0" marL="28575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REC</a:t>
            </a:r>
            <a:endParaRPr>
              <a:solidFill>
                <a:srgbClr val="7C24E8"/>
              </a:solidFill>
              <a:latin typeface="Source Sans Pro"/>
              <a:ea typeface="Source Sans Pro"/>
              <a:cs typeface="Source Sans Pro"/>
              <a:sym typeface="Source Sans Pro"/>
            </a:endParaRPr>
          </a:p>
          <a:p>
            <a:pPr indent="-203200" lvl="0" marL="28575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MHRA</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p:txBody>
      </p:sp>
      <p:pic>
        <p:nvPicPr>
          <p:cNvPr id="620" name="Google Shape;620;p78"/>
          <p:cNvPicPr preferRelativeResize="0"/>
          <p:nvPr/>
        </p:nvPicPr>
        <p:blipFill>
          <a:blip r:embed="rId3">
            <a:alphaModFix/>
          </a:blip>
          <a:stretch>
            <a:fillRect/>
          </a:stretch>
        </p:blipFill>
        <p:spPr>
          <a:xfrm>
            <a:off x="96025" y="2100382"/>
            <a:ext cx="1439701" cy="1703193"/>
          </a:xfrm>
          <a:prstGeom prst="rect">
            <a:avLst/>
          </a:prstGeom>
          <a:noFill/>
          <a:ln>
            <a:noFill/>
          </a:ln>
        </p:spPr>
      </p:pic>
      <p:sp>
        <p:nvSpPr>
          <p:cNvPr id="621" name="Google Shape;621;p78"/>
          <p:cNvSpPr/>
          <p:nvPr/>
        </p:nvSpPr>
        <p:spPr>
          <a:xfrm>
            <a:off x="821025" y="682025"/>
            <a:ext cx="1439700" cy="386400"/>
          </a:xfrm>
          <a:prstGeom prst="curvedDownArrow">
            <a:avLst>
              <a:gd fmla="val 25000" name="adj1"/>
              <a:gd fmla="val 50000" name="adj2"/>
              <a:gd fmla="val 25000"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622" name="Google Shape;622;p78"/>
          <p:cNvSpPr/>
          <p:nvPr/>
        </p:nvSpPr>
        <p:spPr>
          <a:xfrm>
            <a:off x="2352525" y="682025"/>
            <a:ext cx="1439700" cy="386400"/>
          </a:xfrm>
          <a:prstGeom prst="curvedDownArrow">
            <a:avLst>
              <a:gd fmla="val 25000" name="adj1"/>
              <a:gd fmla="val 50000" name="adj2"/>
              <a:gd fmla="val 25000"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623" name="Google Shape;623;p78"/>
          <p:cNvSpPr/>
          <p:nvPr/>
        </p:nvSpPr>
        <p:spPr>
          <a:xfrm>
            <a:off x="3884025" y="682025"/>
            <a:ext cx="1439700" cy="386400"/>
          </a:xfrm>
          <a:prstGeom prst="curvedDownArrow">
            <a:avLst>
              <a:gd fmla="val 25000" name="adj1"/>
              <a:gd fmla="val 50000" name="adj2"/>
              <a:gd fmla="val 25000"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624" name="Google Shape;624;p78"/>
          <p:cNvSpPr/>
          <p:nvPr/>
        </p:nvSpPr>
        <p:spPr>
          <a:xfrm>
            <a:off x="5439313" y="682025"/>
            <a:ext cx="1439700" cy="386400"/>
          </a:xfrm>
          <a:prstGeom prst="curvedDownArrow">
            <a:avLst>
              <a:gd fmla="val 25000" name="adj1"/>
              <a:gd fmla="val 50000" name="adj2"/>
              <a:gd fmla="val 25000"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625" name="Google Shape;625;p78"/>
          <p:cNvSpPr/>
          <p:nvPr/>
        </p:nvSpPr>
        <p:spPr>
          <a:xfrm>
            <a:off x="6994613" y="682025"/>
            <a:ext cx="1439700" cy="386400"/>
          </a:xfrm>
          <a:prstGeom prst="curvedDownArrow">
            <a:avLst>
              <a:gd fmla="val 25000" name="adj1"/>
              <a:gd fmla="val 50000" name="adj2"/>
              <a:gd fmla="val 25000"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7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Thank you for listening!</a:t>
            </a:r>
            <a:endParaRPr>
              <a:solidFill>
                <a:srgbClr val="7C24E8"/>
              </a:solidFill>
            </a:endParaRPr>
          </a:p>
          <a:p>
            <a:pPr indent="0" lvl="0" marL="0" rtl="0" algn="ctr">
              <a:spcBef>
                <a:spcPts val="0"/>
              </a:spcBef>
              <a:spcAft>
                <a:spcPts val="0"/>
              </a:spcAft>
              <a:buNone/>
            </a:pPr>
            <a:r>
              <a:t/>
            </a:r>
            <a:endParaRPr>
              <a:solidFill>
                <a:srgbClr val="7C24E8"/>
              </a:solidFill>
            </a:endParaRPr>
          </a:p>
        </p:txBody>
      </p:sp>
      <p:pic>
        <p:nvPicPr>
          <p:cNvPr id="631" name="Google Shape;631;p79"/>
          <p:cNvPicPr preferRelativeResize="0"/>
          <p:nvPr/>
        </p:nvPicPr>
        <p:blipFill>
          <a:blip r:embed="rId3">
            <a:alphaModFix/>
          </a:blip>
          <a:stretch>
            <a:fillRect/>
          </a:stretch>
        </p:blipFill>
        <p:spPr>
          <a:xfrm>
            <a:off x="2686863" y="1068425"/>
            <a:ext cx="3770275" cy="3770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Resources</a:t>
            </a:r>
            <a:endParaRPr>
              <a:solidFill>
                <a:srgbClr val="7C24E8"/>
              </a:solidFill>
            </a:endParaRPr>
          </a:p>
        </p:txBody>
      </p:sp>
      <p:pic>
        <p:nvPicPr>
          <p:cNvPr id="139" name="Google Shape;139;p30"/>
          <p:cNvPicPr preferRelativeResize="0"/>
          <p:nvPr/>
        </p:nvPicPr>
        <p:blipFill>
          <a:blip r:embed="rId3">
            <a:alphaModFix/>
          </a:blip>
          <a:stretch>
            <a:fillRect/>
          </a:stretch>
        </p:blipFill>
        <p:spPr>
          <a:xfrm>
            <a:off x="639925" y="1068425"/>
            <a:ext cx="2398314" cy="3770275"/>
          </a:xfrm>
          <a:prstGeom prst="rect">
            <a:avLst/>
          </a:prstGeom>
          <a:noFill/>
          <a:ln>
            <a:noFill/>
          </a:ln>
        </p:spPr>
      </p:pic>
      <p:pic>
        <p:nvPicPr>
          <p:cNvPr id="140" name="Google Shape;140;p30"/>
          <p:cNvPicPr preferRelativeResize="0"/>
          <p:nvPr/>
        </p:nvPicPr>
        <p:blipFill>
          <a:blip r:embed="rId4">
            <a:alphaModFix/>
          </a:blip>
          <a:stretch>
            <a:fillRect/>
          </a:stretch>
        </p:blipFill>
        <p:spPr>
          <a:xfrm>
            <a:off x="3350339" y="1068425"/>
            <a:ext cx="2443307" cy="3770275"/>
          </a:xfrm>
          <a:prstGeom prst="rect">
            <a:avLst/>
          </a:prstGeom>
          <a:noFill/>
          <a:ln>
            <a:noFill/>
          </a:ln>
        </p:spPr>
      </p:pic>
      <p:pic>
        <p:nvPicPr>
          <p:cNvPr id="141" name="Google Shape;141;p30"/>
          <p:cNvPicPr preferRelativeResize="0"/>
          <p:nvPr/>
        </p:nvPicPr>
        <p:blipFill rotWithShape="1">
          <a:blip r:embed="rId5">
            <a:alphaModFix/>
          </a:blip>
          <a:srcRect b="0" l="0" r="64920" t="0"/>
          <a:stretch/>
        </p:blipFill>
        <p:spPr>
          <a:xfrm>
            <a:off x="6105750" y="1068425"/>
            <a:ext cx="2229320" cy="3770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31"/>
          <p:cNvPicPr preferRelativeResize="0"/>
          <p:nvPr/>
        </p:nvPicPr>
        <p:blipFill>
          <a:blip r:embed="rId3">
            <a:alphaModFix/>
          </a:blip>
          <a:stretch>
            <a:fillRect/>
          </a:stretch>
        </p:blipFill>
        <p:spPr>
          <a:xfrm>
            <a:off x="0" y="401836"/>
            <a:ext cx="9144003" cy="43398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2"/>
          <p:cNvSpPr txBox="1"/>
          <p:nvPr>
            <p:ph type="title"/>
          </p:nvPr>
        </p:nvSpPr>
        <p:spPr>
          <a:xfrm>
            <a:off x="233950" y="1745100"/>
            <a:ext cx="2007300" cy="1653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7C24E8"/>
                </a:solidFill>
              </a:rPr>
              <a:t>Hierarchy of evidence</a:t>
            </a:r>
            <a:endParaRPr>
              <a:solidFill>
                <a:srgbClr val="7C24E8"/>
              </a:solidFill>
            </a:endParaRPr>
          </a:p>
        </p:txBody>
      </p:sp>
      <p:pic>
        <p:nvPicPr>
          <p:cNvPr id="152" name="Google Shape;152;p32"/>
          <p:cNvPicPr preferRelativeResize="0"/>
          <p:nvPr/>
        </p:nvPicPr>
        <p:blipFill>
          <a:blip r:embed="rId3">
            <a:alphaModFix/>
          </a:blip>
          <a:stretch>
            <a:fillRect/>
          </a:stretch>
        </p:blipFill>
        <p:spPr>
          <a:xfrm>
            <a:off x="2241250" y="0"/>
            <a:ext cx="6980438"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solidFill>
                  <a:srgbClr val="93C47D"/>
                </a:solidFill>
              </a:rPr>
              <a:t>Advantages</a:t>
            </a:r>
            <a:r>
              <a:rPr lang="en">
                <a:solidFill>
                  <a:srgbClr val="351C75"/>
                </a:solidFill>
              </a:rPr>
              <a:t>:</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Comprehensive: takes into account many studies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Gold-standard in the hierarchy of evidence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Explicit and rigorous methodology: reduces bias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FREE (almost)</a:t>
            </a:r>
            <a:endParaRPr>
              <a:solidFill>
                <a:srgbClr val="351C75"/>
              </a:solidFill>
            </a:endParaRPr>
          </a:p>
          <a:p>
            <a:pPr indent="0" lvl="0" marL="0" rtl="0" algn="l">
              <a:spcBef>
                <a:spcPts val="1200"/>
              </a:spcBef>
              <a:spcAft>
                <a:spcPts val="0"/>
              </a:spcAft>
              <a:buNone/>
            </a:pPr>
            <a:r>
              <a:rPr b="1" lang="en">
                <a:solidFill>
                  <a:srgbClr val="E06666"/>
                </a:solidFill>
              </a:rPr>
              <a:t>Disadvantages</a:t>
            </a:r>
            <a:r>
              <a:rPr lang="en">
                <a:solidFill>
                  <a:srgbClr val="351C75"/>
                </a:solidFill>
              </a:rPr>
              <a:t>:</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Does not provide new information</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Relies on “keyword” searches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*Takes a lot of time and effort</a:t>
            </a:r>
            <a:endParaRPr>
              <a:solidFill>
                <a:srgbClr val="351C75"/>
              </a:solidFill>
            </a:endParaRPr>
          </a:p>
        </p:txBody>
      </p:sp>
      <p:sp>
        <p:nvSpPr>
          <p:cNvPr id="158" name="Google Shape;158;p3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Meta-analyses &amp; systematic reviews</a:t>
            </a:r>
            <a:endParaRPr>
              <a:solidFill>
                <a:srgbClr val="7C24E8"/>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