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embeddedFontLst>
    <p:embeddedFont>
      <p:font typeface="Roboto"/>
      <p:regular r:id="rId47"/>
      <p:bold r:id="rId48"/>
      <p:italic r:id="rId49"/>
      <p:boldItalic r:id="rId50"/>
    </p:embeddedFont>
    <p:embeddedFont>
      <p:font typeface="Amatic SC"/>
      <p:regular r:id="rId51"/>
      <p:bold r:id="rId52"/>
    </p:embeddedFont>
    <p:embeddedFont>
      <p:font typeface="Garamond"/>
      <p:regular r:id="rId53"/>
      <p:bold r:id="rId54"/>
      <p:italic r:id="rId55"/>
      <p:boldItalic r:id="rId56"/>
    </p:embeddedFont>
    <p:embeddedFont>
      <p:font typeface="Source Code Pro"/>
      <p:regular r:id="rId57"/>
      <p:bold r:id="rId58"/>
      <p:italic r:id="rId59"/>
      <p:boldItalic r:id="rId60"/>
    </p:embeddedFont>
    <p:embeddedFont>
      <p:font typeface="Open Sans"/>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80">
          <p15:clr>
            <a:srgbClr val="000000"/>
          </p15:clr>
        </p15:guide>
        <p15:guide id="2" pos="1440">
          <p15:clr>
            <a:srgbClr val="000000"/>
          </p15:clr>
        </p15:guide>
      </p15:sldGuideLst>
    </p:ext>
    <p:ext uri="GoogleSlidesCustomDataVersion2">
      <go:slidesCustomData xmlns:go="http://customooxmlschemas.google.com/" r:id="rId65" roundtripDataSignature="AMtx7mhfQfOZIxhrIH04unIt3pNG1pWO7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80" orient="horz"/>
        <p:guide pos="14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OpenSans-bold.fntdata"/><Relationship Id="rId61" Type="http://schemas.openxmlformats.org/officeDocument/2006/relationships/font" Target="fonts/OpenSans-regular.fntdata"/><Relationship Id="rId20" Type="http://schemas.openxmlformats.org/officeDocument/2006/relationships/slide" Target="slides/slide13.xml"/><Relationship Id="rId64" Type="http://schemas.openxmlformats.org/officeDocument/2006/relationships/font" Target="fonts/OpenSans-boldItalic.fntdata"/><Relationship Id="rId63" Type="http://schemas.openxmlformats.org/officeDocument/2006/relationships/font" Target="fonts/OpenSans-italic.fntdata"/><Relationship Id="rId22" Type="http://schemas.openxmlformats.org/officeDocument/2006/relationships/slide" Target="slides/slide15.xml"/><Relationship Id="rId21" Type="http://schemas.openxmlformats.org/officeDocument/2006/relationships/slide" Target="slides/slide14.xml"/><Relationship Id="rId65" Type="http://customschemas.google.com/relationships/presentationmetadata" Target="metadata"/><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SourceCodePro-boldItalic.fntdata"/><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AmaticSC-regular.fntdata"/><Relationship Id="rId50" Type="http://schemas.openxmlformats.org/officeDocument/2006/relationships/font" Target="fonts/Roboto-boldItalic.fntdata"/><Relationship Id="rId53" Type="http://schemas.openxmlformats.org/officeDocument/2006/relationships/font" Target="fonts/Garamond-regular.fntdata"/><Relationship Id="rId52" Type="http://schemas.openxmlformats.org/officeDocument/2006/relationships/font" Target="fonts/AmaticSC-bold.fntdata"/><Relationship Id="rId11" Type="http://schemas.openxmlformats.org/officeDocument/2006/relationships/slide" Target="slides/slide4.xml"/><Relationship Id="rId55" Type="http://schemas.openxmlformats.org/officeDocument/2006/relationships/font" Target="fonts/Garamond-italic.fntdata"/><Relationship Id="rId10" Type="http://schemas.openxmlformats.org/officeDocument/2006/relationships/slide" Target="slides/slide3.xml"/><Relationship Id="rId54" Type="http://schemas.openxmlformats.org/officeDocument/2006/relationships/font" Target="fonts/Garamond-bold.fntdata"/><Relationship Id="rId13" Type="http://schemas.openxmlformats.org/officeDocument/2006/relationships/slide" Target="slides/slide6.xml"/><Relationship Id="rId57" Type="http://schemas.openxmlformats.org/officeDocument/2006/relationships/font" Target="fonts/SourceCodePro-regular.fntdata"/><Relationship Id="rId12" Type="http://schemas.openxmlformats.org/officeDocument/2006/relationships/slide" Target="slides/slide5.xml"/><Relationship Id="rId56" Type="http://schemas.openxmlformats.org/officeDocument/2006/relationships/font" Target="fonts/Garamond-boldItalic.fntdata"/><Relationship Id="rId15" Type="http://schemas.openxmlformats.org/officeDocument/2006/relationships/slide" Target="slides/slide8.xml"/><Relationship Id="rId59" Type="http://schemas.openxmlformats.org/officeDocument/2006/relationships/font" Target="fonts/SourceCodePro-italic.fntdata"/><Relationship Id="rId14" Type="http://schemas.openxmlformats.org/officeDocument/2006/relationships/slide" Target="slides/slide7.xml"/><Relationship Id="rId58" Type="http://schemas.openxmlformats.org/officeDocument/2006/relationships/font" Target="fonts/SourceCodePro-bold.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7942269b2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a:t>
            </a:r>
            <a:endParaRPr/>
          </a:p>
        </p:txBody>
      </p:sp>
      <p:sp>
        <p:nvSpPr>
          <p:cNvPr id="195" name="Google Shape;195;g37942269b2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3f8ad3cc3d4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47" name="Google Shape;347;g3f8ad3cc3d4_0_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f8ad3cc3d4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58" name="Google Shape;358;g3f8ad3cc3d4_0_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f8ac8eeb49_0_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72" name="Google Shape;372;g3f8ac8eeb49_0_7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f8ac8eeb49_0_90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Yathavi</a:t>
            </a:r>
            <a:endParaRPr/>
          </a:p>
          <a:p>
            <a:pPr indent="0" lvl="0" marL="0" rtl="0" algn="l">
              <a:lnSpc>
                <a:spcPct val="100000"/>
              </a:lnSpc>
              <a:spcBef>
                <a:spcPts val="0"/>
              </a:spcBef>
              <a:spcAft>
                <a:spcPts val="0"/>
              </a:spcAft>
              <a:buSzPts val="1100"/>
              <a:buNone/>
            </a:pPr>
            <a:r>
              <a:t/>
            </a:r>
            <a:endParaRPr/>
          </a:p>
        </p:txBody>
      </p:sp>
      <p:sp>
        <p:nvSpPr>
          <p:cNvPr id="386" name="Google Shape;386;g3f8ac8eeb49_0_9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8ac8eeb49_0_9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97" name="Google Shape;397;g3f8ac8eeb49_0_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f8ac8eeb49_0_7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a:t>
            </a:r>
            <a:endParaRPr/>
          </a:p>
          <a:p>
            <a:pPr indent="0" lvl="0" marL="0" rtl="0" algn="l">
              <a:lnSpc>
                <a:spcPct val="100000"/>
              </a:lnSpc>
              <a:spcBef>
                <a:spcPts val="0"/>
              </a:spcBef>
              <a:spcAft>
                <a:spcPts val="0"/>
              </a:spcAft>
              <a:buSzPts val="1100"/>
              <a:buNone/>
            </a:pPr>
            <a:r>
              <a:t/>
            </a:r>
            <a:endParaRPr/>
          </a:p>
        </p:txBody>
      </p:sp>
      <p:sp>
        <p:nvSpPr>
          <p:cNvPr id="410" name="Google Shape;410;g3f8ac8eeb49_0_7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f8ac8eeb49_0_4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 and Maheen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solidFill>
                  <a:schemeClr val="dk1"/>
                </a:solidFill>
              </a:rPr>
              <a:t>me and my partner had a shared document were we wrote up mental state exams for each patient we saw and it helped a lot to understand how some patients present</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US">
                <a:solidFill>
                  <a:schemeClr val="dk1"/>
                </a:solidFill>
              </a:rPr>
              <a:t>Remember what to ask/observe for psychiatric history and MSE, both are different</a:t>
            </a:r>
            <a:endParaRPr>
              <a:solidFill>
                <a:schemeClr val="dk1"/>
              </a:solidFill>
            </a:endParaRPr>
          </a:p>
          <a:p>
            <a:pPr indent="0" lvl="0" marL="0" rtl="0" algn="l">
              <a:lnSpc>
                <a:spcPct val="100000"/>
              </a:lnSpc>
              <a:spcBef>
                <a:spcPts val="0"/>
              </a:spcBef>
              <a:spcAft>
                <a:spcPts val="0"/>
              </a:spcAft>
              <a:buSzPts val="1100"/>
              <a:buNone/>
            </a:pPr>
            <a:r>
              <a:t/>
            </a:r>
            <a:endParaRPr>
              <a:solidFill>
                <a:schemeClr val="dk1"/>
              </a:solidFill>
            </a:endParaRPr>
          </a:p>
          <a:p>
            <a:pPr indent="0" lvl="0" marL="0" rtl="0" algn="l">
              <a:lnSpc>
                <a:spcPct val="100000"/>
              </a:lnSpc>
              <a:spcBef>
                <a:spcPts val="0"/>
              </a:spcBef>
              <a:spcAft>
                <a:spcPts val="0"/>
              </a:spcAft>
              <a:buSzPts val="1100"/>
              <a:buNone/>
            </a:pPr>
            <a:r>
              <a:rPr lang="en-US">
                <a:solidFill>
                  <a:schemeClr val="dk1"/>
                </a:solidFill>
              </a:rPr>
              <a:t>don’t write off balint group as a waste of time - it can be very useful in improving the way you understand patients and communicate with them as hear different perspectives from your peers and supervisor</a:t>
            </a:r>
            <a:endParaRPr/>
          </a:p>
          <a:p>
            <a:pPr indent="0" lvl="0" marL="0" rtl="0" algn="l">
              <a:lnSpc>
                <a:spcPct val="100000"/>
              </a:lnSpc>
              <a:spcBef>
                <a:spcPts val="0"/>
              </a:spcBef>
              <a:spcAft>
                <a:spcPts val="0"/>
              </a:spcAft>
              <a:buSzPts val="1100"/>
              <a:buNone/>
            </a:pPr>
            <a:r>
              <a:t/>
            </a:r>
            <a:endParaRPr/>
          </a:p>
        </p:txBody>
      </p:sp>
      <p:sp>
        <p:nvSpPr>
          <p:cNvPr id="421" name="Google Shape;421;g3f8ac8eeb49_0_4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f8ac8eeb49_0_5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 and Maheen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solidFill>
                  <a:schemeClr val="dk1"/>
                </a:solidFill>
              </a:rPr>
              <a:t>PsychED Up- course where they ran weekly 2 hour sessions for 7 weeks. Small groups, a psychiatrists, actors. Opportunity to practice how you interact with more complex/difficult patients, see other students doing as well and learning how to improve your techniques. Very helpful for placement &amp; OSCEs. Was online last year</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32" name="Google Shape;432;g3f8ac8eeb49_0_5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f8ac8eeb49_0_5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 and Maheen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solidFill>
                  <a:schemeClr val="dk1"/>
                </a:solidFill>
              </a:rPr>
              <a:t>PsychED Up- course where they ran weekly 2 hour sessions for 7 weeks. Small groups, a psychiatrists, actors. Opportunity to practice how you interact with more complex/difficult patients, see other students doing as well and learning how to improve your techniques. Very helpful for placement &amp; OSCEs. Was online last year</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45" name="Google Shape;445;g3f8ac8eeb49_0_5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f8ac8eeb49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6" name="Google Shape;456;g3f8ac8eeb49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79eee2d6a6_4_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a:t>
            </a:r>
            <a:endParaRPr/>
          </a:p>
        </p:txBody>
      </p:sp>
      <p:sp>
        <p:nvSpPr>
          <p:cNvPr id="207" name="Google Shape;207;g379eee2d6a6_4_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8ac8eeb49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64" name="Google Shape;464;g3f8ac8eeb49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f8ad3cc3d4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475" name="Google Shape;475;g3f8ad3cc3d4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f8ac8eeb49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8" name="Google Shape;488;g3f8ac8eeb49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f8ac8eeb49_0_2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Maheen</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micro teach is all about experimenting with teaching style, topic isn’t as important, it’s only 10 minutes long - reflect on micro teach soon after, so you can reference it properly in your essay (word count was 2500 for us)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
        <p:nvSpPr>
          <p:cNvPr id="496" name="Google Shape;496;g3f8ac8eeb49_0_20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7a0d5b8ea5_1_6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7" name="Google Shape;507;g37a0d5b8ea5_1_6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f8ac8eeb49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515" name="Google Shape;515;g3f8ac8eeb49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f8ad3cc3d4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526" name="Google Shape;526;g3f8ad3cc3d4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f8ac8eeb49_0_1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g3f8ac8eeb49_0_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f8ac8eeb49_0_1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546" name="Google Shape;546;g3f8ac8eeb49_0_1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f8ac8eeb49_0_1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558" name="Google Shape;558;g3f8ac8eeb49_0_1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7a0d5b8ea5_1_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Yathavi</a:t>
            </a:r>
            <a:endParaRPr/>
          </a:p>
        </p:txBody>
      </p:sp>
      <p:sp>
        <p:nvSpPr>
          <p:cNvPr id="237" name="Google Shape;237;g37a0d5b8ea5_1_8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f8ac8eeb49_0_1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569" name="Google Shape;569;g3f8ac8eeb49_0_19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f8ac8eeb49_0_1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g3f8ac8eeb49_0_1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f8ac8eeb49_0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588" name="Google Shape;588;g3f8ac8eeb49_0_1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f8ad3cc3d4_0_8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605" name="Google Shape;605;g3f8ad3cc3d4_0_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f8ac8eeb49_0_1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1" name="Google Shape;621;g3f8ac8eeb49_0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3f8ac8eeb49_0_2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Maheen </a:t>
            </a:r>
            <a:endParaRPr/>
          </a:p>
          <a:p>
            <a:pPr indent="0" lvl="0" marL="0" rtl="0" algn="l">
              <a:lnSpc>
                <a:spcPct val="100000"/>
              </a:lnSpc>
              <a:spcBef>
                <a:spcPts val="0"/>
              </a:spcBef>
              <a:spcAft>
                <a:spcPts val="0"/>
              </a:spcAft>
              <a:buSzPts val="1100"/>
              <a:buNone/>
            </a:pPr>
            <a:r>
              <a:t/>
            </a:r>
            <a:endParaRPr/>
          </a:p>
          <a:p>
            <a:pPr indent="-285750" lvl="0" marL="457200" rtl="0" algn="l">
              <a:lnSpc>
                <a:spcPct val="100000"/>
              </a:lnSpc>
              <a:spcBef>
                <a:spcPts val="0"/>
              </a:spcBef>
              <a:spcAft>
                <a:spcPts val="0"/>
              </a:spcAft>
              <a:buClr>
                <a:schemeClr val="dk1"/>
              </a:buClr>
              <a:buSzPts val="900"/>
              <a:buFont typeface="Roboto"/>
              <a:buChar char="●"/>
            </a:pPr>
            <a:r>
              <a:rPr b="1" lang="en-US" sz="900">
                <a:solidFill>
                  <a:schemeClr val="dk1"/>
                </a:solidFill>
                <a:latin typeface="Roboto"/>
                <a:ea typeface="Roboto"/>
                <a:cs typeface="Roboto"/>
                <a:sym typeface="Roboto"/>
              </a:rPr>
              <a:t>Please take care of yourself and make it a non-negotiable priority</a:t>
            </a:r>
            <a:r>
              <a:rPr lang="en-US" sz="900">
                <a:solidFill>
                  <a:schemeClr val="dk1"/>
                </a:solidFill>
                <a:latin typeface="Roboto"/>
                <a:ea typeface="Roboto"/>
                <a:cs typeface="Roboto"/>
                <a:sym typeface="Roboto"/>
              </a:rPr>
              <a:t> - lack of sleep + lack of proper eating + workload + stress = everything catches up very quickly and it is not nice</a:t>
            </a:r>
            <a:br>
              <a:rPr lang="en-US" sz="900">
                <a:solidFill>
                  <a:schemeClr val="dk1"/>
                </a:solidFill>
                <a:latin typeface="Roboto"/>
                <a:ea typeface="Roboto"/>
                <a:cs typeface="Roboto"/>
                <a:sym typeface="Roboto"/>
              </a:rPr>
            </a:br>
            <a:r>
              <a:rPr lang="en-US" sz="900">
                <a:solidFill>
                  <a:schemeClr val="dk1"/>
                </a:solidFill>
                <a:latin typeface="Roboto"/>
                <a:ea typeface="Roboto"/>
                <a:cs typeface="Roboto"/>
                <a:sym typeface="Roboto"/>
              </a:rPr>
              <a:t>Remember that, at the end of the day, nothing exists if your health doesn’t (e.g. doesn’t matter the amount of hours if you are unwell on the day of your exam)</a:t>
            </a:r>
            <a:endParaRPr sz="900">
              <a:solidFill>
                <a:schemeClr val="dk1"/>
              </a:solidFill>
              <a:latin typeface="Roboto"/>
              <a:ea typeface="Roboto"/>
              <a:cs typeface="Roboto"/>
              <a:sym typeface="Roboto"/>
            </a:endParaRPr>
          </a:p>
          <a:p>
            <a:pPr indent="-285750" lvl="0" marL="457200" rtl="0" algn="l">
              <a:lnSpc>
                <a:spcPct val="100000"/>
              </a:lnSpc>
              <a:spcBef>
                <a:spcPts val="0"/>
              </a:spcBef>
              <a:spcAft>
                <a:spcPts val="0"/>
              </a:spcAft>
              <a:buClr>
                <a:schemeClr val="dk1"/>
              </a:buClr>
              <a:buSzPts val="900"/>
              <a:buFont typeface="Roboto"/>
              <a:buChar char="●"/>
            </a:pPr>
            <a:r>
              <a:rPr b="1" lang="en-US" sz="900">
                <a:solidFill>
                  <a:schemeClr val="dk1"/>
                </a:solidFill>
                <a:latin typeface="Roboto"/>
                <a:ea typeface="Roboto"/>
                <a:cs typeface="Roboto"/>
                <a:sym typeface="Roboto"/>
              </a:rPr>
              <a:t>Reach out for help</a:t>
            </a:r>
            <a:r>
              <a:rPr lang="en-US" sz="900">
                <a:solidFill>
                  <a:schemeClr val="dk1"/>
                </a:solidFill>
                <a:latin typeface="Roboto"/>
                <a:ea typeface="Roboto"/>
                <a:cs typeface="Roboto"/>
                <a:sym typeface="Roboto"/>
              </a:rPr>
              <a:t> - so many people will be in the same boat; reach out to a friend, a senior, your personal tutor, faculty member, family, GP, MSA; whoever you are comfortable with; sometimes just talking to someone helps, other times they can offer valuable insight and advice and sometimes they can put things into perspective</a:t>
            </a:r>
            <a:endParaRPr sz="900">
              <a:solidFill>
                <a:schemeClr val="dk1"/>
              </a:solidFill>
              <a:latin typeface="Roboto"/>
              <a:ea typeface="Roboto"/>
              <a:cs typeface="Roboto"/>
              <a:sym typeface="Roboto"/>
            </a:endParaRPr>
          </a:p>
          <a:p>
            <a:pPr indent="-285750" lvl="0" marL="457200" rtl="0" algn="l">
              <a:lnSpc>
                <a:spcPct val="100000"/>
              </a:lnSpc>
              <a:spcBef>
                <a:spcPts val="0"/>
              </a:spcBef>
              <a:spcAft>
                <a:spcPts val="0"/>
              </a:spcAft>
              <a:buClr>
                <a:schemeClr val="dk1"/>
              </a:buClr>
              <a:buSzPts val="900"/>
              <a:buFont typeface="Roboto"/>
              <a:buChar char="●"/>
            </a:pPr>
            <a:r>
              <a:rPr b="1" lang="en-US" sz="900">
                <a:solidFill>
                  <a:schemeClr val="dk1"/>
                </a:solidFill>
                <a:latin typeface="Roboto"/>
                <a:ea typeface="Roboto"/>
                <a:cs typeface="Roboto"/>
                <a:sym typeface="Roboto"/>
              </a:rPr>
              <a:t>Do NOT lose perspective</a:t>
            </a:r>
            <a:r>
              <a:rPr lang="en-US" sz="900">
                <a:solidFill>
                  <a:schemeClr val="dk1"/>
                </a:solidFill>
                <a:latin typeface="Roboto"/>
                <a:ea typeface="Roboto"/>
                <a:cs typeface="Roboto"/>
                <a:sym typeface="Roboto"/>
              </a:rPr>
              <a:t> - it is easy to fall into the trap of thinking you are not doing enough because it seems that everyone else somehow has a lot more hours in the day; take a moment to reflect how far YOU have come, not relative to anyone else</a:t>
            </a:r>
            <a:endParaRPr sz="900">
              <a:solidFill>
                <a:schemeClr val="dk1"/>
              </a:solidFill>
              <a:latin typeface="Roboto"/>
              <a:ea typeface="Roboto"/>
              <a:cs typeface="Roboto"/>
              <a:sym typeface="Roboto"/>
            </a:endParaRPr>
          </a:p>
          <a:p>
            <a:pPr indent="-285750" lvl="0" marL="457200" rtl="0" algn="l">
              <a:lnSpc>
                <a:spcPct val="100000"/>
              </a:lnSpc>
              <a:spcBef>
                <a:spcPts val="0"/>
              </a:spcBef>
              <a:spcAft>
                <a:spcPts val="0"/>
              </a:spcAft>
              <a:buClr>
                <a:schemeClr val="dk1"/>
              </a:buClr>
              <a:buSzPts val="900"/>
              <a:buFont typeface="Roboto"/>
              <a:buChar char="●"/>
            </a:pPr>
            <a:r>
              <a:rPr b="1" lang="en-US" sz="900">
                <a:solidFill>
                  <a:schemeClr val="dk1"/>
                </a:solidFill>
                <a:latin typeface="Roboto"/>
                <a:ea typeface="Roboto"/>
                <a:cs typeface="Roboto"/>
                <a:sym typeface="Roboto"/>
              </a:rPr>
              <a:t>Remember that circumstances mean that comparison is never fair and balanced</a:t>
            </a:r>
            <a:r>
              <a:rPr lang="en-US" sz="900">
                <a:solidFill>
                  <a:schemeClr val="dk1"/>
                </a:solidFill>
                <a:latin typeface="Roboto"/>
                <a:ea typeface="Roboto"/>
                <a:cs typeface="Roboto"/>
                <a:sym typeface="Roboto"/>
              </a:rPr>
              <a:t> (e.g. it is a given that someone who works 3 jobs and has a full time caring role might not have the time, energy and/or capacity to be able to engage in as many societies as someone who does not have to do either) (This is a more extreme example to get the point across, but always remember that!)</a:t>
            </a:r>
            <a:endParaRPr sz="900">
              <a:solidFill>
                <a:schemeClr val="dk1"/>
              </a:solidFill>
              <a:latin typeface="Roboto"/>
              <a:ea typeface="Roboto"/>
              <a:cs typeface="Roboto"/>
              <a:sym typeface="Roboto"/>
            </a:endParaRPr>
          </a:p>
          <a:p>
            <a:pPr indent="-285750" lvl="0" marL="457200" rtl="0" algn="l">
              <a:lnSpc>
                <a:spcPct val="100000"/>
              </a:lnSpc>
              <a:spcBef>
                <a:spcPts val="0"/>
              </a:spcBef>
              <a:spcAft>
                <a:spcPts val="0"/>
              </a:spcAft>
              <a:buClr>
                <a:schemeClr val="dk1"/>
              </a:buClr>
              <a:buSzPts val="900"/>
              <a:buFont typeface="Roboto"/>
              <a:buChar char="●"/>
            </a:pPr>
            <a:r>
              <a:rPr b="1" lang="en-US" sz="900">
                <a:solidFill>
                  <a:schemeClr val="dk1"/>
                </a:solidFill>
                <a:latin typeface="Roboto"/>
                <a:ea typeface="Roboto"/>
                <a:cs typeface="Roboto"/>
                <a:sym typeface="Roboto"/>
              </a:rPr>
              <a:t>Celebrate small wins</a:t>
            </a:r>
            <a:r>
              <a:rPr lang="en-US" sz="900">
                <a:solidFill>
                  <a:schemeClr val="dk1"/>
                </a:solidFill>
                <a:latin typeface="Roboto"/>
                <a:ea typeface="Roboto"/>
                <a:cs typeface="Roboto"/>
                <a:sym typeface="Roboto"/>
              </a:rPr>
              <a:t> - sometimes it is the little things that you have to actively found the joy in to keep sane. Decided on your SPM research question? Well done. Cooked for yourself after a long while? Proud of you. Caught up with friends even when you felt like isolating? Pat yourself on the back</a:t>
            </a:r>
            <a:endParaRPr sz="900">
              <a:solidFill>
                <a:schemeClr val="dk1"/>
              </a:solidFill>
              <a:latin typeface="Roboto"/>
              <a:ea typeface="Roboto"/>
              <a:cs typeface="Roboto"/>
              <a:sym typeface="Roboto"/>
            </a:endParaRPr>
          </a:p>
          <a:p>
            <a:pPr indent="0" lvl="0" marL="0" rtl="0" algn="l">
              <a:lnSpc>
                <a:spcPct val="100000"/>
              </a:lnSpc>
              <a:spcBef>
                <a:spcPts val="0"/>
              </a:spcBef>
              <a:spcAft>
                <a:spcPts val="0"/>
              </a:spcAft>
              <a:buSzPts val="1100"/>
              <a:buNone/>
            </a:pPr>
            <a:r>
              <a:t/>
            </a:r>
            <a:endParaRPr/>
          </a:p>
        </p:txBody>
      </p:sp>
      <p:sp>
        <p:nvSpPr>
          <p:cNvPr id="629" name="Google Shape;629;g3f8ac8eeb49_0_2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f41561f915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0" name="Google Shape;640;g3f41561f915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f41561f915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8" name="Google Shape;648;g3f41561f91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g3f41561f915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9" name="Google Shape;659;g3f41561f915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 and Ally</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7a0d5b8ea5_1_79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70" name="Google Shape;670;g37a0d5b8ea5_1_7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7a0d5b8ea5_1_18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1" name="Google Shape;261;g37a0d5b8ea5_1_1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Yathavi</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g37a0d5b8ea5_1_2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g37a0d5b8ea5_1_2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Ally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7a0d5b8ea5_1_3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292" name="Google Shape;292;g37a0d5b8ea5_1_3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f8ad3cc3d4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07" name="Google Shape;307;g3f8ad3cc3d4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f8ad3cc3d4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18" name="Google Shape;318;g3f8ad3cc3d4_0_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f8ac8eeb49_0_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Maria</a:t>
            </a:r>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Lots more bedside teaching for most blocks in 3rd year</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4th years can teach you stuff, help out with clinical skills</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br>
              <a:rPr lang="en-US">
                <a:solidFill>
                  <a:schemeClr val="dk1"/>
                </a:solidFill>
              </a:rPr>
            </a:br>
            <a:r>
              <a:rPr lang="en-US">
                <a:solidFill>
                  <a:schemeClr val="dk1"/>
                </a:solidFill>
              </a:rPr>
              <a:t>-T&amp;A placement is good opportunity to practise reading CXRs, ABGs, ECGs and examinations (abdo, cardio, resp)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-Logging into kaizen on your phone beforehand saves time as doctors and nurses are often busy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rPr>
              <a:t>-EPR login - good to look up more about patient’s history, review imaging</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get to see a surgery! KCH Have two guaranteed surgical hours. great opportunity to get your scrubbing in sign up (major purpose for this session) so get it done then!</a:t>
            </a:r>
            <a:endParaRPr>
              <a:solidFill>
                <a:schemeClr val="dk1"/>
              </a:solidFill>
            </a:endParaRPr>
          </a:p>
          <a:p>
            <a:pPr indent="-298450" lvl="0" marL="457200" rtl="0" algn="l">
              <a:lnSpc>
                <a:spcPct val="100000"/>
              </a:lnSpc>
              <a:spcBef>
                <a:spcPts val="0"/>
              </a:spcBef>
              <a:spcAft>
                <a:spcPts val="0"/>
              </a:spcAft>
              <a:buClr>
                <a:schemeClr val="dk1"/>
              </a:buClr>
              <a:buSzPts val="1100"/>
              <a:buChar char="-"/>
            </a:pPr>
            <a:r>
              <a:rPr lang="en-US">
                <a:solidFill>
                  <a:schemeClr val="dk1"/>
                </a:solidFill>
              </a:rPr>
              <a:t>some surgeries especially trauma will have a lot of components, e.g.orthopaedic srugeons and vascular surgeons etc… so it might be hard to see.</a:t>
            </a:r>
            <a:endParaRPr>
              <a:solidFill>
                <a:schemeClr val="dk1"/>
              </a:solidFill>
            </a:endParaRPr>
          </a:p>
          <a:p>
            <a:pPr indent="0" lvl="0" marL="0" rtl="0" algn="l">
              <a:lnSpc>
                <a:spcPct val="100000"/>
              </a:lnSpc>
              <a:spcBef>
                <a:spcPts val="0"/>
              </a:spcBef>
              <a:spcAft>
                <a:spcPts val="0"/>
              </a:spcAft>
              <a:buSzPts val="1100"/>
              <a:buNone/>
            </a:pPr>
            <a:r>
              <a:t/>
            </a:r>
            <a:endParaRPr/>
          </a:p>
        </p:txBody>
      </p:sp>
      <p:sp>
        <p:nvSpPr>
          <p:cNvPr id="332" name="Google Shape;332;g3f8ac8eeb49_0_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g480b017b58350828_4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g480b017b58350828_42"/>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7" name="Google Shape;47;g480b017b58350828_4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g480b017b58350828_45"/>
          <p:cNvSpPr txBox="1"/>
          <p:nvPr>
            <p:ph hasCustomPrompt="1" type="title"/>
          </p:nvPr>
        </p:nvSpPr>
        <p:spPr>
          <a:xfrm>
            <a:off x="311700" y="1240275"/>
            <a:ext cx="8520600" cy="1981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50" name="Google Shape;50;g480b017b58350828_45"/>
          <p:cNvSpPr txBox="1"/>
          <p:nvPr>
            <p:ph idx="1" type="body"/>
          </p:nvPr>
        </p:nvSpPr>
        <p:spPr>
          <a:xfrm>
            <a:off x="311700" y="33046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lnSpc>
                <a:spcPct val="115000"/>
              </a:lnSpc>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lnSpc>
                <a:spcPct val="115000"/>
              </a:lnSpc>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lnSpc>
                <a:spcPct val="115000"/>
              </a:lnSpc>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lnSpc>
                <a:spcPct val="115000"/>
              </a:lnSpc>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lnSpc>
                <a:spcPct val="115000"/>
              </a:lnSpc>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lnSpc>
                <a:spcPct val="115000"/>
              </a:lnSpc>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lnSpc>
                <a:spcPct val="115000"/>
              </a:lnSpc>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lnSpc>
                <a:spcPct val="115000"/>
              </a:lnSpc>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51" name="Google Shape;51;g480b017b58350828_4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g37a0d5b8ea5_1_11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0" name="Google Shape;60;g37a0d5b8ea5_1_11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1" name="Google Shape;61;g37a0d5b8ea5_1_11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2" name="Shape 62"/>
        <p:cNvGrpSpPr/>
        <p:nvPr/>
      </p:nvGrpSpPr>
      <p:grpSpPr>
        <a:xfrm>
          <a:off x="0" y="0"/>
          <a:ext cx="0" cy="0"/>
          <a:chOff x="0" y="0"/>
          <a:chExt cx="0" cy="0"/>
        </a:xfrm>
      </p:grpSpPr>
      <p:sp>
        <p:nvSpPr>
          <p:cNvPr id="63" name="Google Shape;63;g37a0d5b8ea5_1_122"/>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4" name="Google Shape;64;g37a0d5b8ea5_1_12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5" name="Google Shape;65;g37a0d5b8ea5_1_12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6" name="Google Shape;66;g37a0d5b8ea5_1_12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7" name="Shape 67"/>
        <p:cNvGrpSpPr/>
        <p:nvPr/>
      </p:nvGrpSpPr>
      <p:grpSpPr>
        <a:xfrm>
          <a:off x="0" y="0"/>
          <a:ext cx="0" cy="0"/>
          <a:chOff x="0" y="0"/>
          <a:chExt cx="0" cy="0"/>
        </a:xfrm>
      </p:grpSpPr>
      <p:sp>
        <p:nvSpPr>
          <p:cNvPr id="68" name="Google Shape;68;g37a0d5b8ea5_1_127"/>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69" name="Google Shape;69;g37a0d5b8ea5_1_127"/>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lnSpc>
                <a:spcPct val="100000"/>
              </a:lnSpc>
              <a:spcBef>
                <a:spcPts val="300"/>
              </a:spcBef>
              <a:spcAft>
                <a:spcPts val="0"/>
              </a:spcAft>
              <a:buClr>
                <a:srgbClr val="888888"/>
              </a:buClr>
              <a:buSzPts val="1600"/>
              <a:buNone/>
              <a:defRPr>
                <a:solidFill>
                  <a:srgbClr val="888888"/>
                </a:solidFill>
              </a:defRPr>
            </a:lvl1pPr>
            <a:lvl2pPr lvl="1" algn="ctr">
              <a:lnSpc>
                <a:spcPct val="100000"/>
              </a:lnSpc>
              <a:spcBef>
                <a:spcPts val="300"/>
              </a:spcBef>
              <a:spcAft>
                <a:spcPts val="0"/>
              </a:spcAft>
              <a:buClr>
                <a:srgbClr val="888888"/>
              </a:buClr>
              <a:buSzPts val="1400"/>
              <a:buNone/>
              <a:defRPr>
                <a:solidFill>
                  <a:srgbClr val="888888"/>
                </a:solidFill>
              </a:defRPr>
            </a:lvl2pPr>
            <a:lvl3pPr lvl="2" algn="ctr">
              <a:lnSpc>
                <a:spcPct val="100000"/>
              </a:lnSpc>
              <a:spcBef>
                <a:spcPts val="200"/>
              </a:spcBef>
              <a:spcAft>
                <a:spcPts val="0"/>
              </a:spcAft>
              <a:buClr>
                <a:srgbClr val="888888"/>
              </a:buClr>
              <a:buSzPts val="1200"/>
              <a:buNone/>
              <a:defRPr>
                <a:solidFill>
                  <a:srgbClr val="888888"/>
                </a:solidFill>
              </a:defRPr>
            </a:lvl3pPr>
            <a:lvl4pPr lvl="3" algn="ctr">
              <a:lnSpc>
                <a:spcPct val="100000"/>
              </a:lnSpc>
              <a:spcBef>
                <a:spcPts val="200"/>
              </a:spcBef>
              <a:spcAft>
                <a:spcPts val="0"/>
              </a:spcAft>
              <a:buClr>
                <a:srgbClr val="888888"/>
              </a:buClr>
              <a:buSzPts val="1000"/>
              <a:buNone/>
              <a:defRPr>
                <a:solidFill>
                  <a:srgbClr val="888888"/>
                </a:solidFill>
              </a:defRPr>
            </a:lvl4pPr>
            <a:lvl5pPr lvl="4" algn="ctr">
              <a:lnSpc>
                <a:spcPct val="100000"/>
              </a:lnSpc>
              <a:spcBef>
                <a:spcPts val="200"/>
              </a:spcBef>
              <a:spcAft>
                <a:spcPts val="0"/>
              </a:spcAft>
              <a:buClr>
                <a:srgbClr val="888888"/>
              </a:buClr>
              <a:buSzPts val="1000"/>
              <a:buNone/>
              <a:defRPr>
                <a:solidFill>
                  <a:srgbClr val="888888"/>
                </a:solidFill>
              </a:defRPr>
            </a:lvl5pPr>
            <a:lvl6pPr lvl="5" algn="ctr">
              <a:lnSpc>
                <a:spcPct val="100000"/>
              </a:lnSpc>
              <a:spcBef>
                <a:spcPts val="200"/>
              </a:spcBef>
              <a:spcAft>
                <a:spcPts val="0"/>
              </a:spcAft>
              <a:buClr>
                <a:srgbClr val="888888"/>
              </a:buClr>
              <a:buSzPts val="1000"/>
              <a:buNone/>
              <a:defRPr>
                <a:solidFill>
                  <a:srgbClr val="888888"/>
                </a:solidFill>
              </a:defRPr>
            </a:lvl6pPr>
            <a:lvl7pPr lvl="6" algn="ctr">
              <a:lnSpc>
                <a:spcPct val="100000"/>
              </a:lnSpc>
              <a:spcBef>
                <a:spcPts val="200"/>
              </a:spcBef>
              <a:spcAft>
                <a:spcPts val="0"/>
              </a:spcAft>
              <a:buClr>
                <a:srgbClr val="888888"/>
              </a:buClr>
              <a:buSzPts val="1000"/>
              <a:buNone/>
              <a:defRPr>
                <a:solidFill>
                  <a:srgbClr val="888888"/>
                </a:solidFill>
              </a:defRPr>
            </a:lvl7pPr>
            <a:lvl8pPr lvl="7" algn="ctr">
              <a:lnSpc>
                <a:spcPct val="100000"/>
              </a:lnSpc>
              <a:spcBef>
                <a:spcPts val="200"/>
              </a:spcBef>
              <a:spcAft>
                <a:spcPts val="0"/>
              </a:spcAft>
              <a:buClr>
                <a:srgbClr val="888888"/>
              </a:buClr>
              <a:buSzPts val="1000"/>
              <a:buNone/>
              <a:defRPr>
                <a:solidFill>
                  <a:srgbClr val="888888"/>
                </a:solidFill>
              </a:defRPr>
            </a:lvl8pPr>
            <a:lvl9pPr lvl="8" algn="ctr">
              <a:lnSpc>
                <a:spcPct val="100000"/>
              </a:lnSpc>
              <a:spcBef>
                <a:spcPts val="200"/>
              </a:spcBef>
              <a:spcAft>
                <a:spcPts val="0"/>
              </a:spcAft>
              <a:buClr>
                <a:srgbClr val="888888"/>
              </a:buClr>
              <a:buSzPts val="1000"/>
              <a:buNone/>
              <a:defRPr>
                <a:solidFill>
                  <a:srgbClr val="888888"/>
                </a:solidFill>
              </a:defRPr>
            </a:lvl9pPr>
          </a:lstStyle>
          <a:p/>
        </p:txBody>
      </p:sp>
      <p:sp>
        <p:nvSpPr>
          <p:cNvPr id="70" name="Google Shape;70;g37a0d5b8ea5_1_12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1" name="Google Shape;71;g37a0d5b8ea5_1_12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2" name="Google Shape;72;g37a0d5b8ea5_1_12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3" name="Shape 73"/>
        <p:cNvGrpSpPr/>
        <p:nvPr/>
      </p:nvGrpSpPr>
      <p:grpSpPr>
        <a:xfrm>
          <a:off x="0" y="0"/>
          <a:ext cx="0" cy="0"/>
          <a:chOff x="0" y="0"/>
          <a:chExt cx="0" cy="0"/>
        </a:xfrm>
      </p:grpSpPr>
      <p:sp>
        <p:nvSpPr>
          <p:cNvPr id="74" name="Google Shape;74;g37a0d5b8ea5_1_133"/>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5" name="Google Shape;75;g37a0d5b8ea5_1_133"/>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76" name="Google Shape;76;g37a0d5b8ea5_1_13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7" name="Google Shape;77;g37a0d5b8ea5_1_13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78" name="Google Shape;78;g37a0d5b8ea5_1_13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 name="Shape 79"/>
        <p:cNvGrpSpPr/>
        <p:nvPr/>
      </p:nvGrpSpPr>
      <p:grpSpPr>
        <a:xfrm>
          <a:off x="0" y="0"/>
          <a:ext cx="0" cy="0"/>
          <a:chOff x="0" y="0"/>
          <a:chExt cx="0" cy="0"/>
        </a:xfrm>
      </p:grpSpPr>
      <p:sp>
        <p:nvSpPr>
          <p:cNvPr id="80" name="Google Shape;80;g37a0d5b8ea5_1_139"/>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algn="l">
              <a:lnSpc>
                <a:spcPct val="100000"/>
              </a:lnSpc>
              <a:spcBef>
                <a:spcPts val="0"/>
              </a:spcBef>
              <a:spcAft>
                <a:spcPts val="0"/>
              </a:spcAft>
              <a:buClr>
                <a:schemeClr val="dk1"/>
              </a:buClr>
              <a:buSzPts val="2000"/>
              <a:buFont typeface="Calibri"/>
              <a:buNone/>
              <a:defRPr b="1" sz="2000" cap="none"/>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1" name="Google Shape;81;g37a0d5b8ea5_1_139"/>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algn="l">
              <a:lnSpc>
                <a:spcPct val="100000"/>
              </a:lnSpc>
              <a:spcBef>
                <a:spcPts val="200"/>
              </a:spcBef>
              <a:spcAft>
                <a:spcPts val="0"/>
              </a:spcAft>
              <a:buClr>
                <a:srgbClr val="888888"/>
              </a:buClr>
              <a:buSzPts val="1000"/>
              <a:buNone/>
              <a:defRPr sz="1000">
                <a:solidFill>
                  <a:srgbClr val="888888"/>
                </a:solidFill>
              </a:defRPr>
            </a:lvl1pPr>
            <a:lvl2pPr indent="-228600" lvl="1" marL="914400" algn="l">
              <a:lnSpc>
                <a:spcPct val="100000"/>
              </a:lnSpc>
              <a:spcBef>
                <a:spcPts val="200"/>
              </a:spcBef>
              <a:spcAft>
                <a:spcPts val="0"/>
              </a:spcAft>
              <a:buClr>
                <a:srgbClr val="888888"/>
              </a:buClr>
              <a:buSzPts val="900"/>
              <a:buNone/>
              <a:defRPr sz="900">
                <a:solidFill>
                  <a:srgbClr val="888888"/>
                </a:solidFill>
              </a:defRPr>
            </a:lvl2pPr>
            <a:lvl3pPr indent="-228600" lvl="2" marL="1371600" algn="l">
              <a:lnSpc>
                <a:spcPct val="100000"/>
              </a:lnSpc>
              <a:spcBef>
                <a:spcPts val="200"/>
              </a:spcBef>
              <a:spcAft>
                <a:spcPts val="0"/>
              </a:spcAft>
              <a:buClr>
                <a:srgbClr val="888888"/>
              </a:buClr>
              <a:buSzPts val="800"/>
              <a:buNone/>
              <a:defRPr sz="800">
                <a:solidFill>
                  <a:srgbClr val="888888"/>
                </a:solidFill>
              </a:defRPr>
            </a:lvl3pPr>
            <a:lvl4pPr indent="-228600" lvl="3" marL="1828800" algn="l">
              <a:lnSpc>
                <a:spcPct val="100000"/>
              </a:lnSpc>
              <a:spcBef>
                <a:spcPts val="100"/>
              </a:spcBef>
              <a:spcAft>
                <a:spcPts val="0"/>
              </a:spcAft>
              <a:buClr>
                <a:srgbClr val="888888"/>
              </a:buClr>
              <a:buSzPts val="700"/>
              <a:buNone/>
              <a:defRPr sz="700">
                <a:solidFill>
                  <a:srgbClr val="888888"/>
                </a:solidFill>
              </a:defRPr>
            </a:lvl4pPr>
            <a:lvl5pPr indent="-228600" lvl="4" marL="2286000" algn="l">
              <a:lnSpc>
                <a:spcPct val="100000"/>
              </a:lnSpc>
              <a:spcBef>
                <a:spcPts val="100"/>
              </a:spcBef>
              <a:spcAft>
                <a:spcPts val="0"/>
              </a:spcAft>
              <a:buClr>
                <a:srgbClr val="888888"/>
              </a:buClr>
              <a:buSzPts val="700"/>
              <a:buNone/>
              <a:defRPr sz="700">
                <a:solidFill>
                  <a:srgbClr val="888888"/>
                </a:solidFill>
              </a:defRPr>
            </a:lvl5pPr>
            <a:lvl6pPr indent="-228600" lvl="5" marL="2743200" algn="l">
              <a:lnSpc>
                <a:spcPct val="100000"/>
              </a:lnSpc>
              <a:spcBef>
                <a:spcPts val="100"/>
              </a:spcBef>
              <a:spcAft>
                <a:spcPts val="0"/>
              </a:spcAft>
              <a:buClr>
                <a:srgbClr val="888888"/>
              </a:buClr>
              <a:buSzPts val="700"/>
              <a:buNone/>
              <a:defRPr sz="700">
                <a:solidFill>
                  <a:srgbClr val="888888"/>
                </a:solidFill>
              </a:defRPr>
            </a:lvl6pPr>
            <a:lvl7pPr indent="-228600" lvl="6" marL="3200400" algn="l">
              <a:lnSpc>
                <a:spcPct val="100000"/>
              </a:lnSpc>
              <a:spcBef>
                <a:spcPts val="100"/>
              </a:spcBef>
              <a:spcAft>
                <a:spcPts val="0"/>
              </a:spcAft>
              <a:buClr>
                <a:srgbClr val="888888"/>
              </a:buClr>
              <a:buSzPts val="700"/>
              <a:buNone/>
              <a:defRPr sz="700">
                <a:solidFill>
                  <a:srgbClr val="888888"/>
                </a:solidFill>
              </a:defRPr>
            </a:lvl7pPr>
            <a:lvl8pPr indent="-228600" lvl="7" marL="3657600" algn="l">
              <a:lnSpc>
                <a:spcPct val="100000"/>
              </a:lnSpc>
              <a:spcBef>
                <a:spcPts val="100"/>
              </a:spcBef>
              <a:spcAft>
                <a:spcPts val="0"/>
              </a:spcAft>
              <a:buClr>
                <a:srgbClr val="888888"/>
              </a:buClr>
              <a:buSzPts val="700"/>
              <a:buNone/>
              <a:defRPr sz="700">
                <a:solidFill>
                  <a:srgbClr val="888888"/>
                </a:solidFill>
              </a:defRPr>
            </a:lvl8pPr>
            <a:lvl9pPr indent="-228600" lvl="8" marL="4114800" algn="l">
              <a:lnSpc>
                <a:spcPct val="100000"/>
              </a:lnSpc>
              <a:spcBef>
                <a:spcPts val="100"/>
              </a:spcBef>
              <a:spcAft>
                <a:spcPts val="0"/>
              </a:spcAft>
              <a:buClr>
                <a:srgbClr val="888888"/>
              </a:buClr>
              <a:buSzPts val="700"/>
              <a:buNone/>
              <a:defRPr sz="700">
                <a:solidFill>
                  <a:srgbClr val="888888"/>
                </a:solidFill>
              </a:defRPr>
            </a:lvl9pPr>
          </a:lstStyle>
          <a:p/>
        </p:txBody>
      </p:sp>
      <p:sp>
        <p:nvSpPr>
          <p:cNvPr id="82" name="Google Shape;82;g37a0d5b8ea5_1_13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3" name="Google Shape;83;g37a0d5b8ea5_1_13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4" name="Google Shape;84;g37a0d5b8ea5_1_13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5" name="Shape 85"/>
        <p:cNvGrpSpPr/>
        <p:nvPr/>
      </p:nvGrpSpPr>
      <p:grpSpPr>
        <a:xfrm>
          <a:off x="0" y="0"/>
          <a:ext cx="0" cy="0"/>
          <a:chOff x="0" y="0"/>
          <a:chExt cx="0" cy="0"/>
        </a:xfrm>
      </p:grpSpPr>
      <p:sp>
        <p:nvSpPr>
          <p:cNvPr id="86" name="Google Shape;86;g37a0d5b8ea5_1_145"/>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87" name="Google Shape;87;g37a0d5b8ea5_1_145"/>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lnSpc>
                <a:spcPct val="100000"/>
              </a:lnSpc>
              <a:spcBef>
                <a:spcPts val="300"/>
              </a:spcBef>
              <a:spcAft>
                <a:spcPts val="0"/>
              </a:spcAft>
              <a:buClr>
                <a:schemeClr val="dk1"/>
              </a:buClr>
              <a:buSzPts val="1400"/>
              <a:buChar char="•"/>
              <a:defRPr sz="1400"/>
            </a:lvl1pPr>
            <a:lvl2pPr indent="-304800" lvl="1" marL="914400" algn="l">
              <a:lnSpc>
                <a:spcPct val="100000"/>
              </a:lnSpc>
              <a:spcBef>
                <a:spcPts val="200"/>
              </a:spcBef>
              <a:spcAft>
                <a:spcPts val="0"/>
              </a:spcAft>
              <a:buClr>
                <a:schemeClr val="dk1"/>
              </a:buClr>
              <a:buSzPts val="1200"/>
              <a:buChar char="–"/>
              <a:defRPr sz="1200"/>
            </a:lvl2pPr>
            <a:lvl3pPr indent="-292100" lvl="2" marL="1371600" algn="l">
              <a:lnSpc>
                <a:spcPct val="100000"/>
              </a:lnSpc>
              <a:spcBef>
                <a:spcPts val="200"/>
              </a:spcBef>
              <a:spcAft>
                <a:spcPts val="0"/>
              </a:spcAft>
              <a:buClr>
                <a:schemeClr val="dk1"/>
              </a:buClr>
              <a:buSzPts val="1000"/>
              <a:buChar char="•"/>
              <a:defRPr sz="1000"/>
            </a:lvl3pPr>
            <a:lvl4pPr indent="-285750" lvl="3" marL="1828800" algn="l">
              <a:lnSpc>
                <a:spcPct val="100000"/>
              </a:lnSpc>
              <a:spcBef>
                <a:spcPts val="200"/>
              </a:spcBef>
              <a:spcAft>
                <a:spcPts val="0"/>
              </a:spcAft>
              <a:buClr>
                <a:schemeClr val="dk1"/>
              </a:buClr>
              <a:buSzPts val="900"/>
              <a:buChar char="–"/>
              <a:defRPr sz="900"/>
            </a:lvl4pPr>
            <a:lvl5pPr indent="-285750" lvl="4" marL="2286000" algn="l">
              <a:lnSpc>
                <a:spcPct val="100000"/>
              </a:lnSpc>
              <a:spcBef>
                <a:spcPts val="200"/>
              </a:spcBef>
              <a:spcAft>
                <a:spcPts val="0"/>
              </a:spcAft>
              <a:buClr>
                <a:schemeClr val="dk1"/>
              </a:buClr>
              <a:buSzPts val="900"/>
              <a:buChar char="»"/>
              <a:defRPr sz="900"/>
            </a:lvl5pPr>
            <a:lvl6pPr indent="-285750" lvl="5" marL="2743200" algn="l">
              <a:lnSpc>
                <a:spcPct val="100000"/>
              </a:lnSpc>
              <a:spcBef>
                <a:spcPts val="200"/>
              </a:spcBef>
              <a:spcAft>
                <a:spcPts val="0"/>
              </a:spcAft>
              <a:buClr>
                <a:schemeClr val="dk1"/>
              </a:buClr>
              <a:buSzPts val="900"/>
              <a:buChar char="•"/>
              <a:defRPr sz="900"/>
            </a:lvl6pPr>
            <a:lvl7pPr indent="-285750" lvl="6" marL="3200400" algn="l">
              <a:lnSpc>
                <a:spcPct val="100000"/>
              </a:lnSpc>
              <a:spcBef>
                <a:spcPts val="200"/>
              </a:spcBef>
              <a:spcAft>
                <a:spcPts val="0"/>
              </a:spcAft>
              <a:buClr>
                <a:schemeClr val="dk1"/>
              </a:buClr>
              <a:buSzPts val="900"/>
              <a:buChar char="•"/>
              <a:defRPr sz="900"/>
            </a:lvl7pPr>
            <a:lvl8pPr indent="-285750" lvl="7" marL="3657600" algn="l">
              <a:lnSpc>
                <a:spcPct val="100000"/>
              </a:lnSpc>
              <a:spcBef>
                <a:spcPts val="200"/>
              </a:spcBef>
              <a:spcAft>
                <a:spcPts val="0"/>
              </a:spcAft>
              <a:buClr>
                <a:schemeClr val="dk1"/>
              </a:buClr>
              <a:buSzPts val="900"/>
              <a:buChar char="•"/>
              <a:defRPr sz="900"/>
            </a:lvl8pPr>
            <a:lvl9pPr indent="-285750" lvl="8" marL="4114800" algn="l">
              <a:lnSpc>
                <a:spcPct val="100000"/>
              </a:lnSpc>
              <a:spcBef>
                <a:spcPts val="200"/>
              </a:spcBef>
              <a:spcAft>
                <a:spcPts val="0"/>
              </a:spcAft>
              <a:buClr>
                <a:schemeClr val="dk1"/>
              </a:buClr>
              <a:buSzPts val="900"/>
              <a:buChar char="•"/>
              <a:defRPr sz="900"/>
            </a:lvl9pPr>
          </a:lstStyle>
          <a:p/>
        </p:txBody>
      </p:sp>
      <p:sp>
        <p:nvSpPr>
          <p:cNvPr id="88" name="Google Shape;88;g37a0d5b8ea5_1_145"/>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lnSpc>
                <a:spcPct val="100000"/>
              </a:lnSpc>
              <a:spcBef>
                <a:spcPts val="300"/>
              </a:spcBef>
              <a:spcAft>
                <a:spcPts val="0"/>
              </a:spcAft>
              <a:buClr>
                <a:schemeClr val="dk1"/>
              </a:buClr>
              <a:buSzPts val="1400"/>
              <a:buChar char="•"/>
              <a:defRPr sz="1400"/>
            </a:lvl1pPr>
            <a:lvl2pPr indent="-304800" lvl="1" marL="914400" algn="l">
              <a:lnSpc>
                <a:spcPct val="100000"/>
              </a:lnSpc>
              <a:spcBef>
                <a:spcPts val="200"/>
              </a:spcBef>
              <a:spcAft>
                <a:spcPts val="0"/>
              </a:spcAft>
              <a:buClr>
                <a:schemeClr val="dk1"/>
              </a:buClr>
              <a:buSzPts val="1200"/>
              <a:buChar char="–"/>
              <a:defRPr sz="1200"/>
            </a:lvl2pPr>
            <a:lvl3pPr indent="-292100" lvl="2" marL="1371600" algn="l">
              <a:lnSpc>
                <a:spcPct val="100000"/>
              </a:lnSpc>
              <a:spcBef>
                <a:spcPts val="200"/>
              </a:spcBef>
              <a:spcAft>
                <a:spcPts val="0"/>
              </a:spcAft>
              <a:buClr>
                <a:schemeClr val="dk1"/>
              </a:buClr>
              <a:buSzPts val="1000"/>
              <a:buChar char="•"/>
              <a:defRPr sz="1000"/>
            </a:lvl3pPr>
            <a:lvl4pPr indent="-285750" lvl="3" marL="1828800" algn="l">
              <a:lnSpc>
                <a:spcPct val="100000"/>
              </a:lnSpc>
              <a:spcBef>
                <a:spcPts val="200"/>
              </a:spcBef>
              <a:spcAft>
                <a:spcPts val="0"/>
              </a:spcAft>
              <a:buClr>
                <a:schemeClr val="dk1"/>
              </a:buClr>
              <a:buSzPts val="900"/>
              <a:buChar char="–"/>
              <a:defRPr sz="900"/>
            </a:lvl4pPr>
            <a:lvl5pPr indent="-285750" lvl="4" marL="2286000" algn="l">
              <a:lnSpc>
                <a:spcPct val="100000"/>
              </a:lnSpc>
              <a:spcBef>
                <a:spcPts val="200"/>
              </a:spcBef>
              <a:spcAft>
                <a:spcPts val="0"/>
              </a:spcAft>
              <a:buClr>
                <a:schemeClr val="dk1"/>
              </a:buClr>
              <a:buSzPts val="900"/>
              <a:buChar char="»"/>
              <a:defRPr sz="900"/>
            </a:lvl5pPr>
            <a:lvl6pPr indent="-285750" lvl="5" marL="2743200" algn="l">
              <a:lnSpc>
                <a:spcPct val="100000"/>
              </a:lnSpc>
              <a:spcBef>
                <a:spcPts val="200"/>
              </a:spcBef>
              <a:spcAft>
                <a:spcPts val="0"/>
              </a:spcAft>
              <a:buClr>
                <a:schemeClr val="dk1"/>
              </a:buClr>
              <a:buSzPts val="900"/>
              <a:buChar char="•"/>
              <a:defRPr sz="900"/>
            </a:lvl6pPr>
            <a:lvl7pPr indent="-285750" lvl="6" marL="3200400" algn="l">
              <a:lnSpc>
                <a:spcPct val="100000"/>
              </a:lnSpc>
              <a:spcBef>
                <a:spcPts val="200"/>
              </a:spcBef>
              <a:spcAft>
                <a:spcPts val="0"/>
              </a:spcAft>
              <a:buClr>
                <a:schemeClr val="dk1"/>
              </a:buClr>
              <a:buSzPts val="900"/>
              <a:buChar char="•"/>
              <a:defRPr sz="900"/>
            </a:lvl7pPr>
            <a:lvl8pPr indent="-285750" lvl="7" marL="3657600" algn="l">
              <a:lnSpc>
                <a:spcPct val="100000"/>
              </a:lnSpc>
              <a:spcBef>
                <a:spcPts val="200"/>
              </a:spcBef>
              <a:spcAft>
                <a:spcPts val="0"/>
              </a:spcAft>
              <a:buClr>
                <a:schemeClr val="dk1"/>
              </a:buClr>
              <a:buSzPts val="900"/>
              <a:buChar char="•"/>
              <a:defRPr sz="900"/>
            </a:lvl8pPr>
            <a:lvl9pPr indent="-285750" lvl="8" marL="4114800" algn="l">
              <a:lnSpc>
                <a:spcPct val="100000"/>
              </a:lnSpc>
              <a:spcBef>
                <a:spcPts val="200"/>
              </a:spcBef>
              <a:spcAft>
                <a:spcPts val="0"/>
              </a:spcAft>
              <a:buClr>
                <a:schemeClr val="dk1"/>
              </a:buClr>
              <a:buSzPts val="900"/>
              <a:buChar char="•"/>
              <a:defRPr sz="900"/>
            </a:lvl9pPr>
          </a:lstStyle>
          <a:p/>
        </p:txBody>
      </p:sp>
      <p:sp>
        <p:nvSpPr>
          <p:cNvPr id="89" name="Google Shape;89;g37a0d5b8ea5_1_14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0" name="Google Shape;90;g37a0d5b8ea5_1_14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1" name="Google Shape;91;g37a0d5b8ea5_1_14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2" name="Shape 92"/>
        <p:cNvGrpSpPr/>
        <p:nvPr/>
      </p:nvGrpSpPr>
      <p:grpSpPr>
        <a:xfrm>
          <a:off x="0" y="0"/>
          <a:ext cx="0" cy="0"/>
          <a:chOff x="0" y="0"/>
          <a:chExt cx="0" cy="0"/>
        </a:xfrm>
      </p:grpSpPr>
      <p:sp>
        <p:nvSpPr>
          <p:cNvPr id="93" name="Google Shape;93;g37a0d5b8ea5_1_152"/>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algn="l">
              <a:lnSpc>
                <a:spcPct val="100000"/>
              </a:lnSpc>
              <a:spcBef>
                <a:spcPts val="0"/>
              </a:spcBef>
              <a:spcAft>
                <a:spcPts val="0"/>
              </a:spcAft>
              <a:buClr>
                <a:schemeClr val="dk1"/>
              </a:buClr>
              <a:buSzPts val="1000"/>
              <a:buFont typeface="Calibri"/>
              <a:buNone/>
              <a:defRPr b="1" sz="1000"/>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4" name="Google Shape;94;g37a0d5b8ea5_1_152"/>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algn="l">
              <a:lnSpc>
                <a:spcPct val="100000"/>
              </a:lnSpc>
              <a:spcBef>
                <a:spcPts val="300"/>
              </a:spcBef>
              <a:spcAft>
                <a:spcPts val="0"/>
              </a:spcAft>
              <a:buClr>
                <a:schemeClr val="dk1"/>
              </a:buClr>
              <a:buSzPts val="1600"/>
              <a:buChar char="•"/>
              <a:defRPr sz="1600"/>
            </a:lvl1pPr>
            <a:lvl2pPr indent="-317500" lvl="1" marL="914400" algn="l">
              <a:lnSpc>
                <a:spcPct val="100000"/>
              </a:lnSpc>
              <a:spcBef>
                <a:spcPts val="300"/>
              </a:spcBef>
              <a:spcAft>
                <a:spcPts val="0"/>
              </a:spcAft>
              <a:buClr>
                <a:schemeClr val="dk1"/>
              </a:buClr>
              <a:buSzPts val="1400"/>
              <a:buChar char="–"/>
              <a:defRPr sz="1400"/>
            </a:lvl2pPr>
            <a:lvl3pPr indent="-304800" lvl="2" marL="1371600" algn="l">
              <a:lnSpc>
                <a:spcPct val="100000"/>
              </a:lnSpc>
              <a:spcBef>
                <a:spcPts val="200"/>
              </a:spcBef>
              <a:spcAft>
                <a:spcPts val="0"/>
              </a:spcAft>
              <a:buClr>
                <a:schemeClr val="dk1"/>
              </a:buClr>
              <a:buSzPts val="1200"/>
              <a:buChar char="•"/>
              <a:defRPr sz="1200"/>
            </a:lvl3pPr>
            <a:lvl4pPr indent="-292100" lvl="3" marL="1828800" algn="l">
              <a:lnSpc>
                <a:spcPct val="100000"/>
              </a:lnSpc>
              <a:spcBef>
                <a:spcPts val="200"/>
              </a:spcBef>
              <a:spcAft>
                <a:spcPts val="0"/>
              </a:spcAft>
              <a:buClr>
                <a:schemeClr val="dk1"/>
              </a:buClr>
              <a:buSzPts val="1000"/>
              <a:buChar char="–"/>
              <a:defRPr sz="1000"/>
            </a:lvl4pPr>
            <a:lvl5pPr indent="-292100" lvl="4" marL="2286000" algn="l">
              <a:lnSpc>
                <a:spcPct val="100000"/>
              </a:lnSpc>
              <a:spcBef>
                <a:spcPts val="200"/>
              </a:spcBef>
              <a:spcAft>
                <a:spcPts val="0"/>
              </a:spcAft>
              <a:buClr>
                <a:schemeClr val="dk1"/>
              </a:buClr>
              <a:buSzPts val="1000"/>
              <a:buChar char="»"/>
              <a:defRPr sz="1000"/>
            </a:lvl5pPr>
            <a:lvl6pPr indent="-292100" lvl="5" marL="2743200" algn="l">
              <a:lnSpc>
                <a:spcPct val="100000"/>
              </a:lnSpc>
              <a:spcBef>
                <a:spcPts val="200"/>
              </a:spcBef>
              <a:spcAft>
                <a:spcPts val="0"/>
              </a:spcAft>
              <a:buClr>
                <a:schemeClr val="dk1"/>
              </a:buClr>
              <a:buSzPts val="1000"/>
              <a:buChar char="•"/>
              <a:defRPr sz="1000"/>
            </a:lvl6pPr>
            <a:lvl7pPr indent="-292100" lvl="6" marL="3200400" algn="l">
              <a:lnSpc>
                <a:spcPct val="100000"/>
              </a:lnSpc>
              <a:spcBef>
                <a:spcPts val="200"/>
              </a:spcBef>
              <a:spcAft>
                <a:spcPts val="0"/>
              </a:spcAft>
              <a:buClr>
                <a:schemeClr val="dk1"/>
              </a:buClr>
              <a:buSzPts val="1000"/>
              <a:buChar char="•"/>
              <a:defRPr sz="1000"/>
            </a:lvl7pPr>
            <a:lvl8pPr indent="-292100" lvl="7" marL="3657600" algn="l">
              <a:lnSpc>
                <a:spcPct val="100000"/>
              </a:lnSpc>
              <a:spcBef>
                <a:spcPts val="200"/>
              </a:spcBef>
              <a:spcAft>
                <a:spcPts val="0"/>
              </a:spcAft>
              <a:buClr>
                <a:schemeClr val="dk1"/>
              </a:buClr>
              <a:buSzPts val="1000"/>
              <a:buChar char="•"/>
              <a:defRPr sz="1000"/>
            </a:lvl8pPr>
            <a:lvl9pPr indent="-292100" lvl="8" marL="4114800" algn="l">
              <a:lnSpc>
                <a:spcPct val="100000"/>
              </a:lnSpc>
              <a:spcBef>
                <a:spcPts val="200"/>
              </a:spcBef>
              <a:spcAft>
                <a:spcPts val="0"/>
              </a:spcAft>
              <a:buClr>
                <a:schemeClr val="dk1"/>
              </a:buClr>
              <a:buSzPts val="1000"/>
              <a:buChar char="•"/>
              <a:defRPr sz="1000"/>
            </a:lvl9pPr>
          </a:lstStyle>
          <a:p/>
        </p:txBody>
      </p:sp>
      <p:sp>
        <p:nvSpPr>
          <p:cNvPr id="95" name="Google Shape;95;g37a0d5b8ea5_1_152"/>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algn="l">
              <a:lnSpc>
                <a:spcPct val="100000"/>
              </a:lnSpc>
              <a:spcBef>
                <a:spcPts val="100"/>
              </a:spcBef>
              <a:spcAft>
                <a:spcPts val="0"/>
              </a:spcAft>
              <a:buClr>
                <a:schemeClr val="dk1"/>
              </a:buClr>
              <a:buSzPts val="700"/>
              <a:buNone/>
              <a:defRPr sz="700"/>
            </a:lvl1pPr>
            <a:lvl2pPr indent="-228600" lvl="1" marL="914400" algn="l">
              <a:lnSpc>
                <a:spcPct val="100000"/>
              </a:lnSpc>
              <a:spcBef>
                <a:spcPts val="100"/>
              </a:spcBef>
              <a:spcAft>
                <a:spcPts val="0"/>
              </a:spcAft>
              <a:buClr>
                <a:schemeClr val="dk1"/>
              </a:buClr>
              <a:buSzPts val="600"/>
              <a:buNone/>
              <a:defRPr sz="600"/>
            </a:lvl2pPr>
            <a:lvl3pPr indent="-228600" lvl="2" marL="1371600" algn="l">
              <a:lnSpc>
                <a:spcPct val="100000"/>
              </a:lnSpc>
              <a:spcBef>
                <a:spcPts val="100"/>
              </a:spcBef>
              <a:spcAft>
                <a:spcPts val="0"/>
              </a:spcAft>
              <a:buClr>
                <a:schemeClr val="dk1"/>
              </a:buClr>
              <a:buSzPts val="500"/>
              <a:buNone/>
              <a:defRPr sz="500"/>
            </a:lvl3pPr>
            <a:lvl4pPr indent="-228600" lvl="3" marL="1828800" algn="l">
              <a:lnSpc>
                <a:spcPct val="100000"/>
              </a:lnSpc>
              <a:spcBef>
                <a:spcPts val="100"/>
              </a:spcBef>
              <a:spcAft>
                <a:spcPts val="0"/>
              </a:spcAft>
              <a:buClr>
                <a:schemeClr val="dk1"/>
              </a:buClr>
              <a:buSzPts val="500"/>
              <a:buNone/>
              <a:defRPr sz="500"/>
            </a:lvl4pPr>
            <a:lvl5pPr indent="-228600" lvl="4" marL="2286000" algn="l">
              <a:lnSpc>
                <a:spcPct val="100000"/>
              </a:lnSpc>
              <a:spcBef>
                <a:spcPts val="100"/>
              </a:spcBef>
              <a:spcAft>
                <a:spcPts val="0"/>
              </a:spcAft>
              <a:buClr>
                <a:schemeClr val="dk1"/>
              </a:buClr>
              <a:buSzPts val="500"/>
              <a:buNone/>
              <a:defRPr sz="500"/>
            </a:lvl5pPr>
            <a:lvl6pPr indent="-228600" lvl="5" marL="2743200" algn="l">
              <a:lnSpc>
                <a:spcPct val="100000"/>
              </a:lnSpc>
              <a:spcBef>
                <a:spcPts val="100"/>
              </a:spcBef>
              <a:spcAft>
                <a:spcPts val="0"/>
              </a:spcAft>
              <a:buClr>
                <a:schemeClr val="dk1"/>
              </a:buClr>
              <a:buSzPts val="500"/>
              <a:buNone/>
              <a:defRPr sz="500"/>
            </a:lvl6pPr>
            <a:lvl7pPr indent="-228600" lvl="6" marL="3200400" algn="l">
              <a:lnSpc>
                <a:spcPct val="100000"/>
              </a:lnSpc>
              <a:spcBef>
                <a:spcPts val="100"/>
              </a:spcBef>
              <a:spcAft>
                <a:spcPts val="0"/>
              </a:spcAft>
              <a:buClr>
                <a:schemeClr val="dk1"/>
              </a:buClr>
              <a:buSzPts val="500"/>
              <a:buNone/>
              <a:defRPr sz="500"/>
            </a:lvl7pPr>
            <a:lvl8pPr indent="-228600" lvl="7" marL="3657600" algn="l">
              <a:lnSpc>
                <a:spcPct val="100000"/>
              </a:lnSpc>
              <a:spcBef>
                <a:spcPts val="100"/>
              </a:spcBef>
              <a:spcAft>
                <a:spcPts val="0"/>
              </a:spcAft>
              <a:buClr>
                <a:schemeClr val="dk1"/>
              </a:buClr>
              <a:buSzPts val="500"/>
              <a:buNone/>
              <a:defRPr sz="500"/>
            </a:lvl8pPr>
            <a:lvl9pPr indent="-228600" lvl="8" marL="4114800" algn="l">
              <a:lnSpc>
                <a:spcPct val="100000"/>
              </a:lnSpc>
              <a:spcBef>
                <a:spcPts val="100"/>
              </a:spcBef>
              <a:spcAft>
                <a:spcPts val="0"/>
              </a:spcAft>
              <a:buClr>
                <a:schemeClr val="dk1"/>
              </a:buClr>
              <a:buSzPts val="500"/>
              <a:buNone/>
              <a:defRPr sz="500"/>
            </a:lvl9pPr>
          </a:lstStyle>
          <a:p/>
        </p:txBody>
      </p:sp>
      <p:sp>
        <p:nvSpPr>
          <p:cNvPr id="96" name="Google Shape;96;g37a0d5b8ea5_1_15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7" name="Google Shape;97;g37a0d5b8ea5_1_15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98" name="Google Shape;98;g37a0d5b8ea5_1_15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9" name="Shape 99"/>
        <p:cNvGrpSpPr/>
        <p:nvPr/>
      </p:nvGrpSpPr>
      <p:grpSpPr>
        <a:xfrm>
          <a:off x="0" y="0"/>
          <a:ext cx="0" cy="0"/>
          <a:chOff x="0" y="0"/>
          <a:chExt cx="0" cy="0"/>
        </a:xfrm>
      </p:grpSpPr>
      <p:sp>
        <p:nvSpPr>
          <p:cNvPr id="100" name="Google Shape;100;g37a0d5b8ea5_1_159"/>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algn="l">
              <a:lnSpc>
                <a:spcPct val="100000"/>
              </a:lnSpc>
              <a:spcBef>
                <a:spcPts val="0"/>
              </a:spcBef>
              <a:spcAft>
                <a:spcPts val="0"/>
              </a:spcAft>
              <a:buClr>
                <a:schemeClr val="dk1"/>
              </a:buClr>
              <a:buSzPts val="1000"/>
              <a:buFont typeface="Calibri"/>
              <a:buNone/>
              <a:defRPr b="1" sz="1000"/>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1" name="Google Shape;101;g37a0d5b8ea5_1_159"/>
          <p:cNvSpPr/>
          <p:nvPr>
            <p:ph idx="2" type="pic"/>
          </p:nvPr>
        </p:nvSpPr>
        <p:spPr>
          <a:xfrm>
            <a:off x="896144" y="306388"/>
            <a:ext cx="2743200" cy="2057400"/>
          </a:xfrm>
          <a:prstGeom prst="rect">
            <a:avLst/>
          </a:prstGeom>
          <a:noFill/>
          <a:ln>
            <a:noFill/>
          </a:ln>
        </p:spPr>
      </p:sp>
      <p:sp>
        <p:nvSpPr>
          <p:cNvPr id="102" name="Google Shape;102;g37a0d5b8ea5_1_159"/>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algn="l">
              <a:lnSpc>
                <a:spcPct val="100000"/>
              </a:lnSpc>
              <a:spcBef>
                <a:spcPts val="100"/>
              </a:spcBef>
              <a:spcAft>
                <a:spcPts val="0"/>
              </a:spcAft>
              <a:buClr>
                <a:schemeClr val="dk1"/>
              </a:buClr>
              <a:buSzPts val="700"/>
              <a:buNone/>
              <a:defRPr sz="700"/>
            </a:lvl1pPr>
            <a:lvl2pPr indent="-228600" lvl="1" marL="914400" algn="l">
              <a:lnSpc>
                <a:spcPct val="100000"/>
              </a:lnSpc>
              <a:spcBef>
                <a:spcPts val="100"/>
              </a:spcBef>
              <a:spcAft>
                <a:spcPts val="0"/>
              </a:spcAft>
              <a:buClr>
                <a:schemeClr val="dk1"/>
              </a:buClr>
              <a:buSzPts val="600"/>
              <a:buNone/>
              <a:defRPr sz="600"/>
            </a:lvl2pPr>
            <a:lvl3pPr indent="-228600" lvl="2" marL="1371600" algn="l">
              <a:lnSpc>
                <a:spcPct val="100000"/>
              </a:lnSpc>
              <a:spcBef>
                <a:spcPts val="100"/>
              </a:spcBef>
              <a:spcAft>
                <a:spcPts val="0"/>
              </a:spcAft>
              <a:buClr>
                <a:schemeClr val="dk1"/>
              </a:buClr>
              <a:buSzPts val="500"/>
              <a:buNone/>
              <a:defRPr sz="500"/>
            </a:lvl3pPr>
            <a:lvl4pPr indent="-228600" lvl="3" marL="1828800" algn="l">
              <a:lnSpc>
                <a:spcPct val="100000"/>
              </a:lnSpc>
              <a:spcBef>
                <a:spcPts val="100"/>
              </a:spcBef>
              <a:spcAft>
                <a:spcPts val="0"/>
              </a:spcAft>
              <a:buClr>
                <a:schemeClr val="dk1"/>
              </a:buClr>
              <a:buSzPts val="500"/>
              <a:buNone/>
              <a:defRPr sz="500"/>
            </a:lvl4pPr>
            <a:lvl5pPr indent="-228600" lvl="4" marL="2286000" algn="l">
              <a:lnSpc>
                <a:spcPct val="100000"/>
              </a:lnSpc>
              <a:spcBef>
                <a:spcPts val="100"/>
              </a:spcBef>
              <a:spcAft>
                <a:spcPts val="0"/>
              </a:spcAft>
              <a:buClr>
                <a:schemeClr val="dk1"/>
              </a:buClr>
              <a:buSzPts val="500"/>
              <a:buNone/>
              <a:defRPr sz="500"/>
            </a:lvl5pPr>
            <a:lvl6pPr indent="-228600" lvl="5" marL="2743200" algn="l">
              <a:lnSpc>
                <a:spcPct val="100000"/>
              </a:lnSpc>
              <a:spcBef>
                <a:spcPts val="100"/>
              </a:spcBef>
              <a:spcAft>
                <a:spcPts val="0"/>
              </a:spcAft>
              <a:buClr>
                <a:schemeClr val="dk1"/>
              </a:buClr>
              <a:buSzPts val="500"/>
              <a:buNone/>
              <a:defRPr sz="500"/>
            </a:lvl6pPr>
            <a:lvl7pPr indent="-228600" lvl="6" marL="3200400" algn="l">
              <a:lnSpc>
                <a:spcPct val="100000"/>
              </a:lnSpc>
              <a:spcBef>
                <a:spcPts val="100"/>
              </a:spcBef>
              <a:spcAft>
                <a:spcPts val="0"/>
              </a:spcAft>
              <a:buClr>
                <a:schemeClr val="dk1"/>
              </a:buClr>
              <a:buSzPts val="500"/>
              <a:buNone/>
              <a:defRPr sz="500"/>
            </a:lvl7pPr>
            <a:lvl8pPr indent="-228600" lvl="7" marL="3657600" algn="l">
              <a:lnSpc>
                <a:spcPct val="100000"/>
              </a:lnSpc>
              <a:spcBef>
                <a:spcPts val="100"/>
              </a:spcBef>
              <a:spcAft>
                <a:spcPts val="0"/>
              </a:spcAft>
              <a:buClr>
                <a:schemeClr val="dk1"/>
              </a:buClr>
              <a:buSzPts val="500"/>
              <a:buNone/>
              <a:defRPr sz="500"/>
            </a:lvl8pPr>
            <a:lvl9pPr indent="-228600" lvl="8" marL="4114800" algn="l">
              <a:lnSpc>
                <a:spcPct val="100000"/>
              </a:lnSpc>
              <a:spcBef>
                <a:spcPts val="100"/>
              </a:spcBef>
              <a:spcAft>
                <a:spcPts val="0"/>
              </a:spcAft>
              <a:buClr>
                <a:schemeClr val="dk1"/>
              </a:buClr>
              <a:buSzPts val="500"/>
              <a:buNone/>
              <a:defRPr sz="500"/>
            </a:lvl9pPr>
          </a:lstStyle>
          <a:p/>
        </p:txBody>
      </p:sp>
      <p:sp>
        <p:nvSpPr>
          <p:cNvPr id="103" name="Google Shape;103;g37a0d5b8ea5_1_15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4" name="Google Shape;104;g37a0d5b8ea5_1_15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5" name="Google Shape;105;g37a0d5b8ea5_1_15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g480b017b58350828_16"/>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13" name="Google Shape;13;g480b017b58350828_16"/>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4" name="Google Shape;14;g480b017b58350828_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06" name="Shape 106"/>
        <p:cNvGrpSpPr/>
        <p:nvPr/>
      </p:nvGrpSpPr>
      <p:grpSpPr>
        <a:xfrm>
          <a:off x="0" y="0"/>
          <a:ext cx="0" cy="0"/>
          <a:chOff x="0" y="0"/>
          <a:chExt cx="0" cy="0"/>
        </a:xfrm>
      </p:grpSpPr>
      <p:sp>
        <p:nvSpPr>
          <p:cNvPr id="107" name="Google Shape;107;g37a0d5b8ea5_1_16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08" name="Google Shape;108;g37a0d5b8ea5_1_166"/>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109" name="Google Shape;109;g37a0d5b8ea5_1_16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0" name="Google Shape;110;g37a0d5b8ea5_1_16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1" name="Google Shape;111;g37a0d5b8ea5_1_16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2" name="Shape 112"/>
        <p:cNvGrpSpPr/>
        <p:nvPr/>
      </p:nvGrpSpPr>
      <p:grpSpPr>
        <a:xfrm>
          <a:off x="0" y="0"/>
          <a:ext cx="0" cy="0"/>
          <a:chOff x="0" y="0"/>
          <a:chExt cx="0" cy="0"/>
        </a:xfrm>
      </p:grpSpPr>
      <p:sp>
        <p:nvSpPr>
          <p:cNvPr id="113" name="Google Shape;113;g37a0d5b8ea5_1_172"/>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algn="ctr">
              <a:lnSpc>
                <a:spcPct val="100000"/>
              </a:lnSpc>
              <a:spcBef>
                <a:spcPts val="0"/>
              </a:spcBef>
              <a:spcAft>
                <a:spcPts val="0"/>
              </a:spcAft>
              <a:buClr>
                <a:schemeClr val="dk1"/>
              </a:buClr>
              <a:buSzPts val="9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4" name="Google Shape;114;g37a0d5b8ea5_1_172"/>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algn="l">
              <a:lnSpc>
                <a:spcPct val="100000"/>
              </a:lnSpc>
              <a:spcBef>
                <a:spcPts val="200"/>
              </a:spcBef>
              <a:spcAft>
                <a:spcPts val="0"/>
              </a:spcAft>
              <a:buClr>
                <a:schemeClr val="dk1"/>
              </a:buClr>
              <a:buSzPts val="900"/>
              <a:buChar char="•"/>
              <a:defRPr/>
            </a:lvl1pPr>
            <a:lvl2pPr indent="-285750" lvl="1" marL="914400" algn="l">
              <a:lnSpc>
                <a:spcPct val="100000"/>
              </a:lnSpc>
              <a:spcBef>
                <a:spcPts val="200"/>
              </a:spcBef>
              <a:spcAft>
                <a:spcPts val="0"/>
              </a:spcAft>
              <a:buClr>
                <a:schemeClr val="dk1"/>
              </a:buClr>
              <a:buSzPts val="900"/>
              <a:buChar char="–"/>
              <a:defRPr/>
            </a:lvl2pPr>
            <a:lvl3pPr indent="-285750" lvl="2" marL="1371600" algn="l">
              <a:lnSpc>
                <a:spcPct val="100000"/>
              </a:lnSpc>
              <a:spcBef>
                <a:spcPts val="200"/>
              </a:spcBef>
              <a:spcAft>
                <a:spcPts val="0"/>
              </a:spcAft>
              <a:buClr>
                <a:schemeClr val="dk1"/>
              </a:buClr>
              <a:buSzPts val="900"/>
              <a:buChar char="•"/>
              <a:defRPr/>
            </a:lvl3pPr>
            <a:lvl4pPr indent="-285750" lvl="3" marL="1828800" algn="l">
              <a:lnSpc>
                <a:spcPct val="100000"/>
              </a:lnSpc>
              <a:spcBef>
                <a:spcPts val="200"/>
              </a:spcBef>
              <a:spcAft>
                <a:spcPts val="0"/>
              </a:spcAft>
              <a:buClr>
                <a:schemeClr val="dk1"/>
              </a:buClr>
              <a:buSzPts val="900"/>
              <a:buChar char="–"/>
              <a:defRPr/>
            </a:lvl4pPr>
            <a:lvl5pPr indent="-285750" lvl="4" marL="2286000" algn="l">
              <a:lnSpc>
                <a:spcPct val="100000"/>
              </a:lnSpc>
              <a:spcBef>
                <a:spcPts val="200"/>
              </a:spcBef>
              <a:spcAft>
                <a:spcPts val="0"/>
              </a:spcAft>
              <a:buClr>
                <a:schemeClr val="dk1"/>
              </a:buClr>
              <a:buSzPts val="900"/>
              <a:buChar char="»"/>
              <a:defRPr/>
            </a:lvl5pPr>
            <a:lvl6pPr indent="-285750" lvl="5" marL="2743200" algn="l">
              <a:lnSpc>
                <a:spcPct val="100000"/>
              </a:lnSpc>
              <a:spcBef>
                <a:spcPts val="200"/>
              </a:spcBef>
              <a:spcAft>
                <a:spcPts val="0"/>
              </a:spcAft>
              <a:buClr>
                <a:schemeClr val="dk1"/>
              </a:buClr>
              <a:buSzPts val="900"/>
              <a:buChar char="•"/>
              <a:defRPr/>
            </a:lvl6pPr>
            <a:lvl7pPr indent="-285750" lvl="6" marL="3200400" algn="l">
              <a:lnSpc>
                <a:spcPct val="100000"/>
              </a:lnSpc>
              <a:spcBef>
                <a:spcPts val="200"/>
              </a:spcBef>
              <a:spcAft>
                <a:spcPts val="0"/>
              </a:spcAft>
              <a:buClr>
                <a:schemeClr val="dk1"/>
              </a:buClr>
              <a:buSzPts val="900"/>
              <a:buChar char="•"/>
              <a:defRPr/>
            </a:lvl7pPr>
            <a:lvl8pPr indent="-285750" lvl="7" marL="3657600" algn="l">
              <a:lnSpc>
                <a:spcPct val="100000"/>
              </a:lnSpc>
              <a:spcBef>
                <a:spcPts val="200"/>
              </a:spcBef>
              <a:spcAft>
                <a:spcPts val="0"/>
              </a:spcAft>
              <a:buClr>
                <a:schemeClr val="dk1"/>
              </a:buClr>
              <a:buSzPts val="900"/>
              <a:buChar char="•"/>
              <a:defRPr/>
            </a:lvl8pPr>
            <a:lvl9pPr indent="-285750" lvl="8" marL="4114800" algn="l">
              <a:lnSpc>
                <a:spcPct val="100000"/>
              </a:lnSpc>
              <a:spcBef>
                <a:spcPts val="200"/>
              </a:spcBef>
              <a:spcAft>
                <a:spcPts val="0"/>
              </a:spcAft>
              <a:buClr>
                <a:schemeClr val="dk1"/>
              </a:buClr>
              <a:buSzPts val="900"/>
              <a:buChar char="•"/>
              <a:defRPr/>
            </a:lvl9pPr>
          </a:lstStyle>
          <a:p/>
        </p:txBody>
      </p:sp>
      <p:sp>
        <p:nvSpPr>
          <p:cNvPr id="115" name="Google Shape;115;g37a0d5b8ea5_1_17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6" name="Google Shape;116;g37a0d5b8ea5_1_17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lnSpc>
                <a:spcPct val="100000"/>
              </a:lnSpc>
              <a:spcBef>
                <a:spcPts val="0"/>
              </a:spcBef>
              <a:spcAft>
                <a:spcPts val="0"/>
              </a:spcAft>
              <a:buSzPts val="700"/>
              <a:buNone/>
              <a:defRPr/>
            </a:lvl1pPr>
            <a:lvl2pPr lvl="1" algn="l">
              <a:lnSpc>
                <a:spcPct val="100000"/>
              </a:lnSpc>
              <a:spcBef>
                <a:spcPts val="0"/>
              </a:spcBef>
              <a:spcAft>
                <a:spcPts val="0"/>
              </a:spcAft>
              <a:buSzPts val="700"/>
              <a:buNone/>
              <a:defRPr/>
            </a:lvl2pPr>
            <a:lvl3pPr lvl="2" algn="l">
              <a:lnSpc>
                <a:spcPct val="100000"/>
              </a:lnSpc>
              <a:spcBef>
                <a:spcPts val="0"/>
              </a:spcBef>
              <a:spcAft>
                <a:spcPts val="0"/>
              </a:spcAft>
              <a:buSzPts val="700"/>
              <a:buNone/>
              <a:defRPr/>
            </a:lvl3pPr>
            <a:lvl4pPr lvl="3" algn="l">
              <a:lnSpc>
                <a:spcPct val="100000"/>
              </a:lnSpc>
              <a:spcBef>
                <a:spcPts val="0"/>
              </a:spcBef>
              <a:spcAft>
                <a:spcPts val="0"/>
              </a:spcAft>
              <a:buSzPts val="700"/>
              <a:buNone/>
              <a:defRPr/>
            </a:lvl4pPr>
            <a:lvl5pPr lvl="4" algn="l">
              <a:lnSpc>
                <a:spcPct val="100000"/>
              </a:lnSpc>
              <a:spcBef>
                <a:spcPts val="0"/>
              </a:spcBef>
              <a:spcAft>
                <a:spcPts val="0"/>
              </a:spcAft>
              <a:buSzPts val="700"/>
              <a:buNone/>
              <a:defRPr/>
            </a:lvl5pPr>
            <a:lvl6pPr lvl="5" algn="l">
              <a:lnSpc>
                <a:spcPct val="100000"/>
              </a:lnSpc>
              <a:spcBef>
                <a:spcPts val="0"/>
              </a:spcBef>
              <a:spcAft>
                <a:spcPts val="0"/>
              </a:spcAft>
              <a:buSzPts val="700"/>
              <a:buNone/>
              <a:defRPr/>
            </a:lvl6pPr>
            <a:lvl7pPr lvl="6" algn="l">
              <a:lnSpc>
                <a:spcPct val="100000"/>
              </a:lnSpc>
              <a:spcBef>
                <a:spcPts val="0"/>
              </a:spcBef>
              <a:spcAft>
                <a:spcPts val="0"/>
              </a:spcAft>
              <a:buSzPts val="700"/>
              <a:buNone/>
              <a:defRPr/>
            </a:lvl7pPr>
            <a:lvl8pPr lvl="7" algn="l">
              <a:lnSpc>
                <a:spcPct val="100000"/>
              </a:lnSpc>
              <a:spcBef>
                <a:spcPts val="0"/>
              </a:spcBef>
              <a:spcAft>
                <a:spcPts val="0"/>
              </a:spcAft>
              <a:buSzPts val="700"/>
              <a:buNone/>
              <a:defRPr/>
            </a:lvl8pPr>
            <a:lvl9pPr lvl="8" algn="l">
              <a:lnSpc>
                <a:spcPct val="100000"/>
              </a:lnSpc>
              <a:spcBef>
                <a:spcPts val="0"/>
              </a:spcBef>
              <a:spcAft>
                <a:spcPts val="0"/>
              </a:spcAft>
              <a:buSzPts val="700"/>
              <a:buNone/>
              <a:defRPr/>
            </a:lvl9pPr>
          </a:lstStyle>
          <a:p/>
        </p:txBody>
      </p:sp>
      <p:sp>
        <p:nvSpPr>
          <p:cNvPr id="117" name="Google Shape;117;g37a0d5b8ea5_1_17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4" name="Shape 124"/>
        <p:cNvGrpSpPr/>
        <p:nvPr/>
      </p:nvGrpSpPr>
      <p:grpSpPr>
        <a:xfrm>
          <a:off x="0" y="0"/>
          <a:ext cx="0" cy="0"/>
          <a:chOff x="0" y="0"/>
          <a:chExt cx="0" cy="0"/>
        </a:xfrm>
      </p:grpSpPr>
      <p:sp>
        <p:nvSpPr>
          <p:cNvPr id="125" name="Google Shape;125;g37a0d5b8ea5_1_81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6" name="Google Shape;126;g37a0d5b8ea5_1_818"/>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27" name="Google Shape;127;g37a0d5b8ea5_1_81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8" name="Google Shape;128;g37a0d5b8ea5_1_81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9" name="Google Shape;129;g37a0d5b8ea5_1_81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0" name="Shape 130"/>
        <p:cNvGrpSpPr/>
        <p:nvPr/>
      </p:nvGrpSpPr>
      <p:grpSpPr>
        <a:xfrm>
          <a:off x="0" y="0"/>
          <a:ext cx="0" cy="0"/>
          <a:chOff x="0" y="0"/>
          <a:chExt cx="0" cy="0"/>
        </a:xfrm>
      </p:grpSpPr>
      <p:sp>
        <p:nvSpPr>
          <p:cNvPr id="131" name="Google Shape;131;g37a0d5b8ea5_1_812"/>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2" name="Google Shape;132;g37a0d5b8ea5_1_812"/>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33" name="Google Shape;133;g37a0d5b8ea5_1_81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4" name="Google Shape;134;g37a0d5b8ea5_1_81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5" name="Google Shape;135;g37a0d5b8ea5_1_81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6" name="Shape 136"/>
        <p:cNvGrpSpPr/>
        <p:nvPr/>
      </p:nvGrpSpPr>
      <p:grpSpPr>
        <a:xfrm>
          <a:off x="0" y="0"/>
          <a:ext cx="0" cy="0"/>
          <a:chOff x="0" y="0"/>
          <a:chExt cx="0" cy="0"/>
        </a:xfrm>
      </p:grpSpPr>
      <p:sp>
        <p:nvSpPr>
          <p:cNvPr id="137" name="Google Shape;137;g37a0d5b8ea5_1_824"/>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8" name="Google Shape;138;g37a0d5b8ea5_1_824"/>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139" name="Google Shape;139;g37a0d5b8ea5_1_82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0" name="Google Shape;140;g37a0d5b8ea5_1_82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1" name="Google Shape;141;g37a0d5b8ea5_1_82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2" name="Shape 142"/>
        <p:cNvGrpSpPr/>
        <p:nvPr/>
      </p:nvGrpSpPr>
      <p:grpSpPr>
        <a:xfrm>
          <a:off x="0" y="0"/>
          <a:ext cx="0" cy="0"/>
          <a:chOff x="0" y="0"/>
          <a:chExt cx="0" cy="0"/>
        </a:xfrm>
      </p:grpSpPr>
      <p:sp>
        <p:nvSpPr>
          <p:cNvPr id="143" name="Google Shape;143;g37a0d5b8ea5_1_83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4" name="Google Shape;144;g37a0d5b8ea5_1_830"/>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5" name="Google Shape;145;g37a0d5b8ea5_1_830"/>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6" name="Google Shape;146;g37a0d5b8ea5_1_83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7" name="Google Shape;147;g37a0d5b8ea5_1_83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g37a0d5b8ea5_1_83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9" name="Shape 149"/>
        <p:cNvGrpSpPr/>
        <p:nvPr/>
      </p:nvGrpSpPr>
      <p:grpSpPr>
        <a:xfrm>
          <a:off x="0" y="0"/>
          <a:ext cx="0" cy="0"/>
          <a:chOff x="0" y="0"/>
          <a:chExt cx="0" cy="0"/>
        </a:xfrm>
      </p:grpSpPr>
      <p:sp>
        <p:nvSpPr>
          <p:cNvPr id="150" name="Google Shape;150;g37a0d5b8ea5_1_837"/>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1" name="Google Shape;151;g37a0d5b8ea5_1_837"/>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52" name="Google Shape;152;g37a0d5b8ea5_1_837"/>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3" name="Google Shape;153;g37a0d5b8ea5_1_837"/>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54" name="Google Shape;154;g37a0d5b8ea5_1_837"/>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55" name="Google Shape;155;g37a0d5b8ea5_1_83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6" name="Google Shape;156;g37a0d5b8ea5_1_83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7" name="Google Shape;157;g37a0d5b8ea5_1_83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8" name="Shape 158"/>
        <p:cNvGrpSpPr/>
        <p:nvPr/>
      </p:nvGrpSpPr>
      <p:grpSpPr>
        <a:xfrm>
          <a:off x="0" y="0"/>
          <a:ext cx="0" cy="0"/>
          <a:chOff x="0" y="0"/>
          <a:chExt cx="0" cy="0"/>
        </a:xfrm>
      </p:grpSpPr>
      <p:sp>
        <p:nvSpPr>
          <p:cNvPr id="159" name="Google Shape;159;g37a0d5b8ea5_1_84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0" name="Google Shape;160;g37a0d5b8ea5_1_84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1" name="Google Shape;161;g37a0d5b8ea5_1_84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2" name="Google Shape;162;g37a0d5b8ea5_1_84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3" name="Shape 163"/>
        <p:cNvGrpSpPr/>
        <p:nvPr/>
      </p:nvGrpSpPr>
      <p:grpSpPr>
        <a:xfrm>
          <a:off x="0" y="0"/>
          <a:ext cx="0" cy="0"/>
          <a:chOff x="0" y="0"/>
          <a:chExt cx="0" cy="0"/>
        </a:xfrm>
      </p:grpSpPr>
      <p:sp>
        <p:nvSpPr>
          <p:cNvPr id="164" name="Google Shape;164;g37a0d5b8ea5_1_85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5" name="Google Shape;165;g37a0d5b8ea5_1_85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6" name="Google Shape;166;g37a0d5b8ea5_1_85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7" name="Shape 167"/>
        <p:cNvGrpSpPr/>
        <p:nvPr/>
      </p:nvGrpSpPr>
      <p:grpSpPr>
        <a:xfrm>
          <a:off x="0" y="0"/>
          <a:ext cx="0" cy="0"/>
          <a:chOff x="0" y="0"/>
          <a:chExt cx="0" cy="0"/>
        </a:xfrm>
      </p:grpSpPr>
      <p:sp>
        <p:nvSpPr>
          <p:cNvPr id="168" name="Google Shape;168;g37a0d5b8ea5_1_855"/>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9" name="Google Shape;169;g37a0d5b8ea5_1_855"/>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70" name="Google Shape;170;g37a0d5b8ea5_1_855"/>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71" name="Google Shape;171;g37a0d5b8ea5_1_85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2" name="Google Shape;172;g37a0d5b8ea5_1_85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3" name="Google Shape;173;g37a0d5b8ea5_1_85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5" name="Shape 15"/>
        <p:cNvGrpSpPr/>
        <p:nvPr/>
      </p:nvGrpSpPr>
      <p:grpSpPr>
        <a:xfrm>
          <a:off x="0" y="0"/>
          <a:ext cx="0" cy="0"/>
          <a:chOff x="0" y="0"/>
          <a:chExt cx="0" cy="0"/>
        </a:xfrm>
      </p:grpSpPr>
      <p:sp>
        <p:nvSpPr>
          <p:cNvPr id="16" name="Google Shape;16;g480b017b58350828_8"/>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g480b017b58350828_8"/>
          <p:cNvSpPr txBox="1"/>
          <p:nvPr>
            <p:ph type="ctrTitle"/>
          </p:nvPr>
        </p:nvSpPr>
        <p:spPr>
          <a:xfrm>
            <a:off x="311700" y="392150"/>
            <a:ext cx="8520600" cy="2690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8" name="Google Shape;18;g480b017b58350828_8"/>
          <p:cNvSpPr txBox="1"/>
          <p:nvPr>
            <p:ph idx="1" type="subTitle"/>
          </p:nvPr>
        </p:nvSpPr>
        <p:spPr>
          <a:xfrm>
            <a:off x="311700" y="3890400"/>
            <a:ext cx="8520600" cy="7062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9" name="Google Shape;19;g480b017b58350828_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4" name="Shape 174"/>
        <p:cNvGrpSpPr/>
        <p:nvPr/>
      </p:nvGrpSpPr>
      <p:grpSpPr>
        <a:xfrm>
          <a:off x="0" y="0"/>
          <a:ext cx="0" cy="0"/>
          <a:chOff x="0" y="0"/>
          <a:chExt cx="0" cy="0"/>
        </a:xfrm>
      </p:grpSpPr>
      <p:sp>
        <p:nvSpPr>
          <p:cNvPr id="175" name="Google Shape;175;g37a0d5b8ea5_1_862"/>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6" name="Google Shape;176;g37a0d5b8ea5_1_862"/>
          <p:cNvSpPr/>
          <p:nvPr>
            <p:ph idx="2" type="pic"/>
          </p:nvPr>
        </p:nvSpPr>
        <p:spPr>
          <a:xfrm>
            <a:off x="3887391" y="740569"/>
            <a:ext cx="4629300" cy="3655200"/>
          </a:xfrm>
          <a:prstGeom prst="rect">
            <a:avLst/>
          </a:prstGeom>
          <a:noFill/>
          <a:ln>
            <a:noFill/>
          </a:ln>
        </p:spPr>
      </p:sp>
      <p:sp>
        <p:nvSpPr>
          <p:cNvPr id="177" name="Google Shape;177;g37a0d5b8ea5_1_862"/>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78" name="Google Shape;178;g37a0d5b8ea5_1_86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9" name="Google Shape;179;g37a0d5b8ea5_1_86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0" name="Google Shape;180;g37a0d5b8ea5_1_86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1" name="Shape 181"/>
        <p:cNvGrpSpPr/>
        <p:nvPr/>
      </p:nvGrpSpPr>
      <p:grpSpPr>
        <a:xfrm>
          <a:off x="0" y="0"/>
          <a:ext cx="0" cy="0"/>
          <a:chOff x="0" y="0"/>
          <a:chExt cx="0" cy="0"/>
        </a:xfrm>
      </p:grpSpPr>
      <p:sp>
        <p:nvSpPr>
          <p:cNvPr id="182" name="Google Shape;182;g37a0d5b8ea5_1_86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3" name="Google Shape;183;g37a0d5b8ea5_1_869"/>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84" name="Google Shape;184;g37a0d5b8ea5_1_86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5" name="Google Shape;185;g37a0d5b8ea5_1_86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6" name="Google Shape;186;g37a0d5b8ea5_1_86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7" name="Shape 187"/>
        <p:cNvGrpSpPr/>
        <p:nvPr/>
      </p:nvGrpSpPr>
      <p:grpSpPr>
        <a:xfrm>
          <a:off x="0" y="0"/>
          <a:ext cx="0" cy="0"/>
          <a:chOff x="0" y="0"/>
          <a:chExt cx="0" cy="0"/>
        </a:xfrm>
      </p:grpSpPr>
      <p:sp>
        <p:nvSpPr>
          <p:cNvPr id="188" name="Google Shape;188;g37a0d5b8ea5_1_875"/>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9" name="Google Shape;189;g37a0d5b8ea5_1_875"/>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90" name="Google Shape;190;g37a0d5b8ea5_1_87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1" name="Google Shape;191;g37a0d5b8ea5_1_87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92" name="Google Shape;192;g37a0d5b8ea5_1_87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0" name="Shape 20"/>
        <p:cNvGrpSpPr/>
        <p:nvPr/>
      </p:nvGrpSpPr>
      <p:grpSpPr>
        <a:xfrm>
          <a:off x="0" y="0"/>
          <a:ext cx="0" cy="0"/>
          <a:chOff x="0" y="0"/>
          <a:chExt cx="0" cy="0"/>
        </a:xfrm>
      </p:grpSpPr>
      <p:sp>
        <p:nvSpPr>
          <p:cNvPr id="21" name="Google Shape;21;g480b017b58350828_13"/>
          <p:cNvSpPr txBox="1"/>
          <p:nvPr>
            <p:ph type="title"/>
          </p:nvPr>
        </p:nvSpPr>
        <p:spPr>
          <a:xfrm>
            <a:off x="2802750" y="802500"/>
            <a:ext cx="3538500" cy="35385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2" name="Google Shape;22;g480b017b58350828_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g480b017b58350828_20"/>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25" name="Google Shape;25;g480b017b58350828_20"/>
          <p:cNvSpPr txBox="1"/>
          <p:nvPr>
            <p:ph idx="1" type="body"/>
          </p:nvPr>
        </p:nvSpPr>
        <p:spPr>
          <a:xfrm>
            <a:off x="3117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6" name="Google Shape;26;g480b017b58350828_20"/>
          <p:cNvSpPr txBox="1"/>
          <p:nvPr>
            <p:ph idx="2" type="body"/>
          </p:nvPr>
        </p:nvSpPr>
        <p:spPr>
          <a:xfrm>
            <a:off x="48324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g480b017b58350828_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g480b017b58350828_25"/>
          <p:cNvSpPr txBox="1"/>
          <p:nvPr>
            <p:ph type="title"/>
          </p:nvPr>
        </p:nvSpPr>
        <p:spPr>
          <a:xfrm>
            <a:off x="304800" y="309350"/>
            <a:ext cx="8537700" cy="748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30" name="Google Shape;30;g480b017b58350828_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g480b017b58350828_2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p:txBody>
      </p:sp>
      <p:sp>
        <p:nvSpPr>
          <p:cNvPr id="33" name="Google Shape;33;g480b017b58350828_2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4" name="Google Shape;34;g480b017b58350828_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5" name="Shape 35"/>
        <p:cNvGrpSpPr/>
        <p:nvPr/>
      </p:nvGrpSpPr>
      <p:grpSpPr>
        <a:xfrm>
          <a:off x="0" y="0"/>
          <a:ext cx="0" cy="0"/>
          <a:chOff x="0" y="0"/>
          <a:chExt cx="0" cy="0"/>
        </a:xfrm>
      </p:grpSpPr>
      <p:sp>
        <p:nvSpPr>
          <p:cNvPr id="36" name="Google Shape;36;g480b017b58350828_32"/>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p:txBody>
      </p:sp>
      <p:sp>
        <p:nvSpPr>
          <p:cNvPr id="37" name="Google Shape;37;g480b017b58350828_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g480b017b58350828_35"/>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0" name="Google Shape;40;g480b017b58350828_35"/>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41" name="Google Shape;41;g480b017b58350828_35"/>
          <p:cNvSpPr txBox="1"/>
          <p:nvPr>
            <p:ph type="title"/>
          </p:nvPr>
        </p:nvSpPr>
        <p:spPr>
          <a:xfrm>
            <a:off x="265500" y="1081400"/>
            <a:ext cx="4045200" cy="1710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42" name="Google Shape;42;g480b017b58350828_35"/>
          <p:cNvSpPr txBox="1"/>
          <p:nvPr>
            <p:ph idx="1" type="subTitle"/>
          </p:nvPr>
        </p:nvSpPr>
        <p:spPr>
          <a:xfrm>
            <a:off x="265500" y="2845223"/>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3" name="Google Shape;43;g480b017b58350828_35"/>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indent="-317500" lvl="1" marL="914400" algn="l">
              <a:lnSpc>
                <a:spcPct val="115000"/>
              </a:lnSpc>
              <a:spcBef>
                <a:spcPts val="0"/>
              </a:spcBef>
              <a:spcAft>
                <a:spcPts val="0"/>
              </a:spcAft>
              <a:buClr>
                <a:schemeClr val="accent1"/>
              </a:buClr>
              <a:buSzPts val="1400"/>
              <a:buChar char="○"/>
              <a:defRPr>
                <a:solidFill>
                  <a:schemeClr val="accent1"/>
                </a:solidFill>
                <a:highlight>
                  <a:schemeClr val="lt1"/>
                </a:highlight>
              </a:defRPr>
            </a:lvl2pPr>
            <a:lvl3pPr indent="-317500" lvl="2" marL="1371600" algn="l">
              <a:lnSpc>
                <a:spcPct val="115000"/>
              </a:lnSpc>
              <a:spcBef>
                <a:spcPts val="0"/>
              </a:spcBef>
              <a:spcAft>
                <a:spcPts val="0"/>
              </a:spcAft>
              <a:buClr>
                <a:schemeClr val="accent1"/>
              </a:buClr>
              <a:buSzPts val="1400"/>
              <a:buChar char="■"/>
              <a:defRPr>
                <a:solidFill>
                  <a:schemeClr val="accent1"/>
                </a:solidFill>
                <a:highlight>
                  <a:schemeClr val="lt1"/>
                </a:highlight>
              </a:defRPr>
            </a:lvl3pPr>
            <a:lvl4pPr indent="-317500" lvl="3" marL="1828800" algn="l">
              <a:lnSpc>
                <a:spcPct val="115000"/>
              </a:lnSpc>
              <a:spcBef>
                <a:spcPts val="0"/>
              </a:spcBef>
              <a:spcAft>
                <a:spcPts val="0"/>
              </a:spcAft>
              <a:buClr>
                <a:schemeClr val="accent1"/>
              </a:buClr>
              <a:buSzPts val="1400"/>
              <a:buChar char="●"/>
              <a:defRPr>
                <a:solidFill>
                  <a:schemeClr val="accent1"/>
                </a:solidFill>
                <a:highlight>
                  <a:schemeClr val="lt1"/>
                </a:highlight>
              </a:defRPr>
            </a:lvl4pPr>
            <a:lvl5pPr indent="-317500" lvl="4" marL="2286000" algn="l">
              <a:lnSpc>
                <a:spcPct val="115000"/>
              </a:lnSpc>
              <a:spcBef>
                <a:spcPts val="0"/>
              </a:spcBef>
              <a:spcAft>
                <a:spcPts val="0"/>
              </a:spcAft>
              <a:buClr>
                <a:schemeClr val="accent1"/>
              </a:buClr>
              <a:buSzPts val="1400"/>
              <a:buChar char="○"/>
              <a:defRPr>
                <a:solidFill>
                  <a:schemeClr val="accent1"/>
                </a:solidFill>
                <a:highlight>
                  <a:schemeClr val="lt1"/>
                </a:highlight>
              </a:defRPr>
            </a:lvl5pPr>
            <a:lvl6pPr indent="-317500" lvl="5" marL="2743200" algn="l">
              <a:lnSpc>
                <a:spcPct val="115000"/>
              </a:lnSpc>
              <a:spcBef>
                <a:spcPts val="0"/>
              </a:spcBef>
              <a:spcAft>
                <a:spcPts val="0"/>
              </a:spcAft>
              <a:buClr>
                <a:schemeClr val="accent1"/>
              </a:buClr>
              <a:buSzPts val="1400"/>
              <a:buChar char="■"/>
              <a:defRPr>
                <a:solidFill>
                  <a:schemeClr val="accent1"/>
                </a:solidFill>
                <a:highlight>
                  <a:schemeClr val="lt1"/>
                </a:highlight>
              </a:defRPr>
            </a:lvl6pPr>
            <a:lvl7pPr indent="-317500" lvl="6" marL="3200400" algn="l">
              <a:lnSpc>
                <a:spcPct val="115000"/>
              </a:lnSpc>
              <a:spcBef>
                <a:spcPts val="0"/>
              </a:spcBef>
              <a:spcAft>
                <a:spcPts val="0"/>
              </a:spcAft>
              <a:buClr>
                <a:schemeClr val="accent1"/>
              </a:buClr>
              <a:buSzPts val="1400"/>
              <a:buChar char="●"/>
              <a:defRPr>
                <a:solidFill>
                  <a:schemeClr val="accent1"/>
                </a:solidFill>
                <a:highlight>
                  <a:schemeClr val="lt1"/>
                </a:highlight>
              </a:defRPr>
            </a:lvl7pPr>
            <a:lvl8pPr indent="-317500" lvl="7" marL="3657600" algn="l">
              <a:lnSpc>
                <a:spcPct val="115000"/>
              </a:lnSpc>
              <a:spcBef>
                <a:spcPts val="0"/>
              </a:spcBef>
              <a:spcAft>
                <a:spcPts val="0"/>
              </a:spcAft>
              <a:buClr>
                <a:schemeClr val="accent1"/>
              </a:buClr>
              <a:buSzPts val="1400"/>
              <a:buChar char="○"/>
              <a:defRPr>
                <a:solidFill>
                  <a:schemeClr val="accent1"/>
                </a:solidFill>
                <a:highlight>
                  <a:schemeClr val="lt1"/>
                </a:highlight>
              </a:defRPr>
            </a:lvl8pPr>
            <a:lvl9pPr indent="-317500" lvl="8" marL="4114800" algn="l">
              <a:lnSpc>
                <a:spcPct val="115000"/>
              </a:lnSpc>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4" name="Google Shape;44;g480b017b58350828_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theme" Target="../theme/theme4.xml"/><Relationship Id="rId10" Type="http://schemas.openxmlformats.org/officeDocument/2006/relationships/slideLayout" Target="../slideLayouts/slideLayout2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2" Type="http://schemas.openxmlformats.org/officeDocument/2006/relationships/theme" Target="../theme/theme3.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g480b017b58350828_4"/>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9pPr>
          </a:lstStyle>
          <a:p/>
        </p:txBody>
      </p:sp>
      <p:sp>
        <p:nvSpPr>
          <p:cNvPr id="7" name="Google Shape;7;g480b017b58350828_4"/>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Source Code Pro"/>
              <a:buChar char="●"/>
              <a:defRPr b="0" i="0" sz="1800" u="none" cap="none" strike="noStrike">
                <a:solidFill>
                  <a:schemeClr val="dk2"/>
                </a:solidFill>
                <a:latin typeface="Source Code Pro"/>
                <a:ea typeface="Source Code Pro"/>
                <a:cs typeface="Source Code Pro"/>
                <a:sym typeface="Source Code Pro"/>
              </a:defRPr>
            </a:lvl1pPr>
            <a:lvl2pPr indent="-317500" lvl="1" marL="914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2pPr>
            <a:lvl3pPr indent="-317500" lvl="2" marL="1371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3pPr>
            <a:lvl4pPr indent="-317500" lvl="3" marL="1828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4pPr>
            <a:lvl5pPr indent="-317500" lvl="4" marL="22860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5pPr>
            <a:lvl6pPr indent="-317500" lvl="5" marL="27432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6pPr>
            <a:lvl7pPr indent="-317500" lvl="6" marL="3200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7pPr>
            <a:lvl8pPr indent="-317500" lvl="7" marL="3657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8pPr>
            <a:lvl9pPr indent="-317500" lvl="8" marL="4114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9pPr>
          </a:lstStyle>
          <a:p/>
        </p:txBody>
      </p:sp>
      <p:sp>
        <p:nvSpPr>
          <p:cNvPr id="8" name="Google Shape;8;g480b017b58350828_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2" name="Shape 52"/>
        <p:cNvGrpSpPr/>
        <p:nvPr/>
      </p:nvGrpSpPr>
      <p:grpSpPr>
        <a:xfrm>
          <a:off x="0" y="0"/>
          <a:ext cx="0" cy="0"/>
          <a:chOff x="0" y="0"/>
          <a:chExt cx="0" cy="0"/>
        </a:xfrm>
      </p:grpSpPr>
      <p:sp>
        <p:nvSpPr>
          <p:cNvPr id="53" name="Google Shape;53;g37a0d5b8ea5_1_112"/>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lnSpc>
                <a:spcPct val="100000"/>
              </a:lnSpc>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rgbClr val="000000"/>
                </a:solidFill>
                <a:latin typeface="Arial"/>
                <a:ea typeface="Arial"/>
                <a:cs typeface="Arial"/>
                <a:sym typeface="Arial"/>
              </a:defRPr>
            </a:lvl9pPr>
          </a:lstStyle>
          <a:p/>
        </p:txBody>
      </p:sp>
      <p:sp>
        <p:nvSpPr>
          <p:cNvPr id="54" name="Google Shape;54;g37a0d5b8ea5_1_112"/>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rtl="0" algn="l">
              <a:lnSpc>
                <a:spcPct val="100000"/>
              </a:lnSpc>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lnSpc>
                <a:spcPct val="100000"/>
              </a:lnSpc>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lnSpc>
                <a:spcPct val="100000"/>
              </a:lnSpc>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lnSpc>
                <a:spcPct val="100000"/>
              </a:lnSpc>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55" name="Google Shape;55;g37a0d5b8ea5_1_11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rtl="0" algn="l">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56" name="Google Shape;56;g37a0d5b8ea5_1_11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rtl="0" algn="ctr">
              <a:lnSpc>
                <a:spcPct val="100000"/>
              </a:lnSpc>
              <a:spcBef>
                <a:spcPts val="0"/>
              </a:spcBef>
              <a:spcAft>
                <a:spcPts val="0"/>
              </a:spcAft>
              <a:buClr>
                <a:srgbClr val="000000"/>
              </a:buClr>
              <a:buSzPts val="700"/>
              <a:buFont typeface="Arial"/>
              <a:buNone/>
              <a:defRPr b="0" i="0" sz="6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700"/>
              <a:buFont typeface="Arial"/>
              <a:buNone/>
              <a:defRPr b="0" i="0" sz="900" u="none" cap="none" strike="noStrike">
                <a:solidFill>
                  <a:schemeClr val="dk1"/>
                </a:solidFill>
                <a:latin typeface="Calibri"/>
                <a:ea typeface="Calibri"/>
                <a:cs typeface="Calibri"/>
                <a:sym typeface="Calibri"/>
              </a:defRPr>
            </a:lvl9pPr>
          </a:lstStyle>
          <a:p/>
        </p:txBody>
      </p:sp>
      <p:sp>
        <p:nvSpPr>
          <p:cNvPr id="57" name="Google Shape;57;g37a0d5b8ea5_1_11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spd="med">
    <p:push/>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DEAF6"/>
        </a:solidFill>
      </p:bgPr>
    </p:bg>
    <p:spTree>
      <p:nvGrpSpPr>
        <p:cNvPr id="118" name="Shape 118"/>
        <p:cNvGrpSpPr/>
        <p:nvPr/>
      </p:nvGrpSpPr>
      <p:grpSpPr>
        <a:xfrm>
          <a:off x="0" y="0"/>
          <a:ext cx="0" cy="0"/>
          <a:chOff x="0" y="0"/>
          <a:chExt cx="0" cy="0"/>
        </a:xfrm>
      </p:grpSpPr>
      <p:sp>
        <p:nvSpPr>
          <p:cNvPr id="119" name="Google Shape;119;g37a0d5b8ea5_1_80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120" name="Google Shape;120;g37a0d5b8ea5_1_80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121" name="Google Shape;121;g37a0d5b8ea5_1_80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22" name="Google Shape;122;g37a0d5b8ea5_1_80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Calibri"/>
                <a:ea typeface="Calibri"/>
                <a:cs typeface="Calibri"/>
                <a:sym typeface="Calibri"/>
              </a:defRPr>
            </a:lvl9pPr>
          </a:lstStyle>
          <a:p/>
        </p:txBody>
      </p:sp>
      <p:sp>
        <p:nvSpPr>
          <p:cNvPr id="123" name="Google Shape;123;g37a0d5b8ea5_1_80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4.xml"/><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11.png"/><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7.xml"/><Relationship Id="rId3" Type="http://schemas.openxmlformats.org/officeDocument/2006/relationships/image" Target="../media/image1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1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1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1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image" Target="../media/image1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11.pn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9.xml"/><Relationship Id="rId3" Type="http://schemas.openxmlformats.org/officeDocument/2006/relationships/hyperlink" Target="mailto:mbbsstage3@kcl.ac.uk" TargetMode="External"/><Relationship Id="rId4" Type="http://schemas.openxmlformats.org/officeDocument/2006/relationships/hyperlink" Target="mailto:mbbsstage3@kcl.ac.uk" TargetMode="External"/><Relationship Id="rId9" Type="http://schemas.openxmlformats.org/officeDocument/2006/relationships/image" Target="../media/image13.png"/><Relationship Id="rId5" Type="http://schemas.openxmlformats.org/officeDocument/2006/relationships/hyperlink" Target="mailto:mbbsstage3@kcl.ac.uk" TargetMode="External"/><Relationship Id="rId6" Type="http://schemas.openxmlformats.org/officeDocument/2006/relationships/hyperlink" Target="mailto:msa@kcl.ac.uk" TargetMode="External"/><Relationship Id="rId7" Type="http://schemas.openxmlformats.org/officeDocument/2006/relationships/hyperlink" Target="https://forms.gle/rcLoM2wBDwVsY8uJ8" TargetMode="External"/><Relationship Id="rId8"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6216A"/>
        </a:solidFill>
      </p:bgPr>
    </p:bg>
    <p:spTree>
      <p:nvGrpSpPr>
        <p:cNvPr id="196" name="Shape 196"/>
        <p:cNvGrpSpPr/>
        <p:nvPr/>
      </p:nvGrpSpPr>
      <p:grpSpPr>
        <a:xfrm>
          <a:off x="0" y="0"/>
          <a:ext cx="0" cy="0"/>
          <a:chOff x="0" y="0"/>
          <a:chExt cx="0" cy="0"/>
        </a:xfrm>
      </p:grpSpPr>
      <p:sp>
        <p:nvSpPr>
          <p:cNvPr id="197" name="Google Shape;197;g37942269b2f_0_0"/>
          <p:cNvSpPr/>
          <p:nvPr/>
        </p:nvSpPr>
        <p:spPr>
          <a:xfrm>
            <a:off x="-302569" y="-359831"/>
            <a:ext cx="1283100" cy="1283100"/>
          </a:xfrm>
          <a:prstGeom prst="ellipse">
            <a:avLst/>
          </a:prstGeom>
          <a:noFill/>
          <a:ln cap="flat" cmpd="sng" w="28575">
            <a:solidFill>
              <a:srgbClr val="E74C51"/>
            </a:solidFill>
            <a:prstDash val="dash"/>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sp>
        <p:nvSpPr>
          <p:cNvPr id="198" name="Google Shape;198;g37942269b2f_0_0"/>
          <p:cNvSpPr/>
          <p:nvPr/>
        </p:nvSpPr>
        <p:spPr>
          <a:xfrm>
            <a:off x="-52894" y="1918781"/>
            <a:ext cx="9207900" cy="1668900"/>
          </a:xfrm>
          <a:prstGeom prst="rect">
            <a:avLst/>
          </a:prstGeom>
          <a:solidFill>
            <a:srgbClr val="E1AFB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sp>
        <p:nvSpPr>
          <p:cNvPr id="199" name="Google Shape;199;g37942269b2f_0_0"/>
          <p:cNvSpPr txBox="1"/>
          <p:nvPr/>
        </p:nvSpPr>
        <p:spPr>
          <a:xfrm>
            <a:off x="215900" y="2213700"/>
            <a:ext cx="8801100" cy="6927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Clr>
                <a:srgbClr val="000000"/>
              </a:buClr>
              <a:buSzPts val="4500"/>
              <a:buFont typeface="Arial"/>
              <a:buNone/>
            </a:pPr>
            <a:r>
              <a:rPr b="1" i="0" lang="en-US" sz="4500" u="sng" cap="none" strike="noStrike">
                <a:solidFill>
                  <a:srgbClr val="434343"/>
                </a:solidFill>
                <a:latin typeface="Roboto"/>
                <a:ea typeface="Roboto"/>
                <a:cs typeface="Roboto"/>
                <a:sym typeface="Roboto"/>
              </a:rPr>
              <a:t>What I Wish I Knew for Year 3</a:t>
            </a:r>
            <a:endParaRPr b="1" i="0" sz="2200" u="none" cap="none" strike="noStrike">
              <a:solidFill>
                <a:srgbClr val="434343"/>
              </a:solidFill>
              <a:latin typeface="Roboto"/>
              <a:ea typeface="Roboto"/>
              <a:cs typeface="Roboto"/>
              <a:sym typeface="Roboto"/>
            </a:endParaRPr>
          </a:p>
        </p:txBody>
      </p:sp>
      <p:sp>
        <p:nvSpPr>
          <p:cNvPr id="200" name="Google Shape;200;g37942269b2f_0_0"/>
          <p:cNvSpPr/>
          <p:nvPr/>
        </p:nvSpPr>
        <p:spPr>
          <a:xfrm>
            <a:off x="7698825" y="4045500"/>
            <a:ext cx="875400" cy="8754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sp>
        <p:nvSpPr>
          <p:cNvPr id="201" name="Google Shape;201;g37942269b2f_0_0"/>
          <p:cNvSpPr/>
          <p:nvPr/>
        </p:nvSpPr>
        <p:spPr>
          <a:xfrm>
            <a:off x="7859850" y="4118906"/>
            <a:ext cx="1539900" cy="1539900"/>
          </a:xfrm>
          <a:prstGeom prst="ellipse">
            <a:avLst/>
          </a:prstGeom>
          <a:noFill/>
          <a:ln cap="flat" cmpd="sng" w="28575">
            <a:solidFill>
              <a:srgbClr val="E74C51"/>
            </a:solidFill>
            <a:prstDash val="dash"/>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sp>
        <p:nvSpPr>
          <p:cNvPr id="202" name="Google Shape;202;g37942269b2f_0_0"/>
          <p:cNvSpPr/>
          <p:nvPr/>
        </p:nvSpPr>
        <p:spPr>
          <a:xfrm>
            <a:off x="104906" y="316819"/>
            <a:ext cx="875400" cy="875400"/>
          </a:xfrm>
          <a:prstGeom prst="ellipse">
            <a:avLst/>
          </a:prstGeom>
          <a:solidFill>
            <a:schemeClr val="accent4"/>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alibri"/>
              <a:ea typeface="Calibri"/>
              <a:cs typeface="Calibri"/>
              <a:sym typeface="Calibri"/>
            </a:endParaRPr>
          </a:p>
        </p:txBody>
      </p:sp>
      <p:sp>
        <p:nvSpPr>
          <p:cNvPr id="203" name="Google Shape;203;g37942269b2f_0_0"/>
          <p:cNvSpPr txBox="1"/>
          <p:nvPr/>
        </p:nvSpPr>
        <p:spPr>
          <a:xfrm>
            <a:off x="549000" y="2975109"/>
            <a:ext cx="8098200" cy="277200"/>
          </a:xfrm>
          <a:prstGeom prst="rect">
            <a:avLst/>
          </a:prstGeom>
          <a:noFill/>
          <a:ln>
            <a:noFill/>
          </a:ln>
        </p:spPr>
        <p:txBody>
          <a:bodyPr anchorCtr="0" anchor="t" bIns="0" lIns="0" spcFirstLastPara="1" rIns="0" wrap="square" tIns="0">
            <a:spAutoFit/>
          </a:bodyPr>
          <a:lstStyle/>
          <a:p>
            <a:pPr indent="0" lvl="0" marL="0" marR="0" rtl="0" algn="ctr">
              <a:lnSpc>
                <a:spcPct val="140006"/>
              </a:lnSpc>
              <a:spcBef>
                <a:spcPts val="0"/>
              </a:spcBef>
              <a:spcAft>
                <a:spcPts val="0"/>
              </a:spcAft>
              <a:buClr>
                <a:srgbClr val="000000"/>
              </a:buClr>
              <a:buSzPts val="1800"/>
              <a:buFont typeface="Arial"/>
              <a:buNone/>
            </a:pPr>
            <a:r>
              <a:rPr i="1" lang="en-US" sz="1800">
                <a:solidFill>
                  <a:srgbClr val="434343"/>
                </a:solidFill>
                <a:latin typeface="Roboto"/>
                <a:ea typeface="Roboto"/>
                <a:cs typeface="Roboto"/>
                <a:sym typeface="Roboto"/>
              </a:rPr>
              <a:t>Megan Cheadle &amp; Naim Ghantous</a:t>
            </a:r>
            <a:endParaRPr b="0" i="1" sz="100" u="none" cap="none" strike="noStrike">
              <a:solidFill>
                <a:srgbClr val="434343"/>
              </a:solidFill>
              <a:latin typeface="Roboto"/>
              <a:ea typeface="Roboto"/>
              <a:cs typeface="Roboto"/>
              <a:sym typeface="Roboto"/>
            </a:endParaRPr>
          </a:p>
        </p:txBody>
      </p:sp>
      <p:pic>
        <p:nvPicPr>
          <p:cNvPr descr="Logo, company name&#10;&#10;Description automatically generated" id="204" name="Google Shape;204;g37942269b2f_0_0"/>
          <p:cNvPicPr preferRelativeResize="0"/>
          <p:nvPr/>
        </p:nvPicPr>
        <p:blipFill rotWithShape="1">
          <a:blip r:embed="rId3">
            <a:alphaModFix/>
          </a:blip>
          <a:srcRect b="0" l="0" r="0" t="0"/>
          <a:stretch/>
        </p:blipFill>
        <p:spPr>
          <a:xfrm>
            <a:off x="2707631" y="442575"/>
            <a:ext cx="3728738" cy="108946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g3f8ad3cc3d4_0_31"/>
          <p:cNvSpPr txBox="1"/>
          <p:nvPr/>
        </p:nvSpPr>
        <p:spPr>
          <a:xfrm>
            <a:off x="118350" y="212900"/>
            <a:ext cx="89109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Some CMS Topics</a:t>
            </a:r>
            <a:endParaRPr b="0" i="0" sz="500" u="none" cap="none" strike="noStrike">
              <a:solidFill>
                <a:schemeClr val="lt1"/>
              </a:solidFill>
              <a:latin typeface="Roboto"/>
              <a:ea typeface="Roboto"/>
              <a:cs typeface="Roboto"/>
              <a:sym typeface="Roboto"/>
            </a:endParaRPr>
          </a:p>
        </p:txBody>
      </p:sp>
      <p:sp>
        <p:nvSpPr>
          <p:cNvPr id="350" name="Google Shape;350;g3f8ad3cc3d4_0_31"/>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51" name="Google Shape;351;g3f8ad3cc3d4_0_31"/>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352" name="Google Shape;352;g3f8ad3cc3d4_0_31"/>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53" name="Google Shape;353;g3f8ad3cc3d4_0_31"/>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54" name="Google Shape;354;g3f8ad3cc3d4_0_31"/>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355" name="Google Shape;355;g3f8ad3cc3d4_0_31"/>
          <p:cNvPicPr preferRelativeResize="0"/>
          <p:nvPr/>
        </p:nvPicPr>
        <p:blipFill rotWithShape="1">
          <a:blip r:embed="rId4">
            <a:alphaModFix/>
          </a:blip>
          <a:srcRect b="0" l="0" r="0" t="0"/>
          <a:stretch/>
        </p:blipFill>
        <p:spPr>
          <a:xfrm>
            <a:off x="1089513" y="1056275"/>
            <a:ext cx="6968574" cy="372522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3f8ad3cc3d4_0_46"/>
          <p:cNvSpPr txBox="1"/>
          <p:nvPr/>
        </p:nvSpPr>
        <p:spPr>
          <a:xfrm>
            <a:off x="352973" y="206575"/>
            <a:ext cx="84732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Useful Resources</a:t>
            </a:r>
            <a:endParaRPr b="0" i="0" sz="2500" u="none" cap="none" strike="noStrike">
              <a:solidFill>
                <a:schemeClr val="lt1"/>
              </a:solidFill>
              <a:latin typeface="Roboto"/>
              <a:ea typeface="Roboto"/>
              <a:cs typeface="Roboto"/>
              <a:sym typeface="Roboto"/>
            </a:endParaRPr>
          </a:p>
        </p:txBody>
      </p:sp>
      <p:sp>
        <p:nvSpPr>
          <p:cNvPr id="361" name="Google Shape;361;g3f8ad3cc3d4_0_46"/>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62" name="Google Shape;362;g3f8ad3cc3d4_0_46"/>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363" name="Google Shape;363;g3f8ad3cc3d4_0_46"/>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64" name="Google Shape;364;g3f8ad3cc3d4_0_46"/>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65" name="Google Shape;365;g3f8ad3cc3d4_0_46"/>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366" name="Google Shape;366;g3f8ad3cc3d4_0_46" title="Screenshot 2026-08-30 at 15.32.34.png"/>
          <p:cNvPicPr preferRelativeResize="0"/>
          <p:nvPr/>
        </p:nvPicPr>
        <p:blipFill>
          <a:blip r:embed="rId4">
            <a:alphaModFix/>
          </a:blip>
          <a:stretch>
            <a:fillRect/>
          </a:stretch>
        </p:blipFill>
        <p:spPr>
          <a:xfrm>
            <a:off x="3983575" y="1228725"/>
            <a:ext cx="5046125" cy="1175125"/>
          </a:xfrm>
          <a:prstGeom prst="rect">
            <a:avLst/>
          </a:prstGeom>
          <a:noFill/>
          <a:ln>
            <a:noFill/>
          </a:ln>
        </p:spPr>
      </p:pic>
      <p:pic>
        <p:nvPicPr>
          <p:cNvPr id="367" name="Google Shape;367;g3f8ad3cc3d4_0_46" title="Screenshot 2026-08-30 at 15.32.56.png"/>
          <p:cNvPicPr preferRelativeResize="0"/>
          <p:nvPr/>
        </p:nvPicPr>
        <p:blipFill>
          <a:blip r:embed="rId5">
            <a:alphaModFix/>
          </a:blip>
          <a:stretch>
            <a:fillRect/>
          </a:stretch>
        </p:blipFill>
        <p:spPr>
          <a:xfrm>
            <a:off x="80650" y="1228713"/>
            <a:ext cx="3829050" cy="1581150"/>
          </a:xfrm>
          <a:prstGeom prst="rect">
            <a:avLst/>
          </a:prstGeom>
          <a:noFill/>
          <a:ln>
            <a:noFill/>
          </a:ln>
        </p:spPr>
      </p:pic>
      <p:pic>
        <p:nvPicPr>
          <p:cNvPr id="368" name="Google Shape;368;g3f8ad3cc3d4_0_46" title="Screenshot 2026-08-30 at 15.36.06.png"/>
          <p:cNvPicPr preferRelativeResize="0"/>
          <p:nvPr/>
        </p:nvPicPr>
        <p:blipFill>
          <a:blip r:embed="rId6">
            <a:alphaModFix/>
          </a:blip>
          <a:stretch>
            <a:fillRect/>
          </a:stretch>
        </p:blipFill>
        <p:spPr>
          <a:xfrm>
            <a:off x="173700" y="2950675"/>
            <a:ext cx="3467100" cy="1200150"/>
          </a:xfrm>
          <a:prstGeom prst="rect">
            <a:avLst/>
          </a:prstGeom>
          <a:noFill/>
          <a:ln>
            <a:noFill/>
          </a:ln>
        </p:spPr>
      </p:pic>
      <p:pic>
        <p:nvPicPr>
          <p:cNvPr id="369" name="Google Shape;369;g3f8ad3cc3d4_0_46" title="Screenshot 2026-08-30 at 15.36.20.png"/>
          <p:cNvPicPr preferRelativeResize="0"/>
          <p:nvPr/>
        </p:nvPicPr>
        <p:blipFill>
          <a:blip r:embed="rId7">
            <a:alphaModFix/>
          </a:blip>
          <a:stretch>
            <a:fillRect/>
          </a:stretch>
        </p:blipFill>
        <p:spPr>
          <a:xfrm>
            <a:off x="4179706" y="2802100"/>
            <a:ext cx="4564144" cy="1581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g3f8ac8eeb49_0_76"/>
          <p:cNvSpPr txBox="1"/>
          <p:nvPr/>
        </p:nvSpPr>
        <p:spPr>
          <a:xfrm>
            <a:off x="352973" y="206575"/>
            <a:ext cx="86766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Cancer and Clinical Genetics</a:t>
            </a:r>
            <a:endParaRPr b="0" i="0" sz="500" u="none" cap="none" strike="noStrike">
              <a:solidFill>
                <a:schemeClr val="lt1"/>
              </a:solidFill>
              <a:latin typeface="Roboto"/>
              <a:ea typeface="Roboto"/>
              <a:cs typeface="Roboto"/>
              <a:sym typeface="Roboto"/>
            </a:endParaRPr>
          </a:p>
        </p:txBody>
      </p:sp>
      <p:sp>
        <p:nvSpPr>
          <p:cNvPr id="375" name="Google Shape;375;g3f8ac8eeb49_0_76"/>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76" name="Google Shape;376;g3f8ac8eeb49_0_76"/>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377" name="Google Shape;377;g3f8ac8eeb49_0_76"/>
          <p:cNvSpPr txBox="1"/>
          <p:nvPr/>
        </p:nvSpPr>
        <p:spPr>
          <a:xfrm>
            <a:off x="352963" y="1306462"/>
            <a:ext cx="4665000" cy="31476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Learn the </a:t>
            </a:r>
            <a:r>
              <a:rPr b="1" lang="en-US" sz="1700">
                <a:solidFill>
                  <a:schemeClr val="dk1"/>
                </a:solidFill>
                <a:latin typeface="Roboto"/>
                <a:ea typeface="Roboto"/>
                <a:cs typeface="Roboto"/>
                <a:sym typeface="Roboto"/>
              </a:rPr>
              <a:t>red flags</a:t>
            </a:r>
            <a:r>
              <a:rPr lang="en-US" sz="1700">
                <a:solidFill>
                  <a:schemeClr val="dk1"/>
                </a:solidFill>
                <a:latin typeface="Roboto"/>
                <a:ea typeface="Roboto"/>
                <a:cs typeface="Roboto"/>
                <a:sym typeface="Roboto"/>
              </a:rPr>
              <a:t>: fever, weight loss, night sweats etc.</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Cover a range of specialties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Understand referral pathways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Learn </a:t>
            </a:r>
            <a:r>
              <a:rPr b="1" lang="en-US" sz="1700">
                <a:solidFill>
                  <a:schemeClr val="dk1"/>
                </a:solidFill>
                <a:latin typeface="Roboto"/>
                <a:ea typeface="Roboto"/>
                <a:cs typeface="Roboto"/>
                <a:sym typeface="Roboto"/>
              </a:rPr>
              <a:t>screening programmes</a:t>
            </a:r>
            <a:r>
              <a:rPr lang="en-US" sz="1700">
                <a:solidFill>
                  <a:schemeClr val="dk1"/>
                </a:solidFill>
                <a:latin typeface="Roboto"/>
                <a:ea typeface="Roboto"/>
                <a:cs typeface="Roboto"/>
                <a:sym typeface="Roboto"/>
              </a:rPr>
              <a:t> -&gt; breast, colon, cervical (+ no prostate!)</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Drawing pedigree diagram</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Breast clinic sign off -&gt; breast examination</a:t>
            </a:r>
            <a:endParaRPr b="1"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Understand triple assessment in breast clinic</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Haem: LEARN THE CANCERS -&gt; don’t worry about knowing the whole specialty</a:t>
            </a:r>
            <a:endParaRPr sz="1700">
              <a:solidFill>
                <a:schemeClr val="dk1"/>
              </a:solidFill>
              <a:latin typeface="Roboto"/>
              <a:ea typeface="Roboto"/>
              <a:cs typeface="Roboto"/>
              <a:sym typeface="Roboto"/>
            </a:endParaRPr>
          </a:p>
        </p:txBody>
      </p:sp>
      <p:sp>
        <p:nvSpPr>
          <p:cNvPr id="378" name="Google Shape;378;g3f8ac8eeb49_0_76"/>
          <p:cNvSpPr txBox="1"/>
          <p:nvPr/>
        </p:nvSpPr>
        <p:spPr>
          <a:xfrm>
            <a:off x="5585166" y="1476824"/>
            <a:ext cx="3199800" cy="125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Clr>
                <a:srgbClr val="000000"/>
              </a:buClr>
              <a:buSzPts val="3100"/>
              <a:buFont typeface="Arial"/>
              <a:buNone/>
            </a:pPr>
            <a:r>
              <a:rPr b="1" lang="en-US" sz="3100">
                <a:solidFill>
                  <a:srgbClr val="262626"/>
                </a:solidFill>
                <a:latin typeface="Roboto"/>
                <a:ea typeface="Roboto"/>
                <a:cs typeface="Roboto"/>
                <a:sym typeface="Roboto"/>
              </a:rPr>
              <a:t>Content</a:t>
            </a:r>
            <a:r>
              <a:rPr b="1" lang="en-US" sz="3100">
                <a:solidFill>
                  <a:srgbClr val="262626"/>
                </a:solidFill>
                <a:latin typeface="Roboto"/>
                <a:ea typeface="Roboto"/>
                <a:cs typeface="Roboto"/>
                <a:sym typeface="Roboto"/>
              </a:rPr>
              <a:t>:</a:t>
            </a:r>
            <a:endParaRPr b="1" i="0" sz="3100" u="none" cap="none" strike="noStrike">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a:solidFill>
                  <a:srgbClr val="262626"/>
                </a:solidFill>
                <a:latin typeface="Roboto"/>
                <a:ea typeface="Roboto"/>
                <a:cs typeface="Roboto"/>
                <a:sym typeface="Roboto"/>
              </a:rPr>
              <a:t>ONCOLOGY</a:t>
            </a:r>
            <a:br>
              <a:rPr lang="en-US" sz="1800">
                <a:solidFill>
                  <a:srgbClr val="262626"/>
                </a:solidFill>
                <a:latin typeface="Roboto"/>
                <a:ea typeface="Roboto"/>
                <a:cs typeface="Roboto"/>
                <a:sym typeface="Roboto"/>
              </a:rPr>
            </a:br>
            <a:r>
              <a:rPr lang="en-US" sz="1800">
                <a:solidFill>
                  <a:srgbClr val="262626"/>
                </a:solidFill>
                <a:latin typeface="Roboto"/>
                <a:ea typeface="Roboto"/>
                <a:cs typeface="Roboto"/>
                <a:sym typeface="Roboto"/>
              </a:rPr>
              <a:t>HAEMATOLOGY</a:t>
            </a:r>
            <a:endParaRPr b="0" i="0" sz="1800" u="none" cap="none" strike="noStrike">
              <a:solidFill>
                <a:srgbClr val="262626"/>
              </a:solidFill>
              <a:latin typeface="Roboto"/>
              <a:ea typeface="Roboto"/>
              <a:cs typeface="Roboto"/>
              <a:sym typeface="Roboto"/>
            </a:endParaRPr>
          </a:p>
        </p:txBody>
      </p:sp>
      <p:cxnSp>
        <p:nvCxnSpPr>
          <p:cNvPr id="379" name="Google Shape;379;g3f8ac8eeb49_0_76"/>
          <p:cNvCxnSpPr/>
          <p:nvPr/>
        </p:nvCxnSpPr>
        <p:spPr>
          <a:xfrm>
            <a:off x="5360975" y="1306449"/>
            <a:ext cx="0" cy="3205200"/>
          </a:xfrm>
          <a:prstGeom prst="straightConnector1">
            <a:avLst/>
          </a:prstGeom>
          <a:noFill/>
          <a:ln cap="rnd" cmpd="sng" w="19050">
            <a:solidFill>
              <a:srgbClr val="F46530"/>
            </a:solidFill>
            <a:prstDash val="dash"/>
            <a:round/>
            <a:headEnd len="sm" w="sm" type="none"/>
            <a:tailEnd len="sm" w="sm" type="none"/>
          </a:ln>
        </p:spPr>
      </p:cxnSp>
      <p:sp>
        <p:nvSpPr>
          <p:cNvPr id="380" name="Google Shape;380;g3f8ac8eeb49_0_76"/>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81" name="Google Shape;381;g3f8ac8eeb49_0_76"/>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82" name="Google Shape;382;g3f8ac8eeb49_0_76"/>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383" name="Google Shape;383;g3f8ac8eeb49_0_76"/>
          <p:cNvPicPr preferRelativeResize="0"/>
          <p:nvPr/>
        </p:nvPicPr>
        <p:blipFill>
          <a:blip r:embed="rId4">
            <a:alphaModFix/>
          </a:blip>
          <a:stretch>
            <a:fillRect/>
          </a:stretch>
        </p:blipFill>
        <p:spPr>
          <a:xfrm>
            <a:off x="6437875" y="2953539"/>
            <a:ext cx="1494417" cy="14566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f8ac8eeb49_0_902"/>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CCG Topics</a:t>
            </a:r>
            <a:endParaRPr b="0" i="0" sz="500" u="none" cap="none" strike="noStrike">
              <a:solidFill>
                <a:schemeClr val="lt1"/>
              </a:solidFill>
              <a:latin typeface="Roboto"/>
              <a:ea typeface="Roboto"/>
              <a:cs typeface="Roboto"/>
              <a:sym typeface="Roboto"/>
            </a:endParaRPr>
          </a:p>
        </p:txBody>
      </p:sp>
      <p:sp>
        <p:nvSpPr>
          <p:cNvPr id="389" name="Google Shape;389;g3f8ac8eeb49_0_902"/>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90" name="Google Shape;390;g3f8ac8eeb49_0_902"/>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391" name="Google Shape;391;g3f8ac8eeb49_0_90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92" name="Google Shape;392;g3f8ac8eeb49_0_90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93" name="Google Shape;393;g3f8ac8eeb49_0_90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394" name="Google Shape;394;g3f8ac8eeb49_0_902"/>
          <p:cNvSpPr txBox="1"/>
          <p:nvPr/>
        </p:nvSpPr>
        <p:spPr>
          <a:xfrm>
            <a:off x="352975" y="1263100"/>
            <a:ext cx="8264400" cy="33246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30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Cancer screening (breast, cervical, bowel)</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Breast cancer</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Lung cancer</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GI cancer (oesophageal, pancreatic, gastric, colorectal)</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Haematological malignancies eg. lymph</a:t>
            </a:r>
            <a:r>
              <a:rPr lang="en-US" sz="1700">
                <a:solidFill>
                  <a:schemeClr val="dk1"/>
                </a:solidFill>
                <a:latin typeface="Roboto"/>
                <a:ea typeface="Roboto"/>
                <a:cs typeface="Roboto"/>
                <a:sym typeface="Roboto"/>
              </a:rPr>
              <a:t>oma, leukaemia, myeloma</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Urological cancers</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Head and neck cancers</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Palliative care; WHO pain ladder for </a:t>
            </a:r>
            <a:r>
              <a:rPr lang="en-US" sz="1700">
                <a:solidFill>
                  <a:schemeClr val="dk1"/>
                </a:solidFill>
                <a:latin typeface="Roboto"/>
                <a:ea typeface="Roboto"/>
                <a:cs typeface="Roboto"/>
                <a:sym typeface="Roboto"/>
              </a:rPr>
              <a:t>analgesia</a:t>
            </a:r>
            <a:endParaRPr b="0" i="0" sz="1700" u="none" cap="none" strike="noStrike">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Tumour markers</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0" i="0" lang="en-US" sz="1700" u="none" cap="none" strike="noStrike">
                <a:solidFill>
                  <a:schemeClr val="dk1"/>
                </a:solidFill>
                <a:latin typeface="Roboto"/>
                <a:ea typeface="Roboto"/>
                <a:cs typeface="Roboto"/>
                <a:sym typeface="Roboto"/>
              </a:rPr>
              <a:t>Acute oncology - Metastatic Spinal Cord Com</a:t>
            </a:r>
            <a:r>
              <a:rPr lang="en-US" sz="1700">
                <a:solidFill>
                  <a:schemeClr val="dk1"/>
                </a:solidFill>
                <a:latin typeface="Roboto"/>
                <a:ea typeface="Roboto"/>
                <a:cs typeface="Roboto"/>
                <a:sym typeface="Roboto"/>
              </a:rPr>
              <a:t>pression (MSCC), Superior Vena Cava Obstruction (SVCO),</a:t>
            </a:r>
            <a:r>
              <a:rPr b="0" i="0" lang="en-US" sz="1700" u="none" cap="none" strike="noStrike">
                <a:solidFill>
                  <a:schemeClr val="dk1"/>
                </a:solidFill>
                <a:latin typeface="Roboto"/>
                <a:ea typeface="Roboto"/>
                <a:cs typeface="Roboto"/>
                <a:sym typeface="Roboto"/>
              </a:rPr>
              <a:t> hypercalcaemia, hyponatraemia, AKI, large bowel obstruction, biliary obstruction, ascites, pleural effusio</a:t>
            </a:r>
            <a:r>
              <a:rPr lang="en-US" sz="1700">
                <a:solidFill>
                  <a:schemeClr val="dk1"/>
                </a:solidFill>
                <a:latin typeface="Roboto"/>
                <a:ea typeface="Roboto"/>
                <a:cs typeface="Roboto"/>
                <a:sym typeface="Roboto"/>
              </a:rPr>
              <a:t>n</a:t>
            </a:r>
            <a:endParaRPr b="0" i="0" sz="1600" u="none" cap="none" strike="noStrike">
              <a:solidFill>
                <a:schemeClr val="dk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f8ac8eeb49_0_90"/>
          <p:cNvSpPr txBox="1"/>
          <p:nvPr/>
        </p:nvSpPr>
        <p:spPr>
          <a:xfrm>
            <a:off x="352973" y="206575"/>
            <a:ext cx="86766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Vascular</a:t>
            </a:r>
            <a:endParaRPr b="0" i="0" sz="500" u="none" cap="none" strike="noStrike">
              <a:solidFill>
                <a:schemeClr val="lt1"/>
              </a:solidFill>
              <a:latin typeface="Roboto"/>
              <a:ea typeface="Roboto"/>
              <a:cs typeface="Roboto"/>
              <a:sym typeface="Roboto"/>
            </a:endParaRPr>
          </a:p>
        </p:txBody>
      </p:sp>
      <p:sp>
        <p:nvSpPr>
          <p:cNvPr id="400" name="Google Shape;400;g3f8ac8eeb49_0_90"/>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401" name="Google Shape;401;g3f8ac8eeb49_0_90"/>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02" name="Google Shape;402;g3f8ac8eeb49_0_90"/>
          <p:cNvSpPr txBox="1"/>
          <p:nvPr/>
        </p:nvSpPr>
        <p:spPr>
          <a:xfrm>
            <a:off x="352963" y="1214712"/>
            <a:ext cx="4665000" cy="33324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GSTT -&gt; paired with Consultant (Thoracic Surgeon), weekly teaching sessions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Try to understand a </a:t>
            </a:r>
            <a:r>
              <a:rPr lang="en-US" sz="1700">
                <a:solidFill>
                  <a:schemeClr val="dk1"/>
                </a:solidFill>
                <a:latin typeface="Roboto"/>
                <a:ea typeface="Roboto"/>
                <a:cs typeface="Roboto"/>
                <a:sym typeface="Roboto"/>
              </a:rPr>
              <a:t>patient</a:t>
            </a:r>
            <a:r>
              <a:rPr lang="en-US" sz="1700">
                <a:solidFill>
                  <a:schemeClr val="dk1"/>
                </a:solidFill>
                <a:latin typeface="Roboto"/>
                <a:ea typeface="Roboto"/>
                <a:cs typeface="Roboto"/>
                <a:sym typeface="Roboto"/>
              </a:rPr>
              <a:t> comprehensively -&gt; bloods, ABG, CXR, CT chest, echo, ECG</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Learn how to</a:t>
            </a:r>
            <a:r>
              <a:rPr b="1" lang="en-US" sz="1700">
                <a:solidFill>
                  <a:schemeClr val="dk1"/>
                </a:solidFill>
                <a:latin typeface="Roboto"/>
                <a:ea typeface="Roboto"/>
                <a:cs typeface="Roboto"/>
                <a:sym typeface="Roboto"/>
              </a:rPr>
              <a:t> read and interpret ECGs</a:t>
            </a:r>
            <a:r>
              <a:rPr lang="en-US" sz="1700">
                <a:solidFill>
                  <a:schemeClr val="dk1"/>
                </a:solidFill>
                <a:latin typeface="Roboto"/>
                <a:ea typeface="Roboto"/>
                <a:cs typeface="Roboto"/>
                <a:sym typeface="Roboto"/>
              </a:rPr>
              <a:t> (calculate HR, normal values etc) &amp; </a:t>
            </a:r>
            <a:r>
              <a:rPr b="1" lang="en-US" sz="1700">
                <a:solidFill>
                  <a:schemeClr val="dk1"/>
                </a:solidFill>
                <a:latin typeface="Roboto"/>
                <a:ea typeface="Roboto"/>
                <a:cs typeface="Roboto"/>
                <a:sym typeface="Roboto"/>
              </a:rPr>
              <a:t>ABGs</a:t>
            </a:r>
            <a:r>
              <a:rPr lang="en-US" sz="1700">
                <a:solidFill>
                  <a:schemeClr val="dk1"/>
                </a:solidFill>
                <a:latin typeface="Roboto"/>
                <a:ea typeface="Roboto"/>
                <a:cs typeface="Roboto"/>
                <a:sym typeface="Roboto"/>
              </a:rPr>
              <a:t> </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Practice</a:t>
            </a:r>
            <a:r>
              <a:rPr b="1" lang="en-US" sz="1700">
                <a:solidFill>
                  <a:schemeClr val="dk1"/>
                </a:solidFill>
                <a:latin typeface="Roboto"/>
                <a:ea typeface="Roboto"/>
                <a:cs typeface="Roboto"/>
                <a:sym typeface="Roboto"/>
              </a:rPr>
              <a:t> cardio, resp, peripheral vascular examinations</a:t>
            </a:r>
            <a:r>
              <a:rPr lang="en-US" sz="1700">
                <a:solidFill>
                  <a:schemeClr val="dk1"/>
                </a:solidFill>
                <a:latin typeface="Roboto"/>
                <a:ea typeface="Roboto"/>
                <a:cs typeface="Roboto"/>
                <a:sym typeface="Roboto"/>
              </a:rPr>
              <a:t> -&gt; listen to heart murmurs!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Start recognising </a:t>
            </a:r>
            <a:r>
              <a:rPr b="1" lang="en-US" sz="1700">
                <a:solidFill>
                  <a:schemeClr val="dk1"/>
                </a:solidFill>
                <a:latin typeface="Roboto"/>
                <a:ea typeface="Roboto"/>
                <a:cs typeface="Roboto"/>
                <a:sym typeface="Roboto"/>
              </a:rPr>
              <a:t>vascular pathology</a:t>
            </a:r>
            <a:r>
              <a:rPr lang="en-US" sz="1700">
                <a:solidFill>
                  <a:schemeClr val="dk1"/>
                </a:solidFill>
                <a:latin typeface="Roboto"/>
                <a:ea typeface="Roboto"/>
                <a:cs typeface="Roboto"/>
                <a:sym typeface="Roboto"/>
              </a:rPr>
              <a:t> eg varicose veins, varicose eczema, art/venous ulcers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Practice cannulas/venepuncture</a:t>
            </a:r>
            <a:endParaRPr sz="1700">
              <a:solidFill>
                <a:schemeClr val="dk1"/>
              </a:solidFill>
              <a:latin typeface="Roboto"/>
              <a:ea typeface="Roboto"/>
              <a:cs typeface="Roboto"/>
              <a:sym typeface="Roboto"/>
            </a:endParaRPr>
          </a:p>
        </p:txBody>
      </p:sp>
      <p:sp>
        <p:nvSpPr>
          <p:cNvPr id="403" name="Google Shape;403;g3f8ac8eeb49_0_90"/>
          <p:cNvSpPr txBox="1"/>
          <p:nvPr/>
        </p:nvSpPr>
        <p:spPr>
          <a:xfrm>
            <a:off x="5585178" y="1905699"/>
            <a:ext cx="3199800" cy="125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Clr>
                <a:srgbClr val="000000"/>
              </a:buClr>
              <a:buSzPts val="3100"/>
              <a:buFont typeface="Arial"/>
              <a:buNone/>
            </a:pPr>
            <a:r>
              <a:rPr b="1" lang="en-US" sz="3100">
                <a:solidFill>
                  <a:srgbClr val="262626"/>
                </a:solidFill>
                <a:latin typeface="Roboto"/>
                <a:ea typeface="Roboto"/>
                <a:cs typeface="Roboto"/>
                <a:sym typeface="Roboto"/>
              </a:rPr>
              <a:t>Content</a:t>
            </a:r>
            <a:r>
              <a:rPr b="1" lang="en-US" sz="3100">
                <a:solidFill>
                  <a:srgbClr val="262626"/>
                </a:solidFill>
                <a:latin typeface="Roboto"/>
                <a:ea typeface="Roboto"/>
                <a:cs typeface="Roboto"/>
                <a:sym typeface="Roboto"/>
              </a:rPr>
              <a:t>:</a:t>
            </a:r>
            <a:endParaRPr b="1" i="0" sz="3100" u="none" cap="none" strike="noStrike">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a:solidFill>
                  <a:srgbClr val="262626"/>
                </a:solidFill>
                <a:latin typeface="Roboto"/>
                <a:ea typeface="Roboto"/>
                <a:cs typeface="Roboto"/>
                <a:sym typeface="Roboto"/>
              </a:rPr>
              <a:t>CARDIOLOGY</a:t>
            </a:r>
            <a:endParaRPr sz="1800">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a:solidFill>
                  <a:srgbClr val="262626"/>
                </a:solidFill>
                <a:latin typeface="Roboto"/>
                <a:ea typeface="Roboto"/>
                <a:cs typeface="Roboto"/>
                <a:sym typeface="Roboto"/>
              </a:rPr>
              <a:t>VASCULAR</a:t>
            </a:r>
            <a:endParaRPr sz="1800">
              <a:solidFill>
                <a:srgbClr val="262626"/>
              </a:solidFill>
              <a:latin typeface="Roboto"/>
              <a:ea typeface="Roboto"/>
              <a:cs typeface="Roboto"/>
              <a:sym typeface="Roboto"/>
            </a:endParaRPr>
          </a:p>
        </p:txBody>
      </p:sp>
      <p:cxnSp>
        <p:nvCxnSpPr>
          <p:cNvPr id="404" name="Google Shape;404;g3f8ac8eeb49_0_90"/>
          <p:cNvCxnSpPr/>
          <p:nvPr/>
        </p:nvCxnSpPr>
        <p:spPr>
          <a:xfrm>
            <a:off x="5360975" y="1306449"/>
            <a:ext cx="0" cy="3205200"/>
          </a:xfrm>
          <a:prstGeom prst="straightConnector1">
            <a:avLst/>
          </a:prstGeom>
          <a:noFill/>
          <a:ln cap="rnd" cmpd="sng" w="19050">
            <a:solidFill>
              <a:srgbClr val="F46530"/>
            </a:solidFill>
            <a:prstDash val="dash"/>
            <a:round/>
            <a:headEnd len="sm" w="sm" type="none"/>
            <a:tailEnd len="sm" w="sm" type="none"/>
          </a:ln>
        </p:spPr>
      </p:cxnSp>
      <p:sp>
        <p:nvSpPr>
          <p:cNvPr id="405" name="Google Shape;405;g3f8ac8eeb49_0_90"/>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06" name="Google Shape;406;g3f8ac8eeb49_0_90"/>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07" name="Google Shape;407;g3f8ac8eeb49_0_90"/>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f8ac8eeb49_0_750"/>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Vascular Topics</a:t>
            </a:r>
            <a:endParaRPr b="0" i="0" sz="500" u="none" cap="none" strike="noStrike">
              <a:solidFill>
                <a:schemeClr val="lt1"/>
              </a:solidFill>
              <a:latin typeface="Roboto"/>
              <a:ea typeface="Roboto"/>
              <a:cs typeface="Roboto"/>
              <a:sym typeface="Roboto"/>
            </a:endParaRPr>
          </a:p>
        </p:txBody>
      </p:sp>
      <p:sp>
        <p:nvSpPr>
          <p:cNvPr id="413" name="Google Shape;413;g3f8ac8eeb49_0_750"/>
          <p:cNvSpPr/>
          <p:nvPr/>
        </p:nvSpPr>
        <p:spPr>
          <a:xfrm>
            <a:off x="0" y="1132542"/>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highlight>
                <a:srgbClr val="FFFF00"/>
              </a:highlight>
              <a:latin typeface="Arial"/>
              <a:ea typeface="Arial"/>
              <a:cs typeface="Arial"/>
              <a:sym typeface="Arial"/>
            </a:endParaRPr>
          </a:p>
        </p:txBody>
      </p:sp>
      <p:cxnSp>
        <p:nvCxnSpPr>
          <p:cNvPr id="414" name="Google Shape;414;g3f8ac8eeb49_0_750"/>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15" name="Google Shape;415;g3f8ac8eeb49_0_750"/>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16" name="Google Shape;416;g3f8ac8eeb49_0_750"/>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17" name="Google Shape;417;g3f8ac8eeb49_0_750"/>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418" name="Google Shape;418;g3f8ac8eeb49_0_750"/>
          <p:cNvSpPr txBox="1"/>
          <p:nvPr/>
        </p:nvSpPr>
        <p:spPr>
          <a:xfrm>
            <a:off x="149850" y="1209113"/>
            <a:ext cx="8847900" cy="3336300"/>
          </a:xfrm>
          <a:prstGeom prst="rect">
            <a:avLst/>
          </a:prstGeom>
          <a:noFill/>
          <a:ln>
            <a:noFill/>
          </a:ln>
        </p:spPr>
        <p:txBody>
          <a:bodyPr anchorCtr="0" anchor="t" bIns="91425" lIns="91425" spcFirstLastPara="1" rIns="91425" wrap="square" tIns="91425">
            <a:spAutoFit/>
          </a:bodyPr>
          <a:lstStyle/>
          <a:p>
            <a:pPr indent="-209550" lvl="0" marL="228600" marR="0" rtl="0" algn="l">
              <a:lnSpc>
                <a:spcPct val="115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Pharmacology: </a:t>
            </a:r>
            <a:r>
              <a:rPr b="0" i="0" lang="en-US" sz="1500" u="none" cap="none" strike="noStrike">
                <a:solidFill>
                  <a:schemeClr val="dk1"/>
                </a:solidFill>
                <a:latin typeface="Roboto"/>
                <a:ea typeface="Roboto"/>
                <a:cs typeface="Roboto"/>
                <a:sym typeface="Roboto"/>
              </a:rPr>
              <a:t>Antiplatelets and anticoagulants</a:t>
            </a:r>
            <a:r>
              <a:rPr lang="en-US" sz="1500">
                <a:solidFill>
                  <a:schemeClr val="dk1"/>
                </a:solidFill>
                <a:latin typeface="Roboto"/>
                <a:ea typeface="Roboto"/>
                <a:cs typeface="Roboto"/>
                <a:sym typeface="Roboto"/>
              </a:rPr>
              <a:t>, statins, diuretics, beta blockers, CCBs, ACEi, ARBs </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Hypertension</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Angina (stable and unstable), MI (NSTEMI and STEMI)</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Heart failure</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Valvular (aortic stenosis, mitral regurgitation, aortic regurgitation, mitral stenosis are main ones)</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Bradyarrhythmias</a:t>
            </a:r>
            <a:r>
              <a:rPr lang="en-US" sz="1500">
                <a:solidFill>
                  <a:schemeClr val="dk1"/>
                </a:solidFill>
                <a:latin typeface="Roboto"/>
                <a:ea typeface="Roboto"/>
                <a:cs typeface="Roboto"/>
                <a:sym typeface="Roboto"/>
              </a:rPr>
              <a:t> </a:t>
            </a:r>
            <a:r>
              <a:rPr b="0" i="0" lang="en-US" sz="1500" u="none" cap="none" strike="noStrike">
                <a:solidFill>
                  <a:schemeClr val="dk1"/>
                </a:solidFill>
                <a:latin typeface="Roboto"/>
                <a:ea typeface="Roboto"/>
                <a:cs typeface="Roboto"/>
                <a:sym typeface="Roboto"/>
              </a:rPr>
              <a:t>(heart blocks)</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Tachyarrhythmias</a:t>
            </a:r>
            <a:r>
              <a:rPr b="0" i="0" lang="en-US" sz="1500" u="none" cap="none" strike="noStrike">
                <a:solidFill>
                  <a:schemeClr val="dk1"/>
                </a:solidFill>
                <a:latin typeface="Roboto"/>
                <a:ea typeface="Roboto"/>
                <a:cs typeface="Roboto"/>
                <a:sym typeface="Roboto"/>
              </a:rPr>
              <a:t> (atrial fibrillation, atrial flutter) -&gt; </a:t>
            </a:r>
            <a:r>
              <a:rPr b="0" i="0" lang="en-US" sz="1500" u="none" cap="none" strike="noStrike">
                <a:solidFill>
                  <a:schemeClr val="dk1"/>
                </a:solidFill>
                <a:highlight>
                  <a:srgbClr val="FFFF00"/>
                </a:highlight>
                <a:latin typeface="Roboto"/>
                <a:ea typeface="Roboto"/>
                <a:cs typeface="Roboto"/>
                <a:sym typeface="Roboto"/>
              </a:rPr>
              <a:t>LEARN TACHYCARDIA </a:t>
            </a:r>
            <a:r>
              <a:rPr lang="en-US" sz="1500">
                <a:solidFill>
                  <a:schemeClr val="dk1"/>
                </a:solidFill>
                <a:highlight>
                  <a:srgbClr val="FFFF00"/>
                </a:highlight>
                <a:latin typeface="Roboto"/>
                <a:ea typeface="Roboto"/>
                <a:cs typeface="Roboto"/>
                <a:sym typeface="Roboto"/>
              </a:rPr>
              <a:t>GUIDELINES</a:t>
            </a:r>
            <a:endParaRPr b="0" i="0" sz="1500" u="none" cap="none" strike="noStrike">
              <a:solidFill>
                <a:schemeClr val="dk1"/>
              </a:solidFill>
              <a:highlight>
                <a:srgbClr val="FFFF00"/>
              </a:highlight>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Abdominal aortic aneurysm</a:t>
            </a:r>
            <a:endParaRPr sz="1500">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A</a:t>
            </a:r>
            <a:r>
              <a:rPr b="0" i="0" lang="en-US" sz="1500" u="none" cap="none" strike="noStrike">
                <a:solidFill>
                  <a:schemeClr val="dk1"/>
                </a:solidFill>
                <a:latin typeface="Roboto"/>
                <a:ea typeface="Roboto"/>
                <a:cs typeface="Roboto"/>
                <a:sym typeface="Roboto"/>
              </a:rPr>
              <a:t>ortic dissection</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Infective endocarditis, pericarditis</a:t>
            </a:r>
            <a:endParaRPr b="0" i="0" sz="1500" u="none" cap="none" strike="noStrike">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Cardiac arrest</a:t>
            </a:r>
            <a:endParaRPr sz="1500">
              <a:solidFill>
                <a:schemeClr val="dk1"/>
              </a:solidFill>
              <a:latin typeface="Roboto"/>
              <a:ea typeface="Roboto"/>
              <a:cs typeface="Roboto"/>
              <a:sym typeface="Roboto"/>
            </a:endParaRPr>
          </a:p>
          <a:p>
            <a:pPr indent="-209550" lvl="0" marL="228600" marR="0" rtl="0" algn="l">
              <a:lnSpc>
                <a:spcPct val="115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Peripheral Arterial Disease, Chronic Venous Insufficiency, Varicose Veins </a:t>
            </a:r>
            <a:endParaRPr sz="1500">
              <a:solidFill>
                <a:schemeClr val="dk1"/>
              </a:solidFill>
              <a:latin typeface="Roboto"/>
              <a:ea typeface="Roboto"/>
              <a:cs typeface="Roboto"/>
              <a:sym typeface="Robo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g3f8ac8eeb49_0_442"/>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Mental Health (Psychiatry</a:t>
            </a:r>
            <a:r>
              <a:rPr b="1" lang="en-US" sz="4300">
                <a:solidFill>
                  <a:schemeClr val="lt1"/>
                </a:solidFill>
                <a:latin typeface="Roboto"/>
                <a:ea typeface="Roboto"/>
                <a:cs typeface="Roboto"/>
                <a:sym typeface="Roboto"/>
              </a:rPr>
              <a:t>)</a:t>
            </a:r>
            <a:endParaRPr b="0" i="0" sz="500" u="none" cap="none" strike="noStrike">
              <a:solidFill>
                <a:schemeClr val="lt1"/>
              </a:solidFill>
              <a:latin typeface="Roboto"/>
              <a:ea typeface="Roboto"/>
              <a:cs typeface="Roboto"/>
              <a:sym typeface="Roboto"/>
            </a:endParaRPr>
          </a:p>
        </p:txBody>
      </p:sp>
      <p:sp>
        <p:nvSpPr>
          <p:cNvPr id="424" name="Google Shape;424;g3f8ac8eeb49_0_442"/>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425" name="Google Shape;425;g3f8ac8eeb49_0_442"/>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26" name="Google Shape;426;g3f8ac8eeb49_0_44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27" name="Google Shape;427;g3f8ac8eeb49_0_44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28" name="Google Shape;428;g3f8ac8eeb49_0_44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429" name="Google Shape;429;g3f8ac8eeb49_0_442"/>
          <p:cNvSpPr txBox="1"/>
          <p:nvPr/>
        </p:nvSpPr>
        <p:spPr>
          <a:xfrm>
            <a:off x="146525" y="1313050"/>
            <a:ext cx="8607600" cy="3263100"/>
          </a:xfrm>
          <a:prstGeom prst="rect">
            <a:avLst/>
          </a:prstGeom>
          <a:noFill/>
          <a:ln>
            <a:noFill/>
          </a:ln>
        </p:spPr>
        <p:txBody>
          <a:bodyPr anchorCtr="0" anchor="t" bIns="91425" lIns="91425" spcFirstLastPara="1" rIns="91425" wrap="square" tIns="91425">
            <a:spAutoFit/>
          </a:bodyPr>
          <a:lstStyle/>
          <a:p>
            <a:pPr indent="-323850" lvl="0" marL="457200" marR="0" rtl="0" algn="l">
              <a:lnSpc>
                <a:spcPct val="150000"/>
              </a:lnSpc>
              <a:spcBef>
                <a:spcPts val="30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Once every fortnight, you have placement and the other week you have teaching</a:t>
            </a:r>
            <a:endParaRPr b="0" i="0" sz="1500" u="none" cap="none" strike="noStrike">
              <a:solidFill>
                <a:schemeClr val="dk1"/>
              </a:solidFill>
              <a:latin typeface="Roboto"/>
              <a:ea typeface="Roboto"/>
              <a:cs typeface="Roboto"/>
              <a:sym typeface="Roboto"/>
            </a:endParaRPr>
          </a:p>
          <a:p>
            <a:pPr indent="0" lvl="0" marL="0" marR="0" rtl="0" algn="l">
              <a:lnSpc>
                <a:spcPct val="150000"/>
              </a:lnSpc>
              <a:spcBef>
                <a:spcPts val="300"/>
              </a:spcBef>
              <a:spcAft>
                <a:spcPts val="0"/>
              </a:spcAft>
              <a:buNone/>
            </a:pPr>
            <a:r>
              <a:t/>
            </a:r>
            <a:endParaRPr sz="1500">
              <a:solidFill>
                <a:schemeClr val="dk1"/>
              </a:solidFill>
              <a:latin typeface="Roboto"/>
              <a:ea typeface="Roboto"/>
              <a:cs typeface="Roboto"/>
              <a:sym typeface="Roboto"/>
            </a:endParaRPr>
          </a:p>
          <a:p>
            <a:pPr indent="-323850" lvl="0" marL="457200" marR="0" rtl="0" algn="l">
              <a:lnSpc>
                <a:spcPct val="150000"/>
              </a:lnSpc>
              <a:spcBef>
                <a:spcPts val="300"/>
              </a:spcBef>
              <a:spcAft>
                <a:spcPts val="0"/>
              </a:spcAft>
              <a:buClr>
                <a:schemeClr val="dk1"/>
              </a:buClr>
              <a:buSzPts val="1500"/>
              <a:buFont typeface="Roboto"/>
              <a:buChar char="●"/>
            </a:pPr>
            <a:r>
              <a:rPr b="1" i="0" lang="en-US" sz="1500" u="none" cap="none" strike="noStrike">
                <a:solidFill>
                  <a:schemeClr val="dk1"/>
                </a:solidFill>
                <a:latin typeface="Roboto"/>
                <a:ea typeface="Roboto"/>
                <a:cs typeface="Roboto"/>
                <a:sym typeface="Roboto"/>
              </a:rPr>
              <a:t>Placements </a:t>
            </a:r>
            <a:r>
              <a:rPr b="0" i="0" lang="en-US" sz="1500" u="none" cap="none" strike="noStrike">
                <a:solidFill>
                  <a:schemeClr val="dk1"/>
                </a:solidFill>
                <a:latin typeface="Roboto"/>
                <a:ea typeface="Roboto"/>
                <a:cs typeface="Roboto"/>
                <a:sym typeface="Roboto"/>
              </a:rPr>
              <a:t>- One term will be in community </a:t>
            </a:r>
            <a:r>
              <a:rPr lang="en-US" sz="1500">
                <a:solidFill>
                  <a:schemeClr val="dk1"/>
                </a:solidFill>
                <a:latin typeface="Roboto"/>
                <a:ea typeface="Roboto"/>
                <a:cs typeface="Roboto"/>
                <a:sym typeface="Roboto"/>
              </a:rPr>
              <a:t>psychiatry</a:t>
            </a:r>
            <a:r>
              <a:rPr b="0" i="0" lang="en-US" sz="1500" u="none" cap="none" strike="noStrike">
                <a:solidFill>
                  <a:schemeClr val="dk1"/>
                </a:solidFill>
                <a:latin typeface="Roboto"/>
                <a:ea typeface="Roboto"/>
                <a:cs typeface="Roboto"/>
                <a:sym typeface="Roboto"/>
              </a:rPr>
              <a:t> and one in hospital </a:t>
            </a:r>
            <a:r>
              <a:rPr lang="en-US" sz="1500">
                <a:solidFill>
                  <a:schemeClr val="dk1"/>
                </a:solidFill>
                <a:latin typeface="Roboto"/>
                <a:ea typeface="Roboto"/>
                <a:cs typeface="Roboto"/>
                <a:sym typeface="Roboto"/>
              </a:rPr>
              <a:t>psychiatry</a:t>
            </a:r>
            <a:endParaRPr b="0" i="0" sz="1500" u="none" cap="none" strike="noStrike">
              <a:solidFill>
                <a:schemeClr val="dk1"/>
              </a:solidFill>
              <a:latin typeface="Roboto"/>
              <a:ea typeface="Roboto"/>
              <a:cs typeface="Roboto"/>
              <a:sym typeface="Roboto"/>
            </a:endParaRPr>
          </a:p>
          <a:p>
            <a:pPr indent="-323850" lvl="1" marL="914400" marR="0" rtl="0" algn="l">
              <a:lnSpc>
                <a:spcPct val="15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Community </a:t>
            </a:r>
            <a:r>
              <a:rPr lang="en-US" sz="1500">
                <a:solidFill>
                  <a:schemeClr val="dk1"/>
                </a:solidFill>
                <a:latin typeface="Roboto"/>
                <a:ea typeface="Roboto"/>
                <a:cs typeface="Roboto"/>
                <a:sym typeface="Roboto"/>
              </a:rPr>
              <a:t>Psychiatry- </a:t>
            </a:r>
            <a:r>
              <a:rPr b="0" i="0" lang="en-US" sz="1500" u="none" cap="none" strike="noStrike">
                <a:solidFill>
                  <a:schemeClr val="dk1"/>
                </a:solidFill>
                <a:latin typeface="Roboto"/>
                <a:ea typeface="Roboto"/>
                <a:cs typeface="Roboto"/>
                <a:sym typeface="Roboto"/>
              </a:rPr>
              <a:t>more relaxed - </a:t>
            </a:r>
            <a:r>
              <a:rPr lang="en-US" sz="1500">
                <a:solidFill>
                  <a:schemeClr val="dk1"/>
                </a:solidFill>
                <a:latin typeface="Roboto"/>
                <a:ea typeface="Roboto"/>
                <a:cs typeface="Roboto"/>
                <a:sym typeface="Roboto"/>
              </a:rPr>
              <a:t>consultations, phone </a:t>
            </a:r>
            <a:r>
              <a:rPr b="0" i="0" lang="en-US" sz="1500" u="none" cap="none" strike="noStrike">
                <a:solidFill>
                  <a:schemeClr val="dk1"/>
                </a:solidFill>
                <a:latin typeface="Roboto"/>
                <a:ea typeface="Roboto"/>
                <a:cs typeface="Roboto"/>
                <a:sym typeface="Roboto"/>
              </a:rPr>
              <a:t>calls, medication review etc</a:t>
            </a:r>
            <a:endParaRPr sz="1500">
              <a:solidFill>
                <a:schemeClr val="dk1"/>
              </a:solidFill>
              <a:latin typeface="Roboto"/>
              <a:ea typeface="Roboto"/>
              <a:cs typeface="Roboto"/>
              <a:sym typeface="Roboto"/>
            </a:endParaRPr>
          </a:p>
          <a:p>
            <a:pPr indent="-323850" lvl="1" marL="914400" marR="0" rtl="0" algn="l">
              <a:lnSpc>
                <a:spcPct val="15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Hospital </a:t>
            </a:r>
            <a:r>
              <a:rPr lang="en-US" sz="1500">
                <a:solidFill>
                  <a:schemeClr val="dk1"/>
                </a:solidFill>
                <a:latin typeface="Roboto"/>
                <a:ea typeface="Roboto"/>
                <a:cs typeface="Roboto"/>
                <a:sym typeface="Roboto"/>
              </a:rPr>
              <a:t>psychiatry- </a:t>
            </a:r>
            <a:r>
              <a:rPr b="0" i="0" lang="en-US" sz="1500" u="none" cap="none" strike="noStrike">
                <a:solidFill>
                  <a:schemeClr val="dk1"/>
                </a:solidFill>
                <a:latin typeface="Roboto"/>
                <a:ea typeface="Roboto"/>
                <a:cs typeface="Roboto"/>
                <a:sym typeface="Roboto"/>
              </a:rPr>
              <a:t>more acute, so you will see patients who are more unwell</a:t>
            </a:r>
            <a:endParaRPr b="0" i="0" sz="1500" u="none" cap="none" strike="noStrike">
              <a:solidFill>
                <a:schemeClr val="dk1"/>
              </a:solidFill>
              <a:latin typeface="Roboto"/>
              <a:ea typeface="Roboto"/>
              <a:cs typeface="Roboto"/>
              <a:sym typeface="Roboto"/>
            </a:endParaRPr>
          </a:p>
          <a:p>
            <a:pPr indent="0" lvl="0" marL="0" marR="0" rtl="0" algn="l">
              <a:lnSpc>
                <a:spcPct val="150000"/>
              </a:lnSpc>
              <a:spcBef>
                <a:spcPts val="0"/>
              </a:spcBef>
              <a:spcAft>
                <a:spcPts val="0"/>
              </a:spcAft>
              <a:buNone/>
            </a:pPr>
            <a:r>
              <a:t/>
            </a:r>
            <a:endParaRPr sz="1500">
              <a:solidFill>
                <a:schemeClr val="dk1"/>
              </a:solidFill>
              <a:latin typeface="Roboto"/>
              <a:ea typeface="Roboto"/>
              <a:cs typeface="Roboto"/>
              <a:sym typeface="Roboto"/>
            </a:endParaRPr>
          </a:p>
          <a:p>
            <a:pPr indent="-323850" lvl="0" marL="457200" marR="0" rtl="0" algn="l">
              <a:lnSpc>
                <a:spcPct val="150000"/>
              </a:lnSpc>
              <a:spcBef>
                <a:spcPts val="0"/>
              </a:spcBef>
              <a:spcAft>
                <a:spcPts val="0"/>
              </a:spcAft>
              <a:buClr>
                <a:schemeClr val="dk1"/>
              </a:buClr>
              <a:buSzPts val="1500"/>
              <a:buFont typeface="Roboto"/>
              <a:buChar char="●"/>
            </a:pPr>
            <a:r>
              <a:rPr b="1" i="0" lang="en-US" sz="1500" u="none" cap="none" strike="noStrike">
                <a:solidFill>
                  <a:schemeClr val="dk1"/>
                </a:solidFill>
                <a:latin typeface="Roboto"/>
                <a:ea typeface="Roboto"/>
                <a:cs typeface="Roboto"/>
                <a:sym typeface="Roboto"/>
              </a:rPr>
              <a:t>Teaching </a:t>
            </a:r>
            <a:r>
              <a:rPr b="0" i="0" lang="en-US" sz="1500" u="none" cap="none" strike="noStrike">
                <a:solidFill>
                  <a:schemeClr val="dk1"/>
                </a:solidFill>
                <a:latin typeface="Roboto"/>
                <a:ea typeface="Roboto"/>
                <a:cs typeface="Roboto"/>
                <a:sym typeface="Roboto"/>
              </a:rPr>
              <a:t>- you have small group teaching and Balint</a:t>
            </a:r>
            <a:endParaRPr b="0" i="0" sz="1500" u="none" cap="none" strike="noStrike">
              <a:solidFill>
                <a:schemeClr val="dk1"/>
              </a:solidFill>
              <a:latin typeface="Roboto"/>
              <a:ea typeface="Roboto"/>
              <a:cs typeface="Roboto"/>
              <a:sym typeface="Roboto"/>
            </a:endParaRPr>
          </a:p>
          <a:p>
            <a:pPr indent="-323850" lvl="1" marL="914400" marR="0" rtl="0" algn="l">
              <a:lnSpc>
                <a:spcPct val="15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Small group teaching - teaching on psychiatry topics</a:t>
            </a:r>
            <a:endParaRPr b="0" i="0" sz="1500" u="none" cap="none" strike="noStrike">
              <a:solidFill>
                <a:schemeClr val="dk1"/>
              </a:solidFill>
              <a:latin typeface="Roboto"/>
              <a:ea typeface="Roboto"/>
              <a:cs typeface="Roboto"/>
              <a:sym typeface="Roboto"/>
            </a:endParaRPr>
          </a:p>
          <a:p>
            <a:pPr indent="-323850" lvl="1" marL="914400" marR="0" rtl="0" algn="l">
              <a:lnSpc>
                <a:spcPct val="15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Balint (compulsory, reflection sessions to talk about cases that you found interesting)</a:t>
            </a:r>
            <a:endParaRPr b="0" i="0" sz="1500" u="none" cap="none" strike="noStrike">
              <a:solidFill>
                <a:schemeClr val="dk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g3f8ac8eeb49_0_518"/>
          <p:cNvSpPr txBox="1"/>
          <p:nvPr/>
        </p:nvSpPr>
        <p:spPr>
          <a:xfrm>
            <a:off x="352975" y="206575"/>
            <a:ext cx="76323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Mental Health - </a:t>
            </a:r>
            <a:r>
              <a:rPr b="1" lang="en-US" sz="4300">
                <a:solidFill>
                  <a:schemeClr val="lt1"/>
                </a:solidFill>
                <a:latin typeface="Roboto"/>
                <a:ea typeface="Roboto"/>
                <a:cs typeface="Roboto"/>
                <a:sym typeface="Roboto"/>
              </a:rPr>
              <a:t>Safety </a:t>
            </a:r>
            <a:r>
              <a:rPr b="1" i="0" lang="en-US" sz="4300" u="none" cap="none" strike="noStrike">
                <a:solidFill>
                  <a:schemeClr val="lt1"/>
                </a:solidFill>
                <a:latin typeface="Roboto"/>
                <a:ea typeface="Roboto"/>
                <a:cs typeface="Roboto"/>
                <a:sym typeface="Roboto"/>
              </a:rPr>
              <a:t>A</a:t>
            </a:r>
            <a:r>
              <a:rPr b="1" lang="en-US" sz="4300">
                <a:solidFill>
                  <a:schemeClr val="lt1"/>
                </a:solidFill>
                <a:latin typeface="Roboto"/>
                <a:ea typeface="Roboto"/>
                <a:cs typeface="Roboto"/>
                <a:sym typeface="Roboto"/>
              </a:rPr>
              <a:t>d</a:t>
            </a:r>
            <a:r>
              <a:rPr b="1" i="0" lang="en-US" sz="4300" u="none" cap="none" strike="noStrike">
                <a:solidFill>
                  <a:schemeClr val="lt1"/>
                </a:solidFill>
                <a:latin typeface="Roboto"/>
                <a:ea typeface="Roboto"/>
                <a:cs typeface="Roboto"/>
                <a:sym typeface="Roboto"/>
              </a:rPr>
              <a:t>vice</a:t>
            </a:r>
            <a:endParaRPr b="0" i="0" sz="500" u="none" cap="none" strike="noStrike">
              <a:solidFill>
                <a:schemeClr val="lt1"/>
              </a:solidFill>
              <a:latin typeface="Roboto"/>
              <a:ea typeface="Roboto"/>
              <a:cs typeface="Roboto"/>
              <a:sym typeface="Roboto"/>
            </a:endParaRPr>
          </a:p>
        </p:txBody>
      </p:sp>
      <p:sp>
        <p:nvSpPr>
          <p:cNvPr id="435" name="Google Shape;435;g3f8ac8eeb49_0_518"/>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436" name="Google Shape;436;g3f8ac8eeb49_0_518"/>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37" name="Google Shape;437;g3f8ac8eeb49_0_518"/>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38" name="Google Shape;438;g3f8ac8eeb49_0_518"/>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39" name="Google Shape;439;g3f8ac8eeb49_0_518"/>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440" name="Google Shape;440;g3f8ac8eeb49_0_518"/>
          <p:cNvSpPr txBox="1"/>
          <p:nvPr/>
        </p:nvSpPr>
        <p:spPr>
          <a:xfrm>
            <a:off x="211500" y="1162788"/>
            <a:ext cx="4649400" cy="3436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1200"/>
              </a:spcBef>
              <a:spcAft>
                <a:spcPts val="0"/>
              </a:spcAft>
              <a:buNone/>
            </a:pPr>
            <a:r>
              <a:rPr b="1" lang="en-US" sz="1250">
                <a:solidFill>
                  <a:schemeClr val="dk1"/>
                </a:solidFill>
              </a:rPr>
              <a:t>On the ward</a:t>
            </a:r>
            <a:endParaRPr b="1" sz="1250">
              <a:solidFill>
                <a:schemeClr val="dk1"/>
              </a:solidFill>
            </a:endParaRPr>
          </a:p>
          <a:p>
            <a:pPr indent="-307975" lvl="0" marL="457200" rtl="0" algn="l">
              <a:lnSpc>
                <a:spcPct val="150000"/>
              </a:lnSpc>
              <a:spcBef>
                <a:spcPts val="1200"/>
              </a:spcBef>
              <a:spcAft>
                <a:spcPts val="0"/>
              </a:spcAft>
              <a:buClr>
                <a:schemeClr val="dk1"/>
              </a:buClr>
              <a:buSzPts val="1250"/>
              <a:buChar char="●"/>
            </a:pPr>
            <a:r>
              <a:rPr lang="en-US" sz="1250">
                <a:solidFill>
                  <a:schemeClr val="dk1"/>
                </a:solidFill>
              </a:rPr>
              <a:t>Carry your personal alarm</a:t>
            </a:r>
            <a:endParaRPr sz="1250">
              <a:solidFill>
                <a:schemeClr val="dk1"/>
              </a:solidFill>
            </a:endParaRPr>
          </a:p>
          <a:p>
            <a:pPr indent="-307975" lvl="0" marL="457200" rtl="0" algn="l">
              <a:lnSpc>
                <a:spcPct val="150000"/>
              </a:lnSpc>
              <a:spcBef>
                <a:spcPts val="0"/>
              </a:spcBef>
              <a:spcAft>
                <a:spcPts val="0"/>
              </a:spcAft>
              <a:buClr>
                <a:schemeClr val="dk1"/>
              </a:buClr>
              <a:buSzPts val="1250"/>
              <a:buChar char="●"/>
            </a:pPr>
            <a:r>
              <a:rPr lang="en-US" sz="1250">
                <a:solidFill>
                  <a:schemeClr val="dk1"/>
                </a:solidFill>
              </a:rPr>
              <a:t>Know where the fixed alarms are</a:t>
            </a:r>
            <a:endParaRPr sz="1250">
              <a:solidFill>
                <a:schemeClr val="dk1"/>
              </a:solidFill>
            </a:endParaRPr>
          </a:p>
          <a:p>
            <a:pPr indent="-307975" lvl="0" marL="457200" rtl="0" algn="l">
              <a:lnSpc>
                <a:spcPct val="150000"/>
              </a:lnSpc>
              <a:spcBef>
                <a:spcPts val="0"/>
              </a:spcBef>
              <a:spcAft>
                <a:spcPts val="0"/>
              </a:spcAft>
              <a:buClr>
                <a:schemeClr val="dk1"/>
              </a:buClr>
              <a:buSzPts val="1250"/>
              <a:buChar char="●"/>
            </a:pPr>
            <a:r>
              <a:rPr lang="en-US" sz="1250">
                <a:solidFill>
                  <a:schemeClr val="dk1"/>
                </a:solidFill>
              </a:rPr>
              <a:t>Familiarise yourself with the ward layout and exits</a:t>
            </a:r>
            <a:endParaRPr sz="1250">
              <a:solidFill>
                <a:schemeClr val="dk1"/>
              </a:solidFill>
            </a:endParaRPr>
          </a:p>
          <a:p>
            <a:pPr indent="-307975" lvl="0" marL="457200" rtl="0" algn="l">
              <a:lnSpc>
                <a:spcPct val="150000"/>
              </a:lnSpc>
              <a:spcBef>
                <a:spcPts val="0"/>
              </a:spcBef>
              <a:spcAft>
                <a:spcPts val="0"/>
              </a:spcAft>
              <a:buClr>
                <a:schemeClr val="dk1"/>
              </a:buClr>
              <a:buSzPts val="1250"/>
              <a:buChar char="●"/>
            </a:pPr>
            <a:r>
              <a:rPr lang="en-US" sz="1250">
                <a:solidFill>
                  <a:schemeClr val="dk1"/>
                </a:solidFill>
              </a:rPr>
              <a:t>Know what to do if an emergency happens</a:t>
            </a:r>
            <a:endParaRPr sz="1250">
              <a:solidFill>
                <a:schemeClr val="dk1"/>
              </a:solidFill>
            </a:endParaRPr>
          </a:p>
          <a:p>
            <a:pPr indent="0" lvl="0" marL="0" rtl="0" algn="l">
              <a:lnSpc>
                <a:spcPct val="150000"/>
              </a:lnSpc>
              <a:spcBef>
                <a:spcPts val="1200"/>
              </a:spcBef>
              <a:spcAft>
                <a:spcPts val="0"/>
              </a:spcAft>
              <a:buNone/>
            </a:pPr>
            <a:r>
              <a:rPr b="1" lang="en-US" sz="1250">
                <a:solidFill>
                  <a:schemeClr val="dk1"/>
                </a:solidFill>
              </a:rPr>
              <a:t>When seeing patients</a:t>
            </a:r>
            <a:endParaRPr b="1" sz="1250">
              <a:solidFill>
                <a:schemeClr val="dk1"/>
              </a:solidFill>
            </a:endParaRPr>
          </a:p>
          <a:p>
            <a:pPr indent="-307975" lvl="0" marL="457200" rtl="0" algn="l">
              <a:lnSpc>
                <a:spcPct val="150000"/>
              </a:lnSpc>
              <a:spcBef>
                <a:spcPts val="1200"/>
              </a:spcBef>
              <a:spcAft>
                <a:spcPts val="0"/>
              </a:spcAft>
              <a:buClr>
                <a:schemeClr val="dk1"/>
              </a:buClr>
              <a:buSzPts val="1250"/>
              <a:buChar char="●"/>
            </a:pPr>
            <a:r>
              <a:rPr lang="en-US" sz="1250">
                <a:solidFill>
                  <a:schemeClr val="dk1"/>
                </a:solidFill>
              </a:rPr>
              <a:t>Don’t see patients on your own unless specifically advised it is safe to do so</a:t>
            </a:r>
            <a:endParaRPr sz="1250">
              <a:solidFill>
                <a:schemeClr val="dk1"/>
              </a:solidFill>
            </a:endParaRPr>
          </a:p>
          <a:p>
            <a:pPr indent="-307975" lvl="0" marL="457200" rtl="0" algn="l">
              <a:lnSpc>
                <a:spcPct val="150000"/>
              </a:lnSpc>
              <a:spcBef>
                <a:spcPts val="0"/>
              </a:spcBef>
              <a:spcAft>
                <a:spcPts val="0"/>
              </a:spcAft>
              <a:buClr>
                <a:schemeClr val="dk1"/>
              </a:buClr>
              <a:buSzPts val="1250"/>
              <a:buChar char="●"/>
            </a:pPr>
            <a:r>
              <a:rPr b="1" lang="en-US" sz="1250">
                <a:solidFill>
                  <a:schemeClr val="dk1"/>
                </a:solidFill>
              </a:rPr>
              <a:t>Sit closest to the door so you have a clear exit</a:t>
            </a:r>
            <a:endParaRPr sz="1250">
              <a:solidFill>
                <a:schemeClr val="dk1"/>
              </a:solidFill>
            </a:endParaRPr>
          </a:p>
          <a:p>
            <a:pPr indent="-307975" lvl="0" marL="457200" rtl="0" algn="l">
              <a:lnSpc>
                <a:spcPct val="150000"/>
              </a:lnSpc>
              <a:spcBef>
                <a:spcPts val="0"/>
              </a:spcBef>
              <a:spcAft>
                <a:spcPts val="0"/>
              </a:spcAft>
              <a:buClr>
                <a:schemeClr val="dk1"/>
              </a:buClr>
              <a:buSzPts val="1250"/>
              <a:buChar char="●"/>
            </a:pPr>
            <a:r>
              <a:rPr lang="en-US" sz="1250">
                <a:solidFill>
                  <a:schemeClr val="dk1"/>
                </a:solidFill>
              </a:rPr>
              <a:t>Be aware of your surroundings at all times</a:t>
            </a:r>
            <a:endParaRPr sz="1250">
              <a:solidFill>
                <a:schemeClr val="dk1"/>
              </a:solidFill>
              <a:latin typeface="Roboto"/>
              <a:ea typeface="Roboto"/>
              <a:cs typeface="Roboto"/>
              <a:sym typeface="Roboto"/>
            </a:endParaRPr>
          </a:p>
        </p:txBody>
      </p:sp>
      <p:sp>
        <p:nvSpPr>
          <p:cNvPr id="441" name="Google Shape;441;g3f8ac8eeb49_0_518"/>
          <p:cNvSpPr/>
          <p:nvPr/>
        </p:nvSpPr>
        <p:spPr>
          <a:xfrm>
            <a:off x="5278350" y="1481200"/>
            <a:ext cx="3510300" cy="2780400"/>
          </a:xfrm>
          <a:prstGeom prst="roundRect">
            <a:avLst>
              <a:gd fmla="val 16667" name="adj"/>
            </a:avLst>
          </a:prstGeom>
          <a:solidFill>
            <a:srgbClr val="B52E2A"/>
          </a:solidFill>
          <a:ln cap="flat" cmpd="sng" w="9525">
            <a:solidFill>
              <a:srgbClr val="B52E2A"/>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442" name="Google Shape;442;g3f8ac8eeb49_0_518"/>
          <p:cNvSpPr txBox="1"/>
          <p:nvPr/>
        </p:nvSpPr>
        <p:spPr>
          <a:xfrm>
            <a:off x="5533500" y="1826550"/>
            <a:ext cx="3000000" cy="2108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US" sz="1250">
                <a:solidFill>
                  <a:schemeClr val="lt1"/>
                </a:solidFill>
              </a:rPr>
              <a:t>If you feel unsafe or there is an incident</a:t>
            </a:r>
            <a:endParaRPr b="1" sz="1250">
              <a:solidFill>
                <a:schemeClr val="lt1"/>
              </a:solidFill>
            </a:endParaRPr>
          </a:p>
          <a:p>
            <a:pPr indent="-307975" lvl="0" marL="457200" rtl="0" algn="l">
              <a:lnSpc>
                <a:spcPct val="150000"/>
              </a:lnSpc>
              <a:spcBef>
                <a:spcPts val="0"/>
              </a:spcBef>
              <a:spcAft>
                <a:spcPts val="0"/>
              </a:spcAft>
              <a:buClr>
                <a:schemeClr val="lt1"/>
              </a:buClr>
              <a:buSzPts val="1250"/>
              <a:buChar char="●"/>
            </a:pPr>
            <a:r>
              <a:rPr lang="en-US" sz="1250">
                <a:solidFill>
                  <a:schemeClr val="lt1"/>
                </a:solidFill>
              </a:rPr>
              <a:t>Get help immediately</a:t>
            </a:r>
            <a:endParaRPr sz="1250">
              <a:solidFill>
                <a:schemeClr val="lt1"/>
              </a:solidFill>
            </a:endParaRPr>
          </a:p>
          <a:p>
            <a:pPr indent="-307975" lvl="0" marL="457200" rtl="0" algn="l">
              <a:lnSpc>
                <a:spcPct val="150000"/>
              </a:lnSpc>
              <a:spcBef>
                <a:spcPts val="0"/>
              </a:spcBef>
              <a:spcAft>
                <a:spcPts val="0"/>
              </a:spcAft>
              <a:buClr>
                <a:schemeClr val="lt1"/>
              </a:buClr>
              <a:buSzPts val="1250"/>
              <a:buChar char="●"/>
            </a:pPr>
            <a:r>
              <a:rPr lang="en-US" sz="1250">
                <a:solidFill>
                  <a:schemeClr val="lt1"/>
                </a:solidFill>
              </a:rPr>
              <a:t>Tell your supervisor or the ward team</a:t>
            </a:r>
            <a:endParaRPr sz="1250">
              <a:solidFill>
                <a:schemeClr val="lt1"/>
              </a:solidFill>
            </a:endParaRPr>
          </a:p>
          <a:p>
            <a:pPr indent="-307975" lvl="0" marL="457200" rtl="0" algn="l">
              <a:lnSpc>
                <a:spcPct val="150000"/>
              </a:lnSpc>
              <a:spcBef>
                <a:spcPts val="0"/>
              </a:spcBef>
              <a:spcAft>
                <a:spcPts val="0"/>
              </a:spcAft>
              <a:buClr>
                <a:schemeClr val="lt1"/>
              </a:buClr>
              <a:buSzPts val="1250"/>
              <a:buChar char="●"/>
            </a:pPr>
            <a:r>
              <a:rPr lang="en-US" sz="1250">
                <a:solidFill>
                  <a:schemeClr val="lt1"/>
                </a:solidFill>
              </a:rPr>
              <a:t>Report concerns to both </a:t>
            </a:r>
            <a:r>
              <a:rPr b="1" lang="en-US" sz="1250">
                <a:solidFill>
                  <a:schemeClr val="lt1"/>
                </a:solidFill>
              </a:rPr>
              <a:t>KCL and the Trust</a:t>
            </a:r>
            <a:endParaRPr sz="15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g3f8ac8eeb49_0_594"/>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Mental Health - Advice</a:t>
            </a:r>
            <a:endParaRPr b="0" i="0" sz="500" u="none" cap="none" strike="noStrike">
              <a:solidFill>
                <a:schemeClr val="lt1"/>
              </a:solidFill>
              <a:latin typeface="Roboto"/>
              <a:ea typeface="Roboto"/>
              <a:cs typeface="Roboto"/>
              <a:sym typeface="Roboto"/>
            </a:endParaRPr>
          </a:p>
        </p:txBody>
      </p:sp>
      <p:sp>
        <p:nvSpPr>
          <p:cNvPr id="448" name="Google Shape;448;g3f8ac8eeb49_0_594"/>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449" name="Google Shape;449;g3f8ac8eeb49_0_594"/>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50" name="Google Shape;450;g3f8ac8eeb49_0_594"/>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51" name="Google Shape;451;g3f8ac8eeb49_0_594"/>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52" name="Google Shape;452;g3f8ac8eeb49_0_594"/>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453" name="Google Shape;453;g3f8ac8eeb49_0_594"/>
          <p:cNvSpPr txBox="1"/>
          <p:nvPr/>
        </p:nvSpPr>
        <p:spPr>
          <a:xfrm>
            <a:off x="64650" y="1287750"/>
            <a:ext cx="9014700" cy="3417000"/>
          </a:xfrm>
          <a:prstGeom prst="rect">
            <a:avLst/>
          </a:prstGeom>
          <a:noFill/>
          <a:ln>
            <a:noFill/>
          </a:ln>
        </p:spPr>
        <p:txBody>
          <a:bodyPr anchorCtr="0" anchor="t" bIns="91425" lIns="91425" spcFirstLastPara="1" rIns="91425" wrap="square" tIns="91425">
            <a:spAutoFit/>
          </a:bodyPr>
          <a:lstStyle/>
          <a:p>
            <a:pPr indent="-323850" lvl="0" marL="457200" marR="0" rtl="0" algn="l">
              <a:lnSpc>
                <a:spcPct val="200000"/>
              </a:lnSpc>
              <a:spcBef>
                <a:spcPts val="30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Brush up on common presentations and common exam questions - you will also get to reinforce a lot of this learning on placement</a:t>
            </a:r>
            <a:endParaRPr b="0" i="0" sz="1500" u="none" cap="none" strike="noStrike">
              <a:solidFill>
                <a:schemeClr val="dk1"/>
              </a:solidFill>
              <a:latin typeface="Roboto"/>
              <a:ea typeface="Roboto"/>
              <a:cs typeface="Roboto"/>
              <a:sym typeface="Roboto"/>
            </a:endParaRPr>
          </a:p>
          <a:p>
            <a:pPr indent="-323850" lvl="0" marL="457200" marR="0" rtl="0" algn="l">
              <a:lnSpc>
                <a:spcPct val="200000"/>
              </a:lnSpc>
              <a:spcBef>
                <a:spcPts val="0"/>
              </a:spcBef>
              <a:spcAft>
                <a:spcPts val="0"/>
              </a:spcAft>
              <a:buClr>
                <a:schemeClr val="dk1"/>
              </a:buClr>
              <a:buSzPts val="1500"/>
              <a:buFont typeface="Roboto"/>
              <a:buChar char="●"/>
            </a:pPr>
            <a:r>
              <a:rPr b="0" i="0" lang="en-US" sz="1500" u="sng" cap="none" strike="noStrike">
                <a:solidFill>
                  <a:schemeClr val="dk1"/>
                </a:solidFill>
                <a:latin typeface="Roboto"/>
                <a:ea typeface="Roboto"/>
                <a:cs typeface="Roboto"/>
                <a:sym typeface="Roboto"/>
              </a:rPr>
              <a:t>Risk assess always!!!</a:t>
            </a:r>
            <a:endParaRPr b="0" i="0" sz="1500" u="none" cap="none" strike="noStrike">
              <a:solidFill>
                <a:schemeClr val="dk1"/>
              </a:solidFill>
              <a:latin typeface="Roboto"/>
              <a:ea typeface="Roboto"/>
              <a:cs typeface="Roboto"/>
              <a:sym typeface="Roboto"/>
            </a:endParaRPr>
          </a:p>
          <a:p>
            <a:pPr indent="-323850" lvl="0" marL="457200" marR="0" rtl="0" algn="l">
              <a:lnSpc>
                <a:spcPct val="200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Difference between </a:t>
            </a:r>
            <a:r>
              <a:rPr lang="en-US" sz="1500">
                <a:solidFill>
                  <a:schemeClr val="dk1"/>
                </a:solidFill>
                <a:latin typeface="Roboto"/>
                <a:ea typeface="Roboto"/>
                <a:cs typeface="Roboto"/>
                <a:sym typeface="Roboto"/>
              </a:rPr>
              <a:t>psychiatric history and MSE</a:t>
            </a:r>
            <a:endParaRPr sz="1500">
              <a:solidFill>
                <a:schemeClr val="dk1"/>
              </a:solidFill>
              <a:latin typeface="Roboto"/>
              <a:ea typeface="Roboto"/>
              <a:cs typeface="Roboto"/>
              <a:sym typeface="Roboto"/>
            </a:endParaRPr>
          </a:p>
          <a:p>
            <a:pPr indent="-323850" lvl="0" marL="457200" marR="0" rtl="0" algn="l">
              <a:lnSpc>
                <a:spcPct val="200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Watch the clinicians do MSEs!! </a:t>
            </a:r>
            <a:endParaRPr sz="1500">
              <a:solidFill>
                <a:schemeClr val="dk1"/>
              </a:solidFill>
              <a:latin typeface="Roboto"/>
              <a:ea typeface="Roboto"/>
              <a:cs typeface="Roboto"/>
              <a:sym typeface="Roboto"/>
            </a:endParaRPr>
          </a:p>
          <a:p>
            <a:pPr indent="-323850" lvl="1" marL="914400" marR="0" rtl="0" algn="l">
              <a:lnSpc>
                <a:spcPct val="150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Learn how to ask the questions about delusions, hallucinations, thought disorder etc!!</a:t>
            </a:r>
            <a:endParaRPr sz="1500">
              <a:solidFill>
                <a:schemeClr val="dk1"/>
              </a:solidFill>
              <a:latin typeface="Roboto"/>
              <a:ea typeface="Roboto"/>
              <a:cs typeface="Roboto"/>
              <a:sym typeface="Roboto"/>
            </a:endParaRPr>
          </a:p>
          <a:p>
            <a:pPr indent="-323850" lvl="1" marL="914400" marR="0" rtl="0" algn="l">
              <a:lnSpc>
                <a:spcPct val="150000"/>
              </a:lnSpc>
              <a:spcBef>
                <a:spcPts val="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Remember: MSE is a snapshot of the patient’s mental state at that point in time - you are not trying to get background information</a:t>
            </a:r>
            <a:endParaRPr sz="1500">
              <a:solidFill>
                <a:schemeClr val="dk1"/>
              </a:solidFill>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g3f8ac8eeb49_0_2"/>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SzPts val="1000"/>
              <a:buNone/>
            </a:pPr>
            <a:r>
              <a:rPr b="1" lang="en-US" sz="7200">
                <a:solidFill>
                  <a:srgbClr val="FFFFFF"/>
                </a:solidFill>
                <a:latin typeface="Roboto"/>
                <a:ea typeface="Roboto"/>
                <a:cs typeface="Roboto"/>
                <a:sym typeface="Roboto"/>
              </a:rPr>
              <a:t>Scholarly Project</a:t>
            </a:r>
            <a:endParaRPr b="1" sz="7200">
              <a:solidFill>
                <a:srgbClr val="FFFFFF"/>
              </a:solidFill>
              <a:latin typeface="Roboto"/>
              <a:ea typeface="Roboto"/>
              <a:cs typeface="Roboto"/>
              <a:sym typeface="Roboto"/>
            </a:endParaRPr>
          </a:p>
        </p:txBody>
      </p:sp>
      <p:sp>
        <p:nvSpPr>
          <p:cNvPr id="459" name="Google Shape;459;g3f8ac8eeb49_0_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60" name="Google Shape;460;g3f8ac8eeb49_0_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61" name="Google Shape;461;g3f8ac8eeb49_0_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379eee2d6a6_4_95"/>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10" name="Google Shape;210;g379eee2d6a6_4_95"/>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211" name="Google Shape;211;g379eee2d6a6_4_95"/>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212" name="Google Shape;212;g379eee2d6a6_4_95"/>
          <p:cNvSpPr txBox="1"/>
          <p:nvPr/>
        </p:nvSpPr>
        <p:spPr>
          <a:xfrm>
            <a:off x="459526" y="316089"/>
            <a:ext cx="7622100" cy="692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500" u="none" cap="none" strike="noStrike">
                <a:solidFill>
                  <a:srgbClr val="FFFFFF"/>
                </a:solidFill>
                <a:latin typeface="Roboto"/>
                <a:ea typeface="Roboto"/>
                <a:cs typeface="Roboto"/>
                <a:sym typeface="Roboto"/>
              </a:rPr>
              <a:t>What We Will Be Covering</a:t>
            </a:r>
            <a:endParaRPr b="0" i="0" sz="700" u="none" cap="none" strike="noStrike">
              <a:solidFill>
                <a:srgbClr val="000000"/>
              </a:solidFill>
              <a:latin typeface="Roboto"/>
              <a:ea typeface="Roboto"/>
              <a:cs typeface="Roboto"/>
              <a:sym typeface="Roboto"/>
            </a:endParaRPr>
          </a:p>
        </p:txBody>
      </p:sp>
      <p:cxnSp>
        <p:nvCxnSpPr>
          <p:cNvPr id="213" name="Google Shape;213;g379eee2d6a6_4_95"/>
          <p:cNvCxnSpPr/>
          <p:nvPr/>
        </p:nvCxnSpPr>
        <p:spPr>
          <a:xfrm>
            <a:off x="539270" y="2165004"/>
            <a:ext cx="3366600" cy="0"/>
          </a:xfrm>
          <a:prstGeom prst="straightConnector1">
            <a:avLst/>
          </a:prstGeom>
          <a:noFill/>
          <a:ln cap="rnd" cmpd="sng" w="19050">
            <a:solidFill>
              <a:srgbClr val="F46530"/>
            </a:solidFill>
            <a:prstDash val="dash"/>
            <a:round/>
            <a:headEnd len="sm" w="sm" type="none"/>
            <a:tailEnd len="sm" w="sm" type="none"/>
          </a:ln>
        </p:spPr>
      </p:cxnSp>
      <p:cxnSp>
        <p:nvCxnSpPr>
          <p:cNvPr id="214" name="Google Shape;214;g379eee2d6a6_4_95"/>
          <p:cNvCxnSpPr/>
          <p:nvPr/>
        </p:nvCxnSpPr>
        <p:spPr>
          <a:xfrm>
            <a:off x="539270" y="2648878"/>
            <a:ext cx="3366600" cy="0"/>
          </a:xfrm>
          <a:prstGeom prst="straightConnector1">
            <a:avLst/>
          </a:prstGeom>
          <a:noFill/>
          <a:ln cap="rnd" cmpd="sng" w="19050">
            <a:solidFill>
              <a:srgbClr val="F46530"/>
            </a:solidFill>
            <a:prstDash val="dash"/>
            <a:round/>
            <a:headEnd len="sm" w="sm" type="none"/>
            <a:tailEnd len="sm" w="sm" type="none"/>
          </a:ln>
        </p:spPr>
      </p:cxnSp>
      <p:cxnSp>
        <p:nvCxnSpPr>
          <p:cNvPr id="215" name="Google Shape;215;g379eee2d6a6_4_95"/>
          <p:cNvCxnSpPr/>
          <p:nvPr/>
        </p:nvCxnSpPr>
        <p:spPr>
          <a:xfrm>
            <a:off x="539270" y="3132752"/>
            <a:ext cx="3366600" cy="0"/>
          </a:xfrm>
          <a:prstGeom prst="straightConnector1">
            <a:avLst/>
          </a:prstGeom>
          <a:noFill/>
          <a:ln cap="rnd" cmpd="sng" w="19050">
            <a:solidFill>
              <a:srgbClr val="F46530"/>
            </a:solidFill>
            <a:prstDash val="dash"/>
            <a:round/>
            <a:headEnd len="sm" w="sm" type="none"/>
            <a:tailEnd len="sm" w="sm" type="none"/>
          </a:ln>
        </p:spPr>
      </p:cxnSp>
      <p:cxnSp>
        <p:nvCxnSpPr>
          <p:cNvPr id="216" name="Google Shape;216;g379eee2d6a6_4_95"/>
          <p:cNvCxnSpPr/>
          <p:nvPr/>
        </p:nvCxnSpPr>
        <p:spPr>
          <a:xfrm>
            <a:off x="539270" y="3616626"/>
            <a:ext cx="3366600" cy="0"/>
          </a:xfrm>
          <a:prstGeom prst="straightConnector1">
            <a:avLst/>
          </a:prstGeom>
          <a:noFill/>
          <a:ln cap="rnd" cmpd="sng" w="19050">
            <a:solidFill>
              <a:srgbClr val="F46530"/>
            </a:solidFill>
            <a:prstDash val="dash"/>
            <a:round/>
            <a:headEnd len="sm" w="sm" type="none"/>
            <a:tailEnd len="sm" w="sm" type="none"/>
          </a:ln>
        </p:spPr>
      </p:cxnSp>
      <p:cxnSp>
        <p:nvCxnSpPr>
          <p:cNvPr id="217" name="Google Shape;217;g379eee2d6a6_4_95"/>
          <p:cNvCxnSpPr/>
          <p:nvPr/>
        </p:nvCxnSpPr>
        <p:spPr>
          <a:xfrm>
            <a:off x="539270" y="4100500"/>
            <a:ext cx="3366600" cy="0"/>
          </a:xfrm>
          <a:prstGeom prst="straightConnector1">
            <a:avLst/>
          </a:prstGeom>
          <a:noFill/>
          <a:ln cap="rnd" cmpd="sng" w="19050">
            <a:solidFill>
              <a:srgbClr val="F46530"/>
            </a:solidFill>
            <a:prstDash val="dash"/>
            <a:round/>
            <a:headEnd len="sm" w="sm" type="none"/>
            <a:tailEnd len="sm" w="sm" type="none"/>
          </a:ln>
        </p:spPr>
      </p:cxnSp>
      <p:cxnSp>
        <p:nvCxnSpPr>
          <p:cNvPr id="218" name="Google Shape;218;g379eee2d6a6_4_95"/>
          <p:cNvCxnSpPr/>
          <p:nvPr/>
        </p:nvCxnSpPr>
        <p:spPr>
          <a:xfrm>
            <a:off x="539270" y="1681130"/>
            <a:ext cx="3366600" cy="0"/>
          </a:xfrm>
          <a:prstGeom prst="straightConnector1">
            <a:avLst/>
          </a:prstGeom>
          <a:noFill/>
          <a:ln cap="rnd" cmpd="sng" w="19050">
            <a:solidFill>
              <a:srgbClr val="F46530"/>
            </a:solidFill>
            <a:prstDash val="dash"/>
            <a:round/>
            <a:headEnd len="sm" w="sm" type="none"/>
            <a:tailEnd len="sm" w="sm" type="none"/>
          </a:ln>
        </p:spPr>
      </p:cxnSp>
      <p:sp>
        <p:nvSpPr>
          <p:cNvPr id="219" name="Google Shape;219;g379eee2d6a6_4_95"/>
          <p:cNvSpPr txBox="1"/>
          <p:nvPr/>
        </p:nvSpPr>
        <p:spPr>
          <a:xfrm>
            <a:off x="736512" y="1789642"/>
            <a:ext cx="26724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Third </a:t>
            </a:r>
            <a:r>
              <a:rPr lang="en-US" sz="2000">
                <a:solidFill>
                  <a:srgbClr val="FFFFFF"/>
                </a:solidFill>
                <a:latin typeface="Roboto"/>
                <a:ea typeface="Roboto"/>
                <a:cs typeface="Roboto"/>
                <a:sym typeface="Roboto"/>
              </a:rPr>
              <a:t>Y</a:t>
            </a:r>
            <a:r>
              <a:rPr b="0" i="0" lang="en-US" sz="2000" u="none" cap="none" strike="noStrike">
                <a:solidFill>
                  <a:srgbClr val="FFFFFF"/>
                </a:solidFill>
                <a:latin typeface="Roboto"/>
                <a:ea typeface="Roboto"/>
                <a:cs typeface="Roboto"/>
                <a:sym typeface="Roboto"/>
              </a:rPr>
              <a:t>ear </a:t>
            </a:r>
            <a:r>
              <a:rPr lang="en-US" sz="2000">
                <a:solidFill>
                  <a:srgbClr val="FFFFFF"/>
                </a:solidFill>
                <a:latin typeface="Roboto"/>
                <a:ea typeface="Roboto"/>
                <a:cs typeface="Roboto"/>
                <a:sym typeface="Roboto"/>
              </a:rPr>
              <a:t>T</a:t>
            </a:r>
            <a:r>
              <a:rPr b="0" i="0" lang="en-US" sz="2000" u="none" cap="none" strike="noStrike">
                <a:solidFill>
                  <a:srgbClr val="FFFFFF"/>
                </a:solidFill>
                <a:latin typeface="Roboto"/>
                <a:ea typeface="Roboto"/>
                <a:cs typeface="Roboto"/>
                <a:sym typeface="Roboto"/>
              </a:rPr>
              <a:t>imeline</a:t>
            </a:r>
            <a:endParaRPr b="0" i="0" sz="2000" u="none" cap="none" strike="noStrike">
              <a:solidFill>
                <a:srgbClr val="000000"/>
              </a:solidFill>
              <a:latin typeface="Roboto"/>
              <a:ea typeface="Roboto"/>
              <a:cs typeface="Roboto"/>
              <a:sym typeface="Roboto"/>
            </a:endParaRPr>
          </a:p>
        </p:txBody>
      </p:sp>
      <p:sp>
        <p:nvSpPr>
          <p:cNvPr id="220" name="Google Shape;220;g379eee2d6a6_4_95"/>
          <p:cNvSpPr txBox="1"/>
          <p:nvPr/>
        </p:nvSpPr>
        <p:spPr>
          <a:xfrm>
            <a:off x="736512" y="2267726"/>
            <a:ext cx="30327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Stage 2 Year 3 Blocks</a:t>
            </a:r>
            <a:endParaRPr b="0" i="0" sz="2000" u="none" cap="none" strike="noStrike">
              <a:solidFill>
                <a:srgbClr val="000000"/>
              </a:solidFill>
              <a:latin typeface="Roboto"/>
              <a:ea typeface="Roboto"/>
              <a:cs typeface="Roboto"/>
              <a:sym typeface="Roboto"/>
            </a:endParaRPr>
          </a:p>
        </p:txBody>
      </p:sp>
      <p:sp>
        <p:nvSpPr>
          <p:cNvPr id="221" name="Google Shape;221;g379eee2d6a6_4_95"/>
          <p:cNvSpPr txBox="1"/>
          <p:nvPr/>
        </p:nvSpPr>
        <p:spPr>
          <a:xfrm>
            <a:off x="736512" y="3239632"/>
            <a:ext cx="30327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Scholarly Project</a:t>
            </a:r>
            <a:endParaRPr b="0" i="0" sz="2000" u="none" cap="none" strike="noStrike">
              <a:solidFill>
                <a:srgbClr val="000000"/>
              </a:solidFill>
              <a:latin typeface="Roboto"/>
              <a:ea typeface="Roboto"/>
              <a:cs typeface="Roboto"/>
              <a:sym typeface="Roboto"/>
            </a:endParaRPr>
          </a:p>
        </p:txBody>
      </p:sp>
      <p:sp>
        <p:nvSpPr>
          <p:cNvPr id="222" name="Google Shape;222;g379eee2d6a6_4_95"/>
          <p:cNvSpPr txBox="1"/>
          <p:nvPr/>
        </p:nvSpPr>
        <p:spPr>
          <a:xfrm>
            <a:off x="736512" y="2754223"/>
            <a:ext cx="30327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Mental Health</a:t>
            </a:r>
            <a:endParaRPr b="0" i="0" sz="2000" u="none" cap="none" strike="noStrike">
              <a:solidFill>
                <a:srgbClr val="000000"/>
              </a:solidFill>
              <a:latin typeface="Roboto"/>
              <a:ea typeface="Roboto"/>
              <a:cs typeface="Roboto"/>
              <a:sym typeface="Roboto"/>
            </a:endParaRPr>
          </a:p>
        </p:txBody>
      </p:sp>
      <p:sp>
        <p:nvSpPr>
          <p:cNvPr id="223" name="Google Shape;223;g379eee2d6a6_4_95"/>
          <p:cNvSpPr txBox="1"/>
          <p:nvPr/>
        </p:nvSpPr>
        <p:spPr>
          <a:xfrm>
            <a:off x="736512" y="3746159"/>
            <a:ext cx="30327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Doctor as Teacher</a:t>
            </a:r>
            <a:endParaRPr b="0" i="0" sz="2000" u="none" cap="none" strike="noStrike">
              <a:solidFill>
                <a:srgbClr val="000000"/>
              </a:solidFill>
              <a:latin typeface="Roboto"/>
              <a:ea typeface="Roboto"/>
              <a:cs typeface="Roboto"/>
              <a:sym typeface="Roboto"/>
            </a:endParaRPr>
          </a:p>
        </p:txBody>
      </p:sp>
      <p:sp>
        <p:nvSpPr>
          <p:cNvPr id="224" name="Google Shape;224;g379eee2d6a6_4_95"/>
          <p:cNvSpPr txBox="1"/>
          <p:nvPr/>
        </p:nvSpPr>
        <p:spPr>
          <a:xfrm>
            <a:off x="736512" y="1335618"/>
            <a:ext cx="33840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A </a:t>
            </a:r>
            <a:r>
              <a:rPr lang="en-US" sz="2000">
                <a:solidFill>
                  <a:srgbClr val="FFFFFF"/>
                </a:solidFill>
                <a:latin typeface="Roboto"/>
                <a:ea typeface="Roboto"/>
                <a:cs typeface="Roboto"/>
                <a:sym typeface="Roboto"/>
              </a:rPr>
              <a:t>W</a:t>
            </a:r>
            <a:r>
              <a:rPr b="0" i="0" lang="en-US" sz="2000" u="none" cap="none" strike="noStrike">
                <a:solidFill>
                  <a:srgbClr val="FFFFFF"/>
                </a:solidFill>
                <a:latin typeface="Roboto"/>
                <a:ea typeface="Roboto"/>
                <a:cs typeface="Roboto"/>
                <a:sym typeface="Roboto"/>
              </a:rPr>
              <a:t>eek in </a:t>
            </a:r>
            <a:r>
              <a:rPr lang="en-US" sz="2000">
                <a:solidFill>
                  <a:srgbClr val="FFFFFF"/>
                </a:solidFill>
                <a:latin typeface="Roboto"/>
                <a:ea typeface="Roboto"/>
                <a:cs typeface="Roboto"/>
                <a:sym typeface="Roboto"/>
              </a:rPr>
              <a:t>T</a:t>
            </a:r>
            <a:r>
              <a:rPr b="0" i="0" lang="en-US" sz="2000" u="none" cap="none" strike="noStrike">
                <a:solidFill>
                  <a:srgbClr val="FFFFFF"/>
                </a:solidFill>
                <a:latin typeface="Roboto"/>
                <a:ea typeface="Roboto"/>
                <a:cs typeface="Roboto"/>
                <a:sym typeface="Roboto"/>
              </a:rPr>
              <a:t>hird </a:t>
            </a:r>
            <a:r>
              <a:rPr lang="en-US" sz="2000">
                <a:solidFill>
                  <a:srgbClr val="FFFFFF"/>
                </a:solidFill>
                <a:latin typeface="Roboto"/>
                <a:ea typeface="Roboto"/>
                <a:cs typeface="Roboto"/>
                <a:sym typeface="Roboto"/>
              </a:rPr>
              <a:t>Y</a:t>
            </a:r>
            <a:r>
              <a:rPr b="0" i="0" lang="en-US" sz="2000" u="none" cap="none" strike="noStrike">
                <a:solidFill>
                  <a:srgbClr val="FFFFFF"/>
                </a:solidFill>
                <a:latin typeface="Roboto"/>
                <a:ea typeface="Roboto"/>
                <a:cs typeface="Roboto"/>
                <a:sym typeface="Roboto"/>
              </a:rPr>
              <a:t>ear</a:t>
            </a:r>
            <a:endParaRPr b="0" i="0" sz="2000" u="none" cap="none" strike="noStrike">
              <a:solidFill>
                <a:srgbClr val="FFFFFF"/>
              </a:solidFill>
              <a:latin typeface="Roboto"/>
              <a:ea typeface="Roboto"/>
              <a:cs typeface="Roboto"/>
              <a:sym typeface="Roboto"/>
            </a:endParaRPr>
          </a:p>
        </p:txBody>
      </p:sp>
      <p:cxnSp>
        <p:nvCxnSpPr>
          <p:cNvPr id="225" name="Google Shape;225;g379eee2d6a6_4_95"/>
          <p:cNvCxnSpPr/>
          <p:nvPr/>
        </p:nvCxnSpPr>
        <p:spPr>
          <a:xfrm>
            <a:off x="4826397" y="2149772"/>
            <a:ext cx="3366600" cy="0"/>
          </a:xfrm>
          <a:prstGeom prst="straightConnector1">
            <a:avLst/>
          </a:prstGeom>
          <a:noFill/>
          <a:ln cap="rnd" cmpd="sng" w="19050">
            <a:solidFill>
              <a:srgbClr val="F46530"/>
            </a:solidFill>
            <a:prstDash val="dash"/>
            <a:round/>
            <a:headEnd len="sm" w="sm" type="none"/>
            <a:tailEnd len="sm" w="sm" type="none"/>
          </a:ln>
        </p:spPr>
      </p:cxnSp>
      <p:cxnSp>
        <p:nvCxnSpPr>
          <p:cNvPr id="226" name="Google Shape;226;g379eee2d6a6_4_95"/>
          <p:cNvCxnSpPr/>
          <p:nvPr/>
        </p:nvCxnSpPr>
        <p:spPr>
          <a:xfrm>
            <a:off x="4826397" y="2633646"/>
            <a:ext cx="3366600" cy="0"/>
          </a:xfrm>
          <a:prstGeom prst="straightConnector1">
            <a:avLst/>
          </a:prstGeom>
          <a:noFill/>
          <a:ln cap="rnd" cmpd="sng" w="19050">
            <a:solidFill>
              <a:srgbClr val="F46530"/>
            </a:solidFill>
            <a:prstDash val="dash"/>
            <a:round/>
            <a:headEnd len="sm" w="sm" type="none"/>
            <a:tailEnd len="sm" w="sm" type="none"/>
          </a:ln>
        </p:spPr>
      </p:cxnSp>
      <p:cxnSp>
        <p:nvCxnSpPr>
          <p:cNvPr id="227" name="Google Shape;227;g379eee2d6a6_4_95"/>
          <p:cNvCxnSpPr/>
          <p:nvPr/>
        </p:nvCxnSpPr>
        <p:spPr>
          <a:xfrm>
            <a:off x="4826397" y="3117520"/>
            <a:ext cx="3366600" cy="0"/>
          </a:xfrm>
          <a:prstGeom prst="straightConnector1">
            <a:avLst/>
          </a:prstGeom>
          <a:noFill/>
          <a:ln cap="rnd" cmpd="sng" w="19050">
            <a:solidFill>
              <a:srgbClr val="F46530"/>
            </a:solidFill>
            <a:prstDash val="dash"/>
            <a:round/>
            <a:headEnd len="sm" w="sm" type="none"/>
            <a:tailEnd len="sm" w="sm" type="none"/>
          </a:ln>
        </p:spPr>
      </p:cxnSp>
      <p:cxnSp>
        <p:nvCxnSpPr>
          <p:cNvPr id="228" name="Google Shape;228;g379eee2d6a6_4_95"/>
          <p:cNvCxnSpPr/>
          <p:nvPr/>
        </p:nvCxnSpPr>
        <p:spPr>
          <a:xfrm>
            <a:off x="4826397" y="3601393"/>
            <a:ext cx="3366600" cy="0"/>
          </a:xfrm>
          <a:prstGeom prst="straightConnector1">
            <a:avLst/>
          </a:prstGeom>
          <a:noFill/>
          <a:ln cap="rnd" cmpd="sng" w="19050">
            <a:solidFill>
              <a:srgbClr val="F46530"/>
            </a:solidFill>
            <a:prstDash val="dash"/>
            <a:round/>
            <a:headEnd len="sm" w="sm" type="none"/>
            <a:tailEnd len="sm" w="sm" type="none"/>
          </a:ln>
        </p:spPr>
      </p:cxnSp>
      <p:cxnSp>
        <p:nvCxnSpPr>
          <p:cNvPr id="229" name="Google Shape;229;g379eee2d6a6_4_95"/>
          <p:cNvCxnSpPr/>
          <p:nvPr/>
        </p:nvCxnSpPr>
        <p:spPr>
          <a:xfrm>
            <a:off x="4826397" y="1665897"/>
            <a:ext cx="3366600" cy="0"/>
          </a:xfrm>
          <a:prstGeom prst="straightConnector1">
            <a:avLst/>
          </a:prstGeom>
          <a:noFill/>
          <a:ln cap="rnd" cmpd="sng" w="19050">
            <a:solidFill>
              <a:srgbClr val="F46530"/>
            </a:solidFill>
            <a:prstDash val="dash"/>
            <a:round/>
            <a:headEnd len="sm" w="sm" type="none"/>
            <a:tailEnd len="sm" w="sm" type="none"/>
          </a:ln>
        </p:spPr>
      </p:cxnSp>
      <p:sp>
        <p:nvSpPr>
          <p:cNvPr id="230" name="Google Shape;230;g379eee2d6a6_4_95"/>
          <p:cNvSpPr txBox="1"/>
          <p:nvPr/>
        </p:nvSpPr>
        <p:spPr>
          <a:xfrm>
            <a:off x="5023639" y="1774409"/>
            <a:ext cx="26724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OSCEs</a:t>
            </a:r>
            <a:endParaRPr b="0" i="0" sz="2000" u="none" cap="none" strike="noStrike">
              <a:solidFill>
                <a:srgbClr val="000000"/>
              </a:solidFill>
              <a:latin typeface="Roboto"/>
              <a:ea typeface="Roboto"/>
              <a:cs typeface="Roboto"/>
              <a:sym typeface="Roboto"/>
            </a:endParaRPr>
          </a:p>
        </p:txBody>
      </p:sp>
      <p:sp>
        <p:nvSpPr>
          <p:cNvPr id="231" name="Google Shape;231;g379eee2d6a6_4_95"/>
          <p:cNvSpPr txBox="1"/>
          <p:nvPr/>
        </p:nvSpPr>
        <p:spPr>
          <a:xfrm>
            <a:off x="5023639" y="2252494"/>
            <a:ext cx="30327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Intercalation</a:t>
            </a:r>
            <a:endParaRPr b="0" i="0" sz="2000" u="none" cap="none" strike="noStrike">
              <a:solidFill>
                <a:srgbClr val="000000"/>
              </a:solidFill>
              <a:latin typeface="Roboto"/>
              <a:ea typeface="Roboto"/>
              <a:cs typeface="Roboto"/>
              <a:sym typeface="Roboto"/>
            </a:endParaRPr>
          </a:p>
        </p:txBody>
      </p:sp>
      <p:sp>
        <p:nvSpPr>
          <p:cNvPr id="232" name="Google Shape;232;g379eee2d6a6_4_95"/>
          <p:cNvSpPr txBox="1"/>
          <p:nvPr/>
        </p:nvSpPr>
        <p:spPr>
          <a:xfrm>
            <a:off x="5023652" y="3205563"/>
            <a:ext cx="37719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lang="en-US" sz="2000">
                <a:solidFill>
                  <a:srgbClr val="FFFFFF"/>
                </a:solidFill>
                <a:latin typeface="Roboto"/>
                <a:ea typeface="Roboto"/>
                <a:cs typeface="Roboto"/>
                <a:sym typeface="Roboto"/>
              </a:rPr>
              <a:t>MSA Stuff</a:t>
            </a:r>
            <a:endParaRPr b="0" i="0" sz="2000" u="none" cap="none" strike="noStrike">
              <a:solidFill>
                <a:srgbClr val="000000"/>
              </a:solidFill>
              <a:latin typeface="Roboto"/>
              <a:ea typeface="Roboto"/>
              <a:cs typeface="Roboto"/>
              <a:sym typeface="Roboto"/>
            </a:endParaRPr>
          </a:p>
        </p:txBody>
      </p:sp>
      <p:sp>
        <p:nvSpPr>
          <p:cNvPr id="233" name="Google Shape;233;g379eee2d6a6_4_95"/>
          <p:cNvSpPr txBox="1"/>
          <p:nvPr/>
        </p:nvSpPr>
        <p:spPr>
          <a:xfrm>
            <a:off x="5023639" y="2721690"/>
            <a:ext cx="30327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Wellbeing</a:t>
            </a:r>
            <a:endParaRPr b="0" i="0" sz="2000" u="none" cap="none" strike="noStrike">
              <a:solidFill>
                <a:srgbClr val="000000"/>
              </a:solidFill>
              <a:latin typeface="Roboto"/>
              <a:ea typeface="Roboto"/>
              <a:cs typeface="Roboto"/>
              <a:sym typeface="Roboto"/>
            </a:endParaRPr>
          </a:p>
        </p:txBody>
      </p:sp>
      <p:sp>
        <p:nvSpPr>
          <p:cNvPr id="234" name="Google Shape;234;g379eee2d6a6_4_95"/>
          <p:cNvSpPr txBox="1"/>
          <p:nvPr/>
        </p:nvSpPr>
        <p:spPr>
          <a:xfrm>
            <a:off x="5023639" y="1282286"/>
            <a:ext cx="3384000" cy="307800"/>
          </a:xfrm>
          <a:prstGeom prst="rect">
            <a:avLst/>
          </a:prstGeom>
          <a:noFill/>
          <a:ln>
            <a:noFill/>
          </a:ln>
        </p:spPr>
        <p:txBody>
          <a:bodyPr anchorCtr="0" anchor="t" bIns="0" lIns="0" spcFirstLastPara="1" rIns="0" wrap="square" tIns="0">
            <a:spAutoFit/>
          </a:bodyPr>
          <a:lstStyle/>
          <a:p>
            <a:pPr indent="0" lvl="0" marL="0" marR="0" rtl="0" algn="l">
              <a:lnSpc>
                <a:spcPct val="143000"/>
              </a:lnSpc>
              <a:spcBef>
                <a:spcPts val="0"/>
              </a:spcBef>
              <a:spcAft>
                <a:spcPts val="0"/>
              </a:spcAft>
              <a:buClr>
                <a:srgbClr val="000000"/>
              </a:buClr>
              <a:buSzPts val="2000"/>
              <a:buFont typeface="Arial"/>
              <a:buNone/>
            </a:pPr>
            <a:r>
              <a:rPr b="0" i="0" lang="en-US" sz="2000" u="none" cap="none" strike="noStrike">
                <a:solidFill>
                  <a:srgbClr val="FFFFFF"/>
                </a:solidFill>
                <a:latin typeface="Roboto"/>
                <a:ea typeface="Roboto"/>
                <a:cs typeface="Roboto"/>
                <a:sym typeface="Roboto"/>
              </a:rPr>
              <a:t>Progress Test</a:t>
            </a:r>
            <a:endParaRPr b="0" i="0" sz="2000" u="none" cap="none" strike="noStrike">
              <a:solidFill>
                <a:srgbClr val="FFFFFF"/>
              </a:solidFill>
              <a:latin typeface="Roboto"/>
              <a:ea typeface="Roboto"/>
              <a:cs typeface="Roboto"/>
              <a:sym typeface="Roboto"/>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g3f8ac8eeb49_0_20"/>
          <p:cNvSpPr txBox="1"/>
          <p:nvPr/>
        </p:nvSpPr>
        <p:spPr>
          <a:xfrm>
            <a:off x="352975" y="206575"/>
            <a:ext cx="80184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Scholarly Project Module (SPM)</a:t>
            </a:r>
            <a:endParaRPr b="0" i="0" sz="500" u="none" cap="none" strike="noStrike">
              <a:solidFill>
                <a:schemeClr val="lt1"/>
              </a:solidFill>
              <a:latin typeface="Roboto"/>
              <a:ea typeface="Roboto"/>
              <a:cs typeface="Roboto"/>
              <a:sym typeface="Roboto"/>
            </a:endParaRPr>
          </a:p>
        </p:txBody>
      </p:sp>
      <p:sp>
        <p:nvSpPr>
          <p:cNvPr id="467" name="Google Shape;467;g3f8ac8eeb49_0_20"/>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468" name="Google Shape;468;g3f8ac8eeb49_0_20"/>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69" name="Google Shape;469;g3f8ac8eeb49_0_20"/>
          <p:cNvSpPr txBox="1"/>
          <p:nvPr/>
        </p:nvSpPr>
        <p:spPr>
          <a:xfrm>
            <a:off x="79085" y="1252490"/>
            <a:ext cx="8676600" cy="33708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Every </a:t>
            </a:r>
            <a:r>
              <a:rPr b="1" lang="en-US" sz="1700">
                <a:solidFill>
                  <a:schemeClr val="dk1"/>
                </a:solidFill>
                <a:latin typeface="Roboto"/>
                <a:ea typeface="Roboto"/>
                <a:cs typeface="Roboto"/>
                <a:sym typeface="Roboto"/>
              </a:rPr>
              <a:t>Tuesday/Friday</a:t>
            </a:r>
            <a:r>
              <a:rPr lang="en-US" sz="1700">
                <a:solidFill>
                  <a:schemeClr val="dk1"/>
                </a:solidFill>
                <a:latin typeface="Roboto"/>
                <a:ea typeface="Roboto"/>
                <a:cs typeface="Roboto"/>
                <a:sym typeface="Roboto"/>
              </a:rPr>
              <a:t> in Term 1</a:t>
            </a:r>
            <a:endParaRPr sz="1700">
              <a:solidFill>
                <a:schemeClr val="dk1"/>
              </a:solidFill>
              <a:latin typeface="Roboto"/>
              <a:ea typeface="Roboto"/>
              <a:cs typeface="Roboto"/>
              <a:sym typeface="Roboto"/>
            </a:endParaRPr>
          </a:p>
          <a:p>
            <a:pPr indent="0" lvl="0" marL="45720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highlight>
                  <a:schemeClr val="accent2"/>
                </a:highlight>
                <a:latin typeface="Roboto"/>
                <a:ea typeface="Roboto"/>
                <a:cs typeface="Roboto"/>
                <a:sym typeface="Roboto"/>
              </a:rPr>
              <a:t>Communication</a:t>
            </a:r>
            <a:r>
              <a:rPr lang="en-US" sz="1700">
                <a:solidFill>
                  <a:schemeClr val="dk1"/>
                </a:solidFill>
                <a:latin typeface="Roboto"/>
                <a:ea typeface="Roboto"/>
                <a:cs typeface="Roboto"/>
                <a:sym typeface="Roboto"/>
              </a:rPr>
              <a:t> is key, the project will be kept on track if you keep in touch with your </a:t>
            </a:r>
            <a:r>
              <a:rPr b="1" lang="en-US" sz="1700">
                <a:solidFill>
                  <a:schemeClr val="dk1"/>
                </a:solidFill>
                <a:latin typeface="Roboto"/>
                <a:ea typeface="Roboto"/>
                <a:cs typeface="Roboto"/>
                <a:sym typeface="Roboto"/>
              </a:rPr>
              <a:t>supervisor(s) </a:t>
            </a:r>
            <a:r>
              <a:rPr lang="en-US" sz="1700">
                <a:solidFill>
                  <a:schemeClr val="dk1"/>
                </a:solidFill>
                <a:latin typeface="Roboto"/>
                <a:ea typeface="Roboto"/>
                <a:cs typeface="Roboto"/>
                <a:sym typeface="Roboto"/>
              </a:rPr>
              <a:t>and </a:t>
            </a:r>
            <a:r>
              <a:rPr b="1" lang="en-US" sz="1700">
                <a:solidFill>
                  <a:schemeClr val="dk1"/>
                </a:solidFill>
                <a:latin typeface="Roboto"/>
                <a:ea typeface="Roboto"/>
                <a:cs typeface="Roboto"/>
                <a:sym typeface="Roboto"/>
              </a:rPr>
              <a:t>partners</a:t>
            </a:r>
            <a:r>
              <a:rPr lang="en-US" sz="1700">
                <a:solidFill>
                  <a:schemeClr val="dk1"/>
                </a:solidFill>
                <a:latin typeface="Roboto"/>
                <a:ea typeface="Roboto"/>
                <a:cs typeface="Roboto"/>
                <a:sym typeface="Roboto"/>
              </a:rPr>
              <a:t>. If struggling to contact supervisor, find their nhs email and contact MBBS team!</a:t>
            </a:r>
            <a:endParaRPr sz="1700">
              <a:solidFill>
                <a:schemeClr val="dk1"/>
              </a:solidFill>
              <a:latin typeface="Roboto"/>
              <a:ea typeface="Roboto"/>
              <a:cs typeface="Roboto"/>
              <a:sym typeface="Roboto"/>
            </a:endParaRPr>
          </a:p>
          <a:p>
            <a:pPr indent="0" lvl="0" marL="45720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Even if you don’t like the look of your project, you will learn </a:t>
            </a:r>
            <a:r>
              <a:rPr b="1" lang="en-US" sz="1700">
                <a:solidFill>
                  <a:schemeClr val="dk1"/>
                </a:solidFill>
                <a:highlight>
                  <a:schemeClr val="accent2"/>
                </a:highlight>
                <a:latin typeface="Roboto"/>
                <a:ea typeface="Roboto"/>
                <a:cs typeface="Roboto"/>
                <a:sym typeface="Roboto"/>
              </a:rPr>
              <a:t>a lot of valuable and </a:t>
            </a:r>
            <a:r>
              <a:rPr b="1" lang="en-US" sz="1700">
                <a:solidFill>
                  <a:schemeClr val="dk1"/>
                </a:solidFill>
                <a:highlight>
                  <a:schemeClr val="accent2"/>
                </a:highlight>
                <a:latin typeface="Roboto"/>
                <a:ea typeface="Roboto"/>
                <a:cs typeface="Roboto"/>
                <a:sym typeface="Roboto"/>
              </a:rPr>
              <a:t>transferable</a:t>
            </a:r>
            <a:r>
              <a:rPr b="1" lang="en-US" sz="1700">
                <a:solidFill>
                  <a:schemeClr val="dk1"/>
                </a:solidFill>
                <a:highlight>
                  <a:schemeClr val="accent2"/>
                </a:highlight>
                <a:latin typeface="Roboto"/>
                <a:ea typeface="Roboto"/>
                <a:cs typeface="Roboto"/>
                <a:sym typeface="Roboto"/>
              </a:rPr>
              <a:t> skills</a:t>
            </a:r>
            <a:r>
              <a:rPr lang="en-US" sz="1700">
                <a:solidFill>
                  <a:schemeClr val="dk1"/>
                </a:solidFill>
                <a:latin typeface="Roboto"/>
                <a:ea typeface="Roboto"/>
                <a:cs typeface="Roboto"/>
                <a:sym typeface="Roboto"/>
              </a:rPr>
              <a:t>. Also by all means work hard and come out with a good project that you can present/publish but </a:t>
            </a:r>
            <a:r>
              <a:rPr b="1" lang="en-US" sz="1700">
                <a:solidFill>
                  <a:schemeClr val="dk1"/>
                </a:solidFill>
                <a:latin typeface="Roboto"/>
                <a:ea typeface="Roboto"/>
                <a:cs typeface="Roboto"/>
                <a:sym typeface="Roboto"/>
              </a:rPr>
              <a:t>please</a:t>
            </a:r>
            <a:r>
              <a:rPr lang="en-US" sz="1700">
                <a:solidFill>
                  <a:schemeClr val="dk1"/>
                </a:solidFill>
                <a:latin typeface="Roboto"/>
                <a:ea typeface="Roboto"/>
                <a:cs typeface="Roboto"/>
                <a:sym typeface="Roboto"/>
              </a:rPr>
              <a:t> don’t pressure yourself to do so</a:t>
            </a:r>
            <a:endParaRPr sz="1700">
              <a:solidFill>
                <a:schemeClr val="dk1"/>
              </a:solidFill>
              <a:latin typeface="Roboto"/>
              <a:ea typeface="Roboto"/>
              <a:cs typeface="Roboto"/>
              <a:sym typeface="Roboto"/>
            </a:endParaRPr>
          </a:p>
          <a:p>
            <a:pPr indent="0" lvl="0" marL="45720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Give yourself deadlines! Whilst your supervisor will be there for help, SPM is super independent so stay disciplined. </a:t>
            </a:r>
            <a:r>
              <a:rPr b="1" lang="en-US" sz="1700">
                <a:solidFill>
                  <a:schemeClr val="dk1"/>
                </a:solidFill>
                <a:latin typeface="Roboto"/>
                <a:ea typeface="Roboto"/>
                <a:cs typeface="Roboto"/>
                <a:sym typeface="Roboto"/>
              </a:rPr>
              <a:t>Try and get your draft done before Christmas</a:t>
            </a:r>
            <a:endParaRPr b="1" sz="1700">
              <a:solidFill>
                <a:schemeClr val="dk1"/>
              </a:solidFill>
              <a:latin typeface="Roboto"/>
              <a:ea typeface="Roboto"/>
              <a:cs typeface="Roboto"/>
              <a:sym typeface="Roboto"/>
            </a:endParaRPr>
          </a:p>
        </p:txBody>
      </p:sp>
      <p:sp>
        <p:nvSpPr>
          <p:cNvPr id="470" name="Google Shape;470;g3f8ac8eeb49_0_20"/>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71" name="Google Shape;471;g3f8ac8eeb49_0_20"/>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72" name="Google Shape;472;g3f8ac8eeb49_0_20"/>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g3f8ad3cc3d4_0_61"/>
          <p:cNvSpPr txBox="1"/>
          <p:nvPr/>
        </p:nvSpPr>
        <p:spPr>
          <a:xfrm>
            <a:off x="352975" y="206575"/>
            <a:ext cx="80184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Scholarly Project Module (SPM)</a:t>
            </a:r>
            <a:endParaRPr b="0" i="0" sz="500" u="none" cap="none" strike="noStrike">
              <a:solidFill>
                <a:schemeClr val="lt1"/>
              </a:solidFill>
              <a:latin typeface="Roboto"/>
              <a:ea typeface="Roboto"/>
              <a:cs typeface="Roboto"/>
              <a:sym typeface="Roboto"/>
            </a:endParaRPr>
          </a:p>
        </p:txBody>
      </p:sp>
      <p:sp>
        <p:nvSpPr>
          <p:cNvPr id="478" name="Google Shape;478;g3f8ad3cc3d4_0_61"/>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479" name="Google Shape;479;g3f8ad3cc3d4_0_61"/>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480" name="Google Shape;480;g3f8ad3cc3d4_0_61"/>
          <p:cNvSpPr txBox="1"/>
          <p:nvPr/>
        </p:nvSpPr>
        <p:spPr>
          <a:xfrm>
            <a:off x="79075" y="1252500"/>
            <a:ext cx="6890400" cy="33324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Other bits of advice</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If your project involves patient data collection / ethical approval / logins </a:t>
            </a:r>
            <a:r>
              <a:rPr b="1" lang="en-US" sz="1700">
                <a:solidFill>
                  <a:schemeClr val="dk1"/>
                </a:solidFill>
                <a:latin typeface="Roboto"/>
                <a:ea typeface="Roboto"/>
                <a:cs typeface="Roboto"/>
                <a:sym typeface="Roboto"/>
              </a:rPr>
              <a:t>PLEASE </a:t>
            </a:r>
            <a:r>
              <a:rPr lang="en-US" sz="1700">
                <a:solidFill>
                  <a:schemeClr val="dk1"/>
                </a:solidFill>
                <a:latin typeface="Roboto"/>
                <a:ea typeface="Roboto"/>
                <a:cs typeface="Roboto"/>
                <a:sym typeface="Roboto"/>
              </a:rPr>
              <a:t>sort this out with your supervisor early</a:t>
            </a:r>
            <a:endParaRPr sz="1700">
              <a:solidFill>
                <a:schemeClr val="dk1"/>
              </a:solidFill>
              <a:latin typeface="Roboto"/>
              <a:ea typeface="Roboto"/>
              <a:cs typeface="Roboto"/>
              <a:sym typeface="Roboto"/>
            </a:endParaRPr>
          </a:p>
          <a:p>
            <a:pPr indent="0" lvl="0" marL="91440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Know how you will be </a:t>
            </a:r>
            <a:r>
              <a:rPr b="1" lang="en-US" sz="1700">
                <a:solidFill>
                  <a:schemeClr val="dk1"/>
                </a:solidFill>
                <a:latin typeface="Roboto"/>
                <a:ea typeface="Roboto"/>
                <a:cs typeface="Roboto"/>
                <a:sym typeface="Roboto"/>
              </a:rPr>
              <a:t>assessed</a:t>
            </a:r>
            <a:r>
              <a:rPr lang="en-US" sz="1700">
                <a:solidFill>
                  <a:schemeClr val="dk1"/>
                </a:solidFill>
                <a:latin typeface="Roboto"/>
                <a:ea typeface="Roboto"/>
                <a:cs typeface="Roboto"/>
                <a:sym typeface="Roboto"/>
              </a:rPr>
              <a:t>! All SPMs will culminate in a written manuscript but do you have to attend any departmental meetings to present your work etc?</a:t>
            </a:r>
            <a:endParaRPr sz="1700">
              <a:solidFill>
                <a:schemeClr val="dk1"/>
              </a:solidFill>
              <a:latin typeface="Roboto"/>
              <a:ea typeface="Roboto"/>
              <a:cs typeface="Roboto"/>
              <a:sym typeface="Roboto"/>
            </a:endParaRPr>
          </a:p>
          <a:p>
            <a:pPr indent="0" lvl="0" marL="91440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Get a </a:t>
            </a:r>
            <a:r>
              <a:rPr b="1" lang="en-US" sz="1700">
                <a:solidFill>
                  <a:schemeClr val="dk1"/>
                </a:solidFill>
                <a:highlight>
                  <a:schemeClr val="accent2"/>
                </a:highlight>
                <a:latin typeface="Roboto"/>
                <a:ea typeface="Roboto"/>
                <a:cs typeface="Roboto"/>
                <a:sym typeface="Roboto"/>
              </a:rPr>
              <a:t>reference manager</a:t>
            </a:r>
            <a:r>
              <a:rPr b="1" lang="en-US" sz="1700">
                <a:solidFill>
                  <a:schemeClr val="dk1"/>
                </a:solidFill>
                <a:latin typeface="Roboto"/>
                <a:ea typeface="Roboto"/>
                <a:cs typeface="Roboto"/>
                <a:sym typeface="Roboto"/>
              </a:rPr>
              <a:t> </a:t>
            </a:r>
            <a:r>
              <a:rPr lang="en-US" sz="1700">
                <a:solidFill>
                  <a:schemeClr val="dk1"/>
                </a:solidFill>
                <a:latin typeface="Roboto"/>
                <a:ea typeface="Roboto"/>
                <a:cs typeface="Roboto"/>
                <a:sym typeface="Roboto"/>
              </a:rPr>
              <a:t>(EndNote is free with KCL, Zotero is also good + free), this will save you </a:t>
            </a:r>
            <a:r>
              <a:rPr b="1" lang="en-US" sz="1700">
                <a:solidFill>
                  <a:schemeClr val="dk1"/>
                </a:solidFill>
                <a:latin typeface="Roboto"/>
                <a:ea typeface="Roboto"/>
                <a:cs typeface="Roboto"/>
                <a:sym typeface="Roboto"/>
              </a:rPr>
              <a:t>hours </a:t>
            </a:r>
            <a:r>
              <a:rPr lang="en-US" sz="1700">
                <a:solidFill>
                  <a:schemeClr val="dk1"/>
                </a:solidFill>
                <a:latin typeface="Roboto"/>
                <a:ea typeface="Roboto"/>
                <a:cs typeface="Roboto"/>
                <a:sym typeface="Roboto"/>
              </a:rPr>
              <a:t>at writeup, particularly if you are doing a review </a:t>
            </a:r>
            <a:endParaRPr sz="1700">
              <a:solidFill>
                <a:schemeClr val="dk1"/>
              </a:solidFill>
              <a:latin typeface="Roboto"/>
              <a:ea typeface="Roboto"/>
              <a:cs typeface="Roboto"/>
              <a:sym typeface="Roboto"/>
            </a:endParaRPr>
          </a:p>
        </p:txBody>
      </p:sp>
      <p:sp>
        <p:nvSpPr>
          <p:cNvPr id="481" name="Google Shape;481;g3f8ad3cc3d4_0_61"/>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82" name="Google Shape;482;g3f8ad3cc3d4_0_61"/>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83" name="Google Shape;483;g3f8ad3cc3d4_0_61"/>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484" name="Google Shape;484;g3f8ad3cc3d4_0_61" title="Screenshot 2026-08-30 at 15.49.36.png"/>
          <p:cNvPicPr preferRelativeResize="0"/>
          <p:nvPr/>
        </p:nvPicPr>
        <p:blipFill>
          <a:blip r:embed="rId4">
            <a:alphaModFix/>
          </a:blip>
          <a:stretch>
            <a:fillRect/>
          </a:stretch>
        </p:blipFill>
        <p:spPr>
          <a:xfrm>
            <a:off x="6881625" y="1192825"/>
            <a:ext cx="2148075" cy="1043350"/>
          </a:xfrm>
          <a:prstGeom prst="rect">
            <a:avLst/>
          </a:prstGeom>
          <a:solidFill>
            <a:srgbClr val="BDD3FF"/>
          </a:solidFill>
          <a:ln>
            <a:noFill/>
          </a:ln>
        </p:spPr>
      </p:pic>
      <p:pic>
        <p:nvPicPr>
          <p:cNvPr id="485" name="Google Shape;485;g3f8ad3cc3d4_0_61" title="Screenshot 2026-08-30 at 15.49.56.png"/>
          <p:cNvPicPr preferRelativeResize="0"/>
          <p:nvPr/>
        </p:nvPicPr>
        <p:blipFill>
          <a:blip r:embed="rId5">
            <a:alphaModFix/>
          </a:blip>
          <a:stretch>
            <a:fillRect/>
          </a:stretch>
        </p:blipFill>
        <p:spPr>
          <a:xfrm>
            <a:off x="7334250" y="2296450"/>
            <a:ext cx="1695450" cy="6477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g3f8ac8eeb49_0_11"/>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fontScale="90000"/>
          </a:bodyPr>
          <a:lstStyle/>
          <a:p>
            <a:pPr indent="0" lvl="0" marL="0" rtl="0" algn="ctr">
              <a:lnSpc>
                <a:spcPct val="100000"/>
              </a:lnSpc>
              <a:spcBef>
                <a:spcPts val="0"/>
              </a:spcBef>
              <a:spcAft>
                <a:spcPts val="0"/>
              </a:spcAft>
              <a:buSzPts val="900"/>
              <a:buNone/>
            </a:pPr>
            <a:r>
              <a:rPr b="1" lang="en-US" sz="7200">
                <a:solidFill>
                  <a:srgbClr val="FFFFFF"/>
                </a:solidFill>
                <a:latin typeface="Roboto"/>
                <a:ea typeface="Roboto"/>
                <a:cs typeface="Roboto"/>
                <a:sym typeface="Roboto"/>
              </a:rPr>
              <a:t>Doctor as Teacher</a:t>
            </a:r>
            <a:endParaRPr b="1" sz="7200">
              <a:solidFill>
                <a:srgbClr val="FFFFFF"/>
              </a:solidFill>
              <a:latin typeface="Roboto"/>
              <a:ea typeface="Roboto"/>
              <a:cs typeface="Roboto"/>
              <a:sym typeface="Roboto"/>
            </a:endParaRPr>
          </a:p>
        </p:txBody>
      </p:sp>
      <p:sp>
        <p:nvSpPr>
          <p:cNvPr id="491" name="Google Shape;491;g3f8ac8eeb49_0_11"/>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492" name="Google Shape;492;g3f8ac8eeb49_0_11"/>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493" name="Google Shape;493;g3f8ac8eeb49_0_11"/>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f8ac8eeb49_0_206"/>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Doctor as Teacher</a:t>
            </a:r>
            <a:endParaRPr b="0" i="0" sz="500" u="none" cap="none" strike="noStrike">
              <a:solidFill>
                <a:schemeClr val="lt1"/>
              </a:solidFill>
              <a:latin typeface="Roboto"/>
              <a:ea typeface="Roboto"/>
              <a:cs typeface="Roboto"/>
              <a:sym typeface="Roboto"/>
            </a:endParaRPr>
          </a:p>
        </p:txBody>
      </p:sp>
      <p:sp>
        <p:nvSpPr>
          <p:cNvPr id="499" name="Google Shape;499;g3f8ac8eeb49_0_206"/>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00" name="Google Shape;500;g3f8ac8eeb49_0_206"/>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501" name="Google Shape;501;g3f8ac8eeb49_0_206"/>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02" name="Google Shape;502;g3f8ac8eeb49_0_206"/>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03" name="Google Shape;503;g3f8ac8eeb49_0_206"/>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504" name="Google Shape;504;g3f8ac8eeb49_0_206"/>
          <p:cNvSpPr txBox="1"/>
          <p:nvPr/>
        </p:nvSpPr>
        <p:spPr>
          <a:xfrm>
            <a:off x="164625" y="1231550"/>
            <a:ext cx="8756700" cy="3417000"/>
          </a:xfrm>
          <a:prstGeom prst="rect">
            <a:avLst/>
          </a:prstGeom>
          <a:noFill/>
          <a:ln>
            <a:noFill/>
          </a:ln>
        </p:spPr>
        <p:txBody>
          <a:bodyPr anchorCtr="0" anchor="t" bIns="91425" lIns="91425" spcFirstLastPara="1" rIns="91425" wrap="square" tIns="91425">
            <a:spAutoFit/>
          </a:bodyPr>
          <a:lstStyle/>
          <a:p>
            <a:pPr indent="-323850" lvl="0" marL="4572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Weekly online teaching in term 2 - start with small group activity/discussion in the morning and then lecture to discuss the theory underpinning it in the afternoon</a:t>
            </a:r>
            <a:endParaRPr b="0" i="0" sz="1500" u="none" cap="none" strike="noStrike">
              <a:solidFill>
                <a:schemeClr val="dk1"/>
              </a:solidFill>
              <a:latin typeface="Roboto"/>
              <a:ea typeface="Roboto"/>
              <a:cs typeface="Roboto"/>
              <a:sym typeface="Roboto"/>
            </a:endParaRPr>
          </a:p>
          <a:p>
            <a:pPr indent="-323850" lvl="0" marL="4572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For coursework/assessment, you do a 10 minute microteach (teach any medical-related topic to a small group of 5-6 students online, applying the theory you have learnt throughout the module)</a:t>
            </a:r>
            <a:endParaRPr b="0" i="0" sz="1500" u="none" cap="none" strike="noStrike">
              <a:solidFill>
                <a:schemeClr val="dk1"/>
              </a:solidFill>
              <a:latin typeface="Roboto"/>
              <a:ea typeface="Roboto"/>
              <a:cs typeface="Roboto"/>
              <a:sym typeface="Roboto"/>
            </a:endParaRPr>
          </a:p>
          <a:p>
            <a:pPr indent="-323850" lvl="0" marL="4572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You then write an essay reflecting on this teaching and what you have learnt (you have to choose 3 of the 6 topics you will cover in the module to reflect on)</a:t>
            </a:r>
            <a:endParaRPr b="0" i="0" sz="1500" u="none" cap="none" strike="noStrike">
              <a:solidFill>
                <a:schemeClr val="dk1"/>
              </a:solidFill>
              <a:latin typeface="Roboto"/>
              <a:ea typeface="Roboto"/>
              <a:cs typeface="Roboto"/>
              <a:sym typeface="Roboto"/>
            </a:endParaRPr>
          </a:p>
          <a:p>
            <a:pPr indent="-323850" lvl="0" marL="4572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Advice</a:t>
            </a:r>
            <a:endParaRPr b="0" i="0" sz="1500" u="none" cap="none" strike="noStrike">
              <a:solidFill>
                <a:schemeClr val="dk1"/>
              </a:solidFill>
              <a:latin typeface="Roboto"/>
              <a:ea typeface="Roboto"/>
              <a:cs typeface="Roboto"/>
              <a:sym typeface="Roboto"/>
            </a:endParaRPr>
          </a:p>
          <a:p>
            <a:pPr indent="-323850" lvl="1" marL="9144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It is a very relaxed module, so enjoy it! </a:t>
            </a:r>
            <a:endParaRPr b="0" i="0" sz="1500" u="none" cap="none" strike="noStrike">
              <a:solidFill>
                <a:schemeClr val="dk1"/>
              </a:solidFill>
              <a:latin typeface="Roboto"/>
              <a:ea typeface="Roboto"/>
              <a:cs typeface="Roboto"/>
              <a:sym typeface="Roboto"/>
            </a:endParaRPr>
          </a:p>
          <a:p>
            <a:pPr indent="-323850" lvl="1" marL="9144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Try to keep up with the lectures weekly; they are not too intense</a:t>
            </a:r>
            <a:endParaRPr b="0" i="0" sz="1500" u="none" cap="none" strike="noStrike">
              <a:solidFill>
                <a:schemeClr val="dk1"/>
              </a:solidFill>
              <a:latin typeface="Roboto"/>
              <a:ea typeface="Roboto"/>
              <a:cs typeface="Roboto"/>
              <a:sym typeface="Roboto"/>
            </a:endParaRPr>
          </a:p>
          <a:p>
            <a:pPr indent="-323850" lvl="1" marL="914400" marR="0" rtl="0" algn="l">
              <a:lnSpc>
                <a:spcPct val="130000"/>
              </a:lnSpc>
              <a:spcBef>
                <a:spcPts val="0"/>
              </a:spcBef>
              <a:spcAft>
                <a:spcPts val="0"/>
              </a:spcAft>
              <a:buClr>
                <a:schemeClr val="dk1"/>
              </a:buClr>
              <a:buSzPts val="1500"/>
              <a:buFont typeface="Roboto"/>
              <a:buChar char="-"/>
            </a:pPr>
            <a:r>
              <a:rPr b="0" i="0" lang="en-US" sz="1500" u="none" cap="none" strike="noStrike">
                <a:solidFill>
                  <a:schemeClr val="dk1"/>
                </a:solidFill>
                <a:latin typeface="Roboto"/>
                <a:ea typeface="Roboto"/>
                <a:cs typeface="Roboto"/>
                <a:sym typeface="Roboto"/>
              </a:rPr>
              <a:t>Make sure you ask your peers from your microteach to write down the feedback and to send it to you via email (you will need this for the essay)</a:t>
            </a:r>
            <a:endParaRPr b="0" i="0" sz="1500" u="none" cap="none" strike="noStrike">
              <a:solidFill>
                <a:schemeClr val="dk1"/>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g37a0d5b8ea5_1_622"/>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SzPts val="1000"/>
              <a:buNone/>
            </a:pPr>
            <a:r>
              <a:rPr b="1" lang="en-US" sz="7200">
                <a:solidFill>
                  <a:srgbClr val="FFFFFF"/>
                </a:solidFill>
                <a:latin typeface="Roboto"/>
                <a:ea typeface="Roboto"/>
                <a:cs typeface="Roboto"/>
                <a:sym typeface="Roboto"/>
              </a:rPr>
              <a:t>Progress Test</a:t>
            </a:r>
            <a:endParaRPr b="1" sz="7200">
              <a:solidFill>
                <a:srgbClr val="FFFFFF"/>
              </a:solidFill>
              <a:latin typeface="Roboto"/>
              <a:ea typeface="Roboto"/>
              <a:cs typeface="Roboto"/>
              <a:sym typeface="Roboto"/>
            </a:endParaRPr>
          </a:p>
        </p:txBody>
      </p:sp>
      <p:sp>
        <p:nvSpPr>
          <p:cNvPr id="510" name="Google Shape;510;g37a0d5b8ea5_1_62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11" name="Google Shape;511;g37a0d5b8ea5_1_62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12" name="Google Shape;512;g37a0d5b8ea5_1_62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g3f8ac8eeb49_0_48"/>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Progress Test</a:t>
            </a:r>
            <a:endParaRPr b="0" i="0" sz="500" u="none" cap="none" strike="noStrike">
              <a:solidFill>
                <a:schemeClr val="lt1"/>
              </a:solidFill>
              <a:latin typeface="Roboto"/>
              <a:ea typeface="Roboto"/>
              <a:cs typeface="Roboto"/>
              <a:sym typeface="Roboto"/>
            </a:endParaRPr>
          </a:p>
        </p:txBody>
      </p:sp>
      <p:sp>
        <p:nvSpPr>
          <p:cNvPr id="518" name="Google Shape;518;g3f8ac8eeb49_0_48"/>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19" name="Google Shape;519;g3f8ac8eeb49_0_48"/>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520" name="Google Shape;520;g3f8ac8eeb49_0_48"/>
          <p:cNvSpPr txBox="1"/>
          <p:nvPr/>
        </p:nvSpPr>
        <p:spPr>
          <a:xfrm>
            <a:off x="124124" y="1293305"/>
            <a:ext cx="8905500" cy="32940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Ground rules: 1). </a:t>
            </a:r>
            <a:r>
              <a:rPr b="1" lang="en-US" sz="1700">
                <a:solidFill>
                  <a:schemeClr val="dk1"/>
                </a:solidFill>
                <a:latin typeface="Roboto"/>
                <a:ea typeface="Roboto"/>
                <a:cs typeface="Roboto"/>
                <a:sym typeface="Roboto"/>
              </a:rPr>
              <a:t>do not compare </a:t>
            </a:r>
            <a:r>
              <a:rPr lang="en-US" sz="1700">
                <a:solidFill>
                  <a:schemeClr val="dk1"/>
                </a:solidFill>
                <a:latin typeface="Roboto"/>
                <a:ea typeface="Roboto"/>
                <a:cs typeface="Roboto"/>
                <a:sym typeface="Roboto"/>
              </a:rPr>
              <a:t>yourself with others, it does not matter, 2). in a similar vein, PT is </a:t>
            </a:r>
            <a:r>
              <a:rPr b="1" lang="en-US" sz="1700">
                <a:solidFill>
                  <a:schemeClr val="dk1"/>
                </a:solidFill>
                <a:latin typeface="Roboto"/>
                <a:ea typeface="Roboto"/>
                <a:cs typeface="Roboto"/>
                <a:sym typeface="Roboto"/>
              </a:rPr>
              <a:t>not a good test </a:t>
            </a:r>
            <a:r>
              <a:rPr lang="en-US" sz="1700">
                <a:solidFill>
                  <a:schemeClr val="dk1"/>
                </a:solidFill>
                <a:latin typeface="Roboto"/>
                <a:ea typeface="Roboto"/>
                <a:cs typeface="Roboto"/>
                <a:sym typeface="Roboto"/>
              </a:rPr>
              <a:t>of how good of a doctor someone will be, but 3). </a:t>
            </a:r>
            <a:r>
              <a:rPr lang="en-US" sz="1700">
                <a:solidFill>
                  <a:schemeClr val="dk1"/>
                </a:solidFill>
                <a:latin typeface="Roboto"/>
                <a:ea typeface="Roboto"/>
                <a:cs typeface="Roboto"/>
                <a:sym typeface="Roboto"/>
              </a:rPr>
              <a:t>unfortunately it is </a:t>
            </a:r>
            <a:r>
              <a:rPr b="1" lang="en-US" sz="1700">
                <a:solidFill>
                  <a:schemeClr val="dk1"/>
                </a:solidFill>
                <a:latin typeface="Roboto"/>
                <a:ea typeface="Roboto"/>
                <a:cs typeface="Roboto"/>
                <a:sym typeface="Roboto"/>
              </a:rPr>
              <a:t>very important</a:t>
            </a:r>
            <a:endParaRPr b="1" sz="1700">
              <a:solidFill>
                <a:schemeClr val="dk1"/>
              </a:solidFill>
              <a:latin typeface="Roboto"/>
              <a:ea typeface="Roboto"/>
              <a:cs typeface="Roboto"/>
              <a:sym typeface="Roboto"/>
            </a:endParaRPr>
          </a:p>
          <a:p>
            <a:pPr indent="0" lvl="0" marL="0" marR="0" rtl="0" algn="l">
              <a:lnSpc>
                <a:spcPct val="100000"/>
              </a:lnSpc>
              <a:spcBef>
                <a:spcPts val="300"/>
              </a:spcBef>
              <a:spcAft>
                <a:spcPts val="0"/>
              </a:spcAft>
              <a:buNone/>
            </a:pPr>
            <a:r>
              <a:t/>
            </a:r>
            <a:endParaRPr b="1" sz="1700">
              <a:solidFill>
                <a:schemeClr val="dk1"/>
              </a:solidFill>
              <a:latin typeface="Roboto"/>
              <a:ea typeface="Roboto"/>
              <a:cs typeface="Roboto"/>
              <a:sym typeface="Roboto"/>
            </a:endParaRPr>
          </a:p>
          <a:p>
            <a:pPr indent="0" lvl="0" marL="0" marR="0" rtl="0" algn="l">
              <a:lnSpc>
                <a:spcPct val="100000"/>
              </a:lnSpc>
              <a:spcBef>
                <a:spcPts val="300"/>
              </a:spcBef>
              <a:spcAft>
                <a:spcPts val="0"/>
              </a:spcAft>
              <a:buNone/>
            </a:pPr>
            <a:r>
              <a:rPr b="1" lang="en-US" sz="1700">
                <a:solidFill>
                  <a:schemeClr val="dk1"/>
                </a:solidFill>
                <a:latin typeface="Roboto"/>
                <a:ea typeface="Roboto"/>
                <a:cs typeface="Roboto"/>
                <a:sym typeface="Roboto"/>
              </a:rPr>
              <a:t>Strategies </a:t>
            </a:r>
            <a:r>
              <a:rPr lang="en-US" sz="1700">
                <a:solidFill>
                  <a:schemeClr val="dk1"/>
                </a:solidFill>
                <a:latin typeface="Roboto"/>
                <a:ea typeface="Roboto"/>
                <a:cs typeface="Roboto"/>
                <a:sym typeface="Roboto"/>
              </a:rPr>
              <a:t>- there is no perfect strategy, try things that you know will/have work/ed for you</a:t>
            </a:r>
            <a:endParaRPr sz="1700">
              <a:solidFill>
                <a:schemeClr val="dk1"/>
              </a:solidFill>
              <a:latin typeface="Roboto"/>
              <a:ea typeface="Roboto"/>
              <a:cs typeface="Roboto"/>
              <a:sym typeface="Roboto"/>
            </a:endParaRPr>
          </a:p>
          <a:p>
            <a:pPr indent="-336550" lvl="0" marL="457200" marR="0" rtl="0" algn="l">
              <a:lnSpc>
                <a:spcPct val="100000"/>
              </a:lnSpc>
              <a:spcBef>
                <a:spcPts val="300"/>
              </a:spcBef>
              <a:spcAft>
                <a:spcPts val="0"/>
              </a:spcAft>
              <a:buClr>
                <a:schemeClr val="dk1"/>
              </a:buClr>
              <a:buSzPts val="1700"/>
              <a:buFont typeface="Roboto"/>
              <a:buChar char="-"/>
            </a:pPr>
            <a:r>
              <a:rPr lang="en-US" sz="1700">
                <a:solidFill>
                  <a:schemeClr val="dk1"/>
                </a:solidFill>
                <a:highlight>
                  <a:schemeClr val="accent2"/>
                </a:highlight>
                <a:latin typeface="Roboto"/>
                <a:ea typeface="Roboto"/>
                <a:cs typeface="Roboto"/>
                <a:sym typeface="Roboto"/>
              </a:rPr>
              <a:t>PassMedicine</a:t>
            </a:r>
            <a:r>
              <a:rPr lang="en-US" sz="1700">
                <a:solidFill>
                  <a:schemeClr val="dk1"/>
                </a:solidFill>
                <a:latin typeface="Roboto"/>
                <a:ea typeface="Roboto"/>
                <a:cs typeface="Roboto"/>
                <a:sym typeface="Roboto"/>
              </a:rPr>
              <a:t> is your best friend you will be sick of it, spaced repetition (with Anki if that’s your thing)</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Export the UKMLA condition list into an Excel spreadsheet and track what you study</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lang="en-US" sz="1700">
                <a:solidFill>
                  <a:schemeClr val="dk1"/>
                </a:solidFill>
                <a:highlight>
                  <a:schemeClr val="accent2"/>
                </a:highlight>
                <a:latin typeface="Roboto"/>
                <a:ea typeface="Roboto"/>
                <a:cs typeface="Roboto"/>
                <a:sym typeface="Roboto"/>
              </a:rPr>
              <a:t>NICE Guidelines</a:t>
            </a:r>
            <a:r>
              <a:rPr lang="en-US" sz="1700">
                <a:solidFill>
                  <a:schemeClr val="dk1"/>
                </a:solidFill>
                <a:latin typeface="Roboto"/>
                <a:ea typeface="Roboto"/>
                <a:cs typeface="Roboto"/>
                <a:sym typeface="Roboto"/>
              </a:rPr>
              <a:t> for investigation and management</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lang="en-US" sz="1700">
                <a:solidFill>
                  <a:schemeClr val="dk1"/>
                </a:solidFill>
                <a:highlight>
                  <a:schemeClr val="accent2"/>
                </a:highlight>
                <a:latin typeface="Roboto"/>
                <a:ea typeface="Roboto"/>
                <a:cs typeface="Roboto"/>
                <a:sym typeface="Roboto"/>
              </a:rPr>
              <a:t>YouTube!</a:t>
            </a:r>
            <a:r>
              <a:rPr lang="en-US" sz="1700">
                <a:solidFill>
                  <a:schemeClr val="dk1"/>
                </a:solidFill>
                <a:latin typeface="Roboto"/>
                <a:ea typeface="Roboto"/>
                <a:cs typeface="Roboto"/>
                <a:sym typeface="Roboto"/>
              </a:rPr>
              <a:t> (NinjaNerd, Medicosis, Rhesus Medicine), Oxford clinical cases</a:t>
            </a:r>
            <a:endParaRPr sz="1700">
              <a:solidFill>
                <a:schemeClr val="dk1"/>
              </a:solidFill>
              <a:latin typeface="Roboto"/>
              <a:ea typeface="Roboto"/>
              <a:cs typeface="Roboto"/>
              <a:sym typeface="Roboto"/>
            </a:endParaRPr>
          </a:p>
          <a:p>
            <a:pPr indent="0" lvl="0" marL="0" marR="0" rtl="0" algn="l">
              <a:lnSpc>
                <a:spcPct val="100000"/>
              </a:lnSpc>
              <a:spcBef>
                <a:spcPts val="300"/>
              </a:spcBef>
              <a:spcAft>
                <a:spcPts val="0"/>
              </a:spcAft>
              <a:buNone/>
            </a:pPr>
            <a:r>
              <a:rPr lang="en-US" sz="1700">
                <a:solidFill>
                  <a:schemeClr val="dk1"/>
                </a:solidFill>
                <a:latin typeface="Roboto"/>
                <a:ea typeface="Roboto"/>
                <a:cs typeface="Roboto"/>
                <a:sym typeface="Roboto"/>
              </a:rPr>
              <a:t>Remember, it is easy to get bogged down with the 3rd line antibiotic for whatever, but actually understanding </a:t>
            </a:r>
            <a:r>
              <a:rPr b="1" lang="en-US" sz="1700">
                <a:solidFill>
                  <a:schemeClr val="dk1"/>
                </a:solidFill>
                <a:highlight>
                  <a:schemeClr val="accent2"/>
                </a:highlight>
                <a:latin typeface="Roboto"/>
                <a:ea typeface="Roboto"/>
                <a:cs typeface="Roboto"/>
                <a:sym typeface="Roboto"/>
              </a:rPr>
              <a:t>how diseases work </a:t>
            </a:r>
            <a:r>
              <a:rPr lang="en-US" sz="1700">
                <a:solidFill>
                  <a:schemeClr val="dk1"/>
                </a:solidFill>
                <a:latin typeface="Roboto"/>
                <a:ea typeface="Roboto"/>
                <a:cs typeface="Roboto"/>
                <a:sym typeface="Roboto"/>
              </a:rPr>
              <a:t>will do so much heavy lifting for you in PT and OSCEs!</a:t>
            </a:r>
            <a:endParaRPr sz="1700">
              <a:solidFill>
                <a:schemeClr val="dk1"/>
              </a:solidFill>
              <a:latin typeface="Roboto"/>
              <a:ea typeface="Roboto"/>
              <a:cs typeface="Roboto"/>
              <a:sym typeface="Roboto"/>
            </a:endParaRPr>
          </a:p>
        </p:txBody>
      </p:sp>
      <p:sp>
        <p:nvSpPr>
          <p:cNvPr id="521" name="Google Shape;521;g3f8ac8eeb49_0_48"/>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22" name="Google Shape;522;g3f8ac8eeb49_0_48"/>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23" name="Google Shape;523;g3f8ac8eeb49_0_48"/>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g3f8ad3cc3d4_0_73"/>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Progress Test</a:t>
            </a:r>
            <a:endParaRPr b="0" i="0" sz="500" u="none" cap="none" strike="noStrike">
              <a:solidFill>
                <a:schemeClr val="lt1"/>
              </a:solidFill>
              <a:latin typeface="Roboto"/>
              <a:ea typeface="Roboto"/>
              <a:cs typeface="Roboto"/>
              <a:sym typeface="Roboto"/>
            </a:endParaRPr>
          </a:p>
        </p:txBody>
      </p:sp>
      <p:sp>
        <p:nvSpPr>
          <p:cNvPr id="529" name="Google Shape;529;g3f8ad3cc3d4_0_73"/>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30" name="Google Shape;530;g3f8ad3cc3d4_0_73"/>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531" name="Google Shape;531;g3f8ad3cc3d4_0_73"/>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32" name="Google Shape;532;g3f8ad3cc3d4_0_73"/>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33" name="Google Shape;533;g3f8ad3cc3d4_0_73"/>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534" name="Google Shape;534;g3f8ad3cc3d4_0_73" title="Screenshot 2026-08-30 at 15.53.17.png"/>
          <p:cNvPicPr preferRelativeResize="0"/>
          <p:nvPr/>
        </p:nvPicPr>
        <p:blipFill>
          <a:blip r:embed="rId4">
            <a:alphaModFix/>
          </a:blip>
          <a:stretch>
            <a:fillRect/>
          </a:stretch>
        </p:blipFill>
        <p:spPr>
          <a:xfrm>
            <a:off x="50750" y="1305575"/>
            <a:ext cx="5739494" cy="3239687"/>
          </a:xfrm>
          <a:prstGeom prst="rect">
            <a:avLst/>
          </a:prstGeom>
          <a:noFill/>
          <a:ln>
            <a:noFill/>
          </a:ln>
        </p:spPr>
      </p:pic>
      <p:sp>
        <p:nvSpPr>
          <p:cNvPr id="535" name="Google Shape;535;g3f8ad3cc3d4_0_73"/>
          <p:cNvSpPr txBox="1"/>
          <p:nvPr/>
        </p:nvSpPr>
        <p:spPr>
          <a:xfrm>
            <a:off x="5914525" y="1339125"/>
            <a:ext cx="32463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600">
                <a:solidFill>
                  <a:schemeClr val="dk1"/>
                </a:solidFill>
                <a:highlight>
                  <a:schemeClr val="accent2"/>
                </a:highlight>
                <a:latin typeface="Calibri"/>
                <a:ea typeface="Calibri"/>
                <a:cs typeface="Calibri"/>
                <a:sym typeface="Calibri"/>
              </a:rPr>
              <a:t>ClinicalKey Student</a:t>
            </a:r>
            <a:r>
              <a:rPr lang="en-US" sz="1600">
                <a:solidFill>
                  <a:schemeClr val="dk1"/>
                </a:solidFill>
                <a:latin typeface="Calibri"/>
                <a:ea typeface="Calibri"/>
                <a:cs typeface="Calibri"/>
                <a:sym typeface="Calibri"/>
              </a:rPr>
              <a:t> is a great (free!!) resource, </a:t>
            </a:r>
            <a:r>
              <a:rPr lang="en-US" sz="1600">
                <a:solidFill>
                  <a:schemeClr val="dk1"/>
                </a:solidFill>
                <a:latin typeface="Calibri"/>
                <a:ea typeface="Calibri"/>
                <a:cs typeface="Calibri"/>
                <a:sym typeface="Calibri"/>
              </a:rPr>
              <a:t>compilation</a:t>
            </a:r>
            <a:r>
              <a:rPr lang="en-US" sz="1600">
                <a:solidFill>
                  <a:schemeClr val="dk1"/>
                </a:solidFill>
                <a:latin typeface="Calibri"/>
                <a:ea typeface="Calibri"/>
                <a:cs typeface="Calibri"/>
                <a:sym typeface="Calibri"/>
              </a:rPr>
              <a:t> of:</a:t>
            </a:r>
            <a:endParaRPr sz="1600">
              <a:solidFill>
                <a:schemeClr val="dk1"/>
              </a:solidFill>
              <a:latin typeface="Calibri"/>
              <a:ea typeface="Calibri"/>
              <a:cs typeface="Calibri"/>
              <a:sym typeface="Calibri"/>
            </a:endParaRPr>
          </a:p>
          <a:p>
            <a:pPr indent="-330200" lvl="0" marL="457200" rtl="0" algn="l">
              <a:spcBef>
                <a:spcPts val="0"/>
              </a:spcBef>
              <a:spcAft>
                <a:spcPts val="0"/>
              </a:spcAft>
              <a:buClr>
                <a:schemeClr val="dk1"/>
              </a:buClr>
              <a:buSzPts val="1600"/>
              <a:buFont typeface="Calibri"/>
              <a:buChar char="-"/>
            </a:pPr>
            <a:r>
              <a:rPr lang="en-US" sz="1600">
                <a:solidFill>
                  <a:schemeClr val="dk1"/>
                </a:solidFill>
                <a:latin typeface="Calibri"/>
                <a:ea typeface="Calibri"/>
                <a:cs typeface="Calibri"/>
                <a:sym typeface="Calibri"/>
              </a:rPr>
              <a:t>Textbooks, videos, disease summaries, AI assister (</a:t>
            </a:r>
            <a:r>
              <a:rPr b="1" lang="en-US" sz="1600">
                <a:solidFill>
                  <a:schemeClr val="dk1"/>
                </a:solidFill>
                <a:latin typeface="Calibri"/>
                <a:ea typeface="Calibri"/>
                <a:cs typeface="Calibri"/>
                <a:sym typeface="Calibri"/>
              </a:rPr>
              <a:t>designed for healthcare</a:t>
            </a:r>
            <a:r>
              <a:rPr lang="en-US" sz="1600">
                <a:solidFill>
                  <a:schemeClr val="dk1"/>
                </a:solidFill>
                <a:latin typeface="Calibri"/>
                <a:ea typeface="Calibri"/>
                <a:cs typeface="Calibri"/>
                <a:sym typeface="Calibri"/>
              </a:rPr>
              <a:t>), schematics etc.</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lang="en-US" sz="1600">
                <a:solidFill>
                  <a:schemeClr val="dk1"/>
                </a:solidFill>
                <a:highlight>
                  <a:schemeClr val="accent2"/>
                </a:highlight>
                <a:latin typeface="Calibri"/>
                <a:ea typeface="Calibri"/>
                <a:cs typeface="Calibri"/>
                <a:sym typeface="Calibri"/>
              </a:rPr>
              <a:t>KCL Online Library </a:t>
            </a:r>
            <a:r>
              <a:rPr lang="en-US" sz="1600">
                <a:solidFill>
                  <a:schemeClr val="dk1"/>
                </a:solidFill>
                <a:latin typeface="Calibri"/>
                <a:ea typeface="Calibri"/>
                <a:cs typeface="Calibri"/>
                <a:sym typeface="Calibri"/>
              </a:rPr>
              <a:t>always has useful resources (Oxford Textbook of Medicine etc.)</a:t>
            </a:r>
            <a:endParaRPr sz="1600">
              <a:solidFill>
                <a:schemeClr val="dk1"/>
              </a:solidFill>
              <a:latin typeface="Calibri"/>
              <a:ea typeface="Calibri"/>
              <a:cs typeface="Calibri"/>
              <a:sym typeface="Calibri"/>
            </a:endParaRPr>
          </a:p>
          <a:p>
            <a:pPr indent="0" lvl="0" marL="0" rtl="0" algn="l">
              <a:spcBef>
                <a:spcPts val="0"/>
              </a:spcBef>
              <a:spcAft>
                <a:spcPts val="0"/>
              </a:spcAft>
              <a:buNone/>
            </a:pPr>
            <a:r>
              <a:t/>
            </a:r>
            <a:endParaRPr sz="1600">
              <a:solidFill>
                <a:schemeClr val="dk1"/>
              </a:solidFill>
              <a:latin typeface="Calibri"/>
              <a:ea typeface="Calibri"/>
              <a:cs typeface="Calibri"/>
              <a:sym typeface="Calibri"/>
            </a:endParaRPr>
          </a:p>
          <a:p>
            <a:pPr indent="0" lvl="0" marL="0" rtl="0" algn="l">
              <a:spcBef>
                <a:spcPts val="0"/>
              </a:spcBef>
              <a:spcAft>
                <a:spcPts val="0"/>
              </a:spcAft>
              <a:buNone/>
            </a:pPr>
            <a:r>
              <a:rPr b="1" lang="en-US" sz="1600">
                <a:solidFill>
                  <a:schemeClr val="dk1"/>
                </a:solidFill>
                <a:highlight>
                  <a:schemeClr val="accent2"/>
                </a:highlight>
                <a:latin typeface="Calibri"/>
                <a:ea typeface="Calibri"/>
                <a:cs typeface="Calibri"/>
                <a:sym typeface="Calibri"/>
              </a:rPr>
              <a:t>Placement!</a:t>
            </a:r>
            <a:r>
              <a:rPr b="1" lang="en-US" sz="1600">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Write up cases</a:t>
            </a:r>
            <a:endParaRPr sz="16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g3f8ac8eeb49_0_118"/>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SzPts val="1000"/>
              <a:buNone/>
            </a:pPr>
            <a:r>
              <a:rPr b="1" lang="en-US" sz="7200">
                <a:solidFill>
                  <a:srgbClr val="FFFFFF"/>
                </a:solidFill>
                <a:latin typeface="Roboto"/>
                <a:ea typeface="Roboto"/>
                <a:cs typeface="Roboto"/>
                <a:sym typeface="Roboto"/>
              </a:rPr>
              <a:t>OSCEs</a:t>
            </a:r>
            <a:endParaRPr b="1" sz="7200">
              <a:solidFill>
                <a:srgbClr val="FFFFFF"/>
              </a:solidFill>
              <a:latin typeface="Roboto"/>
              <a:ea typeface="Roboto"/>
              <a:cs typeface="Roboto"/>
              <a:sym typeface="Roboto"/>
            </a:endParaRPr>
          </a:p>
        </p:txBody>
      </p:sp>
      <p:sp>
        <p:nvSpPr>
          <p:cNvPr id="541" name="Google Shape;541;g3f8ac8eeb49_0_118"/>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42" name="Google Shape;542;g3f8ac8eeb49_0_118"/>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43" name="Google Shape;543;g3f8ac8eeb49_0_118"/>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g3f8ac8eeb49_0_125"/>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OSCEs</a:t>
            </a:r>
            <a:endParaRPr b="0" i="0" sz="500" u="none" cap="none" strike="noStrike">
              <a:solidFill>
                <a:schemeClr val="lt1"/>
              </a:solidFill>
              <a:latin typeface="Roboto"/>
              <a:ea typeface="Roboto"/>
              <a:cs typeface="Roboto"/>
              <a:sym typeface="Roboto"/>
            </a:endParaRPr>
          </a:p>
        </p:txBody>
      </p:sp>
      <p:sp>
        <p:nvSpPr>
          <p:cNvPr id="549" name="Google Shape;549;g3f8ac8eeb49_0_125"/>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50" name="Google Shape;550;g3f8ac8eeb49_0_125"/>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551" name="Google Shape;551;g3f8ac8eeb49_0_125"/>
          <p:cNvSpPr txBox="1"/>
          <p:nvPr/>
        </p:nvSpPr>
        <p:spPr>
          <a:xfrm>
            <a:off x="303750" y="1451663"/>
            <a:ext cx="3964500" cy="2947500"/>
          </a:xfrm>
          <a:prstGeom prst="rect">
            <a:avLst/>
          </a:prstGeom>
          <a:noFill/>
          <a:ln>
            <a:noFill/>
          </a:ln>
        </p:spPr>
        <p:txBody>
          <a:bodyPr anchorCtr="0" anchor="t" bIns="0" lIns="0" spcFirstLastPara="1" rIns="0" wrap="square" tIns="0">
            <a:spAutoFit/>
          </a:bodyPr>
          <a:lstStyle/>
          <a:p>
            <a:pPr indent="-349250" lvl="0" marL="457200" rtl="0" algn="l">
              <a:spcBef>
                <a:spcPts val="300"/>
              </a:spcBef>
              <a:spcAft>
                <a:spcPts val="0"/>
              </a:spcAft>
              <a:buClr>
                <a:schemeClr val="dk1"/>
              </a:buClr>
              <a:buSzPts val="1900"/>
              <a:buFont typeface="Roboto"/>
              <a:buChar char="•"/>
            </a:pPr>
            <a:r>
              <a:rPr b="1" lang="en-US" sz="1300">
                <a:solidFill>
                  <a:schemeClr val="dk1"/>
                </a:solidFill>
              </a:rPr>
              <a:t>Start early - it’s way less scary once you know what to expect</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Go to </a:t>
            </a:r>
            <a:r>
              <a:rPr b="1" lang="en-US" sz="1300">
                <a:solidFill>
                  <a:schemeClr val="dk1"/>
                </a:solidFill>
                <a:highlight>
                  <a:srgbClr val="FFFF00"/>
                </a:highlight>
              </a:rPr>
              <a:t>older years’ teaching</a:t>
            </a:r>
            <a:r>
              <a:rPr b="1" lang="en-US" sz="1300">
                <a:solidFill>
                  <a:schemeClr val="dk1"/>
                </a:solidFill>
              </a:rPr>
              <a:t> whenever you can</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Sign up for as many </a:t>
            </a:r>
            <a:r>
              <a:rPr b="1" lang="en-US" sz="1300">
                <a:solidFill>
                  <a:schemeClr val="dk1"/>
                </a:solidFill>
                <a:highlight>
                  <a:srgbClr val="FFFF00"/>
                </a:highlight>
              </a:rPr>
              <a:t>practice circuits</a:t>
            </a:r>
            <a:r>
              <a:rPr b="1" lang="en-US" sz="1300">
                <a:solidFill>
                  <a:schemeClr val="dk1"/>
                </a:solidFill>
              </a:rPr>
              <a:t> as possible</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Get yourself a good OSCE group early on</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Big groups are fine just be happy to split up and mix it around</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Make a plan together and keep each other on track</a:t>
            </a:r>
            <a:endParaRPr b="1" sz="1300">
              <a:solidFill>
                <a:schemeClr val="dk1"/>
              </a:solidFill>
            </a:endParaRPr>
          </a:p>
        </p:txBody>
      </p:sp>
      <p:sp>
        <p:nvSpPr>
          <p:cNvPr id="552" name="Google Shape;552;g3f8ac8eeb49_0_125"/>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53" name="Google Shape;553;g3f8ac8eeb49_0_125"/>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54" name="Google Shape;554;g3f8ac8eeb49_0_125"/>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555" name="Google Shape;555;g3f8ac8eeb49_0_125"/>
          <p:cNvSpPr txBox="1"/>
          <p:nvPr/>
        </p:nvSpPr>
        <p:spPr>
          <a:xfrm>
            <a:off x="4475525" y="1414800"/>
            <a:ext cx="4320600" cy="2932200"/>
          </a:xfrm>
          <a:prstGeom prst="rect">
            <a:avLst/>
          </a:prstGeom>
          <a:noFill/>
          <a:ln>
            <a:noFill/>
          </a:ln>
        </p:spPr>
        <p:txBody>
          <a:bodyPr anchorCtr="0" anchor="t" bIns="91425" lIns="91425" spcFirstLastPara="1" rIns="91425" wrap="square" tIns="91425">
            <a:spAutoFit/>
          </a:bodyPr>
          <a:lstStyle/>
          <a:p>
            <a:pPr indent="-349250" lvl="0" marL="457200" rtl="0" algn="l">
              <a:spcBef>
                <a:spcPts val="300"/>
              </a:spcBef>
              <a:spcAft>
                <a:spcPts val="0"/>
              </a:spcAft>
              <a:buClr>
                <a:schemeClr val="dk1"/>
              </a:buClr>
              <a:buSzPts val="1900"/>
              <a:buFont typeface="Roboto"/>
              <a:buChar char="•"/>
            </a:pPr>
            <a:r>
              <a:rPr b="1" lang="en-US" sz="1300">
                <a:solidFill>
                  <a:schemeClr val="dk1"/>
                </a:solidFill>
                <a:highlight>
                  <a:srgbClr val="FFFF00"/>
                </a:highlight>
              </a:rPr>
              <a:t>Don’t completely forget about PT content </a:t>
            </a:r>
            <a:r>
              <a:rPr b="1" lang="en-US" sz="1300">
                <a:solidFill>
                  <a:schemeClr val="dk1"/>
                </a:solidFill>
              </a:rPr>
              <a:t>while you’re doing OSCE prep</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highlight>
                  <a:srgbClr val="FFFF00"/>
                </a:highlight>
              </a:rPr>
              <a:t>Know the common stuff really well</a:t>
            </a:r>
            <a:r>
              <a:rPr b="1" lang="en-US" sz="1300">
                <a:solidFill>
                  <a:schemeClr val="dk1"/>
                </a:solidFill>
              </a:rPr>
              <a:t> rather than stressing about niche conditions</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Think beyond the diagnosis and know how you’d actually manage the patient</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Don’t forget the drugs counselling</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rPr>
              <a:t>You don’t need to feel ready before you start practising</a:t>
            </a:r>
            <a:endParaRPr b="1" sz="1300">
              <a:solidFill>
                <a:schemeClr val="dk1"/>
              </a:solidFill>
            </a:endParaRPr>
          </a:p>
          <a:p>
            <a:pPr indent="-349250" lvl="0" marL="457200" rtl="0" algn="l">
              <a:spcBef>
                <a:spcPts val="300"/>
              </a:spcBef>
              <a:spcAft>
                <a:spcPts val="0"/>
              </a:spcAft>
              <a:buClr>
                <a:schemeClr val="dk1"/>
              </a:buClr>
              <a:buSzPts val="1900"/>
              <a:buFont typeface="Roboto"/>
              <a:buChar char="•"/>
            </a:pPr>
            <a:r>
              <a:rPr b="1" lang="en-US" sz="1300">
                <a:solidFill>
                  <a:schemeClr val="dk1"/>
                </a:solidFill>
                <a:highlight>
                  <a:srgbClr val="FFFF00"/>
                </a:highlight>
              </a:rPr>
              <a:t>Practice A-Es!</a:t>
            </a:r>
            <a:endParaRPr sz="1600">
              <a:highlight>
                <a:srgbClr val="FFFF00"/>
              </a:high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g3f8ac8eeb49_0_184"/>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Example OSCE Stations</a:t>
            </a:r>
            <a:endParaRPr b="0" i="0" sz="500" u="none" cap="none" strike="noStrike">
              <a:solidFill>
                <a:schemeClr val="lt1"/>
              </a:solidFill>
              <a:latin typeface="Roboto"/>
              <a:ea typeface="Roboto"/>
              <a:cs typeface="Roboto"/>
              <a:sym typeface="Roboto"/>
            </a:endParaRPr>
          </a:p>
        </p:txBody>
      </p:sp>
      <p:sp>
        <p:nvSpPr>
          <p:cNvPr id="561" name="Google Shape;561;g3f8ac8eeb49_0_184"/>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62" name="Google Shape;562;g3f8ac8eeb49_0_184"/>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563" name="Google Shape;563;g3f8ac8eeb49_0_184"/>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64" name="Google Shape;564;g3f8ac8eeb49_0_184"/>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65" name="Google Shape;565;g3f8ac8eeb49_0_184"/>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566" name="Google Shape;566;g3f8ac8eeb49_0_184"/>
          <p:cNvSpPr txBox="1"/>
          <p:nvPr/>
        </p:nvSpPr>
        <p:spPr>
          <a:xfrm>
            <a:off x="270300" y="1196425"/>
            <a:ext cx="8607000" cy="3393900"/>
          </a:xfrm>
          <a:prstGeom prst="rect">
            <a:avLst/>
          </a:prstGeom>
          <a:noFill/>
          <a:ln>
            <a:noFill/>
          </a:ln>
        </p:spPr>
        <p:txBody>
          <a:bodyPr anchorCtr="0" anchor="t" bIns="91425" lIns="91425" spcFirstLastPara="1" rIns="91425" wrap="square" tIns="91425">
            <a:spAutoFit/>
          </a:bodyPr>
          <a:lstStyle/>
          <a:p>
            <a:pPr indent="-355600" lvl="0" marL="457200" rtl="0" algn="l">
              <a:lnSpc>
                <a:spcPct val="150000"/>
              </a:lnSpc>
              <a:spcBef>
                <a:spcPts val="300"/>
              </a:spcBef>
              <a:spcAft>
                <a:spcPts val="0"/>
              </a:spcAft>
              <a:buClr>
                <a:schemeClr val="dk1"/>
              </a:buClr>
              <a:buSzPts val="2000"/>
              <a:buFont typeface="Roboto"/>
              <a:buChar char="•"/>
            </a:pPr>
            <a:r>
              <a:rPr b="1" lang="en-US">
                <a:solidFill>
                  <a:schemeClr val="dk1"/>
                </a:solidFill>
              </a:rPr>
              <a:t>A-E: </a:t>
            </a:r>
            <a:r>
              <a:rPr lang="en-US">
                <a:solidFill>
                  <a:schemeClr val="dk1"/>
                </a:solidFill>
              </a:rPr>
              <a:t>Perform an A-E assessment on a patient presenting with sepsis, pneumonia, AAA etc</a:t>
            </a:r>
            <a:endParaRPr>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Interpretation: </a:t>
            </a:r>
            <a:r>
              <a:rPr lang="en-US">
                <a:solidFill>
                  <a:schemeClr val="dk1"/>
                </a:solidFill>
              </a:rPr>
              <a:t>CXR, Abdo XR, Ortho XRs, CT head, blood tests (LFTs, TFTs, Lipids etc), ECG</a:t>
            </a:r>
            <a:endParaRPr>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Counselling: </a:t>
            </a:r>
            <a:r>
              <a:rPr lang="en-US">
                <a:solidFill>
                  <a:schemeClr val="dk1"/>
                </a:solidFill>
              </a:rPr>
              <a:t>medications (Statins, Methotrexate, Steroids etc), breaking bad news, new diagnosis, confidentiality, screening programmes</a:t>
            </a:r>
            <a:endParaRPr>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Examination:</a:t>
            </a:r>
            <a:r>
              <a:rPr lang="en-US">
                <a:solidFill>
                  <a:schemeClr val="dk1"/>
                </a:solidFill>
              </a:rPr>
              <a:t> cardio, resp, abdo, CN, peripheral neuro, ortho (shoulder, elbow, hand and wrist etc)</a:t>
            </a:r>
            <a:endParaRPr>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Clinical skills: </a:t>
            </a:r>
            <a:r>
              <a:rPr lang="en-US">
                <a:solidFill>
                  <a:schemeClr val="dk1"/>
                </a:solidFill>
              </a:rPr>
              <a:t>venepuncture, cannulation, ECG, otoscopy, </a:t>
            </a:r>
            <a:r>
              <a:rPr lang="en-US">
                <a:solidFill>
                  <a:schemeClr val="dk1"/>
                </a:solidFill>
              </a:rPr>
              <a:t>ophthalmoscopy</a:t>
            </a:r>
            <a:r>
              <a:rPr lang="en-US">
                <a:solidFill>
                  <a:schemeClr val="dk1"/>
                </a:solidFill>
              </a:rPr>
              <a:t>, SPH </a:t>
            </a:r>
            <a:endParaRPr>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History taking</a:t>
            </a:r>
            <a:endParaRPr b="1">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Mental health: </a:t>
            </a:r>
            <a:r>
              <a:rPr lang="en-US">
                <a:solidFill>
                  <a:schemeClr val="dk1"/>
                </a:solidFill>
              </a:rPr>
              <a:t>MSE, psychiatric history, risk assessment, capacity assessment</a:t>
            </a:r>
            <a:endParaRPr>
              <a:solidFill>
                <a:schemeClr val="dk1"/>
              </a:solidFill>
            </a:endParaRPr>
          </a:p>
          <a:p>
            <a:pPr indent="-317500" lvl="0" marL="457200" rtl="0" algn="l">
              <a:lnSpc>
                <a:spcPct val="150000"/>
              </a:lnSpc>
              <a:spcBef>
                <a:spcPts val="300"/>
              </a:spcBef>
              <a:spcAft>
                <a:spcPts val="0"/>
              </a:spcAft>
              <a:buClr>
                <a:schemeClr val="dk1"/>
              </a:buClr>
              <a:buSzPts val="1400"/>
              <a:buChar char="•"/>
            </a:pPr>
            <a:r>
              <a:rPr b="1" lang="en-US">
                <a:solidFill>
                  <a:schemeClr val="dk1"/>
                </a:solidFill>
              </a:rPr>
              <a:t>Prescribing</a:t>
            </a:r>
            <a:endParaRPr b="1">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cxnSp>
        <p:nvCxnSpPr>
          <p:cNvPr id="239" name="Google Shape;239;g37a0d5b8ea5_1_89"/>
          <p:cNvCxnSpPr/>
          <p:nvPr/>
        </p:nvCxnSpPr>
        <p:spPr>
          <a:xfrm>
            <a:off x="4173650" y="906550"/>
            <a:ext cx="4245600" cy="0"/>
          </a:xfrm>
          <a:prstGeom prst="straightConnector1">
            <a:avLst/>
          </a:prstGeom>
          <a:noFill/>
          <a:ln cap="rnd" cmpd="sng" w="19050">
            <a:solidFill>
              <a:srgbClr val="F46530"/>
            </a:solidFill>
            <a:prstDash val="dash"/>
            <a:round/>
            <a:headEnd len="sm" w="sm" type="none"/>
            <a:tailEnd len="sm" w="sm" type="none"/>
          </a:ln>
        </p:spPr>
      </p:cxnSp>
      <p:sp>
        <p:nvSpPr>
          <p:cNvPr id="240" name="Google Shape;240;g37a0d5b8ea5_1_89"/>
          <p:cNvSpPr txBox="1"/>
          <p:nvPr/>
        </p:nvSpPr>
        <p:spPr>
          <a:xfrm>
            <a:off x="4173643" y="436850"/>
            <a:ext cx="8346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900"/>
              <a:buFont typeface="Arial"/>
              <a:buNone/>
            </a:pPr>
            <a:r>
              <a:rPr b="1" i="0" lang="en-US" sz="2200" u="none" cap="none" strike="noStrike">
                <a:solidFill>
                  <a:srgbClr val="FFFFFF"/>
                </a:solidFill>
                <a:latin typeface="Roboto"/>
                <a:ea typeface="Roboto"/>
                <a:cs typeface="Roboto"/>
                <a:sym typeface="Roboto"/>
              </a:rPr>
              <a:t>MON</a:t>
            </a:r>
            <a:endParaRPr b="1" i="0" sz="1700" u="none" cap="none" strike="noStrike">
              <a:solidFill>
                <a:srgbClr val="000000"/>
              </a:solidFill>
              <a:latin typeface="Roboto"/>
              <a:ea typeface="Roboto"/>
              <a:cs typeface="Roboto"/>
              <a:sym typeface="Roboto"/>
            </a:endParaRPr>
          </a:p>
        </p:txBody>
      </p:sp>
      <p:sp>
        <p:nvSpPr>
          <p:cNvPr id="241" name="Google Shape;241;g37a0d5b8ea5_1_89"/>
          <p:cNvSpPr txBox="1"/>
          <p:nvPr/>
        </p:nvSpPr>
        <p:spPr>
          <a:xfrm>
            <a:off x="5285738" y="476849"/>
            <a:ext cx="2264400" cy="2925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500"/>
              <a:buFont typeface="Arial"/>
              <a:buNone/>
            </a:pPr>
            <a:r>
              <a:rPr b="0" i="0" lang="en-US" sz="1900" u="none" cap="none" strike="noStrike">
                <a:solidFill>
                  <a:srgbClr val="FFFFFF"/>
                </a:solidFill>
                <a:latin typeface="Roboto"/>
                <a:ea typeface="Roboto"/>
                <a:cs typeface="Roboto"/>
                <a:sym typeface="Roboto"/>
              </a:rPr>
              <a:t>Hospital Placement</a:t>
            </a:r>
            <a:endParaRPr b="0" i="0" sz="1100" u="none" cap="none" strike="noStrike">
              <a:solidFill>
                <a:srgbClr val="000000"/>
              </a:solidFill>
              <a:latin typeface="Roboto"/>
              <a:ea typeface="Roboto"/>
              <a:cs typeface="Roboto"/>
              <a:sym typeface="Roboto"/>
            </a:endParaRPr>
          </a:p>
        </p:txBody>
      </p:sp>
      <p:cxnSp>
        <p:nvCxnSpPr>
          <p:cNvPr id="242" name="Google Shape;242;g37a0d5b8ea5_1_89"/>
          <p:cNvCxnSpPr/>
          <p:nvPr/>
        </p:nvCxnSpPr>
        <p:spPr>
          <a:xfrm>
            <a:off x="4173650" y="1761900"/>
            <a:ext cx="4245600" cy="0"/>
          </a:xfrm>
          <a:prstGeom prst="straightConnector1">
            <a:avLst/>
          </a:prstGeom>
          <a:noFill/>
          <a:ln cap="rnd" cmpd="sng" w="19050">
            <a:solidFill>
              <a:srgbClr val="F46530"/>
            </a:solidFill>
            <a:prstDash val="dash"/>
            <a:round/>
            <a:headEnd len="sm" w="sm" type="none"/>
            <a:tailEnd len="sm" w="sm" type="none"/>
          </a:ln>
        </p:spPr>
      </p:cxnSp>
      <p:cxnSp>
        <p:nvCxnSpPr>
          <p:cNvPr id="243" name="Google Shape;243;g37a0d5b8ea5_1_89"/>
          <p:cNvCxnSpPr/>
          <p:nvPr/>
        </p:nvCxnSpPr>
        <p:spPr>
          <a:xfrm>
            <a:off x="4173650" y="2617250"/>
            <a:ext cx="4245600" cy="0"/>
          </a:xfrm>
          <a:prstGeom prst="straightConnector1">
            <a:avLst/>
          </a:prstGeom>
          <a:noFill/>
          <a:ln cap="rnd" cmpd="sng" w="19050">
            <a:solidFill>
              <a:srgbClr val="F46530"/>
            </a:solidFill>
            <a:prstDash val="dash"/>
            <a:round/>
            <a:headEnd len="sm" w="sm" type="none"/>
            <a:tailEnd len="sm" w="sm" type="none"/>
          </a:ln>
        </p:spPr>
      </p:cxnSp>
      <p:cxnSp>
        <p:nvCxnSpPr>
          <p:cNvPr id="244" name="Google Shape;244;g37a0d5b8ea5_1_89"/>
          <p:cNvCxnSpPr/>
          <p:nvPr/>
        </p:nvCxnSpPr>
        <p:spPr>
          <a:xfrm>
            <a:off x="4173650" y="3559313"/>
            <a:ext cx="4245600" cy="0"/>
          </a:xfrm>
          <a:prstGeom prst="straightConnector1">
            <a:avLst/>
          </a:prstGeom>
          <a:noFill/>
          <a:ln cap="rnd" cmpd="sng" w="19050">
            <a:solidFill>
              <a:srgbClr val="F46530"/>
            </a:solidFill>
            <a:prstDash val="dash"/>
            <a:round/>
            <a:headEnd len="sm" w="sm" type="none"/>
            <a:tailEnd len="sm" w="sm" type="none"/>
          </a:ln>
        </p:spPr>
      </p:cxnSp>
      <p:cxnSp>
        <p:nvCxnSpPr>
          <p:cNvPr id="245" name="Google Shape;245;g37a0d5b8ea5_1_89"/>
          <p:cNvCxnSpPr/>
          <p:nvPr/>
        </p:nvCxnSpPr>
        <p:spPr>
          <a:xfrm>
            <a:off x="4175647" y="4375575"/>
            <a:ext cx="4244400" cy="0"/>
          </a:xfrm>
          <a:prstGeom prst="straightConnector1">
            <a:avLst/>
          </a:prstGeom>
          <a:noFill/>
          <a:ln cap="rnd" cmpd="sng" w="19050">
            <a:solidFill>
              <a:srgbClr val="F46530"/>
            </a:solidFill>
            <a:prstDash val="dash"/>
            <a:round/>
            <a:headEnd len="sm" w="sm" type="none"/>
            <a:tailEnd len="sm" w="sm" type="none"/>
          </a:ln>
        </p:spPr>
      </p:cxnSp>
      <p:sp>
        <p:nvSpPr>
          <p:cNvPr id="246" name="Google Shape;246;g37a0d5b8ea5_1_89"/>
          <p:cNvSpPr txBox="1"/>
          <p:nvPr/>
        </p:nvSpPr>
        <p:spPr>
          <a:xfrm>
            <a:off x="476213" y="1809904"/>
            <a:ext cx="3167400" cy="1523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4500"/>
              <a:buFont typeface="Arial"/>
              <a:buNone/>
            </a:pPr>
            <a:r>
              <a:rPr b="0" i="0" lang="en-US" sz="4500" u="none" cap="none" strike="noStrike">
                <a:solidFill>
                  <a:srgbClr val="FFFFFF"/>
                </a:solidFill>
                <a:latin typeface="Roboto"/>
                <a:ea typeface="Roboto"/>
                <a:cs typeface="Roboto"/>
                <a:sym typeface="Roboto"/>
              </a:rPr>
              <a:t>A Week in Third Year</a:t>
            </a:r>
            <a:endParaRPr b="0" i="1" sz="100" u="none" cap="none" strike="noStrike">
              <a:solidFill>
                <a:srgbClr val="000000"/>
              </a:solidFill>
              <a:latin typeface="Roboto"/>
              <a:ea typeface="Roboto"/>
              <a:cs typeface="Roboto"/>
              <a:sym typeface="Roboto"/>
            </a:endParaRPr>
          </a:p>
        </p:txBody>
      </p:sp>
      <p:sp>
        <p:nvSpPr>
          <p:cNvPr id="247" name="Google Shape;247;g37a0d5b8ea5_1_89"/>
          <p:cNvSpPr txBox="1"/>
          <p:nvPr/>
        </p:nvSpPr>
        <p:spPr>
          <a:xfrm>
            <a:off x="4173643" y="1224777"/>
            <a:ext cx="8346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900"/>
              <a:buFont typeface="Arial"/>
              <a:buNone/>
            </a:pPr>
            <a:r>
              <a:rPr b="1" i="0" lang="en-US" sz="2200" u="none" cap="none" strike="noStrike">
                <a:solidFill>
                  <a:srgbClr val="FFFFFF"/>
                </a:solidFill>
                <a:latin typeface="Roboto"/>
                <a:ea typeface="Roboto"/>
                <a:cs typeface="Roboto"/>
                <a:sym typeface="Roboto"/>
              </a:rPr>
              <a:t>TUES</a:t>
            </a:r>
            <a:endParaRPr b="1" i="0" sz="1700" u="none" cap="none" strike="noStrike">
              <a:solidFill>
                <a:srgbClr val="000000"/>
              </a:solidFill>
              <a:latin typeface="Roboto"/>
              <a:ea typeface="Roboto"/>
              <a:cs typeface="Roboto"/>
              <a:sym typeface="Roboto"/>
            </a:endParaRPr>
          </a:p>
        </p:txBody>
      </p:sp>
      <p:sp>
        <p:nvSpPr>
          <p:cNvPr id="248" name="Google Shape;248;g37a0d5b8ea5_1_89"/>
          <p:cNvSpPr txBox="1"/>
          <p:nvPr/>
        </p:nvSpPr>
        <p:spPr>
          <a:xfrm>
            <a:off x="4173643" y="2043343"/>
            <a:ext cx="8346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900"/>
              <a:buFont typeface="Arial"/>
              <a:buNone/>
            </a:pPr>
            <a:r>
              <a:rPr b="1" i="0" lang="en-US" sz="2200" u="none" cap="none" strike="noStrike">
                <a:solidFill>
                  <a:srgbClr val="FFFFFF"/>
                </a:solidFill>
                <a:latin typeface="Roboto"/>
                <a:ea typeface="Roboto"/>
                <a:cs typeface="Roboto"/>
                <a:sym typeface="Roboto"/>
              </a:rPr>
              <a:t>WED</a:t>
            </a:r>
            <a:endParaRPr b="1" i="0" sz="1700" u="none" cap="none" strike="noStrike">
              <a:solidFill>
                <a:srgbClr val="000000"/>
              </a:solidFill>
              <a:latin typeface="Roboto"/>
              <a:ea typeface="Roboto"/>
              <a:cs typeface="Roboto"/>
              <a:sym typeface="Roboto"/>
            </a:endParaRPr>
          </a:p>
        </p:txBody>
      </p:sp>
      <p:sp>
        <p:nvSpPr>
          <p:cNvPr id="249" name="Google Shape;249;g37a0d5b8ea5_1_89"/>
          <p:cNvSpPr txBox="1"/>
          <p:nvPr/>
        </p:nvSpPr>
        <p:spPr>
          <a:xfrm>
            <a:off x="4068702" y="2889473"/>
            <a:ext cx="10446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900"/>
              <a:buFont typeface="Arial"/>
              <a:buNone/>
            </a:pPr>
            <a:r>
              <a:rPr b="1" i="0" lang="en-US" sz="2200" u="none" cap="none" strike="noStrike">
                <a:solidFill>
                  <a:srgbClr val="FFFFFF"/>
                </a:solidFill>
                <a:latin typeface="Roboto"/>
                <a:ea typeface="Roboto"/>
                <a:cs typeface="Roboto"/>
                <a:sym typeface="Roboto"/>
              </a:rPr>
              <a:t>THUR</a:t>
            </a:r>
            <a:endParaRPr b="1" i="0" sz="1700" u="none" cap="none" strike="noStrike">
              <a:solidFill>
                <a:srgbClr val="000000"/>
              </a:solidFill>
              <a:latin typeface="Roboto"/>
              <a:ea typeface="Roboto"/>
              <a:cs typeface="Roboto"/>
              <a:sym typeface="Roboto"/>
            </a:endParaRPr>
          </a:p>
        </p:txBody>
      </p:sp>
      <p:sp>
        <p:nvSpPr>
          <p:cNvPr id="250" name="Google Shape;250;g37a0d5b8ea5_1_89"/>
          <p:cNvSpPr txBox="1"/>
          <p:nvPr/>
        </p:nvSpPr>
        <p:spPr>
          <a:xfrm>
            <a:off x="4173643" y="3756425"/>
            <a:ext cx="834600" cy="3387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900"/>
              <a:buFont typeface="Arial"/>
              <a:buNone/>
            </a:pPr>
            <a:r>
              <a:rPr b="1" i="0" lang="en-US" sz="2200" u="none" cap="none" strike="noStrike">
                <a:solidFill>
                  <a:srgbClr val="FFFFFF"/>
                </a:solidFill>
                <a:latin typeface="Roboto"/>
                <a:ea typeface="Roboto"/>
                <a:cs typeface="Roboto"/>
                <a:sym typeface="Roboto"/>
              </a:rPr>
              <a:t>FRI</a:t>
            </a:r>
            <a:endParaRPr b="1" i="0" sz="1700" u="none" cap="none" strike="noStrike">
              <a:solidFill>
                <a:srgbClr val="000000"/>
              </a:solidFill>
              <a:latin typeface="Roboto"/>
              <a:ea typeface="Roboto"/>
              <a:cs typeface="Roboto"/>
              <a:sym typeface="Roboto"/>
            </a:endParaRPr>
          </a:p>
        </p:txBody>
      </p:sp>
      <p:cxnSp>
        <p:nvCxnSpPr>
          <p:cNvPr id="251" name="Google Shape;251;g37a0d5b8ea5_1_89"/>
          <p:cNvCxnSpPr/>
          <p:nvPr/>
        </p:nvCxnSpPr>
        <p:spPr>
          <a:xfrm flipH="1">
            <a:off x="5087613" y="239587"/>
            <a:ext cx="3300" cy="4262400"/>
          </a:xfrm>
          <a:prstGeom prst="straightConnector1">
            <a:avLst/>
          </a:prstGeom>
          <a:noFill/>
          <a:ln cap="rnd" cmpd="sng" w="19050">
            <a:solidFill>
              <a:srgbClr val="F46530"/>
            </a:solidFill>
            <a:prstDash val="dash"/>
            <a:round/>
            <a:headEnd len="sm" w="sm" type="none"/>
            <a:tailEnd len="sm" w="sm" type="none"/>
          </a:ln>
        </p:spPr>
      </p:cxnSp>
      <p:sp>
        <p:nvSpPr>
          <p:cNvPr id="252" name="Google Shape;252;g37a0d5b8ea5_1_89"/>
          <p:cNvSpPr txBox="1"/>
          <p:nvPr/>
        </p:nvSpPr>
        <p:spPr>
          <a:xfrm>
            <a:off x="5285750" y="1017125"/>
            <a:ext cx="3618300" cy="67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500"/>
              <a:buFont typeface="Arial"/>
              <a:buNone/>
            </a:pPr>
            <a:r>
              <a:rPr b="0" i="0" lang="en-US" sz="1900" u="none" cap="none" strike="noStrike">
                <a:solidFill>
                  <a:srgbClr val="FFFFFF"/>
                </a:solidFill>
                <a:latin typeface="Roboto"/>
                <a:ea typeface="Roboto"/>
                <a:cs typeface="Roboto"/>
                <a:sym typeface="Roboto"/>
              </a:rPr>
              <a:t>Mental health (alternates w Balint) or Scholarly project or D</a:t>
            </a:r>
            <a:r>
              <a:rPr lang="en-US" sz="1900">
                <a:solidFill>
                  <a:srgbClr val="FFFFFF"/>
                </a:solidFill>
                <a:latin typeface="Roboto"/>
                <a:ea typeface="Roboto"/>
                <a:cs typeface="Roboto"/>
                <a:sym typeface="Roboto"/>
              </a:rPr>
              <a:t>aT</a:t>
            </a:r>
            <a:endParaRPr b="0" i="0" sz="1700" u="none" cap="none" strike="noStrike">
              <a:solidFill>
                <a:schemeClr val="lt1"/>
              </a:solidFill>
              <a:latin typeface="Roboto"/>
              <a:ea typeface="Roboto"/>
              <a:cs typeface="Roboto"/>
              <a:sym typeface="Roboto"/>
            </a:endParaRPr>
          </a:p>
        </p:txBody>
      </p:sp>
      <p:sp>
        <p:nvSpPr>
          <p:cNvPr id="253" name="Google Shape;253;g37a0d5b8ea5_1_89"/>
          <p:cNvSpPr txBox="1"/>
          <p:nvPr/>
        </p:nvSpPr>
        <p:spPr>
          <a:xfrm>
            <a:off x="5285738" y="2083348"/>
            <a:ext cx="3504900" cy="2925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500"/>
              <a:buFont typeface="Arial"/>
              <a:buNone/>
            </a:pPr>
            <a:r>
              <a:rPr lang="en-US" sz="1900">
                <a:solidFill>
                  <a:srgbClr val="FFFFFF"/>
                </a:solidFill>
                <a:latin typeface="Roboto"/>
                <a:ea typeface="Roboto"/>
                <a:cs typeface="Roboto"/>
                <a:sym typeface="Roboto"/>
              </a:rPr>
              <a:t>Teaching</a:t>
            </a:r>
            <a:endParaRPr b="0" i="0" sz="900" u="none" cap="none" strike="noStrike">
              <a:solidFill>
                <a:srgbClr val="000000"/>
              </a:solidFill>
              <a:latin typeface="Roboto"/>
              <a:ea typeface="Roboto"/>
              <a:cs typeface="Roboto"/>
              <a:sym typeface="Roboto"/>
            </a:endParaRPr>
          </a:p>
        </p:txBody>
      </p:sp>
      <p:sp>
        <p:nvSpPr>
          <p:cNvPr id="254" name="Google Shape;254;g37a0d5b8ea5_1_89"/>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55" name="Google Shape;255;g37a0d5b8ea5_1_89"/>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256" name="Google Shape;256;g37a0d5b8ea5_1_89"/>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257" name="Google Shape;257;g37a0d5b8ea5_1_89"/>
          <p:cNvSpPr txBox="1"/>
          <p:nvPr/>
        </p:nvSpPr>
        <p:spPr>
          <a:xfrm>
            <a:off x="5285738" y="2957499"/>
            <a:ext cx="2264400" cy="2925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500"/>
              <a:buFont typeface="Arial"/>
              <a:buNone/>
            </a:pPr>
            <a:r>
              <a:rPr b="0" i="0" lang="en-US" sz="1900" u="none" cap="none" strike="noStrike">
                <a:solidFill>
                  <a:srgbClr val="FFFFFF"/>
                </a:solidFill>
                <a:latin typeface="Roboto"/>
                <a:ea typeface="Roboto"/>
                <a:cs typeface="Roboto"/>
                <a:sym typeface="Roboto"/>
              </a:rPr>
              <a:t>Hospital Placement</a:t>
            </a:r>
            <a:endParaRPr b="0" i="0" sz="1100" u="none" cap="none" strike="noStrike">
              <a:solidFill>
                <a:srgbClr val="000000"/>
              </a:solidFill>
              <a:latin typeface="Roboto"/>
              <a:ea typeface="Roboto"/>
              <a:cs typeface="Roboto"/>
              <a:sym typeface="Roboto"/>
            </a:endParaRPr>
          </a:p>
        </p:txBody>
      </p:sp>
      <p:sp>
        <p:nvSpPr>
          <p:cNvPr id="258" name="Google Shape;258;g37a0d5b8ea5_1_89"/>
          <p:cNvSpPr txBox="1"/>
          <p:nvPr/>
        </p:nvSpPr>
        <p:spPr>
          <a:xfrm>
            <a:off x="5285751" y="3647500"/>
            <a:ext cx="3618300" cy="6726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1500"/>
              <a:buFont typeface="Arial"/>
              <a:buNone/>
            </a:pPr>
            <a:r>
              <a:rPr b="0" i="0" lang="en-US" sz="1900" u="none" cap="none" strike="noStrike">
                <a:solidFill>
                  <a:srgbClr val="FFFFFF"/>
                </a:solidFill>
                <a:latin typeface="Roboto"/>
                <a:ea typeface="Roboto"/>
                <a:cs typeface="Roboto"/>
                <a:sym typeface="Roboto"/>
              </a:rPr>
              <a:t>Mental health (alternates w Balint) or Scholarly project or DaT</a:t>
            </a:r>
            <a:endParaRPr b="0" i="0" sz="1700" u="none" cap="none" strike="noStrike">
              <a:solidFill>
                <a:schemeClr val="lt1"/>
              </a:solidFill>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g3f8ac8eeb49_0_195"/>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OSCE Resources/Tips</a:t>
            </a:r>
            <a:endParaRPr b="0" i="0" sz="500" u="none" cap="none" strike="noStrike">
              <a:solidFill>
                <a:schemeClr val="lt1"/>
              </a:solidFill>
              <a:latin typeface="Roboto"/>
              <a:ea typeface="Roboto"/>
              <a:cs typeface="Roboto"/>
              <a:sym typeface="Roboto"/>
            </a:endParaRPr>
          </a:p>
        </p:txBody>
      </p:sp>
      <p:sp>
        <p:nvSpPr>
          <p:cNvPr id="572" name="Google Shape;572;g3f8ac8eeb49_0_195"/>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73" name="Google Shape;573;g3f8ac8eeb49_0_195"/>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574" name="Google Shape;574;g3f8ac8eeb49_0_195"/>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75" name="Google Shape;575;g3f8ac8eeb49_0_195"/>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76" name="Google Shape;576;g3f8ac8eeb49_0_195"/>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577" name="Google Shape;577;g3f8ac8eeb49_0_195"/>
          <p:cNvSpPr txBox="1"/>
          <p:nvPr/>
        </p:nvSpPr>
        <p:spPr>
          <a:xfrm>
            <a:off x="568200" y="1187700"/>
            <a:ext cx="8007600" cy="3386400"/>
          </a:xfrm>
          <a:prstGeom prst="rect">
            <a:avLst/>
          </a:prstGeom>
          <a:noFill/>
          <a:ln>
            <a:noFill/>
          </a:ln>
        </p:spPr>
        <p:txBody>
          <a:bodyPr anchorCtr="0" anchor="t" bIns="91425" lIns="91425" spcFirstLastPara="1" rIns="91425" wrap="square" tIns="91425">
            <a:spAutoFit/>
          </a:bodyPr>
          <a:lstStyle/>
          <a:p>
            <a:pPr indent="-311150" lvl="0" marL="457200" rtl="0" algn="l">
              <a:lnSpc>
                <a:spcPct val="150000"/>
              </a:lnSpc>
              <a:spcBef>
                <a:spcPts val="1200"/>
              </a:spcBef>
              <a:spcAft>
                <a:spcPts val="0"/>
              </a:spcAft>
              <a:buClr>
                <a:schemeClr val="dk1"/>
              </a:buClr>
              <a:buSzPts val="1300"/>
              <a:buChar char="•"/>
            </a:pPr>
            <a:r>
              <a:rPr b="1" lang="en-US" sz="1300">
                <a:solidFill>
                  <a:schemeClr val="dk1"/>
                </a:solidFill>
              </a:rPr>
              <a:t>Get a Geeky Medics subscription</a:t>
            </a:r>
            <a:endParaRPr b="1" sz="1300">
              <a:solidFill>
                <a:schemeClr val="dk1"/>
              </a:solidFill>
            </a:endParaRPr>
          </a:p>
          <a:p>
            <a:pPr indent="-311150" lvl="1" marL="914400" rtl="0" algn="l">
              <a:lnSpc>
                <a:spcPct val="150000"/>
              </a:lnSpc>
              <a:spcBef>
                <a:spcPts val="0"/>
              </a:spcBef>
              <a:spcAft>
                <a:spcPts val="0"/>
              </a:spcAft>
              <a:buClr>
                <a:schemeClr val="dk1"/>
              </a:buClr>
              <a:buSzPts val="1300"/>
              <a:buChar char="○"/>
            </a:pPr>
            <a:r>
              <a:rPr lang="en-US" sz="1300">
                <a:solidFill>
                  <a:schemeClr val="dk1"/>
                </a:solidFill>
              </a:rPr>
              <a:t>Some groups split the cost and share one subscription</a:t>
            </a:r>
            <a:endParaRPr sz="1300">
              <a:solidFill>
                <a:schemeClr val="dk1"/>
              </a:solidFill>
            </a:endParaRPr>
          </a:p>
          <a:p>
            <a:pPr indent="-311150" lvl="1" marL="914400" rtl="0" algn="l">
              <a:lnSpc>
                <a:spcPct val="150000"/>
              </a:lnSpc>
              <a:spcBef>
                <a:spcPts val="0"/>
              </a:spcBef>
              <a:spcAft>
                <a:spcPts val="0"/>
              </a:spcAft>
              <a:buClr>
                <a:schemeClr val="dk1"/>
              </a:buClr>
              <a:buSzPts val="1300"/>
              <a:buChar char="○"/>
            </a:pPr>
            <a:r>
              <a:rPr lang="en-US" sz="1300">
                <a:solidFill>
                  <a:schemeClr val="dk1"/>
                </a:solidFill>
              </a:rPr>
              <a:t>Really useful for practising structured histories examinations and communication stations</a:t>
            </a:r>
            <a:endParaRPr sz="1300">
              <a:solidFill>
                <a:schemeClr val="dk1"/>
              </a:solidFill>
            </a:endParaRPr>
          </a:p>
          <a:p>
            <a:pPr indent="-311150" lvl="0" marL="457200" rtl="0" algn="l">
              <a:lnSpc>
                <a:spcPct val="150000"/>
              </a:lnSpc>
              <a:spcBef>
                <a:spcPts val="0"/>
              </a:spcBef>
              <a:spcAft>
                <a:spcPts val="0"/>
              </a:spcAft>
              <a:buClr>
                <a:schemeClr val="dk1"/>
              </a:buClr>
              <a:buSzPts val="1300"/>
              <a:buChar char="•"/>
            </a:pPr>
            <a:r>
              <a:rPr b="1" lang="en-US" sz="1300">
                <a:solidFill>
                  <a:schemeClr val="dk1"/>
                </a:solidFill>
              </a:rPr>
              <a:t>Create proper mock circuits with your group</a:t>
            </a:r>
            <a:endParaRPr b="1" sz="1300">
              <a:solidFill>
                <a:schemeClr val="dk1"/>
              </a:solidFill>
            </a:endParaRPr>
          </a:p>
          <a:p>
            <a:pPr indent="-311150" lvl="1" marL="914400" rtl="0" algn="l">
              <a:lnSpc>
                <a:spcPct val="150000"/>
              </a:lnSpc>
              <a:spcBef>
                <a:spcPts val="0"/>
              </a:spcBef>
              <a:spcAft>
                <a:spcPts val="0"/>
              </a:spcAft>
              <a:buClr>
                <a:schemeClr val="dk1"/>
              </a:buClr>
              <a:buSzPts val="1300"/>
              <a:buChar char="○"/>
            </a:pPr>
            <a:r>
              <a:rPr lang="en-US" sz="1300">
                <a:solidFill>
                  <a:schemeClr val="dk1"/>
                </a:solidFill>
              </a:rPr>
              <a:t>Make your own stations and mark schemes</a:t>
            </a:r>
            <a:endParaRPr sz="1300">
              <a:solidFill>
                <a:schemeClr val="dk1"/>
              </a:solidFill>
            </a:endParaRPr>
          </a:p>
          <a:p>
            <a:pPr indent="-311150" lvl="1" marL="914400" rtl="0" algn="l">
              <a:lnSpc>
                <a:spcPct val="150000"/>
              </a:lnSpc>
              <a:spcBef>
                <a:spcPts val="0"/>
              </a:spcBef>
              <a:spcAft>
                <a:spcPts val="0"/>
              </a:spcAft>
              <a:buClr>
                <a:schemeClr val="dk1"/>
              </a:buClr>
              <a:buSzPts val="1300"/>
              <a:buChar char="○"/>
            </a:pPr>
            <a:r>
              <a:rPr lang="en-US" sz="1300">
                <a:solidFill>
                  <a:schemeClr val="dk1"/>
                </a:solidFill>
              </a:rPr>
              <a:t>Run them under timed conditions</a:t>
            </a:r>
            <a:endParaRPr sz="1300">
              <a:solidFill>
                <a:schemeClr val="dk1"/>
              </a:solidFill>
            </a:endParaRPr>
          </a:p>
          <a:p>
            <a:pPr indent="-311150" lvl="1" marL="914400" rtl="0" algn="l">
              <a:lnSpc>
                <a:spcPct val="150000"/>
              </a:lnSpc>
              <a:spcBef>
                <a:spcPts val="0"/>
              </a:spcBef>
              <a:spcAft>
                <a:spcPts val="0"/>
              </a:spcAft>
              <a:buClr>
                <a:schemeClr val="dk1"/>
              </a:buClr>
              <a:buSzPts val="1300"/>
              <a:buChar char="○"/>
            </a:pPr>
            <a:r>
              <a:rPr b="1" lang="en-US" sz="1300">
                <a:solidFill>
                  <a:schemeClr val="dk1"/>
                </a:solidFill>
              </a:rPr>
              <a:t>Be serious about it</a:t>
            </a:r>
            <a:r>
              <a:rPr lang="en-US" sz="1300">
                <a:solidFill>
                  <a:schemeClr val="dk1"/>
                </a:solidFill>
              </a:rPr>
              <a:t> and treat it like the real exam</a:t>
            </a:r>
            <a:endParaRPr sz="1300">
              <a:solidFill>
                <a:schemeClr val="dk1"/>
              </a:solidFill>
            </a:endParaRPr>
          </a:p>
          <a:p>
            <a:pPr indent="-311150" lvl="1" marL="914400" rtl="0" algn="l">
              <a:lnSpc>
                <a:spcPct val="150000"/>
              </a:lnSpc>
              <a:spcBef>
                <a:spcPts val="0"/>
              </a:spcBef>
              <a:spcAft>
                <a:spcPts val="0"/>
              </a:spcAft>
              <a:buClr>
                <a:schemeClr val="dk1"/>
              </a:buClr>
              <a:buSzPts val="1300"/>
              <a:buChar char="○"/>
            </a:pPr>
            <a:r>
              <a:rPr lang="en-US" sz="1300">
                <a:solidFill>
                  <a:schemeClr val="dk1"/>
                </a:solidFill>
              </a:rPr>
              <a:t>It helps simulate the pressure and makes you much more comfortable on the day</a:t>
            </a:r>
            <a:endParaRPr sz="1300">
              <a:solidFill>
                <a:schemeClr val="dk1"/>
              </a:solidFill>
            </a:endParaRPr>
          </a:p>
          <a:p>
            <a:pPr indent="-311150" lvl="0" marL="457200" rtl="0" algn="l">
              <a:lnSpc>
                <a:spcPct val="150000"/>
              </a:lnSpc>
              <a:spcBef>
                <a:spcPts val="0"/>
              </a:spcBef>
              <a:spcAft>
                <a:spcPts val="0"/>
              </a:spcAft>
              <a:buClr>
                <a:schemeClr val="dk1"/>
              </a:buClr>
              <a:buSzPts val="1300"/>
              <a:buChar char="•"/>
            </a:pPr>
            <a:r>
              <a:rPr b="1" lang="en-US" sz="1300">
                <a:solidFill>
                  <a:schemeClr val="dk1"/>
                </a:solidFill>
              </a:rPr>
              <a:t>Go to the wards and learn from patients</a:t>
            </a:r>
            <a:endParaRPr b="1" sz="1300">
              <a:solidFill>
                <a:schemeClr val="dk1"/>
              </a:solidFill>
            </a:endParaRPr>
          </a:p>
          <a:p>
            <a:pPr indent="-311150" lvl="1" marL="914400" rtl="0" algn="l">
              <a:lnSpc>
                <a:spcPct val="150000"/>
              </a:lnSpc>
              <a:spcBef>
                <a:spcPts val="0"/>
              </a:spcBef>
              <a:spcAft>
                <a:spcPts val="0"/>
              </a:spcAft>
              <a:buClr>
                <a:schemeClr val="dk1"/>
              </a:buClr>
              <a:buSzPts val="1300"/>
              <a:buChar char="○"/>
            </a:pPr>
            <a:r>
              <a:rPr lang="en-US" sz="1300">
                <a:solidFill>
                  <a:schemeClr val="dk1"/>
                </a:solidFill>
              </a:rPr>
              <a:t>Spent the day before the OSCE in Tommies A&amp;E -&gt; cardio, resp, abdo, CN, peripheral neuro, </a:t>
            </a:r>
            <a:r>
              <a:rPr lang="en-US" sz="1300">
                <a:solidFill>
                  <a:schemeClr val="dk1"/>
                </a:solidFill>
              </a:rPr>
              <a:t>history</a:t>
            </a:r>
            <a:r>
              <a:rPr lang="en-US" sz="1300">
                <a:solidFill>
                  <a:schemeClr val="dk1"/>
                </a:solidFill>
              </a:rPr>
              <a:t> taking, CXR interpretation, bloods interpretation, MSE</a:t>
            </a:r>
            <a:endParaRPr sz="13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g3f8ac8eeb49_0_139"/>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SzPts val="1000"/>
              <a:buNone/>
            </a:pPr>
            <a:r>
              <a:rPr b="1" lang="en-US" sz="7200">
                <a:solidFill>
                  <a:srgbClr val="FFFFFF"/>
                </a:solidFill>
                <a:latin typeface="Roboto"/>
                <a:ea typeface="Roboto"/>
                <a:cs typeface="Roboto"/>
                <a:sym typeface="Roboto"/>
              </a:rPr>
              <a:t>Intercalation</a:t>
            </a:r>
            <a:endParaRPr b="1" sz="7200">
              <a:solidFill>
                <a:srgbClr val="FFFFFF"/>
              </a:solidFill>
              <a:latin typeface="Roboto"/>
              <a:ea typeface="Roboto"/>
              <a:cs typeface="Roboto"/>
              <a:sym typeface="Roboto"/>
            </a:endParaRPr>
          </a:p>
        </p:txBody>
      </p:sp>
      <p:sp>
        <p:nvSpPr>
          <p:cNvPr id="583" name="Google Shape;583;g3f8ac8eeb49_0_139"/>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84" name="Google Shape;584;g3f8ac8eeb49_0_139"/>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85" name="Google Shape;585;g3f8ac8eeb49_0_139"/>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g3f8ac8eeb49_0_153"/>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Intercalation</a:t>
            </a:r>
            <a:endParaRPr b="0" i="0" sz="500" u="none" cap="none" strike="noStrike">
              <a:solidFill>
                <a:schemeClr val="lt1"/>
              </a:solidFill>
              <a:latin typeface="Roboto"/>
              <a:ea typeface="Roboto"/>
              <a:cs typeface="Roboto"/>
              <a:sym typeface="Roboto"/>
            </a:endParaRPr>
          </a:p>
        </p:txBody>
      </p:sp>
      <p:sp>
        <p:nvSpPr>
          <p:cNvPr id="591" name="Google Shape;591;g3f8ac8eeb49_0_153"/>
          <p:cNvSpPr/>
          <p:nvPr/>
        </p:nvSpPr>
        <p:spPr>
          <a:xfrm>
            <a:off x="0" y="1133542"/>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592" name="Google Shape;592;g3f8ac8eeb49_0_153"/>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grpSp>
        <p:nvGrpSpPr>
          <p:cNvPr id="593" name="Google Shape;593;g3f8ac8eeb49_0_153"/>
          <p:cNvGrpSpPr/>
          <p:nvPr/>
        </p:nvGrpSpPr>
        <p:grpSpPr>
          <a:xfrm>
            <a:off x="-12" y="1193090"/>
            <a:ext cx="4665082" cy="2933111"/>
            <a:chOff x="-1888194" y="-291136"/>
            <a:chExt cx="23728800" cy="1824188"/>
          </a:xfrm>
        </p:grpSpPr>
        <p:sp>
          <p:nvSpPr>
            <p:cNvPr id="594" name="Google Shape;594;g3f8ac8eeb49_0_153"/>
            <p:cNvSpPr txBox="1"/>
            <p:nvPr/>
          </p:nvSpPr>
          <p:spPr>
            <a:xfrm>
              <a:off x="-1888194" y="-89648"/>
              <a:ext cx="23728800" cy="16227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500">
                  <a:solidFill>
                    <a:schemeClr val="dk1"/>
                  </a:solidFill>
                  <a:latin typeface="Roboto"/>
                  <a:ea typeface="Roboto"/>
                  <a:cs typeface="Roboto"/>
                  <a:sym typeface="Roboto"/>
                </a:rPr>
                <a:t>You will learn </a:t>
              </a:r>
              <a:r>
                <a:rPr b="1" lang="en-US" sz="1500">
                  <a:solidFill>
                    <a:schemeClr val="dk1"/>
                  </a:solidFill>
                  <a:latin typeface="Roboto"/>
                  <a:ea typeface="Roboto"/>
                  <a:cs typeface="Roboto"/>
                  <a:sym typeface="Roboto"/>
                </a:rPr>
                <a:t>a lot</a:t>
              </a:r>
              <a:r>
                <a:rPr lang="en-US" sz="1500">
                  <a:solidFill>
                    <a:schemeClr val="dk1"/>
                  </a:solidFill>
                  <a:latin typeface="Roboto"/>
                  <a:ea typeface="Roboto"/>
                  <a:cs typeface="Roboto"/>
                  <a:sym typeface="Roboto"/>
                </a:rPr>
                <a:t> about a subject area </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Gives you time to build your </a:t>
              </a:r>
              <a:r>
                <a:rPr b="1" lang="en-US" sz="1500">
                  <a:solidFill>
                    <a:schemeClr val="dk1"/>
                  </a:solidFill>
                  <a:latin typeface="Roboto"/>
                  <a:ea typeface="Roboto"/>
                  <a:cs typeface="Roboto"/>
                  <a:sym typeface="Roboto"/>
                </a:rPr>
                <a:t>portfolio</a:t>
              </a:r>
              <a:endParaRPr b="1"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Developing new </a:t>
              </a:r>
              <a:r>
                <a:rPr b="1" lang="en-US" sz="1500">
                  <a:solidFill>
                    <a:schemeClr val="dk1"/>
                  </a:solidFill>
                  <a:latin typeface="Roboto"/>
                  <a:ea typeface="Roboto"/>
                  <a:cs typeface="Roboto"/>
                  <a:sym typeface="Roboto"/>
                </a:rPr>
                <a:t>skills</a:t>
              </a:r>
              <a:endParaRPr b="1"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Opportunity to explore new subject areas within medicine or even outside of medicine entirely</a:t>
              </a:r>
              <a:endParaRPr sz="1500">
                <a:solidFill>
                  <a:schemeClr val="dk1"/>
                </a:solidFill>
                <a:latin typeface="Roboto"/>
                <a:ea typeface="Roboto"/>
                <a:cs typeface="Roboto"/>
                <a:sym typeface="Roboto"/>
              </a:endParaRPr>
            </a:p>
            <a:p>
              <a:pPr indent="0" lvl="0" marL="457200" marR="0" rtl="0" algn="l">
                <a:lnSpc>
                  <a:spcPct val="100000"/>
                </a:lnSpc>
                <a:spcBef>
                  <a:spcPts val="300"/>
                </a:spcBef>
                <a:spcAft>
                  <a:spcPts val="0"/>
                </a:spcAft>
                <a:buNone/>
              </a:pPr>
              <a:r>
                <a:t/>
              </a:r>
              <a:endParaRPr b="1"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b="1" lang="en-US" sz="1500">
                  <a:solidFill>
                    <a:schemeClr val="dk1"/>
                  </a:solidFill>
                  <a:latin typeface="Roboto"/>
                  <a:ea typeface="Roboto"/>
                  <a:cs typeface="Roboto"/>
                  <a:sym typeface="Roboto"/>
                </a:rPr>
                <a:t>Growing</a:t>
              </a:r>
              <a:r>
                <a:rPr lang="en-US" sz="1500">
                  <a:solidFill>
                    <a:schemeClr val="dk1"/>
                  </a:solidFill>
                  <a:latin typeface="Roboto"/>
                  <a:ea typeface="Roboto"/>
                  <a:cs typeface="Roboto"/>
                  <a:sym typeface="Roboto"/>
                </a:rPr>
                <a:t> as a person (and as an academic)</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Learning about </a:t>
              </a:r>
              <a:r>
                <a:rPr b="1" lang="en-US" sz="1500">
                  <a:solidFill>
                    <a:schemeClr val="dk1"/>
                  </a:solidFill>
                  <a:latin typeface="Roboto"/>
                  <a:ea typeface="Roboto"/>
                  <a:cs typeface="Roboto"/>
                  <a:sym typeface="Roboto"/>
                </a:rPr>
                <a:t>yourself</a:t>
              </a:r>
              <a:r>
                <a:rPr lang="en-US" sz="1500">
                  <a:solidFill>
                    <a:schemeClr val="dk1"/>
                  </a:solidFill>
                  <a:latin typeface="Roboto"/>
                  <a:ea typeface="Roboto"/>
                  <a:cs typeface="Roboto"/>
                  <a:sym typeface="Roboto"/>
                </a:rPr>
                <a:t> and what you enjoy</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If you intercalate outside of KCL, making new friends, networking, maybe even learning a new city</a:t>
              </a:r>
              <a:endParaRPr sz="1500">
                <a:solidFill>
                  <a:schemeClr val="dk1"/>
                </a:solidFill>
                <a:latin typeface="Roboto"/>
                <a:ea typeface="Roboto"/>
                <a:cs typeface="Roboto"/>
                <a:sym typeface="Roboto"/>
              </a:endParaRPr>
            </a:p>
          </p:txBody>
        </p:sp>
        <p:sp>
          <p:nvSpPr>
            <p:cNvPr id="595" name="Google Shape;595;g3f8ac8eeb49_0_153"/>
            <p:cNvSpPr txBox="1"/>
            <p:nvPr/>
          </p:nvSpPr>
          <p:spPr>
            <a:xfrm>
              <a:off x="-1888097" y="-291136"/>
              <a:ext cx="21640800" cy="201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2200"/>
                <a:buFont typeface="Arial"/>
                <a:buNone/>
              </a:pPr>
              <a:r>
                <a:rPr b="1" lang="en-US" sz="2100">
                  <a:solidFill>
                    <a:srgbClr val="262626"/>
                  </a:solidFill>
                  <a:latin typeface="Roboto"/>
                  <a:ea typeface="Roboto"/>
                  <a:cs typeface="Roboto"/>
                  <a:sym typeface="Roboto"/>
                </a:rPr>
                <a:t>Pros</a:t>
              </a:r>
              <a:endParaRPr b="0" i="0" sz="1300" u="none" cap="none" strike="noStrike">
                <a:solidFill>
                  <a:srgbClr val="262626"/>
                </a:solidFill>
                <a:latin typeface="Roboto"/>
                <a:ea typeface="Roboto"/>
                <a:cs typeface="Roboto"/>
                <a:sym typeface="Roboto"/>
              </a:endParaRPr>
            </a:p>
          </p:txBody>
        </p:sp>
      </p:grpSp>
      <p:cxnSp>
        <p:nvCxnSpPr>
          <p:cNvPr id="596" name="Google Shape;596;g3f8ac8eeb49_0_153"/>
          <p:cNvCxnSpPr/>
          <p:nvPr/>
        </p:nvCxnSpPr>
        <p:spPr>
          <a:xfrm>
            <a:off x="4573800" y="1278299"/>
            <a:ext cx="0" cy="3205200"/>
          </a:xfrm>
          <a:prstGeom prst="straightConnector1">
            <a:avLst/>
          </a:prstGeom>
          <a:noFill/>
          <a:ln cap="rnd" cmpd="sng" w="19050">
            <a:solidFill>
              <a:srgbClr val="F46530"/>
            </a:solidFill>
            <a:prstDash val="dash"/>
            <a:round/>
            <a:headEnd len="sm" w="sm" type="none"/>
            <a:tailEnd len="sm" w="sm" type="none"/>
          </a:ln>
        </p:spPr>
      </p:cxnSp>
      <p:sp>
        <p:nvSpPr>
          <p:cNvPr id="597" name="Google Shape;597;g3f8ac8eeb49_0_153"/>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598" name="Google Shape;598;g3f8ac8eeb49_0_153"/>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599" name="Google Shape;599;g3f8ac8eeb49_0_153"/>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grpSp>
        <p:nvGrpSpPr>
          <p:cNvPr id="600" name="Google Shape;600;g3f8ac8eeb49_0_153"/>
          <p:cNvGrpSpPr/>
          <p:nvPr/>
        </p:nvGrpSpPr>
        <p:grpSpPr>
          <a:xfrm>
            <a:off x="4573800" y="1193090"/>
            <a:ext cx="4570183" cy="2625347"/>
            <a:chOff x="-1888134" y="-291136"/>
            <a:chExt cx="23246100" cy="1632780"/>
          </a:xfrm>
        </p:grpSpPr>
        <p:sp>
          <p:nvSpPr>
            <p:cNvPr id="601" name="Google Shape;601;g3f8ac8eeb49_0_153"/>
            <p:cNvSpPr txBox="1"/>
            <p:nvPr/>
          </p:nvSpPr>
          <p:spPr>
            <a:xfrm>
              <a:off x="-1888134" y="-89655"/>
              <a:ext cx="23246100" cy="14313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b="1" lang="en-US" sz="1500">
                  <a:solidFill>
                    <a:schemeClr val="dk1"/>
                  </a:solidFill>
                  <a:latin typeface="Roboto"/>
                  <a:ea typeface="Roboto"/>
                  <a:cs typeface="Roboto"/>
                  <a:sym typeface="Roboto"/>
                </a:rPr>
                <a:t>Money. </a:t>
              </a:r>
              <a:r>
                <a:rPr lang="en-US" sz="1500">
                  <a:solidFill>
                    <a:schemeClr val="dk1"/>
                  </a:solidFill>
                  <a:latin typeface="Roboto"/>
                  <a:ea typeface="Roboto"/>
                  <a:cs typeface="Roboto"/>
                  <a:sym typeface="Roboto"/>
                </a:rPr>
                <a:t>Tuition + maintenance, especially for MSc</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Joining a </a:t>
              </a:r>
              <a:r>
                <a:rPr b="1" lang="en-US" sz="1500">
                  <a:solidFill>
                    <a:schemeClr val="dk1"/>
                  </a:solidFill>
                  <a:latin typeface="Roboto"/>
                  <a:ea typeface="Roboto"/>
                  <a:cs typeface="Roboto"/>
                  <a:sym typeface="Roboto"/>
                </a:rPr>
                <a:t>different year group</a:t>
              </a:r>
              <a:r>
                <a:rPr lang="en-US" sz="1500">
                  <a:solidFill>
                    <a:schemeClr val="dk1"/>
                  </a:solidFill>
                  <a:latin typeface="Roboto"/>
                  <a:ea typeface="Roboto"/>
                  <a:cs typeface="Roboto"/>
                  <a:sym typeface="Roboto"/>
                </a:rPr>
                <a:t> when you return</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Can be both more </a:t>
              </a:r>
              <a:r>
                <a:rPr b="1" lang="en-US" sz="1500">
                  <a:solidFill>
                    <a:schemeClr val="dk1"/>
                  </a:solidFill>
                  <a:latin typeface="Roboto"/>
                  <a:ea typeface="Roboto"/>
                  <a:cs typeface="Roboto"/>
                  <a:sym typeface="Roboto"/>
                </a:rPr>
                <a:t>intense </a:t>
              </a:r>
              <a:r>
                <a:rPr lang="en-US" sz="1500">
                  <a:solidFill>
                    <a:schemeClr val="dk1"/>
                  </a:solidFill>
                  <a:latin typeface="Roboto"/>
                  <a:ea typeface="Roboto"/>
                  <a:cs typeface="Roboto"/>
                  <a:sym typeface="Roboto"/>
                </a:rPr>
                <a:t>and </a:t>
              </a:r>
              <a:r>
                <a:rPr b="1" lang="en-US" sz="1500">
                  <a:solidFill>
                    <a:schemeClr val="dk1"/>
                  </a:solidFill>
                  <a:latin typeface="Roboto"/>
                  <a:ea typeface="Roboto"/>
                  <a:cs typeface="Roboto"/>
                  <a:sym typeface="Roboto"/>
                </a:rPr>
                <a:t>independent </a:t>
              </a:r>
              <a:r>
                <a:rPr lang="en-US" sz="1500">
                  <a:solidFill>
                    <a:schemeClr val="dk1"/>
                  </a:solidFill>
                  <a:latin typeface="Roboto"/>
                  <a:ea typeface="Roboto"/>
                  <a:cs typeface="Roboto"/>
                  <a:sym typeface="Roboto"/>
                </a:rPr>
                <a:t>than you anticipate (especially research years), and can therefore be quite mentally challenging</a:t>
              </a:r>
              <a:endParaRPr sz="1500">
                <a:solidFill>
                  <a:schemeClr val="dk1"/>
                </a:solidFill>
                <a:latin typeface="Roboto"/>
                <a:ea typeface="Roboto"/>
                <a:cs typeface="Roboto"/>
                <a:sym typeface="Roboto"/>
              </a:endParaRPr>
            </a:p>
            <a:p>
              <a:pPr indent="0" lvl="0" marL="457200" marR="0" rtl="0" algn="l">
                <a:lnSpc>
                  <a:spcPct val="100000"/>
                </a:lnSpc>
                <a:spcBef>
                  <a:spcPts val="300"/>
                </a:spcBef>
                <a:spcAft>
                  <a:spcPts val="0"/>
                </a:spcAft>
                <a:buNone/>
              </a:pPr>
              <a:r>
                <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Overlap between Master’s and 4th Year</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Your expectations of the course may not match what you </a:t>
              </a:r>
              <a:r>
                <a:rPr lang="en-US" sz="1500">
                  <a:solidFill>
                    <a:schemeClr val="dk1"/>
                  </a:solidFill>
                  <a:latin typeface="Roboto"/>
                  <a:ea typeface="Roboto"/>
                  <a:cs typeface="Roboto"/>
                  <a:sym typeface="Roboto"/>
                </a:rPr>
                <a:t>actually</a:t>
              </a:r>
              <a:r>
                <a:rPr lang="en-US" sz="1500">
                  <a:solidFill>
                    <a:schemeClr val="dk1"/>
                  </a:solidFill>
                  <a:latin typeface="Roboto"/>
                  <a:ea typeface="Roboto"/>
                  <a:cs typeface="Roboto"/>
                  <a:sym typeface="Roboto"/>
                </a:rPr>
                <a:t> get</a:t>
              </a:r>
              <a:endParaRPr sz="1500">
                <a:solidFill>
                  <a:schemeClr val="dk1"/>
                </a:solidFill>
                <a:latin typeface="Roboto"/>
                <a:ea typeface="Roboto"/>
                <a:cs typeface="Roboto"/>
                <a:sym typeface="Roboto"/>
              </a:endParaRPr>
            </a:p>
          </p:txBody>
        </p:sp>
        <p:sp>
          <p:nvSpPr>
            <p:cNvPr id="602" name="Google Shape;602;g3f8ac8eeb49_0_153"/>
            <p:cNvSpPr txBox="1"/>
            <p:nvPr/>
          </p:nvSpPr>
          <p:spPr>
            <a:xfrm>
              <a:off x="-1888097" y="-291136"/>
              <a:ext cx="21640800" cy="201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2200"/>
                <a:buFont typeface="Arial"/>
                <a:buNone/>
              </a:pPr>
              <a:r>
                <a:rPr b="1" lang="en-US" sz="2100">
                  <a:solidFill>
                    <a:srgbClr val="262626"/>
                  </a:solidFill>
                  <a:latin typeface="Roboto"/>
                  <a:ea typeface="Roboto"/>
                  <a:cs typeface="Roboto"/>
                  <a:sym typeface="Roboto"/>
                </a:rPr>
                <a:t>Cons</a:t>
              </a:r>
              <a:endParaRPr b="0" i="0" sz="1300" u="none" cap="none" strike="noStrike">
                <a:solidFill>
                  <a:srgbClr val="262626"/>
                </a:solidFill>
                <a:latin typeface="Roboto"/>
                <a:ea typeface="Roboto"/>
                <a:cs typeface="Roboto"/>
                <a:sym typeface="Roboto"/>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g3f8ad3cc3d4_0_88"/>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Intercalation</a:t>
            </a:r>
            <a:endParaRPr b="0" i="0" sz="500" u="none" cap="none" strike="noStrike">
              <a:solidFill>
                <a:schemeClr val="lt1"/>
              </a:solidFill>
              <a:latin typeface="Roboto"/>
              <a:ea typeface="Roboto"/>
              <a:cs typeface="Roboto"/>
              <a:sym typeface="Roboto"/>
            </a:endParaRPr>
          </a:p>
        </p:txBody>
      </p:sp>
      <p:sp>
        <p:nvSpPr>
          <p:cNvPr id="608" name="Google Shape;608;g3f8ad3cc3d4_0_88"/>
          <p:cNvSpPr/>
          <p:nvPr/>
        </p:nvSpPr>
        <p:spPr>
          <a:xfrm>
            <a:off x="0" y="1133542"/>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609" name="Google Shape;609;g3f8ad3cc3d4_0_88"/>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grpSp>
        <p:nvGrpSpPr>
          <p:cNvPr id="610" name="Google Shape;610;g3f8ad3cc3d4_0_88"/>
          <p:cNvGrpSpPr/>
          <p:nvPr/>
        </p:nvGrpSpPr>
        <p:grpSpPr>
          <a:xfrm>
            <a:off x="-12" y="1132502"/>
            <a:ext cx="4665082" cy="3270579"/>
            <a:chOff x="-1888194" y="-328817"/>
            <a:chExt cx="23728800" cy="2034069"/>
          </a:xfrm>
        </p:grpSpPr>
        <p:sp>
          <p:nvSpPr>
            <p:cNvPr id="611" name="Google Shape;611;g3f8ad3cc3d4_0_88"/>
            <p:cNvSpPr txBox="1"/>
            <p:nvPr/>
          </p:nvSpPr>
          <p:spPr>
            <a:xfrm>
              <a:off x="-1888194" y="-89648"/>
              <a:ext cx="23728800" cy="1794900"/>
            </a:xfrm>
            <a:prstGeom prst="rect">
              <a:avLst/>
            </a:prstGeom>
            <a:noFill/>
            <a:ln>
              <a:noFill/>
            </a:ln>
          </p:spPr>
          <p:txBody>
            <a:bodyPr anchorCtr="0" anchor="t" bIns="0" lIns="0" spcFirstLastPara="1" rIns="0" wrap="square" tIns="0">
              <a:spAutoFit/>
            </a:bodyPr>
            <a:lstStyle/>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MSc Clinical Neurosciences - KCL</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iBSc Anatomy - KCL</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iBSc Management - Imperial</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BSc History - UCL</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MPhil Medical Sciences - Cambridge</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iBSc Biomedical Engineering - Imperial</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MSc Public Health - London School of Hygiene and Tropical Medicine</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MSc Global Health Policy - LSE</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MSc Women’s Health - UCL</a:t>
              </a:r>
              <a:endParaRPr sz="1500">
                <a:solidFill>
                  <a:schemeClr val="dk1"/>
                </a:solidFill>
                <a:latin typeface="Roboto"/>
                <a:ea typeface="Roboto"/>
                <a:cs typeface="Roboto"/>
                <a:sym typeface="Roboto"/>
              </a:endParaRPr>
            </a:p>
            <a:p>
              <a:pPr indent="-209550" lvl="0" marL="228600" marR="0" rtl="0" algn="l">
                <a:lnSpc>
                  <a:spcPct val="100000"/>
                </a:lnSpc>
                <a:spcBef>
                  <a:spcPts val="300"/>
                </a:spcBef>
                <a:spcAft>
                  <a:spcPts val="0"/>
                </a:spcAft>
                <a:buClr>
                  <a:schemeClr val="dk1"/>
                </a:buClr>
                <a:buSzPts val="1500"/>
                <a:buFont typeface="Roboto"/>
                <a:buChar char="•"/>
              </a:pPr>
              <a:r>
                <a:rPr lang="en-US" sz="1500">
                  <a:solidFill>
                    <a:schemeClr val="dk1"/>
                  </a:solidFill>
                  <a:latin typeface="Roboto"/>
                  <a:ea typeface="Roboto"/>
                  <a:cs typeface="Roboto"/>
                  <a:sym typeface="Roboto"/>
                </a:rPr>
                <a:t>MPhil Biological Science - Cambridge</a:t>
              </a:r>
              <a:endParaRPr sz="1500">
                <a:solidFill>
                  <a:schemeClr val="dk1"/>
                </a:solidFill>
                <a:latin typeface="Roboto"/>
                <a:ea typeface="Roboto"/>
                <a:cs typeface="Roboto"/>
                <a:sym typeface="Roboto"/>
              </a:endParaRPr>
            </a:p>
          </p:txBody>
        </p:sp>
        <p:sp>
          <p:nvSpPr>
            <p:cNvPr id="612" name="Google Shape;612;g3f8ad3cc3d4_0_88"/>
            <p:cNvSpPr txBox="1"/>
            <p:nvPr/>
          </p:nvSpPr>
          <p:spPr>
            <a:xfrm>
              <a:off x="-1888097" y="-328817"/>
              <a:ext cx="21640800" cy="201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2200"/>
                <a:buFont typeface="Arial"/>
                <a:buNone/>
              </a:pPr>
              <a:r>
                <a:rPr b="1" lang="en-US" sz="2100">
                  <a:solidFill>
                    <a:srgbClr val="262626"/>
                  </a:solidFill>
                  <a:latin typeface="Roboto"/>
                  <a:ea typeface="Roboto"/>
                  <a:cs typeface="Roboto"/>
                  <a:sym typeface="Roboto"/>
                </a:rPr>
                <a:t>There is a lot you can do!</a:t>
              </a:r>
              <a:endParaRPr b="0" i="0" sz="1300" u="none" cap="none" strike="noStrike">
                <a:solidFill>
                  <a:srgbClr val="262626"/>
                </a:solidFill>
                <a:latin typeface="Roboto"/>
                <a:ea typeface="Roboto"/>
                <a:cs typeface="Roboto"/>
                <a:sym typeface="Roboto"/>
              </a:endParaRPr>
            </a:p>
          </p:txBody>
        </p:sp>
      </p:grpSp>
      <p:cxnSp>
        <p:nvCxnSpPr>
          <p:cNvPr id="613" name="Google Shape;613;g3f8ad3cc3d4_0_88"/>
          <p:cNvCxnSpPr/>
          <p:nvPr/>
        </p:nvCxnSpPr>
        <p:spPr>
          <a:xfrm>
            <a:off x="4573800" y="1278299"/>
            <a:ext cx="0" cy="3205200"/>
          </a:xfrm>
          <a:prstGeom prst="straightConnector1">
            <a:avLst/>
          </a:prstGeom>
          <a:noFill/>
          <a:ln cap="rnd" cmpd="sng" w="19050">
            <a:solidFill>
              <a:srgbClr val="F46530"/>
            </a:solidFill>
            <a:prstDash val="dash"/>
            <a:round/>
            <a:headEnd len="sm" w="sm" type="none"/>
            <a:tailEnd len="sm" w="sm" type="none"/>
          </a:ln>
        </p:spPr>
      </p:cxnSp>
      <p:sp>
        <p:nvSpPr>
          <p:cNvPr id="614" name="Google Shape;614;g3f8ad3cc3d4_0_88"/>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615" name="Google Shape;615;g3f8ad3cc3d4_0_88"/>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616" name="Google Shape;616;g3f8ad3cc3d4_0_88"/>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617" name="Google Shape;617;g3f8ad3cc3d4_0_88"/>
          <p:cNvSpPr txBox="1"/>
          <p:nvPr/>
        </p:nvSpPr>
        <p:spPr>
          <a:xfrm>
            <a:off x="4573800" y="1507050"/>
            <a:ext cx="4531500" cy="307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300"/>
              </a:spcBef>
              <a:spcAft>
                <a:spcPts val="0"/>
              </a:spcAft>
              <a:buNone/>
            </a:pPr>
            <a:r>
              <a:rPr lang="en-US">
                <a:solidFill>
                  <a:schemeClr val="dk1"/>
                </a:solidFill>
                <a:latin typeface="Roboto"/>
                <a:ea typeface="Roboto"/>
                <a:cs typeface="Roboto"/>
                <a:sym typeface="Roboto"/>
              </a:rPr>
              <a:t>Ask </a:t>
            </a:r>
            <a:r>
              <a:rPr b="1" lang="en-US">
                <a:solidFill>
                  <a:schemeClr val="dk1"/>
                </a:solidFill>
                <a:latin typeface="Roboto"/>
                <a:ea typeface="Roboto"/>
                <a:cs typeface="Roboto"/>
                <a:sym typeface="Roboto"/>
              </a:rPr>
              <a:t>yourself </a:t>
            </a:r>
            <a:r>
              <a:rPr lang="en-US">
                <a:solidFill>
                  <a:schemeClr val="dk1"/>
                </a:solidFill>
                <a:latin typeface="Roboto"/>
                <a:ea typeface="Roboto"/>
                <a:cs typeface="Roboto"/>
                <a:sym typeface="Roboto"/>
              </a:rPr>
              <a:t>(not others) what is important to me?</a:t>
            </a:r>
            <a:endParaRPr>
              <a:solidFill>
                <a:schemeClr val="dk1"/>
              </a:solidFill>
              <a:latin typeface="Roboto"/>
              <a:ea typeface="Roboto"/>
              <a:cs typeface="Roboto"/>
              <a:sym typeface="Roboto"/>
            </a:endParaRPr>
          </a:p>
          <a:p>
            <a:pPr indent="0" lvl="0" marL="0" marR="0" rtl="0" algn="l">
              <a:lnSpc>
                <a:spcPct val="100000"/>
              </a:lnSpc>
              <a:spcBef>
                <a:spcPts val="300"/>
              </a:spcBef>
              <a:spcAft>
                <a:spcPts val="0"/>
              </a:spcAft>
              <a:buNone/>
            </a:pPr>
            <a:r>
              <a:t/>
            </a:r>
            <a:endParaRPr>
              <a:solidFill>
                <a:schemeClr val="dk1"/>
              </a:solidFill>
              <a:latin typeface="Roboto"/>
              <a:ea typeface="Roboto"/>
              <a:cs typeface="Roboto"/>
              <a:sym typeface="Roboto"/>
            </a:endParaRPr>
          </a:p>
          <a:p>
            <a:pPr indent="-203200" lvl="0" marL="228600" marR="0" rtl="0" algn="l">
              <a:lnSpc>
                <a:spcPct val="100000"/>
              </a:lnSpc>
              <a:spcBef>
                <a:spcPts val="300"/>
              </a:spcBef>
              <a:spcAft>
                <a:spcPts val="0"/>
              </a:spcAft>
              <a:buClr>
                <a:schemeClr val="dk1"/>
              </a:buClr>
              <a:buSzPts val="1400"/>
              <a:buFont typeface="Roboto"/>
              <a:buChar char="•"/>
            </a:pPr>
            <a:r>
              <a:rPr lang="en-US">
                <a:solidFill>
                  <a:schemeClr val="dk1"/>
                </a:solidFill>
                <a:latin typeface="Roboto"/>
                <a:ea typeface="Roboto"/>
                <a:cs typeface="Roboto"/>
                <a:sym typeface="Roboto"/>
              </a:rPr>
              <a:t>What do I want to learn, and do I want to be </a:t>
            </a:r>
            <a:r>
              <a:rPr lang="en-US">
                <a:solidFill>
                  <a:schemeClr val="dk1"/>
                </a:solidFill>
                <a:latin typeface="Roboto"/>
                <a:ea typeface="Roboto"/>
                <a:cs typeface="Roboto"/>
                <a:sym typeface="Roboto"/>
              </a:rPr>
              <a:t>taught</a:t>
            </a:r>
            <a:r>
              <a:rPr lang="en-US">
                <a:solidFill>
                  <a:schemeClr val="dk1"/>
                </a:solidFill>
                <a:latin typeface="Roboto"/>
                <a:ea typeface="Roboto"/>
                <a:cs typeface="Roboto"/>
                <a:sym typeface="Roboto"/>
              </a:rPr>
              <a:t> or do I want to conduct my own research? MSc or BSc?</a:t>
            </a:r>
            <a:endParaRPr>
              <a:solidFill>
                <a:schemeClr val="dk1"/>
              </a:solidFill>
              <a:latin typeface="Roboto"/>
              <a:ea typeface="Roboto"/>
              <a:cs typeface="Roboto"/>
              <a:sym typeface="Roboto"/>
            </a:endParaRPr>
          </a:p>
          <a:p>
            <a:pPr indent="-203200" lvl="0" marL="228600" marR="0" rtl="0" algn="l">
              <a:lnSpc>
                <a:spcPct val="100000"/>
              </a:lnSpc>
              <a:spcBef>
                <a:spcPts val="300"/>
              </a:spcBef>
              <a:spcAft>
                <a:spcPts val="0"/>
              </a:spcAft>
              <a:buClr>
                <a:schemeClr val="dk1"/>
              </a:buClr>
              <a:buSzPts val="1400"/>
              <a:buFont typeface="Roboto"/>
              <a:buChar char="•"/>
            </a:pPr>
            <a:r>
              <a:rPr lang="en-US">
                <a:solidFill>
                  <a:schemeClr val="dk1"/>
                </a:solidFill>
                <a:latin typeface="Roboto"/>
                <a:ea typeface="Roboto"/>
                <a:cs typeface="Roboto"/>
                <a:sym typeface="Roboto"/>
              </a:rPr>
              <a:t>Do I want to stay at King’s? Do I want to move somewhere else and meet new people?</a:t>
            </a:r>
            <a:endParaRPr>
              <a:solidFill>
                <a:schemeClr val="dk1"/>
              </a:solidFill>
              <a:latin typeface="Roboto"/>
              <a:ea typeface="Roboto"/>
              <a:cs typeface="Roboto"/>
              <a:sym typeface="Roboto"/>
            </a:endParaRPr>
          </a:p>
          <a:p>
            <a:pPr indent="-203200" lvl="0" marL="228600" marR="0" rtl="0" algn="l">
              <a:lnSpc>
                <a:spcPct val="100000"/>
              </a:lnSpc>
              <a:spcBef>
                <a:spcPts val="300"/>
              </a:spcBef>
              <a:spcAft>
                <a:spcPts val="0"/>
              </a:spcAft>
              <a:buClr>
                <a:schemeClr val="dk1"/>
              </a:buClr>
              <a:buSzPts val="1400"/>
              <a:buFont typeface="Roboto"/>
              <a:buChar char="•"/>
            </a:pPr>
            <a:r>
              <a:rPr lang="en-US">
                <a:solidFill>
                  <a:schemeClr val="dk1"/>
                </a:solidFill>
                <a:latin typeface="Roboto"/>
                <a:ea typeface="Roboto"/>
                <a:cs typeface="Roboto"/>
                <a:sym typeface="Roboto"/>
              </a:rPr>
              <a:t>Will this year benefit me, even if I did not end up pursuing its subject any further? (i.e. specialising)</a:t>
            </a:r>
            <a:endParaRPr>
              <a:solidFill>
                <a:schemeClr val="dk1"/>
              </a:solidFill>
              <a:latin typeface="Roboto"/>
              <a:ea typeface="Roboto"/>
              <a:cs typeface="Roboto"/>
              <a:sym typeface="Roboto"/>
            </a:endParaRPr>
          </a:p>
          <a:p>
            <a:pPr indent="-203200" lvl="0" marL="228600" marR="0" rtl="0" algn="l">
              <a:lnSpc>
                <a:spcPct val="100000"/>
              </a:lnSpc>
              <a:spcBef>
                <a:spcPts val="300"/>
              </a:spcBef>
              <a:spcAft>
                <a:spcPts val="0"/>
              </a:spcAft>
              <a:buClr>
                <a:schemeClr val="dk1"/>
              </a:buClr>
              <a:buSzPts val="1400"/>
              <a:buFont typeface="Roboto"/>
              <a:buChar char="•"/>
            </a:pPr>
            <a:r>
              <a:rPr lang="en-US">
                <a:solidFill>
                  <a:schemeClr val="dk1"/>
                </a:solidFill>
                <a:latin typeface="Roboto"/>
                <a:ea typeface="Roboto"/>
                <a:cs typeface="Roboto"/>
                <a:sym typeface="Roboto"/>
              </a:rPr>
              <a:t>Do I want to commit to a field now or is that something I want to think further on?</a:t>
            </a:r>
            <a:endParaRPr>
              <a:solidFill>
                <a:schemeClr val="dk1"/>
              </a:solidFill>
              <a:latin typeface="Roboto"/>
              <a:ea typeface="Roboto"/>
              <a:cs typeface="Roboto"/>
              <a:sym typeface="Roboto"/>
            </a:endParaRPr>
          </a:p>
          <a:p>
            <a:pPr indent="0" lvl="0" marL="457200" marR="0" rtl="0" algn="l">
              <a:lnSpc>
                <a:spcPct val="100000"/>
              </a:lnSpc>
              <a:spcBef>
                <a:spcPts val="300"/>
              </a:spcBef>
              <a:spcAft>
                <a:spcPts val="0"/>
              </a:spcAft>
              <a:buNone/>
            </a:pPr>
            <a:r>
              <a:t/>
            </a:r>
            <a:endParaRPr>
              <a:solidFill>
                <a:schemeClr val="dk1"/>
              </a:solidFill>
              <a:latin typeface="Roboto"/>
              <a:ea typeface="Roboto"/>
              <a:cs typeface="Roboto"/>
              <a:sym typeface="Roboto"/>
            </a:endParaRPr>
          </a:p>
          <a:p>
            <a:pPr indent="0" lvl="0" marL="0" marR="0" rtl="0" algn="l">
              <a:lnSpc>
                <a:spcPct val="100000"/>
              </a:lnSpc>
              <a:spcBef>
                <a:spcPts val="300"/>
              </a:spcBef>
              <a:spcAft>
                <a:spcPts val="0"/>
              </a:spcAft>
              <a:buNone/>
            </a:pPr>
            <a:r>
              <a:rPr lang="en-US">
                <a:solidFill>
                  <a:schemeClr val="dk1"/>
                </a:solidFill>
                <a:latin typeface="Roboto"/>
                <a:ea typeface="Roboto"/>
                <a:cs typeface="Roboto"/>
                <a:sym typeface="Roboto"/>
              </a:rPr>
              <a:t>Talk to </a:t>
            </a:r>
            <a:r>
              <a:rPr b="1" lang="en-US">
                <a:solidFill>
                  <a:schemeClr val="dk1"/>
                </a:solidFill>
                <a:latin typeface="Roboto"/>
                <a:ea typeface="Roboto"/>
                <a:cs typeface="Roboto"/>
                <a:sym typeface="Roboto"/>
              </a:rPr>
              <a:t>previous students </a:t>
            </a:r>
            <a:r>
              <a:rPr lang="en-US">
                <a:solidFill>
                  <a:schemeClr val="dk1"/>
                </a:solidFill>
                <a:latin typeface="Roboto"/>
                <a:ea typeface="Roboto"/>
                <a:cs typeface="Roboto"/>
                <a:sym typeface="Roboto"/>
              </a:rPr>
              <a:t>at your course (2-3) and </a:t>
            </a:r>
            <a:r>
              <a:rPr b="1" lang="en-US">
                <a:solidFill>
                  <a:schemeClr val="dk1"/>
                </a:solidFill>
                <a:latin typeface="Roboto"/>
                <a:ea typeface="Roboto"/>
                <a:cs typeface="Roboto"/>
                <a:sym typeface="Roboto"/>
              </a:rPr>
              <a:t>mentors </a:t>
            </a:r>
            <a:r>
              <a:rPr lang="en-US">
                <a:solidFill>
                  <a:schemeClr val="dk1"/>
                </a:solidFill>
                <a:latin typeface="Roboto"/>
                <a:ea typeface="Roboto"/>
                <a:cs typeface="Roboto"/>
                <a:sym typeface="Roboto"/>
              </a:rPr>
              <a:t>(2-3), look at </a:t>
            </a:r>
            <a:r>
              <a:rPr b="1" lang="en-US">
                <a:solidFill>
                  <a:schemeClr val="dk1"/>
                </a:solidFill>
                <a:latin typeface="Roboto"/>
                <a:ea typeface="Roboto"/>
                <a:cs typeface="Roboto"/>
                <a:sym typeface="Roboto"/>
              </a:rPr>
              <a:t>modules </a:t>
            </a:r>
            <a:r>
              <a:rPr lang="en-US">
                <a:solidFill>
                  <a:schemeClr val="dk1"/>
                </a:solidFill>
                <a:latin typeface="Roboto"/>
                <a:ea typeface="Roboto"/>
                <a:cs typeface="Roboto"/>
                <a:sym typeface="Roboto"/>
              </a:rPr>
              <a:t>and the course’s history</a:t>
            </a:r>
            <a:endParaRPr>
              <a:solidFill>
                <a:schemeClr val="dk1"/>
              </a:solidFill>
              <a:latin typeface="Roboto"/>
              <a:ea typeface="Roboto"/>
              <a:cs typeface="Roboto"/>
              <a:sym typeface="Roboto"/>
            </a:endParaRPr>
          </a:p>
        </p:txBody>
      </p:sp>
      <p:sp>
        <p:nvSpPr>
          <p:cNvPr id="618" name="Google Shape;618;g3f8ad3cc3d4_0_88"/>
          <p:cNvSpPr txBox="1"/>
          <p:nvPr/>
        </p:nvSpPr>
        <p:spPr>
          <a:xfrm>
            <a:off x="4573807" y="1132540"/>
            <a:ext cx="4254600" cy="3231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2200"/>
              <a:buFont typeface="Arial"/>
              <a:buNone/>
            </a:pPr>
            <a:r>
              <a:rPr b="1" lang="en-US" sz="2100">
                <a:solidFill>
                  <a:srgbClr val="262626"/>
                </a:solidFill>
                <a:latin typeface="Roboto"/>
                <a:ea typeface="Roboto"/>
                <a:cs typeface="Roboto"/>
                <a:sym typeface="Roboto"/>
              </a:rPr>
              <a:t>But please do your research!</a:t>
            </a:r>
            <a:endParaRPr b="0" i="0" sz="1300" u="none" cap="none" strike="noStrike">
              <a:solidFill>
                <a:srgbClr val="262626"/>
              </a:solidFill>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g3f8ac8eeb49_0_146"/>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SzPts val="1000"/>
              <a:buNone/>
            </a:pPr>
            <a:r>
              <a:rPr b="1" lang="en-US" sz="7200">
                <a:solidFill>
                  <a:srgbClr val="FFFFFF"/>
                </a:solidFill>
                <a:latin typeface="Roboto"/>
                <a:ea typeface="Roboto"/>
                <a:cs typeface="Roboto"/>
                <a:sym typeface="Roboto"/>
              </a:rPr>
              <a:t>Wellbeing</a:t>
            </a:r>
            <a:endParaRPr b="1" sz="7200">
              <a:solidFill>
                <a:srgbClr val="FFFFFF"/>
              </a:solidFill>
              <a:latin typeface="Roboto"/>
              <a:ea typeface="Roboto"/>
              <a:cs typeface="Roboto"/>
              <a:sym typeface="Roboto"/>
            </a:endParaRPr>
          </a:p>
        </p:txBody>
      </p:sp>
      <p:sp>
        <p:nvSpPr>
          <p:cNvPr id="624" name="Google Shape;624;g3f8ac8eeb49_0_146"/>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625" name="Google Shape;625;g3f8ac8eeb49_0_146"/>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626" name="Google Shape;626;g3f8ac8eeb49_0_146"/>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g3f8ac8eeb49_0_283"/>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i="0" lang="en-US" sz="4300" u="none" cap="none" strike="noStrike">
                <a:solidFill>
                  <a:schemeClr val="lt1"/>
                </a:solidFill>
                <a:latin typeface="Roboto"/>
                <a:ea typeface="Roboto"/>
                <a:cs typeface="Roboto"/>
                <a:sym typeface="Roboto"/>
              </a:rPr>
              <a:t>Wellbeing</a:t>
            </a:r>
            <a:endParaRPr b="0" i="0" sz="500" u="none" cap="none" strike="noStrike">
              <a:solidFill>
                <a:schemeClr val="lt1"/>
              </a:solidFill>
              <a:latin typeface="Roboto"/>
              <a:ea typeface="Roboto"/>
              <a:cs typeface="Roboto"/>
              <a:sym typeface="Roboto"/>
            </a:endParaRPr>
          </a:p>
        </p:txBody>
      </p:sp>
      <p:sp>
        <p:nvSpPr>
          <p:cNvPr id="632" name="Google Shape;632;g3f8ac8eeb49_0_283"/>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633" name="Google Shape;633;g3f8ac8eeb49_0_283"/>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634" name="Google Shape;634;g3f8ac8eeb49_0_283"/>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635" name="Google Shape;635;g3f8ac8eeb49_0_283"/>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636" name="Google Shape;636;g3f8ac8eeb49_0_283"/>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637" name="Google Shape;637;g3f8ac8eeb49_0_283"/>
          <p:cNvSpPr txBox="1"/>
          <p:nvPr/>
        </p:nvSpPr>
        <p:spPr>
          <a:xfrm>
            <a:off x="217550" y="1266836"/>
            <a:ext cx="8625600" cy="30939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00000"/>
              </a:lnSpc>
              <a:spcBef>
                <a:spcPts val="0"/>
              </a:spcBef>
              <a:spcAft>
                <a:spcPts val="0"/>
              </a:spcAft>
              <a:buClr>
                <a:schemeClr val="dk1"/>
              </a:buClr>
              <a:buSzPts val="1600"/>
              <a:buFont typeface="Roboto"/>
              <a:buChar char="●"/>
            </a:pPr>
            <a:r>
              <a:rPr b="1" i="0" lang="en-US" sz="1600" u="none" cap="none" strike="noStrike">
                <a:solidFill>
                  <a:schemeClr val="dk1"/>
                </a:solidFill>
                <a:latin typeface="Roboto"/>
                <a:ea typeface="Roboto"/>
                <a:cs typeface="Roboto"/>
                <a:sym typeface="Roboto"/>
              </a:rPr>
              <a:t>Please take care of yourself and make it a non-negotiable priority</a:t>
            </a:r>
            <a:r>
              <a:rPr b="0" i="0" lang="en-US" sz="1600" u="none" cap="none" strike="noStrike">
                <a:solidFill>
                  <a:schemeClr val="dk1"/>
                </a:solidFill>
                <a:latin typeface="Roboto"/>
                <a:ea typeface="Roboto"/>
                <a:cs typeface="Roboto"/>
                <a:sym typeface="Roboto"/>
              </a:rPr>
              <a:t> - lack of sleep + lack of proper eating + workload + stress = everything catches up very quickly and it is not nice</a:t>
            </a:r>
            <a:br>
              <a:rPr b="0" i="0" lang="en-US" sz="1600" u="none" cap="none" strike="noStrike">
                <a:solidFill>
                  <a:schemeClr val="dk1"/>
                </a:solidFill>
                <a:latin typeface="Roboto"/>
                <a:ea typeface="Roboto"/>
                <a:cs typeface="Roboto"/>
                <a:sym typeface="Roboto"/>
              </a:rPr>
            </a:br>
            <a:endParaRPr b="0" i="0" sz="1600" u="none" cap="none" strike="noStrike">
              <a:solidFill>
                <a:schemeClr val="dk1"/>
              </a:solidFill>
              <a:latin typeface="Roboto"/>
              <a:ea typeface="Roboto"/>
              <a:cs typeface="Roboto"/>
              <a:sym typeface="Roboto"/>
            </a:endParaRPr>
          </a:p>
          <a:p>
            <a:pPr indent="-330200" lvl="0" marL="457200" marR="0" rtl="0" algn="l">
              <a:lnSpc>
                <a:spcPct val="100000"/>
              </a:lnSpc>
              <a:spcBef>
                <a:spcPts val="0"/>
              </a:spcBef>
              <a:spcAft>
                <a:spcPts val="0"/>
              </a:spcAft>
              <a:buClr>
                <a:schemeClr val="dk1"/>
              </a:buClr>
              <a:buSzPts val="1600"/>
              <a:buFont typeface="Roboto"/>
              <a:buChar char="●"/>
            </a:pPr>
            <a:r>
              <a:rPr b="1" i="0" lang="en-US" sz="1600" u="none" cap="none" strike="noStrike">
                <a:solidFill>
                  <a:schemeClr val="dk1"/>
                </a:solidFill>
                <a:latin typeface="Roboto"/>
                <a:ea typeface="Roboto"/>
                <a:cs typeface="Roboto"/>
                <a:sym typeface="Roboto"/>
              </a:rPr>
              <a:t>Reach out for help</a:t>
            </a:r>
            <a:r>
              <a:rPr b="0" i="0" lang="en-US" sz="1600" u="none" cap="none" strike="noStrike">
                <a:solidFill>
                  <a:schemeClr val="dk1"/>
                </a:solidFill>
                <a:latin typeface="Roboto"/>
                <a:ea typeface="Roboto"/>
                <a:cs typeface="Roboto"/>
                <a:sym typeface="Roboto"/>
              </a:rPr>
              <a:t> - so many people will be in the same boat; reach out to a friend, a senior, your personal tutor, faculty member, family, GP, MSA; whoever you are comfortable with; sometimes just talking to someone helps</a:t>
            </a:r>
            <a:endParaRPr sz="1600">
              <a:solidFill>
                <a:schemeClr val="dk1"/>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chemeClr val="dk1"/>
              </a:solidFill>
              <a:latin typeface="Roboto"/>
              <a:ea typeface="Roboto"/>
              <a:cs typeface="Roboto"/>
              <a:sym typeface="Roboto"/>
            </a:endParaRPr>
          </a:p>
          <a:p>
            <a:pPr indent="-330200" lvl="0" marL="457200" rtl="0" algn="l">
              <a:spcBef>
                <a:spcPts val="0"/>
              </a:spcBef>
              <a:spcAft>
                <a:spcPts val="0"/>
              </a:spcAft>
              <a:buClr>
                <a:schemeClr val="dk1"/>
              </a:buClr>
              <a:buSzPts val="1600"/>
              <a:buFont typeface="Roboto"/>
              <a:buChar char="●"/>
            </a:pPr>
            <a:r>
              <a:rPr b="1" lang="en-US" sz="1500">
                <a:solidFill>
                  <a:schemeClr val="dk1"/>
                </a:solidFill>
                <a:latin typeface="Roboto"/>
                <a:ea typeface="Roboto"/>
                <a:cs typeface="Roboto"/>
                <a:sym typeface="Roboto"/>
              </a:rPr>
              <a:t>Remember that at the end of the day you are becoming a doctor</a:t>
            </a:r>
            <a:r>
              <a:rPr lang="en-US" sz="1500">
                <a:solidFill>
                  <a:schemeClr val="dk1"/>
                </a:solidFill>
                <a:latin typeface="Roboto"/>
                <a:ea typeface="Roboto"/>
                <a:cs typeface="Roboto"/>
                <a:sym typeface="Roboto"/>
              </a:rPr>
              <a:t> - patients remember how you made them feel, if you listened to them, if you took them seriously, if you helped &lt;3 Absolutely put in all the effort to do the best you can (whatever that means for you), but throughout all of that, do not lose sight of the bigger picture </a:t>
            </a:r>
            <a:endParaRPr sz="1600">
              <a:solidFill>
                <a:schemeClr val="dk1"/>
              </a:solidFill>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g3f41561f915_0_23"/>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a:bodyPr>
          <a:lstStyle/>
          <a:p>
            <a:pPr indent="0" lvl="0" marL="0" rtl="0" algn="ctr">
              <a:lnSpc>
                <a:spcPct val="100000"/>
              </a:lnSpc>
              <a:spcBef>
                <a:spcPts val="0"/>
              </a:spcBef>
              <a:spcAft>
                <a:spcPts val="0"/>
              </a:spcAft>
              <a:buSzPts val="1000"/>
              <a:buNone/>
            </a:pPr>
            <a:r>
              <a:rPr b="1" lang="en-US" sz="7200">
                <a:solidFill>
                  <a:srgbClr val="FFFFFF"/>
                </a:solidFill>
                <a:latin typeface="Roboto"/>
                <a:ea typeface="Roboto"/>
                <a:cs typeface="Roboto"/>
                <a:sym typeface="Roboto"/>
              </a:rPr>
              <a:t>MSA Stuff</a:t>
            </a:r>
            <a:endParaRPr b="1" sz="7200">
              <a:solidFill>
                <a:srgbClr val="FFFFFF"/>
              </a:solidFill>
              <a:latin typeface="Roboto"/>
              <a:ea typeface="Roboto"/>
              <a:cs typeface="Roboto"/>
              <a:sym typeface="Roboto"/>
            </a:endParaRPr>
          </a:p>
        </p:txBody>
      </p:sp>
      <p:sp>
        <p:nvSpPr>
          <p:cNvPr id="643" name="Google Shape;643;g3f41561f915_0_23"/>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644" name="Google Shape;644;g3f41561f915_0_23"/>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645" name="Google Shape;645;g3f41561f915_0_23"/>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g3f41561f915_0_0"/>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651" name="Google Shape;651;g3f41561f915_0_0"/>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652" name="Google Shape;652;g3f41561f915_0_0"/>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653" name="Google Shape;653;g3f41561f915_0_0"/>
          <p:cNvSpPr txBox="1"/>
          <p:nvPr/>
        </p:nvSpPr>
        <p:spPr>
          <a:xfrm>
            <a:off x="0" y="0"/>
            <a:ext cx="9144000" cy="877200"/>
          </a:xfrm>
          <a:prstGeom prst="rect">
            <a:avLst/>
          </a:prstGeom>
          <a:noFill/>
          <a:ln>
            <a:noFill/>
          </a:ln>
        </p:spPr>
        <p:txBody>
          <a:bodyPr anchorCtr="0" anchor="t" bIns="91425" lIns="91425" spcFirstLastPara="1" rIns="91425" wrap="square" tIns="91425">
            <a:spAutoFit/>
          </a:bodyPr>
          <a:lstStyle/>
          <a:p>
            <a:pPr indent="0" lvl="0" marL="0" rtl="0" algn="ctr">
              <a:lnSpc>
                <a:spcPct val="120000"/>
              </a:lnSpc>
              <a:spcBef>
                <a:spcPts val="0"/>
              </a:spcBef>
              <a:spcAft>
                <a:spcPts val="0"/>
              </a:spcAft>
              <a:buNone/>
            </a:pPr>
            <a:r>
              <a:rPr b="1" lang="en-US" sz="4500">
                <a:solidFill>
                  <a:schemeClr val="lt1"/>
                </a:solidFill>
                <a:latin typeface="Roboto"/>
                <a:ea typeface="Roboto"/>
                <a:cs typeface="Roboto"/>
                <a:sym typeface="Roboto"/>
              </a:rPr>
              <a:t>PALS Student Sign-Ups Now Open!</a:t>
            </a:r>
            <a:endParaRPr b="1" i="1" sz="100">
              <a:solidFill>
                <a:schemeClr val="dk1"/>
              </a:solidFill>
              <a:latin typeface="Roboto"/>
              <a:ea typeface="Roboto"/>
              <a:cs typeface="Roboto"/>
              <a:sym typeface="Roboto"/>
            </a:endParaRPr>
          </a:p>
        </p:txBody>
      </p:sp>
      <p:sp>
        <p:nvSpPr>
          <p:cNvPr id="654" name="Google Shape;654;g3f41561f915_0_0"/>
          <p:cNvSpPr/>
          <p:nvPr/>
        </p:nvSpPr>
        <p:spPr>
          <a:xfrm>
            <a:off x="4715475" y="2034350"/>
            <a:ext cx="4286400" cy="1605300"/>
          </a:xfrm>
          <a:prstGeom prst="wedgeRectCallout">
            <a:avLst>
              <a:gd fmla="val 48762" name="adj1"/>
              <a:gd fmla="val 80756" name="adj2"/>
            </a:avLst>
          </a:prstGeom>
          <a:solidFill>
            <a:srgbClr val="EEECE1"/>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55" name="Google Shape;655;g3f41561f915_0_0"/>
          <p:cNvSpPr txBox="1"/>
          <p:nvPr/>
        </p:nvSpPr>
        <p:spPr>
          <a:xfrm>
            <a:off x="4910925" y="2151238"/>
            <a:ext cx="38955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600">
                <a:solidFill>
                  <a:schemeClr val="dk1"/>
                </a:solidFill>
                <a:latin typeface="Calibri"/>
                <a:ea typeface="Calibri"/>
                <a:cs typeface="Calibri"/>
                <a:sym typeface="Calibri"/>
              </a:rPr>
              <a:t>Want to be taught by </a:t>
            </a:r>
            <a:r>
              <a:rPr b="1" lang="en-US" sz="1600">
                <a:solidFill>
                  <a:schemeClr val="dk1"/>
                </a:solidFill>
                <a:latin typeface="Calibri"/>
                <a:ea typeface="Calibri"/>
                <a:cs typeface="Calibri"/>
                <a:sym typeface="Calibri"/>
              </a:rPr>
              <a:t>Year 4 / Intercalating</a:t>
            </a:r>
            <a:r>
              <a:rPr lang="en-US" sz="1600">
                <a:solidFill>
                  <a:schemeClr val="dk1"/>
                </a:solidFill>
                <a:latin typeface="Calibri"/>
                <a:ea typeface="Calibri"/>
                <a:cs typeface="Calibri"/>
                <a:sym typeface="Calibri"/>
              </a:rPr>
              <a:t> students to ace your PTs, SPM, DaT &amp; OSCEs? </a:t>
            </a:r>
            <a:endParaRPr sz="1600">
              <a:solidFill>
                <a:schemeClr val="dk1"/>
              </a:solidFill>
              <a:latin typeface="Calibri"/>
              <a:ea typeface="Calibri"/>
              <a:cs typeface="Calibri"/>
              <a:sym typeface="Calibri"/>
            </a:endParaRPr>
          </a:p>
          <a:p>
            <a:pPr indent="0" lvl="0" marL="0" rtl="0" algn="ctr">
              <a:spcBef>
                <a:spcPts val="0"/>
              </a:spcBef>
              <a:spcAft>
                <a:spcPts val="0"/>
              </a:spcAft>
              <a:buNone/>
            </a:pPr>
            <a:r>
              <a:t/>
            </a:r>
            <a:endParaRPr sz="1600">
              <a:solidFill>
                <a:schemeClr val="dk1"/>
              </a:solidFill>
              <a:latin typeface="Calibri"/>
              <a:ea typeface="Calibri"/>
              <a:cs typeface="Calibri"/>
              <a:sym typeface="Calibri"/>
            </a:endParaRPr>
          </a:p>
          <a:p>
            <a:pPr indent="0" lvl="0" marL="0" rtl="0" algn="ctr">
              <a:spcBef>
                <a:spcPts val="0"/>
              </a:spcBef>
              <a:spcAft>
                <a:spcPts val="0"/>
              </a:spcAft>
              <a:buNone/>
            </a:pPr>
            <a:r>
              <a:rPr lang="en-US" sz="1600">
                <a:solidFill>
                  <a:schemeClr val="dk1"/>
                </a:solidFill>
                <a:latin typeface="Calibri"/>
                <a:ea typeface="Calibri"/>
                <a:cs typeface="Calibri"/>
                <a:sym typeface="Calibri"/>
              </a:rPr>
              <a:t>⬅️</a:t>
            </a:r>
            <a:r>
              <a:rPr lang="en-US" sz="1600">
                <a:solidFill>
                  <a:schemeClr val="dk1"/>
                </a:solidFill>
                <a:latin typeface="Calibri"/>
                <a:ea typeface="Calibri"/>
                <a:cs typeface="Calibri"/>
                <a:sym typeface="Calibri"/>
              </a:rPr>
              <a:t>⬅️</a:t>
            </a:r>
            <a:r>
              <a:rPr lang="en-US" sz="1600">
                <a:solidFill>
                  <a:schemeClr val="dk1"/>
                </a:solidFill>
                <a:latin typeface="Calibri"/>
                <a:ea typeface="Calibri"/>
                <a:cs typeface="Calibri"/>
                <a:sym typeface="Calibri"/>
              </a:rPr>
              <a:t>⬅️ </a:t>
            </a:r>
            <a:r>
              <a:rPr lang="en-US" sz="1600">
                <a:solidFill>
                  <a:schemeClr val="dk1"/>
                </a:solidFill>
                <a:latin typeface="Calibri"/>
                <a:ea typeface="Calibri"/>
                <a:cs typeface="Calibri"/>
                <a:sym typeface="Calibri"/>
              </a:rPr>
              <a:t>SIGN UP NOW!!!</a:t>
            </a:r>
            <a:endParaRPr sz="1600">
              <a:solidFill>
                <a:schemeClr val="dk1"/>
              </a:solidFill>
              <a:latin typeface="Calibri"/>
              <a:ea typeface="Calibri"/>
              <a:cs typeface="Calibri"/>
              <a:sym typeface="Calibri"/>
            </a:endParaRPr>
          </a:p>
        </p:txBody>
      </p:sp>
      <p:pic>
        <p:nvPicPr>
          <p:cNvPr id="656" name="Google Shape;656;g3f41561f915_0_0"/>
          <p:cNvPicPr preferRelativeResize="0"/>
          <p:nvPr/>
        </p:nvPicPr>
        <p:blipFill>
          <a:blip r:embed="rId4">
            <a:alphaModFix/>
          </a:blip>
          <a:stretch>
            <a:fillRect/>
          </a:stretch>
        </p:blipFill>
        <p:spPr>
          <a:xfrm>
            <a:off x="569488" y="939425"/>
            <a:ext cx="3433014" cy="344725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g3f41561f915_0_1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662" name="Google Shape;662;g3f41561f915_0_1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663" name="Google Shape;663;g3f41561f915_0_1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
        <p:nvSpPr>
          <p:cNvPr id="664" name="Google Shape;664;g3f41561f915_0_12"/>
          <p:cNvSpPr txBox="1"/>
          <p:nvPr/>
        </p:nvSpPr>
        <p:spPr>
          <a:xfrm>
            <a:off x="0" y="0"/>
            <a:ext cx="9144000" cy="831300"/>
          </a:xfrm>
          <a:prstGeom prst="rect">
            <a:avLst/>
          </a:prstGeom>
          <a:noFill/>
          <a:ln>
            <a:noFill/>
          </a:ln>
        </p:spPr>
        <p:txBody>
          <a:bodyPr anchorCtr="0" anchor="t" bIns="91425" lIns="91425" spcFirstLastPara="1" rIns="91425" wrap="square" tIns="91425">
            <a:spAutoFit/>
          </a:bodyPr>
          <a:lstStyle/>
          <a:p>
            <a:pPr indent="0" lvl="0" marL="0" rtl="0" algn="ctr">
              <a:lnSpc>
                <a:spcPct val="120000"/>
              </a:lnSpc>
              <a:spcBef>
                <a:spcPts val="0"/>
              </a:spcBef>
              <a:spcAft>
                <a:spcPts val="0"/>
              </a:spcAft>
              <a:buNone/>
            </a:pPr>
            <a:r>
              <a:rPr b="1" lang="en-US" sz="4200">
                <a:solidFill>
                  <a:schemeClr val="lt1"/>
                </a:solidFill>
                <a:latin typeface="Roboto"/>
                <a:ea typeface="Roboto"/>
                <a:cs typeface="Roboto"/>
                <a:sym typeface="Roboto"/>
              </a:rPr>
              <a:t>PALS Facilitator Sign-Ups Now Open!</a:t>
            </a:r>
            <a:endParaRPr b="1" i="1" sz="200">
              <a:solidFill>
                <a:schemeClr val="dk1"/>
              </a:solidFill>
              <a:latin typeface="Roboto"/>
              <a:ea typeface="Roboto"/>
              <a:cs typeface="Roboto"/>
              <a:sym typeface="Roboto"/>
            </a:endParaRPr>
          </a:p>
        </p:txBody>
      </p:sp>
      <p:sp>
        <p:nvSpPr>
          <p:cNvPr id="665" name="Google Shape;665;g3f41561f915_0_12"/>
          <p:cNvSpPr/>
          <p:nvPr/>
        </p:nvSpPr>
        <p:spPr>
          <a:xfrm>
            <a:off x="4715475" y="2034350"/>
            <a:ext cx="4286400" cy="1605300"/>
          </a:xfrm>
          <a:prstGeom prst="wedgeRectCallout">
            <a:avLst>
              <a:gd fmla="val 48762" name="adj1"/>
              <a:gd fmla="val 80756" name="adj2"/>
            </a:avLst>
          </a:prstGeom>
          <a:solidFill>
            <a:srgbClr val="EEECE1"/>
          </a:solidFill>
          <a:ln cap="flat" cmpd="sng" w="9525">
            <a:solidFill>
              <a:srgbClr val="1F497D"/>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66" name="Google Shape;666;g3f41561f915_0_12"/>
          <p:cNvSpPr txBox="1"/>
          <p:nvPr/>
        </p:nvSpPr>
        <p:spPr>
          <a:xfrm>
            <a:off x="4907125" y="2184100"/>
            <a:ext cx="38955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600">
                <a:solidFill>
                  <a:schemeClr val="dk1"/>
                </a:solidFill>
                <a:latin typeface="Calibri"/>
                <a:ea typeface="Calibri"/>
                <a:cs typeface="Calibri"/>
                <a:sym typeface="Calibri"/>
              </a:rPr>
              <a:t>Want to teach </a:t>
            </a:r>
            <a:r>
              <a:rPr b="1" lang="en-US" sz="1600">
                <a:solidFill>
                  <a:schemeClr val="dk1"/>
                </a:solidFill>
                <a:latin typeface="Calibri"/>
                <a:ea typeface="Calibri"/>
                <a:cs typeface="Calibri"/>
                <a:sym typeface="Calibri"/>
              </a:rPr>
              <a:t>Year 2</a:t>
            </a:r>
            <a:r>
              <a:rPr lang="en-US" sz="1600">
                <a:solidFill>
                  <a:schemeClr val="dk1"/>
                </a:solidFill>
                <a:latin typeface="Calibri"/>
                <a:ea typeface="Calibri"/>
                <a:cs typeface="Calibri"/>
                <a:sym typeface="Calibri"/>
              </a:rPr>
              <a:t> students to help them ace their PTs, SSC and formative OSCE?</a:t>
            </a:r>
            <a:endParaRPr sz="1600">
              <a:solidFill>
                <a:schemeClr val="dk1"/>
              </a:solidFill>
              <a:latin typeface="Calibri"/>
              <a:ea typeface="Calibri"/>
              <a:cs typeface="Calibri"/>
              <a:sym typeface="Calibri"/>
            </a:endParaRPr>
          </a:p>
          <a:p>
            <a:pPr indent="0" lvl="0" marL="0" rtl="0" algn="ctr">
              <a:spcBef>
                <a:spcPts val="0"/>
              </a:spcBef>
              <a:spcAft>
                <a:spcPts val="0"/>
              </a:spcAft>
              <a:buNone/>
            </a:pPr>
            <a:r>
              <a:t/>
            </a:r>
            <a:endParaRPr sz="1600">
              <a:solidFill>
                <a:schemeClr val="dk1"/>
              </a:solidFill>
              <a:latin typeface="Calibri"/>
              <a:ea typeface="Calibri"/>
              <a:cs typeface="Calibri"/>
              <a:sym typeface="Calibri"/>
            </a:endParaRPr>
          </a:p>
          <a:p>
            <a:pPr indent="0" lvl="0" marL="0" rtl="0" algn="ctr">
              <a:spcBef>
                <a:spcPts val="0"/>
              </a:spcBef>
              <a:spcAft>
                <a:spcPts val="0"/>
              </a:spcAft>
              <a:buNone/>
            </a:pPr>
            <a:r>
              <a:rPr lang="en-US" sz="1600">
                <a:solidFill>
                  <a:schemeClr val="dk1"/>
                </a:solidFill>
                <a:latin typeface="Calibri"/>
                <a:ea typeface="Calibri"/>
                <a:cs typeface="Calibri"/>
                <a:sym typeface="Calibri"/>
              </a:rPr>
              <a:t>⬅️⬅️⬅️ SIGN UP NOW!!!</a:t>
            </a:r>
            <a:endParaRPr sz="1600">
              <a:solidFill>
                <a:schemeClr val="dk1"/>
              </a:solidFill>
              <a:latin typeface="Calibri"/>
              <a:ea typeface="Calibri"/>
              <a:cs typeface="Calibri"/>
              <a:sym typeface="Calibri"/>
            </a:endParaRPr>
          </a:p>
        </p:txBody>
      </p:sp>
      <p:pic>
        <p:nvPicPr>
          <p:cNvPr id="667" name="Google Shape;667;g3f41561f915_0_12"/>
          <p:cNvPicPr preferRelativeResize="0"/>
          <p:nvPr/>
        </p:nvPicPr>
        <p:blipFill>
          <a:blip r:embed="rId4">
            <a:alphaModFix/>
          </a:blip>
          <a:stretch>
            <a:fillRect/>
          </a:stretch>
        </p:blipFill>
        <p:spPr>
          <a:xfrm>
            <a:off x="546663" y="897750"/>
            <a:ext cx="3478664" cy="349315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2B6E">
            <a:alpha val="44314"/>
          </a:srgbClr>
        </a:solidFill>
      </p:bgPr>
    </p:bg>
    <p:spTree>
      <p:nvGrpSpPr>
        <p:cNvPr id="671" name="Shape 671"/>
        <p:cNvGrpSpPr/>
        <p:nvPr/>
      </p:nvGrpSpPr>
      <p:grpSpPr>
        <a:xfrm>
          <a:off x="0" y="0"/>
          <a:ext cx="0" cy="0"/>
          <a:chOff x="0" y="0"/>
          <a:chExt cx="0" cy="0"/>
        </a:xfrm>
      </p:grpSpPr>
      <p:sp>
        <p:nvSpPr>
          <p:cNvPr id="672" name="Google Shape;672;g37a0d5b8ea5_1_79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p>
            <a:pPr indent="0" lvl="0" marL="0" rtl="0" algn="l">
              <a:lnSpc>
                <a:spcPct val="90000"/>
              </a:lnSpc>
              <a:spcBef>
                <a:spcPts val="0"/>
              </a:spcBef>
              <a:spcAft>
                <a:spcPts val="0"/>
              </a:spcAft>
              <a:buClr>
                <a:schemeClr val="dk1"/>
              </a:buClr>
              <a:buSzPts val="3300"/>
              <a:buFont typeface="Garamond"/>
              <a:buNone/>
            </a:pPr>
            <a:r>
              <a:rPr b="1" lang="en-US">
                <a:latin typeface="Garamond"/>
                <a:ea typeface="Garamond"/>
                <a:cs typeface="Garamond"/>
                <a:sym typeface="Garamond"/>
              </a:rPr>
              <a:t>Any Questions? Feedback Form </a:t>
            </a:r>
            <a:endParaRPr/>
          </a:p>
        </p:txBody>
      </p:sp>
      <p:sp>
        <p:nvSpPr>
          <p:cNvPr id="673" name="Google Shape;673;g37a0d5b8ea5_1_79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p>
            <a:pPr indent="0" lvl="0" marL="0" rtl="0" algn="l">
              <a:lnSpc>
                <a:spcPct val="90000"/>
              </a:lnSpc>
              <a:spcBef>
                <a:spcPts val="0"/>
              </a:spcBef>
              <a:spcAft>
                <a:spcPts val="0"/>
              </a:spcAft>
              <a:buClr>
                <a:schemeClr val="dk1"/>
              </a:buClr>
              <a:buSzPts val="2100"/>
              <a:buNone/>
            </a:pPr>
            <a:r>
              <a:t/>
            </a:r>
            <a:endParaRPr sz="1400" u="sng">
              <a:latin typeface="Garamond"/>
              <a:ea typeface="Garamond"/>
              <a:cs typeface="Garamond"/>
              <a:sym typeface="Garamond"/>
            </a:endParaRPr>
          </a:p>
          <a:p>
            <a:pPr indent="0" lvl="0" marL="0" rtl="0" algn="l">
              <a:lnSpc>
                <a:spcPct val="90000"/>
              </a:lnSpc>
              <a:spcBef>
                <a:spcPts val="800"/>
              </a:spcBef>
              <a:spcAft>
                <a:spcPts val="0"/>
              </a:spcAft>
              <a:buClr>
                <a:schemeClr val="dk1"/>
              </a:buClr>
              <a:buSzPts val="2100"/>
              <a:buNone/>
            </a:pPr>
            <a:r>
              <a:t/>
            </a:r>
            <a:endParaRPr sz="1400" u="sng">
              <a:latin typeface="Garamond"/>
              <a:ea typeface="Garamond"/>
              <a:cs typeface="Garamond"/>
              <a:sym typeface="Garamond"/>
            </a:endParaRPr>
          </a:p>
          <a:p>
            <a:pPr indent="0" lvl="0" marL="0" rtl="0" algn="l">
              <a:lnSpc>
                <a:spcPct val="90000"/>
              </a:lnSpc>
              <a:spcBef>
                <a:spcPts val="800"/>
              </a:spcBef>
              <a:spcAft>
                <a:spcPts val="0"/>
              </a:spcAft>
              <a:buClr>
                <a:schemeClr val="dk1"/>
              </a:buClr>
              <a:buSzPts val="5000"/>
              <a:buNone/>
            </a:pPr>
            <a:r>
              <a:t/>
            </a:r>
            <a:endParaRPr sz="1400" u="sng">
              <a:latin typeface="Garamond"/>
              <a:ea typeface="Garamond"/>
              <a:cs typeface="Garamond"/>
              <a:sym typeface="Garamond"/>
            </a:endParaRPr>
          </a:p>
        </p:txBody>
      </p:sp>
      <p:sp>
        <p:nvSpPr>
          <p:cNvPr id="674" name="Google Shape;674;g37a0d5b8ea5_1_797"/>
          <p:cNvSpPr txBox="1"/>
          <p:nvPr/>
        </p:nvSpPr>
        <p:spPr>
          <a:xfrm>
            <a:off x="693615" y="1196730"/>
            <a:ext cx="2901300" cy="2847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Garamond"/>
                <a:ea typeface="Garamond"/>
                <a:cs typeface="Garamond"/>
                <a:sym typeface="Garamond"/>
              </a:rPr>
              <a:t>Wishing you all the best in Year 3!</a:t>
            </a:r>
            <a:endParaRPr b="0" i="0" sz="1400" u="none" cap="none" strike="noStrike">
              <a:solidFill>
                <a:schemeClr val="dk1"/>
              </a:solidFill>
              <a:latin typeface="Garamond"/>
              <a:ea typeface="Garamond"/>
              <a:cs typeface="Garamond"/>
              <a:sym typeface="Garamond"/>
            </a:endParaRPr>
          </a:p>
        </p:txBody>
      </p:sp>
      <p:sp>
        <p:nvSpPr>
          <p:cNvPr id="675" name="Google Shape;675;g37a0d5b8ea5_1_797"/>
          <p:cNvSpPr txBox="1"/>
          <p:nvPr/>
        </p:nvSpPr>
        <p:spPr>
          <a:xfrm>
            <a:off x="3516917" y="1538663"/>
            <a:ext cx="4263900" cy="22242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Garamond"/>
                <a:ea typeface="Garamond"/>
                <a:cs typeface="Garamond"/>
                <a:sym typeface="Garamond"/>
              </a:rPr>
              <a:t>Useful contacts: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dk1"/>
                </a:solidFill>
                <a:latin typeface="Garamond"/>
                <a:ea typeface="Garamond"/>
                <a:cs typeface="Garamond"/>
                <a:sym typeface="Garamond"/>
                <a:hlinkClick r:id="rId3">
                  <a:extLst>
                    <a:ext uri="{A12FA001-AC4F-418D-AE19-62706E023703}">
                      <ahyp:hlinkClr val="tx"/>
                    </a:ext>
                  </a:extLst>
                </a:hlinkClick>
              </a:rPr>
              <a:t>mbbsstage</a:t>
            </a:r>
            <a:r>
              <a:rPr lang="en-US" u="sng">
                <a:solidFill>
                  <a:schemeClr val="dk1"/>
                </a:solidFill>
                <a:latin typeface="Garamond"/>
                <a:ea typeface="Garamond"/>
                <a:cs typeface="Garamond"/>
                <a:sym typeface="Garamond"/>
                <a:hlinkClick r:id="rId4">
                  <a:extLst>
                    <a:ext uri="{A12FA001-AC4F-418D-AE19-62706E023703}">
                      <ahyp:hlinkClr val="tx"/>
                    </a:ext>
                  </a:extLst>
                </a:hlinkClick>
              </a:rPr>
              <a:t>2</a:t>
            </a:r>
            <a:r>
              <a:rPr b="0" i="0" lang="en-US" sz="1400" u="sng" cap="none" strike="noStrike">
                <a:solidFill>
                  <a:schemeClr val="dk1"/>
                </a:solidFill>
                <a:latin typeface="Garamond"/>
                <a:ea typeface="Garamond"/>
                <a:cs typeface="Garamond"/>
                <a:sym typeface="Garamond"/>
                <a:hlinkClick r:id="rId5">
                  <a:extLst>
                    <a:ext uri="{A12FA001-AC4F-418D-AE19-62706E023703}">
                      <ahyp:hlinkClr val="tx"/>
                    </a:ext>
                  </a:extLst>
                </a:hlinkClick>
              </a:rPr>
              <a:t>@kcl.ac.uk</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dk1"/>
                </a:solidFill>
                <a:latin typeface="Garamond"/>
                <a:ea typeface="Garamond"/>
                <a:cs typeface="Garamond"/>
                <a:sym typeface="Garamond"/>
                <a:hlinkClick r:id="rId6">
                  <a:extLst>
                    <a:ext uri="{A12FA001-AC4F-418D-AE19-62706E023703}">
                      <ahyp:hlinkClr val="tx"/>
                    </a:ext>
                  </a:extLst>
                </a:hlinkClick>
              </a:rPr>
              <a:t>msa@kcl.ac.uk</a:t>
            </a:r>
            <a:endParaRPr b="0" i="0" sz="1400" u="sng" cap="none" strike="noStrike">
              <a:solidFill>
                <a:schemeClr val="dk1"/>
              </a:solidFill>
              <a:latin typeface="Garamond"/>
              <a:ea typeface="Garamond"/>
              <a:cs typeface="Garamond"/>
              <a:sym typeface="Garamond"/>
            </a:endParaRPr>
          </a:p>
          <a:p>
            <a:pPr indent="0" lvl="0" marL="0" marR="0" rtl="0" algn="l">
              <a:lnSpc>
                <a:spcPct val="100000"/>
              </a:lnSpc>
              <a:spcBef>
                <a:spcPts val="0"/>
              </a:spcBef>
              <a:spcAft>
                <a:spcPts val="0"/>
              </a:spcAft>
              <a:buClr>
                <a:srgbClr val="000000"/>
              </a:buClr>
              <a:buSzPts val="1400"/>
              <a:buFont typeface="Arial"/>
              <a:buNone/>
            </a:pPr>
            <a:r>
              <a:rPr lang="en-US" u="sng">
                <a:solidFill>
                  <a:schemeClr val="dk1"/>
                </a:solidFill>
                <a:latin typeface="Garamond"/>
                <a:ea typeface="Garamond"/>
                <a:cs typeface="Garamond"/>
                <a:sym typeface="Garamond"/>
              </a:rPr>
              <a:t>jean.dimaculangan@kcl.ac.uk</a:t>
            </a:r>
            <a:r>
              <a:rPr b="0" i="0" lang="en-US" sz="1400" u="none" cap="none" strike="noStrike">
                <a:solidFill>
                  <a:schemeClr val="dk1"/>
                </a:solidFill>
                <a:latin typeface="Garamond"/>
                <a:ea typeface="Garamond"/>
                <a:cs typeface="Garamond"/>
                <a:sym typeface="Garamond"/>
              </a:rPr>
              <a:t> (MSA VP Education 2</a:t>
            </a:r>
            <a:r>
              <a:rPr lang="en-US">
                <a:solidFill>
                  <a:schemeClr val="dk1"/>
                </a:solidFill>
                <a:latin typeface="Garamond"/>
                <a:ea typeface="Garamond"/>
                <a:cs typeface="Garamond"/>
                <a:sym typeface="Garamond"/>
              </a:rPr>
              <a:t>6/27</a:t>
            </a:r>
            <a:r>
              <a:rPr b="0" i="0" lang="en-US" sz="1400" u="none" cap="none" strike="noStrike">
                <a:solidFill>
                  <a:schemeClr val="dk1"/>
                </a:solidFill>
                <a:latin typeface="Garamond"/>
                <a:ea typeface="Garamond"/>
                <a:cs typeface="Garamond"/>
                <a:sym typeface="Garamond"/>
              </a:rPr>
              <a:t>)</a:t>
            </a:r>
            <a:endParaRPr b="0" i="0" sz="1400" u="none" cap="none" strike="noStrike">
              <a:solidFill>
                <a:schemeClr val="dk1"/>
              </a:solidFill>
              <a:latin typeface="Garamond"/>
              <a:ea typeface="Garamond"/>
              <a:cs typeface="Garamond"/>
              <a:sym typeface="Garamond"/>
            </a:endParaRPr>
          </a:p>
          <a:p>
            <a:pPr indent="0" lvl="0" marL="0" marR="0" rtl="0" algn="l">
              <a:lnSpc>
                <a:spcPct val="100000"/>
              </a:lnSpc>
              <a:spcBef>
                <a:spcPts val="0"/>
              </a:spcBef>
              <a:spcAft>
                <a:spcPts val="0"/>
              </a:spcAft>
              <a:buClr>
                <a:srgbClr val="000000"/>
              </a:buClr>
              <a:buSzPts val="1400"/>
              <a:buFont typeface="Arial"/>
              <a:buNone/>
            </a:pPr>
            <a:r>
              <a:t/>
            </a:r>
            <a:endParaRPr b="0" i="0" sz="1400" u="sng" cap="none" strike="noStrike">
              <a:solidFill>
                <a:schemeClr val="dk1"/>
              </a:solidFill>
              <a:latin typeface="Garamond"/>
              <a:ea typeface="Garamond"/>
              <a:cs typeface="Garamond"/>
              <a:sym typeface="Garamond"/>
            </a:endParaRPr>
          </a:p>
          <a:p>
            <a:pPr indent="0" lvl="0" marL="0" marR="0" rtl="0" algn="l">
              <a:lnSpc>
                <a:spcPct val="100000"/>
              </a:lnSpc>
              <a:spcBef>
                <a:spcPts val="0"/>
              </a:spcBef>
              <a:spcAft>
                <a:spcPts val="0"/>
              </a:spcAft>
              <a:buClr>
                <a:srgbClr val="000000"/>
              </a:buClr>
              <a:buSzPts val="1400"/>
              <a:buFont typeface="Arial"/>
              <a:buNone/>
            </a:pPr>
            <a:r>
              <a:t/>
            </a:r>
            <a:endParaRPr b="0" i="0" sz="1400" u="sng" cap="none" strike="noStrike">
              <a:solidFill>
                <a:schemeClr val="dk1"/>
              </a:solidFill>
              <a:latin typeface="Garamond"/>
              <a:ea typeface="Garamond"/>
              <a:cs typeface="Garamond"/>
              <a:sym typeface="Garamond"/>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Garamond"/>
                <a:ea typeface="Garamond"/>
                <a:cs typeface="Garamond"/>
                <a:sym typeface="Garamond"/>
              </a:rPr>
              <a:t>Follow GKT MSA on Instagram, Facebook &amp; Twitter!</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Garamond"/>
              <a:ea typeface="Garamond"/>
              <a:cs typeface="Garamond"/>
              <a:sym typeface="Garamond"/>
            </a:endParaRPr>
          </a:p>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dk1"/>
                </a:solidFill>
                <a:latin typeface="Garamond"/>
                <a:ea typeface="Garamond"/>
                <a:cs typeface="Garamond"/>
                <a:sym typeface="Garamond"/>
              </a:rPr>
              <a:t>Feedback:</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en-US" u="sng">
                <a:solidFill>
                  <a:schemeClr val="hlink"/>
                </a:solidFill>
                <a:latin typeface="Calibri"/>
                <a:ea typeface="Calibri"/>
                <a:cs typeface="Calibri"/>
                <a:sym typeface="Calibri"/>
                <a:hlinkClick r:id="rId7"/>
              </a:rPr>
              <a:t>https://forms.gle/rcLoM2wBDwVsY8uJ8</a:t>
            </a:r>
            <a:r>
              <a:rPr lang="en-US">
                <a:solidFill>
                  <a:schemeClr val="dk1"/>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pic>
        <p:nvPicPr>
          <p:cNvPr id="676" name="Google Shape;676;g37a0d5b8ea5_1_797" title="GKT MSA Black.png"/>
          <p:cNvPicPr preferRelativeResize="0"/>
          <p:nvPr/>
        </p:nvPicPr>
        <p:blipFill rotWithShape="1">
          <a:blip r:embed="rId8">
            <a:alphaModFix/>
          </a:blip>
          <a:srcRect b="0" l="0" r="0" t="0"/>
          <a:stretch/>
        </p:blipFill>
        <p:spPr>
          <a:xfrm>
            <a:off x="7012141" y="120563"/>
            <a:ext cx="2011730" cy="596250"/>
          </a:xfrm>
          <a:prstGeom prst="rect">
            <a:avLst/>
          </a:prstGeom>
          <a:noFill/>
          <a:ln>
            <a:noFill/>
          </a:ln>
        </p:spPr>
      </p:pic>
      <p:pic>
        <p:nvPicPr>
          <p:cNvPr id="677" name="Google Shape;677;g37a0d5b8ea5_1_797"/>
          <p:cNvPicPr preferRelativeResize="0"/>
          <p:nvPr/>
        </p:nvPicPr>
        <p:blipFill>
          <a:blip r:embed="rId9">
            <a:alphaModFix/>
          </a:blip>
          <a:stretch>
            <a:fillRect/>
          </a:stretch>
        </p:blipFill>
        <p:spPr>
          <a:xfrm>
            <a:off x="628650" y="1538674"/>
            <a:ext cx="2799350" cy="2799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g37a0d5b8ea5_1_180"/>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64" name="Google Shape;264;g37a0d5b8ea5_1_180"/>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265" name="Google Shape;265;g37a0d5b8ea5_1_180"/>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266" name="Google Shape;266;g37a0d5b8ea5_1_180"/>
          <p:cNvPicPr preferRelativeResize="0"/>
          <p:nvPr/>
        </p:nvPicPr>
        <p:blipFill rotWithShape="1">
          <a:blip r:embed="rId4">
            <a:alphaModFix/>
          </a:blip>
          <a:srcRect b="0" l="0" r="0" t="0"/>
          <a:stretch/>
        </p:blipFill>
        <p:spPr>
          <a:xfrm>
            <a:off x="1025538" y="285638"/>
            <a:ext cx="7193625" cy="4098500"/>
          </a:xfrm>
          <a:prstGeom prst="rect">
            <a:avLst/>
          </a:prstGeom>
          <a:noFill/>
          <a:ln>
            <a:noFill/>
          </a:ln>
        </p:spPr>
      </p:pic>
      <p:sp>
        <p:nvSpPr>
          <p:cNvPr id="267" name="Google Shape;267;g37a0d5b8ea5_1_180"/>
          <p:cNvSpPr txBox="1"/>
          <p:nvPr/>
        </p:nvSpPr>
        <p:spPr>
          <a:xfrm>
            <a:off x="4166050" y="1903163"/>
            <a:ext cx="697200" cy="4773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700"/>
              <a:buFont typeface="Arial"/>
              <a:buNone/>
            </a:pPr>
            <a:r>
              <a:t/>
            </a:r>
            <a:endParaRPr b="1" i="0" sz="700" u="none" cap="none" strike="noStrike">
              <a:solidFill>
                <a:schemeClr val="accent2"/>
              </a:solidFill>
              <a:latin typeface="Open Sans"/>
              <a:ea typeface="Open Sans"/>
              <a:cs typeface="Open Sans"/>
              <a:sym typeface="Open Sans"/>
            </a:endParaRPr>
          </a:p>
          <a:p>
            <a:pPr indent="0" lvl="0" marL="0" marR="0" rtl="0" algn="ctr">
              <a:lnSpc>
                <a:spcPct val="100000"/>
              </a:lnSpc>
              <a:spcBef>
                <a:spcPts val="0"/>
              </a:spcBef>
              <a:spcAft>
                <a:spcPts val="0"/>
              </a:spcAft>
              <a:buClr>
                <a:srgbClr val="000000"/>
              </a:buClr>
              <a:buSzPts val="600"/>
              <a:buFont typeface="Arial"/>
              <a:buNone/>
            </a:pPr>
            <a:r>
              <a:rPr b="1" i="0" lang="en-US" sz="600" u="none" cap="none" strike="noStrike">
                <a:solidFill>
                  <a:schemeClr val="accent2"/>
                </a:solidFill>
                <a:latin typeface="Open Sans"/>
                <a:ea typeface="Open Sans"/>
                <a:cs typeface="Open Sans"/>
                <a:sym typeface="Open Sans"/>
              </a:rPr>
              <a:t>SPM Submission: early  January </a:t>
            </a:r>
            <a:endParaRPr b="1" i="0" sz="600" u="none" cap="none" strike="noStrike">
              <a:solidFill>
                <a:schemeClr val="accent2"/>
              </a:solidFill>
              <a:latin typeface="Open Sans"/>
              <a:ea typeface="Open Sans"/>
              <a:cs typeface="Open Sans"/>
              <a:sym typeface="Open Sans"/>
            </a:endParaRPr>
          </a:p>
        </p:txBody>
      </p:sp>
      <p:sp>
        <p:nvSpPr>
          <p:cNvPr id="268" name="Google Shape;268;g37a0d5b8ea5_1_180"/>
          <p:cNvSpPr txBox="1"/>
          <p:nvPr/>
        </p:nvSpPr>
        <p:spPr>
          <a:xfrm>
            <a:off x="7240388" y="2795863"/>
            <a:ext cx="922800" cy="2001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Calibri"/>
              <a:ea typeface="Calibri"/>
              <a:cs typeface="Calibri"/>
              <a:sym typeface="Calibri"/>
            </a:endParaRPr>
          </a:p>
        </p:txBody>
      </p:sp>
      <p:sp>
        <p:nvSpPr>
          <p:cNvPr id="269" name="Google Shape;269;g37a0d5b8ea5_1_180"/>
          <p:cNvSpPr txBox="1"/>
          <p:nvPr/>
        </p:nvSpPr>
        <p:spPr>
          <a:xfrm>
            <a:off x="7240388" y="2615938"/>
            <a:ext cx="922800" cy="2001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Calibri"/>
              <a:ea typeface="Calibri"/>
              <a:cs typeface="Calibri"/>
              <a:sym typeface="Calibri"/>
            </a:endParaRPr>
          </a:p>
        </p:txBody>
      </p:sp>
      <p:sp>
        <p:nvSpPr>
          <p:cNvPr id="270" name="Google Shape;270;g37a0d5b8ea5_1_180"/>
          <p:cNvSpPr txBox="1"/>
          <p:nvPr/>
        </p:nvSpPr>
        <p:spPr>
          <a:xfrm>
            <a:off x="7556275" y="2511738"/>
            <a:ext cx="748200" cy="2001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Calibri"/>
              <a:ea typeface="Calibri"/>
              <a:cs typeface="Calibri"/>
              <a:sym typeface="Calibri"/>
            </a:endParaRPr>
          </a:p>
        </p:txBody>
      </p:sp>
      <p:sp>
        <p:nvSpPr>
          <p:cNvPr id="271" name="Google Shape;271;g37a0d5b8ea5_1_180"/>
          <p:cNvSpPr txBox="1"/>
          <p:nvPr/>
        </p:nvSpPr>
        <p:spPr>
          <a:xfrm>
            <a:off x="7448638" y="2601825"/>
            <a:ext cx="960000" cy="2001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000000"/>
              </a:solidFill>
              <a:latin typeface="Calibri"/>
              <a:ea typeface="Calibri"/>
              <a:cs typeface="Calibri"/>
              <a:sym typeface="Calibri"/>
            </a:endParaRPr>
          </a:p>
        </p:txBody>
      </p:sp>
      <p:sp>
        <p:nvSpPr>
          <p:cNvPr id="272" name="Google Shape;272;g37a0d5b8ea5_1_180"/>
          <p:cNvSpPr txBox="1"/>
          <p:nvPr/>
        </p:nvSpPr>
        <p:spPr>
          <a:xfrm>
            <a:off x="3986838" y="3979988"/>
            <a:ext cx="1550400" cy="2463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1000"/>
              <a:buFont typeface="Arial"/>
              <a:buNone/>
            </a:pPr>
            <a:r>
              <a:rPr b="1" i="0" lang="en-US" sz="1000" u="none" cap="none" strike="noStrike">
                <a:solidFill>
                  <a:schemeClr val="lt1"/>
                </a:solidFill>
                <a:latin typeface="Calibri"/>
                <a:ea typeface="Calibri"/>
                <a:cs typeface="Calibri"/>
                <a:sym typeface="Calibri"/>
              </a:rPr>
              <a:t>Extracurricular activities</a:t>
            </a:r>
            <a:endParaRPr b="1" i="0" sz="1000" u="none" cap="none" strike="noStrike">
              <a:solidFill>
                <a:schemeClr val="lt1"/>
              </a:solidFill>
              <a:latin typeface="Calibri"/>
              <a:ea typeface="Calibri"/>
              <a:cs typeface="Calibri"/>
              <a:sym typeface="Calibri"/>
            </a:endParaRPr>
          </a:p>
        </p:txBody>
      </p:sp>
      <p:sp>
        <p:nvSpPr>
          <p:cNvPr id="273" name="Google Shape;273;g37a0d5b8ea5_1_180"/>
          <p:cNvSpPr txBox="1"/>
          <p:nvPr/>
        </p:nvSpPr>
        <p:spPr>
          <a:xfrm>
            <a:off x="7288050" y="2288075"/>
            <a:ext cx="697200" cy="3693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rgbClr val="C43C1E"/>
                </a:solidFill>
                <a:latin typeface="Open Sans"/>
                <a:ea typeface="Open Sans"/>
                <a:cs typeface="Open Sans"/>
                <a:sym typeface="Open Sans"/>
              </a:rPr>
              <a:t>DaT Portfolio Submission:</a:t>
            </a:r>
            <a:endParaRPr b="1" i="0" sz="600" u="none" cap="none" strike="noStrike">
              <a:solidFill>
                <a:srgbClr val="C43C1E"/>
              </a:solidFill>
              <a:latin typeface="Open Sans"/>
              <a:ea typeface="Open Sans"/>
              <a:cs typeface="Open Sans"/>
              <a:sym typeface="Open Sans"/>
            </a:endParaRPr>
          </a:p>
          <a:p>
            <a:pPr indent="0" lvl="0" marL="0" marR="0" rtl="0" algn="l">
              <a:lnSpc>
                <a:spcPct val="100000"/>
              </a:lnSpc>
              <a:spcBef>
                <a:spcPts val="0"/>
              </a:spcBef>
              <a:spcAft>
                <a:spcPts val="0"/>
              </a:spcAft>
              <a:buClr>
                <a:srgbClr val="000000"/>
              </a:buClr>
              <a:buSzPts val="600"/>
              <a:buFont typeface="Arial"/>
              <a:buNone/>
            </a:pPr>
            <a:r>
              <a:rPr b="1" i="0" lang="en-US" sz="600" u="none" cap="none" strike="noStrike">
                <a:solidFill>
                  <a:srgbClr val="C43C1E"/>
                </a:solidFill>
                <a:latin typeface="Open Sans"/>
                <a:ea typeface="Open Sans"/>
                <a:cs typeface="Open Sans"/>
                <a:sym typeface="Open Sans"/>
              </a:rPr>
              <a:t>Early  May</a:t>
            </a:r>
            <a:endParaRPr b="1" i="0" sz="600" u="none" cap="none" strike="noStrike">
              <a:solidFill>
                <a:srgbClr val="C43C1E"/>
              </a:solidFill>
              <a:latin typeface="Open Sans"/>
              <a:ea typeface="Open Sans"/>
              <a:cs typeface="Open Sans"/>
              <a:sym typeface="Open Sans"/>
            </a:endParaRPr>
          </a:p>
        </p:txBody>
      </p:sp>
      <p:sp>
        <p:nvSpPr>
          <p:cNvPr id="274" name="Google Shape;274;g37a0d5b8ea5_1_180"/>
          <p:cNvSpPr txBox="1"/>
          <p:nvPr/>
        </p:nvSpPr>
        <p:spPr>
          <a:xfrm>
            <a:off x="7288050" y="3261325"/>
            <a:ext cx="697200" cy="307800"/>
          </a:xfrm>
          <a:prstGeom prst="rect">
            <a:avLst/>
          </a:prstGeom>
          <a:noFill/>
          <a:ln>
            <a:noFill/>
          </a:ln>
        </p:spPr>
        <p:txBody>
          <a:bodyPr anchorCtr="0" anchor="t" bIns="45725" lIns="45725" spcFirstLastPara="1" rIns="45725" wrap="square" tIns="45725">
            <a:spAutoFit/>
          </a:bodyPr>
          <a:lstStyle/>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C43C1E"/>
                </a:solidFill>
                <a:latin typeface="Calibri"/>
                <a:ea typeface="Calibri"/>
                <a:cs typeface="Calibri"/>
                <a:sym typeface="Calibri"/>
              </a:rPr>
              <a:t>May OSCE (Summative) </a:t>
            </a:r>
            <a:endParaRPr b="1" i="0" sz="700" u="none" cap="none" strike="noStrike">
              <a:solidFill>
                <a:srgbClr val="C43C1E"/>
              </a:solidFill>
              <a:latin typeface="Calibri"/>
              <a:ea typeface="Calibri"/>
              <a:cs typeface="Calibri"/>
              <a:sym typeface="Calibri"/>
            </a:endParaRPr>
          </a:p>
        </p:txBody>
      </p:sp>
      <p:sp>
        <p:nvSpPr>
          <p:cNvPr id="275" name="Google Shape;275;g37a0d5b8ea5_1_180"/>
          <p:cNvSpPr txBox="1"/>
          <p:nvPr/>
        </p:nvSpPr>
        <p:spPr>
          <a:xfrm>
            <a:off x="2034425" y="2226138"/>
            <a:ext cx="1370100" cy="215400"/>
          </a:xfrm>
          <a:prstGeom prst="rect">
            <a:avLst/>
          </a:prstGeom>
          <a:noFill/>
          <a:ln>
            <a:noFill/>
          </a:ln>
        </p:spPr>
        <p:txBody>
          <a:bodyPr anchorCtr="0" anchor="t" bIns="45725" lIns="45725" spcFirstLastPara="1" rIns="45725" wrap="square" tIns="45725">
            <a:spAutoFit/>
          </a:bodyPr>
          <a:lstStyle/>
          <a:p>
            <a:pPr indent="0" lvl="0" marL="0" marR="0" rtl="0" algn="l">
              <a:lnSpc>
                <a:spcPct val="100000"/>
              </a:lnSpc>
              <a:spcBef>
                <a:spcPts val="0"/>
              </a:spcBef>
              <a:spcAft>
                <a:spcPts val="0"/>
              </a:spcAft>
              <a:buClr>
                <a:srgbClr val="000000"/>
              </a:buClr>
              <a:buSzPts val="800"/>
              <a:buFont typeface="Arial"/>
              <a:buNone/>
            </a:pPr>
            <a:r>
              <a:rPr b="1" i="0" lang="en-US" sz="800" u="none" cap="none" strike="noStrike">
                <a:solidFill>
                  <a:schemeClr val="lt1"/>
                </a:solidFill>
                <a:latin typeface="Open Sans"/>
                <a:ea typeface="Open Sans"/>
                <a:cs typeface="Open Sans"/>
                <a:sym typeface="Open Sans"/>
              </a:rPr>
              <a:t>Scholarly Project</a:t>
            </a:r>
            <a:endParaRPr b="1" i="0" sz="800" u="none" cap="none" strike="noStrike">
              <a:solidFill>
                <a:schemeClr val="lt1"/>
              </a:solidFill>
              <a:latin typeface="Open Sans"/>
              <a:ea typeface="Open Sans"/>
              <a:cs typeface="Open Sans"/>
              <a:sym typeface="Open Sans"/>
            </a:endParaRPr>
          </a:p>
        </p:txBody>
      </p:sp>
      <p:sp>
        <p:nvSpPr>
          <p:cNvPr id="276" name="Google Shape;276;g37a0d5b8ea5_1_180"/>
          <p:cNvSpPr txBox="1"/>
          <p:nvPr/>
        </p:nvSpPr>
        <p:spPr>
          <a:xfrm>
            <a:off x="3739913" y="2701225"/>
            <a:ext cx="1764900" cy="3906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chemeClr val="lt1"/>
                </a:solidFill>
                <a:latin typeface="Source Code Pro"/>
                <a:ea typeface="Source Code Pro"/>
                <a:cs typeface="Source Code Pro"/>
                <a:sym typeface="Source Code Pro"/>
              </a:rPr>
              <a:t>DAT Teaching</a:t>
            </a:r>
            <a:endParaRPr b="1" i="0" sz="900" u="none" cap="none" strike="noStrike">
              <a:solidFill>
                <a:schemeClr val="lt1"/>
              </a:solidFill>
              <a:latin typeface="Source Code Pro"/>
              <a:ea typeface="Source Code Pro"/>
              <a:cs typeface="Source Code Pro"/>
              <a:sym typeface="Source Code Pro"/>
            </a:endParaRPr>
          </a:p>
        </p:txBody>
      </p:sp>
      <p:sp>
        <p:nvSpPr>
          <p:cNvPr id="277" name="Google Shape;277;g37a0d5b8ea5_1_180"/>
          <p:cNvSpPr/>
          <p:nvPr/>
        </p:nvSpPr>
        <p:spPr>
          <a:xfrm>
            <a:off x="1711750" y="2724550"/>
            <a:ext cx="1455300" cy="246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278" name="Google Shape;278;g37a0d5b8ea5_1_180"/>
          <p:cNvSpPr/>
          <p:nvPr/>
        </p:nvSpPr>
        <p:spPr>
          <a:xfrm>
            <a:off x="2398825" y="3091825"/>
            <a:ext cx="1044600" cy="477300"/>
          </a:xfrm>
          <a:prstGeom prst="flowChartAlternateProcess">
            <a:avLst/>
          </a:prstGeom>
          <a:solidFill>
            <a:srgbClr val="ECAFAE"/>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000">
                <a:solidFill>
                  <a:schemeClr val="lt1"/>
                </a:solidFill>
                <a:latin typeface="Calibri"/>
                <a:ea typeface="Calibri"/>
                <a:cs typeface="Calibri"/>
                <a:sym typeface="Calibri"/>
              </a:rPr>
              <a:t>Progress Test 4 (Formative)</a:t>
            </a:r>
            <a:endParaRPr b="1" sz="800">
              <a:solidFill>
                <a:schemeClr val="lt1"/>
              </a:solidFill>
              <a:latin typeface="Calibri"/>
              <a:ea typeface="Calibri"/>
              <a:cs typeface="Calibri"/>
              <a:sym typeface="Calibri"/>
            </a:endParaRPr>
          </a:p>
        </p:txBody>
      </p:sp>
      <p:sp>
        <p:nvSpPr>
          <p:cNvPr id="279" name="Google Shape;279;g37a0d5b8ea5_1_180"/>
          <p:cNvSpPr/>
          <p:nvPr/>
        </p:nvSpPr>
        <p:spPr>
          <a:xfrm>
            <a:off x="3941100" y="3099750"/>
            <a:ext cx="1044600" cy="477300"/>
          </a:xfrm>
          <a:prstGeom prst="flowChartAlternateProcess">
            <a:avLst/>
          </a:prstGeom>
          <a:solidFill>
            <a:srgbClr val="ECAFAE"/>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000">
                <a:solidFill>
                  <a:schemeClr val="lt1"/>
                </a:solidFill>
                <a:latin typeface="Calibri"/>
                <a:ea typeface="Calibri"/>
                <a:cs typeface="Calibri"/>
                <a:sym typeface="Calibri"/>
              </a:rPr>
              <a:t>Progress Test 5 (Summative)</a:t>
            </a:r>
            <a:endParaRPr b="1" sz="1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g37a0d5b8ea5_1_287"/>
          <p:cNvSpPr txBox="1"/>
          <p:nvPr>
            <p:ph type="title"/>
          </p:nvPr>
        </p:nvSpPr>
        <p:spPr>
          <a:xfrm>
            <a:off x="789200" y="1428767"/>
            <a:ext cx="7333200" cy="2146800"/>
          </a:xfrm>
          <a:prstGeom prst="rect">
            <a:avLst/>
          </a:prstGeom>
          <a:noFill/>
          <a:ln>
            <a:noFill/>
          </a:ln>
        </p:spPr>
        <p:txBody>
          <a:bodyPr anchorCtr="0" anchor="ctr" bIns="22850" lIns="45725" spcFirstLastPara="1" rIns="45725" wrap="square" tIns="22850">
            <a:normAutofit fontScale="90000"/>
          </a:bodyPr>
          <a:lstStyle/>
          <a:p>
            <a:pPr indent="0" lvl="0" marL="0" rtl="0" algn="ctr">
              <a:lnSpc>
                <a:spcPct val="100000"/>
              </a:lnSpc>
              <a:spcBef>
                <a:spcPts val="0"/>
              </a:spcBef>
              <a:spcAft>
                <a:spcPts val="0"/>
              </a:spcAft>
              <a:buSzPts val="900"/>
              <a:buNone/>
            </a:pPr>
            <a:r>
              <a:rPr b="1" lang="en-US" sz="7200">
                <a:solidFill>
                  <a:srgbClr val="FFFFFF"/>
                </a:solidFill>
                <a:latin typeface="Roboto"/>
                <a:ea typeface="Roboto"/>
                <a:cs typeface="Roboto"/>
                <a:sym typeface="Roboto"/>
              </a:rPr>
              <a:t>Stage 2 Year 3 Blocks</a:t>
            </a:r>
            <a:endParaRPr b="1" sz="7200">
              <a:solidFill>
                <a:srgbClr val="FFFFFF"/>
              </a:solidFill>
              <a:latin typeface="Roboto"/>
              <a:ea typeface="Roboto"/>
              <a:cs typeface="Roboto"/>
              <a:sym typeface="Roboto"/>
            </a:endParaRPr>
          </a:p>
        </p:txBody>
      </p:sp>
      <p:sp>
        <p:nvSpPr>
          <p:cNvPr id="285" name="Google Shape;285;g37a0d5b8ea5_1_287"/>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286" name="Google Shape;286;g37a0d5b8ea5_1_287"/>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287" name="Google Shape;287;g37a0d5b8ea5_1_287"/>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288" name="Google Shape;288;g37a0d5b8ea5_1_287"/>
          <p:cNvPicPr preferRelativeResize="0"/>
          <p:nvPr/>
        </p:nvPicPr>
        <p:blipFill rotWithShape="1">
          <a:blip r:embed="rId4">
            <a:alphaModFix/>
          </a:blip>
          <a:srcRect b="54862" l="16282" r="50896" t="30728"/>
          <a:stretch/>
        </p:blipFill>
        <p:spPr>
          <a:xfrm>
            <a:off x="6476850" y="2561750"/>
            <a:ext cx="1146426" cy="719177"/>
          </a:xfrm>
          <a:prstGeom prst="rect">
            <a:avLst/>
          </a:prstGeom>
          <a:noFill/>
          <a:ln>
            <a:noFill/>
          </a:ln>
        </p:spPr>
      </p:pic>
      <p:pic>
        <p:nvPicPr>
          <p:cNvPr id="289" name="Google Shape;289;g37a0d5b8ea5_1_287"/>
          <p:cNvPicPr preferRelativeResize="0"/>
          <p:nvPr/>
        </p:nvPicPr>
        <p:blipFill rotWithShape="1">
          <a:blip r:embed="rId4">
            <a:alphaModFix/>
          </a:blip>
          <a:srcRect b="49592" l="65057" r="4055" t="36927"/>
          <a:stretch/>
        </p:blipFill>
        <p:spPr>
          <a:xfrm>
            <a:off x="1308613" y="2563844"/>
            <a:ext cx="1146426" cy="71498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g37a0d5b8ea5_1_362"/>
          <p:cNvSpPr txBox="1"/>
          <p:nvPr/>
        </p:nvSpPr>
        <p:spPr>
          <a:xfrm>
            <a:off x="352985" y="206584"/>
            <a:ext cx="72981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Trauma and Accidents</a:t>
            </a:r>
            <a:endParaRPr b="0" i="0" sz="500" u="none" cap="none" strike="noStrike">
              <a:solidFill>
                <a:schemeClr val="lt1"/>
              </a:solidFill>
              <a:latin typeface="Roboto"/>
              <a:ea typeface="Roboto"/>
              <a:cs typeface="Roboto"/>
              <a:sym typeface="Roboto"/>
            </a:endParaRPr>
          </a:p>
        </p:txBody>
      </p:sp>
      <p:sp>
        <p:nvSpPr>
          <p:cNvPr id="295" name="Google Shape;295;g37a0d5b8ea5_1_362"/>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296" name="Google Shape;296;g37a0d5b8ea5_1_362"/>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grpSp>
        <p:nvGrpSpPr>
          <p:cNvPr id="297" name="Google Shape;297;g37a0d5b8ea5_1_362"/>
          <p:cNvGrpSpPr/>
          <p:nvPr/>
        </p:nvGrpSpPr>
        <p:grpSpPr>
          <a:xfrm>
            <a:off x="81982" y="1193090"/>
            <a:ext cx="5054779" cy="3376472"/>
            <a:chOff x="-1471133" y="-291136"/>
            <a:chExt cx="25710981" cy="2099927"/>
          </a:xfrm>
        </p:grpSpPr>
        <p:sp>
          <p:nvSpPr>
            <p:cNvPr id="298" name="Google Shape;298;g37a0d5b8ea5_1_362"/>
            <p:cNvSpPr txBox="1"/>
            <p:nvPr/>
          </p:nvSpPr>
          <p:spPr>
            <a:xfrm>
              <a:off x="-781952" y="-53008"/>
              <a:ext cx="25021800" cy="18618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This is the best block if you enjoy doing things - </a:t>
              </a:r>
              <a:r>
                <a:rPr b="1" lang="en-US" sz="1700">
                  <a:solidFill>
                    <a:schemeClr val="dk1"/>
                  </a:solidFill>
                  <a:latin typeface="Roboto"/>
                  <a:ea typeface="Roboto"/>
                  <a:cs typeface="Roboto"/>
                  <a:sym typeface="Roboto"/>
                </a:rPr>
                <a:t>clinical skills </a:t>
              </a:r>
              <a:r>
                <a:rPr lang="en-US" sz="1700">
                  <a:solidFill>
                    <a:schemeClr val="dk1"/>
                  </a:solidFill>
                  <a:latin typeface="Roboto"/>
                  <a:ea typeface="Roboto"/>
                  <a:cs typeface="Roboto"/>
                  <a:sym typeface="Roboto"/>
                </a:rPr>
                <a:t>(best block for sign offs!!)</a:t>
              </a:r>
              <a:r>
                <a:rPr b="1" lang="en-US" sz="1700">
                  <a:solidFill>
                    <a:schemeClr val="dk1"/>
                  </a:solidFill>
                  <a:latin typeface="Roboto"/>
                  <a:ea typeface="Roboto"/>
                  <a:cs typeface="Roboto"/>
                  <a:sym typeface="Roboto"/>
                </a:rPr>
                <a:t> </a:t>
              </a:r>
              <a:r>
                <a:rPr lang="en-US" sz="1700">
                  <a:solidFill>
                    <a:schemeClr val="dk1"/>
                  </a:solidFill>
                  <a:latin typeface="Roboto"/>
                  <a:ea typeface="Roboto"/>
                  <a:cs typeface="Roboto"/>
                  <a:sym typeface="Roboto"/>
                </a:rPr>
                <a:t>in ED, assisting in theatres, assessing patients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Absolutely key skills to develop are </a:t>
              </a:r>
              <a:r>
                <a:rPr b="1" lang="en-US" sz="1700">
                  <a:solidFill>
                    <a:schemeClr val="dk1"/>
                  </a:solidFill>
                  <a:latin typeface="Roboto"/>
                  <a:ea typeface="Roboto"/>
                  <a:cs typeface="Roboto"/>
                  <a:sym typeface="Roboto"/>
                </a:rPr>
                <a:t>A-E assessment </a:t>
              </a:r>
              <a:r>
                <a:rPr lang="en-US" sz="1700">
                  <a:solidFill>
                    <a:schemeClr val="dk1"/>
                  </a:solidFill>
                  <a:latin typeface="Roboto"/>
                  <a:ea typeface="Roboto"/>
                  <a:cs typeface="Roboto"/>
                  <a:sym typeface="Roboto"/>
                </a:rPr>
                <a:t>of unwell patients and </a:t>
              </a:r>
              <a:r>
                <a:rPr b="1" lang="en-US" sz="1700">
                  <a:solidFill>
                    <a:schemeClr val="dk1"/>
                  </a:solidFill>
                  <a:latin typeface="Roboto"/>
                  <a:ea typeface="Roboto"/>
                  <a:cs typeface="Roboto"/>
                  <a:sym typeface="Roboto"/>
                </a:rPr>
                <a:t>radiograph interpretation </a:t>
              </a:r>
              <a:r>
                <a:rPr lang="en-US" sz="1700">
                  <a:solidFill>
                    <a:schemeClr val="dk1"/>
                  </a:solidFill>
                  <a:latin typeface="Roboto"/>
                  <a:ea typeface="Roboto"/>
                  <a:cs typeface="Roboto"/>
                  <a:sym typeface="Roboto"/>
                </a:rPr>
                <a:t>(CXRs, AXRs, PXRs, CTs) alongside ECGs + ABGs</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All examinations</a:t>
              </a:r>
              <a:r>
                <a:rPr lang="en-US" sz="1700">
                  <a:solidFill>
                    <a:schemeClr val="dk1"/>
                  </a:solidFill>
                  <a:latin typeface="Roboto"/>
                  <a:ea typeface="Roboto"/>
                  <a:cs typeface="Roboto"/>
                  <a:sym typeface="Roboto"/>
                </a:rPr>
                <a:t> are relevant in this block!</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Knowledge overlap</a:t>
              </a:r>
              <a:r>
                <a:rPr lang="en-US" sz="1700">
                  <a:solidFill>
                    <a:schemeClr val="dk1"/>
                  </a:solidFill>
                  <a:latin typeface="Roboto"/>
                  <a:ea typeface="Roboto"/>
                  <a:cs typeface="Roboto"/>
                  <a:sym typeface="Roboto"/>
                </a:rPr>
                <a:t> with all other blocks (cardio/vascular emergencies, neurological/ENT emergencies, even acute onc)</a:t>
              </a:r>
              <a:endParaRPr sz="1700">
                <a:solidFill>
                  <a:schemeClr val="dk1"/>
                </a:solidFill>
                <a:latin typeface="Roboto"/>
                <a:ea typeface="Roboto"/>
                <a:cs typeface="Roboto"/>
                <a:sym typeface="Roboto"/>
              </a:endParaRPr>
            </a:p>
          </p:txBody>
        </p:sp>
        <p:sp>
          <p:nvSpPr>
            <p:cNvPr id="299" name="Google Shape;299;g37a0d5b8ea5_1_362"/>
            <p:cNvSpPr txBox="1"/>
            <p:nvPr/>
          </p:nvSpPr>
          <p:spPr>
            <a:xfrm>
              <a:off x="-1471133" y="-291136"/>
              <a:ext cx="21640800" cy="201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2200"/>
                <a:buFont typeface="Arial"/>
                <a:buNone/>
              </a:pPr>
              <a:r>
                <a:rPr b="1" lang="en-US" sz="2100">
                  <a:solidFill>
                    <a:srgbClr val="262626"/>
                  </a:solidFill>
                  <a:latin typeface="Roboto"/>
                  <a:ea typeface="Roboto"/>
                  <a:cs typeface="Roboto"/>
                  <a:sym typeface="Roboto"/>
                </a:rPr>
                <a:t>General Advice</a:t>
              </a:r>
              <a:endParaRPr b="0" i="0" sz="1300" u="none" cap="none" strike="noStrike">
                <a:solidFill>
                  <a:srgbClr val="262626"/>
                </a:solidFill>
                <a:latin typeface="Roboto"/>
                <a:ea typeface="Roboto"/>
                <a:cs typeface="Roboto"/>
                <a:sym typeface="Roboto"/>
              </a:endParaRPr>
            </a:p>
          </p:txBody>
        </p:sp>
      </p:grpSp>
      <p:sp>
        <p:nvSpPr>
          <p:cNvPr id="300" name="Google Shape;300;g37a0d5b8ea5_1_362"/>
          <p:cNvSpPr txBox="1"/>
          <p:nvPr/>
        </p:nvSpPr>
        <p:spPr>
          <a:xfrm>
            <a:off x="5585203" y="1222649"/>
            <a:ext cx="3199800" cy="30585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Clr>
                <a:srgbClr val="000000"/>
              </a:buClr>
              <a:buSzPts val="3100"/>
              <a:buFont typeface="Arial"/>
              <a:buNone/>
            </a:pPr>
            <a:r>
              <a:rPr b="1" lang="en-US" sz="3100">
                <a:solidFill>
                  <a:srgbClr val="262626"/>
                </a:solidFill>
                <a:latin typeface="Roboto"/>
                <a:ea typeface="Roboto"/>
                <a:cs typeface="Roboto"/>
                <a:sym typeface="Roboto"/>
              </a:rPr>
              <a:t>CONTENT:</a:t>
            </a:r>
            <a:endParaRPr b="1" i="0" sz="3100" u="none" cap="none" strike="noStrike">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u="sng">
                <a:solidFill>
                  <a:srgbClr val="262626"/>
                </a:solidFill>
                <a:latin typeface="Roboto"/>
                <a:ea typeface="Roboto"/>
                <a:cs typeface="Roboto"/>
                <a:sym typeface="Roboto"/>
              </a:rPr>
              <a:t>Acute and Emergency</a:t>
            </a:r>
            <a:endParaRPr sz="1800" u="sng">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u="sng">
                <a:solidFill>
                  <a:srgbClr val="262626"/>
                </a:solidFill>
                <a:latin typeface="Roboto"/>
                <a:ea typeface="Roboto"/>
                <a:cs typeface="Roboto"/>
                <a:sym typeface="Roboto"/>
              </a:rPr>
              <a:t>Orthopaedics</a:t>
            </a:r>
            <a:endParaRPr sz="1800" u="sng">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a:solidFill>
                  <a:srgbClr val="262626"/>
                </a:solidFill>
                <a:latin typeface="Roboto"/>
                <a:ea typeface="Roboto"/>
                <a:cs typeface="Roboto"/>
                <a:sym typeface="Roboto"/>
              </a:rPr>
              <a:t>bit of radiology</a:t>
            </a:r>
            <a:endParaRPr sz="1800">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t/>
            </a:r>
            <a:endParaRPr sz="1800">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a:solidFill>
                  <a:srgbClr val="262626"/>
                </a:solidFill>
                <a:latin typeface="Roboto"/>
                <a:ea typeface="Roboto"/>
                <a:cs typeface="Roboto"/>
                <a:sym typeface="Roboto"/>
              </a:rPr>
              <a:t>(the ratio of which really depends on where you are placed)</a:t>
            </a:r>
            <a:endParaRPr sz="1800">
              <a:solidFill>
                <a:srgbClr val="262626"/>
              </a:solidFill>
              <a:latin typeface="Roboto"/>
              <a:ea typeface="Roboto"/>
              <a:cs typeface="Roboto"/>
              <a:sym typeface="Roboto"/>
            </a:endParaRPr>
          </a:p>
        </p:txBody>
      </p:sp>
      <p:cxnSp>
        <p:nvCxnSpPr>
          <p:cNvPr id="301" name="Google Shape;301;g37a0d5b8ea5_1_362"/>
          <p:cNvCxnSpPr/>
          <p:nvPr/>
        </p:nvCxnSpPr>
        <p:spPr>
          <a:xfrm>
            <a:off x="5360975" y="1306449"/>
            <a:ext cx="0" cy="3205200"/>
          </a:xfrm>
          <a:prstGeom prst="straightConnector1">
            <a:avLst/>
          </a:prstGeom>
          <a:noFill/>
          <a:ln cap="rnd" cmpd="sng" w="19050">
            <a:solidFill>
              <a:srgbClr val="F46530"/>
            </a:solidFill>
            <a:prstDash val="dash"/>
            <a:round/>
            <a:headEnd len="sm" w="sm" type="none"/>
            <a:tailEnd len="sm" w="sm" type="none"/>
          </a:ln>
        </p:spPr>
      </p:cxnSp>
      <p:sp>
        <p:nvSpPr>
          <p:cNvPr id="302" name="Google Shape;302;g37a0d5b8ea5_1_36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03" name="Google Shape;303;g37a0d5b8ea5_1_36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04" name="Google Shape;304;g37a0d5b8ea5_1_36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3f8ad3cc3d4_0_4"/>
          <p:cNvSpPr txBox="1"/>
          <p:nvPr/>
        </p:nvSpPr>
        <p:spPr>
          <a:xfrm>
            <a:off x="352973" y="206575"/>
            <a:ext cx="84732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Some T&amp;A Topics </a:t>
            </a:r>
            <a:r>
              <a:rPr b="1" lang="en-US" sz="2500">
                <a:solidFill>
                  <a:schemeClr val="lt1"/>
                </a:solidFill>
                <a:latin typeface="Roboto"/>
                <a:ea typeface="Roboto"/>
                <a:cs typeface="Roboto"/>
                <a:sym typeface="Roboto"/>
              </a:rPr>
              <a:t>+ more specific advice</a:t>
            </a:r>
            <a:endParaRPr b="0" i="0" sz="2500" u="none" cap="none" strike="noStrike">
              <a:solidFill>
                <a:schemeClr val="lt1"/>
              </a:solidFill>
              <a:latin typeface="Roboto"/>
              <a:ea typeface="Roboto"/>
              <a:cs typeface="Roboto"/>
              <a:sym typeface="Roboto"/>
            </a:endParaRPr>
          </a:p>
        </p:txBody>
      </p:sp>
      <p:sp>
        <p:nvSpPr>
          <p:cNvPr id="310" name="Google Shape;310;g3f8ad3cc3d4_0_4"/>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11" name="Google Shape;311;g3f8ad3cc3d4_0_4"/>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312" name="Google Shape;312;g3f8ad3cc3d4_0_4"/>
          <p:cNvSpPr txBox="1"/>
          <p:nvPr/>
        </p:nvSpPr>
        <p:spPr>
          <a:xfrm>
            <a:off x="105875" y="1200600"/>
            <a:ext cx="8812200" cy="33708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Emergency Presentations </a:t>
            </a:r>
            <a:r>
              <a:rPr lang="en-US" sz="1700">
                <a:solidFill>
                  <a:schemeClr val="dk1"/>
                </a:solidFill>
                <a:latin typeface="Roboto"/>
                <a:ea typeface="Roboto"/>
                <a:cs typeface="Roboto"/>
                <a:sym typeface="Roboto"/>
              </a:rPr>
              <a:t>(as convincing as it is to learn these condition by condition, try and learn by </a:t>
            </a:r>
            <a:r>
              <a:rPr lang="en-US" sz="1700" u="sng">
                <a:solidFill>
                  <a:schemeClr val="dk1"/>
                </a:solidFill>
                <a:latin typeface="Roboto"/>
                <a:ea typeface="Roboto"/>
                <a:cs typeface="Roboto"/>
                <a:sym typeface="Roboto"/>
              </a:rPr>
              <a:t>presentation</a:t>
            </a:r>
            <a:r>
              <a:rPr lang="en-US" sz="1700">
                <a:solidFill>
                  <a:schemeClr val="dk1"/>
                </a:solidFill>
                <a:latin typeface="Roboto"/>
                <a:ea typeface="Roboto"/>
                <a:cs typeface="Roboto"/>
                <a:sym typeface="Roboto"/>
              </a:rPr>
              <a:t> - i.e. what do I know that causes chest pain and what is the pathophys underlying it? This will help when you assess patients and in A-E OSCEs!)</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Cardio/resp - chest pain, SOB, syncope, palpitations</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Neuro/ENT/ophthal - headache, neurological deficit, back pain, sudden visual loss</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GI/uro - abdominal pain</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Trauma, sepsis, airway obstruction, shock</a:t>
            </a:r>
            <a:endParaRPr sz="1700">
              <a:solidFill>
                <a:schemeClr val="dk1"/>
              </a:solidFill>
              <a:latin typeface="Roboto"/>
              <a:ea typeface="Roboto"/>
              <a:cs typeface="Roboto"/>
              <a:sym typeface="Roboto"/>
            </a:endParaRPr>
          </a:p>
          <a:p>
            <a:pPr indent="0" lvl="0" marL="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336550" lvl="0" marL="4572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Upper and Lower limb </a:t>
            </a:r>
            <a:r>
              <a:rPr lang="en-US" sz="1700">
                <a:solidFill>
                  <a:schemeClr val="dk1"/>
                </a:solidFill>
                <a:latin typeface="Roboto"/>
                <a:ea typeface="Roboto"/>
                <a:cs typeface="Roboto"/>
                <a:sym typeface="Roboto"/>
              </a:rPr>
              <a:t>injury - fractures (</a:t>
            </a:r>
            <a:r>
              <a:rPr lang="en-US" sz="1700" u="sng">
                <a:solidFill>
                  <a:schemeClr val="dk1"/>
                </a:solidFill>
                <a:latin typeface="Roboto"/>
                <a:ea typeface="Roboto"/>
                <a:cs typeface="Roboto"/>
                <a:sym typeface="Roboto"/>
              </a:rPr>
              <a:t>hip</a:t>
            </a:r>
            <a:r>
              <a:rPr lang="en-US" sz="1700">
                <a:solidFill>
                  <a:schemeClr val="dk1"/>
                </a:solidFill>
                <a:latin typeface="Roboto"/>
                <a:ea typeface="Roboto"/>
                <a:cs typeface="Roboto"/>
                <a:sym typeface="Roboto"/>
              </a:rPr>
              <a:t>), dislocations (</a:t>
            </a:r>
            <a:r>
              <a:rPr lang="en-US" sz="1700" u="sng">
                <a:solidFill>
                  <a:schemeClr val="dk1"/>
                </a:solidFill>
                <a:latin typeface="Roboto"/>
                <a:ea typeface="Roboto"/>
                <a:cs typeface="Roboto"/>
                <a:sym typeface="Roboto"/>
              </a:rPr>
              <a:t>shoulder</a:t>
            </a:r>
            <a:r>
              <a:rPr lang="en-US" sz="1700">
                <a:solidFill>
                  <a:schemeClr val="dk1"/>
                </a:solidFill>
                <a:latin typeface="Roboto"/>
                <a:ea typeface="Roboto"/>
                <a:cs typeface="Roboto"/>
                <a:sym typeface="Roboto"/>
              </a:rPr>
              <a:t>), </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Learn the pathophys of the different types of </a:t>
            </a:r>
            <a:r>
              <a:rPr b="1" lang="en-US" sz="1700">
                <a:solidFill>
                  <a:schemeClr val="dk1"/>
                </a:solidFill>
                <a:latin typeface="Roboto"/>
                <a:ea typeface="Roboto"/>
                <a:cs typeface="Roboto"/>
                <a:sym typeface="Roboto"/>
              </a:rPr>
              <a:t>shock </a:t>
            </a:r>
            <a:r>
              <a:rPr lang="en-US" sz="1700">
                <a:solidFill>
                  <a:schemeClr val="dk1"/>
                </a:solidFill>
                <a:latin typeface="Roboto"/>
                <a:ea typeface="Roboto"/>
                <a:cs typeface="Roboto"/>
                <a:sym typeface="Roboto"/>
              </a:rPr>
              <a:t>and how they are treated</a:t>
            </a:r>
            <a:endParaRPr sz="1700">
              <a:solidFill>
                <a:schemeClr val="dk1"/>
              </a:solidFill>
              <a:latin typeface="Roboto"/>
              <a:ea typeface="Roboto"/>
              <a:cs typeface="Roboto"/>
              <a:sym typeface="Roboto"/>
            </a:endParaRPr>
          </a:p>
          <a:p>
            <a:pPr indent="-336550" lvl="0" marL="457200" marR="0" rtl="0" algn="l">
              <a:lnSpc>
                <a:spcPct val="100000"/>
              </a:lnSpc>
              <a:spcBef>
                <a:spcPts val="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Toxicology </a:t>
            </a:r>
            <a:r>
              <a:rPr lang="en-US" sz="1700">
                <a:solidFill>
                  <a:schemeClr val="dk1"/>
                </a:solidFill>
                <a:latin typeface="Roboto"/>
                <a:ea typeface="Roboto"/>
                <a:cs typeface="Roboto"/>
                <a:sym typeface="Roboto"/>
              </a:rPr>
              <a:t>and substance </a:t>
            </a:r>
            <a:r>
              <a:rPr lang="en-US" sz="1700">
                <a:solidFill>
                  <a:schemeClr val="dk1"/>
                </a:solidFill>
                <a:latin typeface="Roboto"/>
                <a:ea typeface="Roboto"/>
                <a:cs typeface="Roboto"/>
                <a:sym typeface="Roboto"/>
              </a:rPr>
              <a:t>misuse</a:t>
            </a:r>
            <a:r>
              <a:rPr lang="en-US" sz="1700">
                <a:solidFill>
                  <a:schemeClr val="dk1"/>
                </a:solidFill>
                <a:latin typeface="Roboto"/>
                <a:ea typeface="Roboto"/>
                <a:cs typeface="Roboto"/>
                <a:sym typeface="Roboto"/>
              </a:rPr>
              <a:t> (paracetamol, aspirin, alcohol, TCAs, benzos, cocaine) + acute mental health presentations</a:t>
            </a:r>
            <a:endParaRPr sz="1700">
              <a:solidFill>
                <a:schemeClr val="dk1"/>
              </a:solidFill>
              <a:latin typeface="Roboto"/>
              <a:ea typeface="Roboto"/>
              <a:cs typeface="Roboto"/>
              <a:sym typeface="Roboto"/>
            </a:endParaRPr>
          </a:p>
        </p:txBody>
      </p:sp>
      <p:sp>
        <p:nvSpPr>
          <p:cNvPr id="313" name="Google Shape;313;g3f8ad3cc3d4_0_4"/>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14" name="Google Shape;314;g3f8ad3cc3d4_0_4"/>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15" name="Google Shape;315;g3f8ad3cc3d4_0_4"/>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g3f8ad3cc3d4_0_18"/>
          <p:cNvSpPr txBox="1"/>
          <p:nvPr/>
        </p:nvSpPr>
        <p:spPr>
          <a:xfrm>
            <a:off x="352973" y="206575"/>
            <a:ext cx="8473200" cy="66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Useful Resources</a:t>
            </a:r>
            <a:endParaRPr b="0" i="0" sz="2500" u="none" cap="none" strike="noStrike">
              <a:solidFill>
                <a:schemeClr val="lt1"/>
              </a:solidFill>
              <a:latin typeface="Roboto"/>
              <a:ea typeface="Roboto"/>
              <a:cs typeface="Roboto"/>
              <a:sym typeface="Roboto"/>
            </a:endParaRPr>
          </a:p>
        </p:txBody>
      </p:sp>
      <p:sp>
        <p:nvSpPr>
          <p:cNvPr id="321" name="Google Shape;321;g3f8ad3cc3d4_0_18"/>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22" name="Google Shape;322;g3f8ad3cc3d4_0_18"/>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sp>
        <p:nvSpPr>
          <p:cNvPr id="323" name="Google Shape;323;g3f8ad3cc3d4_0_18"/>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24" name="Google Shape;324;g3f8ad3cc3d4_0_18"/>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25" name="Google Shape;325;g3f8ad3cc3d4_0_18"/>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pic>
        <p:nvPicPr>
          <p:cNvPr id="326" name="Google Shape;326;g3f8ad3cc3d4_0_18" title="Screenshot 2026-08-30 at 15.32.16.png"/>
          <p:cNvPicPr preferRelativeResize="0"/>
          <p:nvPr/>
        </p:nvPicPr>
        <p:blipFill>
          <a:blip r:embed="rId4">
            <a:alphaModFix/>
          </a:blip>
          <a:stretch>
            <a:fillRect/>
          </a:stretch>
        </p:blipFill>
        <p:spPr>
          <a:xfrm>
            <a:off x="113450" y="1228725"/>
            <a:ext cx="3486150" cy="971550"/>
          </a:xfrm>
          <a:prstGeom prst="rect">
            <a:avLst/>
          </a:prstGeom>
          <a:noFill/>
          <a:ln>
            <a:noFill/>
          </a:ln>
        </p:spPr>
      </p:pic>
      <p:pic>
        <p:nvPicPr>
          <p:cNvPr id="327" name="Google Shape;327;g3f8ad3cc3d4_0_18" title="Screenshot 2026-08-30 at 15.32.34.png"/>
          <p:cNvPicPr preferRelativeResize="0"/>
          <p:nvPr/>
        </p:nvPicPr>
        <p:blipFill>
          <a:blip r:embed="rId5">
            <a:alphaModFix/>
          </a:blip>
          <a:stretch>
            <a:fillRect/>
          </a:stretch>
        </p:blipFill>
        <p:spPr>
          <a:xfrm>
            <a:off x="3983575" y="1228725"/>
            <a:ext cx="5046125" cy="1175125"/>
          </a:xfrm>
          <a:prstGeom prst="rect">
            <a:avLst/>
          </a:prstGeom>
          <a:noFill/>
          <a:ln>
            <a:noFill/>
          </a:ln>
        </p:spPr>
      </p:pic>
      <p:pic>
        <p:nvPicPr>
          <p:cNvPr id="328" name="Google Shape;328;g3f8ad3cc3d4_0_18" title="Screenshot 2026-08-30 at 15.32.56.png"/>
          <p:cNvPicPr preferRelativeResize="0"/>
          <p:nvPr/>
        </p:nvPicPr>
        <p:blipFill>
          <a:blip r:embed="rId6">
            <a:alphaModFix/>
          </a:blip>
          <a:stretch>
            <a:fillRect/>
          </a:stretch>
        </p:blipFill>
        <p:spPr>
          <a:xfrm>
            <a:off x="154525" y="2770475"/>
            <a:ext cx="3829050" cy="1581150"/>
          </a:xfrm>
          <a:prstGeom prst="rect">
            <a:avLst/>
          </a:prstGeom>
          <a:noFill/>
          <a:ln>
            <a:noFill/>
          </a:ln>
        </p:spPr>
      </p:pic>
      <p:pic>
        <p:nvPicPr>
          <p:cNvPr id="329" name="Google Shape;329;g3f8ad3cc3d4_0_18" title="Screenshot 2026-08-30 at 15.35.38.png"/>
          <p:cNvPicPr preferRelativeResize="0"/>
          <p:nvPr/>
        </p:nvPicPr>
        <p:blipFill>
          <a:blip r:embed="rId7">
            <a:alphaModFix/>
          </a:blip>
          <a:stretch>
            <a:fillRect/>
          </a:stretch>
        </p:blipFill>
        <p:spPr>
          <a:xfrm>
            <a:off x="4150663" y="2748375"/>
            <a:ext cx="4711950" cy="1625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g3f8ac8eeb49_0_62"/>
          <p:cNvSpPr txBox="1"/>
          <p:nvPr/>
        </p:nvSpPr>
        <p:spPr>
          <a:xfrm>
            <a:off x="118350" y="212900"/>
            <a:ext cx="8910900" cy="6618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Clr>
                <a:srgbClr val="000000"/>
              </a:buClr>
              <a:buSzPts val="4500"/>
              <a:buFont typeface="Arial"/>
              <a:buNone/>
            </a:pPr>
            <a:r>
              <a:rPr b="1" lang="en-US" sz="4300">
                <a:solidFill>
                  <a:schemeClr val="lt1"/>
                </a:solidFill>
                <a:latin typeface="Roboto"/>
                <a:ea typeface="Roboto"/>
                <a:cs typeface="Roboto"/>
                <a:sym typeface="Roboto"/>
              </a:rPr>
              <a:t>Cognition, Movement, and Senses</a:t>
            </a:r>
            <a:endParaRPr b="0" i="0" sz="500" u="none" cap="none" strike="noStrike">
              <a:solidFill>
                <a:schemeClr val="lt1"/>
              </a:solidFill>
              <a:latin typeface="Roboto"/>
              <a:ea typeface="Roboto"/>
              <a:cs typeface="Roboto"/>
              <a:sym typeface="Roboto"/>
            </a:endParaRPr>
          </a:p>
        </p:txBody>
      </p:sp>
      <p:sp>
        <p:nvSpPr>
          <p:cNvPr id="335" name="Google Shape;335;g3f8ac8eeb49_0_62"/>
          <p:cNvSpPr/>
          <p:nvPr/>
        </p:nvSpPr>
        <p:spPr>
          <a:xfrm>
            <a:off x="0" y="1141117"/>
            <a:ext cx="9147600" cy="3494700"/>
          </a:xfrm>
          <a:prstGeom prst="rect">
            <a:avLst/>
          </a:prstGeom>
          <a:solidFill>
            <a:srgbClr val="BDD3FF"/>
          </a:solidFill>
          <a:ln>
            <a:noFill/>
          </a:ln>
        </p:spPr>
        <p:txBody>
          <a:bodyPr anchorCtr="0" anchor="ctr" bIns="45725" lIns="45725" spcFirstLastPara="1" rIns="45725" wrap="square" tIns="45725">
            <a:noAutofit/>
          </a:bodyPr>
          <a:lstStyle/>
          <a:p>
            <a:pPr indent="0" lvl="0" marL="0" marR="0" rtl="0" algn="l">
              <a:lnSpc>
                <a:spcPct val="100000"/>
              </a:lnSpc>
              <a:spcBef>
                <a:spcPts val="0"/>
              </a:spcBef>
              <a:spcAft>
                <a:spcPts val="0"/>
              </a:spcAft>
              <a:buClr>
                <a:srgbClr val="000000"/>
              </a:buClr>
              <a:buSzPts val="700"/>
              <a:buFont typeface="Arial"/>
              <a:buNone/>
            </a:pPr>
            <a:r>
              <a:t/>
            </a:r>
            <a:endParaRPr b="0" i="0" sz="700" u="none" cap="none" strike="noStrike">
              <a:solidFill>
                <a:srgbClr val="262626"/>
              </a:solidFill>
              <a:latin typeface="Arial"/>
              <a:ea typeface="Arial"/>
              <a:cs typeface="Arial"/>
              <a:sym typeface="Arial"/>
            </a:endParaRPr>
          </a:p>
        </p:txBody>
      </p:sp>
      <p:cxnSp>
        <p:nvCxnSpPr>
          <p:cNvPr id="336" name="Google Shape;336;g3f8ac8eeb49_0_62"/>
          <p:cNvCxnSpPr/>
          <p:nvPr/>
        </p:nvCxnSpPr>
        <p:spPr>
          <a:xfrm>
            <a:off x="-67050" y="1132552"/>
            <a:ext cx="9278100" cy="0"/>
          </a:xfrm>
          <a:prstGeom prst="straightConnector1">
            <a:avLst/>
          </a:prstGeom>
          <a:noFill/>
          <a:ln cap="flat" cmpd="sng" w="28575">
            <a:solidFill>
              <a:srgbClr val="F46530"/>
            </a:solidFill>
            <a:prstDash val="solid"/>
            <a:round/>
            <a:headEnd len="sm" w="sm" type="none"/>
            <a:tailEnd len="sm" w="sm" type="none"/>
          </a:ln>
        </p:spPr>
      </p:cxnSp>
      <p:grpSp>
        <p:nvGrpSpPr>
          <p:cNvPr id="337" name="Google Shape;337;g3f8ac8eeb49_0_62"/>
          <p:cNvGrpSpPr/>
          <p:nvPr/>
        </p:nvGrpSpPr>
        <p:grpSpPr>
          <a:xfrm>
            <a:off x="7" y="1132540"/>
            <a:ext cx="5255094" cy="3405432"/>
            <a:chOff x="-1888097" y="-328793"/>
            <a:chExt cx="26729876" cy="2117938"/>
          </a:xfrm>
        </p:grpSpPr>
        <p:sp>
          <p:nvSpPr>
            <p:cNvPr id="338" name="Google Shape;338;g3f8ac8eeb49_0_62"/>
            <p:cNvSpPr txBox="1"/>
            <p:nvPr/>
          </p:nvSpPr>
          <p:spPr>
            <a:xfrm>
              <a:off x="-387620" y="-168656"/>
              <a:ext cx="25229400" cy="1957800"/>
            </a:xfrm>
            <a:prstGeom prst="rect">
              <a:avLst/>
            </a:prstGeom>
            <a:noFill/>
            <a:ln>
              <a:noFill/>
            </a:ln>
          </p:spPr>
          <p:txBody>
            <a:bodyPr anchorCtr="0" anchor="t" bIns="0" lIns="0" spcFirstLastPara="1" rIns="0" wrap="square" tIns="0">
              <a:spAutoFit/>
            </a:bodyPr>
            <a:lstStyle/>
            <a:p>
              <a:pPr indent="-222250" lvl="0" marL="2286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Learn neuroanatomy it is so important</a:t>
              </a:r>
              <a:r>
                <a:rPr lang="en-US" sz="1700">
                  <a:solidFill>
                    <a:schemeClr val="dk1"/>
                  </a:solidFill>
                  <a:latin typeface="Roboto"/>
                  <a:ea typeface="Roboto"/>
                  <a:cs typeface="Roboto"/>
                  <a:sym typeface="Roboto"/>
                </a:rPr>
                <a:t>.</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The cranial nerves</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Arterial supply of the CNS</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Intracranial pressure </a:t>
              </a:r>
              <a:endParaRPr sz="1700">
                <a:solidFill>
                  <a:schemeClr val="dk1"/>
                </a:solidFill>
                <a:latin typeface="Roboto"/>
                <a:ea typeface="Roboto"/>
                <a:cs typeface="Roboto"/>
                <a:sym typeface="Roboto"/>
              </a:endParaRPr>
            </a:p>
            <a:p>
              <a:pPr indent="-336550" lvl="1" marL="9144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Spinal cord + tracts</a:t>
              </a:r>
              <a:endParaRPr sz="1700">
                <a:solidFill>
                  <a:schemeClr val="dk1"/>
                </a:solidFill>
                <a:latin typeface="Roboto"/>
                <a:ea typeface="Roboto"/>
                <a:cs typeface="Roboto"/>
                <a:sym typeface="Roboto"/>
              </a:endParaRPr>
            </a:p>
            <a:p>
              <a:pPr indent="0" lvl="0" marL="914400" marR="0" rtl="0" algn="l">
                <a:lnSpc>
                  <a:spcPct val="100000"/>
                </a:lnSpc>
                <a:spcBef>
                  <a:spcPts val="300"/>
                </a:spcBef>
                <a:spcAft>
                  <a:spcPts val="0"/>
                </a:spcAft>
                <a:buNone/>
              </a:pPr>
              <a:r>
                <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b="1" lang="en-US" sz="1700">
                  <a:solidFill>
                    <a:schemeClr val="dk1"/>
                  </a:solidFill>
                  <a:latin typeface="Roboto"/>
                  <a:ea typeface="Roboto"/>
                  <a:cs typeface="Roboto"/>
                  <a:sym typeface="Roboto"/>
                </a:rPr>
                <a:t>Bedside teaching + skills sessions </a:t>
              </a:r>
              <a:r>
                <a:rPr lang="en-US" sz="1700">
                  <a:solidFill>
                    <a:schemeClr val="dk1"/>
                  </a:solidFill>
                  <a:latin typeface="Roboto"/>
                  <a:ea typeface="Roboto"/>
                  <a:cs typeface="Roboto"/>
                  <a:sym typeface="Roboto"/>
                </a:rPr>
                <a:t>are great to lock down your neuro exams + ophthalmoscopy, otoscopy</a:t>
              </a:r>
              <a:endParaRPr sz="1700">
                <a:solidFill>
                  <a:schemeClr val="dk1"/>
                </a:solidFill>
                <a:latin typeface="Roboto"/>
                <a:ea typeface="Roboto"/>
                <a:cs typeface="Roboto"/>
                <a:sym typeface="Roboto"/>
              </a:endParaRPr>
            </a:p>
            <a:p>
              <a:pPr indent="-222250" lvl="0" marL="228600" marR="0" rtl="0" algn="l">
                <a:lnSpc>
                  <a:spcPct val="100000"/>
                </a:lnSpc>
                <a:spcBef>
                  <a:spcPts val="300"/>
                </a:spcBef>
                <a:spcAft>
                  <a:spcPts val="0"/>
                </a:spcAft>
                <a:buClr>
                  <a:schemeClr val="dk1"/>
                </a:buClr>
                <a:buSzPts val="1700"/>
                <a:buFont typeface="Roboto"/>
                <a:buChar char="•"/>
              </a:pPr>
              <a:r>
                <a:rPr lang="en-US" sz="1700">
                  <a:solidFill>
                    <a:schemeClr val="dk1"/>
                  </a:solidFill>
                  <a:latin typeface="Roboto"/>
                  <a:ea typeface="Roboto"/>
                  <a:cs typeface="Roboto"/>
                  <a:sym typeface="Roboto"/>
                </a:rPr>
                <a:t>Practice examining patients and localising the lesion. Neurology is extremely </a:t>
              </a:r>
              <a:r>
                <a:rPr b="1" lang="en-US" sz="1700">
                  <a:solidFill>
                    <a:schemeClr val="dk1"/>
                  </a:solidFill>
                  <a:latin typeface="Roboto"/>
                  <a:ea typeface="Roboto"/>
                  <a:cs typeface="Roboto"/>
                  <a:sym typeface="Roboto"/>
                </a:rPr>
                <a:t>systematic </a:t>
              </a:r>
              <a:endParaRPr b="1" sz="1700">
                <a:solidFill>
                  <a:schemeClr val="dk1"/>
                </a:solidFill>
                <a:latin typeface="Roboto"/>
                <a:ea typeface="Roboto"/>
                <a:cs typeface="Roboto"/>
                <a:sym typeface="Roboto"/>
              </a:endParaRPr>
            </a:p>
          </p:txBody>
        </p:sp>
        <p:sp>
          <p:nvSpPr>
            <p:cNvPr id="339" name="Google Shape;339;g3f8ac8eeb49_0_62"/>
            <p:cNvSpPr txBox="1"/>
            <p:nvPr/>
          </p:nvSpPr>
          <p:spPr>
            <a:xfrm>
              <a:off x="-1888097" y="-328793"/>
              <a:ext cx="21640800" cy="20100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000000"/>
                </a:buClr>
                <a:buSzPts val="2200"/>
                <a:buFont typeface="Arial"/>
                <a:buNone/>
              </a:pPr>
              <a:r>
                <a:rPr b="1" lang="en-US" sz="2100">
                  <a:solidFill>
                    <a:srgbClr val="262626"/>
                  </a:solidFill>
                  <a:latin typeface="Roboto"/>
                  <a:ea typeface="Roboto"/>
                  <a:cs typeface="Roboto"/>
                  <a:sym typeface="Roboto"/>
                </a:rPr>
                <a:t>General Advice</a:t>
              </a:r>
              <a:endParaRPr b="0" i="0" sz="1300" u="none" cap="none" strike="noStrike">
                <a:solidFill>
                  <a:srgbClr val="262626"/>
                </a:solidFill>
                <a:latin typeface="Roboto"/>
                <a:ea typeface="Roboto"/>
                <a:cs typeface="Roboto"/>
                <a:sym typeface="Roboto"/>
              </a:endParaRPr>
            </a:p>
          </p:txBody>
        </p:sp>
      </p:grpSp>
      <p:sp>
        <p:nvSpPr>
          <p:cNvPr id="340" name="Google Shape;340;g3f8ac8eeb49_0_62"/>
          <p:cNvSpPr txBox="1"/>
          <p:nvPr/>
        </p:nvSpPr>
        <p:spPr>
          <a:xfrm>
            <a:off x="5585178" y="1905699"/>
            <a:ext cx="3199800" cy="161760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Clr>
                <a:srgbClr val="000000"/>
              </a:buClr>
              <a:buSzPts val="3100"/>
              <a:buFont typeface="Arial"/>
              <a:buNone/>
            </a:pPr>
            <a:r>
              <a:rPr b="1" lang="en-US" sz="3100">
                <a:solidFill>
                  <a:srgbClr val="262626"/>
                </a:solidFill>
                <a:latin typeface="Roboto"/>
                <a:ea typeface="Roboto"/>
                <a:cs typeface="Roboto"/>
                <a:sym typeface="Roboto"/>
              </a:rPr>
              <a:t>CONTENT:</a:t>
            </a:r>
            <a:endParaRPr b="1" i="0" sz="3100" u="none" cap="none" strike="noStrike">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u="sng">
                <a:solidFill>
                  <a:srgbClr val="262626"/>
                </a:solidFill>
                <a:latin typeface="Roboto"/>
                <a:ea typeface="Roboto"/>
                <a:cs typeface="Roboto"/>
                <a:sym typeface="Roboto"/>
              </a:rPr>
              <a:t>Neurology + Neurosurgery</a:t>
            </a:r>
            <a:endParaRPr sz="1800" u="sng">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u="sng">
                <a:solidFill>
                  <a:srgbClr val="262626"/>
                </a:solidFill>
                <a:latin typeface="Roboto"/>
                <a:ea typeface="Roboto"/>
                <a:cs typeface="Roboto"/>
                <a:sym typeface="Roboto"/>
              </a:rPr>
              <a:t>Ophthalmology</a:t>
            </a:r>
            <a:endParaRPr sz="1800" u="sng">
              <a:solidFill>
                <a:srgbClr val="262626"/>
              </a:solidFill>
              <a:latin typeface="Roboto"/>
              <a:ea typeface="Roboto"/>
              <a:cs typeface="Roboto"/>
              <a:sym typeface="Roboto"/>
            </a:endParaRPr>
          </a:p>
          <a:p>
            <a:pPr indent="0" lvl="0" marL="0" marR="0" rtl="0" algn="ctr">
              <a:lnSpc>
                <a:spcPct val="130000"/>
              </a:lnSpc>
              <a:spcBef>
                <a:spcPts val="0"/>
              </a:spcBef>
              <a:spcAft>
                <a:spcPts val="0"/>
              </a:spcAft>
              <a:buClr>
                <a:srgbClr val="000000"/>
              </a:buClr>
              <a:buSzPts val="1800"/>
              <a:buFont typeface="Arial"/>
              <a:buNone/>
            </a:pPr>
            <a:r>
              <a:rPr lang="en-US" sz="1800" u="sng">
                <a:solidFill>
                  <a:srgbClr val="262626"/>
                </a:solidFill>
                <a:latin typeface="Roboto"/>
                <a:ea typeface="Roboto"/>
                <a:cs typeface="Roboto"/>
                <a:sym typeface="Roboto"/>
              </a:rPr>
              <a:t>ENT</a:t>
            </a:r>
            <a:endParaRPr sz="1800" u="sng">
              <a:solidFill>
                <a:srgbClr val="262626"/>
              </a:solidFill>
              <a:latin typeface="Roboto"/>
              <a:ea typeface="Roboto"/>
              <a:cs typeface="Roboto"/>
              <a:sym typeface="Roboto"/>
            </a:endParaRPr>
          </a:p>
        </p:txBody>
      </p:sp>
      <p:cxnSp>
        <p:nvCxnSpPr>
          <p:cNvPr id="341" name="Google Shape;341;g3f8ac8eeb49_0_62"/>
          <p:cNvCxnSpPr/>
          <p:nvPr/>
        </p:nvCxnSpPr>
        <p:spPr>
          <a:xfrm>
            <a:off x="5360975" y="1306449"/>
            <a:ext cx="0" cy="3205200"/>
          </a:xfrm>
          <a:prstGeom prst="straightConnector1">
            <a:avLst/>
          </a:prstGeom>
          <a:noFill/>
          <a:ln cap="rnd" cmpd="sng" w="19050">
            <a:solidFill>
              <a:srgbClr val="F46530"/>
            </a:solidFill>
            <a:prstDash val="dash"/>
            <a:round/>
            <a:headEnd len="sm" w="sm" type="none"/>
            <a:tailEnd len="sm" w="sm" type="none"/>
          </a:ln>
        </p:spPr>
      </p:cxnSp>
      <p:sp>
        <p:nvSpPr>
          <p:cNvPr id="342" name="Google Shape;342;g3f8ac8eeb49_0_62"/>
          <p:cNvSpPr/>
          <p:nvPr/>
        </p:nvSpPr>
        <p:spPr>
          <a:xfrm flipH="1" rot="10800000">
            <a:off x="0" y="4629259"/>
            <a:ext cx="9147600" cy="265500"/>
          </a:xfrm>
          <a:prstGeom prst="rect">
            <a:avLst/>
          </a:prstGeom>
          <a:solidFill>
            <a:srgbClr val="ECAFAE"/>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343" name="Google Shape;343;g3f8ac8eeb49_0_62"/>
          <p:cNvSpPr/>
          <p:nvPr/>
        </p:nvSpPr>
        <p:spPr>
          <a:xfrm>
            <a:off x="0" y="4718269"/>
            <a:ext cx="9144000" cy="425100"/>
          </a:xfrm>
          <a:prstGeom prst="rect">
            <a:avLst/>
          </a:prstGeom>
          <a:solidFill>
            <a:srgbClr val="B52E2A"/>
          </a:solidFill>
          <a:ln>
            <a:noFill/>
          </a:ln>
        </p:spPr>
        <p:txBody>
          <a:bodyPr anchorCtr="1" anchor="ctr" bIns="34300" lIns="68575" spcFirstLastPara="1" rIns="68575" wrap="square" tIns="343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descr="A white letter on a black background&#10;&#10;Description automatically generated" id="344" name="Google Shape;344;g3f8ac8eeb49_0_62"/>
          <p:cNvPicPr preferRelativeResize="0"/>
          <p:nvPr/>
        </p:nvPicPr>
        <p:blipFill rotWithShape="1">
          <a:blip r:embed="rId3">
            <a:alphaModFix/>
          </a:blip>
          <a:srcRect b="0" l="0" r="0" t="0"/>
          <a:stretch/>
        </p:blipFill>
        <p:spPr>
          <a:xfrm>
            <a:off x="7985250" y="4781504"/>
            <a:ext cx="1044453" cy="3097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