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10287000" cx="18288000"/>
  <p:notesSz cx="6858000" cy="9144000"/>
  <p:embeddedFontLst>
    <p:embeddedFont>
      <p:font typeface="Roboto"/>
      <p:regular r:id="rId40"/>
      <p:bold r:id="rId41"/>
      <p:italic r:id="rId42"/>
      <p:boldItalic r:id="rId43"/>
    </p:embeddedFont>
    <p:embeddedFont>
      <p:font typeface="Garamond"/>
      <p:regular r:id="rId44"/>
      <p:bold r:id="rId45"/>
      <p:italic r:id="rId46"/>
      <p:boldItalic r:id="rId47"/>
    </p:embeddedFont>
    <p:embeddedFont>
      <p:font typeface="Comfortaa"/>
      <p:regular r:id="rId48"/>
      <p:bold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50" roundtripDataSignature="AMtx7mguLKOYIT3F7u9aTD3ax/c8k/Iv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regular.fntdata"/><Relationship Id="rId42" Type="http://schemas.openxmlformats.org/officeDocument/2006/relationships/font" Target="fonts/Roboto-italic.fntdata"/><Relationship Id="rId41" Type="http://schemas.openxmlformats.org/officeDocument/2006/relationships/font" Target="fonts/Roboto-bold.fntdata"/><Relationship Id="rId44" Type="http://schemas.openxmlformats.org/officeDocument/2006/relationships/font" Target="fonts/Garamond-regular.fntdata"/><Relationship Id="rId43" Type="http://schemas.openxmlformats.org/officeDocument/2006/relationships/font" Target="fonts/Roboto-boldItalic.fntdata"/><Relationship Id="rId46" Type="http://schemas.openxmlformats.org/officeDocument/2006/relationships/font" Target="fonts/Garamond-italic.fntdata"/><Relationship Id="rId45" Type="http://schemas.openxmlformats.org/officeDocument/2006/relationships/font" Target="fonts/Garamon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Comfortaa-regular.fntdata"/><Relationship Id="rId47" Type="http://schemas.openxmlformats.org/officeDocument/2006/relationships/font" Target="fonts/Garamond-boldItalic.fntdata"/><Relationship Id="rId49" Type="http://schemas.openxmlformats.org/officeDocument/2006/relationships/font" Target="fonts/Comfortaa-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2fde9715597_0_9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Ayesha/Shaheer will introduce (everyone briefly introduce themselves)</a:t>
            </a:r>
            <a:endParaRPr/>
          </a:p>
        </p:txBody>
      </p:sp>
      <p:sp>
        <p:nvSpPr>
          <p:cNvPr id="73" name="Google Shape;73;g2fde9715597_0_9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fde9715597_0_9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Shaheer</a:t>
            </a:r>
            <a:endParaRPr/>
          </a:p>
        </p:txBody>
      </p:sp>
      <p:sp>
        <p:nvSpPr>
          <p:cNvPr id="87" name="Google Shape;87;g2fde9715597_0_9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fde9715597_0_9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Shaheer</a:t>
            </a:r>
            <a:endParaRPr/>
          </a:p>
        </p:txBody>
      </p:sp>
      <p:sp>
        <p:nvSpPr>
          <p:cNvPr id="117" name="Google Shape;117;g2fde9715597_0_9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2fde9715597_0_10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g2fde9715597_0_10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Shaheer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7c31466d0c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 name="Google Shape;150;g37c31466d0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4 blocks, 7 weeks each, of which one will be a campus week (+/ RCGP)</a:t>
            </a:r>
            <a:endParaRPr/>
          </a:p>
          <a:p>
            <a:pPr indent="0" lvl="0" marL="0" rtl="0" algn="l">
              <a:lnSpc>
                <a:spcPct val="100000"/>
              </a:lnSpc>
              <a:spcBef>
                <a:spcPts val="0"/>
              </a:spcBef>
              <a:spcAft>
                <a:spcPts val="0"/>
              </a:spcAft>
              <a:buSzPts val="1100"/>
              <a:buNone/>
            </a:pPr>
            <a:r>
              <a:rPr lang="en-US"/>
              <a:t>three PTs, the third is summative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fde9715597_0_10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g2fde9715597_0_10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All</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fde9715597_0_10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 name="Google Shape;200;g2fde9715597_0_10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Tarek</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fde9715597_0_10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g2fde9715597_0_10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Tarek</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2fde9715597_0_10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 name="Google Shape;237;g2fde9715597_0_10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Tarek</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2fde9715597_0_11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g2fde9715597_0_1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Tarek</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2fde9715597_0_11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 name="Google Shape;262;g2fde9715597_0_11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Tarek</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fde9715597_0_11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g2fde9715597_0_1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Tarek</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fa3630657f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g3fa3630657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Tarek</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fa37a693af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 name="Google Shape;293;g3fa37a693a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Shaheer</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2fde9715597_0_12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3" name="Google Shape;303;g2fde9715597_0_12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Shaheer</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fde9715597_0_12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3" name="Google Shape;313;g2fde9715597_0_12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All</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fde9715597_0_12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g2fde9715597_0_12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US"/>
              <a:t>All</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fde9715597_0_11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5" name="Google Shape;335;g2fde9715597_0_11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2fde9715597_0_11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Arham</a:t>
            </a:r>
            <a:endParaRPr/>
          </a:p>
        </p:txBody>
      </p:sp>
      <p:sp>
        <p:nvSpPr>
          <p:cNvPr id="345" name="Google Shape;345;g2fde9715597_0_11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2fde9715597_0_11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Arham</a:t>
            </a:r>
            <a:endParaRPr/>
          </a:p>
        </p:txBody>
      </p:sp>
      <p:sp>
        <p:nvSpPr>
          <p:cNvPr id="361" name="Google Shape;361;g2fde9715597_0_11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2fde9715597_0_12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Shaheer</a:t>
            </a:r>
            <a:endParaRPr/>
          </a:p>
        </p:txBody>
      </p:sp>
      <p:sp>
        <p:nvSpPr>
          <p:cNvPr id="376" name="Google Shape;376;g2fde9715597_0_12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2fde9715597_0_12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Shaheer</a:t>
            </a:r>
            <a:endParaRPr/>
          </a:p>
        </p:txBody>
      </p:sp>
      <p:sp>
        <p:nvSpPr>
          <p:cNvPr id="392" name="Google Shape;392;g2fde9715597_0_12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2fde9715597_0_12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Tarek</a:t>
            </a:r>
            <a:endParaRPr/>
          </a:p>
        </p:txBody>
      </p:sp>
      <p:sp>
        <p:nvSpPr>
          <p:cNvPr id="410" name="Google Shape;410;g2fde9715597_0_12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2fde9715597_0_12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7" name="Google Shape;427;g2fde9715597_0_12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Tarek</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2fde9715597_0_10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g2fde9715597_0_10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Arham</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fde9715597_0_10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6" name="Google Shape;446;g2fde9715597_0_10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Arham</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fde9715597_0_13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82550" rtl="0" algn="l">
              <a:lnSpc>
                <a:spcPct val="136363"/>
              </a:lnSpc>
              <a:spcBef>
                <a:spcPts val="0"/>
              </a:spcBef>
              <a:spcAft>
                <a:spcPts val="0"/>
              </a:spcAft>
              <a:buClr>
                <a:schemeClr val="lt1"/>
              </a:buClr>
              <a:buSzPts val="2300"/>
              <a:buFont typeface="Garamond"/>
              <a:buNone/>
            </a:pPr>
            <a:r>
              <a:rPr lang="en-US">
                <a:solidFill>
                  <a:schemeClr val="dk1"/>
                </a:solidFill>
                <a:latin typeface="Garamond"/>
                <a:ea typeface="Garamond"/>
                <a:cs typeface="Garamond"/>
                <a:sym typeface="Garamond"/>
              </a:rPr>
              <a:t>Everyone share their own tips on how they study for the PTs!!</a:t>
            </a:r>
            <a:endParaRPr>
              <a:solidFill>
                <a:schemeClr val="dk1"/>
              </a:solidFill>
              <a:latin typeface="Garamond"/>
              <a:ea typeface="Garamond"/>
              <a:cs typeface="Garamond"/>
              <a:sym typeface="Garamond"/>
            </a:endParaRPr>
          </a:p>
          <a:p>
            <a:pPr indent="0" lvl="0" marL="82550" rtl="0" algn="l">
              <a:lnSpc>
                <a:spcPct val="136363"/>
              </a:lnSpc>
              <a:spcBef>
                <a:spcPts val="0"/>
              </a:spcBef>
              <a:spcAft>
                <a:spcPts val="0"/>
              </a:spcAft>
              <a:buClr>
                <a:schemeClr val="lt1"/>
              </a:buClr>
              <a:buSzPts val="2300"/>
              <a:buFont typeface="Garamond"/>
              <a:buNone/>
            </a:pPr>
            <a:r>
              <a:t/>
            </a:r>
            <a:endParaRPr>
              <a:solidFill>
                <a:schemeClr val="dk1"/>
              </a:solidFill>
              <a:latin typeface="Garamond"/>
              <a:ea typeface="Garamond"/>
              <a:cs typeface="Garamond"/>
              <a:sym typeface="Garamond"/>
            </a:endParaRPr>
          </a:p>
          <a:p>
            <a:pPr indent="0" lvl="0" marL="82550" rtl="0" algn="l">
              <a:lnSpc>
                <a:spcPct val="136363"/>
              </a:lnSpc>
              <a:spcBef>
                <a:spcPts val="0"/>
              </a:spcBef>
              <a:spcAft>
                <a:spcPts val="0"/>
              </a:spcAft>
              <a:buClr>
                <a:schemeClr val="lt1"/>
              </a:buClr>
              <a:buSzPts val="2300"/>
              <a:buFont typeface="Garamond"/>
              <a:buNone/>
            </a:pPr>
            <a:r>
              <a:rPr lang="en-US">
                <a:solidFill>
                  <a:schemeClr val="dk1"/>
                </a:solidFill>
                <a:latin typeface="Garamond"/>
                <a:ea typeface="Garamond"/>
                <a:cs typeface="Garamond"/>
                <a:sym typeface="Garamond"/>
              </a:rPr>
              <a:t>Find the balance between knowing the content and actually studying for your exams - focus shifts depending on the season!!</a:t>
            </a:r>
            <a:endParaRPr>
              <a:solidFill>
                <a:schemeClr val="dk1"/>
              </a:solidFill>
              <a:latin typeface="Garamond"/>
              <a:ea typeface="Garamond"/>
              <a:cs typeface="Garamond"/>
              <a:sym typeface="Garamond"/>
            </a:endParaRPr>
          </a:p>
        </p:txBody>
      </p:sp>
      <p:sp>
        <p:nvSpPr>
          <p:cNvPr id="455" name="Google Shape;455;g2fde9715597_0_13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2fde9715597_0_129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82550" rtl="0" algn="l">
              <a:lnSpc>
                <a:spcPct val="136363"/>
              </a:lnSpc>
              <a:spcBef>
                <a:spcPts val="0"/>
              </a:spcBef>
              <a:spcAft>
                <a:spcPts val="0"/>
              </a:spcAft>
              <a:buClr>
                <a:schemeClr val="lt1"/>
              </a:buClr>
              <a:buSzPts val="2300"/>
              <a:buFont typeface="Garamond"/>
              <a:buNone/>
            </a:pPr>
            <a:r>
              <a:rPr lang="en-US">
                <a:solidFill>
                  <a:schemeClr val="dk1"/>
                </a:solidFill>
                <a:latin typeface="Garamond"/>
                <a:ea typeface="Garamond"/>
                <a:cs typeface="Garamond"/>
                <a:sym typeface="Garamond"/>
              </a:rPr>
              <a:t>All</a:t>
            </a:r>
            <a:endParaRPr sz="1100">
              <a:solidFill>
                <a:schemeClr val="dk1"/>
              </a:solidFill>
              <a:latin typeface="Garamond"/>
              <a:ea typeface="Garamond"/>
              <a:cs typeface="Garamond"/>
              <a:sym typeface="Garamond"/>
            </a:endParaRPr>
          </a:p>
          <a:p>
            <a:pPr indent="-374650" lvl="0" marL="457200" rtl="0" algn="l">
              <a:lnSpc>
                <a:spcPct val="136363"/>
              </a:lnSpc>
              <a:spcBef>
                <a:spcPts val="0"/>
              </a:spcBef>
              <a:spcAft>
                <a:spcPts val="0"/>
              </a:spcAft>
              <a:buClr>
                <a:schemeClr val="lt1"/>
              </a:buClr>
              <a:buSzPts val="2300"/>
              <a:buFont typeface="Garamond"/>
              <a:buChar char="●"/>
            </a:pPr>
            <a:r>
              <a:rPr lang="en-US" sz="1100">
                <a:solidFill>
                  <a:schemeClr val="dk1"/>
                </a:solidFill>
                <a:latin typeface="Garamond"/>
                <a:ea typeface="Garamond"/>
                <a:cs typeface="Garamond"/>
                <a:sym typeface="Garamond"/>
              </a:rPr>
              <a:t>Use the 2 minutes before the station to plan what things to ask/say/come up wit</a:t>
            </a:r>
            <a:r>
              <a:rPr lang="en-US" sz="2000">
                <a:solidFill>
                  <a:schemeClr val="lt1"/>
                </a:solidFill>
                <a:latin typeface="Garamond"/>
                <a:ea typeface="Garamond"/>
                <a:cs typeface="Garamond"/>
                <a:sym typeface="Garamond"/>
              </a:rPr>
              <a:t>h differentials.</a:t>
            </a:r>
            <a:endParaRPr/>
          </a:p>
        </p:txBody>
      </p:sp>
      <p:sp>
        <p:nvSpPr>
          <p:cNvPr id="479" name="Google Shape;479;g2fde9715597_0_12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fde9715597_0_13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You don’t need to know everything- use placement to reinforce what is common and high yield </a:t>
            </a:r>
            <a:endParaRPr/>
          </a:p>
        </p:txBody>
      </p:sp>
      <p:sp>
        <p:nvSpPr>
          <p:cNvPr id="499" name="Google Shape;499;g2fde9715597_0_13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fa3630657f_0_1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g3fa3630657f_0_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Shaheer/Ayesha</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fa3630657f_0_1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1" name="Google Shape;531;g3fa3630657f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Shaheer/Ayesha</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fa3630657f_0_1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2" name="Google Shape;542;g3fa3630657f_0_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Shaheer/Ayesha</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3fa3a2e5cd1_1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3" name="Google Shape;553;g3fa3a2e5cd1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Shaheer/Ayesha</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fa3630657f_0_154: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4" name="Google Shape;564;g3fa3630657f_0_1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g2fde9715597_0_144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g2fde9715597_0_144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g2fde9715597_0_144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 name="Shape 15"/>
        <p:cNvGrpSpPr/>
        <p:nvPr/>
      </p:nvGrpSpPr>
      <p:grpSpPr>
        <a:xfrm>
          <a:off x="0" y="0"/>
          <a:ext cx="0" cy="0"/>
          <a:chOff x="0" y="0"/>
          <a:chExt cx="0" cy="0"/>
        </a:xfrm>
      </p:grpSpPr>
      <p:sp>
        <p:nvSpPr>
          <p:cNvPr id="16" name="Google Shape;16;g2fde9715597_0_144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g2fde9715597_0_144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g2fde9715597_0_144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g2fde9715597_0_144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 name="Shape 20"/>
        <p:cNvGrpSpPr/>
        <p:nvPr/>
      </p:nvGrpSpPr>
      <p:grpSpPr>
        <a:xfrm>
          <a:off x="0" y="0"/>
          <a:ext cx="0" cy="0"/>
          <a:chOff x="0" y="0"/>
          <a:chExt cx="0" cy="0"/>
        </a:xfrm>
      </p:grpSpPr>
      <p:sp>
        <p:nvSpPr>
          <p:cNvPr id="21" name="Google Shape;21;g2fde9715597_0_1454"/>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g2fde9715597_0_145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3" name="Google Shape;23;g2fde9715597_0_145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g2fde9715597_0_145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g2fde9715597_0_145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g2fde9715597_0_146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g2fde9715597_0_1460"/>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9" name="Google Shape;29;g2fde9715597_0_146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g2fde9715597_0_146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g2fde9715597_0_146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g2fde9715597_0_1466"/>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g2fde9715597_0_1466"/>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5" name="Google Shape;35;g2fde9715597_0_146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g2fde9715597_0_146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g2fde9715597_0_146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g2fde9715597_0_147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g2fde9715597_0_1472"/>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g2fde9715597_0_1472"/>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2" name="Google Shape;42;g2fde9715597_0_147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g2fde9715597_0_147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g2fde9715597_0_147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5" name="Shape 45"/>
        <p:cNvGrpSpPr/>
        <p:nvPr/>
      </p:nvGrpSpPr>
      <p:grpSpPr>
        <a:xfrm>
          <a:off x="0" y="0"/>
          <a:ext cx="0" cy="0"/>
          <a:chOff x="0" y="0"/>
          <a:chExt cx="0" cy="0"/>
        </a:xfrm>
      </p:grpSpPr>
      <p:sp>
        <p:nvSpPr>
          <p:cNvPr id="46" name="Google Shape;46;g2fde9715597_0_1479"/>
          <p:cNvSpPr txBox="1"/>
          <p:nvPr>
            <p:ph type="title"/>
          </p:nvPr>
        </p:nvSpPr>
        <p:spPr>
          <a:xfrm>
            <a:off x="457200" y="273050"/>
            <a:ext cx="3008400" cy="11622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g2fde9715597_0_1479"/>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48" name="Google Shape;48;g2fde9715597_0_1479"/>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49" name="Google Shape;49;g2fde9715597_0_147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g2fde9715597_0_147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g2fde9715597_0_147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2" name="Shape 52"/>
        <p:cNvGrpSpPr/>
        <p:nvPr/>
      </p:nvGrpSpPr>
      <p:grpSpPr>
        <a:xfrm>
          <a:off x="0" y="0"/>
          <a:ext cx="0" cy="0"/>
          <a:chOff x="0" y="0"/>
          <a:chExt cx="0" cy="0"/>
        </a:xfrm>
      </p:grpSpPr>
      <p:sp>
        <p:nvSpPr>
          <p:cNvPr id="53" name="Google Shape;53;g2fde9715597_0_1486"/>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g2fde9715597_0_1486"/>
          <p:cNvSpPr/>
          <p:nvPr>
            <p:ph idx="2" type="pic"/>
          </p:nvPr>
        </p:nvSpPr>
        <p:spPr>
          <a:xfrm>
            <a:off x="1792288" y="612775"/>
            <a:ext cx="5486400" cy="4114800"/>
          </a:xfrm>
          <a:prstGeom prst="rect">
            <a:avLst/>
          </a:prstGeom>
          <a:noFill/>
          <a:ln>
            <a:noFill/>
          </a:ln>
        </p:spPr>
      </p:sp>
      <p:sp>
        <p:nvSpPr>
          <p:cNvPr id="55" name="Google Shape;55;g2fde9715597_0_1486"/>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6" name="Google Shape;56;g2fde9715597_0_148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g2fde9715597_0_148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g2fde9715597_0_148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9" name="Shape 59"/>
        <p:cNvGrpSpPr/>
        <p:nvPr/>
      </p:nvGrpSpPr>
      <p:grpSpPr>
        <a:xfrm>
          <a:off x="0" y="0"/>
          <a:ext cx="0" cy="0"/>
          <a:chOff x="0" y="0"/>
          <a:chExt cx="0" cy="0"/>
        </a:xfrm>
      </p:grpSpPr>
      <p:sp>
        <p:nvSpPr>
          <p:cNvPr id="60" name="Google Shape;60;g2fde9715597_0_149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g2fde9715597_0_1493"/>
          <p:cNvSpPr txBox="1"/>
          <p:nvPr>
            <p:ph idx="1" type="body"/>
          </p:nvPr>
        </p:nvSpPr>
        <p:spPr>
          <a:xfrm rot="5400000">
            <a:off x="2308949" y="-251550"/>
            <a:ext cx="4526100"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2" name="Google Shape;62;g2fde9715597_0_1493"/>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g2fde9715597_0_1493"/>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g2fde9715597_0_149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5" name="Shape 65"/>
        <p:cNvGrpSpPr/>
        <p:nvPr/>
      </p:nvGrpSpPr>
      <p:grpSpPr>
        <a:xfrm>
          <a:off x="0" y="0"/>
          <a:ext cx="0" cy="0"/>
          <a:chOff x="0" y="0"/>
          <a:chExt cx="0" cy="0"/>
        </a:xfrm>
      </p:grpSpPr>
      <p:sp>
        <p:nvSpPr>
          <p:cNvPr id="66" name="Google Shape;66;g2fde9715597_0_1499"/>
          <p:cNvSpPr txBox="1"/>
          <p:nvPr>
            <p:ph type="title"/>
          </p:nvPr>
        </p:nvSpPr>
        <p:spPr>
          <a:xfrm rot="5400000">
            <a:off x="4732349" y="2171688"/>
            <a:ext cx="5851500"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g2fde9715597_0_1499"/>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68" name="Google Shape;68;g2fde9715597_0_149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g2fde9715597_0_149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g2fde9715597_0_149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5" name="Shape 5"/>
        <p:cNvGrpSpPr/>
        <p:nvPr/>
      </p:nvGrpSpPr>
      <p:grpSpPr>
        <a:xfrm>
          <a:off x="0" y="0"/>
          <a:ext cx="0" cy="0"/>
          <a:chOff x="0" y="0"/>
          <a:chExt cx="0" cy="0"/>
        </a:xfrm>
      </p:grpSpPr>
      <p:sp>
        <p:nvSpPr>
          <p:cNvPr id="6" name="Google Shape;6;g2fde9715597_0_14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g2fde9715597_0_1439"/>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g2fde9715597_0_143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g2fde9715597_0_143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g2fde9715597_0_143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push/>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25.png"/><Relationship Id="rId6" Type="http://schemas.openxmlformats.org/officeDocument/2006/relationships/image" Target="../media/image16.png"/><Relationship Id="rId7"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11.jpg"/><Relationship Id="rId5" Type="http://schemas.openxmlformats.org/officeDocument/2006/relationships/image" Target="../media/image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www.gmc-uk.org/-/media/documents/mla-content-map-_pdf-85707770.pdf" TargetMode="Externa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1" Type="http://schemas.openxmlformats.org/officeDocument/2006/relationships/image" Target="../media/image23.png"/><Relationship Id="rId10" Type="http://schemas.openxmlformats.org/officeDocument/2006/relationships/image" Target="../media/image30.png"/><Relationship Id="rId13" Type="http://schemas.openxmlformats.org/officeDocument/2006/relationships/image" Target="../media/image28.png"/><Relationship Id="rId12"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12.png"/><Relationship Id="rId9" Type="http://schemas.openxmlformats.org/officeDocument/2006/relationships/image" Target="../media/image32.png"/><Relationship Id="rId14" Type="http://schemas.openxmlformats.org/officeDocument/2006/relationships/image" Target="../media/image36.png"/><Relationship Id="rId5" Type="http://schemas.openxmlformats.org/officeDocument/2006/relationships/image" Target="../media/image19.png"/><Relationship Id="rId6" Type="http://schemas.openxmlformats.org/officeDocument/2006/relationships/image" Target="../media/image14.png"/><Relationship Id="rId7" Type="http://schemas.openxmlformats.org/officeDocument/2006/relationships/image" Target="../media/image17.png"/><Relationship Id="rId8"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pn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png"/><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hyperlink" Target="mailto:mbbsstage3@kcl.ac.uk" TargetMode="External"/><Relationship Id="rId4" Type="http://schemas.openxmlformats.org/officeDocument/2006/relationships/hyperlink" Target="mailto:mbbsstage3@kcl.ac.uk" TargetMode="External"/><Relationship Id="rId9" Type="http://schemas.openxmlformats.org/officeDocument/2006/relationships/image" Target="../media/image34.png"/><Relationship Id="rId5" Type="http://schemas.openxmlformats.org/officeDocument/2006/relationships/hyperlink" Target="mailto:mbbsstage3@kcl.ac.uk" TargetMode="External"/><Relationship Id="rId6" Type="http://schemas.openxmlformats.org/officeDocument/2006/relationships/hyperlink" Target="mailto:msa@kcl.ac.uk" TargetMode="External"/><Relationship Id="rId7" Type="http://schemas.openxmlformats.org/officeDocument/2006/relationships/hyperlink" Target="https://forms.gle/DHMUfTRRyQLacrEW6" TargetMode="External"/><Relationship Id="rId8"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cxnSp>
        <p:nvCxnSpPr>
          <p:cNvPr id="75" name="Google Shape;75;g2fde9715597_0_934"/>
          <p:cNvCxnSpPr/>
          <p:nvPr/>
        </p:nvCxnSpPr>
        <p:spPr>
          <a:xfrm>
            <a:off x="0" y="7241856"/>
            <a:ext cx="18288000" cy="0"/>
          </a:xfrm>
          <a:prstGeom prst="straightConnector1">
            <a:avLst/>
          </a:prstGeom>
          <a:noFill/>
          <a:ln cap="flat" cmpd="sng" w="38100">
            <a:solidFill>
              <a:srgbClr val="B52E2A"/>
            </a:solidFill>
            <a:prstDash val="solid"/>
            <a:round/>
            <a:headEnd len="sm" w="sm" type="none"/>
            <a:tailEnd len="sm" w="sm" type="none"/>
          </a:ln>
        </p:spPr>
      </p:cxnSp>
      <p:cxnSp>
        <p:nvCxnSpPr>
          <p:cNvPr id="76" name="Google Shape;76;g2fde9715597_0_934"/>
          <p:cNvCxnSpPr/>
          <p:nvPr/>
        </p:nvCxnSpPr>
        <p:spPr>
          <a:xfrm>
            <a:off x="7235" y="8543347"/>
            <a:ext cx="18288000" cy="0"/>
          </a:xfrm>
          <a:prstGeom prst="straightConnector1">
            <a:avLst/>
          </a:prstGeom>
          <a:noFill/>
          <a:ln cap="flat" cmpd="sng" w="38100">
            <a:solidFill>
              <a:srgbClr val="B52E2A"/>
            </a:solidFill>
            <a:prstDash val="solid"/>
            <a:round/>
            <a:headEnd len="sm" w="sm" type="none"/>
            <a:tailEnd len="sm" w="sm" type="none"/>
          </a:ln>
        </p:spPr>
      </p:cxnSp>
      <p:cxnSp>
        <p:nvCxnSpPr>
          <p:cNvPr id="77" name="Google Shape;77;g2fde9715597_0_934"/>
          <p:cNvCxnSpPr/>
          <p:nvPr/>
        </p:nvCxnSpPr>
        <p:spPr>
          <a:xfrm rot="10800000">
            <a:off x="9608476" y="7267697"/>
            <a:ext cx="0" cy="1292100"/>
          </a:xfrm>
          <a:prstGeom prst="straightConnector1">
            <a:avLst/>
          </a:prstGeom>
          <a:noFill/>
          <a:ln cap="flat" cmpd="sng" w="38100">
            <a:solidFill>
              <a:srgbClr val="B52E2A"/>
            </a:solidFill>
            <a:prstDash val="solid"/>
            <a:round/>
            <a:headEnd len="sm" w="sm" type="none"/>
            <a:tailEnd len="sm" w="sm" type="none"/>
          </a:ln>
        </p:spPr>
      </p:cxnSp>
      <p:sp>
        <p:nvSpPr>
          <p:cNvPr id="78" name="Google Shape;78;g2fde9715597_0_934"/>
          <p:cNvSpPr txBox="1"/>
          <p:nvPr/>
        </p:nvSpPr>
        <p:spPr>
          <a:xfrm>
            <a:off x="1028700" y="2404066"/>
            <a:ext cx="15170400" cy="41652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14000"/>
              <a:buFont typeface="Arial"/>
              <a:buNone/>
            </a:pPr>
            <a:r>
              <a:rPr b="0" i="0" lang="en-US" sz="12300" u="none" cap="none" strike="noStrike">
                <a:solidFill>
                  <a:srgbClr val="FFFFFF"/>
                </a:solidFill>
                <a:latin typeface="Comfortaa"/>
                <a:ea typeface="Comfortaa"/>
                <a:cs typeface="Comfortaa"/>
                <a:sym typeface="Comfortaa"/>
              </a:rPr>
              <a:t>What I Wish I Knew in Second Year</a:t>
            </a:r>
            <a:endParaRPr b="0" i="0" sz="100" u="none" cap="none" strike="noStrike">
              <a:solidFill>
                <a:srgbClr val="000000"/>
              </a:solidFill>
              <a:latin typeface="Comfortaa"/>
              <a:ea typeface="Comfortaa"/>
              <a:cs typeface="Comfortaa"/>
              <a:sym typeface="Comfortaa"/>
            </a:endParaRPr>
          </a:p>
        </p:txBody>
      </p:sp>
      <p:sp>
        <p:nvSpPr>
          <p:cNvPr id="79" name="Google Shape;79;g2fde9715597_0_934"/>
          <p:cNvSpPr txBox="1"/>
          <p:nvPr/>
        </p:nvSpPr>
        <p:spPr>
          <a:xfrm>
            <a:off x="10394092" y="7615542"/>
            <a:ext cx="7315200" cy="492600"/>
          </a:xfrm>
          <a:prstGeom prst="rect">
            <a:avLst/>
          </a:prstGeom>
          <a:noFill/>
          <a:ln>
            <a:noFill/>
          </a:ln>
        </p:spPr>
        <p:txBody>
          <a:bodyPr anchorCtr="0" anchor="t" bIns="0" lIns="0" spcFirstLastPara="1" rIns="0" wrap="square" tIns="0">
            <a:spAutoFit/>
          </a:bodyPr>
          <a:lstStyle/>
          <a:p>
            <a:pPr indent="0" lvl="0" marL="0" marR="0" rtl="0" algn="l">
              <a:lnSpc>
                <a:spcPct val="139962"/>
              </a:lnSpc>
              <a:spcBef>
                <a:spcPts val="0"/>
              </a:spcBef>
              <a:spcAft>
                <a:spcPts val="0"/>
              </a:spcAft>
              <a:buClr>
                <a:srgbClr val="000000"/>
              </a:buClr>
              <a:buSzPts val="2700"/>
              <a:buFont typeface="Arial"/>
              <a:buNone/>
            </a:pPr>
            <a:r>
              <a:rPr b="0" i="0" lang="en-US" sz="3200" u="none" cap="none" strike="noStrike">
                <a:solidFill>
                  <a:srgbClr val="FFFFFF"/>
                </a:solidFill>
                <a:latin typeface="Comfortaa"/>
                <a:ea typeface="Comfortaa"/>
                <a:cs typeface="Comfortaa"/>
                <a:sym typeface="Comfortaa"/>
              </a:rPr>
              <a:t>Monday </a:t>
            </a:r>
            <a:r>
              <a:rPr lang="en-US" sz="3200">
                <a:solidFill>
                  <a:srgbClr val="FFFFFF"/>
                </a:solidFill>
                <a:latin typeface="Comfortaa"/>
                <a:ea typeface="Comfortaa"/>
                <a:cs typeface="Comfortaa"/>
                <a:sym typeface="Comfortaa"/>
              </a:rPr>
              <a:t>7</a:t>
            </a:r>
            <a:r>
              <a:rPr b="0" i="0" lang="en-US" sz="3200" u="none" cap="none" strike="noStrike">
                <a:solidFill>
                  <a:srgbClr val="FFFFFF"/>
                </a:solidFill>
                <a:latin typeface="Comfortaa"/>
                <a:ea typeface="Comfortaa"/>
                <a:cs typeface="Comfortaa"/>
                <a:sym typeface="Comfortaa"/>
              </a:rPr>
              <a:t>th September 202</a:t>
            </a:r>
            <a:r>
              <a:rPr lang="en-US" sz="3200">
                <a:solidFill>
                  <a:srgbClr val="FFFFFF"/>
                </a:solidFill>
                <a:latin typeface="Comfortaa"/>
                <a:ea typeface="Comfortaa"/>
                <a:cs typeface="Comfortaa"/>
                <a:sym typeface="Comfortaa"/>
              </a:rPr>
              <a:t>6</a:t>
            </a:r>
            <a:endParaRPr b="0" i="0" sz="1600" u="none" cap="none" strike="noStrike">
              <a:solidFill>
                <a:srgbClr val="000000"/>
              </a:solidFill>
              <a:latin typeface="Comfortaa"/>
              <a:ea typeface="Comfortaa"/>
              <a:cs typeface="Comfortaa"/>
              <a:sym typeface="Comfortaa"/>
            </a:endParaRPr>
          </a:p>
        </p:txBody>
      </p:sp>
      <p:sp>
        <p:nvSpPr>
          <p:cNvPr id="80" name="Google Shape;80;g2fde9715597_0_934"/>
          <p:cNvSpPr txBox="1"/>
          <p:nvPr/>
        </p:nvSpPr>
        <p:spPr>
          <a:xfrm>
            <a:off x="549750" y="7645550"/>
            <a:ext cx="8661900" cy="631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900"/>
              <a:buFont typeface="Arial"/>
              <a:buNone/>
            </a:pPr>
            <a:r>
              <a:rPr b="0" i="0" lang="en-US" sz="2900" u="none" cap="none" strike="noStrike">
                <a:solidFill>
                  <a:schemeClr val="lt1"/>
                </a:solidFill>
                <a:latin typeface="Comfortaa"/>
                <a:ea typeface="Comfortaa"/>
                <a:cs typeface="Comfortaa"/>
                <a:sym typeface="Comfortaa"/>
              </a:rPr>
              <a:t>By: </a:t>
            </a:r>
            <a:r>
              <a:rPr lang="en-US" sz="2900">
                <a:solidFill>
                  <a:schemeClr val="lt1"/>
                </a:solidFill>
                <a:latin typeface="Comfortaa"/>
                <a:ea typeface="Comfortaa"/>
                <a:cs typeface="Comfortaa"/>
                <a:sym typeface="Comfortaa"/>
              </a:rPr>
              <a:t>Shaheer, Tarek and Arham</a:t>
            </a:r>
            <a:endParaRPr b="0" i="0" sz="2900" u="none" cap="none" strike="noStrike">
              <a:solidFill>
                <a:schemeClr val="lt1"/>
              </a:solidFill>
              <a:latin typeface="Comfortaa"/>
              <a:ea typeface="Comfortaa"/>
              <a:cs typeface="Comfortaa"/>
              <a:sym typeface="Comfortaa"/>
            </a:endParaRPr>
          </a:p>
        </p:txBody>
      </p:sp>
      <p:sp>
        <p:nvSpPr>
          <p:cNvPr id="81" name="Google Shape;81;g2fde9715597_0_934"/>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82" name="Google Shape;82;g2fde9715597_0_934"/>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83" name="Google Shape;83;g2fde9715597_0_934"/>
          <p:cNvSpPr txBox="1"/>
          <p:nvPr/>
        </p:nvSpPr>
        <p:spPr>
          <a:xfrm>
            <a:off x="4576396" y="4998404"/>
            <a:ext cx="91527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white letter on a black background&#10;&#10;Description automatically generated" id="84" name="Google Shape;84;g2fde9715597_0_934"/>
          <p:cNvPicPr preferRelativeResize="0"/>
          <p:nvPr/>
        </p:nvPicPr>
        <p:blipFill rotWithShape="1">
          <a:blip r:embed="rId3">
            <a:alphaModFix/>
          </a:blip>
          <a:srcRect b="0" l="0" r="0" t="0"/>
          <a:stretch/>
        </p:blipFill>
        <p:spPr>
          <a:xfrm>
            <a:off x="12636105" y="304789"/>
            <a:ext cx="5378575" cy="1595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g2fde9715597_0_948"/>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90" name="Google Shape;90;g2fde9715597_0_948"/>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91" name="Google Shape;91;g2fde9715597_0_948"/>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
        <p:nvSpPr>
          <p:cNvPr id="92" name="Google Shape;92;g2fde9715597_0_948"/>
          <p:cNvSpPr txBox="1"/>
          <p:nvPr/>
        </p:nvSpPr>
        <p:spPr>
          <a:xfrm>
            <a:off x="919053" y="632177"/>
            <a:ext cx="152439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9000" u="none" cap="none" strike="noStrike">
                <a:solidFill>
                  <a:srgbClr val="FFFFFF"/>
                </a:solidFill>
                <a:latin typeface="Comfortaa"/>
                <a:ea typeface="Comfortaa"/>
                <a:cs typeface="Comfortaa"/>
                <a:sym typeface="Comfortaa"/>
              </a:rPr>
              <a:t>What We Will Be Covering</a:t>
            </a:r>
            <a:endParaRPr b="0" i="0" sz="1400" u="none" cap="none" strike="noStrike">
              <a:solidFill>
                <a:srgbClr val="000000"/>
              </a:solidFill>
              <a:latin typeface="Comfortaa"/>
              <a:ea typeface="Comfortaa"/>
              <a:cs typeface="Comfortaa"/>
              <a:sym typeface="Comfortaa"/>
            </a:endParaRPr>
          </a:p>
        </p:txBody>
      </p:sp>
      <p:cxnSp>
        <p:nvCxnSpPr>
          <p:cNvPr id="93" name="Google Shape;93;g2fde9715597_0_948"/>
          <p:cNvCxnSpPr/>
          <p:nvPr/>
        </p:nvCxnSpPr>
        <p:spPr>
          <a:xfrm>
            <a:off x="1078539" y="4330008"/>
            <a:ext cx="6733200" cy="0"/>
          </a:xfrm>
          <a:prstGeom prst="straightConnector1">
            <a:avLst/>
          </a:prstGeom>
          <a:noFill/>
          <a:ln cap="rnd" cmpd="sng" w="38100">
            <a:solidFill>
              <a:srgbClr val="F46530"/>
            </a:solidFill>
            <a:prstDash val="dash"/>
            <a:round/>
            <a:headEnd len="sm" w="sm" type="none"/>
            <a:tailEnd len="sm" w="sm" type="none"/>
          </a:ln>
        </p:spPr>
      </p:cxnSp>
      <p:cxnSp>
        <p:nvCxnSpPr>
          <p:cNvPr id="94" name="Google Shape;94;g2fde9715597_0_948"/>
          <p:cNvCxnSpPr/>
          <p:nvPr/>
        </p:nvCxnSpPr>
        <p:spPr>
          <a:xfrm>
            <a:off x="1078539" y="5297756"/>
            <a:ext cx="6733200" cy="0"/>
          </a:xfrm>
          <a:prstGeom prst="straightConnector1">
            <a:avLst/>
          </a:prstGeom>
          <a:noFill/>
          <a:ln cap="rnd" cmpd="sng" w="38100">
            <a:solidFill>
              <a:srgbClr val="F46530"/>
            </a:solidFill>
            <a:prstDash val="dash"/>
            <a:round/>
            <a:headEnd len="sm" w="sm" type="none"/>
            <a:tailEnd len="sm" w="sm" type="none"/>
          </a:ln>
        </p:spPr>
      </p:cxnSp>
      <p:cxnSp>
        <p:nvCxnSpPr>
          <p:cNvPr id="95" name="Google Shape;95;g2fde9715597_0_948"/>
          <p:cNvCxnSpPr/>
          <p:nvPr/>
        </p:nvCxnSpPr>
        <p:spPr>
          <a:xfrm>
            <a:off x="1078539" y="6265504"/>
            <a:ext cx="6733200" cy="0"/>
          </a:xfrm>
          <a:prstGeom prst="straightConnector1">
            <a:avLst/>
          </a:prstGeom>
          <a:noFill/>
          <a:ln cap="rnd" cmpd="sng" w="38100">
            <a:solidFill>
              <a:srgbClr val="F46530"/>
            </a:solidFill>
            <a:prstDash val="dash"/>
            <a:round/>
            <a:headEnd len="sm" w="sm" type="none"/>
            <a:tailEnd len="sm" w="sm" type="none"/>
          </a:ln>
        </p:spPr>
      </p:cxnSp>
      <p:cxnSp>
        <p:nvCxnSpPr>
          <p:cNvPr id="96" name="Google Shape;96;g2fde9715597_0_948"/>
          <p:cNvCxnSpPr/>
          <p:nvPr/>
        </p:nvCxnSpPr>
        <p:spPr>
          <a:xfrm>
            <a:off x="1078539" y="7233252"/>
            <a:ext cx="6733200" cy="0"/>
          </a:xfrm>
          <a:prstGeom prst="straightConnector1">
            <a:avLst/>
          </a:prstGeom>
          <a:noFill/>
          <a:ln cap="rnd" cmpd="sng" w="38100">
            <a:solidFill>
              <a:srgbClr val="F46530"/>
            </a:solidFill>
            <a:prstDash val="dash"/>
            <a:round/>
            <a:headEnd len="sm" w="sm" type="none"/>
            <a:tailEnd len="sm" w="sm" type="none"/>
          </a:ln>
        </p:spPr>
      </p:cxnSp>
      <p:cxnSp>
        <p:nvCxnSpPr>
          <p:cNvPr id="97" name="Google Shape;97;g2fde9715597_0_948"/>
          <p:cNvCxnSpPr/>
          <p:nvPr/>
        </p:nvCxnSpPr>
        <p:spPr>
          <a:xfrm>
            <a:off x="1078539" y="8200999"/>
            <a:ext cx="6733200" cy="0"/>
          </a:xfrm>
          <a:prstGeom prst="straightConnector1">
            <a:avLst/>
          </a:prstGeom>
          <a:noFill/>
          <a:ln cap="rnd" cmpd="sng" w="38100">
            <a:solidFill>
              <a:srgbClr val="F46530"/>
            </a:solidFill>
            <a:prstDash val="dash"/>
            <a:round/>
            <a:headEnd len="sm" w="sm" type="none"/>
            <a:tailEnd len="sm" w="sm" type="none"/>
          </a:ln>
        </p:spPr>
      </p:cxnSp>
      <p:cxnSp>
        <p:nvCxnSpPr>
          <p:cNvPr id="98" name="Google Shape;98;g2fde9715597_0_948"/>
          <p:cNvCxnSpPr/>
          <p:nvPr/>
        </p:nvCxnSpPr>
        <p:spPr>
          <a:xfrm>
            <a:off x="1078539" y="3362260"/>
            <a:ext cx="6733200" cy="0"/>
          </a:xfrm>
          <a:prstGeom prst="straightConnector1">
            <a:avLst/>
          </a:prstGeom>
          <a:noFill/>
          <a:ln cap="rnd" cmpd="sng" w="38100">
            <a:solidFill>
              <a:srgbClr val="F46530"/>
            </a:solidFill>
            <a:prstDash val="dash"/>
            <a:round/>
            <a:headEnd len="sm" w="sm" type="none"/>
            <a:tailEnd len="sm" w="sm" type="none"/>
          </a:ln>
        </p:spPr>
      </p:cxnSp>
      <p:sp>
        <p:nvSpPr>
          <p:cNvPr id="99" name="Google Shape;99;g2fde9715597_0_948"/>
          <p:cNvSpPr txBox="1"/>
          <p:nvPr/>
        </p:nvSpPr>
        <p:spPr>
          <a:xfrm>
            <a:off x="1473024" y="3579283"/>
            <a:ext cx="5344500" cy="600300"/>
          </a:xfrm>
          <a:prstGeom prst="rect">
            <a:avLst/>
          </a:prstGeom>
          <a:noFill/>
          <a:ln>
            <a:noFill/>
          </a:ln>
        </p:spPr>
        <p:txBody>
          <a:bodyPr anchorCtr="0" anchor="t" bIns="0" lIns="0" spcFirstLastPara="1" rIns="0" wrap="square" tIns="0">
            <a:spAutoFit/>
          </a:bodyPr>
          <a:lstStyle/>
          <a:p>
            <a:pPr indent="0" lvl="0" marL="0" marR="0" rtl="0" algn="l">
              <a:lnSpc>
                <a:spcPct val="143000"/>
              </a:lnSpc>
              <a:spcBef>
                <a:spcPts val="0"/>
              </a:spcBef>
              <a:spcAft>
                <a:spcPts val="0"/>
              </a:spcAft>
              <a:buClr>
                <a:srgbClr val="000000"/>
              </a:buClr>
              <a:buSzPts val="3900"/>
              <a:buFont typeface="Arial"/>
              <a:buNone/>
            </a:pPr>
            <a:r>
              <a:rPr b="0" i="0" lang="en-US" sz="3900" u="none" cap="none" strike="noStrike">
                <a:solidFill>
                  <a:srgbClr val="FFFFFF"/>
                </a:solidFill>
                <a:latin typeface="Arial"/>
                <a:ea typeface="Arial"/>
                <a:cs typeface="Arial"/>
                <a:sym typeface="Arial"/>
              </a:rPr>
              <a:t>Assessments  </a:t>
            </a:r>
            <a:endParaRPr b="0" i="0" sz="2700" u="none" cap="none" strike="noStrike">
              <a:solidFill>
                <a:srgbClr val="000000"/>
              </a:solidFill>
              <a:latin typeface="Arial"/>
              <a:ea typeface="Arial"/>
              <a:cs typeface="Arial"/>
              <a:sym typeface="Arial"/>
            </a:endParaRPr>
          </a:p>
        </p:txBody>
      </p:sp>
      <p:sp>
        <p:nvSpPr>
          <p:cNvPr id="100" name="Google Shape;100;g2fde9715597_0_948"/>
          <p:cNvSpPr txBox="1"/>
          <p:nvPr/>
        </p:nvSpPr>
        <p:spPr>
          <a:xfrm>
            <a:off x="1473024" y="4535452"/>
            <a:ext cx="6065400" cy="600300"/>
          </a:xfrm>
          <a:prstGeom prst="rect">
            <a:avLst/>
          </a:prstGeom>
          <a:noFill/>
          <a:ln>
            <a:noFill/>
          </a:ln>
        </p:spPr>
        <p:txBody>
          <a:bodyPr anchorCtr="0" anchor="t" bIns="0" lIns="0" spcFirstLastPara="1" rIns="0" wrap="square" tIns="0">
            <a:spAutoFit/>
          </a:bodyPr>
          <a:lstStyle/>
          <a:p>
            <a:pPr indent="0" lvl="0" marL="0" marR="0" rtl="0" algn="l">
              <a:lnSpc>
                <a:spcPct val="143000"/>
              </a:lnSpc>
              <a:spcBef>
                <a:spcPts val="0"/>
              </a:spcBef>
              <a:spcAft>
                <a:spcPts val="0"/>
              </a:spcAft>
              <a:buClr>
                <a:srgbClr val="000000"/>
              </a:buClr>
              <a:buSzPts val="3900"/>
              <a:buFont typeface="Arial"/>
              <a:buNone/>
            </a:pPr>
            <a:r>
              <a:rPr b="0" i="0" lang="en-US" sz="3900" u="none" cap="none" strike="noStrike">
                <a:solidFill>
                  <a:srgbClr val="FFFFFF"/>
                </a:solidFill>
                <a:latin typeface="Arial"/>
                <a:ea typeface="Arial"/>
                <a:cs typeface="Arial"/>
                <a:sym typeface="Arial"/>
              </a:rPr>
              <a:t>E-Portfolio</a:t>
            </a:r>
            <a:endParaRPr b="0" i="0" sz="2700" u="none" cap="none" strike="noStrike">
              <a:solidFill>
                <a:srgbClr val="000000"/>
              </a:solidFill>
              <a:latin typeface="Arial"/>
              <a:ea typeface="Arial"/>
              <a:cs typeface="Arial"/>
              <a:sym typeface="Arial"/>
            </a:endParaRPr>
          </a:p>
        </p:txBody>
      </p:sp>
      <p:sp>
        <p:nvSpPr>
          <p:cNvPr id="101" name="Google Shape;101;g2fde9715597_0_948"/>
          <p:cNvSpPr txBox="1"/>
          <p:nvPr/>
        </p:nvSpPr>
        <p:spPr>
          <a:xfrm>
            <a:off x="1473024" y="6479264"/>
            <a:ext cx="6065400" cy="856200"/>
          </a:xfrm>
          <a:prstGeom prst="rect">
            <a:avLst/>
          </a:prstGeom>
          <a:noFill/>
          <a:ln>
            <a:noFill/>
          </a:ln>
        </p:spPr>
        <p:txBody>
          <a:bodyPr anchorCtr="0" anchor="t" bIns="0" lIns="0" spcFirstLastPara="1" rIns="0" wrap="square" tIns="0">
            <a:spAutoFit/>
          </a:bodyPr>
          <a:lstStyle/>
          <a:p>
            <a:pPr indent="0" lvl="0" marL="0" marR="0" rtl="0" algn="l">
              <a:lnSpc>
                <a:spcPct val="143000"/>
              </a:lnSpc>
              <a:spcBef>
                <a:spcPts val="0"/>
              </a:spcBef>
              <a:spcAft>
                <a:spcPts val="0"/>
              </a:spcAft>
              <a:buClr>
                <a:srgbClr val="000000"/>
              </a:buClr>
              <a:buSzPts val="3900"/>
              <a:buFont typeface="Arial"/>
              <a:buNone/>
            </a:pPr>
            <a:r>
              <a:rPr b="0" i="0" lang="en-US" sz="3900" u="none" cap="none" strike="noStrike">
                <a:solidFill>
                  <a:srgbClr val="FFFFFF"/>
                </a:solidFill>
                <a:latin typeface="Arial"/>
                <a:ea typeface="Arial"/>
                <a:cs typeface="Arial"/>
                <a:sym typeface="Arial"/>
              </a:rPr>
              <a:t>SSC</a:t>
            </a:r>
            <a:endParaRPr b="0" i="0" sz="2700" u="none" cap="none" strike="noStrike">
              <a:solidFill>
                <a:srgbClr val="000000"/>
              </a:solidFill>
              <a:latin typeface="Arial"/>
              <a:ea typeface="Arial"/>
              <a:cs typeface="Arial"/>
              <a:sym typeface="Arial"/>
            </a:endParaRPr>
          </a:p>
        </p:txBody>
      </p:sp>
      <p:sp>
        <p:nvSpPr>
          <p:cNvPr id="102" name="Google Shape;102;g2fde9715597_0_948"/>
          <p:cNvSpPr txBox="1"/>
          <p:nvPr/>
        </p:nvSpPr>
        <p:spPr>
          <a:xfrm>
            <a:off x="1473024" y="5508445"/>
            <a:ext cx="6065400" cy="600300"/>
          </a:xfrm>
          <a:prstGeom prst="rect">
            <a:avLst/>
          </a:prstGeom>
          <a:noFill/>
          <a:ln>
            <a:noFill/>
          </a:ln>
        </p:spPr>
        <p:txBody>
          <a:bodyPr anchorCtr="0" anchor="t" bIns="0" lIns="0" spcFirstLastPara="1" rIns="0" wrap="square" tIns="0">
            <a:spAutoFit/>
          </a:bodyPr>
          <a:lstStyle/>
          <a:p>
            <a:pPr indent="0" lvl="0" marL="0" marR="0" rtl="0" algn="l">
              <a:lnSpc>
                <a:spcPct val="143000"/>
              </a:lnSpc>
              <a:spcBef>
                <a:spcPts val="0"/>
              </a:spcBef>
              <a:spcAft>
                <a:spcPts val="0"/>
              </a:spcAft>
              <a:buClr>
                <a:srgbClr val="000000"/>
              </a:buClr>
              <a:buSzPts val="3900"/>
              <a:buFont typeface="Arial"/>
              <a:buNone/>
            </a:pPr>
            <a:r>
              <a:rPr b="0" i="0" lang="en-US" sz="3900" u="none" cap="none" strike="noStrike">
                <a:solidFill>
                  <a:srgbClr val="FFFFFF"/>
                </a:solidFill>
                <a:latin typeface="Arial"/>
                <a:ea typeface="Arial"/>
                <a:cs typeface="Arial"/>
                <a:sym typeface="Arial"/>
              </a:rPr>
              <a:t>Hospital Placement</a:t>
            </a:r>
            <a:endParaRPr b="0" i="0" sz="2700" u="none" cap="none" strike="noStrike">
              <a:solidFill>
                <a:srgbClr val="000000"/>
              </a:solidFill>
              <a:latin typeface="Arial"/>
              <a:ea typeface="Arial"/>
              <a:cs typeface="Arial"/>
              <a:sym typeface="Arial"/>
            </a:endParaRPr>
          </a:p>
        </p:txBody>
      </p:sp>
      <p:sp>
        <p:nvSpPr>
          <p:cNvPr id="103" name="Google Shape;103;g2fde9715597_0_948"/>
          <p:cNvSpPr txBox="1"/>
          <p:nvPr/>
        </p:nvSpPr>
        <p:spPr>
          <a:xfrm>
            <a:off x="1473024" y="7492317"/>
            <a:ext cx="6065400" cy="856200"/>
          </a:xfrm>
          <a:prstGeom prst="rect">
            <a:avLst/>
          </a:prstGeom>
          <a:noFill/>
          <a:ln>
            <a:noFill/>
          </a:ln>
        </p:spPr>
        <p:txBody>
          <a:bodyPr anchorCtr="0" anchor="t" bIns="0" lIns="0" spcFirstLastPara="1" rIns="0" wrap="square" tIns="0">
            <a:spAutoFit/>
          </a:bodyPr>
          <a:lstStyle/>
          <a:p>
            <a:pPr indent="0" lvl="0" marL="0" marR="0" rtl="0" algn="l">
              <a:lnSpc>
                <a:spcPct val="143000"/>
              </a:lnSpc>
              <a:spcBef>
                <a:spcPts val="0"/>
              </a:spcBef>
              <a:spcAft>
                <a:spcPts val="0"/>
              </a:spcAft>
              <a:buClr>
                <a:srgbClr val="000000"/>
              </a:buClr>
              <a:buSzPts val="3900"/>
              <a:buFont typeface="Arial"/>
              <a:buNone/>
            </a:pPr>
            <a:r>
              <a:rPr b="0" i="0" lang="en-US" sz="3900" u="none" cap="none" strike="noStrike">
                <a:solidFill>
                  <a:srgbClr val="FFFFFF"/>
                </a:solidFill>
                <a:latin typeface="Arial"/>
                <a:ea typeface="Arial"/>
                <a:cs typeface="Arial"/>
                <a:sym typeface="Arial"/>
              </a:rPr>
              <a:t>Block Overview </a:t>
            </a:r>
            <a:endParaRPr b="0" i="0" sz="2700" u="none" cap="none" strike="noStrike">
              <a:solidFill>
                <a:srgbClr val="000000"/>
              </a:solidFill>
              <a:latin typeface="Arial"/>
              <a:ea typeface="Arial"/>
              <a:cs typeface="Arial"/>
              <a:sym typeface="Arial"/>
            </a:endParaRPr>
          </a:p>
        </p:txBody>
      </p:sp>
      <p:sp>
        <p:nvSpPr>
          <p:cNvPr id="104" name="Google Shape;104;g2fde9715597_0_948"/>
          <p:cNvSpPr txBox="1"/>
          <p:nvPr/>
        </p:nvSpPr>
        <p:spPr>
          <a:xfrm>
            <a:off x="1473024" y="2671236"/>
            <a:ext cx="6767700" cy="600300"/>
          </a:xfrm>
          <a:prstGeom prst="rect">
            <a:avLst/>
          </a:prstGeom>
          <a:noFill/>
          <a:ln>
            <a:noFill/>
          </a:ln>
        </p:spPr>
        <p:txBody>
          <a:bodyPr anchorCtr="0" anchor="t" bIns="0" lIns="0" spcFirstLastPara="1" rIns="0" wrap="square" tIns="0">
            <a:spAutoFit/>
          </a:bodyPr>
          <a:lstStyle/>
          <a:p>
            <a:pPr indent="0" lvl="0" marL="0" marR="0" rtl="0" algn="l">
              <a:lnSpc>
                <a:spcPct val="143000"/>
              </a:lnSpc>
              <a:spcBef>
                <a:spcPts val="0"/>
              </a:spcBef>
              <a:spcAft>
                <a:spcPts val="0"/>
              </a:spcAft>
              <a:buClr>
                <a:srgbClr val="000000"/>
              </a:buClr>
              <a:buSzPts val="3900"/>
              <a:buFont typeface="Arial"/>
              <a:buNone/>
            </a:pPr>
            <a:r>
              <a:rPr b="0" i="0" lang="en-US" sz="3900" u="none" cap="none" strike="noStrike">
                <a:solidFill>
                  <a:srgbClr val="FFFFFF"/>
                </a:solidFill>
                <a:latin typeface="Arial"/>
                <a:ea typeface="Arial"/>
                <a:cs typeface="Arial"/>
                <a:sym typeface="Arial"/>
              </a:rPr>
              <a:t>General Overview &amp; Tips</a:t>
            </a:r>
            <a:endParaRPr b="0" i="0" sz="3900" u="none" cap="none" strike="noStrike">
              <a:solidFill>
                <a:srgbClr val="FFFFFF"/>
              </a:solidFill>
              <a:latin typeface="Arial"/>
              <a:ea typeface="Arial"/>
              <a:cs typeface="Arial"/>
              <a:sym typeface="Arial"/>
            </a:endParaRPr>
          </a:p>
        </p:txBody>
      </p:sp>
      <p:cxnSp>
        <p:nvCxnSpPr>
          <p:cNvPr id="105" name="Google Shape;105;g2fde9715597_0_948"/>
          <p:cNvCxnSpPr/>
          <p:nvPr/>
        </p:nvCxnSpPr>
        <p:spPr>
          <a:xfrm>
            <a:off x="9652793" y="4299543"/>
            <a:ext cx="6733200" cy="0"/>
          </a:xfrm>
          <a:prstGeom prst="straightConnector1">
            <a:avLst/>
          </a:prstGeom>
          <a:noFill/>
          <a:ln cap="rnd" cmpd="sng" w="38100">
            <a:solidFill>
              <a:srgbClr val="F46530"/>
            </a:solidFill>
            <a:prstDash val="dash"/>
            <a:round/>
            <a:headEnd len="sm" w="sm" type="none"/>
            <a:tailEnd len="sm" w="sm" type="none"/>
          </a:ln>
        </p:spPr>
      </p:cxnSp>
      <p:cxnSp>
        <p:nvCxnSpPr>
          <p:cNvPr id="106" name="Google Shape;106;g2fde9715597_0_948"/>
          <p:cNvCxnSpPr/>
          <p:nvPr/>
        </p:nvCxnSpPr>
        <p:spPr>
          <a:xfrm>
            <a:off x="9652793" y="5267291"/>
            <a:ext cx="6733200" cy="0"/>
          </a:xfrm>
          <a:prstGeom prst="straightConnector1">
            <a:avLst/>
          </a:prstGeom>
          <a:noFill/>
          <a:ln cap="rnd" cmpd="sng" w="38100">
            <a:solidFill>
              <a:srgbClr val="F46530"/>
            </a:solidFill>
            <a:prstDash val="dash"/>
            <a:round/>
            <a:headEnd len="sm" w="sm" type="none"/>
            <a:tailEnd len="sm" w="sm" type="none"/>
          </a:ln>
        </p:spPr>
      </p:cxnSp>
      <p:cxnSp>
        <p:nvCxnSpPr>
          <p:cNvPr id="107" name="Google Shape;107;g2fde9715597_0_948"/>
          <p:cNvCxnSpPr/>
          <p:nvPr/>
        </p:nvCxnSpPr>
        <p:spPr>
          <a:xfrm>
            <a:off x="9652793" y="6235039"/>
            <a:ext cx="6733200" cy="0"/>
          </a:xfrm>
          <a:prstGeom prst="straightConnector1">
            <a:avLst/>
          </a:prstGeom>
          <a:noFill/>
          <a:ln cap="rnd" cmpd="sng" w="38100">
            <a:solidFill>
              <a:srgbClr val="F46530"/>
            </a:solidFill>
            <a:prstDash val="dash"/>
            <a:round/>
            <a:headEnd len="sm" w="sm" type="none"/>
            <a:tailEnd len="sm" w="sm" type="none"/>
          </a:ln>
        </p:spPr>
      </p:cxnSp>
      <p:cxnSp>
        <p:nvCxnSpPr>
          <p:cNvPr id="108" name="Google Shape;108;g2fde9715597_0_948"/>
          <p:cNvCxnSpPr/>
          <p:nvPr/>
        </p:nvCxnSpPr>
        <p:spPr>
          <a:xfrm>
            <a:off x="9652793" y="7202787"/>
            <a:ext cx="6733200" cy="0"/>
          </a:xfrm>
          <a:prstGeom prst="straightConnector1">
            <a:avLst/>
          </a:prstGeom>
          <a:noFill/>
          <a:ln cap="rnd" cmpd="sng" w="38100">
            <a:solidFill>
              <a:srgbClr val="F46530"/>
            </a:solidFill>
            <a:prstDash val="dash"/>
            <a:round/>
            <a:headEnd len="sm" w="sm" type="none"/>
            <a:tailEnd len="sm" w="sm" type="none"/>
          </a:ln>
        </p:spPr>
      </p:cxnSp>
      <p:cxnSp>
        <p:nvCxnSpPr>
          <p:cNvPr id="109" name="Google Shape;109;g2fde9715597_0_948"/>
          <p:cNvCxnSpPr/>
          <p:nvPr/>
        </p:nvCxnSpPr>
        <p:spPr>
          <a:xfrm>
            <a:off x="9652793" y="3331795"/>
            <a:ext cx="6733200" cy="0"/>
          </a:xfrm>
          <a:prstGeom prst="straightConnector1">
            <a:avLst/>
          </a:prstGeom>
          <a:noFill/>
          <a:ln cap="rnd" cmpd="sng" w="38100">
            <a:solidFill>
              <a:srgbClr val="F46530"/>
            </a:solidFill>
            <a:prstDash val="dash"/>
            <a:round/>
            <a:headEnd len="sm" w="sm" type="none"/>
            <a:tailEnd len="sm" w="sm" type="none"/>
          </a:ln>
        </p:spPr>
      </p:cxnSp>
      <p:sp>
        <p:nvSpPr>
          <p:cNvPr id="110" name="Google Shape;110;g2fde9715597_0_948"/>
          <p:cNvSpPr txBox="1"/>
          <p:nvPr/>
        </p:nvSpPr>
        <p:spPr>
          <a:xfrm>
            <a:off x="10047278" y="3548818"/>
            <a:ext cx="5344500" cy="600300"/>
          </a:xfrm>
          <a:prstGeom prst="rect">
            <a:avLst/>
          </a:prstGeom>
          <a:noFill/>
          <a:ln>
            <a:noFill/>
          </a:ln>
        </p:spPr>
        <p:txBody>
          <a:bodyPr anchorCtr="0" anchor="t" bIns="0" lIns="0" spcFirstLastPara="1" rIns="0" wrap="square" tIns="0">
            <a:spAutoFit/>
          </a:bodyPr>
          <a:lstStyle/>
          <a:p>
            <a:pPr indent="0" lvl="0" marL="0" marR="0" rtl="0" algn="l">
              <a:lnSpc>
                <a:spcPct val="143000"/>
              </a:lnSpc>
              <a:spcBef>
                <a:spcPts val="0"/>
              </a:spcBef>
              <a:spcAft>
                <a:spcPts val="0"/>
              </a:spcAft>
              <a:buClr>
                <a:srgbClr val="000000"/>
              </a:buClr>
              <a:buSzPts val="3900"/>
              <a:buFont typeface="Arial"/>
              <a:buNone/>
            </a:pPr>
            <a:r>
              <a:rPr b="0" i="0" lang="en-US" sz="3900" u="none" cap="none" strike="noStrike">
                <a:solidFill>
                  <a:srgbClr val="FFFFFF"/>
                </a:solidFill>
                <a:latin typeface="Arial"/>
                <a:ea typeface="Arial"/>
                <a:cs typeface="Arial"/>
                <a:sym typeface="Arial"/>
              </a:rPr>
              <a:t>OSCEs</a:t>
            </a:r>
            <a:endParaRPr b="0" i="0" sz="2700" u="none" cap="none" strike="noStrike">
              <a:solidFill>
                <a:srgbClr val="000000"/>
              </a:solidFill>
              <a:latin typeface="Arial"/>
              <a:ea typeface="Arial"/>
              <a:cs typeface="Arial"/>
              <a:sym typeface="Arial"/>
            </a:endParaRPr>
          </a:p>
        </p:txBody>
      </p:sp>
      <p:sp>
        <p:nvSpPr>
          <p:cNvPr id="111" name="Google Shape;111;g2fde9715597_0_948"/>
          <p:cNvSpPr txBox="1"/>
          <p:nvPr/>
        </p:nvSpPr>
        <p:spPr>
          <a:xfrm>
            <a:off x="10047278" y="4504987"/>
            <a:ext cx="6065400" cy="600300"/>
          </a:xfrm>
          <a:prstGeom prst="rect">
            <a:avLst/>
          </a:prstGeom>
          <a:noFill/>
          <a:ln>
            <a:noFill/>
          </a:ln>
        </p:spPr>
        <p:txBody>
          <a:bodyPr anchorCtr="0" anchor="t" bIns="0" lIns="0" spcFirstLastPara="1" rIns="0" wrap="square" tIns="0">
            <a:spAutoFit/>
          </a:bodyPr>
          <a:lstStyle/>
          <a:p>
            <a:pPr indent="0" lvl="0" marL="0" marR="0" rtl="0" algn="l">
              <a:lnSpc>
                <a:spcPct val="143000"/>
              </a:lnSpc>
              <a:spcBef>
                <a:spcPts val="0"/>
              </a:spcBef>
              <a:spcAft>
                <a:spcPts val="0"/>
              </a:spcAft>
              <a:buClr>
                <a:srgbClr val="000000"/>
              </a:buClr>
              <a:buSzPts val="3900"/>
              <a:buFont typeface="Arial"/>
              <a:buNone/>
            </a:pPr>
            <a:r>
              <a:rPr b="0" i="0" lang="en-US" sz="3900" u="none" cap="none" strike="noStrike">
                <a:solidFill>
                  <a:srgbClr val="FFFFFF"/>
                </a:solidFill>
                <a:latin typeface="Arial"/>
                <a:ea typeface="Arial"/>
                <a:cs typeface="Arial"/>
                <a:sym typeface="Arial"/>
              </a:rPr>
              <a:t>Progress Test 3 Tips</a:t>
            </a:r>
            <a:endParaRPr b="0" i="0" sz="2700" u="none" cap="none" strike="noStrike">
              <a:solidFill>
                <a:srgbClr val="000000"/>
              </a:solidFill>
              <a:latin typeface="Arial"/>
              <a:ea typeface="Arial"/>
              <a:cs typeface="Arial"/>
              <a:sym typeface="Arial"/>
            </a:endParaRPr>
          </a:p>
        </p:txBody>
      </p:sp>
      <p:sp>
        <p:nvSpPr>
          <p:cNvPr id="112" name="Google Shape;112;g2fde9715597_0_948"/>
          <p:cNvSpPr txBox="1"/>
          <p:nvPr/>
        </p:nvSpPr>
        <p:spPr>
          <a:xfrm>
            <a:off x="10047278" y="6372599"/>
            <a:ext cx="6503400" cy="600300"/>
          </a:xfrm>
          <a:prstGeom prst="rect">
            <a:avLst/>
          </a:prstGeom>
          <a:noFill/>
          <a:ln>
            <a:noFill/>
          </a:ln>
        </p:spPr>
        <p:txBody>
          <a:bodyPr anchorCtr="0" anchor="t" bIns="0" lIns="0" spcFirstLastPara="1" rIns="0" wrap="square" tIns="0">
            <a:spAutoFit/>
          </a:bodyPr>
          <a:lstStyle/>
          <a:p>
            <a:pPr indent="0" lvl="0" marL="0" marR="0" rtl="0" algn="l">
              <a:lnSpc>
                <a:spcPct val="143000"/>
              </a:lnSpc>
              <a:spcBef>
                <a:spcPts val="0"/>
              </a:spcBef>
              <a:spcAft>
                <a:spcPts val="0"/>
              </a:spcAft>
              <a:buClr>
                <a:srgbClr val="000000"/>
              </a:buClr>
              <a:buSzPts val="3900"/>
              <a:buFont typeface="Arial"/>
              <a:buNone/>
            </a:pPr>
            <a:r>
              <a:rPr b="0" i="0" lang="en-US" sz="3900" u="none" cap="none" strike="noStrike">
                <a:solidFill>
                  <a:srgbClr val="FFFFFF"/>
                </a:solidFill>
                <a:latin typeface="Arial"/>
                <a:ea typeface="Arial"/>
                <a:cs typeface="Arial"/>
                <a:sym typeface="Arial"/>
              </a:rPr>
              <a:t>Resources and Opportunities</a:t>
            </a:r>
            <a:endParaRPr b="0" i="0" sz="2700" u="none" cap="none" strike="noStrike">
              <a:solidFill>
                <a:srgbClr val="000000"/>
              </a:solidFill>
              <a:latin typeface="Arial"/>
              <a:ea typeface="Arial"/>
              <a:cs typeface="Arial"/>
              <a:sym typeface="Arial"/>
            </a:endParaRPr>
          </a:p>
        </p:txBody>
      </p:sp>
      <p:sp>
        <p:nvSpPr>
          <p:cNvPr id="113" name="Google Shape;113;g2fde9715597_0_948"/>
          <p:cNvSpPr txBox="1"/>
          <p:nvPr/>
        </p:nvSpPr>
        <p:spPr>
          <a:xfrm>
            <a:off x="10047278" y="5477980"/>
            <a:ext cx="6065400" cy="600300"/>
          </a:xfrm>
          <a:prstGeom prst="rect">
            <a:avLst/>
          </a:prstGeom>
          <a:noFill/>
          <a:ln>
            <a:noFill/>
          </a:ln>
        </p:spPr>
        <p:txBody>
          <a:bodyPr anchorCtr="0" anchor="t" bIns="0" lIns="0" spcFirstLastPara="1" rIns="0" wrap="square" tIns="0">
            <a:spAutoFit/>
          </a:bodyPr>
          <a:lstStyle/>
          <a:p>
            <a:pPr indent="0" lvl="0" marL="0" marR="0" rtl="0" algn="l">
              <a:lnSpc>
                <a:spcPct val="143000"/>
              </a:lnSpc>
              <a:spcBef>
                <a:spcPts val="0"/>
              </a:spcBef>
              <a:spcAft>
                <a:spcPts val="0"/>
              </a:spcAft>
              <a:buClr>
                <a:srgbClr val="000000"/>
              </a:buClr>
              <a:buSzPts val="3900"/>
              <a:buFont typeface="Arial"/>
              <a:buNone/>
            </a:pPr>
            <a:r>
              <a:rPr b="0" i="0" lang="en-US" sz="3900" u="none" cap="none" strike="noStrike">
                <a:solidFill>
                  <a:srgbClr val="FFFFFF"/>
                </a:solidFill>
                <a:latin typeface="Arial"/>
                <a:ea typeface="Arial"/>
                <a:cs typeface="Arial"/>
                <a:sym typeface="Arial"/>
              </a:rPr>
              <a:t>Wellbeing</a:t>
            </a:r>
            <a:endParaRPr b="0" i="0" sz="2700" u="none" cap="none" strike="noStrike">
              <a:solidFill>
                <a:srgbClr val="000000"/>
              </a:solidFill>
              <a:latin typeface="Arial"/>
              <a:ea typeface="Arial"/>
              <a:cs typeface="Arial"/>
              <a:sym typeface="Arial"/>
            </a:endParaRPr>
          </a:p>
        </p:txBody>
      </p:sp>
      <p:sp>
        <p:nvSpPr>
          <p:cNvPr id="114" name="Google Shape;114;g2fde9715597_0_948"/>
          <p:cNvSpPr txBox="1"/>
          <p:nvPr/>
        </p:nvSpPr>
        <p:spPr>
          <a:xfrm>
            <a:off x="10047278" y="2564571"/>
            <a:ext cx="6767700" cy="600300"/>
          </a:xfrm>
          <a:prstGeom prst="rect">
            <a:avLst/>
          </a:prstGeom>
          <a:noFill/>
          <a:ln>
            <a:noFill/>
          </a:ln>
        </p:spPr>
        <p:txBody>
          <a:bodyPr anchorCtr="0" anchor="t" bIns="0" lIns="0" spcFirstLastPara="1" rIns="0" wrap="square" tIns="0">
            <a:spAutoFit/>
          </a:bodyPr>
          <a:lstStyle/>
          <a:p>
            <a:pPr indent="0" lvl="0" marL="0" marR="0" rtl="0" algn="l">
              <a:lnSpc>
                <a:spcPct val="143000"/>
              </a:lnSpc>
              <a:spcBef>
                <a:spcPts val="0"/>
              </a:spcBef>
              <a:spcAft>
                <a:spcPts val="0"/>
              </a:spcAft>
              <a:buClr>
                <a:srgbClr val="000000"/>
              </a:buClr>
              <a:buSzPts val="3900"/>
              <a:buFont typeface="Arial"/>
              <a:buNone/>
            </a:pPr>
            <a:r>
              <a:rPr b="0" i="0" lang="en-US" sz="3900" u="none" cap="none" strike="noStrike">
                <a:solidFill>
                  <a:srgbClr val="FFFFFF"/>
                </a:solidFill>
                <a:latin typeface="Arial"/>
                <a:ea typeface="Arial"/>
                <a:cs typeface="Arial"/>
                <a:sym typeface="Arial"/>
              </a:rPr>
              <a:t>General Practice (GP)</a:t>
            </a:r>
            <a:endParaRPr b="0" i="0" sz="3900" u="none" cap="none" strike="noStrike">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cxnSp>
        <p:nvCxnSpPr>
          <p:cNvPr id="119" name="Google Shape;119;g2fde9715597_0_977"/>
          <p:cNvCxnSpPr/>
          <p:nvPr/>
        </p:nvCxnSpPr>
        <p:spPr>
          <a:xfrm>
            <a:off x="9144000" y="1813118"/>
            <a:ext cx="8113500" cy="0"/>
          </a:xfrm>
          <a:prstGeom prst="straightConnector1">
            <a:avLst/>
          </a:prstGeom>
          <a:noFill/>
          <a:ln cap="rnd" cmpd="sng" w="38100">
            <a:solidFill>
              <a:srgbClr val="F46530"/>
            </a:solidFill>
            <a:prstDash val="dash"/>
            <a:round/>
            <a:headEnd len="sm" w="sm" type="none"/>
            <a:tailEnd len="sm" w="sm" type="none"/>
          </a:ln>
        </p:spPr>
      </p:cxnSp>
      <p:sp>
        <p:nvSpPr>
          <p:cNvPr id="120" name="Google Shape;120;g2fde9715597_0_977"/>
          <p:cNvSpPr txBox="1"/>
          <p:nvPr/>
        </p:nvSpPr>
        <p:spPr>
          <a:xfrm>
            <a:off x="9168179" y="873691"/>
            <a:ext cx="1311900" cy="585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800"/>
              <a:buFont typeface="Arial"/>
              <a:buNone/>
            </a:pPr>
            <a:r>
              <a:rPr b="1" i="0" lang="en-US" sz="3800" u="none" cap="none" strike="noStrike">
                <a:solidFill>
                  <a:srgbClr val="FFFFFF"/>
                </a:solidFill>
                <a:latin typeface="Arial"/>
                <a:ea typeface="Arial"/>
                <a:cs typeface="Arial"/>
                <a:sym typeface="Arial"/>
              </a:rPr>
              <a:t>MON</a:t>
            </a:r>
            <a:endParaRPr b="1" i="0" sz="2700" u="none" cap="none" strike="noStrike">
              <a:solidFill>
                <a:srgbClr val="000000"/>
              </a:solidFill>
              <a:latin typeface="Arial"/>
              <a:ea typeface="Arial"/>
              <a:cs typeface="Arial"/>
              <a:sym typeface="Arial"/>
            </a:endParaRPr>
          </a:p>
        </p:txBody>
      </p:sp>
      <p:sp>
        <p:nvSpPr>
          <p:cNvPr id="121" name="Google Shape;121;g2fde9715597_0_977"/>
          <p:cNvSpPr txBox="1"/>
          <p:nvPr/>
        </p:nvSpPr>
        <p:spPr>
          <a:xfrm>
            <a:off x="11142975" y="953713"/>
            <a:ext cx="7009800" cy="4617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000"/>
              <a:buFont typeface="Arial"/>
              <a:buNone/>
            </a:pPr>
            <a:r>
              <a:rPr b="0" i="0" lang="en-US" sz="3000" u="none" cap="none" strike="noStrike">
                <a:solidFill>
                  <a:srgbClr val="FFFFFF"/>
                </a:solidFill>
                <a:latin typeface="Arial"/>
                <a:ea typeface="Arial"/>
                <a:cs typeface="Arial"/>
                <a:sym typeface="Arial"/>
              </a:rPr>
              <a:t>LECTURES</a:t>
            </a:r>
            <a:endParaRPr b="0" i="0" sz="1400" u="none" cap="none" strike="noStrike">
              <a:solidFill>
                <a:srgbClr val="000000"/>
              </a:solidFill>
              <a:latin typeface="Arial"/>
              <a:ea typeface="Arial"/>
              <a:cs typeface="Arial"/>
              <a:sym typeface="Arial"/>
            </a:endParaRPr>
          </a:p>
        </p:txBody>
      </p:sp>
      <p:cxnSp>
        <p:nvCxnSpPr>
          <p:cNvPr id="122" name="Google Shape;122;g2fde9715597_0_977"/>
          <p:cNvCxnSpPr/>
          <p:nvPr/>
        </p:nvCxnSpPr>
        <p:spPr>
          <a:xfrm>
            <a:off x="9144000" y="3523819"/>
            <a:ext cx="8113500" cy="0"/>
          </a:xfrm>
          <a:prstGeom prst="straightConnector1">
            <a:avLst/>
          </a:prstGeom>
          <a:noFill/>
          <a:ln cap="rnd" cmpd="sng" w="38100">
            <a:solidFill>
              <a:srgbClr val="F46530"/>
            </a:solidFill>
            <a:prstDash val="dash"/>
            <a:round/>
            <a:headEnd len="sm" w="sm" type="none"/>
            <a:tailEnd len="sm" w="sm" type="none"/>
          </a:ln>
        </p:spPr>
      </p:cxnSp>
      <p:cxnSp>
        <p:nvCxnSpPr>
          <p:cNvPr id="123" name="Google Shape;123;g2fde9715597_0_977"/>
          <p:cNvCxnSpPr/>
          <p:nvPr/>
        </p:nvCxnSpPr>
        <p:spPr>
          <a:xfrm>
            <a:off x="9144000" y="5234521"/>
            <a:ext cx="8113500" cy="0"/>
          </a:xfrm>
          <a:prstGeom prst="straightConnector1">
            <a:avLst/>
          </a:prstGeom>
          <a:noFill/>
          <a:ln cap="rnd" cmpd="sng" w="38100">
            <a:solidFill>
              <a:srgbClr val="F46530"/>
            </a:solidFill>
            <a:prstDash val="dash"/>
            <a:round/>
            <a:headEnd len="sm" w="sm" type="none"/>
            <a:tailEnd len="sm" w="sm" type="none"/>
          </a:ln>
        </p:spPr>
      </p:cxnSp>
      <p:cxnSp>
        <p:nvCxnSpPr>
          <p:cNvPr id="124" name="Google Shape;124;g2fde9715597_0_977"/>
          <p:cNvCxnSpPr/>
          <p:nvPr/>
        </p:nvCxnSpPr>
        <p:spPr>
          <a:xfrm>
            <a:off x="9144000" y="7118648"/>
            <a:ext cx="8113500" cy="0"/>
          </a:xfrm>
          <a:prstGeom prst="straightConnector1">
            <a:avLst/>
          </a:prstGeom>
          <a:noFill/>
          <a:ln cap="rnd" cmpd="sng" w="38100">
            <a:solidFill>
              <a:srgbClr val="F46530"/>
            </a:solidFill>
            <a:prstDash val="dash"/>
            <a:round/>
            <a:headEnd len="sm" w="sm" type="none"/>
            <a:tailEnd len="sm" w="sm" type="none"/>
          </a:ln>
        </p:spPr>
      </p:cxnSp>
      <p:cxnSp>
        <p:nvCxnSpPr>
          <p:cNvPr id="125" name="Google Shape;125;g2fde9715597_0_977"/>
          <p:cNvCxnSpPr/>
          <p:nvPr/>
        </p:nvCxnSpPr>
        <p:spPr>
          <a:xfrm>
            <a:off x="9147817" y="8674974"/>
            <a:ext cx="8111400" cy="0"/>
          </a:xfrm>
          <a:prstGeom prst="straightConnector1">
            <a:avLst/>
          </a:prstGeom>
          <a:noFill/>
          <a:ln cap="rnd" cmpd="sng" w="38100">
            <a:solidFill>
              <a:srgbClr val="F46530"/>
            </a:solidFill>
            <a:prstDash val="dash"/>
            <a:round/>
            <a:headEnd len="sm" w="sm" type="none"/>
            <a:tailEnd len="sm" w="sm" type="none"/>
          </a:ln>
        </p:spPr>
      </p:cxnSp>
      <p:sp>
        <p:nvSpPr>
          <p:cNvPr id="126" name="Google Shape;126;g2fde9715597_0_977"/>
          <p:cNvSpPr txBox="1"/>
          <p:nvPr/>
        </p:nvSpPr>
        <p:spPr>
          <a:xfrm>
            <a:off x="1028625" y="2127859"/>
            <a:ext cx="6334800" cy="61938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0" i="0" lang="en-US" sz="9000" u="none" cap="none" strike="noStrike">
                <a:solidFill>
                  <a:srgbClr val="FFFFFF"/>
                </a:solidFill>
                <a:latin typeface="Comfortaa"/>
                <a:ea typeface="Comfortaa"/>
                <a:cs typeface="Comfortaa"/>
                <a:sym typeface="Comfortaa"/>
              </a:rPr>
              <a:t>General:</a:t>
            </a:r>
            <a:endParaRPr b="0" i="0" sz="9000" u="none" cap="none" strike="noStrike">
              <a:solidFill>
                <a:srgbClr val="FFFFFF"/>
              </a:solidFill>
              <a:latin typeface="Comfortaa"/>
              <a:ea typeface="Comfortaa"/>
              <a:cs typeface="Comfortaa"/>
              <a:sym typeface="Comfortaa"/>
            </a:endParaRPr>
          </a:p>
          <a:p>
            <a:pPr indent="0" lvl="0" marL="0" marR="0" rtl="0" algn="l">
              <a:lnSpc>
                <a:spcPct val="120000"/>
              </a:lnSpc>
              <a:spcBef>
                <a:spcPts val="0"/>
              </a:spcBef>
              <a:spcAft>
                <a:spcPts val="0"/>
              </a:spcAft>
              <a:buClr>
                <a:srgbClr val="000000"/>
              </a:buClr>
              <a:buSzPts val="9000"/>
              <a:buFont typeface="Arial"/>
              <a:buNone/>
            </a:pPr>
            <a:r>
              <a:rPr b="0" i="1" lang="en-US" sz="6400" u="none" cap="none" strike="noStrike">
                <a:solidFill>
                  <a:srgbClr val="FFFFFF"/>
                </a:solidFill>
                <a:latin typeface="Comfortaa"/>
                <a:ea typeface="Comfortaa"/>
                <a:cs typeface="Comfortaa"/>
                <a:sym typeface="Comfortaa"/>
              </a:rPr>
              <a:t>A Week in the Life of a Second Year Med Student</a:t>
            </a:r>
            <a:endParaRPr b="0" i="1" sz="100" u="none" cap="none" strike="noStrike">
              <a:solidFill>
                <a:srgbClr val="000000"/>
              </a:solidFill>
              <a:latin typeface="Comfortaa"/>
              <a:ea typeface="Comfortaa"/>
              <a:cs typeface="Comfortaa"/>
              <a:sym typeface="Comfortaa"/>
            </a:endParaRPr>
          </a:p>
        </p:txBody>
      </p:sp>
      <p:sp>
        <p:nvSpPr>
          <p:cNvPr id="127" name="Google Shape;127;g2fde9715597_0_977"/>
          <p:cNvSpPr txBox="1"/>
          <p:nvPr/>
        </p:nvSpPr>
        <p:spPr>
          <a:xfrm>
            <a:off x="9168179" y="2449544"/>
            <a:ext cx="1311900" cy="585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800"/>
              <a:buFont typeface="Arial"/>
              <a:buNone/>
            </a:pPr>
            <a:r>
              <a:rPr b="1" i="0" lang="en-US" sz="3800" u="none" cap="none" strike="noStrike">
                <a:solidFill>
                  <a:srgbClr val="FFFFFF"/>
                </a:solidFill>
                <a:latin typeface="Arial"/>
                <a:ea typeface="Arial"/>
                <a:cs typeface="Arial"/>
                <a:sym typeface="Arial"/>
              </a:rPr>
              <a:t>TUES</a:t>
            </a:r>
            <a:endParaRPr b="1" i="0" sz="2700" u="none" cap="none" strike="noStrike">
              <a:solidFill>
                <a:srgbClr val="000000"/>
              </a:solidFill>
              <a:latin typeface="Arial"/>
              <a:ea typeface="Arial"/>
              <a:cs typeface="Arial"/>
              <a:sym typeface="Arial"/>
            </a:endParaRPr>
          </a:p>
        </p:txBody>
      </p:sp>
      <p:sp>
        <p:nvSpPr>
          <p:cNvPr id="128" name="Google Shape;128;g2fde9715597_0_977"/>
          <p:cNvSpPr txBox="1"/>
          <p:nvPr/>
        </p:nvSpPr>
        <p:spPr>
          <a:xfrm>
            <a:off x="9168179" y="4086674"/>
            <a:ext cx="1311900" cy="585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800"/>
              <a:buFont typeface="Arial"/>
              <a:buNone/>
            </a:pPr>
            <a:r>
              <a:rPr b="1" i="0" lang="en-US" sz="3800" u="none" cap="none" strike="noStrike">
                <a:solidFill>
                  <a:srgbClr val="FFFFFF"/>
                </a:solidFill>
                <a:latin typeface="Arial"/>
                <a:ea typeface="Arial"/>
                <a:cs typeface="Arial"/>
                <a:sym typeface="Arial"/>
              </a:rPr>
              <a:t>WED</a:t>
            </a:r>
            <a:endParaRPr b="1" i="0" sz="2700" u="none" cap="none" strike="noStrike">
              <a:solidFill>
                <a:srgbClr val="000000"/>
              </a:solidFill>
              <a:latin typeface="Arial"/>
              <a:ea typeface="Arial"/>
              <a:cs typeface="Arial"/>
              <a:sym typeface="Arial"/>
            </a:endParaRPr>
          </a:p>
        </p:txBody>
      </p:sp>
      <p:sp>
        <p:nvSpPr>
          <p:cNvPr id="129" name="Google Shape;129;g2fde9715597_0_977"/>
          <p:cNvSpPr txBox="1"/>
          <p:nvPr/>
        </p:nvSpPr>
        <p:spPr>
          <a:xfrm>
            <a:off x="9003179" y="5778934"/>
            <a:ext cx="1641900" cy="585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800"/>
              <a:buFont typeface="Arial"/>
              <a:buNone/>
            </a:pPr>
            <a:r>
              <a:rPr b="1" i="0" lang="en-US" sz="3800" u="none" cap="none" strike="noStrike">
                <a:solidFill>
                  <a:srgbClr val="FFFFFF"/>
                </a:solidFill>
                <a:latin typeface="Arial"/>
                <a:ea typeface="Arial"/>
                <a:cs typeface="Arial"/>
                <a:sym typeface="Arial"/>
              </a:rPr>
              <a:t>THUR</a:t>
            </a:r>
            <a:endParaRPr b="1" i="0" sz="2700" u="none" cap="none" strike="noStrike">
              <a:solidFill>
                <a:srgbClr val="000000"/>
              </a:solidFill>
              <a:latin typeface="Arial"/>
              <a:ea typeface="Arial"/>
              <a:cs typeface="Arial"/>
              <a:sym typeface="Arial"/>
            </a:endParaRPr>
          </a:p>
        </p:txBody>
      </p:sp>
      <p:sp>
        <p:nvSpPr>
          <p:cNvPr id="130" name="Google Shape;130;g2fde9715597_0_977"/>
          <p:cNvSpPr txBox="1"/>
          <p:nvPr/>
        </p:nvSpPr>
        <p:spPr>
          <a:xfrm>
            <a:off x="9168179" y="7512836"/>
            <a:ext cx="1311900" cy="585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800"/>
              <a:buFont typeface="Arial"/>
              <a:buNone/>
            </a:pPr>
            <a:r>
              <a:rPr b="1" i="0" lang="en-US" sz="3800" u="none" cap="none" strike="noStrike">
                <a:solidFill>
                  <a:srgbClr val="FFFFFF"/>
                </a:solidFill>
                <a:latin typeface="Arial"/>
                <a:ea typeface="Arial"/>
                <a:cs typeface="Arial"/>
                <a:sym typeface="Arial"/>
              </a:rPr>
              <a:t>FRI</a:t>
            </a:r>
            <a:endParaRPr b="1" i="0" sz="2700" u="none" cap="none" strike="noStrike">
              <a:solidFill>
                <a:srgbClr val="000000"/>
              </a:solidFill>
              <a:latin typeface="Arial"/>
              <a:ea typeface="Arial"/>
              <a:cs typeface="Arial"/>
              <a:sym typeface="Arial"/>
            </a:endParaRPr>
          </a:p>
        </p:txBody>
      </p:sp>
      <p:cxnSp>
        <p:nvCxnSpPr>
          <p:cNvPr id="131" name="Google Shape;131;g2fde9715597_0_977"/>
          <p:cNvCxnSpPr/>
          <p:nvPr/>
        </p:nvCxnSpPr>
        <p:spPr>
          <a:xfrm flipH="1">
            <a:off x="10594025" y="479174"/>
            <a:ext cx="6900" cy="8524500"/>
          </a:xfrm>
          <a:prstGeom prst="straightConnector1">
            <a:avLst/>
          </a:prstGeom>
          <a:noFill/>
          <a:ln cap="rnd" cmpd="sng" w="38100">
            <a:solidFill>
              <a:srgbClr val="F46530"/>
            </a:solidFill>
            <a:prstDash val="dash"/>
            <a:round/>
            <a:headEnd len="sm" w="sm" type="none"/>
            <a:tailEnd len="sm" w="sm" type="none"/>
          </a:ln>
        </p:spPr>
      </p:cxnSp>
      <p:sp>
        <p:nvSpPr>
          <p:cNvPr id="132" name="Google Shape;132;g2fde9715597_0_977"/>
          <p:cNvSpPr txBox="1"/>
          <p:nvPr/>
        </p:nvSpPr>
        <p:spPr>
          <a:xfrm>
            <a:off x="11142975" y="2605766"/>
            <a:ext cx="7009800" cy="4617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000"/>
              <a:buFont typeface="Arial"/>
              <a:buNone/>
            </a:pPr>
            <a:r>
              <a:rPr b="0" i="0" lang="en-US" sz="3000" u="none" cap="none" strike="noStrike">
                <a:solidFill>
                  <a:srgbClr val="FFFFFF"/>
                </a:solidFill>
                <a:latin typeface="Arial"/>
                <a:ea typeface="Arial"/>
                <a:cs typeface="Arial"/>
                <a:sym typeface="Arial"/>
              </a:rPr>
              <a:t>GP/HOSPITAL PLACEMENT</a:t>
            </a:r>
            <a:endParaRPr b="0" i="0" sz="1400" u="none" cap="none" strike="noStrike">
              <a:solidFill>
                <a:srgbClr val="000000"/>
              </a:solidFill>
              <a:latin typeface="Arial"/>
              <a:ea typeface="Arial"/>
              <a:cs typeface="Arial"/>
              <a:sym typeface="Arial"/>
            </a:endParaRPr>
          </a:p>
        </p:txBody>
      </p:sp>
      <p:sp>
        <p:nvSpPr>
          <p:cNvPr id="133" name="Google Shape;133;g2fde9715597_0_977"/>
          <p:cNvSpPr txBox="1"/>
          <p:nvPr/>
        </p:nvSpPr>
        <p:spPr>
          <a:xfrm>
            <a:off x="11142975" y="7592858"/>
            <a:ext cx="7009800" cy="4617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000"/>
              <a:buFont typeface="Arial"/>
              <a:buNone/>
            </a:pPr>
            <a:r>
              <a:rPr b="0" i="0" lang="en-US" sz="3000" u="none" cap="none" strike="noStrike">
                <a:solidFill>
                  <a:srgbClr val="FFFFFF"/>
                </a:solidFill>
                <a:latin typeface="Arial"/>
                <a:ea typeface="Arial"/>
                <a:cs typeface="Arial"/>
                <a:sym typeface="Arial"/>
              </a:rPr>
              <a:t>GP/HOSPITAL PLACEMENT</a:t>
            </a:r>
            <a:endParaRPr b="0" i="0" sz="1400" u="none" cap="none" strike="noStrike">
              <a:solidFill>
                <a:srgbClr val="000000"/>
              </a:solidFill>
              <a:latin typeface="Arial"/>
              <a:ea typeface="Arial"/>
              <a:cs typeface="Arial"/>
              <a:sym typeface="Arial"/>
            </a:endParaRPr>
          </a:p>
        </p:txBody>
      </p:sp>
      <p:sp>
        <p:nvSpPr>
          <p:cNvPr id="134" name="Google Shape;134;g2fde9715597_0_977"/>
          <p:cNvSpPr txBox="1"/>
          <p:nvPr/>
        </p:nvSpPr>
        <p:spPr>
          <a:xfrm>
            <a:off x="11142975" y="3934884"/>
            <a:ext cx="7009800" cy="1062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000"/>
              <a:buFont typeface="Arial"/>
              <a:buNone/>
            </a:pPr>
            <a:r>
              <a:rPr b="0" i="0" lang="en-US" sz="3000" u="none" cap="none" strike="noStrike">
                <a:solidFill>
                  <a:srgbClr val="FFFFFF"/>
                </a:solidFill>
                <a:latin typeface="Arial"/>
                <a:ea typeface="Arial"/>
                <a:cs typeface="Arial"/>
                <a:sym typeface="Arial"/>
              </a:rPr>
              <a:t>ANATOMY / CASE BASED DISCUSSIONS</a:t>
            </a:r>
            <a:endParaRPr b="0" i="0" sz="3000" u="none" cap="none" strike="noStrike">
              <a:solidFill>
                <a:srgbClr val="FFFFFF"/>
              </a:solidFill>
              <a:latin typeface="Arial"/>
              <a:ea typeface="Arial"/>
              <a:cs typeface="Arial"/>
              <a:sym typeface="Arial"/>
            </a:endParaRPr>
          </a:p>
        </p:txBody>
      </p:sp>
      <p:sp>
        <p:nvSpPr>
          <p:cNvPr id="135" name="Google Shape;135;g2fde9715597_0_977"/>
          <p:cNvSpPr txBox="1"/>
          <p:nvPr/>
        </p:nvSpPr>
        <p:spPr>
          <a:xfrm>
            <a:off x="11142975" y="5711274"/>
            <a:ext cx="6116400" cy="1062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000"/>
              <a:buFont typeface="Arial"/>
              <a:buNone/>
            </a:pPr>
            <a:r>
              <a:rPr b="0" i="0" lang="en-US" sz="3000" u="none" cap="none" strike="noStrike">
                <a:solidFill>
                  <a:srgbClr val="FFFFFF"/>
                </a:solidFill>
                <a:latin typeface="Arial"/>
                <a:ea typeface="Arial"/>
                <a:cs typeface="Arial"/>
                <a:sym typeface="Arial"/>
              </a:rPr>
              <a:t>INTRO TO RESEARCH (SEM1) / </a:t>
            </a:r>
            <a:br>
              <a:rPr b="0" i="0" lang="en-US" sz="3000" u="none" cap="none" strike="noStrike">
                <a:solidFill>
                  <a:srgbClr val="FFFFFF"/>
                </a:solidFill>
                <a:latin typeface="Arial"/>
                <a:ea typeface="Arial"/>
                <a:cs typeface="Arial"/>
                <a:sym typeface="Arial"/>
              </a:rPr>
            </a:br>
            <a:r>
              <a:rPr b="0" i="0" lang="en-US" sz="3000" u="none" cap="none" strike="noStrike">
                <a:solidFill>
                  <a:srgbClr val="FFFFFF"/>
                </a:solidFill>
                <a:latin typeface="Arial"/>
                <a:ea typeface="Arial"/>
                <a:cs typeface="Arial"/>
                <a:sym typeface="Arial"/>
              </a:rPr>
              <a:t>SSC (SEM2)</a:t>
            </a:r>
            <a:endParaRPr b="0" i="0" sz="1400" u="none" cap="none" strike="noStrike">
              <a:solidFill>
                <a:srgbClr val="000000"/>
              </a:solidFill>
              <a:latin typeface="Arial"/>
              <a:ea typeface="Arial"/>
              <a:cs typeface="Arial"/>
              <a:sym typeface="Arial"/>
            </a:endParaRPr>
          </a:p>
        </p:txBody>
      </p:sp>
      <p:sp>
        <p:nvSpPr>
          <p:cNvPr id="136" name="Google Shape;136;g2fde9715597_0_977"/>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137" name="Google Shape;137;g2fde9715597_0_977"/>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138" name="Google Shape;138;g2fde9715597_0_977"/>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2fde9715597_0_1000"/>
          <p:cNvSpPr txBox="1"/>
          <p:nvPr/>
        </p:nvSpPr>
        <p:spPr>
          <a:xfrm>
            <a:off x="694125" y="497482"/>
            <a:ext cx="14611800" cy="1308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800"/>
              <a:buFont typeface="Arial"/>
              <a:buNone/>
            </a:pPr>
            <a:r>
              <a:rPr b="1" i="0" lang="en-US" sz="7300" u="none" cap="none" strike="noStrike">
                <a:solidFill>
                  <a:schemeClr val="lt1"/>
                </a:solidFill>
                <a:latin typeface="Comfortaa"/>
                <a:ea typeface="Comfortaa"/>
                <a:cs typeface="Comfortaa"/>
                <a:sym typeface="Comfortaa"/>
              </a:rPr>
              <a:t>Stage 2 Year 2 Modules</a:t>
            </a:r>
            <a:endParaRPr b="1" i="0" sz="7300" u="none" cap="none" strike="noStrike">
              <a:solidFill>
                <a:schemeClr val="lt1"/>
              </a:solidFill>
              <a:latin typeface="Comfortaa"/>
              <a:ea typeface="Comfortaa"/>
              <a:cs typeface="Comfortaa"/>
              <a:sym typeface="Comfortaa"/>
            </a:endParaRPr>
          </a:p>
        </p:txBody>
      </p:sp>
      <p:sp>
        <p:nvSpPr>
          <p:cNvPr id="144" name="Google Shape;144;g2fde9715597_0_1000"/>
          <p:cNvSpPr txBox="1"/>
          <p:nvPr/>
        </p:nvSpPr>
        <p:spPr>
          <a:xfrm>
            <a:off x="823647" y="2140422"/>
            <a:ext cx="16640700" cy="6726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100"/>
              <a:buFont typeface="Arial"/>
              <a:buNone/>
            </a:pPr>
            <a:r>
              <a:rPr b="1" i="0" lang="en-US" sz="3100" u="sng" cap="none" strike="noStrike">
                <a:solidFill>
                  <a:schemeClr val="lt1"/>
                </a:solidFill>
                <a:latin typeface="Arial"/>
                <a:ea typeface="Arial"/>
                <a:cs typeface="Arial"/>
                <a:sym typeface="Arial"/>
              </a:rPr>
              <a:t>From Science to Clinical Practice 1:</a:t>
            </a:r>
            <a:r>
              <a:rPr b="1" i="0" lang="en-US" sz="3100" u="none" cap="none" strike="noStrike">
                <a:solidFill>
                  <a:schemeClr val="lt1"/>
                </a:solidFill>
                <a:latin typeface="Arial"/>
                <a:ea typeface="Arial"/>
                <a:cs typeface="Arial"/>
                <a:sym typeface="Arial"/>
              </a:rPr>
              <a:t> </a:t>
            </a:r>
            <a:r>
              <a:rPr b="0" i="0" lang="en-US" sz="3100" u="none" cap="none" strike="noStrike">
                <a:solidFill>
                  <a:schemeClr val="dk1"/>
                </a:solidFill>
                <a:highlight>
                  <a:srgbClr val="FCF5C4"/>
                </a:highlight>
                <a:latin typeface="Arial"/>
                <a:ea typeface="Arial"/>
                <a:cs typeface="Arial"/>
                <a:sym typeface="Arial"/>
              </a:rPr>
              <a:t> Progress Tests 1,2,3 PT3 is </a:t>
            </a:r>
            <a:r>
              <a:rPr b="1" i="0" lang="en-US" sz="3100" u="none" cap="none" strike="noStrike">
                <a:solidFill>
                  <a:schemeClr val="dk1"/>
                </a:solidFill>
                <a:highlight>
                  <a:srgbClr val="FCF5C4"/>
                </a:highlight>
                <a:latin typeface="Arial"/>
                <a:ea typeface="Arial"/>
                <a:cs typeface="Arial"/>
                <a:sym typeface="Arial"/>
              </a:rPr>
              <a:t>summative</a:t>
            </a:r>
            <a:r>
              <a:rPr b="0" i="0" lang="en-US" sz="3100" u="none" cap="none" strike="noStrike">
                <a:solidFill>
                  <a:schemeClr val="dk1"/>
                </a:solidFill>
                <a:highlight>
                  <a:srgbClr val="FCF5C4"/>
                </a:highlight>
                <a:latin typeface="Arial"/>
                <a:ea typeface="Arial"/>
                <a:cs typeface="Arial"/>
                <a:sym typeface="Arial"/>
              </a:rPr>
              <a:t>    </a:t>
            </a:r>
            <a:r>
              <a:rPr b="0" i="0" lang="en-US" sz="3100" u="none" cap="none" strike="noStrike">
                <a:solidFill>
                  <a:schemeClr val="dk1"/>
                </a:solidFill>
                <a:latin typeface="Arial"/>
                <a:ea typeface="Arial"/>
                <a:cs typeface="Arial"/>
                <a:sym typeface="Arial"/>
              </a:rPr>
              <a:t> </a:t>
            </a:r>
            <a:r>
              <a:rPr b="0" i="0" lang="en-US" sz="3100" u="none" cap="none" strike="noStrike">
                <a:solidFill>
                  <a:schemeClr val="dk1"/>
                </a:solidFill>
                <a:highlight>
                  <a:srgbClr val="FCF5C4"/>
                </a:highlight>
                <a:latin typeface="Arial"/>
                <a:ea typeface="Arial"/>
                <a:cs typeface="Arial"/>
                <a:sym typeface="Arial"/>
              </a:rPr>
              <a:t> </a:t>
            </a:r>
            <a:endParaRPr b="0" i="0" sz="3100" u="none" cap="none" strike="noStrike">
              <a:solidFill>
                <a:schemeClr val="dk1"/>
              </a:solidFill>
              <a:highlight>
                <a:srgbClr val="FCF5C4"/>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0" i="0" lang="en-US" sz="2900" u="none" cap="none" strike="noStrike">
                <a:solidFill>
                  <a:schemeClr val="lt1"/>
                </a:solidFill>
                <a:latin typeface="Arial"/>
                <a:ea typeface="Arial"/>
                <a:cs typeface="Arial"/>
                <a:sym typeface="Arial"/>
              </a:rPr>
              <a:t>Human Development: </a:t>
            </a:r>
            <a:r>
              <a:rPr b="0" i="1" lang="en-US" sz="2900" u="none" cap="none" strike="noStrike">
                <a:solidFill>
                  <a:schemeClr val="lt1"/>
                </a:solidFill>
                <a:latin typeface="Arial"/>
                <a:ea typeface="Arial"/>
                <a:cs typeface="Arial"/>
                <a:sym typeface="Arial"/>
              </a:rPr>
              <a:t>OBGYN, Paeds, Endo</a:t>
            </a:r>
            <a:endParaRPr b="0" i="1" sz="29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0" i="0" lang="en-US" sz="2900" u="none" cap="none" strike="noStrike">
                <a:solidFill>
                  <a:schemeClr val="lt1"/>
                </a:solidFill>
                <a:latin typeface="Arial"/>
                <a:ea typeface="Arial"/>
                <a:cs typeface="Arial"/>
                <a:sym typeface="Arial"/>
              </a:rPr>
              <a:t>Supporting Life: </a:t>
            </a:r>
            <a:r>
              <a:rPr b="0" i="1" lang="en-US" sz="2900" u="none" cap="none" strike="noStrike">
                <a:solidFill>
                  <a:schemeClr val="lt1"/>
                </a:solidFill>
                <a:latin typeface="Arial"/>
                <a:ea typeface="Arial"/>
                <a:cs typeface="Arial"/>
                <a:sym typeface="Arial"/>
              </a:rPr>
              <a:t>Cardio, Resp</a:t>
            </a:r>
            <a:endParaRPr b="0" i="1" sz="29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0" i="0" lang="en-US" sz="2900" u="none" cap="none" strike="noStrike">
                <a:solidFill>
                  <a:schemeClr val="lt1"/>
                </a:solidFill>
                <a:latin typeface="Arial"/>
                <a:ea typeface="Arial"/>
                <a:cs typeface="Arial"/>
                <a:sym typeface="Arial"/>
              </a:rPr>
              <a:t>Inflammation: </a:t>
            </a:r>
            <a:r>
              <a:rPr b="0" i="1" lang="en-US" sz="2900" u="none" cap="none" strike="noStrike">
                <a:solidFill>
                  <a:schemeClr val="lt1"/>
                </a:solidFill>
                <a:latin typeface="Arial"/>
                <a:ea typeface="Arial"/>
                <a:cs typeface="Arial"/>
                <a:sym typeface="Arial"/>
              </a:rPr>
              <a:t>Rheum, Gastro, Nephro, Infectious Diseases, Diabetes, Pharmacology</a:t>
            </a:r>
            <a:endParaRPr b="0" i="1" sz="29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rPr b="0" i="0" lang="en-US" sz="2900" u="none" cap="none" strike="noStrike">
                <a:solidFill>
                  <a:schemeClr val="lt1"/>
                </a:solidFill>
                <a:latin typeface="Arial"/>
                <a:ea typeface="Arial"/>
                <a:cs typeface="Arial"/>
                <a:sym typeface="Arial"/>
              </a:rPr>
              <a:t>Ageing: </a:t>
            </a:r>
            <a:r>
              <a:rPr b="0" i="1" lang="en-US" sz="2900" u="none" cap="none" strike="noStrike">
                <a:solidFill>
                  <a:schemeClr val="lt1"/>
                </a:solidFill>
                <a:latin typeface="Arial"/>
                <a:ea typeface="Arial"/>
                <a:cs typeface="Arial"/>
                <a:sym typeface="Arial"/>
              </a:rPr>
              <a:t>Bone Diseases, Dementia, Delirium, Frailty, Falls</a:t>
            </a:r>
            <a:endParaRPr b="0" i="1" sz="29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t/>
            </a:r>
            <a:endParaRPr b="0" i="0" sz="29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100"/>
              <a:buFont typeface="Arial"/>
              <a:buNone/>
            </a:pPr>
            <a:r>
              <a:rPr b="1" i="0" lang="en-US" sz="3100" u="sng" cap="none" strike="noStrike">
                <a:solidFill>
                  <a:schemeClr val="lt1"/>
                </a:solidFill>
                <a:latin typeface="Arial"/>
                <a:ea typeface="Arial"/>
                <a:cs typeface="Arial"/>
                <a:sym typeface="Arial"/>
              </a:rPr>
              <a:t>Introduction to Clinical Research -</a:t>
            </a:r>
            <a:r>
              <a:rPr b="0" i="0" lang="en-US" sz="3100" u="none" cap="none" strike="noStrike">
                <a:solidFill>
                  <a:schemeClr val="lt1"/>
                </a:solidFill>
                <a:latin typeface="Arial"/>
                <a:ea typeface="Arial"/>
                <a:cs typeface="Arial"/>
                <a:sym typeface="Arial"/>
              </a:rPr>
              <a:t> </a:t>
            </a:r>
            <a:r>
              <a:rPr b="0" i="0" lang="en-US" sz="3100" u="none" cap="none" strike="noStrike">
                <a:solidFill>
                  <a:schemeClr val="lt1"/>
                </a:solidFill>
                <a:highlight>
                  <a:srgbClr val="FCF5C4"/>
                </a:highlight>
                <a:latin typeface="Arial"/>
                <a:ea typeface="Arial"/>
                <a:cs typeface="Arial"/>
                <a:sym typeface="Arial"/>
              </a:rPr>
              <a:t> </a:t>
            </a:r>
            <a:r>
              <a:rPr b="0" i="0" lang="en-US" sz="3100" u="none" cap="none" strike="noStrike">
                <a:solidFill>
                  <a:schemeClr val="dk1"/>
                </a:solidFill>
                <a:highlight>
                  <a:srgbClr val="FCF5C4"/>
                </a:highlight>
                <a:latin typeface="Arial"/>
                <a:ea typeface="Arial"/>
                <a:cs typeface="Arial"/>
                <a:sym typeface="Arial"/>
              </a:rPr>
              <a:t>300 word </a:t>
            </a:r>
            <a:r>
              <a:rPr b="1" i="0" lang="en-US" sz="3100" u="none" cap="none" strike="noStrike">
                <a:solidFill>
                  <a:schemeClr val="dk1"/>
                </a:solidFill>
                <a:highlight>
                  <a:srgbClr val="FCF5C4"/>
                </a:highlight>
                <a:latin typeface="Arial"/>
                <a:ea typeface="Arial"/>
                <a:cs typeface="Arial"/>
                <a:sym typeface="Arial"/>
              </a:rPr>
              <a:t>summative</a:t>
            </a:r>
            <a:endParaRPr b="1" i="0" sz="3100" u="none" cap="none" strike="noStrike">
              <a:solidFill>
                <a:schemeClr val="dk1"/>
              </a:solidFill>
              <a:highlight>
                <a:srgbClr val="FCF5C4"/>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t/>
            </a:r>
            <a:endParaRPr b="0" i="0" sz="2900" u="none" cap="none" strike="noStrike">
              <a:solidFill>
                <a:schemeClr val="dk1"/>
              </a:solidFill>
              <a:highlight>
                <a:srgbClr val="FFFF00"/>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3100"/>
              <a:buFont typeface="Arial"/>
              <a:buNone/>
            </a:pPr>
            <a:r>
              <a:rPr b="1" i="0" lang="en-US" sz="3100" u="sng" cap="none" strike="noStrike">
                <a:solidFill>
                  <a:schemeClr val="lt1"/>
                </a:solidFill>
                <a:latin typeface="Arial"/>
                <a:ea typeface="Arial"/>
                <a:cs typeface="Arial"/>
                <a:sym typeface="Arial"/>
              </a:rPr>
              <a:t>Student Selected Components -</a:t>
            </a:r>
            <a:r>
              <a:rPr b="1" i="0" lang="en-US" sz="3100" u="none" cap="none" strike="noStrike">
                <a:solidFill>
                  <a:schemeClr val="lt1"/>
                </a:solidFill>
                <a:latin typeface="Arial"/>
                <a:ea typeface="Arial"/>
                <a:cs typeface="Arial"/>
                <a:sym typeface="Arial"/>
              </a:rPr>
              <a:t> </a:t>
            </a:r>
            <a:r>
              <a:rPr b="1" i="0" lang="en-US" sz="3100" u="none" cap="none" strike="noStrike">
                <a:solidFill>
                  <a:schemeClr val="lt1"/>
                </a:solidFill>
                <a:highlight>
                  <a:srgbClr val="FCF5C4"/>
                </a:highlight>
                <a:latin typeface="Arial"/>
                <a:ea typeface="Arial"/>
                <a:cs typeface="Arial"/>
                <a:sym typeface="Arial"/>
              </a:rPr>
              <a:t> </a:t>
            </a:r>
            <a:r>
              <a:rPr b="0" i="0" lang="en-US" sz="3100" u="none" cap="none" strike="noStrike">
                <a:solidFill>
                  <a:schemeClr val="dk1"/>
                </a:solidFill>
                <a:highlight>
                  <a:srgbClr val="FCF5C4"/>
                </a:highlight>
                <a:latin typeface="Arial"/>
                <a:ea typeface="Arial"/>
                <a:cs typeface="Arial"/>
                <a:sym typeface="Arial"/>
              </a:rPr>
              <a:t>2,000 word Dissertation / Creative Piece / Exam (languages only)</a:t>
            </a:r>
            <a:endParaRPr b="0" i="0" sz="3100" u="none" cap="none" strike="noStrike">
              <a:solidFill>
                <a:schemeClr val="dk1"/>
              </a:solidFill>
              <a:highlight>
                <a:srgbClr val="FCF5C4"/>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r>
              <a:t/>
            </a:r>
            <a:endParaRPr b="0" i="0" sz="3100" u="none" cap="none" strike="noStrike">
              <a:solidFill>
                <a:schemeClr val="dk1"/>
              </a:solidFill>
              <a:highlight>
                <a:srgbClr val="FFFF00"/>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3100"/>
              <a:buFont typeface="Arial"/>
              <a:buNone/>
            </a:pPr>
            <a:r>
              <a:rPr b="1" i="0" lang="en-US" sz="3100" u="sng" cap="none" strike="noStrike">
                <a:solidFill>
                  <a:schemeClr val="lt1"/>
                </a:solidFill>
                <a:latin typeface="Arial"/>
                <a:ea typeface="Arial"/>
                <a:cs typeface="Arial"/>
                <a:sym typeface="Arial"/>
              </a:rPr>
              <a:t>Longitudinal GP Placement -</a:t>
            </a:r>
            <a:r>
              <a:rPr b="0" i="0" lang="en-US" sz="3100" u="none" cap="none" strike="noStrike">
                <a:solidFill>
                  <a:schemeClr val="lt1"/>
                </a:solidFill>
                <a:latin typeface="Arial"/>
                <a:ea typeface="Arial"/>
                <a:cs typeface="Arial"/>
                <a:sym typeface="Arial"/>
              </a:rPr>
              <a:t> </a:t>
            </a:r>
            <a:r>
              <a:rPr b="0" i="0" lang="en-US" sz="3100" u="none" cap="none" strike="noStrike">
                <a:solidFill>
                  <a:schemeClr val="lt1"/>
                </a:solidFill>
                <a:highlight>
                  <a:srgbClr val="FCF5C4"/>
                </a:highlight>
                <a:latin typeface="Arial"/>
                <a:ea typeface="Arial"/>
                <a:cs typeface="Arial"/>
                <a:sym typeface="Arial"/>
              </a:rPr>
              <a:t> </a:t>
            </a:r>
            <a:r>
              <a:rPr b="0" i="0" lang="en-US" sz="3100" u="none" cap="none" strike="noStrike">
                <a:solidFill>
                  <a:schemeClr val="dk1"/>
                </a:solidFill>
                <a:highlight>
                  <a:srgbClr val="FCF5C4"/>
                </a:highlight>
                <a:latin typeface="Arial"/>
                <a:ea typeface="Arial"/>
                <a:cs typeface="Arial"/>
                <a:sym typeface="Arial"/>
              </a:rPr>
              <a:t>GP sign offs on Kaizen</a:t>
            </a:r>
            <a:endParaRPr b="0" i="0" sz="3100" u="none" cap="none" strike="noStrike">
              <a:solidFill>
                <a:schemeClr val="dk1"/>
              </a:solidFill>
              <a:highlight>
                <a:srgbClr val="FCF5C4"/>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t/>
            </a:r>
            <a:endParaRPr b="0" i="0" sz="2900" u="none" cap="none" strike="noStrike">
              <a:solidFill>
                <a:schemeClr val="dk1"/>
              </a:solidFill>
              <a:highlight>
                <a:srgbClr val="FFFF00"/>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4100"/>
              <a:buFont typeface="Arial"/>
              <a:buNone/>
            </a:pPr>
            <a:r>
              <a:rPr b="0" i="1" lang="en-US" sz="3600" u="none" cap="none" strike="noStrike">
                <a:solidFill>
                  <a:schemeClr val="lt1"/>
                </a:solidFill>
                <a:highlight>
                  <a:srgbClr val="C45D08"/>
                </a:highlight>
                <a:latin typeface="Arial"/>
                <a:ea typeface="Arial"/>
                <a:cs typeface="Arial"/>
                <a:sym typeface="Arial"/>
              </a:rPr>
              <a:t>NB: Your hospital placement blocks may </a:t>
            </a:r>
            <a:r>
              <a:rPr b="1" i="1" lang="en-US" sz="3600" u="none" cap="none" strike="noStrike">
                <a:solidFill>
                  <a:schemeClr val="lt1"/>
                </a:solidFill>
                <a:highlight>
                  <a:srgbClr val="C45D08"/>
                </a:highlight>
                <a:latin typeface="Arial"/>
                <a:ea typeface="Arial"/>
                <a:cs typeface="Arial"/>
                <a:sym typeface="Arial"/>
              </a:rPr>
              <a:t>NOT</a:t>
            </a:r>
            <a:r>
              <a:rPr b="0" i="1" lang="en-US" sz="3600" u="none" cap="none" strike="noStrike">
                <a:solidFill>
                  <a:schemeClr val="lt1"/>
                </a:solidFill>
                <a:highlight>
                  <a:srgbClr val="C45D08"/>
                </a:highlight>
                <a:latin typeface="Arial"/>
                <a:ea typeface="Arial"/>
                <a:cs typeface="Arial"/>
                <a:sym typeface="Arial"/>
              </a:rPr>
              <a:t> align with your teaching blocks</a:t>
            </a:r>
            <a:endParaRPr b="0" i="1" sz="3600" u="none" cap="none" strike="noStrike">
              <a:solidFill>
                <a:schemeClr val="lt1"/>
              </a:solidFill>
              <a:highlight>
                <a:srgbClr val="C45D08"/>
              </a:highlight>
              <a:latin typeface="Arial"/>
              <a:ea typeface="Arial"/>
              <a:cs typeface="Arial"/>
              <a:sym typeface="Arial"/>
            </a:endParaRPr>
          </a:p>
        </p:txBody>
      </p:sp>
      <p:sp>
        <p:nvSpPr>
          <p:cNvPr id="145" name="Google Shape;145;g2fde9715597_0_1000"/>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146" name="Google Shape;146;g2fde9715597_0_1000"/>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147" name="Google Shape;147;g2fde9715597_0_1000"/>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g37c31466d0c_0_0"/>
          <p:cNvSpPr txBox="1"/>
          <p:nvPr/>
        </p:nvSpPr>
        <p:spPr>
          <a:xfrm>
            <a:off x="3299750" y="7643250"/>
            <a:ext cx="2088600" cy="1061400"/>
          </a:xfrm>
          <a:prstGeom prst="rect">
            <a:avLst/>
          </a:prstGeom>
          <a:noFill/>
          <a:ln cap="flat" cmpd="sng" w="76200">
            <a:solidFill>
              <a:srgbClr val="C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Calibri"/>
                <a:ea typeface="Calibri"/>
                <a:cs typeface="Calibri"/>
                <a:sym typeface="Calibri"/>
              </a:rPr>
              <a:t>ICR essay and quiz</a:t>
            </a:r>
            <a:endParaRPr b="0" i="0" sz="3200" u="none" cap="none" strike="noStrike">
              <a:solidFill>
                <a:schemeClr val="lt1"/>
              </a:solidFill>
              <a:latin typeface="Calibri"/>
              <a:ea typeface="Calibri"/>
              <a:cs typeface="Calibri"/>
              <a:sym typeface="Calibri"/>
            </a:endParaRPr>
          </a:p>
        </p:txBody>
      </p:sp>
      <p:grpSp>
        <p:nvGrpSpPr>
          <p:cNvPr id="153" name="Google Shape;153;g37c31466d0c_0_0"/>
          <p:cNvGrpSpPr/>
          <p:nvPr/>
        </p:nvGrpSpPr>
        <p:grpSpPr>
          <a:xfrm>
            <a:off x="483778" y="2157975"/>
            <a:ext cx="3741178" cy="2636968"/>
            <a:chOff x="1083025" y="1574025"/>
            <a:chExt cx="1834900" cy="1029824"/>
          </a:xfrm>
        </p:grpSpPr>
        <p:sp>
          <p:nvSpPr>
            <p:cNvPr id="154" name="Google Shape;154;g37c31466d0c_0_0"/>
            <p:cNvSpPr txBox="1"/>
            <p:nvPr/>
          </p:nvSpPr>
          <p:spPr>
            <a:xfrm>
              <a:off x="1604274" y="1574025"/>
              <a:ext cx="624300" cy="241200"/>
            </a:xfrm>
            <a:prstGeom prst="rect">
              <a:avLst/>
            </a:prstGeom>
            <a:noFill/>
            <a:ln>
              <a:noFill/>
            </a:ln>
          </p:spPr>
          <p:txBody>
            <a:bodyPr anchorCtr="0" anchor="t" bIns="234100" lIns="234100" spcFirstLastPara="1" rIns="234100" wrap="square" tIns="234100">
              <a:noAutofit/>
            </a:bodyPr>
            <a:lstStyle/>
            <a:p>
              <a:pPr indent="0" lvl="0" marL="0" marR="0" rtl="0" algn="r">
                <a:lnSpc>
                  <a:spcPct val="115000"/>
                </a:lnSpc>
                <a:spcBef>
                  <a:spcPts val="0"/>
                </a:spcBef>
                <a:spcAft>
                  <a:spcPts val="4097"/>
                </a:spcAft>
                <a:buClr>
                  <a:srgbClr val="000000"/>
                </a:buClr>
                <a:buSzPts val="2048"/>
                <a:buFont typeface="Arial"/>
                <a:buNone/>
              </a:pPr>
              <a:r>
                <a:rPr b="0" i="0" lang="en-US" sz="2048" u="none" cap="none" strike="noStrike">
                  <a:solidFill>
                    <a:schemeClr val="lt1"/>
                  </a:solidFill>
                  <a:latin typeface="Arial"/>
                  <a:ea typeface="Arial"/>
                  <a:cs typeface="Arial"/>
                  <a:sym typeface="Arial"/>
                </a:rPr>
                <a:t>10th Nov</a:t>
              </a:r>
              <a:endParaRPr b="0" i="0" sz="2048" u="none" cap="none" strike="noStrike">
                <a:solidFill>
                  <a:schemeClr val="lt1"/>
                </a:solidFill>
                <a:latin typeface="Arial"/>
                <a:ea typeface="Arial"/>
                <a:cs typeface="Arial"/>
                <a:sym typeface="Arial"/>
              </a:endParaRPr>
            </a:p>
          </p:txBody>
        </p:sp>
        <p:cxnSp>
          <p:nvCxnSpPr>
            <p:cNvPr id="155" name="Google Shape;155;g37c31466d0c_0_0"/>
            <p:cNvCxnSpPr/>
            <p:nvPr/>
          </p:nvCxnSpPr>
          <p:spPr>
            <a:xfrm>
              <a:off x="2180202" y="1695421"/>
              <a:ext cx="718500" cy="741900"/>
            </a:xfrm>
            <a:prstGeom prst="straightConnector1">
              <a:avLst/>
            </a:prstGeom>
            <a:noFill/>
            <a:ln cap="flat" cmpd="sng" w="9525">
              <a:solidFill>
                <a:schemeClr val="lt1"/>
              </a:solidFill>
              <a:prstDash val="solid"/>
              <a:round/>
              <a:headEnd len="sm" w="sm" type="none"/>
              <a:tailEnd len="sm" w="sm" type="none"/>
            </a:ln>
          </p:spPr>
        </p:cxnSp>
        <p:sp>
          <p:nvSpPr>
            <p:cNvPr id="156" name="Google Shape;156;g37c31466d0c_0_0"/>
            <p:cNvSpPr/>
            <p:nvPr/>
          </p:nvSpPr>
          <p:spPr>
            <a:xfrm flipH="1">
              <a:off x="1083025" y="2306625"/>
              <a:ext cx="1834800" cy="143400"/>
            </a:xfrm>
            <a:prstGeom prst="parallelogram">
              <a:avLst>
                <a:gd fmla="val 96952" name="adj"/>
              </a:avLst>
            </a:prstGeom>
            <a:solidFill>
              <a:srgbClr val="FF89FF"/>
            </a:solidFill>
            <a:ln>
              <a:noFill/>
            </a:ln>
          </p:spPr>
          <p:txBody>
            <a:bodyPr anchorCtr="0" anchor="ctr" bIns="234100" lIns="234100" spcFirstLastPara="1" rIns="234100" wrap="square" tIns="234100">
              <a:noAutofit/>
            </a:bodyPr>
            <a:lstStyle/>
            <a:p>
              <a:pPr indent="0" lvl="0" marL="0" marR="0" rtl="0" algn="l">
                <a:lnSpc>
                  <a:spcPct val="100000"/>
                </a:lnSpc>
                <a:spcBef>
                  <a:spcPts val="0"/>
                </a:spcBef>
                <a:spcAft>
                  <a:spcPts val="0"/>
                </a:spcAft>
                <a:buClr>
                  <a:srgbClr val="000000"/>
                </a:buClr>
                <a:buSzPts val="3584"/>
                <a:buFont typeface="Arial"/>
                <a:buNone/>
              </a:pPr>
              <a:r>
                <a:rPr b="0" i="0" lang="en-US" sz="3584" u="none" cap="none" strike="noStrike">
                  <a:solidFill>
                    <a:srgbClr val="000000"/>
                  </a:solidFill>
                  <a:latin typeface="Arial"/>
                  <a:ea typeface="Arial"/>
                  <a:cs typeface="Arial"/>
                  <a:sym typeface="Arial"/>
                </a:rPr>
                <a:t>Block 1  </a:t>
              </a:r>
              <a:endParaRPr b="0" i="0" sz="3584" u="none" cap="none" strike="noStrike">
                <a:solidFill>
                  <a:srgbClr val="000000"/>
                </a:solidFill>
                <a:latin typeface="Arial"/>
                <a:ea typeface="Arial"/>
                <a:cs typeface="Arial"/>
                <a:sym typeface="Arial"/>
              </a:endParaRPr>
            </a:p>
          </p:txBody>
        </p:sp>
        <p:sp>
          <p:nvSpPr>
            <p:cNvPr id="157" name="Google Shape;157;g37c31466d0c_0_0"/>
            <p:cNvSpPr/>
            <p:nvPr/>
          </p:nvSpPr>
          <p:spPr>
            <a:xfrm>
              <a:off x="1083125" y="2460449"/>
              <a:ext cx="1834800" cy="143400"/>
            </a:xfrm>
            <a:prstGeom prst="parallelogram">
              <a:avLst>
                <a:gd fmla="val 96952" name="adj"/>
              </a:avLst>
            </a:prstGeom>
            <a:solidFill>
              <a:srgbClr val="FF89FF"/>
            </a:solidFill>
            <a:ln>
              <a:noFill/>
            </a:ln>
          </p:spPr>
          <p:txBody>
            <a:bodyPr anchorCtr="0" anchor="ctr" bIns="234100" lIns="234100" spcFirstLastPara="1" rIns="234100" wrap="square" tIns="234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58" name="Google Shape;158;g37c31466d0c_0_0"/>
          <p:cNvGrpSpPr/>
          <p:nvPr/>
        </p:nvGrpSpPr>
        <p:grpSpPr>
          <a:xfrm>
            <a:off x="3968181" y="2157975"/>
            <a:ext cx="3741178" cy="2636968"/>
            <a:chOff x="1083025" y="1574025"/>
            <a:chExt cx="1834900" cy="1029824"/>
          </a:xfrm>
        </p:grpSpPr>
        <p:sp>
          <p:nvSpPr>
            <p:cNvPr id="159" name="Google Shape;159;g37c31466d0c_0_0"/>
            <p:cNvSpPr txBox="1"/>
            <p:nvPr/>
          </p:nvSpPr>
          <p:spPr>
            <a:xfrm>
              <a:off x="1604274" y="1574025"/>
              <a:ext cx="624300" cy="241200"/>
            </a:xfrm>
            <a:prstGeom prst="rect">
              <a:avLst/>
            </a:prstGeom>
            <a:noFill/>
            <a:ln>
              <a:noFill/>
            </a:ln>
          </p:spPr>
          <p:txBody>
            <a:bodyPr anchorCtr="0" anchor="t" bIns="234100" lIns="234100" spcFirstLastPara="1" rIns="234100" wrap="square" tIns="234100">
              <a:noAutofit/>
            </a:bodyPr>
            <a:lstStyle/>
            <a:p>
              <a:pPr indent="0" lvl="0" marL="0" marR="0" rtl="0" algn="r">
                <a:lnSpc>
                  <a:spcPct val="115000"/>
                </a:lnSpc>
                <a:spcBef>
                  <a:spcPts val="0"/>
                </a:spcBef>
                <a:spcAft>
                  <a:spcPts val="4097"/>
                </a:spcAft>
                <a:buClr>
                  <a:srgbClr val="000000"/>
                </a:buClr>
                <a:buSzPts val="2048"/>
                <a:buFont typeface="Arial"/>
                <a:buNone/>
              </a:pPr>
              <a:r>
                <a:rPr b="0" i="0" lang="en-US" sz="2048" u="none" cap="none" strike="noStrike">
                  <a:solidFill>
                    <a:schemeClr val="lt1"/>
                  </a:solidFill>
                  <a:latin typeface="Arial"/>
                  <a:ea typeface="Arial"/>
                  <a:cs typeface="Arial"/>
                  <a:sym typeface="Arial"/>
                </a:rPr>
                <a:t>2nd Feb</a:t>
              </a:r>
              <a:endParaRPr b="0" i="0" sz="2048" u="none" cap="none" strike="noStrike">
                <a:solidFill>
                  <a:schemeClr val="lt1"/>
                </a:solidFill>
                <a:latin typeface="Arial"/>
                <a:ea typeface="Arial"/>
                <a:cs typeface="Arial"/>
                <a:sym typeface="Arial"/>
              </a:endParaRPr>
            </a:p>
          </p:txBody>
        </p:sp>
        <p:cxnSp>
          <p:nvCxnSpPr>
            <p:cNvPr id="160" name="Google Shape;160;g37c31466d0c_0_0"/>
            <p:cNvCxnSpPr/>
            <p:nvPr/>
          </p:nvCxnSpPr>
          <p:spPr>
            <a:xfrm>
              <a:off x="2180202" y="1695421"/>
              <a:ext cx="718500" cy="741900"/>
            </a:xfrm>
            <a:prstGeom prst="straightConnector1">
              <a:avLst/>
            </a:prstGeom>
            <a:noFill/>
            <a:ln cap="flat" cmpd="sng" w="9525">
              <a:solidFill>
                <a:schemeClr val="lt1"/>
              </a:solidFill>
              <a:prstDash val="solid"/>
              <a:round/>
              <a:headEnd len="sm" w="sm" type="none"/>
              <a:tailEnd len="sm" w="sm" type="none"/>
            </a:ln>
          </p:spPr>
        </p:cxnSp>
        <p:sp>
          <p:nvSpPr>
            <p:cNvPr id="161" name="Google Shape;161;g37c31466d0c_0_0"/>
            <p:cNvSpPr/>
            <p:nvPr/>
          </p:nvSpPr>
          <p:spPr>
            <a:xfrm flipH="1">
              <a:off x="1083025" y="2306625"/>
              <a:ext cx="1834800" cy="143400"/>
            </a:xfrm>
            <a:prstGeom prst="parallelogram">
              <a:avLst>
                <a:gd fmla="val 96952" name="adj"/>
              </a:avLst>
            </a:prstGeom>
            <a:solidFill>
              <a:srgbClr val="E2C910"/>
            </a:solidFill>
            <a:ln>
              <a:noFill/>
            </a:ln>
          </p:spPr>
          <p:txBody>
            <a:bodyPr anchorCtr="0" anchor="ctr" bIns="234100" lIns="234100" spcFirstLastPara="1" rIns="234100" wrap="square" tIns="234100">
              <a:noAutofit/>
            </a:bodyPr>
            <a:lstStyle/>
            <a:p>
              <a:pPr indent="0" lvl="0" marL="0" marR="0" rtl="0" algn="l">
                <a:lnSpc>
                  <a:spcPct val="100000"/>
                </a:lnSpc>
                <a:spcBef>
                  <a:spcPts val="0"/>
                </a:spcBef>
                <a:spcAft>
                  <a:spcPts val="0"/>
                </a:spcAft>
                <a:buClr>
                  <a:srgbClr val="000000"/>
                </a:buClr>
                <a:buSzPts val="3584"/>
                <a:buFont typeface="Arial"/>
                <a:buNone/>
              </a:pPr>
              <a:r>
                <a:rPr b="0" i="0" lang="en-US" sz="3584" u="none" cap="none" strike="noStrike">
                  <a:solidFill>
                    <a:srgbClr val="000000"/>
                  </a:solidFill>
                  <a:latin typeface="Arial"/>
                  <a:ea typeface="Arial"/>
                  <a:cs typeface="Arial"/>
                  <a:sym typeface="Arial"/>
                </a:rPr>
                <a:t>Block 2  </a:t>
              </a:r>
              <a:endParaRPr b="0" i="0" sz="3584" u="none" cap="none" strike="noStrike">
                <a:solidFill>
                  <a:srgbClr val="000000"/>
                </a:solidFill>
                <a:latin typeface="Arial"/>
                <a:ea typeface="Arial"/>
                <a:cs typeface="Arial"/>
                <a:sym typeface="Arial"/>
              </a:endParaRPr>
            </a:p>
          </p:txBody>
        </p:sp>
        <p:sp>
          <p:nvSpPr>
            <p:cNvPr id="162" name="Google Shape;162;g37c31466d0c_0_0"/>
            <p:cNvSpPr/>
            <p:nvPr/>
          </p:nvSpPr>
          <p:spPr>
            <a:xfrm>
              <a:off x="1083125" y="2460449"/>
              <a:ext cx="1834800" cy="143400"/>
            </a:xfrm>
            <a:prstGeom prst="parallelogram">
              <a:avLst>
                <a:gd fmla="val 96952" name="adj"/>
              </a:avLst>
            </a:prstGeom>
            <a:solidFill>
              <a:srgbClr val="E2C910"/>
            </a:solidFill>
            <a:ln>
              <a:noFill/>
            </a:ln>
          </p:spPr>
          <p:txBody>
            <a:bodyPr anchorCtr="0" anchor="ctr" bIns="234100" lIns="234100" spcFirstLastPara="1" rIns="234100" wrap="square" tIns="234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3" name="Google Shape;163;g37c31466d0c_0_0"/>
          <p:cNvGrpSpPr/>
          <p:nvPr/>
        </p:nvGrpSpPr>
        <p:grpSpPr>
          <a:xfrm>
            <a:off x="7458491" y="2156154"/>
            <a:ext cx="3741178" cy="2636968"/>
            <a:chOff x="1083025" y="1574025"/>
            <a:chExt cx="1834900" cy="1029824"/>
          </a:xfrm>
        </p:grpSpPr>
        <p:sp>
          <p:nvSpPr>
            <p:cNvPr id="164" name="Google Shape;164;g37c31466d0c_0_0"/>
            <p:cNvSpPr txBox="1"/>
            <p:nvPr/>
          </p:nvSpPr>
          <p:spPr>
            <a:xfrm>
              <a:off x="1604274" y="1574025"/>
              <a:ext cx="624300" cy="241200"/>
            </a:xfrm>
            <a:prstGeom prst="rect">
              <a:avLst/>
            </a:prstGeom>
            <a:noFill/>
            <a:ln>
              <a:noFill/>
            </a:ln>
          </p:spPr>
          <p:txBody>
            <a:bodyPr anchorCtr="0" anchor="t" bIns="234100" lIns="234100" spcFirstLastPara="1" rIns="234100" wrap="square" tIns="234100">
              <a:noAutofit/>
            </a:bodyPr>
            <a:lstStyle/>
            <a:p>
              <a:pPr indent="0" lvl="0" marL="0" marR="0" rtl="0" algn="r">
                <a:lnSpc>
                  <a:spcPct val="115000"/>
                </a:lnSpc>
                <a:spcBef>
                  <a:spcPts val="0"/>
                </a:spcBef>
                <a:spcAft>
                  <a:spcPts val="4097"/>
                </a:spcAft>
                <a:buClr>
                  <a:srgbClr val="000000"/>
                </a:buClr>
                <a:buSzPts val="2048"/>
                <a:buFont typeface="Arial"/>
                <a:buNone/>
              </a:pPr>
              <a:r>
                <a:rPr b="0" i="0" lang="en-US" sz="2048" u="none" cap="none" strike="noStrike">
                  <a:solidFill>
                    <a:schemeClr val="lt1"/>
                  </a:solidFill>
                  <a:latin typeface="Arial"/>
                  <a:ea typeface="Arial"/>
                  <a:cs typeface="Arial"/>
                  <a:sym typeface="Arial"/>
                </a:rPr>
                <a:t>30th Mar</a:t>
              </a:r>
              <a:endParaRPr b="0" i="0" sz="2048" u="none" cap="none" strike="noStrike">
                <a:solidFill>
                  <a:schemeClr val="lt1"/>
                </a:solidFill>
                <a:latin typeface="Arial"/>
                <a:ea typeface="Arial"/>
                <a:cs typeface="Arial"/>
                <a:sym typeface="Arial"/>
              </a:endParaRPr>
            </a:p>
          </p:txBody>
        </p:sp>
        <p:cxnSp>
          <p:nvCxnSpPr>
            <p:cNvPr id="165" name="Google Shape;165;g37c31466d0c_0_0"/>
            <p:cNvCxnSpPr/>
            <p:nvPr/>
          </p:nvCxnSpPr>
          <p:spPr>
            <a:xfrm>
              <a:off x="2180202" y="1695421"/>
              <a:ext cx="718500" cy="741900"/>
            </a:xfrm>
            <a:prstGeom prst="straightConnector1">
              <a:avLst/>
            </a:prstGeom>
            <a:noFill/>
            <a:ln cap="flat" cmpd="sng" w="9525">
              <a:solidFill>
                <a:schemeClr val="lt1"/>
              </a:solidFill>
              <a:prstDash val="solid"/>
              <a:round/>
              <a:headEnd len="sm" w="sm" type="none"/>
              <a:tailEnd len="sm" w="sm" type="none"/>
            </a:ln>
          </p:spPr>
        </p:cxnSp>
        <p:sp>
          <p:nvSpPr>
            <p:cNvPr id="166" name="Google Shape;166;g37c31466d0c_0_0"/>
            <p:cNvSpPr/>
            <p:nvPr/>
          </p:nvSpPr>
          <p:spPr>
            <a:xfrm flipH="1">
              <a:off x="1083025" y="2306625"/>
              <a:ext cx="1834800" cy="143400"/>
            </a:xfrm>
            <a:prstGeom prst="parallelogram">
              <a:avLst>
                <a:gd fmla="val 96952" name="adj"/>
              </a:avLst>
            </a:prstGeom>
            <a:solidFill>
              <a:srgbClr val="8CB3E3"/>
            </a:solidFill>
            <a:ln>
              <a:noFill/>
            </a:ln>
          </p:spPr>
          <p:txBody>
            <a:bodyPr anchorCtr="0" anchor="ctr" bIns="234100" lIns="234100" spcFirstLastPara="1" rIns="234100" wrap="square" tIns="234100">
              <a:noAutofit/>
            </a:bodyPr>
            <a:lstStyle/>
            <a:p>
              <a:pPr indent="0" lvl="0" marL="0" marR="0" rtl="0" algn="l">
                <a:lnSpc>
                  <a:spcPct val="100000"/>
                </a:lnSpc>
                <a:spcBef>
                  <a:spcPts val="0"/>
                </a:spcBef>
                <a:spcAft>
                  <a:spcPts val="0"/>
                </a:spcAft>
                <a:buClr>
                  <a:srgbClr val="000000"/>
                </a:buClr>
                <a:buSzPts val="3584"/>
                <a:buFont typeface="Arial"/>
                <a:buNone/>
              </a:pPr>
              <a:r>
                <a:rPr b="0" i="0" lang="en-US" sz="3584" u="none" cap="none" strike="noStrike">
                  <a:solidFill>
                    <a:srgbClr val="000000"/>
                  </a:solidFill>
                  <a:latin typeface="Arial"/>
                  <a:ea typeface="Arial"/>
                  <a:cs typeface="Arial"/>
                  <a:sym typeface="Arial"/>
                </a:rPr>
                <a:t>Block 3  </a:t>
              </a:r>
              <a:endParaRPr b="0" i="0" sz="3584" u="none" cap="none" strike="noStrike">
                <a:solidFill>
                  <a:srgbClr val="000000"/>
                </a:solidFill>
                <a:latin typeface="Arial"/>
                <a:ea typeface="Arial"/>
                <a:cs typeface="Arial"/>
                <a:sym typeface="Arial"/>
              </a:endParaRPr>
            </a:p>
          </p:txBody>
        </p:sp>
        <p:sp>
          <p:nvSpPr>
            <p:cNvPr id="167" name="Google Shape;167;g37c31466d0c_0_0"/>
            <p:cNvSpPr/>
            <p:nvPr/>
          </p:nvSpPr>
          <p:spPr>
            <a:xfrm>
              <a:off x="1083125" y="2460449"/>
              <a:ext cx="1834800" cy="143400"/>
            </a:xfrm>
            <a:prstGeom prst="parallelogram">
              <a:avLst>
                <a:gd fmla="val 96952" name="adj"/>
              </a:avLst>
            </a:prstGeom>
            <a:solidFill>
              <a:srgbClr val="8CB3E3"/>
            </a:solidFill>
            <a:ln>
              <a:noFill/>
            </a:ln>
          </p:spPr>
          <p:txBody>
            <a:bodyPr anchorCtr="0" anchor="ctr" bIns="234100" lIns="234100" spcFirstLastPara="1" rIns="234100" wrap="square" tIns="234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168" name="Google Shape;168;g37c31466d0c_0_0"/>
          <p:cNvGrpSpPr/>
          <p:nvPr/>
        </p:nvGrpSpPr>
        <p:grpSpPr>
          <a:xfrm>
            <a:off x="10951691" y="2156126"/>
            <a:ext cx="3741178" cy="2636968"/>
            <a:chOff x="1083025" y="1574025"/>
            <a:chExt cx="1834900" cy="1029824"/>
          </a:xfrm>
        </p:grpSpPr>
        <p:sp>
          <p:nvSpPr>
            <p:cNvPr id="169" name="Google Shape;169;g37c31466d0c_0_0"/>
            <p:cNvSpPr txBox="1"/>
            <p:nvPr/>
          </p:nvSpPr>
          <p:spPr>
            <a:xfrm>
              <a:off x="1604274" y="1574025"/>
              <a:ext cx="624300" cy="241200"/>
            </a:xfrm>
            <a:prstGeom prst="rect">
              <a:avLst/>
            </a:prstGeom>
            <a:noFill/>
            <a:ln>
              <a:noFill/>
            </a:ln>
          </p:spPr>
          <p:txBody>
            <a:bodyPr anchorCtr="0" anchor="t" bIns="234100" lIns="234100" spcFirstLastPara="1" rIns="234100" wrap="square" tIns="234100">
              <a:noAutofit/>
            </a:bodyPr>
            <a:lstStyle/>
            <a:p>
              <a:pPr indent="0" lvl="0" marL="0" marR="0" rtl="0" algn="r">
                <a:lnSpc>
                  <a:spcPct val="115000"/>
                </a:lnSpc>
                <a:spcBef>
                  <a:spcPts val="0"/>
                </a:spcBef>
                <a:spcAft>
                  <a:spcPts val="4097"/>
                </a:spcAft>
                <a:buClr>
                  <a:srgbClr val="000000"/>
                </a:buClr>
                <a:buSzPts val="2048"/>
                <a:buFont typeface="Arial"/>
                <a:buNone/>
              </a:pPr>
              <a:r>
                <a:rPr b="0" i="0" lang="en-US" sz="2048" u="none" cap="none" strike="noStrike">
                  <a:solidFill>
                    <a:schemeClr val="lt1"/>
                  </a:solidFill>
                  <a:latin typeface="Arial"/>
                  <a:ea typeface="Arial"/>
                  <a:cs typeface="Arial"/>
                  <a:sym typeface="Arial"/>
                </a:rPr>
                <a:t>1st Jun</a:t>
              </a:r>
              <a:endParaRPr b="0" i="0" sz="2048" u="none" cap="none" strike="noStrike">
                <a:solidFill>
                  <a:schemeClr val="lt1"/>
                </a:solidFill>
                <a:latin typeface="Arial"/>
                <a:ea typeface="Arial"/>
                <a:cs typeface="Arial"/>
                <a:sym typeface="Arial"/>
              </a:endParaRPr>
            </a:p>
          </p:txBody>
        </p:sp>
        <p:cxnSp>
          <p:nvCxnSpPr>
            <p:cNvPr id="170" name="Google Shape;170;g37c31466d0c_0_0"/>
            <p:cNvCxnSpPr/>
            <p:nvPr/>
          </p:nvCxnSpPr>
          <p:spPr>
            <a:xfrm>
              <a:off x="2180202" y="1695421"/>
              <a:ext cx="718500" cy="741900"/>
            </a:xfrm>
            <a:prstGeom prst="straightConnector1">
              <a:avLst/>
            </a:prstGeom>
            <a:noFill/>
            <a:ln cap="flat" cmpd="sng" w="9525">
              <a:solidFill>
                <a:schemeClr val="lt1"/>
              </a:solidFill>
              <a:prstDash val="solid"/>
              <a:round/>
              <a:headEnd len="sm" w="sm" type="none"/>
              <a:tailEnd len="sm" w="sm" type="none"/>
            </a:ln>
          </p:spPr>
        </p:cxnSp>
        <p:sp>
          <p:nvSpPr>
            <p:cNvPr id="171" name="Google Shape;171;g37c31466d0c_0_0"/>
            <p:cNvSpPr/>
            <p:nvPr/>
          </p:nvSpPr>
          <p:spPr>
            <a:xfrm flipH="1">
              <a:off x="1083025" y="2306625"/>
              <a:ext cx="1834800" cy="143400"/>
            </a:xfrm>
            <a:prstGeom prst="parallelogram">
              <a:avLst>
                <a:gd fmla="val 96952" name="adj"/>
              </a:avLst>
            </a:prstGeom>
            <a:solidFill>
              <a:srgbClr val="92D050"/>
            </a:solidFill>
            <a:ln>
              <a:noFill/>
            </a:ln>
          </p:spPr>
          <p:txBody>
            <a:bodyPr anchorCtr="0" anchor="ctr" bIns="234100" lIns="234100" spcFirstLastPara="1" rIns="234100" wrap="square" tIns="234100">
              <a:noAutofit/>
            </a:bodyPr>
            <a:lstStyle/>
            <a:p>
              <a:pPr indent="0" lvl="0" marL="0" marR="0" rtl="0" algn="l">
                <a:lnSpc>
                  <a:spcPct val="100000"/>
                </a:lnSpc>
                <a:spcBef>
                  <a:spcPts val="0"/>
                </a:spcBef>
                <a:spcAft>
                  <a:spcPts val="0"/>
                </a:spcAft>
                <a:buClr>
                  <a:srgbClr val="000000"/>
                </a:buClr>
                <a:buSzPts val="3584"/>
                <a:buFont typeface="Arial"/>
                <a:buNone/>
              </a:pPr>
              <a:r>
                <a:rPr b="0" i="0" lang="en-US" sz="3584" u="none" cap="none" strike="noStrike">
                  <a:solidFill>
                    <a:srgbClr val="000000"/>
                  </a:solidFill>
                  <a:latin typeface="Arial"/>
                  <a:ea typeface="Arial"/>
                  <a:cs typeface="Arial"/>
                  <a:sym typeface="Arial"/>
                </a:rPr>
                <a:t>Block 4  </a:t>
              </a:r>
              <a:endParaRPr b="0" i="0" sz="3584" u="none" cap="none" strike="noStrike">
                <a:solidFill>
                  <a:srgbClr val="000000"/>
                </a:solidFill>
                <a:latin typeface="Arial"/>
                <a:ea typeface="Arial"/>
                <a:cs typeface="Arial"/>
                <a:sym typeface="Arial"/>
              </a:endParaRPr>
            </a:p>
          </p:txBody>
        </p:sp>
        <p:sp>
          <p:nvSpPr>
            <p:cNvPr id="172" name="Google Shape;172;g37c31466d0c_0_0"/>
            <p:cNvSpPr/>
            <p:nvPr/>
          </p:nvSpPr>
          <p:spPr>
            <a:xfrm>
              <a:off x="1083125" y="2460449"/>
              <a:ext cx="1834800" cy="143400"/>
            </a:xfrm>
            <a:prstGeom prst="parallelogram">
              <a:avLst>
                <a:gd fmla="val 96952" name="adj"/>
              </a:avLst>
            </a:prstGeom>
            <a:solidFill>
              <a:srgbClr val="92D050"/>
            </a:solidFill>
            <a:ln>
              <a:noFill/>
            </a:ln>
          </p:spPr>
          <p:txBody>
            <a:bodyPr anchorCtr="0" anchor="ctr" bIns="234100" lIns="234100" spcFirstLastPara="1" rIns="234100" wrap="square" tIns="234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3" name="Google Shape;173;g37c31466d0c_0_0"/>
          <p:cNvSpPr/>
          <p:nvPr/>
        </p:nvSpPr>
        <p:spPr>
          <a:xfrm>
            <a:off x="2486650" y="5552375"/>
            <a:ext cx="1738200" cy="789900"/>
          </a:xfrm>
          <a:prstGeom prst="rect">
            <a:avLst/>
          </a:prstGeom>
          <a:solidFill>
            <a:schemeClr val="lt1"/>
          </a:solidFill>
          <a:ln cap="flat" cmpd="sng" w="152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PT 1 - </a:t>
            </a:r>
            <a:r>
              <a:rPr b="0" i="0" lang="en-US" sz="2000" u="none" cap="none" strike="noStrike">
                <a:solidFill>
                  <a:srgbClr val="000000"/>
                </a:solidFill>
                <a:latin typeface="Arial"/>
                <a:ea typeface="Arial"/>
                <a:cs typeface="Arial"/>
                <a:sym typeface="Arial"/>
              </a:rPr>
              <a:t>Nov</a:t>
            </a:r>
            <a:endParaRPr b="0" i="0" sz="2000" u="none" cap="none" strike="noStrike">
              <a:solidFill>
                <a:srgbClr val="000000"/>
              </a:solidFill>
              <a:latin typeface="Arial"/>
              <a:ea typeface="Arial"/>
              <a:cs typeface="Arial"/>
              <a:sym typeface="Arial"/>
            </a:endParaRPr>
          </a:p>
        </p:txBody>
      </p:sp>
      <p:cxnSp>
        <p:nvCxnSpPr>
          <p:cNvPr id="174" name="Google Shape;174;g37c31466d0c_0_0"/>
          <p:cNvCxnSpPr>
            <a:stCxn id="173" idx="0"/>
          </p:cNvCxnSpPr>
          <p:nvPr/>
        </p:nvCxnSpPr>
        <p:spPr>
          <a:xfrm flipH="1" rot="10800000">
            <a:off x="3355750" y="4878575"/>
            <a:ext cx="199500" cy="673800"/>
          </a:xfrm>
          <a:prstGeom prst="straightConnector1">
            <a:avLst/>
          </a:prstGeom>
          <a:noFill/>
          <a:ln cap="flat" cmpd="sng" w="9525">
            <a:solidFill>
              <a:schemeClr val="lt1"/>
            </a:solidFill>
            <a:prstDash val="solid"/>
            <a:round/>
            <a:headEnd len="sm" w="sm" type="none"/>
            <a:tailEnd len="med" w="med" type="triangle"/>
          </a:ln>
        </p:spPr>
      </p:cxnSp>
      <p:cxnSp>
        <p:nvCxnSpPr>
          <p:cNvPr id="175" name="Google Shape;175;g37c31466d0c_0_0"/>
          <p:cNvCxnSpPr>
            <a:stCxn id="176" idx="0"/>
            <a:endCxn id="162" idx="4"/>
          </p:cNvCxnSpPr>
          <p:nvPr/>
        </p:nvCxnSpPr>
        <p:spPr>
          <a:xfrm rot="10800000">
            <a:off x="5838800" y="4794875"/>
            <a:ext cx="339000" cy="1547400"/>
          </a:xfrm>
          <a:prstGeom prst="straightConnector1">
            <a:avLst/>
          </a:prstGeom>
          <a:noFill/>
          <a:ln cap="flat" cmpd="sng" w="9525">
            <a:solidFill>
              <a:schemeClr val="lt1"/>
            </a:solidFill>
            <a:prstDash val="solid"/>
            <a:round/>
            <a:headEnd len="sm" w="sm" type="none"/>
            <a:tailEnd len="med" w="med" type="triangle"/>
          </a:ln>
        </p:spPr>
      </p:cxnSp>
      <p:sp>
        <p:nvSpPr>
          <p:cNvPr id="176" name="Google Shape;176;g37c31466d0c_0_0"/>
          <p:cNvSpPr/>
          <p:nvPr/>
        </p:nvSpPr>
        <p:spPr>
          <a:xfrm>
            <a:off x="5308700" y="6342275"/>
            <a:ext cx="1738200" cy="789900"/>
          </a:xfrm>
          <a:prstGeom prst="rect">
            <a:avLst/>
          </a:prstGeom>
          <a:solidFill>
            <a:schemeClr val="lt1"/>
          </a:solidFill>
          <a:ln cap="flat" cmpd="sng" w="152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PT 2 - </a:t>
            </a:r>
            <a:r>
              <a:rPr b="0" i="0" lang="en-US" sz="2000" u="none" cap="none" strike="noStrike">
                <a:solidFill>
                  <a:srgbClr val="000000"/>
                </a:solidFill>
                <a:latin typeface="Arial"/>
                <a:ea typeface="Arial"/>
                <a:cs typeface="Arial"/>
                <a:sym typeface="Arial"/>
              </a:rPr>
              <a:t>Jan</a:t>
            </a:r>
            <a:endParaRPr b="0" i="0" sz="2000" u="none" cap="none" strike="noStrike">
              <a:solidFill>
                <a:srgbClr val="000000"/>
              </a:solidFill>
              <a:latin typeface="Arial"/>
              <a:ea typeface="Arial"/>
              <a:cs typeface="Arial"/>
              <a:sym typeface="Arial"/>
            </a:endParaRPr>
          </a:p>
        </p:txBody>
      </p:sp>
      <p:cxnSp>
        <p:nvCxnSpPr>
          <p:cNvPr id="177" name="Google Shape;177;g37c31466d0c_0_0"/>
          <p:cNvCxnSpPr>
            <a:stCxn id="178" idx="0"/>
            <a:endCxn id="172" idx="3"/>
          </p:cNvCxnSpPr>
          <p:nvPr/>
        </p:nvCxnSpPr>
        <p:spPr>
          <a:xfrm rot="10800000">
            <a:off x="12644275" y="4793000"/>
            <a:ext cx="351000" cy="1061400"/>
          </a:xfrm>
          <a:prstGeom prst="straightConnector1">
            <a:avLst/>
          </a:prstGeom>
          <a:noFill/>
          <a:ln cap="flat" cmpd="sng" w="9525">
            <a:solidFill>
              <a:schemeClr val="lt1"/>
            </a:solidFill>
            <a:prstDash val="solid"/>
            <a:round/>
            <a:headEnd len="sm" w="sm" type="none"/>
            <a:tailEnd len="med" w="med" type="triangle"/>
          </a:ln>
        </p:spPr>
      </p:cxnSp>
      <p:sp>
        <p:nvSpPr>
          <p:cNvPr id="178" name="Google Shape;178;g37c31466d0c_0_0"/>
          <p:cNvSpPr/>
          <p:nvPr/>
        </p:nvSpPr>
        <p:spPr>
          <a:xfrm>
            <a:off x="12126175" y="5854400"/>
            <a:ext cx="1738200" cy="789900"/>
          </a:xfrm>
          <a:prstGeom prst="rect">
            <a:avLst/>
          </a:prstGeom>
          <a:solidFill>
            <a:schemeClr val="lt2"/>
          </a:solidFill>
          <a:ln cap="flat" cmpd="sng" w="152400">
            <a:solidFill>
              <a:srgbClr val="C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PT 3 - </a:t>
            </a:r>
            <a:r>
              <a:rPr b="0" i="0" lang="en-US" sz="2000" u="none" cap="none" strike="noStrike">
                <a:solidFill>
                  <a:srgbClr val="000000"/>
                </a:solidFill>
                <a:latin typeface="Arial"/>
                <a:ea typeface="Arial"/>
                <a:cs typeface="Arial"/>
                <a:sym typeface="Arial"/>
              </a:rPr>
              <a:t>May</a:t>
            </a:r>
            <a:endParaRPr b="0" i="0" sz="2000" u="none" cap="none" strike="noStrike">
              <a:solidFill>
                <a:srgbClr val="000000"/>
              </a:solidFill>
              <a:latin typeface="Arial"/>
              <a:ea typeface="Arial"/>
              <a:cs typeface="Arial"/>
              <a:sym typeface="Arial"/>
            </a:endParaRPr>
          </a:p>
        </p:txBody>
      </p:sp>
      <p:sp>
        <p:nvSpPr>
          <p:cNvPr id="179" name="Google Shape;179;g37c31466d0c_0_0"/>
          <p:cNvSpPr/>
          <p:nvPr/>
        </p:nvSpPr>
        <p:spPr>
          <a:xfrm>
            <a:off x="8130738" y="5416625"/>
            <a:ext cx="2088463" cy="1061400"/>
          </a:xfrm>
          <a:prstGeom prst="flowChartDecision">
            <a:avLst/>
          </a:prstGeom>
          <a:solidFill>
            <a:schemeClr val="lt1"/>
          </a:solidFill>
          <a:ln cap="flat" cmpd="sng" w="152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US" sz="2000" u="none" cap="none" strike="noStrike">
                <a:solidFill>
                  <a:schemeClr val="dk1"/>
                </a:solidFill>
                <a:latin typeface="Calibri"/>
                <a:ea typeface="Calibri"/>
                <a:cs typeface="Calibri"/>
                <a:sym typeface="Calibri"/>
              </a:rPr>
              <a:t>fOSCE </a:t>
            </a:r>
            <a:r>
              <a:rPr b="0" i="0" lang="en-US" sz="2000" u="none" cap="none" strike="noStrike">
                <a:solidFill>
                  <a:schemeClr val="dk1"/>
                </a:solidFill>
                <a:latin typeface="Calibri"/>
                <a:ea typeface="Calibri"/>
                <a:cs typeface="Calibri"/>
                <a:sym typeface="Calibri"/>
              </a:rPr>
              <a:t>- Mar</a:t>
            </a:r>
            <a:endParaRPr b="0" i="0" sz="1400" u="none" cap="none" strike="noStrike">
              <a:solidFill>
                <a:srgbClr val="000000"/>
              </a:solidFill>
              <a:latin typeface="Calibri"/>
              <a:ea typeface="Calibri"/>
              <a:cs typeface="Calibri"/>
              <a:sym typeface="Calibri"/>
            </a:endParaRPr>
          </a:p>
        </p:txBody>
      </p:sp>
      <p:cxnSp>
        <p:nvCxnSpPr>
          <p:cNvPr id="180" name="Google Shape;180;g37c31466d0c_0_0"/>
          <p:cNvCxnSpPr/>
          <p:nvPr/>
        </p:nvCxnSpPr>
        <p:spPr>
          <a:xfrm flipH="1" rot="10800000">
            <a:off x="9230775" y="4742825"/>
            <a:ext cx="199500" cy="673800"/>
          </a:xfrm>
          <a:prstGeom prst="straightConnector1">
            <a:avLst/>
          </a:prstGeom>
          <a:noFill/>
          <a:ln cap="flat" cmpd="sng" w="9525">
            <a:solidFill>
              <a:schemeClr val="lt1"/>
            </a:solidFill>
            <a:prstDash val="solid"/>
            <a:round/>
            <a:headEnd len="sm" w="sm" type="none"/>
            <a:tailEnd len="med" w="med" type="triangle"/>
          </a:ln>
        </p:spPr>
      </p:cxnSp>
      <p:cxnSp>
        <p:nvCxnSpPr>
          <p:cNvPr id="181" name="Google Shape;181;g37c31466d0c_0_0"/>
          <p:cNvCxnSpPr>
            <a:stCxn id="152" idx="0"/>
          </p:cNvCxnSpPr>
          <p:nvPr/>
        </p:nvCxnSpPr>
        <p:spPr>
          <a:xfrm flipH="1" rot="10800000">
            <a:off x="4344050" y="4878450"/>
            <a:ext cx="1212300" cy="2764800"/>
          </a:xfrm>
          <a:prstGeom prst="straightConnector1">
            <a:avLst/>
          </a:prstGeom>
          <a:noFill/>
          <a:ln cap="flat" cmpd="sng" w="9525">
            <a:solidFill>
              <a:schemeClr val="lt1"/>
            </a:solidFill>
            <a:prstDash val="solid"/>
            <a:round/>
            <a:headEnd len="sm" w="sm" type="none"/>
            <a:tailEnd len="med" w="med" type="triangle"/>
          </a:ln>
        </p:spPr>
      </p:cxnSp>
      <p:sp>
        <p:nvSpPr>
          <p:cNvPr id="182" name="Google Shape;182;g37c31466d0c_0_0"/>
          <p:cNvSpPr txBox="1"/>
          <p:nvPr/>
        </p:nvSpPr>
        <p:spPr>
          <a:xfrm>
            <a:off x="10816600" y="7325950"/>
            <a:ext cx="1212300" cy="673800"/>
          </a:xfrm>
          <a:prstGeom prst="rect">
            <a:avLst/>
          </a:prstGeom>
          <a:noFill/>
          <a:ln cap="flat" cmpd="sng" w="76200">
            <a:solidFill>
              <a:srgbClr val="C0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lt1"/>
                </a:solidFill>
                <a:latin typeface="Calibri"/>
                <a:ea typeface="Calibri"/>
                <a:cs typeface="Calibri"/>
                <a:sym typeface="Calibri"/>
              </a:rPr>
              <a:t>SSC</a:t>
            </a:r>
            <a:endParaRPr b="0" i="0" sz="3200" u="none" cap="none" strike="noStrike">
              <a:solidFill>
                <a:schemeClr val="lt1"/>
              </a:solidFill>
              <a:latin typeface="Calibri"/>
              <a:ea typeface="Calibri"/>
              <a:cs typeface="Calibri"/>
              <a:sym typeface="Calibri"/>
            </a:endParaRPr>
          </a:p>
        </p:txBody>
      </p:sp>
      <p:cxnSp>
        <p:nvCxnSpPr>
          <p:cNvPr id="183" name="Google Shape;183;g37c31466d0c_0_0"/>
          <p:cNvCxnSpPr>
            <a:stCxn id="182" idx="0"/>
          </p:cNvCxnSpPr>
          <p:nvPr/>
        </p:nvCxnSpPr>
        <p:spPr>
          <a:xfrm flipH="1" rot="10800000">
            <a:off x="11422750" y="4878550"/>
            <a:ext cx="333300" cy="2447400"/>
          </a:xfrm>
          <a:prstGeom prst="straightConnector1">
            <a:avLst/>
          </a:prstGeom>
          <a:noFill/>
          <a:ln cap="flat" cmpd="sng" w="9525">
            <a:solidFill>
              <a:schemeClr val="lt1"/>
            </a:solidFill>
            <a:prstDash val="solid"/>
            <a:round/>
            <a:headEnd len="sm" w="sm" type="none"/>
            <a:tailEnd len="med" w="med" type="triangle"/>
          </a:ln>
        </p:spPr>
      </p:cxnSp>
      <p:sp>
        <p:nvSpPr>
          <p:cNvPr id="184" name="Google Shape;184;g37c31466d0c_0_0"/>
          <p:cNvSpPr txBox="1"/>
          <p:nvPr/>
        </p:nvSpPr>
        <p:spPr>
          <a:xfrm>
            <a:off x="13776400" y="7341225"/>
            <a:ext cx="4027800" cy="2276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chemeClr val="lt1"/>
                </a:solidFill>
                <a:latin typeface="Calibri"/>
                <a:ea typeface="Calibri"/>
                <a:cs typeface="Calibri"/>
                <a:sym typeface="Calibri"/>
              </a:rPr>
              <a:t>Key : </a:t>
            </a:r>
            <a:endParaRPr b="0" i="0" sz="2500" u="none" cap="none" strike="noStrike">
              <a:solidFill>
                <a:schemeClr val="lt1"/>
              </a:solidFill>
              <a:latin typeface="Calibri"/>
              <a:ea typeface="Calibri"/>
              <a:cs typeface="Calibri"/>
              <a:sym typeface="Calibri"/>
            </a:endParaRPr>
          </a:p>
          <a:p>
            <a:pPr indent="-387350" lvl="0" marL="457200" marR="0" rtl="0" algn="l">
              <a:lnSpc>
                <a:spcPct val="100000"/>
              </a:lnSpc>
              <a:spcBef>
                <a:spcPts val="0"/>
              </a:spcBef>
              <a:spcAft>
                <a:spcPts val="0"/>
              </a:spcAft>
              <a:buClr>
                <a:schemeClr val="lt1"/>
              </a:buClr>
              <a:buSzPts val="2500"/>
              <a:buFont typeface="Calibri"/>
              <a:buChar char="-"/>
            </a:pPr>
            <a:r>
              <a:rPr b="0" i="0" lang="en-US" sz="2500" u="none" cap="none" strike="noStrike">
                <a:solidFill>
                  <a:schemeClr val="lt1"/>
                </a:solidFill>
                <a:latin typeface="Calibri"/>
                <a:ea typeface="Calibri"/>
                <a:cs typeface="Calibri"/>
                <a:sym typeface="Calibri"/>
              </a:rPr>
              <a:t>formative</a:t>
            </a:r>
            <a:endParaRPr b="0" i="0" sz="2500" u="none" cap="none" strike="noStrike">
              <a:solidFill>
                <a:schemeClr val="lt1"/>
              </a:solidFill>
              <a:latin typeface="Calibri"/>
              <a:ea typeface="Calibri"/>
              <a:cs typeface="Calibri"/>
              <a:sym typeface="Calibri"/>
            </a:endParaRPr>
          </a:p>
          <a:p>
            <a:pPr indent="-387350" lvl="0" marL="457200" marR="0" rtl="0" algn="l">
              <a:lnSpc>
                <a:spcPct val="100000"/>
              </a:lnSpc>
              <a:spcBef>
                <a:spcPts val="0"/>
              </a:spcBef>
              <a:spcAft>
                <a:spcPts val="0"/>
              </a:spcAft>
              <a:buClr>
                <a:schemeClr val="lt1"/>
              </a:buClr>
              <a:buSzPts val="2500"/>
              <a:buFont typeface="Calibri"/>
              <a:buChar char="-"/>
            </a:pPr>
            <a:r>
              <a:rPr b="0" i="0" lang="en-US" sz="2500" u="none" cap="none" strike="noStrike">
                <a:solidFill>
                  <a:schemeClr val="lt1"/>
                </a:solidFill>
                <a:latin typeface="Calibri"/>
                <a:ea typeface="Calibri"/>
                <a:cs typeface="Calibri"/>
                <a:sym typeface="Calibri"/>
              </a:rPr>
              <a:t>eportfolio sign off deadline</a:t>
            </a:r>
            <a:endParaRPr b="0" i="0" sz="2500" u="none" cap="none" strike="noStrike">
              <a:solidFill>
                <a:schemeClr val="lt1"/>
              </a:solidFill>
              <a:latin typeface="Calibri"/>
              <a:ea typeface="Calibri"/>
              <a:cs typeface="Calibri"/>
              <a:sym typeface="Calibri"/>
            </a:endParaRPr>
          </a:p>
          <a:p>
            <a:pPr indent="-387350" lvl="0" marL="457200" marR="0" rtl="0" algn="l">
              <a:lnSpc>
                <a:spcPct val="100000"/>
              </a:lnSpc>
              <a:spcBef>
                <a:spcPts val="0"/>
              </a:spcBef>
              <a:spcAft>
                <a:spcPts val="0"/>
              </a:spcAft>
              <a:buClr>
                <a:schemeClr val="lt1"/>
              </a:buClr>
              <a:buSzPts val="2500"/>
              <a:buFont typeface="Calibri"/>
              <a:buChar char="-"/>
            </a:pPr>
            <a:r>
              <a:rPr b="0" i="0" lang="en-US" sz="2500" u="none" cap="none" strike="noStrike">
                <a:solidFill>
                  <a:schemeClr val="lt1"/>
                </a:solidFill>
                <a:latin typeface="Calibri"/>
                <a:ea typeface="Calibri"/>
                <a:cs typeface="Calibri"/>
                <a:sym typeface="Calibri"/>
              </a:rPr>
              <a:t>summative</a:t>
            </a:r>
            <a:endParaRPr b="0" i="0" sz="2500" u="none" cap="none" strike="noStrike">
              <a:solidFill>
                <a:schemeClr val="lt1"/>
              </a:solidFill>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lt1"/>
              </a:solidFill>
              <a:latin typeface="Calibri"/>
              <a:ea typeface="Calibri"/>
              <a:cs typeface="Calibri"/>
              <a:sym typeface="Calibri"/>
            </a:endParaRPr>
          </a:p>
        </p:txBody>
      </p:sp>
      <p:sp>
        <p:nvSpPr>
          <p:cNvPr id="185" name="Google Shape;185;g37c31466d0c_0_0"/>
          <p:cNvSpPr/>
          <p:nvPr/>
        </p:nvSpPr>
        <p:spPr>
          <a:xfrm>
            <a:off x="13776400" y="8944200"/>
            <a:ext cx="2578800" cy="418200"/>
          </a:xfrm>
          <a:prstGeom prst="rect">
            <a:avLst/>
          </a:prstGeom>
          <a:noFill/>
          <a:ln cap="flat" cmpd="sng" w="28575">
            <a:solidFill>
              <a:srgbClr val="C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86" name="Google Shape;186;g37c31466d0c_0_0"/>
          <p:cNvSpPr/>
          <p:nvPr/>
        </p:nvSpPr>
        <p:spPr>
          <a:xfrm>
            <a:off x="13776400" y="7829100"/>
            <a:ext cx="2578800" cy="418200"/>
          </a:xfrm>
          <a:prstGeom prst="rect">
            <a:avLst/>
          </a:prstGeom>
          <a:no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87" name="Google Shape;187;g37c31466d0c_0_0"/>
          <p:cNvSpPr/>
          <p:nvPr/>
        </p:nvSpPr>
        <p:spPr>
          <a:xfrm>
            <a:off x="534325" y="3322125"/>
            <a:ext cx="12800700" cy="5343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Longitudinal GP placement</a:t>
            </a:r>
            <a:endParaRPr b="0" i="0" sz="2000" u="none" cap="none" strike="noStrike">
              <a:solidFill>
                <a:srgbClr val="000000"/>
              </a:solidFill>
              <a:latin typeface="Calibri"/>
              <a:ea typeface="Calibri"/>
              <a:cs typeface="Calibri"/>
              <a:sym typeface="Calibri"/>
            </a:endParaRPr>
          </a:p>
        </p:txBody>
      </p:sp>
      <p:pic>
        <p:nvPicPr>
          <p:cNvPr id="188" name="Google Shape;188;g37c31466d0c_0_0"/>
          <p:cNvPicPr preferRelativeResize="0"/>
          <p:nvPr/>
        </p:nvPicPr>
        <p:blipFill>
          <a:blip r:embed="rId3">
            <a:alphaModFix/>
          </a:blip>
          <a:stretch>
            <a:fillRect/>
          </a:stretch>
        </p:blipFill>
        <p:spPr>
          <a:xfrm>
            <a:off x="15225400" y="403925"/>
            <a:ext cx="2578800" cy="33484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g2fde9715597_0_1008"/>
          <p:cNvSpPr txBox="1"/>
          <p:nvPr/>
        </p:nvSpPr>
        <p:spPr>
          <a:xfrm>
            <a:off x="739318" y="1853487"/>
            <a:ext cx="16809300" cy="7527000"/>
          </a:xfrm>
          <a:prstGeom prst="rect">
            <a:avLst/>
          </a:prstGeom>
          <a:noFill/>
          <a:ln>
            <a:noFill/>
          </a:ln>
        </p:spPr>
        <p:txBody>
          <a:bodyPr anchorCtr="0" anchor="t" bIns="91425" lIns="91425" spcFirstLastPara="1" rIns="91425" wrap="square" tIns="91425">
            <a:spAutoFit/>
          </a:bodyPr>
          <a:lstStyle/>
          <a:p>
            <a:pPr indent="-450850" lvl="0" marL="463550" marR="0" rtl="0" algn="l">
              <a:lnSpc>
                <a:spcPct val="100000"/>
              </a:lnSpc>
              <a:spcBef>
                <a:spcPts val="0"/>
              </a:spcBef>
              <a:spcAft>
                <a:spcPts val="0"/>
              </a:spcAft>
              <a:buClr>
                <a:schemeClr val="lt1"/>
              </a:buClr>
              <a:buSzPts val="3400"/>
              <a:buFont typeface="Arial"/>
              <a:buChar char="•"/>
            </a:pPr>
            <a:r>
              <a:rPr b="0" i="0" lang="en-US" sz="3400" u="none" cap="none" strike="noStrike">
                <a:solidFill>
                  <a:schemeClr val="lt1"/>
                </a:solidFill>
                <a:latin typeface="Arial"/>
                <a:ea typeface="Arial"/>
                <a:cs typeface="Arial"/>
                <a:sym typeface="Arial"/>
              </a:rPr>
              <a:t>Be </a:t>
            </a:r>
            <a:r>
              <a:rPr b="1" i="0" lang="en-US" sz="3400" u="none" cap="none" strike="noStrike">
                <a:solidFill>
                  <a:schemeClr val="lt1"/>
                </a:solidFill>
                <a:latin typeface="Arial"/>
                <a:ea typeface="Arial"/>
                <a:cs typeface="Arial"/>
                <a:sym typeface="Arial"/>
              </a:rPr>
              <a:t>CONSISTENT</a:t>
            </a:r>
            <a:r>
              <a:rPr b="0" i="0" lang="en-US" sz="3400" u="none" cap="none" strike="noStrike">
                <a:solidFill>
                  <a:schemeClr val="lt1"/>
                </a:solidFill>
                <a:latin typeface="Arial"/>
                <a:ea typeface="Arial"/>
                <a:cs typeface="Arial"/>
                <a:sym typeface="Arial"/>
              </a:rPr>
              <a:t> from the very beginning! Cramming will not save you this time :(</a:t>
            </a:r>
            <a:endParaRPr b="0" i="0" sz="3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Arial"/>
              <a:ea typeface="Arial"/>
              <a:cs typeface="Arial"/>
              <a:sym typeface="Arial"/>
            </a:endParaRPr>
          </a:p>
          <a:p>
            <a:pPr indent="-450850" lvl="0" marL="463550" marR="0" rtl="0" algn="l">
              <a:lnSpc>
                <a:spcPct val="100000"/>
              </a:lnSpc>
              <a:spcBef>
                <a:spcPts val="0"/>
              </a:spcBef>
              <a:spcAft>
                <a:spcPts val="0"/>
              </a:spcAft>
              <a:buClr>
                <a:schemeClr val="lt1"/>
              </a:buClr>
              <a:buSzPts val="3400"/>
              <a:buFont typeface="Arial"/>
              <a:buChar char="•"/>
            </a:pPr>
            <a:r>
              <a:rPr b="0" i="0" lang="en-US" sz="3400" u="none" cap="none" strike="noStrike">
                <a:solidFill>
                  <a:schemeClr val="lt1"/>
                </a:solidFill>
                <a:latin typeface="Arial"/>
                <a:ea typeface="Arial"/>
                <a:cs typeface="Arial"/>
                <a:sym typeface="Arial"/>
              </a:rPr>
              <a:t>A lot of </a:t>
            </a:r>
            <a:r>
              <a:rPr b="1" i="0" lang="en-US" sz="3400" u="none" cap="none" strike="noStrike">
                <a:solidFill>
                  <a:schemeClr val="lt1"/>
                </a:solidFill>
                <a:latin typeface="Arial"/>
                <a:ea typeface="Arial"/>
                <a:cs typeface="Arial"/>
                <a:sym typeface="Arial"/>
              </a:rPr>
              <a:t>FIRSTs</a:t>
            </a:r>
            <a:r>
              <a:rPr b="0" i="0" lang="en-US" sz="3400" u="none" cap="none" strike="noStrike">
                <a:solidFill>
                  <a:schemeClr val="lt1"/>
                </a:solidFill>
                <a:latin typeface="Arial"/>
                <a:ea typeface="Arial"/>
                <a:cs typeface="Arial"/>
                <a:sym typeface="Arial"/>
              </a:rPr>
              <a:t> this year - PTs, OSCEs, placements etc.</a:t>
            </a:r>
            <a:endParaRPr b="0" i="0" sz="3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Arial"/>
              <a:ea typeface="Arial"/>
              <a:cs typeface="Arial"/>
              <a:sym typeface="Arial"/>
            </a:endParaRPr>
          </a:p>
          <a:p>
            <a:pPr indent="-450850" lvl="0" marL="463550" marR="0" rtl="0" algn="l">
              <a:lnSpc>
                <a:spcPct val="100000"/>
              </a:lnSpc>
              <a:spcBef>
                <a:spcPts val="0"/>
              </a:spcBef>
              <a:spcAft>
                <a:spcPts val="0"/>
              </a:spcAft>
              <a:buClr>
                <a:schemeClr val="lt1"/>
              </a:buClr>
              <a:buSzPts val="3400"/>
              <a:buFont typeface="Arial"/>
              <a:buChar char="•"/>
            </a:pPr>
            <a:r>
              <a:rPr b="0" i="0" lang="en-US" sz="3400" u="none" cap="none" strike="noStrike">
                <a:solidFill>
                  <a:schemeClr val="lt1"/>
                </a:solidFill>
                <a:latin typeface="Arial"/>
                <a:ea typeface="Arial"/>
                <a:cs typeface="Arial"/>
                <a:sym typeface="Arial"/>
              </a:rPr>
              <a:t>You will not be able to cover </a:t>
            </a:r>
            <a:r>
              <a:rPr b="1" i="0" lang="en-US" sz="3400" u="none" cap="none" strike="noStrike">
                <a:solidFill>
                  <a:schemeClr val="lt1"/>
                </a:solidFill>
                <a:latin typeface="Arial"/>
                <a:ea typeface="Arial"/>
                <a:cs typeface="Arial"/>
                <a:sym typeface="Arial"/>
              </a:rPr>
              <a:t>EVERYTHING</a:t>
            </a:r>
            <a:r>
              <a:rPr b="0" i="0" lang="en-US" sz="3400" u="none" cap="none" strike="noStrike">
                <a:solidFill>
                  <a:schemeClr val="lt1"/>
                </a:solidFill>
                <a:latin typeface="Arial"/>
                <a:ea typeface="Arial"/>
                <a:cs typeface="Arial"/>
                <a:sym typeface="Arial"/>
              </a:rPr>
              <a:t> for PTs and that’s okay</a:t>
            </a:r>
            <a:endParaRPr b="0" i="0" sz="3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400"/>
              <a:buFont typeface="Arial"/>
              <a:buNone/>
            </a:pPr>
            <a:r>
              <a:t/>
            </a:r>
            <a:endParaRPr b="0" i="0" sz="3400" u="none" cap="none" strike="noStrike">
              <a:solidFill>
                <a:schemeClr val="lt1"/>
              </a:solidFill>
              <a:latin typeface="Arial"/>
              <a:ea typeface="Arial"/>
              <a:cs typeface="Arial"/>
              <a:sym typeface="Arial"/>
            </a:endParaRPr>
          </a:p>
          <a:p>
            <a:pPr indent="-450850" lvl="0" marL="463550" marR="0" rtl="0" algn="l">
              <a:lnSpc>
                <a:spcPct val="100000"/>
              </a:lnSpc>
              <a:spcBef>
                <a:spcPts val="600"/>
              </a:spcBef>
              <a:spcAft>
                <a:spcPts val="0"/>
              </a:spcAft>
              <a:buClr>
                <a:schemeClr val="lt1"/>
              </a:buClr>
              <a:buSzPts val="3400"/>
              <a:buFont typeface="Arial"/>
              <a:buChar char="•"/>
            </a:pPr>
            <a:r>
              <a:rPr b="0" i="0" lang="en-US" sz="3400" u="none" cap="none" strike="noStrike">
                <a:solidFill>
                  <a:schemeClr val="lt1"/>
                </a:solidFill>
                <a:latin typeface="Arial"/>
                <a:ea typeface="Arial"/>
                <a:cs typeface="Arial"/>
                <a:sym typeface="Arial"/>
              </a:rPr>
              <a:t>Focus on perfecting </a:t>
            </a:r>
            <a:r>
              <a:rPr b="1" i="0" lang="en-US" sz="3400" u="none" cap="none" strike="noStrike">
                <a:solidFill>
                  <a:schemeClr val="lt1"/>
                </a:solidFill>
                <a:latin typeface="Arial"/>
                <a:ea typeface="Arial"/>
                <a:cs typeface="Arial"/>
                <a:sym typeface="Arial"/>
              </a:rPr>
              <a:t>histories</a:t>
            </a:r>
            <a:r>
              <a:rPr b="0" i="0" lang="en-US" sz="3400" u="none" cap="none" strike="noStrike">
                <a:solidFill>
                  <a:schemeClr val="lt1"/>
                </a:solidFill>
                <a:latin typeface="Arial"/>
                <a:ea typeface="Arial"/>
                <a:cs typeface="Arial"/>
                <a:sym typeface="Arial"/>
              </a:rPr>
              <a:t> and </a:t>
            </a:r>
            <a:r>
              <a:rPr b="1" i="0" lang="en-US" sz="3400" u="none" cap="none" strike="noStrike">
                <a:solidFill>
                  <a:schemeClr val="lt1"/>
                </a:solidFill>
                <a:latin typeface="Arial"/>
                <a:ea typeface="Arial"/>
                <a:cs typeface="Arial"/>
                <a:sym typeface="Arial"/>
              </a:rPr>
              <a:t>examinations</a:t>
            </a:r>
            <a:r>
              <a:rPr b="0" i="0" lang="en-US" sz="3400" u="none" cap="none" strike="noStrike">
                <a:solidFill>
                  <a:schemeClr val="lt1"/>
                </a:solidFill>
                <a:latin typeface="Arial"/>
                <a:ea typeface="Arial"/>
                <a:cs typeface="Arial"/>
                <a:sym typeface="Arial"/>
              </a:rPr>
              <a:t> this year</a:t>
            </a:r>
            <a:endParaRPr b="0" i="0" sz="3400" u="none" cap="none" strike="noStrike">
              <a:solidFill>
                <a:schemeClr val="lt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3400"/>
              <a:buFont typeface="Arial"/>
              <a:buNone/>
            </a:pPr>
            <a:r>
              <a:t/>
            </a:r>
            <a:endParaRPr b="0" i="0" sz="3400" u="none" cap="none" strike="noStrike">
              <a:solidFill>
                <a:schemeClr val="lt1"/>
              </a:solidFill>
              <a:latin typeface="Arial"/>
              <a:ea typeface="Arial"/>
              <a:cs typeface="Arial"/>
              <a:sym typeface="Arial"/>
            </a:endParaRPr>
          </a:p>
          <a:p>
            <a:pPr indent="-450850" lvl="0" marL="463550" marR="0" rtl="0" algn="l">
              <a:lnSpc>
                <a:spcPct val="100000"/>
              </a:lnSpc>
              <a:spcBef>
                <a:spcPts val="600"/>
              </a:spcBef>
              <a:spcAft>
                <a:spcPts val="0"/>
              </a:spcAft>
              <a:buClr>
                <a:schemeClr val="lt1"/>
              </a:buClr>
              <a:buSzPts val="3400"/>
              <a:buFont typeface="Arial"/>
              <a:buChar char="•"/>
            </a:pPr>
            <a:r>
              <a:rPr b="0" i="0" lang="en-US" sz="3400" u="none" cap="none" strike="noStrike">
                <a:solidFill>
                  <a:schemeClr val="lt1"/>
                </a:solidFill>
                <a:latin typeface="Arial"/>
                <a:ea typeface="Arial"/>
                <a:cs typeface="Arial"/>
                <a:sym typeface="Arial"/>
              </a:rPr>
              <a:t>Be on top of your </a:t>
            </a:r>
            <a:r>
              <a:rPr b="1" i="0" lang="en-US" sz="3400" u="none" cap="none" strike="noStrike">
                <a:solidFill>
                  <a:schemeClr val="lt1"/>
                </a:solidFill>
                <a:latin typeface="Arial"/>
                <a:ea typeface="Arial"/>
                <a:cs typeface="Arial"/>
                <a:sym typeface="Arial"/>
              </a:rPr>
              <a:t>sign offs</a:t>
            </a:r>
            <a:endParaRPr b="1" i="0" sz="3400" u="none" cap="none" strike="noStrike">
              <a:solidFill>
                <a:schemeClr val="lt1"/>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3400"/>
              <a:buFont typeface="Arial"/>
              <a:buNone/>
            </a:pPr>
            <a:r>
              <a:t/>
            </a:r>
            <a:endParaRPr b="0" i="0" sz="3400" u="none" cap="none" strike="noStrike">
              <a:solidFill>
                <a:schemeClr val="lt1"/>
              </a:solidFill>
              <a:latin typeface="Arial"/>
              <a:ea typeface="Arial"/>
              <a:cs typeface="Arial"/>
              <a:sym typeface="Arial"/>
            </a:endParaRPr>
          </a:p>
          <a:p>
            <a:pPr indent="-450850" lvl="0" marL="463550" marR="0" rtl="0" algn="l">
              <a:lnSpc>
                <a:spcPct val="100000"/>
              </a:lnSpc>
              <a:spcBef>
                <a:spcPts val="600"/>
              </a:spcBef>
              <a:spcAft>
                <a:spcPts val="0"/>
              </a:spcAft>
              <a:buClr>
                <a:schemeClr val="lt1"/>
              </a:buClr>
              <a:buSzPts val="3400"/>
              <a:buFont typeface="Arial"/>
              <a:buChar char="•"/>
            </a:pPr>
            <a:r>
              <a:rPr b="0" i="0" lang="en-US" sz="3400" u="none" cap="none" strike="noStrike">
                <a:solidFill>
                  <a:schemeClr val="lt1"/>
                </a:solidFill>
                <a:latin typeface="Arial"/>
                <a:ea typeface="Arial"/>
                <a:cs typeface="Arial"/>
                <a:sym typeface="Arial"/>
              </a:rPr>
              <a:t>Bring a </a:t>
            </a:r>
            <a:r>
              <a:rPr b="1" i="0" lang="en-US" sz="3400" u="none" cap="none" strike="noStrike">
                <a:solidFill>
                  <a:schemeClr val="lt1"/>
                </a:solidFill>
                <a:latin typeface="Arial"/>
                <a:ea typeface="Arial"/>
                <a:cs typeface="Arial"/>
                <a:sym typeface="Arial"/>
              </a:rPr>
              <a:t>notepad and pen</a:t>
            </a:r>
            <a:r>
              <a:rPr b="0" i="0" lang="en-US" sz="3400" u="none" cap="none" strike="noStrike">
                <a:solidFill>
                  <a:schemeClr val="lt1"/>
                </a:solidFill>
                <a:latin typeface="Arial"/>
                <a:ea typeface="Arial"/>
                <a:cs typeface="Arial"/>
                <a:sym typeface="Arial"/>
              </a:rPr>
              <a:t> to take notes with during placements and </a:t>
            </a:r>
            <a:r>
              <a:rPr b="1" i="0" lang="en-US" sz="3400" u="none" cap="none" strike="noStrike">
                <a:solidFill>
                  <a:schemeClr val="lt1"/>
                </a:solidFill>
              </a:rPr>
              <a:t>ask questions</a:t>
            </a:r>
            <a:endParaRPr b="1" i="0" sz="3400" u="none" cap="none" strike="noStrike">
              <a:solidFill>
                <a:schemeClr val="lt1"/>
              </a:solidFill>
            </a:endParaRPr>
          </a:p>
          <a:p>
            <a:pPr indent="0" lvl="0" marL="0" marR="0" rtl="0" algn="l">
              <a:lnSpc>
                <a:spcPct val="100000"/>
              </a:lnSpc>
              <a:spcBef>
                <a:spcPts val="600"/>
              </a:spcBef>
              <a:spcAft>
                <a:spcPts val="0"/>
              </a:spcAft>
              <a:buClr>
                <a:srgbClr val="000000"/>
              </a:buClr>
              <a:buSzPts val="3400"/>
              <a:buFont typeface="Arial"/>
              <a:buNone/>
            </a:pPr>
            <a:r>
              <a:t/>
            </a:r>
            <a:endParaRPr b="0" i="0" sz="3400" u="none" cap="none" strike="noStrike">
              <a:solidFill>
                <a:schemeClr val="lt1"/>
              </a:solidFill>
              <a:latin typeface="Arial"/>
              <a:ea typeface="Arial"/>
              <a:cs typeface="Arial"/>
              <a:sym typeface="Arial"/>
            </a:endParaRPr>
          </a:p>
          <a:p>
            <a:pPr indent="-450850" lvl="0" marL="463550" marR="0" rtl="0" algn="l">
              <a:lnSpc>
                <a:spcPct val="100000"/>
              </a:lnSpc>
              <a:spcBef>
                <a:spcPts val="600"/>
              </a:spcBef>
              <a:spcAft>
                <a:spcPts val="600"/>
              </a:spcAft>
              <a:buClr>
                <a:schemeClr val="lt1"/>
              </a:buClr>
              <a:buSzPts val="3400"/>
              <a:buFont typeface="Arial"/>
              <a:buChar char="•"/>
            </a:pPr>
            <a:r>
              <a:rPr b="0" i="0" lang="en-US" sz="3400" u="none" cap="none" strike="noStrike">
                <a:solidFill>
                  <a:schemeClr val="lt1"/>
                </a:solidFill>
                <a:latin typeface="Arial"/>
                <a:ea typeface="Arial"/>
                <a:cs typeface="Arial"/>
                <a:sym typeface="Arial"/>
              </a:rPr>
              <a:t>Have fun!!!</a:t>
            </a:r>
            <a:endParaRPr b="0" i="0" sz="3400" u="none" cap="none" strike="noStrike">
              <a:solidFill>
                <a:schemeClr val="lt1"/>
              </a:solidFill>
              <a:latin typeface="Arial"/>
              <a:ea typeface="Arial"/>
              <a:cs typeface="Arial"/>
              <a:sym typeface="Arial"/>
            </a:endParaRPr>
          </a:p>
        </p:txBody>
      </p:sp>
      <p:sp>
        <p:nvSpPr>
          <p:cNvPr id="194" name="Google Shape;194;g2fde9715597_0_1008"/>
          <p:cNvSpPr txBox="1"/>
          <p:nvPr/>
        </p:nvSpPr>
        <p:spPr>
          <a:xfrm>
            <a:off x="834401" y="699075"/>
            <a:ext cx="16050600" cy="1154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7500" u="none" cap="none" strike="noStrike">
                <a:solidFill>
                  <a:schemeClr val="lt1"/>
                </a:solidFill>
                <a:latin typeface="Comfortaa"/>
                <a:ea typeface="Comfortaa"/>
                <a:cs typeface="Comfortaa"/>
                <a:sym typeface="Comfortaa"/>
              </a:rPr>
              <a:t>General Advice for 2nd Year🫡  </a:t>
            </a:r>
            <a:endParaRPr b="1" i="0" sz="7500" u="none" cap="none" strike="noStrike">
              <a:solidFill>
                <a:schemeClr val="lt1"/>
              </a:solidFill>
              <a:latin typeface="Comfortaa"/>
              <a:ea typeface="Comfortaa"/>
              <a:cs typeface="Comfortaa"/>
              <a:sym typeface="Comfortaa"/>
            </a:endParaRPr>
          </a:p>
        </p:txBody>
      </p:sp>
      <p:sp>
        <p:nvSpPr>
          <p:cNvPr id="195" name="Google Shape;195;g2fde9715597_0_1008"/>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196" name="Google Shape;196;g2fde9715597_0_1008"/>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197" name="Google Shape;197;g2fde9715597_0_1008"/>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g2fde9715597_0_1040"/>
          <p:cNvPicPr preferRelativeResize="0"/>
          <p:nvPr/>
        </p:nvPicPr>
        <p:blipFill rotWithShape="1">
          <a:blip r:embed="rId3">
            <a:alphaModFix/>
          </a:blip>
          <a:srcRect b="0" l="0" r="0" t="0"/>
          <a:stretch/>
        </p:blipFill>
        <p:spPr>
          <a:xfrm>
            <a:off x="864125" y="2000668"/>
            <a:ext cx="15204250" cy="4845774"/>
          </a:xfrm>
          <a:prstGeom prst="rect">
            <a:avLst/>
          </a:prstGeom>
          <a:noFill/>
          <a:ln>
            <a:noFill/>
          </a:ln>
        </p:spPr>
      </p:pic>
      <p:sp>
        <p:nvSpPr>
          <p:cNvPr id="203" name="Google Shape;203;g2fde9715597_0_1040"/>
          <p:cNvSpPr txBox="1"/>
          <p:nvPr/>
        </p:nvSpPr>
        <p:spPr>
          <a:xfrm>
            <a:off x="864125" y="674429"/>
            <a:ext cx="16553100" cy="10620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6900" u="none" cap="none" strike="noStrike">
                <a:solidFill>
                  <a:schemeClr val="lt1"/>
                </a:solidFill>
                <a:latin typeface="Comfortaa"/>
                <a:ea typeface="Comfortaa"/>
                <a:cs typeface="Comfortaa"/>
                <a:sym typeface="Comfortaa"/>
              </a:rPr>
              <a:t>E-portfolio</a:t>
            </a:r>
            <a:endParaRPr b="1" i="0" sz="6900" u="none" cap="none" strike="noStrike">
              <a:solidFill>
                <a:schemeClr val="lt1"/>
              </a:solidFill>
              <a:latin typeface="Comfortaa"/>
              <a:ea typeface="Comfortaa"/>
              <a:cs typeface="Comfortaa"/>
              <a:sym typeface="Comfortaa"/>
            </a:endParaRPr>
          </a:p>
        </p:txBody>
      </p:sp>
      <p:pic>
        <p:nvPicPr>
          <p:cNvPr id="204" name="Google Shape;204;g2fde9715597_0_1040"/>
          <p:cNvPicPr preferRelativeResize="0"/>
          <p:nvPr/>
        </p:nvPicPr>
        <p:blipFill rotWithShape="1">
          <a:blip r:embed="rId4">
            <a:alphaModFix/>
          </a:blip>
          <a:srcRect b="0" l="0" r="0" t="0"/>
          <a:stretch/>
        </p:blipFill>
        <p:spPr>
          <a:xfrm>
            <a:off x="864125" y="6946183"/>
            <a:ext cx="3867150" cy="2257425"/>
          </a:xfrm>
          <a:prstGeom prst="rect">
            <a:avLst/>
          </a:prstGeom>
          <a:noFill/>
          <a:ln>
            <a:noFill/>
          </a:ln>
        </p:spPr>
      </p:pic>
      <p:sp>
        <p:nvSpPr>
          <p:cNvPr id="205" name="Google Shape;205;g2fde9715597_0_1040"/>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206" name="Google Shape;206;g2fde9715597_0_1040"/>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207" name="Google Shape;207;g2fde9715597_0_1040"/>
          <p:cNvPicPr preferRelativeResize="0"/>
          <p:nvPr/>
        </p:nvPicPr>
        <p:blipFill rotWithShape="1">
          <a:blip r:embed="rId5">
            <a:alphaModFix/>
          </a:blip>
          <a:srcRect b="0" l="0" r="0" t="0"/>
          <a:stretch/>
        </p:blipFill>
        <p:spPr>
          <a:xfrm>
            <a:off x="15970500" y="9563007"/>
            <a:ext cx="2088899" cy="619501"/>
          </a:xfrm>
          <a:prstGeom prst="rect">
            <a:avLst/>
          </a:prstGeom>
          <a:noFill/>
          <a:ln>
            <a:noFill/>
          </a:ln>
        </p:spPr>
      </p:pic>
      <p:pic>
        <p:nvPicPr>
          <p:cNvPr id="208" name="Google Shape;208;g2fde9715597_0_1040"/>
          <p:cNvPicPr preferRelativeResize="0"/>
          <p:nvPr/>
        </p:nvPicPr>
        <p:blipFill>
          <a:blip r:embed="rId6">
            <a:alphaModFix/>
          </a:blip>
          <a:stretch>
            <a:fillRect/>
          </a:stretch>
        </p:blipFill>
        <p:spPr>
          <a:xfrm>
            <a:off x="13332000" y="474325"/>
            <a:ext cx="4085219" cy="1262100"/>
          </a:xfrm>
          <a:prstGeom prst="rect">
            <a:avLst/>
          </a:prstGeom>
          <a:noFill/>
          <a:ln>
            <a:noFill/>
          </a:ln>
        </p:spPr>
      </p:pic>
      <p:sp>
        <p:nvSpPr>
          <p:cNvPr id="209" name="Google Shape;209;g2fde9715597_0_1040"/>
          <p:cNvSpPr/>
          <p:nvPr/>
        </p:nvSpPr>
        <p:spPr>
          <a:xfrm>
            <a:off x="5194325" y="7421288"/>
            <a:ext cx="7892700" cy="12621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sz="2700">
                <a:solidFill>
                  <a:schemeClr val="dk1"/>
                </a:solidFill>
              </a:rPr>
              <a:t>The recommended timelines are noted in little red boxes on the following slides</a:t>
            </a:r>
            <a:endParaRPr sz="23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g2fde9715597_0_1058"/>
          <p:cNvSpPr txBox="1"/>
          <p:nvPr/>
        </p:nvSpPr>
        <p:spPr>
          <a:xfrm>
            <a:off x="718983" y="512118"/>
            <a:ext cx="17568900" cy="11391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7400" u="none" cap="none" strike="noStrike">
                <a:solidFill>
                  <a:srgbClr val="C00000"/>
                </a:solidFill>
                <a:latin typeface="Comfortaa"/>
                <a:ea typeface="Comfortaa"/>
                <a:cs typeface="Comfortaa"/>
                <a:sym typeface="Comfortaa"/>
              </a:rPr>
              <a:t> E-portfolio: 00 → Others </a:t>
            </a:r>
            <a:endParaRPr b="1" i="0" sz="7400" u="none" cap="none" strike="noStrike">
              <a:solidFill>
                <a:srgbClr val="C00000"/>
              </a:solidFill>
              <a:latin typeface="Comfortaa"/>
              <a:ea typeface="Comfortaa"/>
              <a:cs typeface="Comfortaa"/>
              <a:sym typeface="Comfortaa"/>
            </a:endParaRPr>
          </a:p>
        </p:txBody>
      </p:sp>
      <p:pic>
        <p:nvPicPr>
          <p:cNvPr id="215" name="Google Shape;215;g2fde9715597_0_1058"/>
          <p:cNvPicPr preferRelativeResize="0"/>
          <p:nvPr/>
        </p:nvPicPr>
        <p:blipFill rotWithShape="1">
          <a:blip r:embed="rId3">
            <a:alphaModFix/>
          </a:blip>
          <a:srcRect b="0" l="0" r="0" t="0"/>
          <a:stretch/>
        </p:blipFill>
        <p:spPr>
          <a:xfrm>
            <a:off x="443225" y="1804481"/>
            <a:ext cx="8998223" cy="520320"/>
          </a:xfrm>
          <a:prstGeom prst="rect">
            <a:avLst/>
          </a:prstGeom>
          <a:noFill/>
          <a:ln>
            <a:noFill/>
          </a:ln>
        </p:spPr>
      </p:pic>
      <p:sp>
        <p:nvSpPr>
          <p:cNvPr id="216" name="Google Shape;216;g2fde9715597_0_1058"/>
          <p:cNvSpPr txBox="1"/>
          <p:nvPr/>
        </p:nvSpPr>
        <p:spPr>
          <a:xfrm>
            <a:off x="940432" y="2537469"/>
            <a:ext cx="11127900" cy="581100"/>
          </a:xfrm>
          <a:prstGeom prst="rect">
            <a:avLst/>
          </a:prstGeom>
          <a:noFill/>
          <a:ln>
            <a:noFill/>
          </a:ln>
        </p:spPr>
        <p:txBody>
          <a:bodyPr anchorCtr="0" anchor="t" bIns="78450" lIns="78450" spcFirstLastPara="1" rIns="78450" wrap="square" tIns="78450">
            <a:spAutoFit/>
          </a:bodyPr>
          <a:lstStyle/>
          <a:p>
            <a:pPr indent="0" lvl="0" marL="0" marR="0" rtl="0" algn="l">
              <a:lnSpc>
                <a:spcPct val="100000"/>
              </a:lnSpc>
              <a:spcBef>
                <a:spcPts val="0"/>
              </a:spcBef>
              <a:spcAft>
                <a:spcPts val="0"/>
              </a:spcAft>
              <a:buClr>
                <a:srgbClr val="000000"/>
              </a:buClr>
              <a:buSzPts val="2745"/>
              <a:buFont typeface="Arial"/>
              <a:buNone/>
            </a:pPr>
            <a:r>
              <a:rPr b="0" i="0" lang="en-US" sz="2745" u="none" cap="none" strike="noStrike">
                <a:solidFill>
                  <a:schemeClr val="lt1"/>
                </a:solidFill>
                <a:latin typeface="Arial"/>
                <a:ea typeface="Arial"/>
                <a:cs typeface="Arial"/>
                <a:sym typeface="Arial"/>
              </a:rPr>
              <a:t>MAST guidance document on KEATS + courses on eLFH</a:t>
            </a:r>
            <a:endParaRPr b="0" i="0" sz="2745" u="none" cap="none" strike="noStrike">
              <a:solidFill>
                <a:schemeClr val="lt1"/>
              </a:solidFill>
              <a:latin typeface="Arial"/>
              <a:ea typeface="Arial"/>
              <a:cs typeface="Arial"/>
              <a:sym typeface="Arial"/>
            </a:endParaRPr>
          </a:p>
        </p:txBody>
      </p:sp>
      <p:pic>
        <p:nvPicPr>
          <p:cNvPr id="217" name="Google Shape;217;g2fde9715597_0_1058"/>
          <p:cNvPicPr preferRelativeResize="0"/>
          <p:nvPr/>
        </p:nvPicPr>
        <p:blipFill rotWithShape="1">
          <a:blip r:embed="rId4">
            <a:alphaModFix/>
          </a:blip>
          <a:srcRect b="0" l="0" r="0" t="0"/>
          <a:stretch/>
        </p:blipFill>
        <p:spPr>
          <a:xfrm>
            <a:off x="443225" y="3332833"/>
            <a:ext cx="8501026" cy="520320"/>
          </a:xfrm>
          <a:prstGeom prst="rect">
            <a:avLst/>
          </a:prstGeom>
          <a:noFill/>
          <a:ln>
            <a:noFill/>
          </a:ln>
        </p:spPr>
      </p:pic>
      <p:sp>
        <p:nvSpPr>
          <p:cNvPr id="218" name="Google Shape;218;g2fde9715597_0_1058"/>
          <p:cNvSpPr txBox="1"/>
          <p:nvPr/>
        </p:nvSpPr>
        <p:spPr>
          <a:xfrm>
            <a:off x="940426" y="3954259"/>
            <a:ext cx="13704600" cy="1003800"/>
          </a:xfrm>
          <a:prstGeom prst="rect">
            <a:avLst/>
          </a:prstGeom>
          <a:noFill/>
          <a:ln>
            <a:noFill/>
          </a:ln>
        </p:spPr>
        <p:txBody>
          <a:bodyPr anchorCtr="0" anchor="t" bIns="78450" lIns="78450" spcFirstLastPara="1" rIns="78450" wrap="square" tIns="78450">
            <a:spAutoFit/>
          </a:bodyPr>
          <a:lstStyle/>
          <a:p>
            <a:pPr indent="0" lvl="0" marL="0" marR="0" rtl="0" algn="l">
              <a:lnSpc>
                <a:spcPct val="100000"/>
              </a:lnSpc>
              <a:spcBef>
                <a:spcPts val="0"/>
              </a:spcBef>
              <a:spcAft>
                <a:spcPts val="0"/>
              </a:spcAft>
              <a:buClr>
                <a:srgbClr val="000000"/>
              </a:buClr>
              <a:buSzPts val="2745"/>
              <a:buFont typeface="Arial"/>
              <a:buNone/>
            </a:pPr>
            <a:r>
              <a:rPr b="0" i="0" lang="en-US" sz="2745" u="none" cap="none" strike="noStrike">
                <a:solidFill>
                  <a:schemeClr val="lt1"/>
                </a:solidFill>
                <a:latin typeface="Arial"/>
                <a:ea typeface="Arial"/>
                <a:cs typeface="Arial"/>
                <a:sym typeface="Arial"/>
              </a:rPr>
              <a:t>Just fill in the details of your SSC and supervisor at the end of the SSC, and your supervisor will fill it out for you</a:t>
            </a:r>
            <a:endParaRPr b="0" i="0" sz="2745" u="none" cap="none" strike="noStrike">
              <a:solidFill>
                <a:schemeClr val="lt1"/>
              </a:solidFill>
              <a:latin typeface="Arial"/>
              <a:ea typeface="Arial"/>
              <a:cs typeface="Arial"/>
              <a:sym typeface="Arial"/>
            </a:endParaRPr>
          </a:p>
        </p:txBody>
      </p:sp>
      <p:pic>
        <p:nvPicPr>
          <p:cNvPr id="219" name="Google Shape;219;g2fde9715597_0_1058"/>
          <p:cNvPicPr preferRelativeResize="0"/>
          <p:nvPr/>
        </p:nvPicPr>
        <p:blipFill rotWithShape="1">
          <a:blip r:embed="rId5">
            <a:alphaModFix/>
          </a:blip>
          <a:srcRect b="0" l="0" r="0" t="0"/>
          <a:stretch/>
        </p:blipFill>
        <p:spPr>
          <a:xfrm>
            <a:off x="443225" y="5074099"/>
            <a:ext cx="5808757" cy="592689"/>
          </a:xfrm>
          <a:prstGeom prst="rect">
            <a:avLst/>
          </a:prstGeom>
          <a:noFill/>
          <a:ln>
            <a:noFill/>
          </a:ln>
        </p:spPr>
      </p:pic>
      <p:sp>
        <p:nvSpPr>
          <p:cNvPr id="220" name="Google Shape;220;g2fde9715597_0_1058"/>
          <p:cNvSpPr txBox="1"/>
          <p:nvPr/>
        </p:nvSpPr>
        <p:spPr>
          <a:xfrm>
            <a:off x="940425" y="5782858"/>
            <a:ext cx="12588000" cy="1003800"/>
          </a:xfrm>
          <a:prstGeom prst="rect">
            <a:avLst/>
          </a:prstGeom>
          <a:noFill/>
          <a:ln>
            <a:noFill/>
          </a:ln>
        </p:spPr>
        <p:txBody>
          <a:bodyPr anchorCtr="0" anchor="t" bIns="78450" lIns="78450" spcFirstLastPara="1" rIns="78450" wrap="square" tIns="78450">
            <a:spAutoFit/>
          </a:bodyPr>
          <a:lstStyle/>
          <a:p>
            <a:pPr indent="0" lvl="0" marL="0" marR="0" rtl="0" algn="l">
              <a:lnSpc>
                <a:spcPct val="100000"/>
              </a:lnSpc>
              <a:spcBef>
                <a:spcPts val="0"/>
              </a:spcBef>
              <a:spcAft>
                <a:spcPts val="0"/>
              </a:spcAft>
              <a:buClr>
                <a:srgbClr val="000000"/>
              </a:buClr>
              <a:buSzPts val="2745"/>
              <a:buFont typeface="Arial"/>
              <a:buNone/>
            </a:pPr>
            <a:r>
              <a:rPr b="0" i="0" lang="en-US" sz="2745" u="none" cap="none" strike="noStrike">
                <a:solidFill>
                  <a:schemeClr val="lt1"/>
                </a:solidFill>
                <a:latin typeface="Arial"/>
                <a:ea typeface="Arial"/>
                <a:cs typeface="Arial"/>
                <a:sym typeface="Arial"/>
              </a:rPr>
              <a:t>There will be two online sessions throughout the year</a:t>
            </a:r>
            <a:endParaRPr b="0" i="0" sz="2745"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745"/>
              <a:buFont typeface="Arial"/>
              <a:buNone/>
            </a:pPr>
            <a:r>
              <a:rPr b="0" i="0" lang="en-US" sz="2745" u="none" cap="none" strike="noStrike">
                <a:solidFill>
                  <a:schemeClr val="lt1"/>
                </a:solidFill>
                <a:latin typeface="Arial"/>
                <a:ea typeface="Arial"/>
                <a:cs typeface="Arial"/>
                <a:sym typeface="Arial"/>
              </a:rPr>
              <a:t>You need to write a few words to reflect what you learnt through those sessions</a:t>
            </a:r>
            <a:endParaRPr b="0" i="0" sz="2745" u="none" cap="none" strike="noStrike">
              <a:solidFill>
                <a:schemeClr val="lt1"/>
              </a:solidFill>
              <a:latin typeface="Arial"/>
              <a:ea typeface="Arial"/>
              <a:cs typeface="Arial"/>
              <a:sym typeface="Arial"/>
            </a:endParaRPr>
          </a:p>
        </p:txBody>
      </p:sp>
      <p:sp>
        <p:nvSpPr>
          <p:cNvPr id="221" name="Google Shape;221;g2fde9715597_0_1058"/>
          <p:cNvSpPr/>
          <p:nvPr/>
        </p:nvSpPr>
        <p:spPr>
          <a:xfrm>
            <a:off x="9548010" y="1763150"/>
            <a:ext cx="3332400" cy="603300"/>
          </a:xfrm>
          <a:prstGeom prst="roundRect">
            <a:avLst>
              <a:gd fmla="val 16667" name="adj"/>
            </a:avLst>
          </a:prstGeom>
          <a:solidFill>
            <a:srgbClr val="F4CCCC"/>
          </a:solidFill>
          <a:ln cap="flat" cmpd="sng" w="8175">
            <a:solidFill>
              <a:schemeClr val="dk2"/>
            </a:solidFill>
            <a:prstDash val="solid"/>
            <a:round/>
            <a:headEnd len="sm" w="sm" type="none"/>
            <a:tailEnd len="sm" w="sm" type="none"/>
          </a:ln>
        </p:spPr>
        <p:txBody>
          <a:bodyPr anchorCtr="0" anchor="ctr" bIns="78450" lIns="78450" spcFirstLastPara="1" rIns="78450" wrap="square" tIns="78450">
            <a:noAutofit/>
          </a:bodyPr>
          <a:lstStyle/>
          <a:p>
            <a:pPr indent="0" lvl="0" marL="0" marR="0" rtl="0" algn="ctr">
              <a:lnSpc>
                <a:spcPct val="100000"/>
              </a:lnSpc>
              <a:spcBef>
                <a:spcPts val="0"/>
              </a:spcBef>
              <a:spcAft>
                <a:spcPts val="0"/>
              </a:spcAft>
              <a:buClr>
                <a:srgbClr val="000000"/>
              </a:buClr>
              <a:buSzPts val="2059"/>
              <a:buFont typeface="Arial"/>
              <a:buNone/>
            </a:pPr>
            <a:r>
              <a:rPr b="0" i="0" lang="en-US" sz="2059" u="none" cap="none" strike="noStrike">
                <a:solidFill>
                  <a:srgbClr val="000000"/>
                </a:solidFill>
                <a:latin typeface="Arial"/>
                <a:ea typeface="Arial"/>
                <a:cs typeface="Arial"/>
                <a:sym typeface="Arial"/>
              </a:rPr>
              <a:t>Before placement starts</a:t>
            </a:r>
            <a:endParaRPr b="0" i="0" sz="2059" u="none" cap="none" strike="noStrike">
              <a:solidFill>
                <a:srgbClr val="000000"/>
              </a:solidFill>
              <a:latin typeface="Arial"/>
              <a:ea typeface="Arial"/>
              <a:cs typeface="Arial"/>
              <a:sym typeface="Arial"/>
            </a:endParaRPr>
          </a:p>
        </p:txBody>
      </p:sp>
      <p:sp>
        <p:nvSpPr>
          <p:cNvPr id="222" name="Google Shape;222;g2fde9715597_0_1058"/>
          <p:cNvSpPr/>
          <p:nvPr/>
        </p:nvSpPr>
        <p:spPr>
          <a:xfrm>
            <a:off x="9044602" y="3321905"/>
            <a:ext cx="3225300" cy="520200"/>
          </a:xfrm>
          <a:prstGeom prst="roundRect">
            <a:avLst>
              <a:gd fmla="val 16667" name="adj"/>
            </a:avLst>
          </a:prstGeom>
          <a:solidFill>
            <a:srgbClr val="F4CCCC"/>
          </a:solidFill>
          <a:ln cap="flat" cmpd="sng" w="8175">
            <a:solidFill>
              <a:schemeClr val="dk2"/>
            </a:solidFill>
            <a:prstDash val="solid"/>
            <a:round/>
            <a:headEnd len="sm" w="sm" type="none"/>
            <a:tailEnd len="sm" w="sm" type="none"/>
          </a:ln>
        </p:spPr>
        <p:txBody>
          <a:bodyPr anchorCtr="0" anchor="ctr" bIns="78450" lIns="78450" spcFirstLastPara="1" rIns="78450" wrap="square" tIns="78450">
            <a:noAutofit/>
          </a:bodyPr>
          <a:lstStyle/>
          <a:p>
            <a:pPr indent="0" lvl="0" marL="0" marR="0" rtl="0" algn="ctr">
              <a:lnSpc>
                <a:spcPct val="100000"/>
              </a:lnSpc>
              <a:spcBef>
                <a:spcPts val="0"/>
              </a:spcBef>
              <a:spcAft>
                <a:spcPts val="0"/>
              </a:spcAft>
              <a:buClr>
                <a:srgbClr val="000000"/>
              </a:buClr>
              <a:buSzPts val="2059"/>
              <a:buFont typeface="Arial"/>
              <a:buNone/>
            </a:pPr>
            <a:r>
              <a:rPr b="0" i="0" lang="en-US" sz="2059" u="none" cap="none" strike="noStrike">
                <a:solidFill>
                  <a:srgbClr val="000000"/>
                </a:solidFill>
                <a:latin typeface="Arial"/>
                <a:ea typeface="Arial"/>
                <a:cs typeface="Arial"/>
                <a:sym typeface="Arial"/>
              </a:rPr>
              <a:t>After SSC finishes</a:t>
            </a:r>
            <a:endParaRPr b="0" i="0" sz="2059" u="none" cap="none" strike="noStrike">
              <a:solidFill>
                <a:srgbClr val="000000"/>
              </a:solidFill>
              <a:latin typeface="Arial"/>
              <a:ea typeface="Arial"/>
              <a:cs typeface="Arial"/>
              <a:sym typeface="Arial"/>
            </a:endParaRPr>
          </a:p>
        </p:txBody>
      </p:sp>
      <p:sp>
        <p:nvSpPr>
          <p:cNvPr id="223" name="Google Shape;223;g2fde9715597_0_1058"/>
          <p:cNvSpPr/>
          <p:nvPr/>
        </p:nvSpPr>
        <p:spPr>
          <a:xfrm>
            <a:off x="6364057" y="5136272"/>
            <a:ext cx="4134000" cy="495300"/>
          </a:xfrm>
          <a:prstGeom prst="roundRect">
            <a:avLst>
              <a:gd fmla="val 16667" name="adj"/>
            </a:avLst>
          </a:prstGeom>
          <a:solidFill>
            <a:srgbClr val="F4CCCC"/>
          </a:solidFill>
          <a:ln cap="flat" cmpd="sng" w="8175">
            <a:solidFill>
              <a:schemeClr val="dk2"/>
            </a:solidFill>
            <a:prstDash val="solid"/>
            <a:round/>
            <a:headEnd len="sm" w="sm" type="none"/>
            <a:tailEnd len="sm" w="sm" type="none"/>
          </a:ln>
        </p:spPr>
        <p:txBody>
          <a:bodyPr anchorCtr="0" anchor="ctr" bIns="78450" lIns="78450" spcFirstLastPara="1" rIns="78450" wrap="square" tIns="78450">
            <a:noAutofit/>
          </a:bodyPr>
          <a:lstStyle/>
          <a:p>
            <a:pPr indent="0" lvl="0" marL="0" marR="0" rtl="0" algn="ctr">
              <a:lnSpc>
                <a:spcPct val="100000"/>
              </a:lnSpc>
              <a:spcBef>
                <a:spcPts val="0"/>
              </a:spcBef>
              <a:spcAft>
                <a:spcPts val="0"/>
              </a:spcAft>
              <a:buClr>
                <a:srgbClr val="000000"/>
              </a:buClr>
              <a:buSzPts val="2059"/>
              <a:buFont typeface="Arial"/>
              <a:buNone/>
            </a:pPr>
            <a:r>
              <a:rPr b="0" i="0" lang="en-US" sz="2059" u="none" cap="none" strike="noStrike">
                <a:solidFill>
                  <a:srgbClr val="000000"/>
                </a:solidFill>
                <a:latin typeface="Arial"/>
                <a:ea typeface="Arial"/>
                <a:cs typeface="Arial"/>
                <a:sym typeface="Arial"/>
              </a:rPr>
              <a:t>After the two IPE sessions finish</a:t>
            </a:r>
            <a:endParaRPr b="0" i="0" sz="2059" u="none" cap="none" strike="noStrike">
              <a:solidFill>
                <a:srgbClr val="000000"/>
              </a:solidFill>
              <a:latin typeface="Arial"/>
              <a:ea typeface="Arial"/>
              <a:cs typeface="Arial"/>
              <a:sym typeface="Arial"/>
            </a:endParaRPr>
          </a:p>
        </p:txBody>
      </p:sp>
      <p:sp>
        <p:nvSpPr>
          <p:cNvPr id="224" name="Google Shape;224;g2fde9715597_0_1058"/>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Arial"/>
              <a:ea typeface="Arial"/>
              <a:cs typeface="Arial"/>
              <a:sym typeface="Arial"/>
            </a:endParaRPr>
          </a:p>
        </p:txBody>
      </p:sp>
      <p:sp>
        <p:nvSpPr>
          <p:cNvPr id="225" name="Google Shape;225;g2fde9715597_0_1058"/>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Arial"/>
              <a:ea typeface="Arial"/>
              <a:cs typeface="Arial"/>
              <a:sym typeface="Arial"/>
            </a:endParaRPr>
          </a:p>
        </p:txBody>
      </p:sp>
      <p:pic>
        <p:nvPicPr>
          <p:cNvPr descr="A white letter on a black background&#10;&#10;Description automatically generated" id="226" name="Google Shape;226;g2fde9715597_0_1058"/>
          <p:cNvPicPr preferRelativeResize="0"/>
          <p:nvPr/>
        </p:nvPicPr>
        <p:blipFill rotWithShape="1">
          <a:blip r:embed="rId6">
            <a:alphaModFix/>
          </a:blip>
          <a:srcRect b="0" l="0" r="0" t="0"/>
          <a:stretch/>
        </p:blipFill>
        <p:spPr>
          <a:xfrm>
            <a:off x="15970500" y="9563007"/>
            <a:ext cx="2088899" cy="619501"/>
          </a:xfrm>
          <a:prstGeom prst="rect">
            <a:avLst/>
          </a:prstGeom>
          <a:noFill/>
          <a:ln>
            <a:noFill/>
          </a:ln>
        </p:spPr>
      </p:pic>
      <p:sp>
        <p:nvSpPr>
          <p:cNvPr id="227" name="Google Shape;227;g2fde9715597_0_1058"/>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grpSp>
        <p:nvGrpSpPr>
          <p:cNvPr id="228" name="Google Shape;228;g2fde9715597_0_1058"/>
          <p:cNvGrpSpPr/>
          <p:nvPr/>
        </p:nvGrpSpPr>
        <p:grpSpPr>
          <a:xfrm>
            <a:off x="10316903" y="7194233"/>
            <a:ext cx="7801800" cy="1354500"/>
            <a:chOff x="476775" y="2830230"/>
            <a:chExt cx="7801800" cy="1354500"/>
          </a:xfrm>
        </p:grpSpPr>
        <p:sp>
          <p:nvSpPr>
            <p:cNvPr id="229" name="Google Shape;229;g2fde9715597_0_1058"/>
            <p:cNvSpPr txBox="1"/>
            <p:nvPr/>
          </p:nvSpPr>
          <p:spPr>
            <a:xfrm>
              <a:off x="476775" y="2830230"/>
              <a:ext cx="7801800" cy="1354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300"/>
                <a:buFont typeface="Arial"/>
                <a:buNone/>
              </a:pPr>
              <a:r>
                <a:rPr b="1" i="0" lang="en-US" sz="3300" u="none" cap="none" strike="noStrike">
                  <a:solidFill>
                    <a:srgbClr val="DE7370"/>
                  </a:solidFill>
                  <a:latin typeface="Arial"/>
                  <a:ea typeface="Arial"/>
                  <a:cs typeface="Arial"/>
                  <a:sym typeface="Arial"/>
                </a:rPr>
                <a:t>For Ageing and Human Development:</a:t>
              </a:r>
              <a:endParaRPr b="0" i="0" sz="3300" u="none" cap="none" strike="noStrike">
                <a:solidFill>
                  <a:srgbClr val="DE7370"/>
                </a:solidFill>
                <a:latin typeface="Arial"/>
                <a:ea typeface="Arial"/>
                <a:cs typeface="Arial"/>
                <a:sym typeface="Arial"/>
              </a:endParaRPr>
            </a:p>
            <a:p>
              <a:pPr indent="-438150" lvl="1" marL="914400" marR="0" rtl="0" algn="l">
                <a:lnSpc>
                  <a:spcPct val="100000"/>
                </a:lnSpc>
                <a:spcBef>
                  <a:spcPts val="1200"/>
                </a:spcBef>
                <a:spcAft>
                  <a:spcPts val="1200"/>
                </a:spcAft>
                <a:buClr>
                  <a:schemeClr val="lt1"/>
                </a:buClr>
                <a:buSzPts val="3300"/>
                <a:buFont typeface="Garamond"/>
                <a:buChar char="○"/>
              </a:pPr>
              <a:r>
                <a:rPr b="0" i="0" lang="en-US" sz="3300" u="none" cap="none" strike="noStrike">
                  <a:solidFill>
                    <a:schemeClr val="lt1"/>
                  </a:solidFill>
                  <a:latin typeface="Arial"/>
                  <a:ea typeface="Arial"/>
                  <a:cs typeface="Arial"/>
                  <a:sym typeface="Arial"/>
                </a:rPr>
                <a:t>SLE: Mini-Cex</a:t>
              </a:r>
              <a:endParaRPr b="0" i="0" sz="3300" u="none" cap="none" strike="noStrike">
                <a:solidFill>
                  <a:schemeClr val="lt1"/>
                </a:solidFill>
                <a:latin typeface="Arial"/>
                <a:ea typeface="Arial"/>
                <a:cs typeface="Arial"/>
                <a:sym typeface="Arial"/>
              </a:endParaRPr>
            </a:p>
          </p:txBody>
        </p:sp>
        <p:sp>
          <p:nvSpPr>
            <p:cNvPr id="230" name="Google Shape;230;g2fde9715597_0_1058"/>
            <p:cNvSpPr/>
            <p:nvPr/>
          </p:nvSpPr>
          <p:spPr>
            <a:xfrm>
              <a:off x="4315003" y="3618469"/>
              <a:ext cx="3176100" cy="4914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Whenever  possible</a:t>
              </a:r>
              <a:endParaRPr b="0" i="0" sz="2400" u="none" cap="none" strike="noStrike">
                <a:solidFill>
                  <a:srgbClr val="000000"/>
                </a:solidFill>
                <a:latin typeface="Arial"/>
                <a:ea typeface="Arial"/>
                <a:cs typeface="Arial"/>
                <a:sym typeface="Arial"/>
              </a:endParaRPr>
            </a:p>
          </p:txBody>
        </p:sp>
      </p:grpSp>
      <p:grpSp>
        <p:nvGrpSpPr>
          <p:cNvPr id="231" name="Google Shape;231;g2fde9715597_0_1058"/>
          <p:cNvGrpSpPr/>
          <p:nvPr/>
        </p:nvGrpSpPr>
        <p:grpSpPr>
          <a:xfrm>
            <a:off x="617307" y="7194233"/>
            <a:ext cx="7801800" cy="1354500"/>
            <a:chOff x="476775" y="2830230"/>
            <a:chExt cx="7801800" cy="1354500"/>
          </a:xfrm>
        </p:grpSpPr>
        <p:sp>
          <p:nvSpPr>
            <p:cNvPr id="232" name="Google Shape;232;g2fde9715597_0_1058"/>
            <p:cNvSpPr txBox="1"/>
            <p:nvPr/>
          </p:nvSpPr>
          <p:spPr>
            <a:xfrm>
              <a:off x="476775" y="2830230"/>
              <a:ext cx="7801800" cy="1354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300"/>
                <a:buFont typeface="Arial"/>
                <a:buNone/>
              </a:pPr>
              <a:r>
                <a:rPr b="1" i="0" lang="en-US" sz="3300" u="none" cap="none" strike="noStrike">
                  <a:solidFill>
                    <a:srgbClr val="DE7370"/>
                  </a:solidFill>
                  <a:latin typeface="Arial"/>
                  <a:ea typeface="Arial"/>
                  <a:cs typeface="Arial"/>
                  <a:sym typeface="Arial"/>
                </a:rPr>
                <a:t>For Inflammation and Supporting Life:</a:t>
              </a:r>
              <a:endParaRPr b="0" i="0" sz="3300" u="none" cap="none" strike="noStrike">
                <a:solidFill>
                  <a:srgbClr val="DE7370"/>
                </a:solidFill>
                <a:latin typeface="Arial"/>
                <a:ea typeface="Arial"/>
                <a:cs typeface="Arial"/>
                <a:sym typeface="Arial"/>
              </a:endParaRPr>
            </a:p>
            <a:p>
              <a:pPr indent="-438150" lvl="1" marL="914400" marR="0" rtl="0" algn="l">
                <a:lnSpc>
                  <a:spcPct val="100000"/>
                </a:lnSpc>
                <a:spcBef>
                  <a:spcPts val="1200"/>
                </a:spcBef>
                <a:spcAft>
                  <a:spcPts val="1200"/>
                </a:spcAft>
                <a:buClr>
                  <a:schemeClr val="lt1"/>
                </a:buClr>
                <a:buSzPts val="3300"/>
                <a:buFont typeface="Garamond"/>
                <a:buChar char="○"/>
              </a:pPr>
              <a:r>
                <a:rPr b="0" i="0" lang="en-US" sz="3300" u="none" cap="none" strike="noStrike">
                  <a:solidFill>
                    <a:schemeClr val="lt1"/>
                  </a:solidFill>
                  <a:latin typeface="Arial"/>
                  <a:ea typeface="Arial"/>
                  <a:cs typeface="Arial"/>
                  <a:sym typeface="Arial"/>
                </a:rPr>
                <a:t>SLE: CBD</a:t>
              </a:r>
              <a:endParaRPr b="0" i="0" sz="3300" u="none" cap="none" strike="noStrike">
                <a:solidFill>
                  <a:schemeClr val="lt1"/>
                </a:solidFill>
                <a:latin typeface="Arial"/>
                <a:ea typeface="Arial"/>
                <a:cs typeface="Arial"/>
                <a:sym typeface="Arial"/>
              </a:endParaRPr>
            </a:p>
          </p:txBody>
        </p:sp>
        <p:sp>
          <p:nvSpPr>
            <p:cNvPr id="233" name="Google Shape;233;g2fde9715597_0_1058"/>
            <p:cNvSpPr/>
            <p:nvPr/>
          </p:nvSpPr>
          <p:spPr>
            <a:xfrm>
              <a:off x="3624720" y="3536771"/>
              <a:ext cx="3176100" cy="4914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Whenever  possible</a:t>
              </a:r>
              <a:endParaRPr b="0" i="0" sz="2400" u="none" cap="none" strike="noStrike">
                <a:solidFill>
                  <a:srgbClr val="000000"/>
                </a:solidFill>
                <a:latin typeface="Arial"/>
                <a:ea typeface="Arial"/>
                <a:cs typeface="Arial"/>
                <a:sym typeface="Arial"/>
              </a:endParaRPr>
            </a:p>
          </p:txBody>
        </p:sp>
      </p:grpSp>
      <p:sp>
        <p:nvSpPr>
          <p:cNvPr id="234" name="Google Shape;234;g2fde9715597_0_1058"/>
          <p:cNvSpPr txBox="1"/>
          <p:nvPr/>
        </p:nvSpPr>
        <p:spPr>
          <a:xfrm>
            <a:off x="13528425" y="1804476"/>
            <a:ext cx="4593600" cy="4756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300"/>
              <a:buFont typeface="Arial"/>
              <a:buNone/>
            </a:pPr>
            <a:r>
              <a:rPr b="1" i="0" lang="en-US" sz="3300" u="none" cap="none" strike="noStrike">
                <a:solidFill>
                  <a:schemeClr val="lt1"/>
                </a:solidFill>
                <a:latin typeface="Arial"/>
                <a:ea typeface="Arial"/>
                <a:cs typeface="Arial"/>
                <a:sym typeface="Arial"/>
              </a:rPr>
              <a:t> </a:t>
            </a:r>
            <a:r>
              <a:rPr b="1" i="0" lang="en-US" sz="2800" u="none" cap="none" strike="noStrike">
                <a:solidFill>
                  <a:srgbClr val="DE7370"/>
                </a:solidFill>
                <a:latin typeface="Arial"/>
                <a:ea typeface="Arial"/>
                <a:cs typeface="Arial"/>
                <a:sym typeface="Arial"/>
              </a:rPr>
              <a:t>For all hospital blocks:</a:t>
            </a:r>
            <a:endParaRPr b="0" i="0" sz="900" u="none" cap="none" strike="noStrike">
              <a:solidFill>
                <a:srgbClr val="000000"/>
              </a:solidFill>
              <a:latin typeface="Arial"/>
              <a:ea typeface="Arial"/>
              <a:cs typeface="Arial"/>
              <a:sym typeface="Arial"/>
            </a:endParaRPr>
          </a:p>
          <a:p>
            <a:pPr indent="-406400" lvl="1" marL="914400" marR="0" rtl="0" algn="l">
              <a:lnSpc>
                <a:spcPct val="100000"/>
              </a:lnSpc>
              <a:spcBef>
                <a:spcPts val="1200"/>
              </a:spcBef>
              <a:spcAft>
                <a:spcPts val="0"/>
              </a:spcAft>
              <a:buClr>
                <a:schemeClr val="lt1"/>
              </a:buClr>
              <a:buSzPts val="2800"/>
              <a:buFont typeface="Garamond"/>
              <a:buChar char="○"/>
            </a:pPr>
            <a:r>
              <a:rPr b="0" i="0" lang="en-US" sz="2800" u="none" cap="none" strike="noStrike">
                <a:solidFill>
                  <a:schemeClr val="lt1"/>
                </a:solidFill>
                <a:latin typeface="Arial"/>
                <a:ea typeface="Arial"/>
                <a:cs typeface="Arial"/>
                <a:sym typeface="Arial"/>
              </a:rPr>
              <a:t>Engagement log </a:t>
            </a:r>
            <a:endParaRPr sz="2800">
              <a:solidFill>
                <a:schemeClr val="lt1"/>
              </a:solidFill>
            </a:endParaRPr>
          </a:p>
          <a:p>
            <a:pPr indent="457200" lvl="0" marL="457200" marR="0" rtl="0" algn="l">
              <a:lnSpc>
                <a:spcPct val="100000"/>
              </a:lnSpc>
              <a:spcBef>
                <a:spcPts val="1200"/>
              </a:spcBef>
              <a:spcAft>
                <a:spcPts val="0"/>
              </a:spcAft>
              <a:buNone/>
            </a:pPr>
            <a:r>
              <a:rPr lang="en-US" sz="2800">
                <a:solidFill>
                  <a:schemeClr val="lt1"/>
                </a:solidFill>
              </a:rPr>
              <a:t>-do it weekly!!</a:t>
            </a:r>
            <a:endParaRPr sz="2800">
              <a:solidFill>
                <a:schemeClr val="lt1"/>
              </a:solidFill>
            </a:endParaRPr>
          </a:p>
          <a:p>
            <a:pPr indent="-406400" lvl="1" marL="914400" marR="0" rtl="0" algn="l">
              <a:lnSpc>
                <a:spcPct val="100000"/>
              </a:lnSpc>
              <a:spcBef>
                <a:spcPts val="1200"/>
              </a:spcBef>
              <a:spcAft>
                <a:spcPts val="0"/>
              </a:spcAft>
              <a:buClr>
                <a:schemeClr val="lt1"/>
              </a:buClr>
              <a:buSzPts val="2800"/>
              <a:buFont typeface="Garamond"/>
              <a:buChar char="○"/>
            </a:pPr>
            <a:r>
              <a:rPr b="0" i="0" lang="en-US" sz="2800" u="none" cap="none" strike="noStrike">
                <a:solidFill>
                  <a:schemeClr val="lt1"/>
                </a:solidFill>
                <a:latin typeface="Arial"/>
                <a:ea typeface="Arial"/>
                <a:cs typeface="Arial"/>
                <a:sym typeface="Arial"/>
              </a:rPr>
              <a:t>Reflective notes: a case I saw and reflected on</a:t>
            </a:r>
            <a:endParaRPr b="0" i="0" sz="2800" u="none" cap="none" strike="noStrike">
              <a:solidFill>
                <a:schemeClr val="lt1"/>
              </a:solidFill>
              <a:latin typeface="Arial"/>
              <a:ea typeface="Arial"/>
              <a:cs typeface="Arial"/>
              <a:sym typeface="Arial"/>
            </a:endParaRPr>
          </a:p>
          <a:p>
            <a:pPr indent="-406400" lvl="1" marL="914400" marR="0" rtl="0" algn="l">
              <a:lnSpc>
                <a:spcPct val="100000"/>
              </a:lnSpc>
              <a:spcBef>
                <a:spcPts val="1200"/>
              </a:spcBef>
              <a:spcAft>
                <a:spcPts val="1200"/>
              </a:spcAft>
              <a:buClr>
                <a:schemeClr val="lt1"/>
              </a:buClr>
              <a:buSzPts val="2800"/>
              <a:buFont typeface="Garamond"/>
              <a:buChar char="○"/>
            </a:pPr>
            <a:r>
              <a:rPr b="0" i="0" lang="en-US" sz="2800" u="none" cap="none" strike="noStrike">
                <a:solidFill>
                  <a:schemeClr val="lt1"/>
                </a:solidFill>
                <a:latin typeface="Arial"/>
                <a:ea typeface="Arial"/>
                <a:cs typeface="Arial"/>
                <a:sym typeface="Arial"/>
              </a:rPr>
              <a:t>Educational supervisor: end of block report</a:t>
            </a:r>
            <a:endParaRPr b="0" i="0" sz="28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g2fde9715597_0_1094"/>
          <p:cNvSpPr txBox="1"/>
          <p:nvPr/>
        </p:nvSpPr>
        <p:spPr>
          <a:xfrm>
            <a:off x="193178" y="566785"/>
            <a:ext cx="19988700" cy="923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0" i="0" lang="en-US" sz="6000" u="none" cap="none" strike="noStrike">
                <a:solidFill>
                  <a:srgbClr val="FFFF00"/>
                </a:solidFill>
                <a:latin typeface="Comfortaa"/>
                <a:ea typeface="Comfortaa"/>
                <a:cs typeface="Comfortaa"/>
                <a:sym typeface="Comfortaa"/>
              </a:rPr>
              <a:t>E-portfolio: 01 → Hospital Block-specific goals</a:t>
            </a:r>
            <a:endParaRPr b="0" i="0" sz="6000" u="none" cap="none" strike="noStrike">
              <a:solidFill>
                <a:srgbClr val="FFFF00"/>
              </a:solidFill>
              <a:latin typeface="Comfortaa"/>
              <a:ea typeface="Comfortaa"/>
              <a:cs typeface="Comfortaa"/>
              <a:sym typeface="Comfortaa"/>
            </a:endParaRPr>
          </a:p>
        </p:txBody>
      </p:sp>
      <p:sp>
        <p:nvSpPr>
          <p:cNvPr id="240" name="Google Shape;240;g2fde9715597_0_1094"/>
          <p:cNvSpPr txBox="1"/>
          <p:nvPr/>
        </p:nvSpPr>
        <p:spPr>
          <a:xfrm>
            <a:off x="4380685" y="2007204"/>
            <a:ext cx="10170000" cy="738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lt1"/>
                </a:solidFill>
                <a:latin typeface="Arial"/>
                <a:ea typeface="Arial"/>
                <a:cs typeface="Arial"/>
                <a:sym typeface="Arial"/>
              </a:rPr>
              <a:t>Lots of words…. what does any of this mean?</a:t>
            </a:r>
            <a:endParaRPr b="0" i="0" sz="1600" u="none" cap="none" strike="noStrike">
              <a:solidFill>
                <a:schemeClr val="lt1"/>
              </a:solidFill>
              <a:latin typeface="Arial"/>
              <a:ea typeface="Arial"/>
              <a:cs typeface="Arial"/>
              <a:sym typeface="Arial"/>
            </a:endParaRPr>
          </a:p>
        </p:txBody>
      </p:sp>
      <p:sp>
        <p:nvSpPr>
          <p:cNvPr id="241" name="Google Shape;241;g2fde9715597_0_1094"/>
          <p:cNvSpPr txBox="1"/>
          <p:nvPr/>
        </p:nvSpPr>
        <p:spPr>
          <a:xfrm>
            <a:off x="1146597" y="3110918"/>
            <a:ext cx="15994800" cy="57258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chemeClr val="lt1"/>
              </a:buClr>
              <a:buSzPts val="3200"/>
              <a:buFont typeface="Arial"/>
              <a:buChar char="•"/>
            </a:pPr>
            <a:r>
              <a:rPr b="1" i="0" lang="en-US" sz="3200" u="none" cap="none" strike="noStrike">
                <a:solidFill>
                  <a:srgbClr val="DE7370"/>
                </a:solidFill>
                <a:latin typeface="Arial"/>
                <a:ea typeface="Arial"/>
                <a:cs typeface="Arial"/>
                <a:sym typeface="Arial"/>
              </a:rPr>
              <a:t>Engagement log  -</a:t>
            </a:r>
            <a:r>
              <a:rPr b="1" i="0" lang="en-US" sz="3200" u="none" cap="none" strike="noStrike">
                <a:solidFill>
                  <a:schemeClr val="lt1"/>
                </a:solidFill>
                <a:latin typeface="Arial"/>
                <a:ea typeface="Arial"/>
                <a:cs typeface="Arial"/>
                <a:sym typeface="Arial"/>
              </a:rPr>
              <a:t> </a:t>
            </a:r>
            <a:r>
              <a:rPr b="0" i="0" lang="en-US" sz="3200" u="none" cap="none" strike="noStrike">
                <a:solidFill>
                  <a:schemeClr val="lt1"/>
                </a:solidFill>
                <a:latin typeface="Arial"/>
                <a:ea typeface="Arial"/>
                <a:cs typeface="Arial"/>
                <a:sym typeface="Arial"/>
              </a:rPr>
              <a:t>Write down what you learnt/did every day </a:t>
            </a:r>
            <a:endParaRPr b="0" i="0" sz="3200" u="none" cap="none" strike="noStrike">
              <a:solidFill>
                <a:schemeClr val="lt1"/>
              </a:solidFill>
              <a:latin typeface="Arial"/>
              <a:ea typeface="Arial"/>
              <a:cs typeface="Arial"/>
              <a:sym typeface="Arial"/>
            </a:endParaRPr>
          </a:p>
          <a:p>
            <a:pPr indent="-457200" lvl="0" marL="457200" marR="0" rtl="0" algn="l">
              <a:lnSpc>
                <a:spcPct val="100000"/>
              </a:lnSpc>
              <a:spcBef>
                <a:spcPts val="1200"/>
              </a:spcBef>
              <a:spcAft>
                <a:spcPts val="0"/>
              </a:spcAft>
              <a:buClr>
                <a:schemeClr val="lt1"/>
              </a:buClr>
              <a:buSzPts val="3200"/>
              <a:buFont typeface="Arial"/>
              <a:buChar char="•"/>
            </a:pPr>
            <a:r>
              <a:rPr b="1" i="0" lang="en-US" sz="3200" u="none" cap="none" strike="noStrike">
                <a:solidFill>
                  <a:srgbClr val="DE7370"/>
                </a:solidFill>
                <a:latin typeface="Arial"/>
                <a:ea typeface="Arial"/>
                <a:cs typeface="Arial"/>
                <a:sym typeface="Arial"/>
              </a:rPr>
              <a:t>CBD (Case based discussion)  -</a:t>
            </a:r>
            <a:r>
              <a:rPr b="1" i="0" lang="en-US" sz="3200" u="none" cap="none" strike="noStrike">
                <a:solidFill>
                  <a:schemeClr val="lt1"/>
                </a:solidFill>
                <a:latin typeface="Arial"/>
                <a:ea typeface="Arial"/>
                <a:cs typeface="Arial"/>
                <a:sym typeface="Arial"/>
              </a:rPr>
              <a:t> </a:t>
            </a:r>
            <a:r>
              <a:rPr b="0" i="0" lang="en-US" sz="3200" u="none" cap="none" strike="noStrike">
                <a:solidFill>
                  <a:schemeClr val="lt1"/>
                </a:solidFill>
                <a:latin typeface="Arial"/>
                <a:ea typeface="Arial"/>
                <a:cs typeface="Arial"/>
                <a:sym typeface="Arial"/>
              </a:rPr>
              <a:t>Present a case (e.g. Hx, PMHx, FHx, SHx, Ivx, Tx etc) to someone (can be someone on the wards, or in some hospitals, there is dedicated time to present it to your teaching fellows)</a:t>
            </a:r>
            <a:endParaRPr b="0" i="0" sz="3200" u="none" cap="none" strike="noStrike">
              <a:solidFill>
                <a:schemeClr val="lt1"/>
              </a:solidFill>
              <a:latin typeface="Arial"/>
              <a:ea typeface="Arial"/>
              <a:cs typeface="Arial"/>
              <a:sym typeface="Arial"/>
            </a:endParaRPr>
          </a:p>
          <a:p>
            <a:pPr indent="-457200" lvl="0" marL="457200" marR="0" rtl="0" algn="l">
              <a:lnSpc>
                <a:spcPct val="100000"/>
              </a:lnSpc>
              <a:spcBef>
                <a:spcPts val="1200"/>
              </a:spcBef>
              <a:spcAft>
                <a:spcPts val="0"/>
              </a:spcAft>
              <a:buClr>
                <a:schemeClr val="lt1"/>
              </a:buClr>
              <a:buSzPts val="3200"/>
              <a:buFont typeface="Arial"/>
              <a:buChar char="•"/>
            </a:pPr>
            <a:r>
              <a:rPr b="1" i="0" lang="en-US" sz="3200" u="none" cap="none" strike="noStrike">
                <a:solidFill>
                  <a:srgbClr val="DE7370"/>
                </a:solidFill>
                <a:latin typeface="Arial"/>
                <a:ea typeface="Arial"/>
                <a:cs typeface="Arial"/>
                <a:sym typeface="Arial"/>
              </a:rPr>
              <a:t>Mini-Cex -</a:t>
            </a:r>
            <a:r>
              <a:rPr b="1" i="0" lang="en-US" sz="3200" u="none" cap="none" strike="noStrike">
                <a:solidFill>
                  <a:schemeClr val="lt1"/>
                </a:solidFill>
                <a:latin typeface="Arial"/>
                <a:ea typeface="Arial"/>
                <a:cs typeface="Arial"/>
                <a:sym typeface="Arial"/>
              </a:rPr>
              <a:t> </a:t>
            </a:r>
            <a:r>
              <a:rPr b="0" i="0" lang="en-US" sz="3200" u="none" cap="none" strike="noStrike">
                <a:solidFill>
                  <a:schemeClr val="lt1"/>
                </a:solidFill>
                <a:latin typeface="Arial"/>
                <a:ea typeface="Arial"/>
                <a:cs typeface="Arial"/>
                <a:sym typeface="Arial"/>
              </a:rPr>
              <a:t>Perform a practical skill on a real patient (e.g. take a history, perform an examination)</a:t>
            </a:r>
            <a:endParaRPr b="0" i="0" sz="3200" u="none" cap="none" strike="noStrike">
              <a:solidFill>
                <a:schemeClr val="lt1"/>
              </a:solidFill>
              <a:latin typeface="Arial"/>
              <a:ea typeface="Arial"/>
              <a:cs typeface="Arial"/>
              <a:sym typeface="Arial"/>
            </a:endParaRPr>
          </a:p>
          <a:p>
            <a:pPr indent="-457200" lvl="0" marL="457200" marR="0" rtl="0" algn="l">
              <a:lnSpc>
                <a:spcPct val="100000"/>
              </a:lnSpc>
              <a:spcBef>
                <a:spcPts val="1200"/>
              </a:spcBef>
              <a:spcAft>
                <a:spcPts val="0"/>
              </a:spcAft>
              <a:buClr>
                <a:schemeClr val="lt1"/>
              </a:buClr>
              <a:buSzPts val="3200"/>
              <a:buFont typeface="Arial"/>
              <a:buChar char="•"/>
            </a:pPr>
            <a:r>
              <a:rPr b="1" i="0" lang="en-US" sz="3200" u="none" cap="none" strike="noStrike">
                <a:solidFill>
                  <a:srgbClr val="DE7370"/>
                </a:solidFill>
                <a:latin typeface="Arial"/>
                <a:ea typeface="Arial"/>
                <a:cs typeface="Arial"/>
                <a:sym typeface="Arial"/>
              </a:rPr>
              <a:t>Reflective notes – A case I saw and reflected on -</a:t>
            </a:r>
            <a:r>
              <a:rPr b="1" i="0" lang="en-US" sz="3200" u="none" cap="none" strike="noStrike">
                <a:solidFill>
                  <a:schemeClr val="lt1"/>
                </a:solidFill>
                <a:latin typeface="Arial"/>
                <a:ea typeface="Arial"/>
                <a:cs typeface="Arial"/>
                <a:sym typeface="Arial"/>
              </a:rPr>
              <a:t> </a:t>
            </a:r>
            <a:r>
              <a:rPr b="0" i="0" lang="en-US" sz="3200" u="none" cap="none" strike="noStrike">
                <a:solidFill>
                  <a:schemeClr val="lt1"/>
                </a:solidFill>
                <a:latin typeface="Arial"/>
                <a:ea typeface="Arial"/>
                <a:cs typeface="Arial"/>
                <a:sym typeface="Arial"/>
              </a:rPr>
              <a:t>Reflect on a case you saw during your placements on that block (use the Gibbs’ reflective cycle)</a:t>
            </a:r>
            <a:endParaRPr b="0" i="0" sz="3200" u="none" cap="none" strike="noStrike">
              <a:solidFill>
                <a:schemeClr val="lt1"/>
              </a:solidFill>
              <a:latin typeface="Arial"/>
              <a:ea typeface="Arial"/>
              <a:cs typeface="Arial"/>
              <a:sym typeface="Arial"/>
            </a:endParaRPr>
          </a:p>
          <a:p>
            <a:pPr indent="-457200" lvl="0" marL="457200" marR="0" rtl="0" algn="l">
              <a:lnSpc>
                <a:spcPct val="100000"/>
              </a:lnSpc>
              <a:spcBef>
                <a:spcPts val="1200"/>
              </a:spcBef>
              <a:spcAft>
                <a:spcPts val="1200"/>
              </a:spcAft>
              <a:buClr>
                <a:schemeClr val="lt1"/>
              </a:buClr>
              <a:buSzPts val="3200"/>
              <a:buFont typeface="Arial"/>
              <a:buChar char="•"/>
            </a:pPr>
            <a:r>
              <a:rPr b="1" i="0" lang="en-US" sz="3200" u="none" cap="none" strike="noStrike">
                <a:solidFill>
                  <a:srgbClr val="DE7370"/>
                </a:solidFill>
                <a:latin typeface="Arial"/>
                <a:ea typeface="Arial"/>
                <a:cs typeface="Arial"/>
                <a:sym typeface="Arial"/>
              </a:rPr>
              <a:t>Educational supervisor end of block report  -</a:t>
            </a:r>
            <a:r>
              <a:rPr b="1" i="0" lang="en-US" sz="3200" u="none" cap="none" strike="noStrike">
                <a:solidFill>
                  <a:schemeClr val="lt1"/>
                </a:solidFill>
                <a:latin typeface="Arial"/>
                <a:ea typeface="Arial"/>
                <a:cs typeface="Arial"/>
                <a:sym typeface="Arial"/>
              </a:rPr>
              <a:t> </a:t>
            </a:r>
            <a:r>
              <a:rPr b="0" i="0" lang="en-US" sz="3200" u="none" cap="none" strike="noStrike">
                <a:solidFill>
                  <a:schemeClr val="lt1"/>
                </a:solidFill>
                <a:latin typeface="Arial"/>
                <a:ea typeface="Arial"/>
                <a:cs typeface="Arial"/>
                <a:sym typeface="Arial"/>
              </a:rPr>
              <a:t>Write a few words of reflection at the end of the block</a:t>
            </a:r>
            <a:endParaRPr b="0" i="0" sz="3200" u="none" cap="none" strike="noStrike">
              <a:solidFill>
                <a:schemeClr val="lt1"/>
              </a:solidFill>
              <a:latin typeface="Arial"/>
              <a:ea typeface="Arial"/>
              <a:cs typeface="Arial"/>
              <a:sym typeface="Arial"/>
            </a:endParaRPr>
          </a:p>
        </p:txBody>
      </p:sp>
      <p:sp>
        <p:nvSpPr>
          <p:cNvPr id="242" name="Google Shape;242;g2fde9715597_0_1094"/>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Arial"/>
              <a:ea typeface="Arial"/>
              <a:cs typeface="Arial"/>
              <a:sym typeface="Arial"/>
            </a:endParaRPr>
          </a:p>
        </p:txBody>
      </p:sp>
      <p:sp>
        <p:nvSpPr>
          <p:cNvPr id="243" name="Google Shape;243;g2fde9715597_0_1094"/>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244" name="Google Shape;244;g2fde9715597_0_1094"/>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g2fde9715597_0_1103"/>
          <p:cNvSpPr txBox="1"/>
          <p:nvPr/>
        </p:nvSpPr>
        <p:spPr>
          <a:xfrm>
            <a:off x="756424" y="1040625"/>
            <a:ext cx="16079700" cy="10620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6900" u="none" cap="none" strike="noStrike">
                <a:solidFill>
                  <a:srgbClr val="92D050"/>
                </a:solidFill>
                <a:latin typeface="Comfortaa"/>
                <a:ea typeface="Comfortaa"/>
                <a:cs typeface="Comfortaa"/>
                <a:sym typeface="Comfortaa"/>
              </a:rPr>
              <a:t>E-portfolio: 02 → GP-specific goals</a:t>
            </a:r>
            <a:endParaRPr b="1" i="0" sz="6900" u="none" cap="none" strike="noStrike">
              <a:solidFill>
                <a:srgbClr val="92D050"/>
              </a:solidFill>
              <a:latin typeface="Comfortaa"/>
              <a:ea typeface="Comfortaa"/>
              <a:cs typeface="Comfortaa"/>
              <a:sym typeface="Comfortaa"/>
            </a:endParaRPr>
          </a:p>
        </p:txBody>
      </p:sp>
      <p:sp>
        <p:nvSpPr>
          <p:cNvPr id="250" name="Google Shape;250;g2fde9715597_0_1103"/>
          <p:cNvSpPr txBox="1"/>
          <p:nvPr/>
        </p:nvSpPr>
        <p:spPr>
          <a:xfrm>
            <a:off x="471850" y="2541462"/>
            <a:ext cx="16956900" cy="5587500"/>
          </a:xfrm>
          <a:prstGeom prst="rect">
            <a:avLst/>
          </a:prstGeom>
          <a:noFill/>
          <a:ln>
            <a:noFill/>
          </a:ln>
        </p:spPr>
        <p:txBody>
          <a:bodyPr anchorCtr="0" anchor="t" bIns="91425" lIns="91425" spcFirstLastPara="1" rIns="91425" wrap="square" tIns="91425">
            <a:spAutoFit/>
          </a:bodyPr>
          <a:lstStyle/>
          <a:p>
            <a:pPr indent="-228600" lvl="0" marL="228600" marR="0" rtl="0" algn="l">
              <a:lnSpc>
                <a:spcPct val="100000"/>
              </a:lnSpc>
              <a:spcBef>
                <a:spcPts val="0"/>
              </a:spcBef>
              <a:spcAft>
                <a:spcPts val="0"/>
              </a:spcAft>
              <a:buClr>
                <a:schemeClr val="lt1"/>
              </a:buClr>
              <a:buSzPts val="3300"/>
              <a:buFont typeface="Garamond"/>
              <a:buChar char="●"/>
            </a:pPr>
            <a:r>
              <a:rPr b="0" i="0" lang="en-US" sz="2500" u="none" cap="none" strike="noStrike">
                <a:solidFill>
                  <a:schemeClr val="lt1"/>
                </a:solidFill>
                <a:latin typeface="Arial"/>
                <a:ea typeface="Arial"/>
                <a:cs typeface="Arial"/>
                <a:sym typeface="Arial"/>
              </a:rPr>
              <a:t> </a:t>
            </a:r>
            <a:r>
              <a:rPr b="0" i="0" lang="en-US" sz="3200" u="none" cap="none" strike="noStrike">
                <a:solidFill>
                  <a:schemeClr val="lt1"/>
                </a:solidFill>
                <a:latin typeface="Arial"/>
                <a:ea typeface="Arial"/>
                <a:cs typeface="Arial"/>
                <a:sym typeface="Arial"/>
              </a:rPr>
              <a:t>GP has its own goals on Kaizen</a:t>
            </a:r>
            <a:endParaRPr b="0" i="0" sz="3200" u="none" cap="none" strike="noStrike">
              <a:solidFill>
                <a:schemeClr val="lt1"/>
              </a:solidFill>
              <a:latin typeface="Arial"/>
              <a:ea typeface="Arial"/>
              <a:cs typeface="Arial"/>
              <a:sym typeface="Arial"/>
            </a:endParaRPr>
          </a:p>
          <a:p>
            <a:pPr indent="-438150" lvl="1" marL="914400" marR="0" rtl="0" algn="l">
              <a:lnSpc>
                <a:spcPct val="100000"/>
              </a:lnSpc>
              <a:spcBef>
                <a:spcPts val="2400"/>
              </a:spcBef>
              <a:spcAft>
                <a:spcPts val="0"/>
              </a:spcAft>
              <a:buClr>
                <a:schemeClr val="lt1"/>
              </a:buClr>
              <a:buSzPts val="3300"/>
              <a:buFont typeface="Garamond"/>
              <a:buChar char="○"/>
            </a:pPr>
            <a:r>
              <a:rPr b="0" i="0" lang="en-US" sz="3200" u="none" cap="none" strike="noStrike">
                <a:solidFill>
                  <a:schemeClr val="lt1"/>
                </a:solidFill>
                <a:latin typeface="Arial"/>
                <a:ea typeface="Arial"/>
                <a:cs typeface="Arial"/>
                <a:sym typeface="Arial"/>
              </a:rPr>
              <a:t>SLE: Mini-Cex</a:t>
            </a:r>
            <a:endParaRPr b="0" i="0" sz="3200" u="none" cap="none" strike="noStrike">
              <a:solidFill>
                <a:schemeClr val="lt1"/>
              </a:solidFill>
              <a:latin typeface="Arial"/>
              <a:ea typeface="Arial"/>
              <a:cs typeface="Arial"/>
              <a:sym typeface="Arial"/>
            </a:endParaRPr>
          </a:p>
          <a:p>
            <a:pPr indent="-438150" lvl="1" marL="914400" marR="0" rtl="0" algn="l">
              <a:lnSpc>
                <a:spcPct val="100000"/>
              </a:lnSpc>
              <a:spcBef>
                <a:spcPts val="2400"/>
              </a:spcBef>
              <a:spcAft>
                <a:spcPts val="0"/>
              </a:spcAft>
              <a:buClr>
                <a:schemeClr val="lt1"/>
              </a:buClr>
              <a:buSzPts val="3300"/>
              <a:buFont typeface="Garamond"/>
              <a:buChar char="○"/>
            </a:pPr>
            <a:r>
              <a:rPr b="0" i="0" lang="en-US" sz="3200" u="none" cap="none" strike="noStrike">
                <a:solidFill>
                  <a:schemeClr val="lt1"/>
                </a:solidFill>
                <a:latin typeface="Arial"/>
                <a:ea typeface="Arial"/>
                <a:cs typeface="Arial"/>
                <a:sym typeface="Arial"/>
              </a:rPr>
              <a:t>SLE: CBD</a:t>
            </a:r>
            <a:endParaRPr b="0" i="0" sz="3200" u="none" cap="none" strike="noStrike">
              <a:solidFill>
                <a:schemeClr val="lt1"/>
              </a:solidFill>
              <a:latin typeface="Arial"/>
              <a:ea typeface="Arial"/>
              <a:cs typeface="Arial"/>
              <a:sym typeface="Arial"/>
            </a:endParaRPr>
          </a:p>
          <a:p>
            <a:pPr indent="-438150" lvl="1" marL="914400" marR="0" rtl="0" algn="l">
              <a:lnSpc>
                <a:spcPct val="100000"/>
              </a:lnSpc>
              <a:spcBef>
                <a:spcPts val="2400"/>
              </a:spcBef>
              <a:spcAft>
                <a:spcPts val="0"/>
              </a:spcAft>
              <a:buClr>
                <a:schemeClr val="lt1"/>
              </a:buClr>
              <a:buSzPts val="3300"/>
              <a:buFont typeface="Garamond"/>
              <a:buChar char="○"/>
            </a:pPr>
            <a:r>
              <a:rPr b="0" i="0" lang="en-US" sz="3200" u="none" cap="none" strike="noStrike">
                <a:solidFill>
                  <a:schemeClr val="lt1"/>
                </a:solidFill>
                <a:latin typeface="Arial"/>
                <a:ea typeface="Arial"/>
                <a:cs typeface="Arial"/>
                <a:sym typeface="Arial"/>
              </a:rPr>
              <a:t>Reflective notes: reflections on GP group assessment</a:t>
            </a:r>
            <a:endParaRPr b="0" i="0" sz="3200" u="none" cap="none" strike="noStrike">
              <a:solidFill>
                <a:schemeClr val="lt1"/>
              </a:solidFill>
              <a:latin typeface="Arial"/>
              <a:ea typeface="Arial"/>
              <a:cs typeface="Arial"/>
              <a:sym typeface="Arial"/>
            </a:endParaRPr>
          </a:p>
          <a:p>
            <a:pPr indent="-438150" lvl="1" marL="914400" marR="0" rtl="0" algn="l">
              <a:lnSpc>
                <a:spcPct val="100000"/>
              </a:lnSpc>
              <a:spcBef>
                <a:spcPts val="2400"/>
              </a:spcBef>
              <a:spcAft>
                <a:spcPts val="0"/>
              </a:spcAft>
              <a:buClr>
                <a:schemeClr val="lt1"/>
              </a:buClr>
              <a:buSzPts val="3300"/>
              <a:buFont typeface="Garamond"/>
              <a:buChar char="○"/>
            </a:pPr>
            <a:r>
              <a:rPr b="0" i="0" lang="en-US" sz="3200" u="none" cap="none" strike="noStrike">
                <a:solidFill>
                  <a:schemeClr val="lt1"/>
                </a:solidFill>
                <a:latin typeface="Arial"/>
                <a:ea typeface="Arial"/>
                <a:cs typeface="Arial"/>
                <a:sym typeface="Arial"/>
              </a:rPr>
              <a:t>Reflective notes: reflections on going above and beyond</a:t>
            </a:r>
            <a:endParaRPr b="0" i="0" sz="1400" u="none" cap="none" strike="noStrike">
              <a:solidFill>
                <a:srgbClr val="000000"/>
              </a:solidFill>
              <a:latin typeface="Arial"/>
              <a:ea typeface="Arial"/>
              <a:cs typeface="Arial"/>
              <a:sym typeface="Arial"/>
            </a:endParaRPr>
          </a:p>
          <a:p>
            <a:pPr indent="-438150" lvl="1" marL="914400" marR="0" rtl="0" algn="l">
              <a:lnSpc>
                <a:spcPct val="100000"/>
              </a:lnSpc>
              <a:spcBef>
                <a:spcPts val="2400"/>
              </a:spcBef>
              <a:spcAft>
                <a:spcPts val="0"/>
              </a:spcAft>
              <a:buClr>
                <a:schemeClr val="lt1"/>
              </a:buClr>
              <a:buSzPts val="3300"/>
              <a:buFont typeface="Garamond"/>
              <a:buChar char="○"/>
            </a:pPr>
            <a:r>
              <a:rPr b="0" i="0" lang="en-US" sz="3200" u="none" cap="none" strike="noStrike">
                <a:solidFill>
                  <a:schemeClr val="lt1"/>
                </a:solidFill>
                <a:latin typeface="Arial"/>
                <a:ea typeface="Arial"/>
                <a:cs typeface="Arial"/>
                <a:sym typeface="Arial"/>
              </a:rPr>
              <a:t>Illness Scripts and Condition Write-Ups </a:t>
            </a:r>
            <a:endParaRPr b="0" i="0" sz="1400" u="none" cap="none" strike="noStrike">
              <a:solidFill>
                <a:srgbClr val="000000"/>
              </a:solidFill>
              <a:latin typeface="Arial"/>
              <a:ea typeface="Arial"/>
              <a:cs typeface="Arial"/>
              <a:sym typeface="Arial"/>
            </a:endParaRPr>
          </a:p>
          <a:p>
            <a:pPr indent="-438150" lvl="1" marL="914400" marR="0" rtl="0" algn="l">
              <a:lnSpc>
                <a:spcPct val="100000"/>
              </a:lnSpc>
              <a:spcBef>
                <a:spcPts val="2400"/>
              </a:spcBef>
              <a:spcAft>
                <a:spcPts val="2400"/>
              </a:spcAft>
              <a:buClr>
                <a:schemeClr val="lt1"/>
              </a:buClr>
              <a:buSzPts val="3300"/>
              <a:buFont typeface="Garamond"/>
              <a:buChar char="○"/>
            </a:pPr>
            <a:r>
              <a:rPr b="0" i="0" lang="en-US" sz="3200" u="none" cap="none" strike="noStrike">
                <a:solidFill>
                  <a:schemeClr val="lt1"/>
                </a:solidFill>
                <a:latin typeface="Arial"/>
                <a:ea typeface="Arial"/>
                <a:cs typeface="Arial"/>
                <a:sym typeface="Arial"/>
              </a:rPr>
              <a:t>GP Reflection on Multi-Source Feedback</a:t>
            </a:r>
            <a:endParaRPr b="0" i="0" sz="3200" u="none" cap="none" strike="noStrike">
              <a:solidFill>
                <a:schemeClr val="lt1"/>
              </a:solidFill>
              <a:latin typeface="Arial"/>
              <a:ea typeface="Arial"/>
              <a:cs typeface="Arial"/>
              <a:sym typeface="Arial"/>
            </a:endParaRPr>
          </a:p>
        </p:txBody>
      </p:sp>
      <p:sp>
        <p:nvSpPr>
          <p:cNvPr id="251" name="Google Shape;251;g2fde9715597_0_1103"/>
          <p:cNvSpPr/>
          <p:nvPr/>
        </p:nvSpPr>
        <p:spPr>
          <a:xfrm>
            <a:off x="8935363" y="6575001"/>
            <a:ext cx="6127500" cy="4914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Try to get them done before Christmas break</a:t>
            </a:r>
            <a:endParaRPr b="0" i="0" sz="2400" u="none" cap="none" strike="noStrike">
              <a:solidFill>
                <a:srgbClr val="000000"/>
              </a:solidFill>
              <a:latin typeface="Calibri"/>
              <a:ea typeface="Calibri"/>
              <a:cs typeface="Calibri"/>
              <a:sym typeface="Calibri"/>
            </a:endParaRPr>
          </a:p>
        </p:txBody>
      </p:sp>
      <p:sp>
        <p:nvSpPr>
          <p:cNvPr id="252" name="Google Shape;252;g2fde9715597_0_1103"/>
          <p:cNvSpPr/>
          <p:nvPr/>
        </p:nvSpPr>
        <p:spPr>
          <a:xfrm>
            <a:off x="4185729" y="3428988"/>
            <a:ext cx="3176100" cy="4914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Whenever possible</a:t>
            </a:r>
            <a:endParaRPr b="0" i="0" sz="2400" u="none" cap="none" strike="noStrike">
              <a:solidFill>
                <a:srgbClr val="000000"/>
              </a:solidFill>
              <a:latin typeface="Calibri"/>
              <a:ea typeface="Calibri"/>
              <a:cs typeface="Calibri"/>
              <a:sym typeface="Calibri"/>
            </a:endParaRPr>
          </a:p>
        </p:txBody>
      </p:sp>
      <p:sp>
        <p:nvSpPr>
          <p:cNvPr id="253" name="Google Shape;253;g2fde9715597_0_1103"/>
          <p:cNvSpPr/>
          <p:nvPr/>
        </p:nvSpPr>
        <p:spPr>
          <a:xfrm>
            <a:off x="3436904" y="4165605"/>
            <a:ext cx="3176100" cy="4914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Whenever possible</a:t>
            </a:r>
            <a:endParaRPr b="0" i="0" sz="2400" u="none" cap="none" strike="noStrike">
              <a:solidFill>
                <a:srgbClr val="000000"/>
              </a:solidFill>
              <a:latin typeface="Calibri"/>
              <a:ea typeface="Calibri"/>
              <a:cs typeface="Calibri"/>
              <a:sym typeface="Calibri"/>
            </a:endParaRPr>
          </a:p>
        </p:txBody>
      </p:sp>
      <p:sp>
        <p:nvSpPr>
          <p:cNvPr id="254" name="Google Shape;254;g2fde9715597_0_1103"/>
          <p:cNvSpPr/>
          <p:nvPr/>
        </p:nvSpPr>
        <p:spPr>
          <a:xfrm>
            <a:off x="11266238" y="4972174"/>
            <a:ext cx="5297700" cy="4914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After working on your group project</a:t>
            </a:r>
            <a:endParaRPr b="0" i="0" sz="2400" u="none" cap="none" strike="noStrike">
              <a:solidFill>
                <a:srgbClr val="000000"/>
              </a:solidFill>
              <a:latin typeface="Calibri"/>
              <a:ea typeface="Calibri"/>
              <a:cs typeface="Calibri"/>
              <a:sym typeface="Calibri"/>
            </a:endParaRPr>
          </a:p>
        </p:txBody>
      </p:sp>
      <p:sp>
        <p:nvSpPr>
          <p:cNvPr id="255" name="Google Shape;255;g2fde9715597_0_1103"/>
          <p:cNvSpPr/>
          <p:nvPr/>
        </p:nvSpPr>
        <p:spPr>
          <a:xfrm>
            <a:off x="12016802" y="5795208"/>
            <a:ext cx="2889600" cy="4914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As soon as possible</a:t>
            </a:r>
            <a:endParaRPr b="0" i="0" sz="2400" u="none" cap="none" strike="noStrike">
              <a:solidFill>
                <a:srgbClr val="000000"/>
              </a:solidFill>
              <a:latin typeface="Calibri"/>
              <a:ea typeface="Calibri"/>
              <a:cs typeface="Calibri"/>
              <a:sym typeface="Calibri"/>
            </a:endParaRPr>
          </a:p>
        </p:txBody>
      </p:sp>
      <p:sp>
        <p:nvSpPr>
          <p:cNvPr id="256" name="Google Shape;256;g2fde9715597_0_1103"/>
          <p:cNvSpPr/>
          <p:nvPr/>
        </p:nvSpPr>
        <p:spPr>
          <a:xfrm>
            <a:off x="8935375" y="7487005"/>
            <a:ext cx="2934300" cy="4914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Whenever possible</a:t>
            </a:r>
            <a:endParaRPr b="0" i="0" sz="2400" u="none" cap="none" strike="noStrike">
              <a:solidFill>
                <a:srgbClr val="000000"/>
              </a:solidFill>
              <a:latin typeface="Calibri"/>
              <a:ea typeface="Calibri"/>
              <a:cs typeface="Calibri"/>
              <a:sym typeface="Calibri"/>
            </a:endParaRPr>
          </a:p>
        </p:txBody>
      </p:sp>
      <p:sp>
        <p:nvSpPr>
          <p:cNvPr id="257" name="Google Shape;257;g2fde9715597_0_1103"/>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258" name="Google Shape;258;g2fde9715597_0_1103"/>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259" name="Google Shape;259;g2fde9715597_0_1103"/>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2fde9715597_0_1126"/>
          <p:cNvSpPr txBox="1"/>
          <p:nvPr/>
        </p:nvSpPr>
        <p:spPr>
          <a:xfrm>
            <a:off x="632025" y="556932"/>
            <a:ext cx="17937900" cy="1154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0" i="0" lang="en-US" sz="7500" u="none" cap="none" strike="noStrike">
                <a:solidFill>
                  <a:srgbClr val="92D050"/>
                </a:solidFill>
                <a:latin typeface="Comfortaa"/>
                <a:ea typeface="Comfortaa"/>
                <a:cs typeface="Comfortaa"/>
                <a:sym typeface="Comfortaa"/>
              </a:rPr>
              <a:t>E-portfolio: 02 → GP-specific goals</a:t>
            </a:r>
            <a:endParaRPr b="0" i="0" sz="7500" u="none" cap="none" strike="noStrike">
              <a:solidFill>
                <a:srgbClr val="92D050"/>
              </a:solidFill>
              <a:latin typeface="Comfortaa"/>
              <a:ea typeface="Comfortaa"/>
              <a:cs typeface="Comfortaa"/>
              <a:sym typeface="Comfortaa"/>
            </a:endParaRPr>
          </a:p>
        </p:txBody>
      </p:sp>
      <p:sp>
        <p:nvSpPr>
          <p:cNvPr id="265" name="Google Shape;265;g2fde9715597_0_1126"/>
          <p:cNvSpPr txBox="1"/>
          <p:nvPr/>
        </p:nvSpPr>
        <p:spPr>
          <a:xfrm>
            <a:off x="632025" y="2220742"/>
            <a:ext cx="16956900" cy="6788100"/>
          </a:xfrm>
          <a:prstGeom prst="rect">
            <a:avLst/>
          </a:prstGeom>
          <a:noFill/>
          <a:ln>
            <a:noFill/>
          </a:ln>
        </p:spPr>
        <p:txBody>
          <a:bodyPr anchorCtr="0" anchor="t" bIns="91425" lIns="91425" spcFirstLastPara="1" rIns="91425" wrap="square" tIns="91425">
            <a:spAutoFit/>
          </a:bodyPr>
          <a:lstStyle/>
          <a:p>
            <a:pPr indent="-342900" lvl="1" marL="819150" marR="0" rtl="0" algn="l">
              <a:lnSpc>
                <a:spcPct val="100000"/>
              </a:lnSpc>
              <a:spcBef>
                <a:spcPts val="0"/>
              </a:spcBef>
              <a:spcAft>
                <a:spcPts val="0"/>
              </a:spcAft>
              <a:buClr>
                <a:schemeClr val="lt1"/>
              </a:buClr>
              <a:buSzPts val="3300"/>
              <a:buFont typeface="Arial"/>
              <a:buChar char="•"/>
            </a:pPr>
            <a:r>
              <a:rPr b="1" i="0" lang="en-US" sz="3000" u="none" cap="none" strike="noStrike">
                <a:solidFill>
                  <a:srgbClr val="DE7370"/>
                </a:solidFill>
                <a:latin typeface="Arial"/>
                <a:ea typeface="Arial"/>
                <a:cs typeface="Arial"/>
                <a:sym typeface="Arial"/>
              </a:rPr>
              <a:t>Reflective notes: reflections on going above and beyond →</a:t>
            </a:r>
            <a:r>
              <a:rPr b="0" i="0" lang="en-US" sz="3000" u="none" cap="none" strike="noStrike">
                <a:solidFill>
                  <a:srgbClr val="DE7370"/>
                </a:solidFill>
                <a:latin typeface="Arial"/>
                <a:ea typeface="Arial"/>
                <a:cs typeface="Arial"/>
                <a:sym typeface="Arial"/>
              </a:rPr>
              <a:t> </a:t>
            </a:r>
            <a:r>
              <a:rPr b="0" i="0" lang="en-US" sz="3000" u="none" cap="none" strike="noStrike">
                <a:solidFill>
                  <a:schemeClr val="lt1"/>
                </a:solidFill>
                <a:latin typeface="Arial"/>
                <a:ea typeface="Arial"/>
                <a:cs typeface="Arial"/>
                <a:sym typeface="Arial"/>
              </a:rPr>
              <a:t>Reflect on a time you went above and beyond; this could be in a professional capacity (e.g. you went above and beyond your studies, and took part in an extracurricular, attended a conference, were part of a society committee), personal capacity (e.g. you went out of your comfort zone to achieve something) or something for others (e.g. you did something to help someone else)</a:t>
            </a:r>
            <a:endParaRPr b="0" i="0" sz="3000" u="none" cap="none" strike="noStrike">
              <a:solidFill>
                <a:schemeClr val="lt1"/>
              </a:solidFill>
              <a:latin typeface="Arial"/>
              <a:ea typeface="Arial"/>
              <a:cs typeface="Arial"/>
              <a:sym typeface="Arial"/>
            </a:endParaRPr>
          </a:p>
          <a:p>
            <a:pPr indent="-342900" lvl="1" marL="819150" marR="0" rtl="0" algn="l">
              <a:lnSpc>
                <a:spcPct val="100000"/>
              </a:lnSpc>
              <a:spcBef>
                <a:spcPts val="3600"/>
              </a:spcBef>
              <a:spcAft>
                <a:spcPts val="0"/>
              </a:spcAft>
              <a:buClr>
                <a:schemeClr val="lt1"/>
              </a:buClr>
              <a:buSzPts val="3300"/>
              <a:buFont typeface="Arial"/>
              <a:buChar char="•"/>
            </a:pPr>
            <a:r>
              <a:rPr b="1" i="0" lang="en-US" sz="3000" u="none" cap="none" strike="noStrike">
                <a:solidFill>
                  <a:srgbClr val="DE7370"/>
                </a:solidFill>
                <a:latin typeface="Arial"/>
                <a:ea typeface="Arial"/>
                <a:cs typeface="Arial"/>
                <a:sym typeface="Arial"/>
              </a:rPr>
              <a:t>Illness Scripts and Condition Write-Ups →</a:t>
            </a:r>
            <a:r>
              <a:rPr b="0" i="0" lang="en-US" sz="3000" u="none" cap="none" strike="noStrike">
                <a:solidFill>
                  <a:schemeClr val="lt1"/>
                </a:solidFill>
                <a:latin typeface="Arial"/>
                <a:ea typeface="Arial"/>
                <a:cs typeface="Arial"/>
                <a:sym typeface="Arial"/>
              </a:rPr>
              <a:t> Write about the full history of a patient in GP (i.e. Hx, PMHx, FHx, SHx etc) and then write about a condition associated with the patient (i.e. its description, epidemiology, aetiology, pathology, symptoms, investigations, management etc))</a:t>
            </a:r>
            <a:endParaRPr b="0" i="0" sz="3000" u="none" cap="none" strike="noStrike">
              <a:solidFill>
                <a:schemeClr val="lt1"/>
              </a:solidFill>
              <a:latin typeface="Arial"/>
              <a:ea typeface="Arial"/>
              <a:cs typeface="Arial"/>
              <a:sym typeface="Arial"/>
            </a:endParaRPr>
          </a:p>
          <a:p>
            <a:pPr indent="-342900" lvl="1" marL="819150" marR="0" rtl="0" algn="l">
              <a:lnSpc>
                <a:spcPct val="100000"/>
              </a:lnSpc>
              <a:spcBef>
                <a:spcPts val="3600"/>
              </a:spcBef>
              <a:spcAft>
                <a:spcPts val="3600"/>
              </a:spcAft>
              <a:buClr>
                <a:schemeClr val="lt1"/>
              </a:buClr>
              <a:buSzPts val="3300"/>
              <a:buFont typeface="Arial"/>
              <a:buChar char="•"/>
            </a:pPr>
            <a:r>
              <a:rPr b="1" i="0" lang="en-US" sz="3000" u="none" cap="none" strike="noStrike">
                <a:solidFill>
                  <a:srgbClr val="DE7370"/>
                </a:solidFill>
                <a:latin typeface="Arial"/>
                <a:ea typeface="Arial"/>
                <a:cs typeface="Arial"/>
                <a:sym typeface="Arial"/>
              </a:rPr>
              <a:t>GP Reflection on Multi-Source Feedback → </a:t>
            </a:r>
            <a:r>
              <a:rPr b="0" i="0" lang="en-US" sz="3000" u="none" cap="none" strike="noStrike">
                <a:solidFill>
                  <a:schemeClr val="lt1"/>
                </a:solidFill>
                <a:latin typeface="Arial"/>
                <a:ea typeface="Arial"/>
                <a:cs typeface="Arial"/>
                <a:sym typeface="Arial"/>
              </a:rPr>
              <a:t>collect feedback from multiple sources (usually 5 is a good number) - some examples of sources can be your clinical partner, GP group, educational supervisor, other staff in the GP you sit in with (there will be a form you can send round; all you need to do is collate and reflect on the feedback you get)</a:t>
            </a:r>
            <a:endParaRPr b="0" i="0" sz="3000" u="none" cap="none" strike="noStrike">
              <a:solidFill>
                <a:schemeClr val="lt1"/>
              </a:solidFill>
              <a:latin typeface="Arial"/>
              <a:ea typeface="Arial"/>
              <a:cs typeface="Arial"/>
              <a:sym typeface="Arial"/>
            </a:endParaRPr>
          </a:p>
        </p:txBody>
      </p:sp>
      <p:sp>
        <p:nvSpPr>
          <p:cNvPr id="266" name="Google Shape;266;g2fde9715597_0_1126"/>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267" name="Google Shape;267;g2fde9715597_0_1126"/>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268" name="Google Shape;268;g2fde9715597_0_1126"/>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g2fde9715597_0_1143"/>
          <p:cNvSpPr txBox="1"/>
          <p:nvPr/>
        </p:nvSpPr>
        <p:spPr>
          <a:xfrm>
            <a:off x="662225" y="349277"/>
            <a:ext cx="16553100" cy="10929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7100" u="none" cap="none" strike="noStrike">
                <a:solidFill>
                  <a:srgbClr val="FFCCFF"/>
                </a:solidFill>
                <a:latin typeface="Comfortaa"/>
                <a:ea typeface="Comfortaa"/>
                <a:cs typeface="Comfortaa"/>
                <a:sym typeface="Comfortaa"/>
              </a:rPr>
              <a:t>E-portfolio: 03 Clinical Skills</a:t>
            </a:r>
            <a:endParaRPr b="1" i="0" sz="7100" u="none" cap="none" strike="noStrike">
              <a:solidFill>
                <a:srgbClr val="FFCCFF"/>
              </a:solidFill>
              <a:latin typeface="Comfortaa"/>
              <a:ea typeface="Comfortaa"/>
              <a:cs typeface="Comfortaa"/>
              <a:sym typeface="Comfortaa"/>
            </a:endParaRPr>
          </a:p>
        </p:txBody>
      </p:sp>
      <p:sp>
        <p:nvSpPr>
          <p:cNvPr id="274" name="Google Shape;274;g2fde9715597_0_1143"/>
          <p:cNvSpPr txBox="1"/>
          <p:nvPr/>
        </p:nvSpPr>
        <p:spPr>
          <a:xfrm>
            <a:off x="662225" y="1465875"/>
            <a:ext cx="17397000" cy="7742400"/>
          </a:xfrm>
          <a:prstGeom prst="rect">
            <a:avLst/>
          </a:prstGeom>
          <a:noFill/>
          <a:ln>
            <a:noFill/>
          </a:ln>
        </p:spPr>
        <p:txBody>
          <a:bodyPr anchorCtr="0" anchor="t" bIns="91425" lIns="91425" spcFirstLastPara="1" rIns="91425" wrap="square" tIns="91425">
            <a:spAutoFit/>
          </a:bodyPr>
          <a:lstStyle/>
          <a:p>
            <a:pPr indent="-228600" lvl="0" marL="228600" marR="0" rtl="0" algn="l">
              <a:lnSpc>
                <a:spcPct val="100000"/>
              </a:lnSpc>
              <a:spcBef>
                <a:spcPts val="0"/>
              </a:spcBef>
              <a:spcAft>
                <a:spcPts val="0"/>
              </a:spcAft>
              <a:buClr>
                <a:schemeClr val="lt1"/>
              </a:buClr>
              <a:buSzPts val="3300"/>
              <a:buFont typeface="Garamond"/>
              <a:buChar char="●"/>
            </a:pPr>
            <a:r>
              <a:rPr b="1" i="0" lang="en-US" sz="3100" u="none" cap="none" strike="noStrike">
                <a:solidFill>
                  <a:schemeClr val="lt1"/>
                </a:solidFill>
                <a:latin typeface="Arial"/>
                <a:ea typeface="Arial"/>
                <a:cs typeface="Arial"/>
                <a:sym typeface="Arial"/>
              </a:rPr>
              <a:t> Level 1 🡪 </a:t>
            </a:r>
            <a:r>
              <a:rPr b="0" i="0" lang="en-US" sz="3100" u="none" cap="none" strike="noStrike">
                <a:solidFill>
                  <a:schemeClr val="lt1"/>
                </a:solidFill>
                <a:latin typeface="Arial"/>
                <a:ea typeface="Arial"/>
                <a:cs typeface="Arial"/>
                <a:sym typeface="Arial"/>
              </a:rPr>
              <a:t>These need to performed by you under supervision, and the supervising person must sign it off. </a:t>
            </a:r>
            <a:r>
              <a:rPr b="0" i="1" lang="en-US" sz="2900" u="none" cap="none" strike="noStrike">
                <a:solidFill>
                  <a:schemeClr val="lt1"/>
                </a:solidFill>
                <a:latin typeface="Arial"/>
                <a:ea typeface="Arial"/>
                <a:cs typeface="Arial"/>
                <a:sym typeface="Arial"/>
              </a:rPr>
              <a:t>Preparatory skills </a:t>
            </a:r>
            <a:r>
              <a:rPr i="1" lang="en-US" sz="2900">
                <a:solidFill>
                  <a:schemeClr val="lt1"/>
                </a:solidFill>
              </a:rPr>
              <a:t>are</a:t>
            </a:r>
            <a:r>
              <a:rPr b="0" i="1" lang="en-US" sz="2900" u="none" cap="none" strike="noStrike">
                <a:solidFill>
                  <a:schemeClr val="lt1"/>
                </a:solidFill>
                <a:latin typeface="Arial"/>
                <a:ea typeface="Arial"/>
                <a:cs typeface="Arial"/>
                <a:sym typeface="Arial"/>
              </a:rPr>
              <a:t> observe only, self certify</a:t>
            </a:r>
            <a:endParaRPr b="1" i="1" sz="2900" u="none" cap="none" strike="noStrike">
              <a:solidFill>
                <a:schemeClr val="lt1"/>
              </a:solidFill>
              <a:latin typeface="Arial"/>
              <a:ea typeface="Arial"/>
              <a:cs typeface="Arial"/>
              <a:sym typeface="Arial"/>
            </a:endParaRPr>
          </a:p>
          <a:p>
            <a:pPr indent="-438150" lvl="1" marL="914400" marR="0" rtl="0" algn="l">
              <a:lnSpc>
                <a:spcPct val="100000"/>
              </a:lnSpc>
              <a:spcBef>
                <a:spcPts val="0"/>
              </a:spcBef>
              <a:spcAft>
                <a:spcPts val="0"/>
              </a:spcAft>
              <a:buClr>
                <a:schemeClr val="lt1"/>
              </a:buClr>
              <a:buSzPts val="3300"/>
              <a:buFont typeface="Garamond"/>
              <a:buChar char="○"/>
            </a:pPr>
            <a:r>
              <a:rPr b="0" i="0" lang="en-US" sz="3100" u="none" cap="none" strike="noStrike">
                <a:solidFill>
                  <a:schemeClr val="lt1"/>
                </a:solidFill>
                <a:latin typeface="Arial"/>
                <a:ea typeface="Arial"/>
                <a:cs typeface="Arial"/>
                <a:sym typeface="Arial"/>
              </a:rPr>
              <a:t>Handwashing 	</a:t>
            </a:r>
            <a:r>
              <a:rPr b="0" i="0" lang="en-US" sz="3100" u="none" cap="none" strike="noStrike">
                <a:solidFill>
                  <a:srgbClr val="FF89FF"/>
                </a:solidFill>
                <a:latin typeface="Arial"/>
                <a:ea typeface="Arial"/>
                <a:cs typeface="Arial"/>
                <a:sym typeface="Arial"/>
              </a:rPr>
              <a:t>🡪 Any placement</a:t>
            </a:r>
            <a:endParaRPr b="0" i="0" sz="3100" u="none" cap="none" strike="noStrike">
              <a:solidFill>
                <a:srgbClr val="FF89FF"/>
              </a:solidFill>
              <a:latin typeface="Arial"/>
              <a:ea typeface="Arial"/>
              <a:cs typeface="Arial"/>
              <a:sym typeface="Arial"/>
            </a:endParaRPr>
          </a:p>
          <a:p>
            <a:pPr indent="-438150" lvl="1" marL="914400" marR="0" rtl="0" algn="l">
              <a:lnSpc>
                <a:spcPct val="100000"/>
              </a:lnSpc>
              <a:spcBef>
                <a:spcPts val="0"/>
              </a:spcBef>
              <a:spcAft>
                <a:spcPts val="0"/>
              </a:spcAft>
              <a:buClr>
                <a:schemeClr val="lt1"/>
              </a:buClr>
              <a:buSzPts val="3300"/>
              <a:buFont typeface="Garamond"/>
              <a:buChar char="○"/>
            </a:pPr>
            <a:r>
              <a:rPr b="0" i="0" lang="en-US" sz="3100" u="none" cap="none" strike="noStrike">
                <a:solidFill>
                  <a:schemeClr val="lt1"/>
                </a:solidFill>
                <a:latin typeface="Arial"/>
                <a:ea typeface="Arial"/>
                <a:cs typeface="Arial"/>
                <a:sym typeface="Arial"/>
              </a:rPr>
              <a:t>Measuring observations   </a:t>
            </a:r>
            <a:r>
              <a:rPr b="0" i="0" lang="en-US" sz="3100" u="none" cap="none" strike="noStrike">
                <a:solidFill>
                  <a:srgbClr val="FF89FF"/>
                </a:solidFill>
                <a:latin typeface="Arial"/>
                <a:ea typeface="Arial"/>
                <a:cs typeface="Arial"/>
                <a:sym typeface="Arial"/>
              </a:rPr>
              <a:t>🡪 Any placement</a:t>
            </a:r>
            <a:endParaRPr b="0" i="0" sz="3100" u="none" cap="none" strike="noStrike">
              <a:solidFill>
                <a:srgbClr val="FF89FF"/>
              </a:solidFill>
              <a:latin typeface="Arial"/>
              <a:ea typeface="Arial"/>
              <a:cs typeface="Arial"/>
              <a:sym typeface="Arial"/>
            </a:endParaRPr>
          </a:p>
          <a:p>
            <a:pPr indent="-438150" lvl="1" marL="914400" marR="0" rtl="0" algn="l">
              <a:lnSpc>
                <a:spcPct val="100000"/>
              </a:lnSpc>
              <a:spcBef>
                <a:spcPts val="0"/>
              </a:spcBef>
              <a:spcAft>
                <a:spcPts val="0"/>
              </a:spcAft>
              <a:buClr>
                <a:schemeClr val="lt1"/>
              </a:buClr>
              <a:buSzPts val="3300"/>
              <a:buFont typeface="Garamond"/>
              <a:buChar char="○"/>
            </a:pPr>
            <a:r>
              <a:rPr b="0" i="0" lang="en-US" sz="3100" u="none" cap="none" strike="noStrike">
                <a:solidFill>
                  <a:schemeClr val="lt1"/>
                </a:solidFill>
                <a:latin typeface="Arial"/>
                <a:ea typeface="Arial"/>
                <a:cs typeface="Arial"/>
                <a:sym typeface="Arial"/>
              </a:rPr>
              <a:t>Peak flow testing  </a:t>
            </a:r>
            <a:r>
              <a:rPr b="0" i="0" lang="en-US" sz="3100" u="none" cap="none" strike="noStrike">
                <a:solidFill>
                  <a:srgbClr val="FF89FF"/>
                </a:solidFill>
                <a:latin typeface="Arial"/>
                <a:ea typeface="Arial"/>
                <a:cs typeface="Arial"/>
                <a:sym typeface="Arial"/>
              </a:rPr>
              <a:t>🡪 </a:t>
            </a:r>
            <a:r>
              <a:rPr lang="en-US" sz="3100">
                <a:solidFill>
                  <a:srgbClr val="FF89FF"/>
                </a:solidFill>
              </a:rPr>
              <a:t>Any placement</a:t>
            </a:r>
            <a:endParaRPr sz="3100">
              <a:solidFill>
                <a:srgbClr val="FF89FF"/>
              </a:solidFill>
            </a:endParaRPr>
          </a:p>
          <a:p>
            <a:pPr indent="-438150" lvl="1" marL="914400" marR="0" rtl="0" algn="l">
              <a:lnSpc>
                <a:spcPct val="100000"/>
              </a:lnSpc>
              <a:spcBef>
                <a:spcPts val="0"/>
              </a:spcBef>
              <a:spcAft>
                <a:spcPts val="0"/>
              </a:spcAft>
              <a:buClr>
                <a:schemeClr val="lt1"/>
              </a:buClr>
              <a:buSzPts val="3300"/>
              <a:buFont typeface="Garamond"/>
              <a:buChar char="○"/>
            </a:pPr>
            <a:r>
              <a:rPr b="0" i="0" lang="en-US" sz="3100" u="none" cap="none" strike="noStrike">
                <a:solidFill>
                  <a:schemeClr val="lt1"/>
                </a:solidFill>
                <a:latin typeface="Arial"/>
                <a:ea typeface="Arial"/>
                <a:cs typeface="Arial"/>
                <a:sym typeface="Arial"/>
              </a:rPr>
              <a:t>Instructing patients in the use of devices for inhaled medication </a:t>
            </a:r>
            <a:r>
              <a:rPr b="0" i="0" lang="en-US" sz="3100" u="none" cap="none" strike="noStrike">
                <a:solidFill>
                  <a:srgbClr val="FF89FF"/>
                </a:solidFill>
                <a:latin typeface="Arial"/>
                <a:ea typeface="Arial"/>
                <a:cs typeface="Arial"/>
                <a:sym typeface="Arial"/>
              </a:rPr>
              <a:t>🡪 GP</a:t>
            </a:r>
            <a:endParaRPr b="0" i="0" sz="3100" u="none" cap="none" strike="noStrike">
              <a:solidFill>
                <a:srgbClr val="FF89FF"/>
              </a:solidFill>
              <a:latin typeface="Arial"/>
              <a:ea typeface="Arial"/>
              <a:cs typeface="Arial"/>
              <a:sym typeface="Arial"/>
            </a:endParaRPr>
          </a:p>
          <a:p>
            <a:pPr indent="-438150" lvl="1" marL="914400" marR="0" rtl="0" algn="l">
              <a:lnSpc>
                <a:spcPct val="100000"/>
              </a:lnSpc>
              <a:spcBef>
                <a:spcPts val="0"/>
              </a:spcBef>
              <a:spcAft>
                <a:spcPts val="0"/>
              </a:spcAft>
              <a:buClr>
                <a:schemeClr val="lt1"/>
              </a:buClr>
              <a:buSzPts val="3300"/>
              <a:buFont typeface="Garamond"/>
              <a:buChar char="○"/>
            </a:pPr>
            <a:r>
              <a:rPr b="0" i="0" lang="en-US" sz="3100" u="none" cap="none" strike="noStrike">
                <a:solidFill>
                  <a:schemeClr val="lt1"/>
                </a:solidFill>
                <a:latin typeface="Arial"/>
                <a:ea typeface="Arial"/>
                <a:cs typeface="Arial"/>
                <a:sym typeface="Arial"/>
              </a:rPr>
              <a:t>Advising patients on how to collect a mid-stream urine specimen </a:t>
            </a:r>
            <a:r>
              <a:rPr b="0" i="0" lang="en-US" sz="3100" u="none" cap="none" strike="noStrike">
                <a:solidFill>
                  <a:srgbClr val="FF89FF"/>
                </a:solidFill>
                <a:latin typeface="Arial"/>
                <a:ea typeface="Arial"/>
                <a:cs typeface="Arial"/>
                <a:sym typeface="Arial"/>
              </a:rPr>
              <a:t>🡪 GP</a:t>
            </a:r>
            <a:endParaRPr b="0" i="0" sz="3100" u="none" cap="none" strike="noStrike">
              <a:solidFill>
                <a:srgbClr val="FF89FF"/>
              </a:solidFill>
              <a:latin typeface="Arial"/>
              <a:ea typeface="Arial"/>
              <a:cs typeface="Arial"/>
              <a:sym typeface="Arial"/>
            </a:endParaRPr>
          </a:p>
          <a:p>
            <a:pPr indent="-438150" lvl="1" marL="914400" marR="0" rtl="0" algn="l">
              <a:lnSpc>
                <a:spcPct val="100000"/>
              </a:lnSpc>
              <a:spcBef>
                <a:spcPts val="0"/>
              </a:spcBef>
              <a:spcAft>
                <a:spcPts val="0"/>
              </a:spcAft>
              <a:buClr>
                <a:schemeClr val="lt1"/>
              </a:buClr>
              <a:buSzPts val="3300"/>
              <a:buFont typeface="Garamond"/>
              <a:buChar char="○"/>
            </a:pPr>
            <a:r>
              <a:rPr b="0" i="0" lang="en-US" sz="3100" u="none" cap="none" strike="noStrike">
                <a:solidFill>
                  <a:schemeClr val="lt1"/>
                </a:solidFill>
                <a:latin typeface="Arial"/>
                <a:ea typeface="Arial"/>
                <a:cs typeface="Arial"/>
                <a:sym typeface="Arial"/>
              </a:rPr>
              <a:t>Urine multidipstick test </a:t>
            </a:r>
            <a:r>
              <a:rPr b="0" i="0" lang="en-US" sz="3100" u="none" cap="none" strike="noStrike">
                <a:solidFill>
                  <a:srgbClr val="FF89FF"/>
                </a:solidFill>
                <a:latin typeface="Arial"/>
                <a:ea typeface="Arial"/>
                <a:cs typeface="Arial"/>
                <a:sym typeface="Arial"/>
              </a:rPr>
              <a:t>🡪 Labour or prenatal wards (HD), GP</a:t>
            </a:r>
            <a:endParaRPr b="0" i="0" sz="3100" u="none" cap="none" strike="noStrike">
              <a:solidFill>
                <a:srgbClr val="FF89FF"/>
              </a:solidFill>
              <a:latin typeface="Arial"/>
              <a:ea typeface="Arial"/>
              <a:cs typeface="Arial"/>
              <a:sym typeface="Arial"/>
            </a:endParaRPr>
          </a:p>
          <a:p>
            <a:pPr indent="-438150" lvl="1" marL="914400" marR="0" rtl="0" algn="l">
              <a:lnSpc>
                <a:spcPct val="100000"/>
              </a:lnSpc>
              <a:spcBef>
                <a:spcPts val="0"/>
              </a:spcBef>
              <a:spcAft>
                <a:spcPts val="0"/>
              </a:spcAft>
              <a:buClr>
                <a:schemeClr val="lt1"/>
              </a:buClr>
              <a:buSzPts val="3300"/>
              <a:buFont typeface="Garamond"/>
              <a:buChar char="○"/>
            </a:pPr>
            <a:r>
              <a:rPr b="0" i="0" lang="en-US" sz="3100" u="none" cap="none" strike="noStrike">
                <a:solidFill>
                  <a:schemeClr val="lt1"/>
                </a:solidFill>
                <a:latin typeface="Arial"/>
                <a:ea typeface="Arial"/>
                <a:cs typeface="Arial"/>
                <a:sym typeface="Arial"/>
              </a:rPr>
              <a:t>Prescribe and administer oxygen </a:t>
            </a:r>
            <a:r>
              <a:rPr b="0" i="0" lang="en-US" sz="3100" u="none" cap="none" strike="noStrike">
                <a:solidFill>
                  <a:srgbClr val="FF89FF"/>
                </a:solidFill>
                <a:latin typeface="Arial"/>
                <a:ea typeface="Arial"/>
                <a:cs typeface="Arial"/>
                <a:sym typeface="Arial"/>
              </a:rPr>
              <a:t>🡪 Respiratory ward (SL)</a:t>
            </a:r>
            <a:endParaRPr b="0" i="0" sz="3100" u="none" cap="none" strike="noStrike">
              <a:solidFill>
                <a:srgbClr val="FF89FF"/>
              </a:solidFill>
              <a:latin typeface="Arial"/>
              <a:ea typeface="Arial"/>
              <a:cs typeface="Arial"/>
              <a:sym typeface="Arial"/>
            </a:endParaRPr>
          </a:p>
          <a:p>
            <a:pPr indent="-438150" lvl="1" marL="914400" marR="0" rtl="0" algn="l">
              <a:lnSpc>
                <a:spcPct val="100000"/>
              </a:lnSpc>
              <a:spcBef>
                <a:spcPts val="0"/>
              </a:spcBef>
              <a:spcAft>
                <a:spcPts val="0"/>
              </a:spcAft>
              <a:buClr>
                <a:schemeClr val="lt1"/>
              </a:buClr>
              <a:buSzPts val="3300"/>
              <a:buFont typeface="Garamond"/>
              <a:buChar char="○"/>
            </a:pPr>
            <a:r>
              <a:rPr b="0" i="0" lang="en-US" sz="3100" u="none" cap="none" strike="noStrike">
                <a:solidFill>
                  <a:schemeClr val="lt1"/>
                </a:solidFill>
                <a:latin typeface="Arial"/>
                <a:ea typeface="Arial"/>
                <a:cs typeface="Arial"/>
                <a:sym typeface="Arial"/>
              </a:rPr>
              <a:t>Prepare and administer injectable (subcutaneous) drugs</a:t>
            </a:r>
            <a:r>
              <a:rPr b="0" i="0" lang="en-US" sz="3100" u="none" cap="none" strike="noStrike">
                <a:solidFill>
                  <a:srgbClr val="FF89FF"/>
                </a:solidFill>
                <a:latin typeface="Arial"/>
                <a:ea typeface="Arial"/>
                <a:cs typeface="Arial"/>
                <a:sym typeface="Arial"/>
              </a:rPr>
              <a:t> 🡪 Diabetes ward (INF), C-Section ward (HD), Ageing wards (warfarin etc)</a:t>
            </a:r>
            <a:endParaRPr b="0" i="0" sz="3100" u="none" cap="none" strike="noStrike">
              <a:solidFill>
                <a:srgbClr val="FF89FF"/>
              </a:solidFill>
              <a:latin typeface="Arial"/>
              <a:ea typeface="Arial"/>
              <a:cs typeface="Arial"/>
              <a:sym typeface="Arial"/>
            </a:endParaRPr>
          </a:p>
          <a:p>
            <a:pPr indent="-438150" lvl="1" marL="914400" marR="0" rtl="0" algn="l">
              <a:lnSpc>
                <a:spcPct val="100000"/>
              </a:lnSpc>
              <a:spcBef>
                <a:spcPts val="0"/>
              </a:spcBef>
              <a:spcAft>
                <a:spcPts val="0"/>
              </a:spcAft>
              <a:buClr>
                <a:schemeClr val="lt1"/>
              </a:buClr>
              <a:buSzPts val="3300"/>
              <a:buFont typeface="Garamond"/>
              <a:buChar char="○"/>
            </a:pPr>
            <a:r>
              <a:rPr b="0" i="0" lang="en-US" sz="3100" u="none" cap="none" strike="noStrike">
                <a:solidFill>
                  <a:schemeClr val="lt1"/>
                </a:solidFill>
                <a:latin typeface="Arial"/>
                <a:ea typeface="Arial"/>
                <a:cs typeface="Arial"/>
                <a:sym typeface="Arial"/>
              </a:rPr>
              <a:t>Prepare and administer injectable (intramuscular) drugs </a:t>
            </a:r>
            <a:r>
              <a:rPr b="0" i="0" lang="en-US" sz="3100" u="none" cap="none" strike="noStrike">
                <a:solidFill>
                  <a:srgbClr val="FF89FF"/>
                </a:solidFill>
                <a:latin typeface="Arial"/>
                <a:ea typeface="Arial"/>
                <a:cs typeface="Arial"/>
                <a:sym typeface="Arial"/>
              </a:rPr>
              <a:t>🡪 GP (One day reserved for flu jabs)</a:t>
            </a:r>
            <a:endParaRPr b="0" i="0" sz="3100" u="none" cap="none" strike="noStrike">
              <a:solidFill>
                <a:srgbClr val="FF89FF"/>
              </a:solidFill>
              <a:latin typeface="Arial"/>
              <a:ea typeface="Arial"/>
              <a:cs typeface="Arial"/>
              <a:sym typeface="Arial"/>
            </a:endParaRPr>
          </a:p>
          <a:p>
            <a:pPr indent="-438150" lvl="1" marL="914400" marR="0" rtl="0" algn="l">
              <a:lnSpc>
                <a:spcPct val="100000"/>
              </a:lnSpc>
              <a:spcBef>
                <a:spcPts val="0"/>
              </a:spcBef>
              <a:spcAft>
                <a:spcPts val="0"/>
              </a:spcAft>
              <a:buClr>
                <a:schemeClr val="lt1"/>
              </a:buClr>
              <a:buSzPts val="3300"/>
              <a:buFont typeface="Garamond"/>
              <a:buChar char="○"/>
            </a:pPr>
            <a:r>
              <a:rPr b="0" i="0" lang="en-US" sz="3100" u="none" cap="none" strike="noStrike">
                <a:solidFill>
                  <a:schemeClr val="lt1"/>
                </a:solidFill>
                <a:latin typeface="Arial"/>
                <a:ea typeface="Arial"/>
                <a:cs typeface="Arial"/>
                <a:sym typeface="Arial"/>
              </a:rPr>
              <a:t>Nutritional assessment </a:t>
            </a:r>
            <a:r>
              <a:rPr b="0" i="0" lang="en-US" sz="3100" u="none" cap="none" strike="noStrike">
                <a:solidFill>
                  <a:srgbClr val="FF89FF"/>
                </a:solidFill>
                <a:latin typeface="Arial"/>
                <a:ea typeface="Arial"/>
                <a:cs typeface="Arial"/>
                <a:sym typeface="Arial"/>
              </a:rPr>
              <a:t>🡪 GP</a:t>
            </a:r>
            <a:endParaRPr b="0" i="0" sz="3100" u="none" cap="none" strike="noStrike">
              <a:solidFill>
                <a:srgbClr val="FF89FF"/>
              </a:solidFill>
              <a:latin typeface="Arial"/>
              <a:ea typeface="Arial"/>
              <a:cs typeface="Arial"/>
              <a:sym typeface="Arial"/>
            </a:endParaRPr>
          </a:p>
          <a:p>
            <a:pPr indent="-438150" lvl="1" marL="914400" marR="0" rtl="0" algn="l">
              <a:lnSpc>
                <a:spcPct val="100000"/>
              </a:lnSpc>
              <a:spcBef>
                <a:spcPts val="0"/>
              </a:spcBef>
              <a:spcAft>
                <a:spcPts val="0"/>
              </a:spcAft>
              <a:buClr>
                <a:schemeClr val="lt1"/>
              </a:buClr>
              <a:buSzPts val="3300"/>
              <a:buFont typeface="Garamond"/>
              <a:buChar char="○"/>
            </a:pPr>
            <a:r>
              <a:rPr b="0" i="0" lang="en-US" sz="3100" u="none" cap="none" strike="noStrike">
                <a:solidFill>
                  <a:schemeClr val="lt1"/>
                </a:solidFill>
                <a:latin typeface="Arial"/>
                <a:ea typeface="Arial"/>
                <a:cs typeface="Arial"/>
                <a:sym typeface="Arial"/>
              </a:rPr>
              <a:t>Measuring capillary blood glucose </a:t>
            </a:r>
            <a:r>
              <a:rPr b="0" i="0" lang="en-US" sz="3100" u="none" cap="none" strike="noStrike">
                <a:solidFill>
                  <a:srgbClr val="FF89FF"/>
                </a:solidFill>
                <a:latin typeface="Arial"/>
                <a:ea typeface="Arial"/>
                <a:cs typeface="Arial"/>
                <a:sym typeface="Arial"/>
              </a:rPr>
              <a:t>🡪 Ageing wards or Diabetes wards (IN)</a:t>
            </a:r>
            <a:endParaRPr b="0" i="0" sz="3100" u="none" cap="none" strike="noStrike">
              <a:solidFill>
                <a:srgbClr val="FF89FF"/>
              </a:solidFill>
              <a:latin typeface="Arial"/>
              <a:ea typeface="Arial"/>
              <a:cs typeface="Arial"/>
              <a:sym typeface="Arial"/>
            </a:endParaRPr>
          </a:p>
          <a:p>
            <a:pPr indent="-438150" lvl="1" marL="914400" marR="0" rtl="0" algn="l">
              <a:lnSpc>
                <a:spcPct val="100000"/>
              </a:lnSpc>
              <a:spcBef>
                <a:spcPts val="0"/>
              </a:spcBef>
              <a:spcAft>
                <a:spcPts val="0"/>
              </a:spcAft>
              <a:buClr>
                <a:schemeClr val="lt1"/>
              </a:buClr>
              <a:buSzPts val="3300"/>
              <a:buFont typeface="Garamond"/>
              <a:buChar char="○"/>
            </a:pPr>
            <a:r>
              <a:rPr b="0" i="0" lang="en-US" sz="3100" u="none" cap="none" strike="noStrike">
                <a:solidFill>
                  <a:schemeClr val="lt1"/>
                </a:solidFill>
                <a:latin typeface="Arial"/>
                <a:ea typeface="Arial"/>
                <a:cs typeface="Arial"/>
                <a:sym typeface="Arial"/>
              </a:rPr>
              <a:t>Taking nose, throat, skin and wound swabs </a:t>
            </a:r>
            <a:r>
              <a:rPr b="0" i="0" lang="en-US" sz="3100" u="none" cap="none" strike="noStrike">
                <a:solidFill>
                  <a:srgbClr val="FF89FF"/>
                </a:solidFill>
                <a:latin typeface="Arial"/>
                <a:ea typeface="Arial"/>
                <a:cs typeface="Arial"/>
                <a:sym typeface="Arial"/>
              </a:rPr>
              <a:t>🡪 GP, Early Pregnancy Unit (HD)</a:t>
            </a:r>
            <a:endParaRPr b="0" i="0" sz="3100" u="none" cap="none" strike="noStrike">
              <a:solidFill>
                <a:srgbClr val="FF89FF"/>
              </a:solidFill>
              <a:latin typeface="Arial"/>
              <a:ea typeface="Arial"/>
              <a:cs typeface="Arial"/>
              <a:sym typeface="Arial"/>
            </a:endParaRPr>
          </a:p>
        </p:txBody>
      </p:sp>
      <p:sp>
        <p:nvSpPr>
          <p:cNvPr id="275" name="Google Shape;275;g2fde9715597_0_1143"/>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276" name="Google Shape;276;g2fde9715597_0_1143"/>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277" name="Google Shape;277;g2fde9715597_0_1143"/>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
        <p:nvSpPr>
          <p:cNvPr id="278" name="Google Shape;278;g2fde9715597_0_1143"/>
          <p:cNvSpPr/>
          <p:nvPr/>
        </p:nvSpPr>
        <p:spPr>
          <a:xfrm>
            <a:off x="14116050" y="2522699"/>
            <a:ext cx="3457500" cy="18126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Whenever possible, ideally during the first half of your block</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g3fa3630657f_0_0"/>
          <p:cNvSpPr txBox="1"/>
          <p:nvPr/>
        </p:nvSpPr>
        <p:spPr>
          <a:xfrm>
            <a:off x="662225" y="349277"/>
            <a:ext cx="16553100" cy="10929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7100" u="none" cap="none" strike="noStrike">
                <a:solidFill>
                  <a:srgbClr val="FFCCFF"/>
                </a:solidFill>
                <a:latin typeface="Comfortaa"/>
                <a:ea typeface="Comfortaa"/>
                <a:cs typeface="Comfortaa"/>
                <a:sym typeface="Comfortaa"/>
              </a:rPr>
              <a:t>E-portfolio: 03 Clinical Skills</a:t>
            </a:r>
            <a:endParaRPr b="1" i="0" sz="7100" u="none" cap="none" strike="noStrike">
              <a:solidFill>
                <a:srgbClr val="FFCCFF"/>
              </a:solidFill>
              <a:latin typeface="Comfortaa"/>
              <a:ea typeface="Comfortaa"/>
              <a:cs typeface="Comfortaa"/>
              <a:sym typeface="Comfortaa"/>
            </a:endParaRPr>
          </a:p>
        </p:txBody>
      </p:sp>
      <p:sp>
        <p:nvSpPr>
          <p:cNvPr id="284" name="Google Shape;284;g3fa3630657f_0_0"/>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285" name="Google Shape;285;g3fa3630657f_0_0"/>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286" name="Google Shape;286;g3fa3630657f_0_0"/>
          <p:cNvPicPr preferRelativeResize="0"/>
          <p:nvPr/>
        </p:nvPicPr>
        <p:blipFill rotWithShape="1">
          <a:blip r:embed="rId3">
            <a:alphaModFix/>
          </a:blip>
          <a:srcRect b="0" l="0" r="0" t="0"/>
          <a:stretch/>
        </p:blipFill>
        <p:spPr>
          <a:xfrm>
            <a:off x="15970500" y="9563007"/>
            <a:ext cx="2088901" cy="619502"/>
          </a:xfrm>
          <a:prstGeom prst="rect">
            <a:avLst/>
          </a:prstGeom>
          <a:noFill/>
          <a:ln>
            <a:noFill/>
          </a:ln>
        </p:spPr>
      </p:pic>
      <p:pic>
        <p:nvPicPr>
          <p:cNvPr id="287" name="Google Shape;287;g3fa3630657f_0_0"/>
          <p:cNvPicPr preferRelativeResize="0"/>
          <p:nvPr/>
        </p:nvPicPr>
        <p:blipFill>
          <a:blip r:embed="rId4">
            <a:alphaModFix/>
          </a:blip>
          <a:stretch>
            <a:fillRect/>
          </a:stretch>
        </p:blipFill>
        <p:spPr>
          <a:xfrm>
            <a:off x="662225" y="1392025"/>
            <a:ext cx="12080200" cy="7502949"/>
          </a:xfrm>
          <a:prstGeom prst="rect">
            <a:avLst/>
          </a:prstGeom>
          <a:noFill/>
          <a:ln>
            <a:noFill/>
          </a:ln>
        </p:spPr>
      </p:pic>
      <p:sp>
        <p:nvSpPr>
          <p:cNvPr id="288" name="Google Shape;288;g3fa3630657f_0_0"/>
          <p:cNvSpPr/>
          <p:nvPr/>
        </p:nvSpPr>
        <p:spPr>
          <a:xfrm>
            <a:off x="13476375" y="1392025"/>
            <a:ext cx="3972000" cy="30696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US" sz="2400">
                <a:latin typeface="Calibri"/>
                <a:ea typeface="Calibri"/>
                <a:cs typeface="Calibri"/>
                <a:sym typeface="Calibri"/>
              </a:rPr>
              <a:t>On Kaizen, there is an option to “complete on this device”, this can save a lot of time for your supervisor since they need to fill out fewer details.</a:t>
            </a:r>
            <a:endParaRPr sz="2400">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lang="en-US" sz="2400">
                <a:latin typeface="Calibri"/>
                <a:ea typeface="Calibri"/>
                <a:cs typeface="Calibri"/>
                <a:sym typeface="Calibri"/>
              </a:rPr>
              <a:t>Make sure their email is correct!!</a:t>
            </a:r>
            <a:endParaRPr sz="2400">
              <a:latin typeface="Calibri"/>
              <a:ea typeface="Calibri"/>
              <a:cs typeface="Calibri"/>
              <a:sym typeface="Calibri"/>
            </a:endParaRPr>
          </a:p>
        </p:txBody>
      </p:sp>
      <p:pic>
        <p:nvPicPr>
          <p:cNvPr id="289" name="Google Shape;289;g3fa3630657f_0_0"/>
          <p:cNvPicPr preferRelativeResize="0"/>
          <p:nvPr/>
        </p:nvPicPr>
        <p:blipFill rotWithShape="1">
          <a:blip r:embed="rId5">
            <a:alphaModFix/>
          </a:blip>
          <a:srcRect b="0" l="0" r="0" t="0"/>
          <a:stretch/>
        </p:blipFill>
        <p:spPr>
          <a:xfrm>
            <a:off x="13319936" y="4776918"/>
            <a:ext cx="1466330" cy="733165"/>
          </a:xfrm>
          <a:prstGeom prst="rect">
            <a:avLst/>
          </a:prstGeom>
          <a:noFill/>
          <a:ln>
            <a:noFill/>
          </a:ln>
        </p:spPr>
      </p:pic>
      <p:sp>
        <p:nvSpPr>
          <p:cNvPr id="290" name="Google Shape;290;g3fa3630657f_0_0"/>
          <p:cNvSpPr txBox="1"/>
          <p:nvPr/>
        </p:nvSpPr>
        <p:spPr>
          <a:xfrm>
            <a:off x="13319927" y="5693375"/>
            <a:ext cx="4426800" cy="3201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Arial"/>
                <a:ea typeface="Arial"/>
                <a:cs typeface="Arial"/>
                <a:sym typeface="Arial"/>
              </a:rPr>
              <a:t>Online prescribing </a:t>
            </a:r>
            <a:r>
              <a:rPr lang="en-US" sz="2800">
                <a:solidFill>
                  <a:schemeClr val="lt1"/>
                </a:solidFill>
              </a:rPr>
              <a:t>modules, some are</a:t>
            </a:r>
            <a:r>
              <a:rPr lang="en-US"/>
              <a:t> </a:t>
            </a:r>
            <a:r>
              <a:rPr b="0" i="0" lang="en-US" sz="2800" u="none" cap="none" strike="noStrike">
                <a:solidFill>
                  <a:schemeClr val="lt1"/>
                </a:solidFill>
                <a:latin typeface="Arial"/>
                <a:ea typeface="Arial"/>
                <a:cs typeface="Arial"/>
                <a:sym typeface="Arial"/>
              </a:rPr>
              <a:t>also really helpful in understanding  certain topics (e.g. a few on conditions, on medications etc), and will help you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g3fa37a693af_0_0"/>
          <p:cNvSpPr txBox="1"/>
          <p:nvPr/>
        </p:nvSpPr>
        <p:spPr>
          <a:xfrm>
            <a:off x="434654" y="514462"/>
            <a:ext cx="17122800" cy="10005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6500" u="none" cap="none" strike="noStrike">
                <a:solidFill>
                  <a:schemeClr val="lt1"/>
                </a:solidFill>
                <a:latin typeface="Comfortaa"/>
                <a:ea typeface="Comfortaa"/>
                <a:cs typeface="Comfortaa"/>
                <a:sym typeface="Comfortaa"/>
              </a:rPr>
              <a:t>Making the most of hospital placement  </a:t>
            </a:r>
            <a:endParaRPr b="1" i="0" sz="6500" u="none" cap="none" strike="noStrike">
              <a:solidFill>
                <a:schemeClr val="lt1"/>
              </a:solidFill>
              <a:latin typeface="Comfortaa"/>
              <a:ea typeface="Comfortaa"/>
              <a:cs typeface="Comfortaa"/>
              <a:sym typeface="Comfortaa"/>
            </a:endParaRPr>
          </a:p>
        </p:txBody>
      </p:sp>
      <p:sp>
        <p:nvSpPr>
          <p:cNvPr id="296" name="Google Shape;296;g3fa37a693af_0_0"/>
          <p:cNvSpPr txBox="1"/>
          <p:nvPr/>
        </p:nvSpPr>
        <p:spPr>
          <a:xfrm>
            <a:off x="311250" y="1926750"/>
            <a:ext cx="17672700" cy="6367200"/>
          </a:xfrm>
          <a:prstGeom prst="rect">
            <a:avLst/>
          </a:prstGeom>
          <a:noFill/>
          <a:ln>
            <a:noFill/>
          </a:ln>
        </p:spPr>
        <p:txBody>
          <a:bodyPr anchorCtr="0" anchor="t" bIns="0" lIns="0" spcFirstLastPara="1" rIns="0" wrap="square" tIns="0">
            <a:spAutoFit/>
          </a:bodyPr>
          <a:lstStyle/>
          <a:p>
            <a:pPr indent="-501650" lvl="0" marL="520700" marR="0" rtl="0" algn="l">
              <a:lnSpc>
                <a:spcPct val="100000"/>
              </a:lnSpc>
              <a:spcBef>
                <a:spcPts val="0"/>
              </a:spcBef>
              <a:spcAft>
                <a:spcPts val="0"/>
              </a:spcAft>
              <a:buClr>
                <a:schemeClr val="lt1"/>
              </a:buClr>
              <a:buSzPts val="3300"/>
              <a:buFont typeface="Arial"/>
              <a:buChar char="•"/>
            </a:pPr>
            <a:r>
              <a:rPr b="0" i="0" lang="en-US" sz="3300" u="none" cap="none" strike="noStrike">
                <a:solidFill>
                  <a:schemeClr val="lt1"/>
                </a:solidFill>
                <a:latin typeface="Arial"/>
                <a:ea typeface="Arial"/>
                <a:cs typeface="Arial"/>
                <a:sym typeface="Arial"/>
              </a:rPr>
              <a:t>Have </a:t>
            </a:r>
            <a:r>
              <a:rPr b="1" i="0" lang="en-US" sz="3300" u="sng" cap="none" strike="noStrike">
                <a:solidFill>
                  <a:schemeClr val="lt1"/>
                </a:solidFill>
              </a:rPr>
              <a:t>clear goals</a:t>
            </a:r>
            <a:r>
              <a:rPr b="0" i="0" lang="en-US" sz="3300" u="none" cap="none" strike="noStrike">
                <a:solidFill>
                  <a:schemeClr val="lt1"/>
                </a:solidFill>
                <a:latin typeface="Arial"/>
                <a:ea typeface="Arial"/>
                <a:cs typeface="Arial"/>
                <a:sym typeface="Arial"/>
              </a:rPr>
              <a:t> for the day and share them with the Drs - they want to help </a:t>
            </a:r>
            <a:endParaRPr b="0" i="0" sz="3300" u="none" cap="none" strike="noStrike">
              <a:solidFill>
                <a:schemeClr val="lt1"/>
              </a:solidFill>
              <a:latin typeface="Arial"/>
              <a:ea typeface="Arial"/>
              <a:cs typeface="Arial"/>
              <a:sym typeface="Arial"/>
            </a:endParaRPr>
          </a:p>
          <a:p>
            <a:pPr indent="-501650" lvl="0" marL="520700" marR="0" rtl="0" algn="l">
              <a:lnSpc>
                <a:spcPct val="100000"/>
              </a:lnSpc>
              <a:spcBef>
                <a:spcPts val="3500"/>
              </a:spcBef>
              <a:spcAft>
                <a:spcPts val="0"/>
              </a:spcAft>
              <a:buClr>
                <a:schemeClr val="lt1"/>
              </a:buClr>
              <a:buSzPts val="3300"/>
              <a:buFont typeface="Arial"/>
              <a:buChar char="•"/>
            </a:pPr>
            <a:r>
              <a:rPr b="0" i="0" lang="en-US" sz="3300" u="none" cap="none" strike="noStrike">
                <a:solidFill>
                  <a:schemeClr val="lt1"/>
                </a:solidFill>
                <a:latin typeface="Arial"/>
                <a:ea typeface="Arial"/>
                <a:cs typeface="Arial"/>
                <a:sym typeface="Arial"/>
              </a:rPr>
              <a:t>Introduce yourself to all members of the team and shadow other HCPs not just the Drs </a:t>
            </a:r>
            <a:endParaRPr b="0" i="0" sz="3300" u="none" cap="none" strike="noStrike">
              <a:solidFill>
                <a:schemeClr val="lt1"/>
              </a:solidFill>
              <a:latin typeface="Arial"/>
              <a:ea typeface="Arial"/>
              <a:cs typeface="Arial"/>
              <a:sym typeface="Arial"/>
            </a:endParaRPr>
          </a:p>
          <a:p>
            <a:pPr indent="-501650" lvl="0" marL="520700" marR="0" rtl="0" algn="l">
              <a:lnSpc>
                <a:spcPct val="100000"/>
              </a:lnSpc>
              <a:spcBef>
                <a:spcPts val="3500"/>
              </a:spcBef>
              <a:spcAft>
                <a:spcPts val="0"/>
              </a:spcAft>
              <a:buClr>
                <a:schemeClr val="lt1"/>
              </a:buClr>
              <a:buSzPts val="3300"/>
              <a:buFont typeface="Arial"/>
              <a:buChar char="•"/>
            </a:pPr>
            <a:r>
              <a:rPr b="0" i="0" lang="en-US" sz="3300" u="none" cap="none" strike="noStrike">
                <a:solidFill>
                  <a:schemeClr val="lt1"/>
                </a:solidFill>
                <a:latin typeface="Arial"/>
                <a:ea typeface="Arial"/>
                <a:cs typeface="Arial"/>
                <a:sym typeface="Arial"/>
              </a:rPr>
              <a:t>Take </a:t>
            </a:r>
            <a:r>
              <a:rPr b="1" i="0" lang="en-US" sz="3300" u="none" cap="none" strike="noStrike">
                <a:solidFill>
                  <a:schemeClr val="lt1"/>
                </a:solidFill>
              </a:rPr>
              <a:t>every </a:t>
            </a:r>
            <a:r>
              <a:rPr b="0" i="0" lang="en-US" sz="3300" u="none" cap="none" strike="noStrike">
                <a:solidFill>
                  <a:schemeClr val="lt1"/>
                </a:solidFill>
                <a:latin typeface="Arial"/>
                <a:ea typeface="Arial"/>
                <a:cs typeface="Arial"/>
                <a:sym typeface="Arial"/>
              </a:rPr>
              <a:t>opportunity to practise Hx and Examinations (e.g.cl</a:t>
            </a:r>
            <a:r>
              <a:rPr lang="en-US" sz="3300">
                <a:solidFill>
                  <a:schemeClr val="lt1"/>
                </a:solidFill>
              </a:rPr>
              <a:t>inical tutor</a:t>
            </a:r>
            <a:r>
              <a:rPr b="0" i="0" lang="en-US" sz="3300" u="none" cap="none" strike="noStrike">
                <a:solidFill>
                  <a:schemeClr val="lt1"/>
                </a:solidFill>
                <a:latin typeface="Arial"/>
                <a:ea typeface="Arial"/>
                <a:cs typeface="Arial"/>
                <a:sym typeface="Arial"/>
              </a:rPr>
              <a:t>) - good revision for OSCES</a:t>
            </a:r>
            <a:r>
              <a:rPr lang="en-US" sz="3300">
                <a:solidFill>
                  <a:schemeClr val="lt1"/>
                </a:solidFill>
              </a:rPr>
              <a:t>, ask </a:t>
            </a:r>
            <a:r>
              <a:rPr lang="en-US" sz="3300">
                <a:solidFill>
                  <a:schemeClr val="lt1"/>
                </a:solidFill>
              </a:rPr>
              <a:t>which patients have good signs or would be good to examine</a:t>
            </a:r>
            <a:endParaRPr b="0" i="0" sz="3300" u="none" cap="none" strike="noStrike">
              <a:solidFill>
                <a:schemeClr val="lt1"/>
              </a:solidFill>
              <a:latin typeface="Arial"/>
              <a:ea typeface="Arial"/>
              <a:cs typeface="Arial"/>
              <a:sym typeface="Arial"/>
            </a:endParaRPr>
          </a:p>
          <a:p>
            <a:pPr indent="-438150" lvl="1" marL="914400" marR="0" rtl="0" algn="l">
              <a:lnSpc>
                <a:spcPct val="100000"/>
              </a:lnSpc>
              <a:spcBef>
                <a:spcPts val="3500"/>
              </a:spcBef>
              <a:spcAft>
                <a:spcPts val="0"/>
              </a:spcAft>
              <a:buClr>
                <a:schemeClr val="lt1"/>
              </a:buClr>
              <a:buSzPts val="3300"/>
              <a:buFont typeface="Arial"/>
              <a:buChar char="○"/>
            </a:pPr>
            <a:r>
              <a:rPr lang="en-US" sz="3300">
                <a:solidFill>
                  <a:schemeClr val="lt1"/>
                </a:solidFill>
              </a:rPr>
              <a:t>L</a:t>
            </a:r>
            <a:r>
              <a:rPr b="0" i="0" lang="en-US" sz="3300" u="none" cap="none" strike="noStrike">
                <a:solidFill>
                  <a:schemeClr val="lt1"/>
                </a:solidFill>
                <a:latin typeface="Arial"/>
                <a:ea typeface="Arial"/>
                <a:cs typeface="Arial"/>
                <a:sym typeface="Arial"/>
              </a:rPr>
              <a:t>ook at the patient’s notes (with permission) to see what you missed, have a go at interpreting scans etc.</a:t>
            </a:r>
            <a:r>
              <a:rPr lang="en-US" sz="3300">
                <a:solidFill>
                  <a:schemeClr val="lt1"/>
                </a:solidFill>
              </a:rPr>
              <a:t> </a:t>
            </a:r>
            <a:r>
              <a:rPr b="0" i="0" lang="en-US" sz="3300" u="none" cap="none" strike="noStrike">
                <a:solidFill>
                  <a:schemeClr val="lt1"/>
                </a:solidFill>
                <a:latin typeface="Arial"/>
                <a:ea typeface="Arial"/>
                <a:cs typeface="Arial"/>
                <a:sym typeface="Arial"/>
              </a:rPr>
              <a:t>Try presenting cases- it’s a key skill and you will get useful feedback</a:t>
            </a:r>
            <a:endParaRPr b="0" i="0" sz="3300" u="none" cap="none" strike="noStrike">
              <a:solidFill>
                <a:schemeClr val="lt1"/>
              </a:solidFill>
              <a:latin typeface="Arial"/>
              <a:ea typeface="Arial"/>
              <a:cs typeface="Arial"/>
              <a:sym typeface="Arial"/>
            </a:endParaRPr>
          </a:p>
          <a:p>
            <a:pPr indent="-501650" lvl="0" marL="520700" marR="0" rtl="0" algn="l">
              <a:lnSpc>
                <a:spcPct val="100000"/>
              </a:lnSpc>
              <a:spcBef>
                <a:spcPts val="3500"/>
              </a:spcBef>
              <a:spcAft>
                <a:spcPts val="0"/>
              </a:spcAft>
              <a:buClr>
                <a:schemeClr val="lt1"/>
              </a:buClr>
              <a:buSzPts val="3300"/>
              <a:buFont typeface="Arial"/>
              <a:buChar char="•"/>
            </a:pPr>
            <a:r>
              <a:rPr b="0" i="0" lang="en-US" sz="3300" u="none" cap="none" strike="noStrike">
                <a:solidFill>
                  <a:schemeClr val="lt1"/>
                </a:solidFill>
                <a:latin typeface="Arial"/>
                <a:ea typeface="Arial"/>
                <a:cs typeface="Arial"/>
                <a:sym typeface="Arial"/>
              </a:rPr>
              <a:t>Get your sign offs done early ideally first or second week so you have time for it to get signed off</a:t>
            </a:r>
            <a:endParaRPr b="0" i="0" sz="3300" u="none" cap="none" strike="noStrike">
              <a:solidFill>
                <a:schemeClr val="lt1"/>
              </a:solidFill>
              <a:latin typeface="Arial"/>
              <a:ea typeface="Arial"/>
              <a:cs typeface="Arial"/>
              <a:sym typeface="Arial"/>
            </a:endParaRPr>
          </a:p>
        </p:txBody>
      </p:sp>
      <p:cxnSp>
        <p:nvCxnSpPr>
          <p:cNvPr id="297" name="Google Shape;297;g3fa37a693af_0_0"/>
          <p:cNvCxnSpPr/>
          <p:nvPr/>
        </p:nvCxnSpPr>
        <p:spPr>
          <a:xfrm>
            <a:off x="0" y="1820662"/>
            <a:ext cx="18556200" cy="0"/>
          </a:xfrm>
          <a:prstGeom prst="straightConnector1">
            <a:avLst/>
          </a:prstGeom>
          <a:noFill/>
          <a:ln cap="flat" cmpd="sng" w="19050">
            <a:solidFill>
              <a:srgbClr val="F46530"/>
            </a:solidFill>
            <a:prstDash val="solid"/>
            <a:round/>
            <a:headEnd len="sm" w="sm" type="none"/>
            <a:tailEnd len="sm" w="sm" type="none"/>
          </a:ln>
        </p:spPr>
      </p:cxnSp>
      <p:sp>
        <p:nvSpPr>
          <p:cNvPr id="298" name="Google Shape;298;g3fa37a693af_0_0"/>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299" name="Google Shape;299;g3fa37a693af_0_0"/>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300" name="Google Shape;300;g3fa37a693af_0_0"/>
          <p:cNvPicPr preferRelativeResize="0"/>
          <p:nvPr/>
        </p:nvPicPr>
        <p:blipFill rotWithShape="1">
          <a:blip r:embed="rId3">
            <a:alphaModFix/>
          </a:blip>
          <a:srcRect b="0" l="0" r="0" t="0"/>
          <a:stretch/>
        </p:blipFill>
        <p:spPr>
          <a:xfrm>
            <a:off x="15970500" y="9563007"/>
            <a:ext cx="2088901" cy="61950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g2fde9715597_0_1246"/>
          <p:cNvSpPr txBox="1"/>
          <p:nvPr/>
        </p:nvSpPr>
        <p:spPr>
          <a:xfrm>
            <a:off x="385244" y="2392386"/>
            <a:ext cx="17521800" cy="6303300"/>
          </a:xfrm>
          <a:prstGeom prst="rect">
            <a:avLst/>
          </a:prstGeom>
          <a:noFill/>
          <a:ln>
            <a:noFill/>
          </a:ln>
        </p:spPr>
        <p:txBody>
          <a:bodyPr anchorCtr="0" anchor="t" bIns="0" lIns="0" spcFirstLastPara="1" rIns="0" wrap="square" tIns="0">
            <a:spAutoFit/>
          </a:bodyPr>
          <a:lstStyle/>
          <a:p>
            <a:pPr indent="-495300" lvl="0" marL="520700" marR="0" rtl="0" algn="l">
              <a:lnSpc>
                <a:spcPct val="10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Attend hospital teaching teaching sessions </a:t>
            </a:r>
            <a:endParaRPr b="0" i="0" sz="3200" u="none" cap="none" strike="noStrike">
              <a:solidFill>
                <a:schemeClr val="lt1"/>
              </a:solidFill>
              <a:latin typeface="Arial"/>
              <a:ea typeface="Arial"/>
              <a:cs typeface="Arial"/>
              <a:sym typeface="Arial"/>
            </a:endParaRPr>
          </a:p>
          <a:p>
            <a:pPr indent="0" lvl="0" marL="457200" marR="0" rtl="0" algn="l">
              <a:lnSpc>
                <a:spcPct val="100000"/>
              </a:lnSpc>
              <a:spcBef>
                <a:spcPts val="0"/>
              </a:spcBef>
              <a:spcAft>
                <a:spcPts val="0"/>
              </a:spcAft>
              <a:buNone/>
            </a:pPr>
            <a:r>
              <a:t/>
            </a:r>
            <a:endParaRPr sz="3200">
              <a:solidFill>
                <a:schemeClr val="lt1"/>
              </a:solidFill>
            </a:endParaRPr>
          </a:p>
          <a:p>
            <a:pPr indent="-495300" lvl="0" marL="520700" marR="0" rtl="0" algn="l">
              <a:lnSpc>
                <a:spcPct val="100000"/>
              </a:lnSpc>
              <a:spcBef>
                <a:spcPts val="0"/>
              </a:spcBef>
              <a:spcAft>
                <a:spcPts val="0"/>
              </a:spcAft>
              <a:buClr>
                <a:schemeClr val="lt1"/>
              </a:buClr>
              <a:buSzPts val="3200"/>
              <a:buFont typeface="Arial"/>
              <a:buChar char="•"/>
            </a:pPr>
            <a:r>
              <a:rPr lang="en-US" sz="3200">
                <a:solidFill>
                  <a:schemeClr val="lt1"/>
                </a:solidFill>
              </a:rPr>
              <a:t>O</a:t>
            </a:r>
            <a:r>
              <a:rPr b="0" i="0" lang="en-US" sz="3200" u="none" cap="none" strike="noStrike">
                <a:solidFill>
                  <a:schemeClr val="lt1"/>
                </a:solidFill>
                <a:latin typeface="Arial"/>
                <a:ea typeface="Arial"/>
                <a:cs typeface="Arial"/>
                <a:sym typeface="Arial"/>
              </a:rPr>
              <a:t>n the wards, if you ever want to see anything, there’s no harm in asking - say you notice a patient going for a scan, ask if you can see it</a:t>
            </a:r>
            <a:endParaRPr b="0" i="0" sz="3200" u="none" cap="none" strike="noStrike">
              <a:solidFill>
                <a:schemeClr val="lt1"/>
              </a:solidFill>
              <a:latin typeface="Arial"/>
              <a:ea typeface="Arial"/>
              <a:cs typeface="Arial"/>
              <a:sym typeface="Arial"/>
            </a:endParaRPr>
          </a:p>
          <a:p>
            <a:pPr indent="0" lvl="0" marL="457200" marR="0" rtl="0" algn="l">
              <a:lnSpc>
                <a:spcPct val="100000"/>
              </a:lnSpc>
              <a:spcBef>
                <a:spcPts val="0"/>
              </a:spcBef>
              <a:spcAft>
                <a:spcPts val="0"/>
              </a:spcAft>
              <a:buNone/>
            </a:pPr>
            <a:r>
              <a:t/>
            </a:r>
            <a:endParaRPr sz="3200">
              <a:solidFill>
                <a:schemeClr val="lt1"/>
              </a:solidFill>
            </a:endParaRPr>
          </a:p>
          <a:p>
            <a:pPr indent="-495300" lvl="0" marL="520700" marR="0" rtl="0" algn="l">
              <a:lnSpc>
                <a:spcPct val="100000"/>
              </a:lnSpc>
              <a:spcBef>
                <a:spcPts val="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If there’s nothing happening don’t feel you have to stay on the ward - try to make the most out of placement if there’s nothing happening</a:t>
            </a:r>
            <a:r>
              <a:rPr lang="en-US" sz="3200">
                <a:solidFill>
                  <a:schemeClr val="lt1"/>
                </a:solidFill>
              </a:rPr>
              <a:t> - go to another ward, get a sign off etc.</a:t>
            </a:r>
            <a:endParaRPr b="0" i="0" sz="3200" u="none" cap="none" strike="noStrike">
              <a:solidFill>
                <a:schemeClr val="lt1"/>
              </a:solidFill>
              <a:latin typeface="Arial"/>
              <a:ea typeface="Arial"/>
              <a:cs typeface="Arial"/>
              <a:sym typeface="Arial"/>
            </a:endParaRPr>
          </a:p>
          <a:p>
            <a:pPr indent="-495300" lvl="0" marL="520700" marR="0" rtl="0" algn="l">
              <a:lnSpc>
                <a:spcPct val="100000"/>
              </a:lnSpc>
              <a:spcBef>
                <a:spcPts val="23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Book the skills room with friends in chandler sail to practise skills/ OSCE throughout the year </a:t>
            </a:r>
            <a:endParaRPr b="0" i="0" sz="3200" u="none" cap="none" strike="noStrike">
              <a:solidFill>
                <a:schemeClr val="lt1"/>
              </a:solidFill>
              <a:latin typeface="Arial"/>
              <a:ea typeface="Arial"/>
              <a:cs typeface="Arial"/>
              <a:sym typeface="Arial"/>
            </a:endParaRPr>
          </a:p>
          <a:p>
            <a:pPr indent="-495300" lvl="0" marL="520700" marR="0" rtl="0" algn="l">
              <a:lnSpc>
                <a:spcPct val="100000"/>
              </a:lnSpc>
              <a:spcBef>
                <a:spcPts val="2300"/>
              </a:spcBef>
              <a:spcAft>
                <a:spcPts val="0"/>
              </a:spcAft>
              <a:buClr>
                <a:schemeClr val="lt1"/>
              </a:buClr>
              <a:buSzPts val="3200"/>
              <a:buFont typeface="Arial"/>
              <a:buChar char="•"/>
            </a:pPr>
            <a:r>
              <a:rPr b="0" i="0" lang="en-US" sz="3200" u="none" cap="none" strike="noStrike">
                <a:solidFill>
                  <a:schemeClr val="lt1"/>
                </a:solidFill>
                <a:latin typeface="Arial"/>
                <a:ea typeface="Arial"/>
                <a:cs typeface="Arial"/>
                <a:sym typeface="Arial"/>
              </a:rPr>
              <a:t>Don’t stress about knowing everything,</a:t>
            </a:r>
            <a:r>
              <a:rPr b="0" i="0" lang="en-US" sz="3200" u="none" cap="none" strike="noStrike">
                <a:solidFill>
                  <a:schemeClr val="lt1"/>
                </a:solidFill>
                <a:latin typeface="Arial"/>
                <a:ea typeface="Arial"/>
                <a:cs typeface="Arial"/>
                <a:sym typeface="Arial"/>
              </a:rPr>
              <a:t> </a:t>
            </a:r>
            <a:r>
              <a:rPr b="0" i="0" lang="en-US" sz="3200" u="none" cap="none" strike="noStrike">
                <a:solidFill>
                  <a:schemeClr val="lt1"/>
                </a:solidFill>
                <a:latin typeface="Arial"/>
                <a:ea typeface="Arial"/>
                <a:cs typeface="Arial"/>
                <a:sym typeface="Arial"/>
              </a:rPr>
              <a:t>as long as you’re willing to learn and know the basics, you will end up learning a lot as you go</a:t>
            </a:r>
            <a:endParaRPr sz="3200">
              <a:solidFill>
                <a:schemeClr val="lt1"/>
              </a:solidFill>
            </a:endParaRPr>
          </a:p>
          <a:p>
            <a:pPr indent="-495300" lvl="0" marL="520700" marR="0" rtl="0" algn="l">
              <a:lnSpc>
                <a:spcPct val="100000"/>
              </a:lnSpc>
              <a:spcBef>
                <a:spcPts val="2300"/>
              </a:spcBef>
              <a:spcAft>
                <a:spcPts val="2300"/>
              </a:spcAft>
              <a:buClr>
                <a:schemeClr val="lt1"/>
              </a:buClr>
              <a:buSzPts val="3200"/>
              <a:buFont typeface="Arial"/>
              <a:buChar char="•"/>
            </a:pPr>
            <a:r>
              <a:rPr lang="en-US" sz="3200">
                <a:solidFill>
                  <a:schemeClr val="lt1"/>
                </a:solidFill>
              </a:rPr>
              <a:t>Be curious and read up on </a:t>
            </a:r>
            <a:r>
              <a:rPr lang="en-US" sz="3200">
                <a:solidFill>
                  <a:schemeClr val="lt1"/>
                </a:solidFill>
              </a:rPr>
              <a:t>what you saw on placement - it will stay with you a long time</a:t>
            </a:r>
            <a:endParaRPr b="0" i="0" sz="3200" u="none" cap="none" strike="noStrike">
              <a:solidFill>
                <a:schemeClr val="lt1"/>
              </a:solidFill>
              <a:latin typeface="Arial"/>
              <a:ea typeface="Arial"/>
              <a:cs typeface="Arial"/>
              <a:sym typeface="Arial"/>
            </a:endParaRPr>
          </a:p>
        </p:txBody>
      </p:sp>
      <p:sp>
        <p:nvSpPr>
          <p:cNvPr id="306" name="Google Shape;306;g2fde9715597_0_1246"/>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307" name="Google Shape;307;g2fde9715597_0_1246"/>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308" name="Google Shape;308;g2fde9715597_0_1246"/>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
        <p:nvSpPr>
          <p:cNvPr id="309" name="Google Shape;309;g2fde9715597_0_1246"/>
          <p:cNvSpPr txBox="1"/>
          <p:nvPr/>
        </p:nvSpPr>
        <p:spPr>
          <a:xfrm>
            <a:off x="434654" y="666862"/>
            <a:ext cx="17122800" cy="8619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5600" u="none" cap="none" strike="noStrike">
                <a:solidFill>
                  <a:schemeClr val="lt1"/>
                </a:solidFill>
                <a:latin typeface="Comfortaa"/>
                <a:ea typeface="Comfortaa"/>
                <a:cs typeface="Comfortaa"/>
                <a:sym typeface="Comfortaa"/>
              </a:rPr>
              <a:t>Making the most of hospital placement - cont.</a:t>
            </a:r>
            <a:endParaRPr b="1" i="0" sz="5600" u="none" cap="none" strike="noStrike">
              <a:solidFill>
                <a:schemeClr val="lt1"/>
              </a:solidFill>
              <a:latin typeface="Comfortaa"/>
              <a:ea typeface="Comfortaa"/>
              <a:cs typeface="Comfortaa"/>
              <a:sym typeface="Comfortaa"/>
            </a:endParaRPr>
          </a:p>
        </p:txBody>
      </p:sp>
      <p:cxnSp>
        <p:nvCxnSpPr>
          <p:cNvPr id="310" name="Google Shape;310;g2fde9715597_0_1246"/>
          <p:cNvCxnSpPr/>
          <p:nvPr/>
        </p:nvCxnSpPr>
        <p:spPr>
          <a:xfrm>
            <a:off x="0" y="1992399"/>
            <a:ext cx="18556200" cy="0"/>
          </a:xfrm>
          <a:prstGeom prst="straightConnector1">
            <a:avLst/>
          </a:prstGeom>
          <a:noFill/>
          <a:ln cap="flat" cmpd="sng" w="19050">
            <a:solidFill>
              <a:srgbClr val="F46530"/>
            </a:solidFill>
            <a:prstDash val="solid"/>
            <a:round/>
            <a:headEnd len="sm" w="sm" type="none"/>
            <a:tailEnd len="sm" w="sm"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2fde9715597_0_1257"/>
          <p:cNvSpPr txBox="1"/>
          <p:nvPr/>
        </p:nvSpPr>
        <p:spPr>
          <a:xfrm>
            <a:off x="786825" y="455525"/>
            <a:ext cx="14701800" cy="155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300"/>
              <a:buFont typeface="Arial"/>
              <a:buNone/>
            </a:pPr>
            <a:r>
              <a:t/>
            </a:r>
            <a:endParaRPr b="1" i="0" sz="8300" u="none" cap="none" strike="noStrike">
              <a:solidFill>
                <a:schemeClr val="lt1"/>
              </a:solidFill>
              <a:latin typeface="Comfortaa"/>
              <a:ea typeface="Comfortaa"/>
              <a:cs typeface="Comfortaa"/>
              <a:sym typeface="Comfortaa"/>
            </a:endParaRPr>
          </a:p>
        </p:txBody>
      </p:sp>
      <p:sp>
        <p:nvSpPr>
          <p:cNvPr id="316" name="Google Shape;316;g2fde9715597_0_1257"/>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317" name="Google Shape;317;g2fde9715597_0_1257"/>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318" name="Google Shape;318;g2fde9715597_0_1257"/>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pic>
        <p:nvPicPr>
          <p:cNvPr id="319" name="Google Shape;319;g2fde9715597_0_1257"/>
          <p:cNvPicPr preferRelativeResize="0"/>
          <p:nvPr/>
        </p:nvPicPr>
        <p:blipFill rotWithShape="1">
          <a:blip r:embed="rId4">
            <a:alphaModFix/>
          </a:blip>
          <a:srcRect b="0" l="0" r="0" t="0"/>
          <a:stretch/>
        </p:blipFill>
        <p:spPr>
          <a:xfrm>
            <a:off x="7912712" y="5976063"/>
            <a:ext cx="2469775" cy="3022277"/>
          </a:xfrm>
          <a:prstGeom prst="rect">
            <a:avLst/>
          </a:prstGeom>
          <a:noFill/>
          <a:ln>
            <a:noFill/>
          </a:ln>
        </p:spPr>
      </p:pic>
      <p:pic>
        <p:nvPicPr>
          <p:cNvPr id="320" name="Google Shape;320;g2fde9715597_0_1257"/>
          <p:cNvPicPr preferRelativeResize="0"/>
          <p:nvPr/>
        </p:nvPicPr>
        <p:blipFill>
          <a:blip r:embed="rId5">
            <a:alphaModFix/>
          </a:blip>
          <a:stretch>
            <a:fillRect/>
          </a:stretch>
        </p:blipFill>
        <p:spPr>
          <a:xfrm>
            <a:off x="1653150" y="1366775"/>
            <a:ext cx="5837701" cy="4378276"/>
          </a:xfrm>
          <a:prstGeom prst="rect">
            <a:avLst/>
          </a:prstGeom>
          <a:noFill/>
          <a:ln>
            <a:noFill/>
          </a:ln>
        </p:spPr>
      </p:pic>
      <p:pic>
        <p:nvPicPr>
          <p:cNvPr id="321" name="Google Shape;321;g2fde9715597_0_1257"/>
          <p:cNvPicPr preferRelativeResize="0"/>
          <p:nvPr/>
        </p:nvPicPr>
        <p:blipFill>
          <a:blip r:embed="rId6">
            <a:alphaModFix/>
          </a:blip>
          <a:stretch>
            <a:fillRect/>
          </a:stretch>
        </p:blipFill>
        <p:spPr>
          <a:xfrm>
            <a:off x="12325525" y="1366775"/>
            <a:ext cx="5147250" cy="4124450"/>
          </a:xfrm>
          <a:prstGeom prst="rect">
            <a:avLst/>
          </a:prstGeom>
          <a:noFill/>
          <a:ln>
            <a:noFill/>
          </a:ln>
        </p:spPr>
      </p:pic>
      <p:pic>
        <p:nvPicPr>
          <p:cNvPr id="322" name="Google Shape;322;g2fde9715597_0_1257"/>
          <p:cNvPicPr preferRelativeResize="0"/>
          <p:nvPr/>
        </p:nvPicPr>
        <p:blipFill>
          <a:blip r:embed="rId7">
            <a:alphaModFix/>
          </a:blip>
          <a:stretch>
            <a:fillRect/>
          </a:stretch>
        </p:blipFill>
        <p:spPr>
          <a:xfrm>
            <a:off x="12325525" y="5536150"/>
            <a:ext cx="5147250" cy="3462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g2fde9715597_0_1264"/>
          <p:cNvSpPr txBox="1"/>
          <p:nvPr/>
        </p:nvSpPr>
        <p:spPr>
          <a:xfrm>
            <a:off x="421207" y="581443"/>
            <a:ext cx="17122800" cy="1031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6700" u="none" cap="none" strike="noStrike">
                <a:solidFill>
                  <a:schemeClr val="lt1"/>
                </a:solidFill>
                <a:latin typeface="Comfortaa"/>
                <a:ea typeface="Comfortaa"/>
                <a:cs typeface="Comfortaa"/>
                <a:sym typeface="Comfortaa"/>
              </a:rPr>
              <a:t>Student Selected Component (SSC)</a:t>
            </a:r>
            <a:endParaRPr b="1" i="0" sz="6700" u="none" cap="none" strike="noStrike">
              <a:solidFill>
                <a:schemeClr val="lt1"/>
              </a:solidFill>
              <a:latin typeface="Comfortaa"/>
              <a:ea typeface="Comfortaa"/>
              <a:cs typeface="Comfortaa"/>
              <a:sym typeface="Comfortaa"/>
            </a:endParaRPr>
          </a:p>
        </p:txBody>
      </p:sp>
      <p:sp>
        <p:nvSpPr>
          <p:cNvPr id="328" name="Google Shape;328;g2fde9715597_0_1264"/>
          <p:cNvSpPr txBox="1"/>
          <p:nvPr/>
        </p:nvSpPr>
        <p:spPr>
          <a:xfrm>
            <a:off x="386694" y="2044074"/>
            <a:ext cx="17521800" cy="7162500"/>
          </a:xfrm>
          <a:prstGeom prst="rect">
            <a:avLst/>
          </a:prstGeom>
          <a:noFill/>
          <a:ln>
            <a:noFill/>
          </a:ln>
        </p:spPr>
        <p:txBody>
          <a:bodyPr anchorCtr="0" anchor="t" bIns="0" lIns="0" spcFirstLastPara="1" rIns="0" wrap="square" tIns="0">
            <a:spAutoFit/>
          </a:bodyPr>
          <a:lstStyle/>
          <a:p>
            <a:pPr indent="-457200" lvl="0" marL="520700" marR="0" rtl="0" algn="l">
              <a:lnSpc>
                <a:spcPct val="100000"/>
              </a:lnSpc>
              <a:spcBef>
                <a:spcPts val="0"/>
              </a:spcBef>
              <a:spcAft>
                <a:spcPts val="0"/>
              </a:spcAft>
              <a:buClr>
                <a:schemeClr val="lt1"/>
              </a:buClr>
              <a:buSzPts val="2600"/>
              <a:buFont typeface="Arial"/>
              <a:buChar char="•"/>
            </a:pPr>
            <a:r>
              <a:rPr b="0" i="0" lang="en-US" sz="2800" u="none" cap="none" strike="noStrike">
                <a:solidFill>
                  <a:schemeClr val="lt1"/>
                </a:solidFill>
                <a:latin typeface="Arial"/>
                <a:ea typeface="Arial"/>
                <a:cs typeface="Arial"/>
                <a:sym typeface="Arial"/>
              </a:rPr>
              <a:t>Choosing between Language Vs Research Project :</a:t>
            </a:r>
            <a:endParaRPr b="0" i="0" sz="1400" u="none" cap="none" strike="noStrike">
              <a:solidFill>
                <a:srgbClr val="000000"/>
              </a:solidFill>
              <a:latin typeface="Arial"/>
              <a:ea typeface="Arial"/>
              <a:cs typeface="Arial"/>
              <a:sym typeface="Arial"/>
            </a:endParaRPr>
          </a:p>
          <a:p>
            <a:pPr indent="-393700" lvl="1" marL="914400" marR="0" rtl="0" algn="l">
              <a:lnSpc>
                <a:spcPct val="100000"/>
              </a:lnSpc>
              <a:spcBef>
                <a:spcPts val="800"/>
              </a:spcBef>
              <a:spcAft>
                <a:spcPts val="0"/>
              </a:spcAft>
              <a:buClr>
                <a:schemeClr val="lt1"/>
              </a:buClr>
              <a:buSzPts val="2600"/>
              <a:buFont typeface="Arial"/>
              <a:buChar char="○"/>
            </a:pPr>
            <a:r>
              <a:rPr b="0" i="0" lang="en-US" sz="2800" u="none" cap="none" strike="noStrike">
                <a:solidFill>
                  <a:schemeClr val="lt1"/>
                </a:solidFill>
                <a:latin typeface="Arial"/>
                <a:ea typeface="Arial"/>
                <a:cs typeface="Arial"/>
                <a:sym typeface="Arial"/>
              </a:rPr>
              <a:t>Choose what you would enjoy!!</a:t>
            </a:r>
            <a:endParaRPr b="0" i="0" sz="1400" u="none" cap="none" strike="noStrike">
              <a:solidFill>
                <a:srgbClr val="000000"/>
              </a:solidFill>
              <a:latin typeface="Arial"/>
              <a:ea typeface="Arial"/>
              <a:cs typeface="Arial"/>
              <a:sym typeface="Arial"/>
            </a:endParaRPr>
          </a:p>
          <a:p>
            <a:pPr indent="-393700" lvl="1" marL="914400" marR="0" rtl="0" algn="l">
              <a:lnSpc>
                <a:spcPct val="100000"/>
              </a:lnSpc>
              <a:spcBef>
                <a:spcPts val="800"/>
              </a:spcBef>
              <a:spcAft>
                <a:spcPts val="0"/>
              </a:spcAft>
              <a:buClr>
                <a:schemeClr val="lt1"/>
              </a:buClr>
              <a:buSzPts val="2600"/>
              <a:buFont typeface="Arial"/>
              <a:buChar char="○"/>
            </a:pPr>
            <a:r>
              <a:rPr b="0" i="0" lang="en-US" sz="2800" u="none" cap="none" strike="noStrike">
                <a:solidFill>
                  <a:schemeClr val="lt1"/>
                </a:solidFill>
                <a:latin typeface="Arial"/>
                <a:ea typeface="Arial"/>
                <a:cs typeface="Arial"/>
                <a:sym typeface="Arial"/>
              </a:rPr>
              <a:t>When choosing a project, think about workload, time, how it’s assessed and what your overall aim is for the project (publication?) - would hig</a:t>
            </a:r>
            <a:r>
              <a:rPr lang="en-US" sz="2800">
                <a:solidFill>
                  <a:schemeClr val="lt1"/>
                </a:solidFill>
              </a:rPr>
              <a:t>hly recommend submitting an abstract to GKT projects Conference</a:t>
            </a:r>
            <a:endParaRPr b="0" i="0" sz="1400" u="none" cap="none" strike="noStrike">
              <a:solidFill>
                <a:srgbClr val="000000"/>
              </a:solidFill>
              <a:latin typeface="Arial"/>
              <a:ea typeface="Arial"/>
              <a:cs typeface="Arial"/>
              <a:sym typeface="Arial"/>
            </a:endParaRPr>
          </a:p>
          <a:p>
            <a:pPr indent="-457200" lvl="0" marL="520700" marR="0" rtl="0" algn="l">
              <a:lnSpc>
                <a:spcPct val="100000"/>
              </a:lnSpc>
              <a:spcBef>
                <a:spcPts val="800"/>
              </a:spcBef>
              <a:spcAft>
                <a:spcPts val="0"/>
              </a:spcAft>
              <a:buClr>
                <a:schemeClr val="lt1"/>
              </a:buClr>
              <a:buSzPts val="2600"/>
              <a:buFont typeface="Arial"/>
              <a:buChar char="•"/>
            </a:pPr>
            <a:r>
              <a:rPr b="0" i="0" lang="en-US" sz="2800" u="none" cap="none" strike="noStrike">
                <a:solidFill>
                  <a:schemeClr val="lt1"/>
                </a:solidFill>
                <a:latin typeface="Arial"/>
                <a:ea typeface="Arial"/>
                <a:cs typeface="Arial"/>
                <a:sym typeface="Arial"/>
              </a:rPr>
              <a:t>Research projects :</a:t>
            </a:r>
            <a:endParaRPr b="0" i="0" sz="2800" u="none" cap="none" strike="noStrike">
              <a:solidFill>
                <a:schemeClr val="lt1"/>
              </a:solidFill>
              <a:latin typeface="Arial"/>
              <a:ea typeface="Arial"/>
              <a:cs typeface="Arial"/>
              <a:sym typeface="Arial"/>
            </a:endParaRPr>
          </a:p>
          <a:p>
            <a:pPr indent="-393700" lvl="1" marL="914400" marR="0" rtl="0" algn="l">
              <a:lnSpc>
                <a:spcPct val="100000"/>
              </a:lnSpc>
              <a:spcBef>
                <a:spcPts val="800"/>
              </a:spcBef>
              <a:spcAft>
                <a:spcPts val="0"/>
              </a:spcAft>
              <a:buClr>
                <a:schemeClr val="lt1"/>
              </a:buClr>
              <a:buSzPts val="2600"/>
              <a:buFont typeface="Arial"/>
              <a:buChar char="○"/>
            </a:pPr>
            <a:r>
              <a:rPr b="0" i="0" lang="en-US" sz="2800" u="none" cap="none" strike="noStrike">
                <a:solidFill>
                  <a:schemeClr val="lt1"/>
                </a:solidFill>
                <a:latin typeface="Arial"/>
                <a:ea typeface="Arial"/>
                <a:cs typeface="Arial"/>
                <a:sym typeface="Arial"/>
              </a:rPr>
              <a:t> Contact your supervisor early on if you haven’t heard back from them try and find their NHS email address </a:t>
            </a:r>
            <a:endParaRPr b="0" i="0" sz="1400" u="none" cap="none" strike="noStrike">
              <a:solidFill>
                <a:srgbClr val="000000"/>
              </a:solidFill>
              <a:latin typeface="Arial"/>
              <a:ea typeface="Arial"/>
              <a:cs typeface="Arial"/>
              <a:sym typeface="Arial"/>
            </a:endParaRPr>
          </a:p>
          <a:p>
            <a:pPr indent="-393700" lvl="1" marL="914400" marR="0" rtl="0" algn="l">
              <a:lnSpc>
                <a:spcPct val="100000"/>
              </a:lnSpc>
              <a:spcBef>
                <a:spcPts val="800"/>
              </a:spcBef>
              <a:spcAft>
                <a:spcPts val="0"/>
              </a:spcAft>
              <a:buClr>
                <a:schemeClr val="lt1"/>
              </a:buClr>
              <a:buSzPts val="2600"/>
              <a:buFont typeface="Arial"/>
              <a:buChar char="○"/>
            </a:pPr>
            <a:r>
              <a:rPr b="0" i="0" lang="en-US" sz="2800" u="none" cap="none" strike="noStrike">
                <a:solidFill>
                  <a:schemeClr val="lt1"/>
                </a:solidFill>
                <a:latin typeface="Arial"/>
                <a:ea typeface="Arial"/>
                <a:cs typeface="Arial"/>
                <a:sym typeface="Arial"/>
              </a:rPr>
              <a:t>Make sure you have a clear idea of what your project entails and how you will be assessed </a:t>
            </a:r>
            <a:endParaRPr b="0" i="0" sz="2800" u="none" cap="none" strike="noStrike">
              <a:solidFill>
                <a:schemeClr val="lt1"/>
              </a:solidFill>
              <a:latin typeface="Arial"/>
              <a:ea typeface="Arial"/>
              <a:cs typeface="Arial"/>
              <a:sym typeface="Arial"/>
            </a:endParaRPr>
          </a:p>
          <a:p>
            <a:pPr indent="-406400" lvl="2" marL="1371600" marR="0" rtl="0" algn="l">
              <a:lnSpc>
                <a:spcPct val="100000"/>
              </a:lnSpc>
              <a:spcBef>
                <a:spcPts val="8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Usually 1. the essay and 2.  engagement (on kaizen)</a:t>
            </a:r>
            <a:endParaRPr b="0" i="0" sz="2800" u="none" cap="none" strike="noStrike">
              <a:solidFill>
                <a:schemeClr val="lt1"/>
              </a:solidFill>
              <a:latin typeface="Arial"/>
              <a:ea typeface="Arial"/>
              <a:cs typeface="Arial"/>
              <a:sym typeface="Arial"/>
            </a:endParaRPr>
          </a:p>
          <a:p>
            <a:pPr indent="-406400" lvl="1" marL="914400" marR="0" rtl="0" algn="l">
              <a:lnSpc>
                <a:spcPct val="100000"/>
              </a:lnSpc>
              <a:spcBef>
                <a:spcPts val="80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Set some deadlines for yourself and stick to them!! (don’t leave it till the end!)</a:t>
            </a:r>
            <a:endParaRPr b="0" i="0" sz="2800" u="none" cap="none" strike="noStrike">
              <a:solidFill>
                <a:schemeClr val="lt1"/>
              </a:solidFill>
              <a:latin typeface="Arial"/>
              <a:ea typeface="Arial"/>
              <a:cs typeface="Arial"/>
              <a:sym typeface="Arial"/>
            </a:endParaRPr>
          </a:p>
          <a:p>
            <a:pPr indent="-457200" lvl="0" marL="520700" marR="0" rtl="0" algn="l">
              <a:lnSpc>
                <a:spcPct val="100000"/>
              </a:lnSpc>
              <a:spcBef>
                <a:spcPts val="800"/>
              </a:spcBef>
              <a:spcAft>
                <a:spcPts val="0"/>
              </a:spcAft>
              <a:buClr>
                <a:schemeClr val="lt1"/>
              </a:buClr>
              <a:buSzPts val="2600"/>
              <a:buFont typeface="Arial"/>
              <a:buChar char="•"/>
            </a:pPr>
            <a:r>
              <a:rPr b="0" i="0" lang="en-US" sz="2800" u="none" cap="none" strike="noStrike">
                <a:solidFill>
                  <a:schemeClr val="lt1"/>
                </a:solidFill>
                <a:latin typeface="Arial"/>
                <a:ea typeface="Arial"/>
                <a:cs typeface="Arial"/>
                <a:sym typeface="Arial"/>
              </a:rPr>
              <a:t>Enjoy it and have fun - bit of a break from the clinical work and lectures! </a:t>
            </a:r>
            <a:endParaRPr b="0" i="0" sz="2800" u="none" cap="none" strike="noStrike">
              <a:solidFill>
                <a:schemeClr val="lt1"/>
              </a:solidFill>
              <a:latin typeface="Arial"/>
              <a:ea typeface="Arial"/>
              <a:cs typeface="Arial"/>
              <a:sym typeface="Arial"/>
            </a:endParaRPr>
          </a:p>
          <a:p>
            <a:pPr indent="-469900" lvl="0" marL="520700" marR="0" rtl="0" algn="l">
              <a:lnSpc>
                <a:spcPct val="100000"/>
              </a:lnSpc>
              <a:spcBef>
                <a:spcPts val="800"/>
              </a:spcBef>
              <a:spcAft>
                <a:spcPts val="0"/>
              </a:spcAft>
              <a:buClr>
                <a:schemeClr val="lt1"/>
              </a:buClr>
              <a:buSzPts val="2800"/>
              <a:buChar char="•"/>
            </a:pPr>
            <a:r>
              <a:rPr lang="en-US" sz="2800">
                <a:solidFill>
                  <a:schemeClr val="lt1"/>
                </a:solidFill>
              </a:rPr>
              <a:t>Languages -t</a:t>
            </a:r>
            <a:r>
              <a:rPr lang="en-US" sz="2800">
                <a:solidFill>
                  <a:schemeClr val="lt1"/>
                </a:solidFill>
              </a:rPr>
              <a:t>wice a week lessons on Strand campus, homework, exams etc. </a:t>
            </a:r>
            <a:endParaRPr sz="2800">
              <a:solidFill>
                <a:schemeClr val="lt1"/>
              </a:solidFill>
            </a:endParaRPr>
          </a:p>
          <a:p>
            <a:pPr indent="-406400" lvl="1" marL="914400" rtl="0" algn="l">
              <a:spcBef>
                <a:spcPts val="800"/>
              </a:spcBef>
              <a:spcAft>
                <a:spcPts val="0"/>
              </a:spcAft>
              <a:buClr>
                <a:schemeClr val="lt1"/>
              </a:buClr>
              <a:buSzPts val="2800"/>
              <a:buChar char="○"/>
            </a:pPr>
            <a:r>
              <a:rPr lang="en-US" sz="2800">
                <a:solidFill>
                  <a:schemeClr val="lt1"/>
                </a:solidFill>
              </a:rPr>
              <a:t>Language Exam - 1x Oral Exam, 1x Writing Exam</a:t>
            </a:r>
            <a:endParaRPr sz="2800">
              <a:solidFill>
                <a:schemeClr val="lt1"/>
              </a:solidFill>
            </a:endParaRPr>
          </a:p>
          <a:p>
            <a:pPr indent="-406400" lvl="0" marL="457200" rtl="0" algn="l">
              <a:spcBef>
                <a:spcPts val="800"/>
              </a:spcBef>
              <a:spcAft>
                <a:spcPts val="0"/>
              </a:spcAft>
              <a:buClr>
                <a:schemeClr val="lt1"/>
              </a:buClr>
              <a:buSzPts val="2800"/>
              <a:buChar char="•"/>
            </a:pPr>
            <a:r>
              <a:rPr lang="en-US" sz="2800">
                <a:solidFill>
                  <a:schemeClr val="lt1"/>
                </a:solidFill>
              </a:rPr>
              <a:t>Only do a language SSC if you’re passionate about the language you choose </a:t>
            </a:r>
            <a:endParaRPr sz="2800">
              <a:solidFill>
                <a:schemeClr val="lt1"/>
              </a:solidFill>
            </a:endParaRPr>
          </a:p>
        </p:txBody>
      </p:sp>
      <p:sp>
        <p:nvSpPr>
          <p:cNvPr id="329" name="Google Shape;329;g2fde9715597_0_1264"/>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330" name="Google Shape;330;g2fde9715597_0_1264"/>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331" name="Google Shape;331;g2fde9715597_0_1264"/>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cxnSp>
        <p:nvCxnSpPr>
          <p:cNvPr id="332" name="Google Shape;332;g2fde9715597_0_1264"/>
          <p:cNvCxnSpPr/>
          <p:nvPr/>
        </p:nvCxnSpPr>
        <p:spPr>
          <a:xfrm>
            <a:off x="0" y="1992399"/>
            <a:ext cx="18556200" cy="0"/>
          </a:xfrm>
          <a:prstGeom prst="straightConnector1">
            <a:avLst/>
          </a:prstGeom>
          <a:noFill/>
          <a:ln cap="flat" cmpd="sng" w="19050">
            <a:solidFill>
              <a:srgbClr val="F46530"/>
            </a:solidFill>
            <a:prstDash val="solid"/>
            <a:round/>
            <a:headEnd len="sm" w="sm" type="none"/>
            <a:tailEnd len="sm" w="sm"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g2fde9715597_0_1175"/>
          <p:cNvSpPr txBox="1"/>
          <p:nvPr>
            <p:ph type="title"/>
          </p:nvPr>
        </p:nvSpPr>
        <p:spPr>
          <a:xfrm>
            <a:off x="1578401" y="2857533"/>
            <a:ext cx="14666400" cy="42933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SzPts val="1800"/>
              <a:buNone/>
            </a:pPr>
            <a:r>
              <a:rPr b="1" lang="en-US" sz="14400">
                <a:solidFill>
                  <a:srgbClr val="FFFFFF"/>
                </a:solidFill>
                <a:latin typeface="Comfortaa"/>
                <a:ea typeface="Comfortaa"/>
                <a:cs typeface="Comfortaa"/>
                <a:sym typeface="Comfortaa"/>
              </a:rPr>
              <a:t>STAGE 2 YEAR 2 BLOCKS</a:t>
            </a:r>
            <a:endParaRPr b="1" sz="14400">
              <a:solidFill>
                <a:srgbClr val="FFFFFF"/>
              </a:solidFill>
              <a:latin typeface="Comfortaa"/>
              <a:ea typeface="Comfortaa"/>
              <a:cs typeface="Comfortaa"/>
              <a:sym typeface="Comfortaa"/>
            </a:endParaRPr>
          </a:p>
        </p:txBody>
      </p:sp>
      <p:sp>
        <p:nvSpPr>
          <p:cNvPr id="338" name="Google Shape;338;g2fde9715597_0_1175"/>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339" name="Google Shape;339;g2fde9715597_0_1175"/>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340" name="Google Shape;340;g2fde9715597_0_1175"/>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pic>
        <p:nvPicPr>
          <p:cNvPr id="341" name="Google Shape;341;g2fde9715597_0_1175"/>
          <p:cNvPicPr preferRelativeResize="0"/>
          <p:nvPr/>
        </p:nvPicPr>
        <p:blipFill rotWithShape="1">
          <a:blip r:embed="rId4">
            <a:alphaModFix/>
          </a:blip>
          <a:srcRect b="54862" l="16281" r="50896" t="30728"/>
          <a:stretch/>
        </p:blipFill>
        <p:spPr>
          <a:xfrm>
            <a:off x="12953700" y="5123500"/>
            <a:ext cx="2292851" cy="1438348"/>
          </a:xfrm>
          <a:prstGeom prst="rect">
            <a:avLst/>
          </a:prstGeom>
          <a:noFill/>
          <a:ln>
            <a:noFill/>
          </a:ln>
        </p:spPr>
      </p:pic>
      <p:pic>
        <p:nvPicPr>
          <p:cNvPr id="342" name="Google Shape;342;g2fde9715597_0_1175"/>
          <p:cNvPicPr preferRelativeResize="0"/>
          <p:nvPr/>
        </p:nvPicPr>
        <p:blipFill rotWithShape="1">
          <a:blip r:embed="rId4">
            <a:alphaModFix/>
          </a:blip>
          <a:srcRect b="49592" l="65057" r="4054" t="36927"/>
          <a:stretch/>
        </p:blipFill>
        <p:spPr>
          <a:xfrm>
            <a:off x="2617225" y="5127688"/>
            <a:ext cx="2292851" cy="142996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g2fde9715597_0_1182"/>
          <p:cNvSpPr txBox="1"/>
          <p:nvPr/>
        </p:nvSpPr>
        <p:spPr>
          <a:xfrm>
            <a:off x="705970" y="413167"/>
            <a:ext cx="145962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9000" u="none" cap="none" strike="noStrike">
                <a:solidFill>
                  <a:schemeClr val="lt1"/>
                </a:solidFill>
                <a:latin typeface="Comfortaa"/>
                <a:ea typeface="Comfortaa"/>
                <a:cs typeface="Comfortaa"/>
                <a:sym typeface="Comfortaa"/>
              </a:rPr>
              <a:t>HUMAN DEVELOPMENT</a:t>
            </a:r>
            <a:endParaRPr b="0" i="0" sz="1400" u="none" cap="none" strike="noStrike">
              <a:solidFill>
                <a:schemeClr val="lt1"/>
              </a:solidFill>
              <a:latin typeface="Comfortaa"/>
              <a:ea typeface="Comfortaa"/>
              <a:cs typeface="Comfortaa"/>
              <a:sym typeface="Comfortaa"/>
            </a:endParaRPr>
          </a:p>
        </p:txBody>
      </p:sp>
      <p:sp>
        <p:nvSpPr>
          <p:cNvPr id="348" name="Google Shape;348;g2fde9715597_0_1182"/>
          <p:cNvSpPr/>
          <p:nvPr/>
        </p:nvSpPr>
        <p:spPr>
          <a:xfrm>
            <a:off x="0" y="2282234"/>
            <a:ext cx="18295200" cy="6989400"/>
          </a:xfrm>
          <a:prstGeom prst="rect">
            <a:avLst/>
          </a:prstGeom>
          <a:solidFill>
            <a:srgbClr val="BDD3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62626"/>
              </a:solidFill>
              <a:latin typeface="Arial"/>
              <a:ea typeface="Arial"/>
              <a:cs typeface="Arial"/>
              <a:sym typeface="Arial"/>
            </a:endParaRPr>
          </a:p>
        </p:txBody>
      </p:sp>
      <p:cxnSp>
        <p:nvCxnSpPr>
          <p:cNvPr id="349" name="Google Shape;349;g2fde9715597_0_1182"/>
          <p:cNvCxnSpPr/>
          <p:nvPr/>
        </p:nvCxnSpPr>
        <p:spPr>
          <a:xfrm>
            <a:off x="-134100" y="2265103"/>
            <a:ext cx="18556200" cy="0"/>
          </a:xfrm>
          <a:prstGeom prst="straightConnector1">
            <a:avLst/>
          </a:prstGeom>
          <a:noFill/>
          <a:ln cap="flat" cmpd="sng" w="57150">
            <a:solidFill>
              <a:srgbClr val="F46530"/>
            </a:solidFill>
            <a:prstDash val="solid"/>
            <a:round/>
            <a:headEnd len="sm" w="sm" type="none"/>
            <a:tailEnd len="sm" w="sm" type="none"/>
          </a:ln>
        </p:spPr>
      </p:cxnSp>
      <p:grpSp>
        <p:nvGrpSpPr>
          <p:cNvPr id="350" name="Google Shape;350;g2fde9715597_0_1182"/>
          <p:cNvGrpSpPr/>
          <p:nvPr/>
        </p:nvGrpSpPr>
        <p:grpSpPr>
          <a:xfrm>
            <a:off x="590013" y="2666479"/>
            <a:ext cx="9446126" cy="6347203"/>
            <a:chOff x="-387588" y="-203973"/>
            <a:chExt cx="24023718" cy="1973756"/>
          </a:xfrm>
        </p:grpSpPr>
        <p:sp>
          <p:nvSpPr>
            <p:cNvPr id="351" name="Google Shape;351;g2fde9715597_0_1182"/>
            <p:cNvSpPr txBox="1"/>
            <p:nvPr/>
          </p:nvSpPr>
          <p:spPr>
            <a:xfrm>
              <a:off x="-92670" y="76283"/>
              <a:ext cx="23728800" cy="1693500"/>
            </a:xfrm>
            <a:prstGeom prst="rect">
              <a:avLst/>
            </a:prstGeom>
            <a:noFill/>
            <a:ln>
              <a:noFill/>
            </a:ln>
          </p:spPr>
          <p:txBody>
            <a:bodyPr anchorCtr="0" anchor="t" bIns="0" lIns="0" spcFirstLastPara="1" rIns="0" wrap="square" tIns="0">
              <a:spAutoFit/>
            </a:bodyPr>
            <a:lstStyle/>
            <a:p>
              <a:pPr indent="-457200" lvl="0" marL="514350" marR="0" rtl="0" algn="l">
                <a:lnSpc>
                  <a:spcPct val="140000"/>
                </a:lnSpc>
                <a:spcBef>
                  <a:spcPts val="0"/>
                </a:spcBef>
                <a:spcAft>
                  <a:spcPts val="0"/>
                </a:spcAft>
                <a:buClr>
                  <a:srgbClr val="262626"/>
                </a:buClr>
                <a:buSzPts val="2700"/>
                <a:buFont typeface="Arial"/>
                <a:buChar char="•"/>
              </a:pPr>
              <a:r>
                <a:rPr b="0" i="0" lang="en-US" sz="2900" u="none" cap="none" strike="noStrike">
                  <a:solidFill>
                    <a:srgbClr val="262626"/>
                  </a:solidFill>
                  <a:latin typeface="Arial"/>
                  <a:ea typeface="Arial"/>
                  <a:cs typeface="Arial"/>
                  <a:sym typeface="Arial"/>
                </a:rPr>
                <a:t>Speak to prospective mothers, and learn to take </a:t>
              </a:r>
              <a:r>
                <a:rPr b="1" i="0" lang="en-US" sz="2900" u="none" cap="none" strike="noStrike">
                  <a:solidFill>
                    <a:srgbClr val="262626"/>
                  </a:solidFill>
                </a:rPr>
                <a:t>obstetric histories</a:t>
              </a:r>
              <a:r>
                <a:rPr b="0" i="0" lang="en-US" sz="2900" u="none" cap="none" strike="noStrike">
                  <a:solidFill>
                    <a:srgbClr val="262626"/>
                  </a:solidFill>
                  <a:latin typeface="Arial"/>
                  <a:ea typeface="Arial"/>
                  <a:cs typeface="Arial"/>
                  <a:sym typeface="Arial"/>
                </a:rPr>
                <a:t>! (</a:t>
              </a:r>
              <a:r>
                <a:rPr lang="en-US" sz="2900">
                  <a:solidFill>
                    <a:srgbClr val="262626"/>
                  </a:solidFill>
                </a:rPr>
                <a:t>Geeky medics is good for this</a:t>
              </a:r>
              <a:r>
                <a:rPr b="0" i="0" lang="en-US" sz="2900" u="none" cap="none" strike="noStrike">
                  <a:solidFill>
                    <a:srgbClr val="262626"/>
                  </a:solidFill>
                  <a:latin typeface="Arial"/>
                  <a:ea typeface="Arial"/>
                  <a:cs typeface="Arial"/>
                  <a:sym typeface="Arial"/>
                </a:rPr>
                <a:t>)</a:t>
              </a:r>
              <a:endParaRPr b="0" i="0" sz="2900" u="none" cap="none" strike="noStrike">
                <a:solidFill>
                  <a:srgbClr val="262626"/>
                </a:solidFill>
                <a:latin typeface="Arial"/>
                <a:ea typeface="Arial"/>
                <a:cs typeface="Arial"/>
                <a:sym typeface="Arial"/>
              </a:endParaRPr>
            </a:p>
            <a:p>
              <a:pPr indent="-457200" lvl="0" marL="501650" marR="0" rtl="0" algn="l">
                <a:lnSpc>
                  <a:spcPct val="140000"/>
                </a:lnSpc>
                <a:spcBef>
                  <a:spcPts val="0"/>
                </a:spcBef>
                <a:spcAft>
                  <a:spcPts val="0"/>
                </a:spcAft>
                <a:buClr>
                  <a:srgbClr val="262626"/>
                </a:buClr>
                <a:buSzPts val="2900"/>
                <a:buFont typeface="Arial"/>
                <a:buChar char="•"/>
              </a:pPr>
              <a:r>
                <a:rPr b="0" i="0" lang="en-US" sz="2900" u="none" cap="none" strike="noStrike">
                  <a:solidFill>
                    <a:srgbClr val="262626"/>
                  </a:solidFill>
                  <a:latin typeface="Arial"/>
                  <a:ea typeface="Arial"/>
                  <a:cs typeface="Arial"/>
                  <a:sym typeface="Arial"/>
                </a:rPr>
                <a:t>Have a good understanding of typical pregnancy timeline, childhood infections, medicine contraindications and immunisations.</a:t>
              </a:r>
              <a:endParaRPr b="0" i="0" sz="2900" u="none" cap="none" strike="noStrike">
                <a:solidFill>
                  <a:srgbClr val="262626"/>
                </a:solidFill>
                <a:latin typeface="Arial"/>
                <a:ea typeface="Arial"/>
                <a:cs typeface="Arial"/>
                <a:sym typeface="Arial"/>
              </a:endParaRPr>
            </a:p>
            <a:p>
              <a:pPr indent="-457200" lvl="0" marL="501650" marR="0" rtl="0" algn="l">
                <a:lnSpc>
                  <a:spcPct val="140000"/>
                </a:lnSpc>
                <a:spcBef>
                  <a:spcPts val="0"/>
                </a:spcBef>
                <a:spcAft>
                  <a:spcPts val="0"/>
                </a:spcAft>
                <a:buClr>
                  <a:srgbClr val="262626"/>
                </a:buClr>
                <a:buSzPts val="2900"/>
                <a:buFont typeface="Arial"/>
                <a:buChar char="•"/>
              </a:pPr>
              <a:r>
                <a:rPr b="0" i="0" lang="en-US" sz="2900" u="none" cap="none" strike="noStrike">
                  <a:solidFill>
                    <a:srgbClr val="262626"/>
                  </a:solidFill>
                  <a:latin typeface="Arial"/>
                  <a:ea typeface="Arial"/>
                  <a:cs typeface="Arial"/>
                  <a:sym typeface="Arial"/>
                </a:rPr>
                <a:t>Do read up on relevant conditions and guidelines the night before placement!!</a:t>
              </a:r>
              <a:endParaRPr b="0" i="0" sz="2900" u="none" cap="none" strike="noStrike">
                <a:solidFill>
                  <a:srgbClr val="262626"/>
                </a:solidFill>
                <a:latin typeface="Arial"/>
                <a:ea typeface="Arial"/>
                <a:cs typeface="Arial"/>
                <a:sym typeface="Arial"/>
              </a:endParaRPr>
            </a:p>
            <a:p>
              <a:pPr indent="-412750" lvl="0" marL="457200" marR="0" rtl="0" algn="l">
                <a:lnSpc>
                  <a:spcPct val="140000"/>
                </a:lnSpc>
                <a:spcBef>
                  <a:spcPts val="0"/>
                </a:spcBef>
                <a:spcAft>
                  <a:spcPts val="0"/>
                </a:spcAft>
                <a:buClr>
                  <a:srgbClr val="262626"/>
                </a:buClr>
                <a:buSzPts val="2900"/>
                <a:buFont typeface="Arial"/>
                <a:buChar char="•"/>
              </a:pPr>
              <a:r>
                <a:rPr b="0" i="0" lang="en-US" sz="2900" u="none" cap="none" strike="noStrike">
                  <a:solidFill>
                    <a:srgbClr val="262626"/>
                  </a:solidFill>
                  <a:latin typeface="Arial"/>
                  <a:ea typeface="Arial"/>
                  <a:cs typeface="Arial"/>
                  <a:sym typeface="Arial"/>
                </a:rPr>
                <a:t>Don’t feel discouraged if you don't see a birth, you will get a chance later on.</a:t>
              </a:r>
              <a:endParaRPr b="0" i="0" sz="2900" u="none" cap="none" strike="noStrike">
                <a:solidFill>
                  <a:srgbClr val="262626"/>
                </a:solidFill>
                <a:latin typeface="Arial"/>
                <a:ea typeface="Arial"/>
                <a:cs typeface="Arial"/>
                <a:sym typeface="Arial"/>
              </a:endParaRPr>
            </a:p>
          </p:txBody>
        </p:sp>
        <p:sp>
          <p:nvSpPr>
            <p:cNvPr id="352" name="Google Shape;352;g2fde9715597_0_1182"/>
            <p:cNvSpPr txBox="1"/>
            <p:nvPr/>
          </p:nvSpPr>
          <p:spPr>
            <a:xfrm>
              <a:off x="-387588" y="-203973"/>
              <a:ext cx="21640800" cy="201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4300"/>
                <a:buFont typeface="Arial"/>
                <a:buNone/>
              </a:pPr>
              <a:r>
                <a:rPr b="1" i="0" lang="en-US" sz="4200" u="none" cap="none" strike="noStrike">
                  <a:solidFill>
                    <a:srgbClr val="262626"/>
                  </a:solidFill>
                  <a:latin typeface="Arial"/>
                  <a:ea typeface="Arial"/>
                  <a:cs typeface="Arial"/>
                  <a:sym typeface="Arial"/>
                </a:rPr>
                <a:t>GENERAL ADVICE</a:t>
              </a:r>
              <a:endParaRPr b="0" i="0" sz="2600" u="none" cap="none" strike="noStrike">
                <a:solidFill>
                  <a:srgbClr val="262626"/>
                </a:solidFill>
                <a:latin typeface="Arial"/>
                <a:ea typeface="Arial"/>
                <a:cs typeface="Arial"/>
                <a:sym typeface="Arial"/>
              </a:endParaRPr>
            </a:p>
          </p:txBody>
        </p:sp>
      </p:grpSp>
      <p:sp>
        <p:nvSpPr>
          <p:cNvPr id="353" name="Google Shape;353;g2fde9715597_0_1182"/>
          <p:cNvSpPr txBox="1"/>
          <p:nvPr/>
        </p:nvSpPr>
        <p:spPr>
          <a:xfrm>
            <a:off x="11170356" y="3811397"/>
            <a:ext cx="6399300" cy="39357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000000"/>
              </a:buClr>
              <a:buSzPts val="6100"/>
              <a:buFont typeface="Arial"/>
              <a:buNone/>
            </a:pPr>
            <a:r>
              <a:rPr b="1" i="0" lang="en-US" sz="6100" u="none" cap="none" strike="noStrike">
                <a:solidFill>
                  <a:srgbClr val="262626"/>
                </a:solidFill>
                <a:latin typeface="Arial"/>
                <a:ea typeface="Arial"/>
                <a:cs typeface="Arial"/>
                <a:sym typeface="Arial"/>
              </a:rPr>
              <a:t>CONTENT:</a:t>
            </a:r>
            <a:br>
              <a:rPr b="0" i="0" lang="en-US" sz="3600" u="none" cap="none" strike="noStrike">
                <a:solidFill>
                  <a:srgbClr val="262626"/>
                </a:solidFill>
                <a:latin typeface="Arial"/>
                <a:ea typeface="Arial"/>
                <a:cs typeface="Arial"/>
                <a:sym typeface="Arial"/>
              </a:rPr>
            </a:br>
            <a:r>
              <a:rPr b="0" i="0" lang="en-US" sz="3600" u="none" cap="none" strike="noStrike">
                <a:solidFill>
                  <a:srgbClr val="262626"/>
                </a:solidFill>
                <a:latin typeface="Arial"/>
                <a:ea typeface="Arial"/>
                <a:cs typeface="Arial"/>
                <a:sym typeface="Arial"/>
              </a:rPr>
              <a:t>WOMEN'S HEALTH</a:t>
            </a:r>
            <a:br>
              <a:rPr b="0" i="0" lang="en-US" sz="3600" u="none" cap="none" strike="noStrike">
                <a:solidFill>
                  <a:srgbClr val="262626"/>
                </a:solidFill>
                <a:latin typeface="Arial"/>
                <a:ea typeface="Arial"/>
                <a:cs typeface="Arial"/>
                <a:sym typeface="Arial"/>
              </a:rPr>
            </a:br>
            <a:r>
              <a:rPr b="0" i="0" lang="en-US" sz="3600" u="none" cap="none" strike="noStrike">
                <a:solidFill>
                  <a:srgbClr val="262626"/>
                </a:solidFill>
                <a:latin typeface="Arial"/>
                <a:ea typeface="Arial"/>
                <a:cs typeface="Arial"/>
                <a:sym typeface="Arial"/>
              </a:rPr>
              <a:t> PREGNANCY</a:t>
            </a:r>
            <a:br>
              <a:rPr b="0" i="0" lang="en-US" sz="3600" u="none" cap="none" strike="noStrike">
                <a:solidFill>
                  <a:srgbClr val="262626"/>
                </a:solidFill>
                <a:latin typeface="Arial"/>
                <a:ea typeface="Arial"/>
                <a:cs typeface="Arial"/>
                <a:sym typeface="Arial"/>
              </a:rPr>
            </a:br>
            <a:r>
              <a:rPr b="0" i="0" lang="en-US" sz="3600" u="none" cap="none" strike="noStrike">
                <a:solidFill>
                  <a:srgbClr val="262626"/>
                </a:solidFill>
                <a:latin typeface="Arial"/>
                <a:ea typeface="Arial"/>
                <a:cs typeface="Arial"/>
                <a:sym typeface="Arial"/>
              </a:rPr>
              <a:t>CHILD HEALTH</a:t>
            </a:r>
            <a:endParaRPr b="0" i="0" sz="3600" u="none" cap="none" strike="noStrike">
              <a:solidFill>
                <a:srgbClr val="262626"/>
              </a:solidFill>
              <a:latin typeface="Arial"/>
              <a:ea typeface="Arial"/>
              <a:cs typeface="Arial"/>
              <a:sym typeface="Arial"/>
            </a:endParaRPr>
          </a:p>
          <a:p>
            <a:pPr indent="0" lvl="0" marL="0" marR="0" rtl="0" algn="ctr">
              <a:lnSpc>
                <a:spcPct val="130000"/>
              </a:lnSpc>
              <a:spcBef>
                <a:spcPts val="0"/>
              </a:spcBef>
              <a:spcAft>
                <a:spcPts val="0"/>
              </a:spcAft>
              <a:buClr>
                <a:schemeClr val="dk1"/>
              </a:buClr>
              <a:buSzPts val="3600"/>
              <a:buFont typeface="Arial"/>
              <a:buNone/>
            </a:pPr>
            <a:r>
              <a:rPr b="0" i="0" lang="en-US" sz="3600" u="none" cap="none" strike="noStrike">
                <a:solidFill>
                  <a:srgbClr val="262626"/>
                </a:solidFill>
                <a:latin typeface="Arial"/>
                <a:ea typeface="Arial"/>
                <a:cs typeface="Arial"/>
                <a:sym typeface="Arial"/>
              </a:rPr>
              <a:t>ENDOCRINOLOGY</a:t>
            </a:r>
            <a:endParaRPr b="0" i="0" sz="3600" u="none" cap="none" strike="noStrike">
              <a:solidFill>
                <a:srgbClr val="262626"/>
              </a:solidFill>
              <a:latin typeface="Arial"/>
              <a:ea typeface="Arial"/>
              <a:cs typeface="Arial"/>
              <a:sym typeface="Arial"/>
            </a:endParaRPr>
          </a:p>
        </p:txBody>
      </p:sp>
      <p:cxnSp>
        <p:nvCxnSpPr>
          <p:cNvPr id="354" name="Google Shape;354;g2fde9715597_0_1182"/>
          <p:cNvCxnSpPr/>
          <p:nvPr/>
        </p:nvCxnSpPr>
        <p:spPr>
          <a:xfrm>
            <a:off x="10036149" y="2612897"/>
            <a:ext cx="0" cy="6410100"/>
          </a:xfrm>
          <a:prstGeom prst="straightConnector1">
            <a:avLst/>
          </a:prstGeom>
          <a:noFill/>
          <a:ln cap="rnd" cmpd="sng" w="38100">
            <a:solidFill>
              <a:srgbClr val="F46530"/>
            </a:solidFill>
            <a:prstDash val="dash"/>
            <a:round/>
            <a:headEnd len="sm" w="sm" type="none"/>
            <a:tailEnd len="sm" w="sm" type="none"/>
          </a:ln>
        </p:spPr>
      </p:cxnSp>
      <p:sp>
        <p:nvSpPr>
          <p:cNvPr id="355" name="Google Shape;355;g2fde9715597_0_1182"/>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356" name="Google Shape;356;g2fde9715597_0_1182"/>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357" name="Google Shape;357;g2fde9715597_0_1182"/>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pic>
        <p:nvPicPr>
          <p:cNvPr id="358" name="Google Shape;358;g2fde9715597_0_1182"/>
          <p:cNvPicPr preferRelativeResize="0"/>
          <p:nvPr/>
        </p:nvPicPr>
        <p:blipFill rotWithShape="1">
          <a:blip r:embed="rId4">
            <a:alphaModFix/>
          </a:blip>
          <a:srcRect b="68700" l="2830" r="68860" t="17871"/>
          <a:stretch/>
        </p:blipFill>
        <p:spPr>
          <a:xfrm>
            <a:off x="15592050" y="359463"/>
            <a:ext cx="1977600" cy="13404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g2fde9715597_0_1196"/>
          <p:cNvSpPr txBox="1"/>
          <p:nvPr/>
        </p:nvSpPr>
        <p:spPr>
          <a:xfrm>
            <a:off x="705973" y="489375"/>
            <a:ext cx="96525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9000" u="none" cap="none" strike="noStrike">
                <a:solidFill>
                  <a:schemeClr val="lt1"/>
                </a:solidFill>
                <a:latin typeface="Comfortaa"/>
                <a:ea typeface="Comfortaa"/>
                <a:cs typeface="Comfortaa"/>
                <a:sym typeface="Comfortaa"/>
              </a:rPr>
              <a:t>INFLAMMATION</a:t>
            </a:r>
            <a:endParaRPr b="0" i="0" sz="1400" u="none" cap="none" strike="noStrike">
              <a:solidFill>
                <a:schemeClr val="lt1"/>
              </a:solidFill>
              <a:latin typeface="Comfortaa"/>
              <a:ea typeface="Comfortaa"/>
              <a:cs typeface="Comfortaa"/>
              <a:sym typeface="Comfortaa"/>
            </a:endParaRPr>
          </a:p>
        </p:txBody>
      </p:sp>
      <p:sp>
        <p:nvSpPr>
          <p:cNvPr id="364" name="Google Shape;364;g2fde9715597_0_1196"/>
          <p:cNvSpPr/>
          <p:nvPr/>
        </p:nvSpPr>
        <p:spPr>
          <a:xfrm>
            <a:off x="0" y="2282234"/>
            <a:ext cx="18295200" cy="6989400"/>
          </a:xfrm>
          <a:prstGeom prst="rect">
            <a:avLst/>
          </a:prstGeom>
          <a:solidFill>
            <a:srgbClr val="BDD3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62626"/>
              </a:solidFill>
              <a:latin typeface="Arial"/>
              <a:ea typeface="Arial"/>
              <a:cs typeface="Arial"/>
              <a:sym typeface="Arial"/>
            </a:endParaRPr>
          </a:p>
        </p:txBody>
      </p:sp>
      <p:cxnSp>
        <p:nvCxnSpPr>
          <p:cNvPr id="365" name="Google Shape;365;g2fde9715597_0_1196"/>
          <p:cNvCxnSpPr/>
          <p:nvPr/>
        </p:nvCxnSpPr>
        <p:spPr>
          <a:xfrm>
            <a:off x="-134100" y="2265103"/>
            <a:ext cx="18556200" cy="0"/>
          </a:xfrm>
          <a:prstGeom prst="straightConnector1">
            <a:avLst/>
          </a:prstGeom>
          <a:noFill/>
          <a:ln cap="flat" cmpd="sng" w="57150">
            <a:solidFill>
              <a:srgbClr val="F46530"/>
            </a:solidFill>
            <a:prstDash val="solid"/>
            <a:round/>
            <a:headEnd len="sm" w="sm" type="none"/>
            <a:tailEnd len="sm" w="sm" type="none"/>
          </a:ln>
        </p:spPr>
      </p:cxnSp>
      <p:grpSp>
        <p:nvGrpSpPr>
          <p:cNvPr id="366" name="Google Shape;366;g2fde9715597_0_1196"/>
          <p:cNvGrpSpPr/>
          <p:nvPr/>
        </p:nvGrpSpPr>
        <p:grpSpPr>
          <a:xfrm>
            <a:off x="513813" y="2856004"/>
            <a:ext cx="8737774" cy="6092328"/>
            <a:chOff x="-581383" y="-145037"/>
            <a:chExt cx="22222214" cy="1894498"/>
          </a:xfrm>
        </p:grpSpPr>
        <p:sp>
          <p:nvSpPr>
            <p:cNvPr id="367" name="Google Shape;367;g2fde9715597_0_1196"/>
            <p:cNvSpPr txBox="1"/>
            <p:nvPr/>
          </p:nvSpPr>
          <p:spPr>
            <a:xfrm>
              <a:off x="31" y="55961"/>
              <a:ext cx="21640800" cy="1693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SzPts val="2900"/>
                <a:buFont typeface="Arial"/>
                <a:buNone/>
              </a:pPr>
              <a:r>
                <a:t/>
              </a:r>
              <a:endParaRPr b="0" i="0" sz="2900" u="none" cap="none" strike="noStrike">
                <a:solidFill>
                  <a:srgbClr val="262626"/>
                </a:solidFill>
                <a:latin typeface="Arial"/>
                <a:ea typeface="Arial"/>
                <a:cs typeface="Arial"/>
                <a:sym typeface="Arial"/>
              </a:endParaRPr>
            </a:p>
            <a:p>
              <a:pPr indent="-457200" lvl="0" marL="514350" marR="0" rtl="0" algn="l">
                <a:lnSpc>
                  <a:spcPct val="140000"/>
                </a:lnSpc>
                <a:spcBef>
                  <a:spcPts val="0"/>
                </a:spcBef>
                <a:spcAft>
                  <a:spcPts val="0"/>
                </a:spcAft>
                <a:buClr>
                  <a:srgbClr val="262626"/>
                </a:buClr>
                <a:buSzPts val="2700"/>
                <a:buFont typeface="Arial"/>
                <a:buChar char="•"/>
              </a:pPr>
              <a:r>
                <a:rPr b="0" i="0" lang="en-US" sz="2900" u="none" cap="none" strike="noStrike">
                  <a:solidFill>
                    <a:srgbClr val="262626"/>
                  </a:solidFill>
                  <a:latin typeface="Arial"/>
                  <a:ea typeface="Arial"/>
                  <a:cs typeface="Arial"/>
                  <a:sym typeface="Arial"/>
                </a:rPr>
                <a:t>Good block to get through </a:t>
              </a:r>
              <a:r>
                <a:rPr b="1" i="0" lang="en-US" sz="2900" u="none" cap="none" strike="noStrike">
                  <a:solidFill>
                    <a:srgbClr val="262626"/>
                  </a:solidFill>
                </a:rPr>
                <a:t>sign-offs</a:t>
              </a:r>
              <a:r>
                <a:rPr b="0" i="0" lang="en-US" sz="2900" u="none" cap="none" strike="noStrike">
                  <a:solidFill>
                    <a:srgbClr val="262626"/>
                  </a:solidFill>
                  <a:latin typeface="Arial"/>
                  <a:ea typeface="Arial"/>
                  <a:cs typeface="Arial"/>
                  <a:sym typeface="Arial"/>
                </a:rPr>
                <a:t>! especially blood glucose and SC insulin</a:t>
              </a:r>
              <a:endParaRPr sz="2900">
                <a:solidFill>
                  <a:srgbClr val="262626"/>
                </a:solidFill>
              </a:endParaRPr>
            </a:p>
            <a:p>
              <a:pPr indent="-457200" lvl="0" marL="514350" marR="0" rtl="0" algn="l">
                <a:lnSpc>
                  <a:spcPct val="140000"/>
                </a:lnSpc>
                <a:spcBef>
                  <a:spcPts val="0"/>
                </a:spcBef>
                <a:spcAft>
                  <a:spcPts val="0"/>
                </a:spcAft>
                <a:buClr>
                  <a:srgbClr val="262626"/>
                </a:buClr>
                <a:buSzPts val="2700"/>
                <a:buFont typeface="Arial"/>
                <a:buChar char="•"/>
              </a:pPr>
              <a:r>
                <a:rPr b="0" i="0" lang="en-US" sz="2900" u="none" cap="none" strike="noStrike">
                  <a:solidFill>
                    <a:srgbClr val="262626"/>
                  </a:solidFill>
                  <a:latin typeface="Arial"/>
                  <a:ea typeface="Arial"/>
                  <a:cs typeface="Arial"/>
                  <a:sym typeface="Arial"/>
                </a:rPr>
                <a:t>Will see a lot of </a:t>
              </a:r>
              <a:r>
                <a:rPr b="1" i="0" lang="en-US" sz="2900" u="none" cap="none" strike="noStrike">
                  <a:solidFill>
                    <a:srgbClr val="262626"/>
                  </a:solidFill>
                </a:rPr>
                <a:t>common presentations</a:t>
              </a:r>
              <a:r>
                <a:rPr b="0" i="0" lang="en-US" sz="2900" u="none" cap="none" strike="noStrike">
                  <a:solidFill>
                    <a:srgbClr val="262626"/>
                  </a:solidFill>
                  <a:latin typeface="Arial"/>
                  <a:ea typeface="Arial"/>
                  <a:cs typeface="Arial"/>
                  <a:sym typeface="Arial"/>
                </a:rPr>
                <a:t> and memorable clinical signs</a:t>
              </a:r>
              <a:r>
                <a:rPr lang="en-US" sz="2900">
                  <a:solidFill>
                    <a:srgbClr val="262626"/>
                  </a:solidFill>
                </a:rPr>
                <a:t>.</a:t>
              </a:r>
              <a:endParaRPr sz="2900">
                <a:solidFill>
                  <a:srgbClr val="262626"/>
                </a:solidFill>
              </a:endParaRPr>
            </a:p>
            <a:p>
              <a:pPr indent="-469900" lvl="0" marL="514350" marR="0" rtl="0" algn="l">
                <a:lnSpc>
                  <a:spcPct val="140000"/>
                </a:lnSpc>
                <a:spcBef>
                  <a:spcPts val="0"/>
                </a:spcBef>
                <a:spcAft>
                  <a:spcPts val="0"/>
                </a:spcAft>
                <a:buClr>
                  <a:srgbClr val="262626"/>
                </a:buClr>
                <a:buSzPts val="2900"/>
                <a:buChar char="•"/>
              </a:pPr>
              <a:r>
                <a:rPr lang="en-US" sz="2900">
                  <a:solidFill>
                    <a:srgbClr val="262626"/>
                  </a:solidFill>
                </a:rPr>
                <a:t>Limited time per specialty vs other blocks maximise your time and ask questions!</a:t>
              </a:r>
              <a:endParaRPr sz="2900">
                <a:solidFill>
                  <a:srgbClr val="262626"/>
                </a:solidFill>
              </a:endParaRPr>
            </a:p>
            <a:p>
              <a:pPr indent="-469900" lvl="0" marL="514350" marR="0" rtl="0" algn="l">
                <a:lnSpc>
                  <a:spcPct val="140000"/>
                </a:lnSpc>
                <a:spcBef>
                  <a:spcPts val="0"/>
                </a:spcBef>
                <a:spcAft>
                  <a:spcPts val="0"/>
                </a:spcAft>
                <a:buClr>
                  <a:srgbClr val="262626"/>
                </a:buClr>
                <a:buSzPts val="2900"/>
                <a:buChar char="•"/>
              </a:pPr>
              <a:r>
                <a:rPr lang="en-US" sz="2900">
                  <a:solidFill>
                    <a:srgbClr val="262626"/>
                  </a:solidFill>
                </a:rPr>
                <a:t>For those at GSTT, this block is mostly based at Guy’s Hospital unlike the others</a:t>
              </a:r>
              <a:endParaRPr sz="2900">
                <a:solidFill>
                  <a:srgbClr val="262626"/>
                </a:solidFill>
              </a:endParaRPr>
            </a:p>
          </p:txBody>
        </p:sp>
        <p:sp>
          <p:nvSpPr>
            <p:cNvPr id="368" name="Google Shape;368;g2fde9715597_0_1196"/>
            <p:cNvSpPr txBox="1"/>
            <p:nvPr/>
          </p:nvSpPr>
          <p:spPr>
            <a:xfrm>
              <a:off x="-581383" y="-145037"/>
              <a:ext cx="21640800" cy="201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4300"/>
                <a:buFont typeface="Arial"/>
                <a:buNone/>
              </a:pPr>
              <a:r>
                <a:rPr b="1" i="0" lang="en-US" sz="4200" u="none" cap="none" strike="noStrike">
                  <a:solidFill>
                    <a:srgbClr val="262626"/>
                  </a:solidFill>
                  <a:latin typeface="Arial"/>
                  <a:ea typeface="Arial"/>
                  <a:cs typeface="Arial"/>
                  <a:sym typeface="Arial"/>
                </a:rPr>
                <a:t>GENERAL ADVICE</a:t>
              </a:r>
              <a:endParaRPr b="0" i="0" sz="2600" u="none" cap="none" strike="noStrike">
                <a:solidFill>
                  <a:srgbClr val="262626"/>
                </a:solidFill>
                <a:latin typeface="Arial"/>
                <a:ea typeface="Arial"/>
                <a:cs typeface="Arial"/>
                <a:sym typeface="Arial"/>
              </a:endParaRPr>
            </a:p>
          </p:txBody>
        </p:sp>
      </p:grpSp>
      <p:sp>
        <p:nvSpPr>
          <p:cNvPr id="369" name="Google Shape;369;g2fde9715597_0_1196"/>
          <p:cNvSpPr txBox="1"/>
          <p:nvPr/>
        </p:nvSpPr>
        <p:spPr>
          <a:xfrm>
            <a:off x="11146287" y="3047177"/>
            <a:ext cx="6399300" cy="53766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000000"/>
              </a:buClr>
              <a:buSzPts val="6100"/>
              <a:buFont typeface="Arial"/>
              <a:buNone/>
            </a:pPr>
            <a:r>
              <a:rPr b="1" i="0" lang="en-US" sz="6100" u="none" cap="none" strike="noStrike">
                <a:solidFill>
                  <a:srgbClr val="262626"/>
                </a:solidFill>
                <a:latin typeface="Arial"/>
                <a:ea typeface="Arial"/>
                <a:cs typeface="Arial"/>
                <a:sym typeface="Arial"/>
              </a:rPr>
              <a:t>CONTENT:</a:t>
            </a:r>
            <a:endParaRPr b="1" i="0" sz="6100" u="none" cap="none" strike="noStrike">
              <a:solidFill>
                <a:srgbClr val="262626"/>
              </a:solidFill>
              <a:latin typeface="Arial"/>
              <a:ea typeface="Arial"/>
              <a:cs typeface="Arial"/>
              <a:sym typeface="Arial"/>
            </a:endParaRPr>
          </a:p>
          <a:p>
            <a:pPr indent="0" lvl="0" marL="0" marR="0" rtl="0" algn="ctr">
              <a:lnSpc>
                <a:spcPct val="130000"/>
              </a:lnSpc>
              <a:spcBef>
                <a:spcPts val="0"/>
              </a:spcBef>
              <a:spcAft>
                <a:spcPts val="0"/>
              </a:spcAft>
              <a:buClr>
                <a:srgbClr val="000000"/>
              </a:buClr>
              <a:buSzPts val="3600"/>
              <a:buFont typeface="Arial"/>
              <a:buNone/>
            </a:pPr>
            <a:r>
              <a:rPr b="0" i="0" lang="en-US" sz="3600" u="none" cap="none" strike="noStrike">
                <a:solidFill>
                  <a:srgbClr val="262626"/>
                </a:solidFill>
                <a:latin typeface="Arial"/>
                <a:ea typeface="Arial"/>
                <a:cs typeface="Arial"/>
                <a:sym typeface="Arial"/>
              </a:rPr>
              <a:t>RHEUMATOLOGY</a:t>
            </a:r>
            <a:endParaRPr b="0" i="0" sz="1400" u="none" cap="none" strike="noStrike">
              <a:solidFill>
                <a:srgbClr val="000000"/>
              </a:solidFill>
              <a:latin typeface="Arial"/>
              <a:ea typeface="Arial"/>
              <a:cs typeface="Arial"/>
              <a:sym typeface="Arial"/>
            </a:endParaRPr>
          </a:p>
          <a:p>
            <a:pPr indent="0" lvl="0" marL="0" marR="0" rtl="0" algn="ctr">
              <a:lnSpc>
                <a:spcPct val="130000"/>
              </a:lnSpc>
              <a:spcBef>
                <a:spcPts val="0"/>
              </a:spcBef>
              <a:spcAft>
                <a:spcPts val="0"/>
              </a:spcAft>
              <a:buClr>
                <a:srgbClr val="000000"/>
              </a:buClr>
              <a:buSzPts val="3600"/>
              <a:buFont typeface="Arial"/>
              <a:buNone/>
            </a:pPr>
            <a:r>
              <a:rPr b="0" i="0" lang="en-US" sz="3600" u="none" cap="none" strike="noStrike">
                <a:solidFill>
                  <a:srgbClr val="262626"/>
                </a:solidFill>
                <a:latin typeface="Arial"/>
                <a:ea typeface="Arial"/>
                <a:cs typeface="Arial"/>
                <a:sym typeface="Arial"/>
              </a:rPr>
              <a:t>GASTROENTEROLOGY</a:t>
            </a:r>
            <a:endParaRPr b="0" i="0" sz="1400" u="none" cap="none" strike="noStrike">
              <a:solidFill>
                <a:srgbClr val="000000"/>
              </a:solidFill>
              <a:latin typeface="Arial"/>
              <a:ea typeface="Arial"/>
              <a:cs typeface="Arial"/>
              <a:sym typeface="Arial"/>
            </a:endParaRPr>
          </a:p>
          <a:p>
            <a:pPr indent="0" lvl="0" marL="0" marR="0" rtl="0" algn="ctr">
              <a:lnSpc>
                <a:spcPct val="130000"/>
              </a:lnSpc>
              <a:spcBef>
                <a:spcPts val="0"/>
              </a:spcBef>
              <a:spcAft>
                <a:spcPts val="0"/>
              </a:spcAft>
              <a:buClr>
                <a:srgbClr val="000000"/>
              </a:buClr>
              <a:buSzPts val="3600"/>
              <a:buFont typeface="Arial"/>
              <a:buNone/>
            </a:pPr>
            <a:r>
              <a:rPr b="0" i="0" lang="en-US" sz="3600" u="none" cap="none" strike="noStrike">
                <a:solidFill>
                  <a:srgbClr val="262626"/>
                </a:solidFill>
                <a:latin typeface="Arial"/>
                <a:ea typeface="Arial"/>
                <a:cs typeface="Arial"/>
                <a:sym typeface="Arial"/>
              </a:rPr>
              <a:t>NEPHROLOGY</a:t>
            </a:r>
            <a:endParaRPr b="0" i="0" sz="1400" u="none" cap="none" strike="noStrike">
              <a:solidFill>
                <a:srgbClr val="000000"/>
              </a:solidFill>
              <a:latin typeface="Arial"/>
              <a:ea typeface="Arial"/>
              <a:cs typeface="Arial"/>
              <a:sym typeface="Arial"/>
            </a:endParaRPr>
          </a:p>
          <a:p>
            <a:pPr indent="0" lvl="0" marL="0" marR="0" rtl="0" algn="ctr">
              <a:lnSpc>
                <a:spcPct val="130000"/>
              </a:lnSpc>
              <a:spcBef>
                <a:spcPts val="0"/>
              </a:spcBef>
              <a:spcAft>
                <a:spcPts val="0"/>
              </a:spcAft>
              <a:buClr>
                <a:srgbClr val="000000"/>
              </a:buClr>
              <a:buSzPts val="3600"/>
              <a:buFont typeface="Arial"/>
              <a:buNone/>
            </a:pPr>
            <a:r>
              <a:rPr b="0" i="0" lang="en-US" sz="3600" u="none" cap="none" strike="noStrike">
                <a:solidFill>
                  <a:srgbClr val="262626"/>
                </a:solidFill>
                <a:latin typeface="Arial"/>
                <a:ea typeface="Arial"/>
                <a:cs typeface="Arial"/>
                <a:sym typeface="Arial"/>
              </a:rPr>
              <a:t>INFECTIOUS DISEASES </a:t>
            </a:r>
            <a:endParaRPr b="0" i="0" sz="1400" u="none" cap="none" strike="noStrike">
              <a:solidFill>
                <a:srgbClr val="000000"/>
              </a:solidFill>
              <a:latin typeface="Arial"/>
              <a:ea typeface="Arial"/>
              <a:cs typeface="Arial"/>
              <a:sym typeface="Arial"/>
            </a:endParaRPr>
          </a:p>
          <a:p>
            <a:pPr indent="0" lvl="0" marL="0" marR="0" rtl="0" algn="ctr">
              <a:lnSpc>
                <a:spcPct val="130000"/>
              </a:lnSpc>
              <a:spcBef>
                <a:spcPts val="0"/>
              </a:spcBef>
              <a:spcAft>
                <a:spcPts val="0"/>
              </a:spcAft>
              <a:buClr>
                <a:srgbClr val="000000"/>
              </a:buClr>
              <a:buSzPts val="3600"/>
              <a:buFont typeface="Arial"/>
              <a:buNone/>
            </a:pPr>
            <a:r>
              <a:rPr b="0" i="0" lang="en-US" sz="3600" u="none" cap="none" strike="noStrike">
                <a:solidFill>
                  <a:srgbClr val="262626"/>
                </a:solidFill>
                <a:latin typeface="Arial"/>
                <a:ea typeface="Arial"/>
                <a:cs typeface="Arial"/>
                <a:sym typeface="Arial"/>
              </a:rPr>
              <a:t>DIABETES</a:t>
            </a:r>
            <a:endParaRPr b="0" i="0" sz="1400" u="none" cap="none" strike="noStrike">
              <a:solidFill>
                <a:srgbClr val="000000"/>
              </a:solidFill>
              <a:latin typeface="Arial"/>
              <a:ea typeface="Arial"/>
              <a:cs typeface="Arial"/>
              <a:sym typeface="Arial"/>
            </a:endParaRPr>
          </a:p>
          <a:p>
            <a:pPr indent="0" lvl="0" marL="0" marR="0" rtl="0" algn="ctr">
              <a:lnSpc>
                <a:spcPct val="130000"/>
              </a:lnSpc>
              <a:spcBef>
                <a:spcPts val="0"/>
              </a:spcBef>
              <a:spcAft>
                <a:spcPts val="0"/>
              </a:spcAft>
              <a:buClr>
                <a:srgbClr val="000000"/>
              </a:buClr>
              <a:buSzPts val="3600"/>
              <a:buFont typeface="Arial"/>
              <a:buNone/>
            </a:pPr>
            <a:r>
              <a:rPr b="0" i="0" lang="en-US" sz="3600" u="none" cap="none" strike="noStrike">
                <a:solidFill>
                  <a:srgbClr val="262626"/>
                </a:solidFill>
                <a:latin typeface="Arial"/>
                <a:ea typeface="Arial"/>
                <a:cs typeface="Arial"/>
                <a:sym typeface="Arial"/>
              </a:rPr>
              <a:t>(wards/clinics vary by site)</a:t>
            </a:r>
            <a:endParaRPr b="0" i="0" sz="1400" u="none" cap="none" strike="noStrike">
              <a:solidFill>
                <a:srgbClr val="000000"/>
              </a:solidFill>
              <a:latin typeface="Arial"/>
              <a:ea typeface="Arial"/>
              <a:cs typeface="Arial"/>
              <a:sym typeface="Arial"/>
            </a:endParaRPr>
          </a:p>
        </p:txBody>
      </p:sp>
      <p:cxnSp>
        <p:nvCxnSpPr>
          <p:cNvPr id="370" name="Google Shape;370;g2fde9715597_0_1196"/>
          <p:cNvCxnSpPr/>
          <p:nvPr/>
        </p:nvCxnSpPr>
        <p:spPr>
          <a:xfrm>
            <a:off x="10036149" y="2612897"/>
            <a:ext cx="0" cy="6410100"/>
          </a:xfrm>
          <a:prstGeom prst="straightConnector1">
            <a:avLst/>
          </a:prstGeom>
          <a:noFill/>
          <a:ln cap="rnd" cmpd="sng" w="38100">
            <a:solidFill>
              <a:srgbClr val="F46530"/>
            </a:solidFill>
            <a:prstDash val="dash"/>
            <a:round/>
            <a:headEnd len="sm" w="sm" type="none"/>
            <a:tailEnd len="sm" w="sm" type="none"/>
          </a:ln>
        </p:spPr>
      </p:cxnSp>
      <p:sp>
        <p:nvSpPr>
          <p:cNvPr id="371" name="Google Shape;371;g2fde9715597_0_1196"/>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372" name="Google Shape;372;g2fde9715597_0_1196"/>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373" name="Google Shape;373;g2fde9715597_0_1196"/>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g2fde9715597_0_1210"/>
          <p:cNvSpPr txBox="1"/>
          <p:nvPr/>
        </p:nvSpPr>
        <p:spPr>
          <a:xfrm>
            <a:off x="705970" y="489367"/>
            <a:ext cx="145962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9000" u="none" cap="none" strike="noStrike">
                <a:solidFill>
                  <a:schemeClr val="lt1"/>
                </a:solidFill>
                <a:latin typeface="Comfortaa"/>
                <a:ea typeface="Comfortaa"/>
                <a:cs typeface="Comfortaa"/>
                <a:sym typeface="Comfortaa"/>
              </a:rPr>
              <a:t>AGEING</a:t>
            </a:r>
            <a:endParaRPr b="0" i="0" sz="1400" u="none" cap="none" strike="noStrike">
              <a:solidFill>
                <a:schemeClr val="lt1"/>
              </a:solidFill>
              <a:latin typeface="Comfortaa"/>
              <a:ea typeface="Comfortaa"/>
              <a:cs typeface="Comfortaa"/>
              <a:sym typeface="Comfortaa"/>
            </a:endParaRPr>
          </a:p>
        </p:txBody>
      </p:sp>
      <p:sp>
        <p:nvSpPr>
          <p:cNvPr id="379" name="Google Shape;379;g2fde9715597_0_1210"/>
          <p:cNvSpPr/>
          <p:nvPr/>
        </p:nvSpPr>
        <p:spPr>
          <a:xfrm>
            <a:off x="0" y="2282234"/>
            <a:ext cx="18295200" cy="6989400"/>
          </a:xfrm>
          <a:prstGeom prst="rect">
            <a:avLst/>
          </a:prstGeom>
          <a:solidFill>
            <a:srgbClr val="BDD3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62626"/>
              </a:solidFill>
              <a:latin typeface="Arial"/>
              <a:ea typeface="Arial"/>
              <a:cs typeface="Arial"/>
              <a:sym typeface="Arial"/>
            </a:endParaRPr>
          </a:p>
        </p:txBody>
      </p:sp>
      <p:cxnSp>
        <p:nvCxnSpPr>
          <p:cNvPr id="380" name="Google Shape;380;g2fde9715597_0_1210"/>
          <p:cNvCxnSpPr/>
          <p:nvPr/>
        </p:nvCxnSpPr>
        <p:spPr>
          <a:xfrm>
            <a:off x="-134100" y="2265103"/>
            <a:ext cx="18556200" cy="0"/>
          </a:xfrm>
          <a:prstGeom prst="straightConnector1">
            <a:avLst/>
          </a:prstGeom>
          <a:noFill/>
          <a:ln cap="flat" cmpd="sng" w="57150">
            <a:solidFill>
              <a:srgbClr val="F46530"/>
            </a:solidFill>
            <a:prstDash val="solid"/>
            <a:round/>
            <a:headEnd len="sm" w="sm" type="none"/>
            <a:tailEnd len="sm" w="sm" type="none"/>
          </a:ln>
        </p:spPr>
      </p:cxnSp>
      <p:grpSp>
        <p:nvGrpSpPr>
          <p:cNvPr id="381" name="Google Shape;381;g2fde9715597_0_1210"/>
          <p:cNvGrpSpPr/>
          <p:nvPr/>
        </p:nvGrpSpPr>
        <p:grpSpPr>
          <a:xfrm>
            <a:off x="513813" y="2856004"/>
            <a:ext cx="8737762" cy="6259063"/>
            <a:chOff x="-581383" y="-145037"/>
            <a:chExt cx="22222183" cy="1946347"/>
          </a:xfrm>
        </p:grpSpPr>
        <p:sp>
          <p:nvSpPr>
            <p:cNvPr id="382" name="Google Shape;382;g2fde9715597_0_1210"/>
            <p:cNvSpPr txBox="1"/>
            <p:nvPr/>
          </p:nvSpPr>
          <p:spPr>
            <a:xfrm>
              <a:off x="0" y="107810"/>
              <a:ext cx="21640800" cy="1693500"/>
            </a:xfrm>
            <a:prstGeom prst="rect">
              <a:avLst/>
            </a:prstGeom>
            <a:noFill/>
            <a:ln>
              <a:noFill/>
            </a:ln>
          </p:spPr>
          <p:txBody>
            <a:bodyPr anchorCtr="0" anchor="t" bIns="0" lIns="0" spcFirstLastPara="1" rIns="0" wrap="square" tIns="0">
              <a:spAutoFit/>
            </a:bodyPr>
            <a:lstStyle/>
            <a:p>
              <a:pPr indent="-457200" lvl="0" marL="514350" marR="0" rtl="0" algn="l">
                <a:lnSpc>
                  <a:spcPct val="140000"/>
                </a:lnSpc>
                <a:spcBef>
                  <a:spcPts val="0"/>
                </a:spcBef>
                <a:spcAft>
                  <a:spcPts val="0"/>
                </a:spcAft>
                <a:buClr>
                  <a:srgbClr val="262626"/>
                </a:buClr>
                <a:buSzPts val="2700"/>
                <a:buFont typeface="Arial"/>
                <a:buChar char="•"/>
              </a:pPr>
              <a:r>
                <a:rPr b="0" i="0" lang="en-US" sz="2900" u="none" cap="none" strike="noStrike">
                  <a:solidFill>
                    <a:srgbClr val="262626"/>
                  </a:solidFill>
                  <a:latin typeface="Arial"/>
                  <a:ea typeface="Arial"/>
                  <a:cs typeface="Arial"/>
                  <a:sym typeface="Arial"/>
                </a:rPr>
                <a:t>Ask staff on the wards for good patients to take a history from - most elderly patients love to talk and you can learn a lot from them!</a:t>
              </a:r>
              <a:endParaRPr b="0" i="0" sz="1400" u="none" cap="none" strike="noStrike">
                <a:solidFill>
                  <a:srgbClr val="000000"/>
                </a:solidFill>
                <a:latin typeface="Arial"/>
                <a:ea typeface="Arial"/>
                <a:cs typeface="Arial"/>
                <a:sym typeface="Arial"/>
              </a:endParaRPr>
            </a:p>
            <a:p>
              <a:pPr indent="-457200" lvl="0" marL="514350" marR="0" rtl="0" algn="l">
                <a:lnSpc>
                  <a:spcPct val="140000"/>
                </a:lnSpc>
                <a:spcBef>
                  <a:spcPts val="0"/>
                </a:spcBef>
                <a:spcAft>
                  <a:spcPts val="0"/>
                </a:spcAft>
                <a:buClr>
                  <a:srgbClr val="262626"/>
                </a:buClr>
                <a:buSzPts val="2700"/>
                <a:buFont typeface="Arial"/>
                <a:buChar char="•"/>
              </a:pPr>
              <a:r>
                <a:rPr b="0" i="0" lang="en-US" sz="2900" u="none" cap="none" strike="noStrike">
                  <a:solidFill>
                    <a:srgbClr val="262626"/>
                  </a:solidFill>
                  <a:latin typeface="Arial"/>
                  <a:ea typeface="Arial"/>
                  <a:cs typeface="Arial"/>
                  <a:sym typeface="Arial"/>
                </a:rPr>
                <a:t>Be aware of how an ill elderly patient may present</a:t>
              </a:r>
              <a:r>
                <a:rPr lang="en-US" sz="2900">
                  <a:solidFill>
                    <a:srgbClr val="262626"/>
                  </a:solidFill>
                </a:rPr>
                <a:t>, polypharmacy, mobility and independence</a:t>
              </a:r>
              <a:endParaRPr b="0" i="0" sz="1400" u="none" cap="none" strike="noStrike">
                <a:solidFill>
                  <a:srgbClr val="000000"/>
                </a:solidFill>
                <a:latin typeface="Arial"/>
                <a:ea typeface="Arial"/>
                <a:cs typeface="Arial"/>
                <a:sym typeface="Arial"/>
              </a:endParaRPr>
            </a:p>
            <a:p>
              <a:pPr indent="-457200" lvl="0" marL="514350" marR="0" rtl="0" algn="l">
                <a:lnSpc>
                  <a:spcPct val="140000"/>
                </a:lnSpc>
                <a:spcBef>
                  <a:spcPts val="0"/>
                </a:spcBef>
                <a:spcAft>
                  <a:spcPts val="0"/>
                </a:spcAft>
                <a:buClr>
                  <a:srgbClr val="262626"/>
                </a:buClr>
                <a:buSzPts val="2700"/>
                <a:buFont typeface="Arial"/>
                <a:buChar char="•"/>
              </a:pPr>
              <a:r>
                <a:rPr b="0" i="0" lang="en-US" sz="2900" u="none" cap="none" strike="noStrike">
                  <a:solidFill>
                    <a:srgbClr val="262626"/>
                  </a:solidFill>
                  <a:latin typeface="Arial"/>
                  <a:ea typeface="Arial"/>
                  <a:cs typeface="Arial"/>
                  <a:sym typeface="Arial"/>
                </a:rPr>
                <a:t>Talk to and familiarise yourself with the </a:t>
              </a:r>
              <a:r>
                <a:rPr b="1" i="0" lang="en-US" sz="2900" u="none" cap="none" strike="noStrike">
                  <a:solidFill>
                    <a:srgbClr val="262626"/>
                  </a:solidFill>
                </a:rPr>
                <a:t>different roles</a:t>
              </a:r>
              <a:r>
                <a:rPr b="0" i="0" lang="en-US" sz="2900" u="none" cap="none" strike="noStrike">
                  <a:solidFill>
                    <a:srgbClr val="262626"/>
                  </a:solidFill>
                  <a:latin typeface="Arial"/>
                  <a:ea typeface="Arial"/>
                  <a:cs typeface="Arial"/>
                  <a:sym typeface="Arial"/>
                </a:rPr>
                <a:t> involved in their care (occupational therapy, dietician, physiotherapy etc.)</a:t>
              </a:r>
              <a:endParaRPr b="0" i="0" sz="1400" u="none" cap="none" strike="noStrike">
                <a:solidFill>
                  <a:srgbClr val="000000"/>
                </a:solidFill>
                <a:latin typeface="Arial"/>
                <a:ea typeface="Arial"/>
                <a:cs typeface="Arial"/>
                <a:sym typeface="Arial"/>
              </a:endParaRPr>
            </a:p>
          </p:txBody>
        </p:sp>
        <p:sp>
          <p:nvSpPr>
            <p:cNvPr id="383" name="Google Shape;383;g2fde9715597_0_1210"/>
            <p:cNvSpPr txBox="1"/>
            <p:nvPr/>
          </p:nvSpPr>
          <p:spPr>
            <a:xfrm>
              <a:off x="-581383" y="-145037"/>
              <a:ext cx="21640800" cy="201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4300"/>
                <a:buFont typeface="Arial"/>
                <a:buNone/>
              </a:pPr>
              <a:r>
                <a:rPr b="1" i="0" lang="en-US" sz="4200" u="none" cap="none" strike="noStrike">
                  <a:solidFill>
                    <a:srgbClr val="262626"/>
                  </a:solidFill>
                  <a:latin typeface="Arial"/>
                  <a:ea typeface="Arial"/>
                  <a:cs typeface="Arial"/>
                  <a:sym typeface="Arial"/>
                </a:rPr>
                <a:t>GENERAL ADVICE</a:t>
              </a:r>
              <a:endParaRPr b="0" i="0" sz="2600" u="none" cap="none" strike="noStrike">
                <a:solidFill>
                  <a:srgbClr val="262626"/>
                </a:solidFill>
                <a:latin typeface="Arial"/>
                <a:ea typeface="Arial"/>
                <a:cs typeface="Arial"/>
                <a:sym typeface="Arial"/>
              </a:endParaRPr>
            </a:p>
          </p:txBody>
        </p:sp>
      </p:grpSp>
      <p:sp>
        <p:nvSpPr>
          <p:cNvPr id="384" name="Google Shape;384;g2fde9715597_0_1210"/>
          <p:cNvSpPr txBox="1"/>
          <p:nvPr/>
        </p:nvSpPr>
        <p:spPr>
          <a:xfrm>
            <a:off x="11146287" y="3047177"/>
            <a:ext cx="6399300" cy="53766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000000"/>
              </a:buClr>
              <a:buSzPts val="6100"/>
              <a:buFont typeface="Arial"/>
              <a:buNone/>
            </a:pPr>
            <a:r>
              <a:rPr b="1" i="0" lang="en-US" sz="6100" u="none" cap="none" strike="noStrike">
                <a:solidFill>
                  <a:srgbClr val="262626"/>
                </a:solidFill>
                <a:latin typeface="Arial"/>
                <a:ea typeface="Arial"/>
                <a:cs typeface="Arial"/>
                <a:sym typeface="Arial"/>
              </a:rPr>
              <a:t>CONTENT:</a:t>
            </a:r>
            <a:endParaRPr b="1" i="0" sz="6100" u="none" cap="none" strike="noStrike">
              <a:solidFill>
                <a:srgbClr val="262626"/>
              </a:solidFill>
              <a:latin typeface="Arial"/>
              <a:ea typeface="Arial"/>
              <a:cs typeface="Arial"/>
              <a:sym typeface="Arial"/>
            </a:endParaRPr>
          </a:p>
          <a:p>
            <a:pPr indent="0" lvl="0" marL="0" marR="0" rtl="0" algn="ctr">
              <a:lnSpc>
                <a:spcPct val="130000"/>
              </a:lnSpc>
              <a:spcBef>
                <a:spcPts val="0"/>
              </a:spcBef>
              <a:spcAft>
                <a:spcPts val="0"/>
              </a:spcAft>
              <a:buClr>
                <a:srgbClr val="000000"/>
              </a:buClr>
              <a:buSzPts val="3600"/>
              <a:buFont typeface="Arial"/>
              <a:buNone/>
            </a:pPr>
            <a:r>
              <a:rPr b="0" i="0" lang="en-US" sz="3600" u="none" cap="none" strike="noStrike">
                <a:solidFill>
                  <a:srgbClr val="262626"/>
                </a:solidFill>
                <a:latin typeface="Arial"/>
                <a:ea typeface="Arial"/>
                <a:cs typeface="Arial"/>
                <a:sym typeface="Arial"/>
              </a:rPr>
              <a:t>BONE DISEASES (OSTEOPOROSIS ETC.)</a:t>
            </a:r>
            <a:br>
              <a:rPr b="0" i="0" lang="en-US" sz="3600" u="none" cap="none" strike="noStrike">
                <a:solidFill>
                  <a:srgbClr val="262626"/>
                </a:solidFill>
                <a:latin typeface="Arial"/>
                <a:ea typeface="Arial"/>
                <a:cs typeface="Arial"/>
                <a:sym typeface="Arial"/>
              </a:rPr>
            </a:br>
            <a:r>
              <a:rPr b="0" i="0" lang="en-US" sz="3600" u="none" cap="none" strike="noStrike">
                <a:solidFill>
                  <a:srgbClr val="262626"/>
                </a:solidFill>
                <a:latin typeface="Arial"/>
                <a:ea typeface="Arial"/>
                <a:cs typeface="Arial"/>
                <a:sym typeface="Arial"/>
              </a:rPr>
              <a:t> DEMENTIA</a:t>
            </a:r>
            <a:br>
              <a:rPr b="0" i="0" lang="en-US" sz="3600" u="none" cap="none" strike="noStrike">
                <a:solidFill>
                  <a:srgbClr val="262626"/>
                </a:solidFill>
                <a:latin typeface="Arial"/>
                <a:ea typeface="Arial"/>
                <a:cs typeface="Arial"/>
                <a:sym typeface="Arial"/>
              </a:rPr>
            </a:br>
            <a:r>
              <a:rPr b="0" i="0" lang="en-US" sz="3600" u="none" cap="none" strike="noStrike">
                <a:solidFill>
                  <a:srgbClr val="262626"/>
                </a:solidFill>
                <a:latin typeface="Arial"/>
                <a:ea typeface="Arial"/>
                <a:cs typeface="Arial"/>
                <a:sym typeface="Arial"/>
              </a:rPr>
              <a:t>DELIRIUM</a:t>
            </a:r>
            <a:br>
              <a:rPr b="0" i="0" lang="en-US" sz="3600" u="none" cap="none" strike="noStrike">
                <a:solidFill>
                  <a:srgbClr val="262626"/>
                </a:solidFill>
                <a:latin typeface="Arial"/>
                <a:ea typeface="Arial"/>
                <a:cs typeface="Arial"/>
                <a:sym typeface="Arial"/>
              </a:rPr>
            </a:br>
            <a:r>
              <a:rPr b="0" i="0" lang="en-US" sz="3600" u="none" cap="none" strike="noStrike">
                <a:solidFill>
                  <a:srgbClr val="262626"/>
                </a:solidFill>
                <a:latin typeface="Arial"/>
                <a:ea typeface="Arial"/>
                <a:cs typeface="Arial"/>
                <a:sym typeface="Arial"/>
              </a:rPr>
              <a:t>FRAILTY AND FALLS</a:t>
            </a:r>
            <a:br>
              <a:rPr b="0" i="0" lang="en-US" sz="3600" u="none" cap="none" strike="noStrike">
                <a:solidFill>
                  <a:srgbClr val="262626"/>
                </a:solidFill>
                <a:latin typeface="Arial"/>
                <a:ea typeface="Arial"/>
                <a:cs typeface="Arial"/>
                <a:sym typeface="Arial"/>
              </a:rPr>
            </a:br>
            <a:r>
              <a:rPr b="0" i="0" lang="en-US" sz="3600" u="none" cap="none" strike="noStrike">
                <a:solidFill>
                  <a:srgbClr val="262626"/>
                </a:solidFill>
                <a:latin typeface="Arial"/>
                <a:ea typeface="Arial"/>
                <a:cs typeface="Arial"/>
                <a:sym typeface="Arial"/>
              </a:rPr>
              <a:t>PARKINSON’S DISEASE</a:t>
            </a:r>
            <a:endParaRPr b="0" i="0" sz="1400" u="none" cap="none" strike="noStrike">
              <a:solidFill>
                <a:srgbClr val="000000"/>
              </a:solidFill>
              <a:latin typeface="Arial"/>
              <a:ea typeface="Arial"/>
              <a:cs typeface="Arial"/>
              <a:sym typeface="Arial"/>
            </a:endParaRPr>
          </a:p>
        </p:txBody>
      </p:sp>
      <p:cxnSp>
        <p:nvCxnSpPr>
          <p:cNvPr id="385" name="Google Shape;385;g2fde9715597_0_1210"/>
          <p:cNvCxnSpPr/>
          <p:nvPr/>
        </p:nvCxnSpPr>
        <p:spPr>
          <a:xfrm>
            <a:off x="10036149" y="2612897"/>
            <a:ext cx="0" cy="6410100"/>
          </a:xfrm>
          <a:prstGeom prst="straightConnector1">
            <a:avLst/>
          </a:prstGeom>
          <a:noFill/>
          <a:ln cap="rnd" cmpd="sng" w="38100">
            <a:solidFill>
              <a:srgbClr val="F46530"/>
            </a:solidFill>
            <a:prstDash val="dash"/>
            <a:round/>
            <a:headEnd len="sm" w="sm" type="none"/>
            <a:tailEnd len="sm" w="sm" type="none"/>
          </a:ln>
        </p:spPr>
      </p:cxnSp>
      <p:sp>
        <p:nvSpPr>
          <p:cNvPr id="386" name="Google Shape;386;g2fde9715597_0_1210"/>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387" name="Google Shape;387;g2fde9715597_0_1210"/>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388" name="Google Shape;388;g2fde9715597_0_1210"/>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pic>
        <p:nvPicPr>
          <p:cNvPr id="389" name="Google Shape;389;g2fde9715597_0_1210"/>
          <p:cNvPicPr preferRelativeResize="0"/>
          <p:nvPr/>
        </p:nvPicPr>
        <p:blipFill rotWithShape="1">
          <a:blip r:embed="rId4">
            <a:alphaModFix/>
          </a:blip>
          <a:srcRect b="69959" l="34903" r="42181" t="18186"/>
          <a:stretch/>
        </p:blipFill>
        <p:spPr>
          <a:xfrm>
            <a:off x="15528925" y="522550"/>
            <a:ext cx="1874339" cy="13853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2fde9715597_0_1224"/>
          <p:cNvSpPr txBox="1"/>
          <p:nvPr/>
        </p:nvSpPr>
        <p:spPr>
          <a:xfrm>
            <a:off x="705970" y="489367"/>
            <a:ext cx="145962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9000" u="none" cap="none" strike="noStrike">
                <a:solidFill>
                  <a:schemeClr val="lt1"/>
                </a:solidFill>
                <a:latin typeface="Comfortaa"/>
                <a:ea typeface="Comfortaa"/>
                <a:cs typeface="Comfortaa"/>
                <a:sym typeface="Comfortaa"/>
              </a:rPr>
              <a:t>SUPPORTING LIFE</a:t>
            </a:r>
            <a:endParaRPr b="0" i="0" sz="1400" u="none" cap="none" strike="noStrike">
              <a:solidFill>
                <a:schemeClr val="lt1"/>
              </a:solidFill>
              <a:latin typeface="Comfortaa"/>
              <a:ea typeface="Comfortaa"/>
              <a:cs typeface="Comfortaa"/>
              <a:sym typeface="Comfortaa"/>
            </a:endParaRPr>
          </a:p>
        </p:txBody>
      </p:sp>
      <p:sp>
        <p:nvSpPr>
          <p:cNvPr id="395" name="Google Shape;395;g2fde9715597_0_1224"/>
          <p:cNvSpPr/>
          <p:nvPr/>
        </p:nvSpPr>
        <p:spPr>
          <a:xfrm>
            <a:off x="0" y="2282234"/>
            <a:ext cx="18295200" cy="6989400"/>
          </a:xfrm>
          <a:prstGeom prst="rect">
            <a:avLst/>
          </a:prstGeom>
          <a:solidFill>
            <a:srgbClr val="BDD3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62626"/>
              </a:solidFill>
              <a:latin typeface="Arial"/>
              <a:ea typeface="Arial"/>
              <a:cs typeface="Arial"/>
              <a:sym typeface="Arial"/>
            </a:endParaRPr>
          </a:p>
        </p:txBody>
      </p:sp>
      <p:cxnSp>
        <p:nvCxnSpPr>
          <p:cNvPr id="396" name="Google Shape;396;g2fde9715597_0_1224"/>
          <p:cNvCxnSpPr/>
          <p:nvPr/>
        </p:nvCxnSpPr>
        <p:spPr>
          <a:xfrm>
            <a:off x="-134100" y="2265103"/>
            <a:ext cx="18556200" cy="0"/>
          </a:xfrm>
          <a:prstGeom prst="straightConnector1">
            <a:avLst/>
          </a:prstGeom>
          <a:noFill/>
          <a:ln cap="flat" cmpd="sng" w="57150">
            <a:solidFill>
              <a:srgbClr val="F46530"/>
            </a:solidFill>
            <a:prstDash val="solid"/>
            <a:round/>
            <a:headEnd len="sm" w="sm" type="none"/>
            <a:tailEnd len="sm" w="sm" type="none"/>
          </a:ln>
        </p:spPr>
      </p:cxnSp>
      <p:grpSp>
        <p:nvGrpSpPr>
          <p:cNvPr id="397" name="Google Shape;397;g2fde9715597_0_1224"/>
          <p:cNvGrpSpPr/>
          <p:nvPr/>
        </p:nvGrpSpPr>
        <p:grpSpPr>
          <a:xfrm>
            <a:off x="380195" y="2407273"/>
            <a:ext cx="10289942" cy="6706298"/>
            <a:chOff x="-921350" y="-284578"/>
            <a:chExt cx="25134201" cy="2085421"/>
          </a:xfrm>
        </p:grpSpPr>
        <p:sp>
          <p:nvSpPr>
            <p:cNvPr id="398" name="Google Shape;398;g2fde9715597_0_1224"/>
            <p:cNvSpPr txBox="1"/>
            <p:nvPr/>
          </p:nvSpPr>
          <p:spPr>
            <a:xfrm>
              <a:off x="-918449" y="-60957"/>
              <a:ext cx="25131300" cy="1861800"/>
            </a:xfrm>
            <a:prstGeom prst="rect">
              <a:avLst/>
            </a:prstGeom>
            <a:noFill/>
            <a:ln>
              <a:noFill/>
            </a:ln>
          </p:spPr>
          <p:txBody>
            <a:bodyPr anchorCtr="0" anchor="t" bIns="0" lIns="0" spcFirstLastPara="1" rIns="0" wrap="square" tIns="0">
              <a:spAutoFit/>
            </a:bodyPr>
            <a:lstStyle/>
            <a:p>
              <a:pPr indent="-457200" lvl="0" marL="514350" marR="0" rtl="0" algn="l">
                <a:lnSpc>
                  <a:spcPct val="140000"/>
                </a:lnSpc>
                <a:spcBef>
                  <a:spcPts val="0"/>
                </a:spcBef>
                <a:spcAft>
                  <a:spcPts val="0"/>
                </a:spcAft>
                <a:buClr>
                  <a:srgbClr val="262626"/>
                </a:buClr>
                <a:buSzPts val="2700"/>
                <a:buFont typeface="Arial"/>
                <a:buChar char="•"/>
              </a:pPr>
              <a:r>
                <a:rPr lang="en-US" sz="2500">
                  <a:solidFill>
                    <a:srgbClr val="262626"/>
                  </a:solidFill>
                </a:rPr>
                <a:t>B</a:t>
              </a:r>
              <a:r>
                <a:rPr b="0" i="0" lang="en-US" sz="2500" u="none" cap="none" strike="noStrike">
                  <a:solidFill>
                    <a:srgbClr val="262626"/>
                  </a:solidFill>
                  <a:latin typeface="Arial"/>
                  <a:ea typeface="Arial"/>
                  <a:cs typeface="Arial"/>
                  <a:sym typeface="Arial"/>
                </a:rPr>
                <a:t>y the end of the block, make sure you’ve understood :</a:t>
              </a:r>
              <a:endParaRPr b="0" i="0" sz="2500" u="none" cap="none" strike="noStrike">
                <a:solidFill>
                  <a:srgbClr val="262626"/>
                </a:solidFill>
                <a:latin typeface="Arial"/>
                <a:ea typeface="Arial"/>
                <a:cs typeface="Arial"/>
                <a:sym typeface="Arial"/>
              </a:endParaRPr>
            </a:p>
            <a:p>
              <a:pPr indent="-400050" lvl="1" marL="914400" marR="0" rtl="0" algn="l">
                <a:lnSpc>
                  <a:spcPct val="140000"/>
                </a:lnSpc>
                <a:spcBef>
                  <a:spcPts val="0"/>
                </a:spcBef>
                <a:spcAft>
                  <a:spcPts val="0"/>
                </a:spcAft>
                <a:buClr>
                  <a:srgbClr val="262626"/>
                </a:buClr>
                <a:buSzPts val="2700"/>
                <a:buFont typeface="Arial"/>
                <a:buChar char="○"/>
              </a:pPr>
              <a:r>
                <a:rPr b="0" i="0" lang="en-US" sz="2500" u="none" cap="none" strike="noStrike">
                  <a:solidFill>
                    <a:srgbClr val="262626"/>
                  </a:solidFill>
                  <a:latin typeface="Arial"/>
                  <a:ea typeface="Arial"/>
                  <a:cs typeface="Arial"/>
                  <a:sym typeface="Arial"/>
                </a:rPr>
                <a:t>Key BP and cardio medications (calcium channel blockers, ACE inhibitors, thiazides etc)</a:t>
              </a:r>
              <a:endParaRPr b="0" i="0" sz="1400" u="none" cap="none" strike="noStrike">
                <a:solidFill>
                  <a:srgbClr val="000000"/>
                </a:solidFill>
                <a:latin typeface="Arial"/>
                <a:ea typeface="Arial"/>
                <a:cs typeface="Arial"/>
                <a:sym typeface="Arial"/>
              </a:endParaRPr>
            </a:p>
            <a:p>
              <a:pPr indent="-400050" lvl="1" marL="914400" marR="0" rtl="0" algn="l">
                <a:lnSpc>
                  <a:spcPct val="140000"/>
                </a:lnSpc>
                <a:spcBef>
                  <a:spcPts val="0"/>
                </a:spcBef>
                <a:spcAft>
                  <a:spcPts val="0"/>
                </a:spcAft>
                <a:buClr>
                  <a:srgbClr val="262626"/>
                </a:buClr>
                <a:buSzPts val="2700"/>
                <a:buFont typeface="Arial"/>
                <a:buChar char="○"/>
              </a:pPr>
              <a:r>
                <a:rPr b="0" i="0" lang="en-US" sz="2500" u="none" cap="none" strike="noStrike">
                  <a:solidFill>
                    <a:srgbClr val="262626"/>
                  </a:solidFill>
                  <a:latin typeface="Arial"/>
                  <a:ea typeface="Arial"/>
                  <a:cs typeface="Arial"/>
                  <a:sym typeface="Arial"/>
                </a:rPr>
                <a:t>How to read basic ECGs, ABGs, and CXRs</a:t>
              </a:r>
              <a:endParaRPr b="0" i="0" sz="2500" u="none" cap="none" strike="noStrike">
                <a:solidFill>
                  <a:srgbClr val="262626"/>
                </a:solidFill>
                <a:latin typeface="Arial"/>
                <a:ea typeface="Arial"/>
                <a:cs typeface="Arial"/>
                <a:sym typeface="Arial"/>
              </a:endParaRPr>
            </a:p>
            <a:p>
              <a:pPr indent="-387350" lvl="1" marL="914400" marR="0" rtl="0" algn="l">
                <a:lnSpc>
                  <a:spcPct val="140000"/>
                </a:lnSpc>
                <a:spcBef>
                  <a:spcPts val="0"/>
                </a:spcBef>
                <a:spcAft>
                  <a:spcPts val="0"/>
                </a:spcAft>
                <a:buClr>
                  <a:srgbClr val="262626"/>
                </a:buClr>
                <a:buSzPts val="2500"/>
                <a:buFont typeface="Arial"/>
                <a:buChar char="○"/>
              </a:pPr>
              <a:r>
                <a:rPr b="0" i="0" lang="en-US" sz="2500" u="none" cap="none" strike="noStrike">
                  <a:solidFill>
                    <a:srgbClr val="262626"/>
                  </a:solidFill>
                  <a:latin typeface="Arial"/>
                  <a:ea typeface="Arial"/>
                  <a:cs typeface="Arial"/>
                  <a:sym typeface="Arial"/>
                </a:rPr>
                <a:t>go over heart/mediastinum anatomy (arteries especially) beforehand if you</a:t>
              </a:r>
              <a:r>
                <a:rPr lang="en-US" sz="2500">
                  <a:solidFill>
                    <a:srgbClr val="262626"/>
                  </a:solidFill>
                </a:rPr>
                <a:t>’re</a:t>
              </a:r>
              <a:r>
                <a:rPr b="0" i="0" lang="en-US" sz="2500" u="none" cap="none" strike="noStrike">
                  <a:solidFill>
                    <a:srgbClr val="262626"/>
                  </a:solidFill>
                  <a:latin typeface="Arial"/>
                  <a:ea typeface="Arial"/>
                  <a:cs typeface="Arial"/>
                  <a:sym typeface="Arial"/>
                </a:rPr>
                <a:t> in the cath labs/ cardiac surgery</a:t>
              </a:r>
              <a:endParaRPr b="0" i="0" sz="2500" u="none" cap="none" strike="noStrike">
                <a:solidFill>
                  <a:srgbClr val="262626"/>
                </a:solidFill>
                <a:latin typeface="Arial"/>
                <a:ea typeface="Arial"/>
                <a:cs typeface="Arial"/>
                <a:sym typeface="Arial"/>
              </a:endParaRPr>
            </a:p>
            <a:p>
              <a:pPr indent="-457200" lvl="0" marL="514350" marR="0" rtl="0" algn="l">
                <a:lnSpc>
                  <a:spcPct val="140000"/>
                </a:lnSpc>
                <a:spcBef>
                  <a:spcPts val="0"/>
                </a:spcBef>
                <a:spcAft>
                  <a:spcPts val="0"/>
                </a:spcAft>
                <a:buClr>
                  <a:srgbClr val="262626"/>
                </a:buClr>
                <a:buSzPts val="2700"/>
                <a:buFont typeface="Arial"/>
                <a:buChar char="•"/>
              </a:pPr>
              <a:r>
                <a:rPr b="0" i="0" lang="en-US" sz="2500" u="none" cap="none" strike="noStrike">
                  <a:solidFill>
                    <a:srgbClr val="262626"/>
                  </a:solidFill>
                  <a:latin typeface="Arial"/>
                  <a:ea typeface="Arial"/>
                  <a:cs typeface="Arial"/>
                  <a:sym typeface="Arial"/>
                </a:rPr>
                <a:t>Look for friendly MDT members - wards/theatres can be busy so attach yourself to someone who is willing to teach</a:t>
              </a:r>
              <a:endParaRPr b="0" i="0" sz="1400" u="none" cap="none" strike="noStrike">
                <a:solidFill>
                  <a:srgbClr val="000000"/>
                </a:solidFill>
                <a:latin typeface="Arial"/>
                <a:ea typeface="Arial"/>
                <a:cs typeface="Arial"/>
                <a:sym typeface="Arial"/>
              </a:endParaRPr>
            </a:p>
            <a:p>
              <a:pPr indent="-457200" lvl="0" marL="514350" marR="0" rtl="0" algn="l">
                <a:lnSpc>
                  <a:spcPct val="140000"/>
                </a:lnSpc>
                <a:spcBef>
                  <a:spcPts val="0"/>
                </a:spcBef>
                <a:spcAft>
                  <a:spcPts val="0"/>
                </a:spcAft>
                <a:buClr>
                  <a:srgbClr val="262626"/>
                </a:buClr>
                <a:buSzPts val="2700"/>
                <a:buFont typeface="Arial"/>
                <a:buChar char="•"/>
              </a:pPr>
              <a:r>
                <a:rPr b="0" i="0" lang="en-US" sz="2500" u="none" cap="none" strike="noStrike">
                  <a:solidFill>
                    <a:srgbClr val="262626"/>
                  </a:solidFill>
                  <a:latin typeface="Arial"/>
                  <a:ea typeface="Arial"/>
                  <a:cs typeface="Arial"/>
                  <a:sym typeface="Arial"/>
                </a:rPr>
                <a:t>Do as many </a:t>
              </a:r>
              <a:r>
                <a:rPr b="1" i="0" lang="en-US" sz="2500" u="none" cap="none" strike="noStrike">
                  <a:solidFill>
                    <a:srgbClr val="262626"/>
                  </a:solidFill>
                </a:rPr>
                <a:t>cardio/resp exams as possible</a:t>
              </a:r>
              <a:r>
                <a:rPr b="0" i="0" lang="en-US" sz="2500" u="none" cap="none" strike="noStrike">
                  <a:solidFill>
                    <a:srgbClr val="262626"/>
                  </a:solidFill>
                  <a:latin typeface="Arial"/>
                  <a:ea typeface="Arial"/>
                  <a:cs typeface="Arial"/>
                  <a:sym typeface="Arial"/>
                </a:rPr>
                <a:t> - especially as patients may have clinical signs!</a:t>
              </a:r>
              <a:endParaRPr b="0" i="0" sz="2500" u="none" cap="none" strike="noStrike">
                <a:solidFill>
                  <a:srgbClr val="262626"/>
                </a:solidFill>
                <a:latin typeface="Arial"/>
                <a:ea typeface="Arial"/>
                <a:cs typeface="Arial"/>
                <a:sym typeface="Arial"/>
              </a:endParaRPr>
            </a:p>
            <a:p>
              <a:pPr indent="-444500" lvl="0" marL="514350" marR="0" rtl="0" algn="l">
                <a:lnSpc>
                  <a:spcPct val="140000"/>
                </a:lnSpc>
                <a:spcBef>
                  <a:spcPts val="0"/>
                </a:spcBef>
                <a:spcAft>
                  <a:spcPts val="0"/>
                </a:spcAft>
                <a:buClr>
                  <a:srgbClr val="262626"/>
                </a:buClr>
                <a:buSzPts val="2500"/>
                <a:buChar char="•"/>
              </a:pPr>
              <a:r>
                <a:rPr lang="en-US" sz="2500">
                  <a:solidFill>
                    <a:srgbClr val="262626"/>
                  </a:solidFill>
                </a:rPr>
                <a:t>Email block lead to ask to shadow a surgery (if not timetabled)</a:t>
              </a:r>
              <a:endParaRPr sz="2500">
                <a:solidFill>
                  <a:srgbClr val="262626"/>
                </a:solidFill>
              </a:endParaRPr>
            </a:p>
          </p:txBody>
        </p:sp>
        <p:sp>
          <p:nvSpPr>
            <p:cNvPr id="399" name="Google Shape;399;g2fde9715597_0_1224"/>
            <p:cNvSpPr txBox="1"/>
            <p:nvPr/>
          </p:nvSpPr>
          <p:spPr>
            <a:xfrm>
              <a:off x="-921350" y="-284578"/>
              <a:ext cx="21640800" cy="201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4300"/>
                <a:buFont typeface="Arial"/>
                <a:buNone/>
              </a:pPr>
              <a:r>
                <a:rPr b="1" i="0" lang="en-US" sz="4200" u="none" cap="none" strike="noStrike">
                  <a:solidFill>
                    <a:srgbClr val="262626"/>
                  </a:solidFill>
                  <a:latin typeface="Arial"/>
                  <a:ea typeface="Arial"/>
                  <a:cs typeface="Arial"/>
                  <a:sym typeface="Arial"/>
                </a:rPr>
                <a:t>GENERAL ADVICE</a:t>
              </a:r>
              <a:endParaRPr b="0" i="0" sz="4200" u="none" cap="none" strike="noStrike">
                <a:solidFill>
                  <a:srgbClr val="262626"/>
                </a:solidFill>
                <a:latin typeface="Arial"/>
                <a:ea typeface="Arial"/>
                <a:cs typeface="Arial"/>
                <a:sym typeface="Arial"/>
              </a:endParaRPr>
            </a:p>
          </p:txBody>
        </p:sp>
      </p:grpSp>
      <p:sp>
        <p:nvSpPr>
          <p:cNvPr id="400" name="Google Shape;400;g2fde9715597_0_1224"/>
          <p:cNvSpPr txBox="1"/>
          <p:nvPr/>
        </p:nvSpPr>
        <p:spPr>
          <a:xfrm>
            <a:off x="11049323" y="3534115"/>
            <a:ext cx="6399300" cy="39357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000000"/>
              </a:buClr>
              <a:buSzPts val="6100"/>
              <a:buFont typeface="Arial"/>
              <a:buNone/>
            </a:pPr>
            <a:r>
              <a:rPr b="1" i="0" lang="en-US" sz="6100" u="none" cap="none" strike="noStrike">
                <a:solidFill>
                  <a:srgbClr val="262626"/>
                </a:solidFill>
                <a:latin typeface="Arial"/>
                <a:ea typeface="Arial"/>
                <a:cs typeface="Arial"/>
                <a:sym typeface="Arial"/>
              </a:rPr>
              <a:t>CONTENT:</a:t>
            </a:r>
            <a:endParaRPr b="1" i="0" sz="6100" u="none" cap="none" strike="noStrike">
              <a:solidFill>
                <a:srgbClr val="262626"/>
              </a:solidFill>
              <a:latin typeface="Arial"/>
              <a:ea typeface="Arial"/>
              <a:cs typeface="Arial"/>
              <a:sym typeface="Arial"/>
            </a:endParaRPr>
          </a:p>
          <a:p>
            <a:pPr indent="0" lvl="0" marL="0" marR="0" rtl="0" algn="ctr">
              <a:lnSpc>
                <a:spcPct val="130000"/>
              </a:lnSpc>
              <a:spcBef>
                <a:spcPts val="0"/>
              </a:spcBef>
              <a:spcAft>
                <a:spcPts val="0"/>
              </a:spcAft>
              <a:buClr>
                <a:srgbClr val="000000"/>
              </a:buClr>
              <a:buSzPts val="3600"/>
              <a:buFont typeface="Arial"/>
              <a:buNone/>
            </a:pPr>
            <a:r>
              <a:rPr b="0" i="0" lang="en-US" sz="3600" u="none" cap="none" strike="noStrike">
                <a:solidFill>
                  <a:srgbClr val="262626"/>
                </a:solidFill>
                <a:latin typeface="Arial"/>
                <a:ea typeface="Arial"/>
                <a:cs typeface="Arial"/>
                <a:sym typeface="Arial"/>
              </a:rPr>
              <a:t>CARDIOLOGY</a:t>
            </a:r>
            <a:endParaRPr b="0" i="0" sz="1400" u="none" cap="none" strike="noStrike">
              <a:solidFill>
                <a:srgbClr val="000000"/>
              </a:solidFill>
              <a:latin typeface="Arial"/>
              <a:ea typeface="Arial"/>
              <a:cs typeface="Arial"/>
              <a:sym typeface="Arial"/>
            </a:endParaRPr>
          </a:p>
          <a:p>
            <a:pPr indent="0" lvl="0" marL="0" marR="0" rtl="0" algn="ctr">
              <a:lnSpc>
                <a:spcPct val="130000"/>
              </a:lnSpc>
              <a:spcBef>
                <a:spcPts val="0"/>
              </a:spcBef>
              <a:spcAft>
                <a:spcPts val="0"/>
              </a:spcAft>
              <a:buClr>
                <a:srgbClr val="000000"/>
              </a:buClr>
              <a:buSzPts val="3600"/>
              <a:buFont typeface="Arial"/>
              <a:buNone/>
            </a:pPr>
            <a:r>
              <a:rPr b="0" i="0" lang="en-US" sz="3600" u="none" cap="none" strike="noStrike">
                <a:solidFill>
                  <a:srgbClr val="262626"/>
                </a:solidFill>
                <a:latin typeface="Arial"/>
                <a:ea typeface="Arial"/>
                <a:cs typeface="Arial"/>
                <a:sym typeface="Arial"/>
              </a:rPr>
              <a:t>RESPIRATORY</a:t>
            </a:r>
            <a:endParaRPr b="0" i="0" sz="1400" u="none" cap="none" strike="noStrike">
              <a:solidFill>
                <a:srgbClr val="000000"/>
              </a:solidFill>
              <a:latin typeface="Arial"/>
              <a:ea typeface="Arial"/>
              <a:cs typeface="Arial"/>
              <a:sym typeface="Arial"/>
            </a:endParaRPr>
          </a:p>
          <a:p>
            <a:pPr indent="0" lvl="0" marL="0" marR="0" rtl="0" algn="ctr">
              <a:lnSpc>
                <a:spcPct val="130000"/>
              </a:lnSpc>
              <a:spcBef>
                <a:spcPts val="0"/>
              </a:spcBef>
              <a:spcAft>
                <a:spcPts val="0"/>
              </a:spcAft>
              <a:buClr>
                <a:srgbClr val="000000"/>
              </a:buClr>
              <a:buSzPts val="3600"/>
              <a:buFont typeface="Arial"/>
              <a:buNone/>
            </a:pPr>
            <a:r>
              <a:rPr b="0" i="0" lang="en-US" sz="3600" u="none" cap="none" strike="noStrike">
                <a:solidFill>
                  <a:srgbClr val="262626"/>
                </a:solidFill>
                <a:latin typeface="Arial"/>
                <a:ea typeface="Arial"/>
                <a:cs typeface="Arial"/>
                <a:sym typeface="Arial"/>
              </a:rPr>
              <a:t>RENAL</a:t>
            </a:r>
            <a:endParaRPr b="0" i="0" sz="1400" u="none" cap="none" strike="noStrike">
              <a:solidFill>
                <a:srgbClr val="000000"/>
              </a:solidFill>
              <a:latin typeface="Arial"/>
              <a:ea typeface="Arial"/>
              <a:cs typeface="Arial"/>
              <a:sym typeface="Arial"/>
            </a:endParaRPr>
          </a:p>
          <a:p>
            <a:pPr indent="0" lvl="0" marL="0" marR="0" rtl="0" algn="ctr">
              <a:lnSpc>
                <a:spcPct val="130000"/>
              </a:lnSpc>
              <a:spcBef>
                <a:spcPts val="0"/>
              </a:spcBef>
              <a:spcAft>
                <a:spcPts val="0"/>
              </a:spcAft>
              <a:buClr>
                <a:srgbClr val="000000"/>
              </a:buClr>
              <a:buSzPts val="3600"/>
              <a:buFont typeface="Arial"/>
              <a:buNone/>
            </a:pPr>
            <a:r>
              <a:rPr b="0" i="0" lang="en-US" sz="3600" u="none" cap="none" strike="noStrike">
                <a:solidFill>
                  <a:srgbClr val="262626"/>
                </a:solidFill>
                <a:latin typeface="Arial"/>
                <a:ea typeface="Arial"/>
                <a:cs typeface="Arial"/>
                <a:sym typeface="Arial"/>
              </a:rPr>
              <a:t>NEUROLOGY</a:t>
            </a:r>
            <a:endParaRPr b="0" i="0" sz="1400" u="none" cap="none" strike="noStrike">
              <a:solidFill>
                <a:srgbClr val="000000"/>
              </a:solidFill>
              <a:latin typeface="Arial"/>
              <a:ea typeface="Arial"/>
              <a:cs typeface="Arial"/>
              <a:sym typeface="Arial"/>
            </a:endParaRPr>
          </a:p>
        </p:txBody>
      </p:sp>
      <p:cxnSp>
        <p:nvCxnSpPr>
          <p:cNvPr id="401" name="Google Shape;401;g2fde9715597_0_1224"/>
          <p:cNvCxnSpPr/>
          <p:nvPr/>
        </p:nvCxnSpPr>
        <p:spPr>
          <a:xfrm>
            <a:off x="10859724" y="2556622"/>
            <a:ext cx="0" cy="6410100"/>
          </a:xfrm>
          <a:prstGeom prst="straightConnector1">
            <a:avLst/>
          </a:prstGeom>
          <a:noFill/>
          <a:ln cap="rnd" cmpd="sng" w="38100">
            <a:solidFill>
              <a:srgbClr val="F46530"/>
            </a:solidFill>
            <a:prstDash val="dash"/>
            <a:round/>
            <a:headEnd len="sm" w="sm" type="none"/>
            <a:tailEnd len="sm" w="sm" type="none"/>
          </a:ln>
        </p:spPr>
      </p:cxnSp>
      <p:sp>
        <p:nvSpPr>
          <p:cNvPr id="402" name="Google Shape;402;g2fde9715597_0_1224"/>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403" name="Google Shape;403;g2fde9715597_0_1224"/>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404" name="Google Shape;404;g2fde9715597_0_1224"/>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pic>
        <p:nvPicPr>
          <p:cNvPr id="405" name="Google Shape;405;g2fde9715597_0_1224" title="screenshot_20250907_231124_instagram_720.jpg"/>
          <p:cNvPicPr preferRelativeResize="0"/>
          <p:nvPr/>
        </p:nvPicPr>
        <p:blipFill rotWithShape="1">
          <a:blip r:embed="rId4">
            <a:alphaModFix/>
          </a:blip>
          <a:srcRect b="0" l="0" r="0" t="0"/>
          <a:stretch/>
        </p:blipFill>
        <p:spPr>
          <a:xfrm>
            <a:off x="13438018" y="220200"/>
            <a:ext cx="2183333" cy="2817200"/>
          </a:xfrm>
          <a:prstGeom prst="rect">
            <a:avLst/>
          </a:prstGeom>
          <a:noFill/>
          <a:ln>
            <a:noFill/>
          </a:ln>
        </p:spPr>
      </p:pic>
      <p:sp>
        <p:nvSpPr>
          <p:cNvPr id="406" name="Google Shape;406;g2fde9715597_0_1224"/>
          <p:cNvSpPr/>
          <p:nvPr/>
        </p:nvSpPr>
        <p:spPr>
          <a:xfrm>
            <a:off x="11234263" y="7587475"/>
            <a:ext cx="6029400" cy="1553100"/>
          </a:xfrm>
          <a:prstGeom prst="roundRect">
            <a:avLst>
              <a:gd fmla="val 16667" name="adj"/>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lang="en-US" sz="2400">
                <a:latin typeface="Calibri"/>
                <a:ea typeface="Calibri"/>
                <a:cs typeface="Calibri"/>
                <a:sym typeface="Calibri"/>
              </a:rPr>
              <a:t>Life in the fast lane for ECGs</a:t>
            </a:r>
            <a:endParaRPr sz="2400">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lang="en-US" sz="2400">
                <a:latin typeface="Calibri"/>
                <a:ea typeface="Calibri"/>
                <a:cs typeface="Calibri"/>
                <a:sym typeface="Calibri"/>
              </a:rPr>
              <a:t>Geeky Medics - ABG interpretation</a:t>
            </a:r>
            <a:endParaRPr sz="2400">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400"/>
              <a:buFont typeface="Arial"/>
              <a:buNone/>
            </a:pPr>
            <a:r>
              <a:rPr lang="en-US" sz="2400">
                <a:latin typeface="Calibri"/>
                <a:ea typeface="Calibri"/>
                <a:cs typeface="Calibri"/>
                <a:sym typeface="Calibri"/>
              </a:rPr>
              <a:t>MedCalc - scoring systems</a:t>
            </a:r>
            <a:endParaRPr sz="2400">
              <a:latin typeface="Calibri"/>
              <a:ea typeface="Calibri"/>
              <a:cs typeface="Calibri"/>
              <a:sym typeface="Calibri"/>
            </a:endParaRPr>
          </a:p>
        </p:txBody>
      </p:sp>
      <p:pic>
        <p:nvPicPr>
          <p:cNvPr descr="Human heart (Provided by Getty Images)" id="407" name="Google Shape;407;g2fde9715597_0_1224"/>
          <p:cNvPicPr preferRelativeResize="0"/>
          <p:nvPr/>
        </p:nvPicPr>
        <p:blipFill>
          <a:blip r:embed="rId5">
            <a:alphaModFix/>
          </a:blip>
          <a:stretch>
            <a:fillRect/>
          </a:stretch>
        </p:blipFill>
        <p:spPr>
          <a:xfrm>
            <a:off x="15970501" y="263749"/>
            <a:ext cx="2088901" cy="273009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g2fde9715597_0_1272"/>
          <p:cNvSpPr txBox="1"/>
          <p:nvPr/>
        </p:nvSpPr>
        <p:spPr>
          <a:xfrm>
            <a:off x="634620" y="531892"/>
            <a:ext cx="145962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9000" u="none" cap="none" strike="noStrike">
                <a:solidFill>
                  <a:schemeClr val="lt1"/>
                </a:solidFill>
                <a:latin typeface="Comfortaa"/>
                <a:ea typeface="Comfortaa"/>
                <a:cs typeface="Comfortaa"/>
                <a:sym typeface="Comfortaa"/>
              </a:rPr>
              <a:t>GENERAL PRACTICE</a:t>
            </a:r>
            <a:endParaRPr b="0" i="0" sz="1400" u="none" cap="none" strike="noStrike">
              <a:solidFill>
                <a:schemeClr val="lt1"/>
              </a:solidFill>
              <a:latin typeface="Comfortaa"/>
              <a:ea typeface="Comfortaa"/>
              <a:cs typeface="Comfortaa"/>
              <a:sym typeface="Comfortaa"/>
            </a:endParaRPr>
          </a:p>
        </p:txBody>
      </p:sp>
      <p:sp>
        <p:nvSpPr>
          <p:cNvPr id="413" name="Google Shape;413;g2fde9715597_0_1272"/>
          <p:cNvSpPr/>
          <p:nvPr/>
        </p:nvSpPr>
        <p:spPr>
          <a:xfrm>
            <a:off x="0" y="2260259"/>
            <a:ext cx="18295200" cy="6989400"/>
          </a:xfrm>
          <a:prstGeom prst="rect">
            <a:avLst/>
          </a:prstGeom>
          <a:solidFill>
            <a:srgbClr val="BDD3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62626"/>
              </a:solidFill>
              <a:latin typeface="Arial"/>
              <a:ea typeface="Arial"/>
              <a:cs typeface="Arial"/>
              <a:sym typeface="Arial"/>
            </a:endParaRPr>
          </a:p>
        </p:txBody>
      </p:sp>
      <p:cxnSp>
        <p:nvCxnSpPr>
          <p:cNvPr id="414" name="Google Shape;414;g2fde9715597_0_1272"/>
          <p:cNvCxnSpPr/>
          <p:nvPr/>
        </p:nvCxnSpPr>
        <p:spPr>
          <a:xfrm>
            <a:off x="-134100" y="2265103"/>
            <a:ext cx="18556200" cy="0"/>
          </a:xfrm>
          <a:prstGeom prst="straightConnector1">
            <a:avLst/>
          </a:prstGeom>
          <a:noFill/>
          <a:ln cap="flat" cmpd="sng" w="57150">
            <a:solidFill>
              <a:srgbClr val="F46530"/>
            </a:solidFill>
            <a:prstDash val="solid"/>
            <a:round/>
            <a:headEnd len="sm" w="sm" type="none"/>
            <a:tailEnd len="sm" w="sm" type="none"/>
          </a:ln>
        </p:spPr>
      </p:cxnSp>
      <p:grpSp>
        <p:nvGrpSpPr>
          <p:cNvPr id="415" name="Google Shape;415;g2fde9715597_0_1272"/>
          <p:cNvGrpSpPr/>
          <p:nvPr/>
        </p:nvGrpSpPr>
        <p:grpSpPr>
          <a:xfrm>
            <a:off x="513813" y="2470016"/>
            <a:ext cx="8912587" cy="6740226"/>
            <a:chOff x="-581383" y="-265065"/>
            <a:chExt cx="22666802" cy="2095972"/>
          </a:xfrm>
        </p:grpSpPr>
        <p:sp>
          <p:nvSpPr>
            <p:cNvPr id="416" name="Google Shape;416;g2fde9715597_0_1272"/>
            <p:cNvSpPr txBox="1"/>
            <p:nvPr/>
          </p:nvSpPr>
          <p:spPr>
            <a:xfrm>
              <a:off x="-581381" y="6307"/>
              <a:ext cx="22666800" cy="1824600"/>
            </a:xfrm>
            <a:prstGeom prst="rect">
              <a:avLst/>
            </a:prstGeom>
            <a:noFill/>
            <a:ln>
              <a:noFill/>
            </a:ln>
          </p:spPr>
          <p:txBody>
            <a:bodyPr anchorCtr="0" anchor="t" bIns="0" lIns="0" spcFirstLastPara="1" rIns="0" wrap="square" tIns="0">
              <a:spAutoFit/>
            </a:bodyPr>
            <a:lstStyle/>
            <a:p>
              <a:pPr indent="-469900" lvl="0" marL="514350" marR="0" rtl="0" algn="l">
                <a:lnSpc>
                  <a:spcPct val="140000"/>
                </a:lnSpc>
                <a:spcBef>
                  <a:spcPts val="0"/>
                </a:spcBef>
                <a:spcAft>
                  <a:spcPts val="0"/>
                </a:spcAft>
                <a:buClr>
                  <a:srgbClr val="262626"/>
                </a:buClr>
                <a:buSzPts val="2900"/>
                <a:buFont typeface="Arial"/>
                <a:buChar char="•"/>
              </a:pPr>
              <a:r>
                <a:rPr b="0" i="0" lang="en-US" sz="2700" u="none" cap="none" strike="noStrike">
                  <a:solidFill>
                    <a:srgbClr val="262626"/>
                  </a:solidFill>
                  <a:latin typeface="Arial"/>
                  <a:ea typeface="Arial"/>
                  <a:cs typeface="Arial"/>
                  <a:sym typeface="Arial"/>
                </a:rPr>
                <a:t>Tuesday/ Friday </a:t>
              </a:r>
              <a:endParaRPr b="0" i="0" sz="1600" u="none" cap="none" strike="noStrike">
                <a:solidFill>
                  <a:srgbClr val="000000"/>
                </a:solidFill>
                <a:latin typeface="Arial"/>
                <a:ea typeface="Arial"/>
                <a:cs typeface="Arial"/>
                <a:sym typeface="Arial"/>
              </a:endParaRPr>
            </a:p>
            <a:p>
              <a:pPr indent="-469900" lvl="0" marL="514350" marR="0" rtl="0" algn="l">
                <a:lnSpc>
                  <a:spcPct val="140000"/>
                </a:lnSpc>
                <a:spcBef>
                  <a:spcPts val="0"/>
                </a:spcBef>
                <a:spcAft>
                  <a:spcPts val="0"/>
                </a:spcAft>
                <a:buClr>
                  <a:srgbClr val="262626"/>
                </a:buClr>
                <a:buSzPts val="2900"/>
                <a:buFont typeface="Arial"/>
                <a:buChar char="•"/>
              </a:pPr>
              <a:r>
                <a:rPr b="0" i="0" lang="en-US" sz="2700" u="none" cap="none" strike="noStrike">
                  <a:solidFill>
                    <a:srgbClr val="262626"/>
                  </a:solidFill>
                  <a:latin typeface="Arial"/>
                  <a:ea typeface="Arial"/>
                  <a:cs typeface="Arial"/>
                  <a:sym typeface="Arial"/>
                </a:rPr>
                <a:t>8-10 people in each practise- usually everyone has a clinical partner </a:t>
              </a:r>
              <a:endParaRPr b="0" i="0" sz="1600" u="none" cap="none" strike="noStrike">
                <a:solidFill>
                  <a:srgbClr val="000000"/>
                </a:solidFill>
                <a:latin typeface="Arial"/>
                <a:ea typeface="Arial"/>
                <a:cs typeface="Arial"/>
                <a:sym typeface="Arial"/>
              </a:endParaRPr>
            </a:p>
            <a:p>
              <a:pPr indent="-469900" lvl="0" marL="514350" marR="0" rtl="0" algn="l">
                <a:lnSpc>
                  <a:spcPct val="140000"/>
                </a:lnSpc>
                <a:spcBef>
                  <a:spcPts val="0"/>
                </a:spcBef>
                <a:spcAft>
                  <a:spcPts val="0"/>
                </a:spcAft>
                <a:buClr>
                  <a:srgbClr val="262626"/>
                </a:buClr>
                <a:buSzPts val="2900"/>
                <a:buFont typeface="Arial"/>
                <a:buChar char="•"/>
              </a:pPr>
              <a:r>
                <a:rPr b="0" i="0" lang="en-US" sz="2700" u="none" cap="none" strike="noStrike">
                  <a:solidFill>
                    <a:srgbClr val="262626"/>
                  </a:solidFill>
                  <a:latin typeface="Arial"/>
                  <a:ea typeface="Arial"/>
                  <a:cs typeface="Arial"/>
                  <a:sym typeface="Arial"/>
                </a:rPr>
                <a:t>Day is divided into a group tutorial in the morning/afternoon - topic for that week will be on Keats</a:t>
              </a:r>
              <a:endParaRPr b="0" i="0" sz="1600" u="none" cap="none" strike="noStrike">
                <a:solidFill>
                  <a:srgbClr val="000000"/>
                </a:solidFill>
                <a:latin typeface="Arial"/>
                <a:ea typeface="Arial"/>
                <a:cs typeface="Arial"/>
                <a:sym typeface="Arial"/>
              </a:endParaRPr>
            </a:p>
            <a:p>
              <a:pPr indent="-469900" lvl="0" marL="514350" marR="0" rtl="0" algn="l">
                <a:lnSpc>
                  <a:spcPct val="140000"/>
                </a:lnSpc>
                <a:spcBef>
                  <a:spcPts val="0"/>
                </a:spcBef>
                <a:spcAft>
                  <a:spcPts val="0"/>
                </a:spcAft>
                <a:buClr>
                  <a:srgbClr val="262626"/>
                </a:buClr>
                <a:buSzPts val="2900"/>
                <a:buFont typeface="Arial"/>
                <a:buChar char="•"/>
              </a:pPr>
              <a:r>
                <a:rPr b="0" i="0" lang="en-US" sz="2700" u="none" cap="none" strike="noStrike">
                  <a:solidFill>
                    <a:srgbClr val="262626"/>
                  </a:solidFill>
                  <a:latin typeface="Arial"/>
                  <a:ea typeface="Arial"/>
                  <a:cs typeface="Arial"/>
                  <a:sym typeface="Arial"/>
                </a:rPr>
                <a:t>Other half of the day: student clinic, patient home visits, self directed learning, working on your group project </a:t>
              </a:r>
              <a:endParaRPr b="0" i="0" sz="1600" u="none" cap="none" strike="noStrike">
                <a:solidFill>
                  <a:srgbClr val="000000"/>
                </a:solidFill>
                <a:latin typeface="Arial"/>
                <a:ea typeface="Arial"/>
                <a:cs typeface="Arial"/>
                <a:sym typeface="Arial"/>
              </a:endParaRPr>
            </a:p>
            <a:p>
              <a:pPr indent="-469900" lvl="0" marL="514350" marR="0" rtl="0" algn="l">
                <a:lnSpc>
                  <a:spcPct val="140000"/>
                </a:lnSpc>
                <a:spcBef>
                  <a:spcPts val="0"/>
                </a:spcBef>
                <a:spcAft>
                  <a:spcPts val="0"/>
                </a:spcAft>
                <a:buClr>
                  <a:srgbClr val="262626"/>
                </a:buClr>
                <a:buSzPts val="2900"/>
                <a:buFont typeface="Arial"/>
                <a:buChar char="•"/>
              </a:pPr>
              <a:r>
                <a:rPr b="0" i="0" lang="en-US" sz="2700" u="none" cap="none" strike="noStrike">
                  <a:solidFill>
                    <a:srgbClr val="262626"/>
                  </a:solidFill>
                  <a:latin typeface="Arial"/>
                  <a:ea typeface="Arial"/>
                  <a:cs typeface="Arial"/>
                  <a:sym typeface="Arial"/>
                </a:rPr>
                <a:t>Group Projects - likely clinical humanities, you’ll work on it throughout the year</a:t>
              </a:r>
              <a:endParaRPr b="0" i="0" sz="1600" u="none" cap="none" strike="noStrike">
                <a:solidFill>
                  <a:srgbClr val="000000"/>
                </a:solidFill>
                <a:latin typeface="Arial"/>
                <a:ea typeface="Arial"/>
                <a:cs typeface="Arial"/>
                <a:sym typeface="Arial"/>
              </a:endParaRPr>
            </a:p>
          </p:txBody>
        </p:sp>
        <p:sp>
          <p:nvSpPr>
            <p:cNvPr id="417" name="Google Shape;417;g2fde9715597_0_1272"/>
            <p:cNvSpPr txBox="1"/>
            <p:nvPr/>
          </p:nvSpPr>
          <p:spPr>
            <a:xfrm>
              <a:off x="-581383" y="-265065"/>
              <a:ext cx="21640800" cy="201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4300"/>
                <a:buFont typeface="Arial"/>
                <a:buNone/>
              </a:pPr>
              <a:r>
                <a:rPr b="1" i="0" lang="en-US" sz="4200" u="none" cap="none" strike="noStrike">
                  <a:solidFill>
                    <a:srgbClr val="262626"/>
                  </a:solidFill>
                  <a:latin typeface="Arial"/>
                  <a:ea typeface="Arial"/>
                  <a:cs typeface="Arial"/>
                  <a:sym typeface="Arial"/>
                </a:rPr>
                <a:t>GENERAL STRUCTURE</a:t>
              </a:r>
              <a:endParaRPr b="0" i="0" sz="4200" u="none" cap="none" strike="noStrike">
                <a:solidFill>
                  <a:srgbClr val="262626"/>
                </a:solidFill>
                <a:latin typeface="Arial"/>
                <a:ea typeface="Arial"/>
                <a:cs typeface="Arial"/>
                <a:sym typeface="Arial"/>
              </a:endParaRPr>
            </a:p>
          </p:txBody>
        </p:sp>
      </p:grpSp>
      <p:sp>
        <p:nvSpPr>
          <p:cNvPr id="418" name="Google Shape;418;g2fde9715597_0_1272"/>
          <p:cNvSpPr txBox="1"/>
          <p:nvPr/>
        </p:nvSpPr>
        <p:spPr>
          <a:xfrm>
            <a:off x="10645910" y="2716308"/>
            <a:ext cx="7238700" cy="42114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000000"/>
              </a:buClr>
              <a:buSzPts val="6100"/>
              <a:buFont typeface="Arial"/>
              <a:buNone/>
            </a:pPr>
            <a:r>
              <a:rPr b="1" i="0" lang="en-US" sz="4800" u="none" cap="none" strike="noStrike">
                <a:solidFill>
                  <a:srgbClr val="262626"/>
                </a:solidFill>
                <a:latin typeface="Arial"/>
                <a:ea typeface="Arial"/>
                <a:cs typeface="Arial"/>
                <a:sym typeface="Arial"/>
              </a:rPr>
              <a:t>Sign-Offs (Kaizen):</a:t>
            </a:r>
            <a:endParaRPr b="1" i="0" sz="4800" u="none" cap="none" strike="noStrike">
              <a:solidFill>
                <a:srgbClr val="262626"/>
              </a:solidFill>
              <a:latin typeface="Arial"/>
              <a:ea typeface="Arial"/>
              <a:cs typeface="Arial"/>
              <a:sym typeface="Arial"/>
            </a:endParaRPr>
          </a:p>
          <a:p>
            <a:pPr indent="-381000" lvl="0" marL="457200" marR="0" rtl="0" algn="ctr">
              <a:lnSpc>
                <a:spcPct val="130000"/>
              </a:lnSpc>
              <a:spcBef>
                <a:spcPts val="0"/>
              </a:spcBef>
              <a:spcAft>
                <a:spcPts val="0"/>
              </a:spcAft>
              <a:buClr>
                <a:srgbClr val="262626"/>
              </a:buClr>
              <a:buSzPts val="2400"/>
              <a:buFont typeface="Arial"/>
              <a:buChar char="●"/>
            </a:pPr>
            <a:r>
              <a:rPr b="0" i="0" lang="en-US" sz="2400" u="none" cap="none" strike="noStrike">
                <a:solidFill>
                  <a:srgbClr val="262626"/>
                </a:solidFill>
                <a:latin typeface="Arial"/>
                <a:ea typeface="Arial"/>
                <a:cs typeface="Arial"/>
                <a:sym typeface="Arial"/>
              </a:rPr>
              <a:t>Illness scripts (5x)</a:t>
            </a:r>
            <a:endParaRPr b="0" i="0" sz="1400" u="none" cap="none" strike="noStrike">
              <a:solidFill>
                <a:srgbClr val="000000"/>
              </a:solidFill>
              <a:latin typeface="Arial"/>
              <a:ea typeface="Arial"/>
              <a:cs typeface="Arial"/>
              <a:sym typeface="Arial"/>
            </a:endParaRPr>
          </a:p>
          <a:p>
            <a:pPr indent="-381000" lvl="0" marL="457200" marR="0" rtl="0" algn="ctr">
              <a:lnSpc>
                <a:spcPct val="130000"/>
              </a:lnSpc>
              <a:spcBef>
                <a:spcPts val="0"/>
              </a:spcBef>
              <a:spcAft>
                <a:spcPts val="0"/>
              </a:spcAft>
              <a:buClr>
                <a:srgbClr val="262626"/>
              </a:buClr>
              <a:buSzPts val="2400"/>
              <a:buFont typeface="Arial"/>
              <a:buChar char="●"/>
            </a:pPr>
            <a:r>
              <a:rPr b="0" i="0" lang="en-US" sz="2400" u="none" cap="none" strike="noStrike">
                <a:solidFill>
                  <a:srgbClr val="262626"/>
                </a:solidFill>
                <a:latin typeface="Arial"/>
                <a:ea typeface="Arial"/>
                <a:cs typeface="Arial"/>
                <a:sym typeface="Arial"/>
              </a:rPr>
              <a:t>Mini Cex - history, skill </a:t>
            </a:r>
            <a:endParaRPr b="0" i="0" sz="1400" u="none" cap="none" strike="noStrike">
              <a:solidFill>
                <a:srgbClr val="000000"/>
              </a:solidFill>
              <a:latin typeface="Arial"/>
              <a:ea typeface="Arial"/>
              <a:cs typeface="Arial"/>
              <a:sym typeface="Arial"/>
            </a:endParaRPr>
          </a:p>
          <a:p>
            <a:pPr indent="-381000" lvl="0" marL="457200" marR="0" rtl="0" algn="ctr">
              <a:lnSpc>
                <a:spcPct val="130000"/>
              </a:lnSpc>
              <a:spcBef>
                <a:spcPts val="0"/>
              </a:spcBef>
              <a:spcAft>
                <a:spcPts val="0"/>
              </a:spcAft>
              <a:buClr>
                <a:srgbClr val="262626"/>
              </a:buClr>
              <a:buSzPts val="2400"/>
              <a:buFont typeface="Arial"/>
              <a:buChar char="●"/>
            </a:pPr>
            <a:r>
              <a:rPr b="0" i="0" lang="en-US" sz="2400" u="none" cap="none" strike="noStrike">
                <a:solidFill>
                  <a:srgbClr val="262626"/>
                </a:solidFill>
                <a:latin typeface="Arial"/>
                <a:ea typeface="Arial"/>
                <a:cs typeface="Arial"/>
                <a:sym typeface="Arial"/>
              </a:rPr>
              <a:t>Case Based discussion </a:t>
            </a:r>
            <a:endParaRPr b="0" i="0" sz="1400" u="none" cap="none" strike="noStrike">
              <a:solidFill>
                <a:srgbClr val="000000"/>
              </a:solidFill>
              <a:latin typeface="Arial"/>
              <a:ea typeface="Arial"/>
              <a:cs typeface="Arial"/>
              <a:sym typeface="Arial"/>
            </a:endParaRPr>
          </a:p>
          <a:p>
            <a:pPr indent="-381000" lvl="0" marL="457200" marR="0" rtl="0" algn="ctr">
              <a:lnSpc>
                <a:spcPct val="130000"/>
              </a:lnSpc>
              <a:spcBef>
                <a:spcPts val="0"/>
              </a:spcBef>
              <a:spcAft>
                <a:spcPts val="0"/>
              </a:spcAft>
              <a:buClr>
                <a:srgbClr val="262626"/>
              </a:buClr>
              <a:buSzPts val="2400"/>
              <a:buFont typeface="Arial"/>
              <a:buChar char="●"/>
            </a:pPr>
            <a:r>
              <a:rPr b="0" i="0" lang="en-US" sz="2400" u="none" cap="none" strike="noStrike">
                <a:solidFill>
                  <a:srgbClr val="262626"/>
                </a:solidFill>
                <a:latin typeface="Arial"/>
                <a:ea typeface="Arial"/>
                <a:cs typeface="Arial"/>
                <a:sym typeface="Arial"/>
              </a:rPr>
              <a:t>Multi source feedback reflection </a:t>
            </a:r>
            <a:endParaRPr b="0" i="0" sz="2400" u="none" cap="none" strike="noStrike">
              <a:solidFill>
                <a:srgbClr val="262626"/>
              </a:solidFill>
              <a:latin typeface="Arial"/>
              <a:ea typeface="Arial"/>
              <a:cs typeface="Arial"/>
              <a:sym typeface="Arial"/>
            </a:endParaRPr>
          </a:p>
          <a:p>
            <a:pPr indent="-381000" lvl="0" marL="457200" marR="0" rtl="0" algn="ctr">
              <a:lnSpc>
                <a:spcPct val="130000"/>
              </a:lnSpc>
              <a:spcBef>
                <a:spcPts val="0"/>
              </a:spcBef>
              <a:spcAft>
                <a:spcPts val="0"/>
              </a:spcAft>
              <a:buClr>
                <a:srgbClr val="262626"/>
              </a:buClr>
              <a:buSzPts val="2400"/>
              <a:buFont typeface="Arial"/>
              <a:buChar char="●"/>
            </a:pPr>
            <a:r>
              <a:rPr b="0" i="0" lang="en-US" sz="2400" u="none" cap="none" strike="noStrike">
                <a:solidFill>
                  <a:srgbClr val="262626"/>
                </a:solidFill>
                <a:latin typeface="Arial"/>
                <a:ea typeface="Arial"/>
                <a:cs typeface="Arial"/>
                <a:sym typeface="Arial"/>
              </a:rPr>
              <a:t>Reflection on group project</a:t>
            </a:r>
            <a:endParaRPr b="0" i="0" sz="2400" u="none" cap="none" strike="noStrike">
              <a:solidFill>
                <a:srgbClr val="262626"/>
              </a:solidFill>
              <a:latin typeface="Arial"/>
              <a:ea typeface="Arial"/>
              <a:cs typeface="Arial"/>
              <a:sym typeface="Arial"/>
            </a:endParaRPr>
          </a:p>
          <a:p>
            <a:pPr indent="-381000" lvl="0" marL="457200" marR="0" rtl="0" algn="ctr">
              <a:lnSpc>
                <a:spcPct val="130000"/>
              </a:lnSpc>
              <a:spcBef>
                <a:spcPts val="0"/>
              </a:spcBef>
              <a:spcAft>
                <a:spcPts val="0"/>
              </a:spcAft>
              <a:buClr>
                <a:srgbClr val="262626"/>
              </a:buClr>
              <a:buSzPts val="2400"/>
              <a:buFont typeface="Arial"/>
              <a:buChar char="●"/>
            </a:pPr>
            <a:r>
              <a:rPr b="0" i="0" lang="en-US" sz="2400" u="none" cap="none" strike="noStrike">
                <a:solidFill>
                  <a:srgbClr val="262626"/>
                </a:solidFill>
                <a:latin typeface="Arial"/>
                <a:ea typeface="Arial"/>
                <a:cs typeface="Arial"/>
                <a:sym typeface="Arial"/>
              </a:rPr>
              <a:t>Clinical skills (3 teaching sessions to ensure you get these done) </a:t>
            </a:r>
            <a:endParaRPr b="0" i="0" sz="2400" u="none" cap="none" strike="noStrike">
              <a:solidFill>
                <a:srgbClr val="262626"/>
              </a:solidFill>
              <a:latin typeface="Arial"/>
              <a:ea typeface="Arial"/>
              <a:cs typeface="Arial"/>
              <a:sym typeface="Arial"/>
            </a:endParaRPr>
          </a:p>
        </p:txBody>
      </p:sp>
      <p:cxnSp>
        <p:nvCxnSpPr>
          <p:cNvPr id="419" name="Google Shape;419;g2fde9715597_0_1272"/>
          <p:cNvCxnSpPr/>
          <p:nvPr/>
        </p:nvCxnSpPr>
        <p:spPr>
          <a:xfrm>
            <a:off x="10036149" y="2612897"/>
            <a:ext cx="0" cy="6410100"/>
          </a:xfrm>
          <a:prstGeom prst="straightConnector1">
            <a:avLst/>
          </a:prstGeom>
          <a:noFill/>
          <a:ln cap="rnd" cmpd="sng" w="38100">
            <a:solidFill>
              <a:srgbClr val="F46530"/>
            </a:solidFill>
            <a:prstDash val="dash"/>
            <a:round/>
            <a:headEnd len="sm" w="sm" type="none"/>
            <a:tailEnd len="sm" w="sm" type="none"/>
          </a:ln>
        </p:spPr>
      </p:cxnSp>
      <p:sp>
        <p:nvSpPr>
          <p:cNvPr id="420" name="Google Shape;420;g2fde9715597_0_1272"/>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421" name="Google Shape;421;g2fde9715597_0_1272"/>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422" name="Google Shape;422;g2fde9715597_0_1272"/>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pic>
        <p:nvPicPr>
          <p:cNvPr id="423" name="Google Shape;423;g2fde9715597_0_1272"/>
          <p:cNvPicPr preferRelativeResize="0"/>
          <p:nvPr/>
        </p:nvPicPr>
        <p:blipFill rotWithShape="1">
          <a:blip r:embed="rId4">
            <a:alphaModFix/>
          </a:blip>
          <a:srcRect b="7815" l="69902" r="0" t="56960"/>
          <a:stretch/>
        </p:blipFill>
        <p:spPr>
          <a:xfrm>
            <a:off x="15620125" y="317200"/>
            <a:ext cx="2088900" cy="1629706"/>
          </a:xfrm>
          <a:prstGeom prst="rect">
            <a:avLst/>
          </a:prstGeom>
          <a:noFill/>
          <a:ln>
            <a:noFill/>
          </a:ln>
        </p:spPr>
      </p:pic>
      <p:sp>
        <p:nvSpPr>
          <p:cNvPr id="424" name="Google Shape;424;g2fde9715597_0_1272"/>
          <p:cNvSpPr txBox="1"/>
          <p:nvPr/>
        </p:nvSpPr>
        <p:spPr>
          <a:xfrm>
            <a:off x="10377100" y="7104200"/>
            <a:ext cx="7776300" cy="1622400"/>
          </a:xfrm>
          <a:prstGeom prst="rect">
            <a:avLst/>
          </a:prstGeom>
          <a:noFill/>
          <a:ln>
            <a:noFill/>
          </a:ln>
        </p:spPr>
        <p:txBody>
          <a:bodyPr anchorCtr="0" anchor="t" bIns="0" lIns="0" spcFirstLastPara="1" rIns="0" wrap="square" tIns="0">
            <a:spAutoFit/>
          </a:bodyPr>
          <a:lstStyle/>
          <a:p>
            <a:pPr indent="-469900" lvl="0" marL="514350" rtl="0" algn="l">
              <a:lnSpc>
                <a:spcPct val="140000"/>
              </a:lnSpc>
              <a:spcBef>
                <a:spcPts val="0"/>
              </a:spcBef>
              <a:spcAft>
                <a:spcPts val="0"/>
              </a:spcAft>
              <a:buClr>
                <a:srgbClr val="262626"/>
              </a:buClr>
              <a:buSzPts val="2900"/>
              <a:buChar char="•"/>
            </a:pPr>
            <a:r>
              <a:rPr lang="en-US" sz="2700">
                <a:solidFill>
                  <a:srgbClr val="262626"/>
                </a:solidFill>
              </a:rPr>
              <a:t>GP is where you can get </a:t>
            </a:r>
            <a:r>
              <a:rPr b="1" lang="en-US" sz="2700">
                <a:solidFill>
                  <a:srgbClr val="262626"/>
                </a:solidFill>
              </a:rPr>
              <a:t>lots </a:t>
            </a:r>
            <a:r>
              <a:rPr lang="en-US" sz="2700">
                <a:solidFill>
                  <a:srgbClr val="262626"/>
                </a:solidFill>
              </a:rPr>
              <a:t>of practice taking </a:t>
            </a:r>
            <a:r>
              <a:rPr lang="en-US" sz="2700">
                <a:solidFill>
                  <a:srgbClr val="262626"/>
                </a:solidFill>
              </a:rPr>
              <a:t>histories</a:t>
            </a:r>
            <a:r>
              <a:rPr lang="en-US" sz="2700">
                <a:solidFill>
                  <a:srgbClr val="262626"/>
                </a:solidFill>
              </a:rPr>
              <a:t> and improving communication skills, seek feedback from peers and your GP!</a:t>
            </a:r>
            <a:endParaRPr sz="16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g2fde9715597_0_1286"/>
          <p:cNvSpPr txBox="1"/>
          <p:nvPr/>
        </p:nvSpPr>
        <p:spPr>
          <a:xfrm>
            <a:off x="434654" y="285862"/>
            <a:ext cx="17122800" cy="1154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7500" u="none" cap="none" strike="noStrike">
                <a:solidFill>
                  <a:schemeClr val="lt1"/>
                </a:solidFill>
                <a:latin typeface="Comfortaa"/>
                <a:ea typeface="Comfortaa"/>
                <a:cs typeface="Comfortaa"/>
                <a:sym typeface="Comfortaa"/>
              </a:rPr>
              <a:t>Making the most of GP</a:t>
            </a:r>
            <a:endParaRPr b="1" i="0" sz="7500" u="none" cap="none" strike="noStrike">
              <a:solidFill>
                <a:schemeClr val="lt1"/>
              </a:solidFill>
              <a:latin typeface="Comfortaa"/>
              <a:ea typeface="Comfortaa"/>
              <a:cs typeface="Comfortaa"/>
              <a:sym typeface="Comfortaa"/>
            </a:endParaRPr>
          </a:p>
        </p:txBody>
      </p:sp>
      <p:sp>
        <p:nvSpPr>
          <p:cNvPr id="430" name="Google Shape;430;g2fde9715597_0_1286"/>
          <p:cNvSpPr txBox="1"/>
          <p:nvPr/>
        </p:nvSpPr>
        <p:spPr>
          <a:xfrm>
            <a:off x="386694" y="2071212"/>
            <a:ext cx="17521800" cy="680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500"/>
              <a:buFont typeface="Arial"/>
              <a:buNone/>
            </a:pPr>
            <a:r>
              <a:t/>
            </a:r>
            <a:endParaRPr b="0" i="0" sz="1700" u="none" cap="none" strike="noStrike">
              <a:solidFill>
                <a:srgbClr val="000000"/>
              </a:solidFill>
              <a:latin typeface="Arial"/>
              <a:ea typeface="Arial"/>
              <a:cs typeface="Arial"/>
              <a:sym typeface="Arial"/>
            </a:endParaRPr>
          </a:p>
          <a:p>
            <a:pPr indent="-476250" lvl="0" marL="520700" marR="0" rtl="0" algn="l">
              <a:lnSpc>
                <a:spcPct val="100000"/>
              </a:lnSpc>
              <a:spcBef>
                <a:spcPts val="800"/>
              </a:spcBef>
              <a:spcAft>
                <a:spcPts val="0"/>
              </a:spcAft>
              <a:buClr>
                <a:schemeClr val="lt1"/>
              </a:buClr>
              <a:buSzPts val="2900"/>
              <a:buFont typeface="Arial"/>
              <a:buChar char="•"/>
            </a:pPr>
            <a:r>
              <a:rPr b="0" i="0" lang="en-US" sz="2900" u="none" cap="none" strike="noStrike">
                <a:solidFill>
                  <a:schemeClr val="lt1"/>
                </a:solidFill>
                <a:latin typeface="Arial"/>
                <a:ea typeface="Arial"/>
                <a:cs typeface="Arial"/>
                <a:sym typeface="Arial"/>
              </a:rPr>
              <a:t>Your GP tutor will be your educational supervisor- meet regularly for sign offs remind them if needed. Remind them of key deadlines </a:t>
            </a:r>
            <a:endParaRPr b="0" i="0" sz="2900" u="none" cap="none" strike="noStrike">
              <a:solidFill>
                <a:schemeClr val="lt1"/>
              </a:solidFill>
              <a:latin typeface="Arial"/>
              <a:ea typeface="Arial"/>
              <a:cs typeface="Arial"/>
              <a:sym typeface="Arial"/>
            </a:endParaRPr>
          </a:p>
          <a:p>
            <a:pPr indent="-476250" lvl="0" marL="520700" marR="0" rtl="0" algn="l">
              <a:lnSpc>
                <a:spcPct val="100000"/>
              </a:lnSpc>
              <a:spcBef>
                <a:spcPts val="800"/>
              </a:spcBef>
              <a:spcAft>
                <a:spcPts val="0"/>
              </a:spcAft>
              <a:buClr>
                <a:schemeClr val="lt1"/>
              </a:buClr>
              <a:buSzPts val="2900"/>
              <a:buFont typeface="Arial"/>
              <a:buChar char="•"/>
            </a:pPr>
            <a:r>
              <a:rPr b="0" i="0" lang="en-US" sz="2900" u="none" cap="none" strike="noStrike">
                <a:solidFill>
                  <a:schemeClr val="lt1"/>
                </a:solidFill>
                <a:latin typeface="Arial"/>
                <a:ea typeface="Arial"/>
                <a:cs typeface="Arial"/>
                <a:sym typeface="Arial"/>
              </a:rPr>
              <a:t>Attend your teaching - it’s definitely useful. opportunities for personalised small group teaching - can ask for teaching on any topic</a:t>
            </a:r>
            <a:endParaRPr b="0" i="0" sz="2900" u="none" cap="none" strike="noStrike">
              <a:solidFill>
                <a:schemeClr val="lt1"/>
              </a:solidFill>
              <a:latin typeface="Arial"/>
              <a:ea typeface="Arial"/>
              <a:cs typeface="Arial"/>
              <a:sym typeface="Arial"/>
            </a:endParaRPr>
          </a:p>
          <a:p>
            <a:pPr indent="-476250" lvl="0" marL="520700" marR="0" rtl="0" algn="l">
              <a:lnSpc>
                <a:spcPct val="100000"/>
              </a:lnSpc>
              <a:spcBef>
                <a:spcPts val="800"/>
              </a:spcBef>
              <a:spcAft>
                <a:spcPts val="0"/>
              </a:spcAft>
              <a:buClr>
                <a:schemeClr val="lt1"/>
              </a:buClr>
              <a:buSzPts val="2900"/>
              <a:buChar char="•"/>
            </a:pPr>
            <a:r>
              <a:rPr lang="en-US" sz="2900">
                <a:solidFill>
                  <a:schemeClr val="lt1"/>
                </a:solidFill>
              </a:rPr>
              <a:t>Observe how they take histories and ask questions, </a:t>
            </a:r>
            <a:r>
              <a:rPr lang="en-US" sz="2900">
                <a:solidFill>
                  <a:schemeClr val="lt1"/>
                </a:solidFill>
              </a:rPr>
              <a:t>listen</a:t>
            </a:r>
            <a:r>
              <a:rPr b="0" i="0" lang="en-US" sz="2900" u="none" cap="none" strike="noStrike">
                <a:solidFill>
                  <a:schemeClr val="lt1"/>
                </a:solidFill>
                <a:latin typeface="Arial"/>
                <a:ea typeface="Arial"/>
                <a:cs typeface="Arial"/>
                <a:sym typeface="Arial"/>
              </a:rPr>
              <a:t> actively when they’re explaining things rather than jotting it down instantly </a:t>
            </a:r>
            <a:endParaRPr b="0" i="0" sz="1700" u="none" cap="none" strike="noStrike">
              <a:solidFill>
                <a:srgbClr val="000000"/>
              </a:solidFill>
              <a:latin typeface="Arial"/>
              <a:ea typeface="Arial"/>
              <a:cs typeface="Arial"/>
              <a:sym typeface="Arial"/>
            </a:endParaRPr>
          </a:p>
          <a:p>
            <a:pPr indent="-476250" lvl="0" marL="520700" marR="0" rtl="0" algn="l">
              <a:lnSpc>
                <a:spcPct val="100000"/>
              </a:lnSpc>
              <a:spcBef>
                <a:spcPts val="800"/>
              </a:spcBef>
              <a:spcAft>
                <a:spcPts val="0"/>
              </a:spcAft>
              <a:buClr>
                <a:schemeClr val="lt1"/>
              </a:buClr>
              <a:buSzPts val="2900"/>
              <a:buFont typeface="Arial"/>
              <a:buChar char="•"/>
            </a:pPr>
            <a:r>
              <a:rPr b="0" i="0" lang="en-US" sz="2900" u="none" cap="none" strike="noStrike">
                <a:solidFill>
                  <a:schemeClr val="lt1"/>
                </a:solidFill>
                <a:latin typeface="Arial"/>
                <a:ea typeface="Arial"/>
                <a:cs typeface="Arial"/>
                <a:sym typeface="Arial"/>
              </a:rPr>
              <a:t>If you have student clinic, take notes or ask </a:t>
            </a:r>
            <a:r>
              <a:rPr lang="en-US" sz="2900">
                <a:solidFill>
                  <a:schemeClr val="lt1"/>
                </a:solidFill>
              </a:rPr>
              <a:t>a friend to</a:t>
            </a:r>
            <a:r>
              <a:rPr b="0" i="0" lang="en-US" sz="2900" u="none" cap="none" strike="noStrike">
                <a:solidFill>
                  <a:schemeClr val="lt1"/>
                </a:solidFill>
                <a:latin typeface="Arial"/>
                <a:ea typeface="Arial"/>
                <a:cs typeface="Arial"/>
                <a:sym typeface="Arial"/>
              </a:rPr>
              <a:t>- esp useful for writing up illness scripts, case based discussions, eg</a:t>
            </a:r>
            <a:endParaRPr b="0" i="0" sz="2900" u="none" cap="none" strike="noStrike">
              <a:solidFill>
                <a:schemeClr val="lt1"/>
              </a:solidFill>
              <a:latin typeface="Arial"/>
              <a:ea typeface="Arial"/>
              <a:cs typeface="Arial"/>
              <a:sym typeface="Arial"/>
            </a:endParaRPr>
          </a:p>
          <a:p>
            <a:pPr indent="-412750" lvl="0" marL="457200" marR="0" rtl="0" algn="l">
              <a:lnSpc>
                <a:spcPct val="100000"/>
              </a:lnSpc>
              <a:spcBef>
                <a:spcPts val="800"/>
              </a:spcBef>
              <a:spcAft>
                <a:spcPts val="0"/>
              </a:spcAft>
              <a:buClr>
                <a:schemeClr val="lt1"/>
              </a:buClr>
              <a:buSzPts val="2900"/>
              <a:buFont typeface="Arial"/>
              <a:buChar char="•"/>
            </a:pPr>
            <a:r>
              <a:rPr b="0" i="0" lang="en-US" sz="2900" u="none" cap="none" strike="noStrike">
                <a:solidFill>
                  <a:schemeClr val="lt1"/>
                </a:solidFill>
                <a:latin typeface="Arial"/>
                <a:ea typeface="Arial"/>
                <a:cs typeface="Arial"/>
                <a:sym typeface="Arial"/>
              </a:rPr>
              <a:t>Write illness scripts as you go along - it’s useful revision </a:t>
            </a:r>
            <a:endParaRPr b="0" i="0" sz="2900" u="none" cap="none" strike="noStrike">
              <a:solidFill>
                <a:schemeClr val="lt1"/>
              </a:solidFill>
              <a:latin typeface="Arial"/>
              <a:ea typeface="Arial"/>
              <a:cs typeface="Arial"/>
              <a:sym typeface="Arial"/>
            </a:endParaRPr>
          </a:p>
          <a:p>
            <a:pPr indent="-412750" lvl="0" marL="457200" marR="0" rtl="0" algn="l">
              <a:lnSpc>
                <a:spcPct val="100000"/>
              </a:lnSpc>
              <a:spcBef>
                <a:spcPts val="800"/>
              </a:spcBef>
              <a:spcAft>
                <a:spcPts val="0"/>
              </a:spcAft>
              <a:buClr>
                <a:schemeClr val="lt1"/>
              </a:buClr>
              <a:buSzPts val="2900"/>
              <a:buFont typeface="Arial"/>
              <a:buChar char="•"/>
            </a:pPr>
            <a:r>
              <a:rPr b="0" i="0" lang="en-US" sz="2900" u="none" cap="none" strike="noStrike">
                <a:solidFill>
                  <a:schemeClr val="lt1"/>
                </a:solidFill>
                <a:latin typeface="Arial"/>
                <a:ea typeface="Arial"/>
                <a:cs typeface="Arial"/>
                <a:sym typeface="Arial"/>
              </a:rPr>
              <a:t>Get all sign offs done asap -  GP is the best place for them </a:t>
            </a:r>
            <a:endParaRPr sz="2900">
              <a:solidFill>
                <a:schemeClr val="lt1"/>
              </a:solidFill>
            </a:endParaRPr>
          </a:p>
          <a:p>
            <a:pPr indent="-412750" lvl="0" marL="457200" marR="0" rtl="0" algn="l">
              <a:lnSpc>
                <a:spcPct val="100000"/>
              </a:lnSpc>
              <a:spcBef>
                <a:spcPts val="800"/>
              </a:spcBef>
              <a:spcAft>
                <a:spcPts val="0"/>
              </a:spcAft>
              <a:buClr>
                <a:schemeClr val="lt1"/>
              </a:buClr>
              <a:buSzPts val="2900"/>
              <a:buFont typeface="Arial"/>
              <a:buChar char="•"/>
            </a:pPr>
            <a:r>
              <a:rPr b="0" i="0" lang="en-US" sz="2900" u="none" cap="none" strike="noStrike">
                <a:solidFill>
                  <a:schemeClr val="lt1"/>
                </a:solidFill>
                <a:latin typeface="Arial"/>
                <a:ea typeface="Arial"/>
                <a:cs typeface="Arial"/>
                <a:sym typeface="Arial"/>
              </a:rPr>
              <a:t>Keep on top of the group project - communicate with</a:t>
            </a:r>
            <a:r>
              <a:rPr lang="en-US" sz="2900">
                <a:solidFill>
                  <a:schemeClr val="lt1"/>
                </a:solidFill>
              </a:rPr>
              <a:t> </a:t>
            </a:r>
            <a:r>
              <a:rPr lang="en-US" sz="2900">
                <a:solidFill>
                  <a:schemeClr val="lt1"/>
                </a:solidFill>
              </a:rPr>
              <a:t>your</a:t>
            </a:r>
            <a:r>
              <a:rPr lang="en-US" sz="2900">
                <a:solidFill>
                  <a:schemeClr val="lt1"/>
                </a:solidFill>
              </a:rPr>
              <a:t> group and set deadlines.</a:t>
            </a:r>
            <a:endParaRPr b="0" i="0" sz="2900" u="none" cap="none" strike="noStrike">
              <a:solidFill>
                <a:schemeClr val="lt1"/>
              </a:solidFill>
              <a:latin typeface="Arial"/>
              <a:ea typeface="Arial"/>
              <a:cs typeface="Arial"/>
              <a:sym typeface="Arial"/>
            </a:endParaRPr>
          </a:p>
          <a:p>
            <a:pPr indent="-412750" lvl="0" marL="457200" marR="0" rtl="0" algn="l">
              <a:lnSpc>
                <a:spcPct val="100000"/>
              </a:lnSpc>
              <a:spcBef>
                <a:spcPts val="800"/>
              </a:spcBef>
              <a:spcAft>
                <a:spcPts val="0"/>
              </a:spcAft>
              <a:buClr>
                <a:schemeClr val="lt1"/>
              </a:buClr>
              <a:buSzPts val="2900"/>
              <a:buFont typeface="Arial"/>
              <a:buChar char="•"/>
            </a:pPr>
            <a:r>
              <a:rPr b="0" i="0" lang="en-US" sz="2900" u="none" cap="none" strike="noStrike">
                <a:solidFill>
                  <a:schemeClr val="lt1"/>
                </a:solidFill>
                <a:latin typeface="Arial"/>
                <a:ea typeface="Arial"/>
                <a:cs typeface="Arial"/>
                <a:sym typeface="Arial"/>
              </a:rPr>
              <a:t>Simulated patients on campus week and RCGP sessions are </a:t>
            </a:r>
            <a:r>
              <a:rPr b="1" i="0" lang="en-US" sz="2900" u="none" cap="none" strike="noStrike">
                <a:solidFill>
                  <a:schemeClr val="lt1"/>
                </a:solidFill>
              </a:rPr>
              <a:t>amazing </a:t>
            </a:r>
            <a:r>
              <a:rPr b="0" i="0" lang="en-US" sz="2900" u="none" cap="none" strike="noStrike">
                <a:solidFill>
                  <a:schemeClr val="lt1"/>
                </a:solidFill>
                <a:latin typeface="Arial"/>
                <a:ea typeface="Arial"/>
                <a:cs typeface="Arial"/>
                <a:sym typeface="Arial"/>
              </a:rPr>
              <a:t>practise for OSCES </a:t>
            </a:r>
            <a:endParaRPr b="0" i="0" sz="2900" u="none" cap="none" strike="noStrike">
              <a:solidFill>
                <a:schemeClr val="lt1"/>
              </a:solidFill>
              <a:latin typeface="Arial"/>
              <a:ea typeface="Arial"/>
              <a:cs typeface="Arial"/>
              <a:sym typeface="Arial"/>
            </a:endParaRPr>
          </a:p>
          <a:p>
            <a:pPr indent="0" lvl="0" marL="0" marR="0" rtl="0" algn="l">
              <a:lnSpc>
                <a:spcPct val="100000"/>
              </a:lnSpc>
              <a:spcBef>
                <a:spcPts val="800"/>
              </a:spcBef>
              <a:spcAft>
                <a:spcPts val="800"/>
              </a:spcAft>
              <a:buNone/>
            </a:pPr>
            <a:r>
              <a:t/>
            </a:r>
            <a:endParaRPr b="0" i="0" sz="1700" u="none" cap="none" strike="noStrike">
              <a:solidFill>
                <a:srgbClr val="000000"/>
              </a:solidFill>
              <a:latin typeface="Arial"/>
              <a:ea typeface="Arial"/>
              <a:cs typeface="Arial"/>
              <a:sym typeface="Arial"/>
            </a:endParaRPr>
          </a:p>
        </p:txBody>
      </p:sp>
      <p:cxnSp>
        <p:nvCxnSpPr>
          <p:cNvPr id="431" name="Google Shape;431;g2fde9715597_0_1286"/>
          <p:cNvCxnSpPr/>
          <p:nvPr/>
        </p:nvCxnSpPr>
        <p:spPr>
          <a:xfrm>
            <a:off x="0" y="1687599"/>
            <a:ext cx="18556200" cy="0"/>
          </a:xfrm>
          <a:prstGeom prst="straightConnector1">
            <a:avLst/>
          </a:prstGeom>
          <a:noFill/>
          <a:ln cap="flat" cmpd="sng" w="19050">
            <a:solidFill>
              <a:srgbClr val="F46530"/>
            </a:solidFill>
            <a:prstDash val="solid"/>
            <a:round/>
            <a:headEnd len="sm" w="sm" type="none"/>
            <a:tailEnd len="sm" w="sm" type="none"/>
          </a:ln>
        </p:spPr>
      </p:cxnSp>
      <p:sp>
        <p:nvSpPr>
          <p:cNvPr id="432" name="Google Shape;432;g2fde9715597_0_1286"/>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433" name="Google Shape;433;g2fde9715597_0_1286"/>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434" name="Google Shape;434;g2fde9715597_0_1286"/>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g2fde9715597_0_1016"/>
          <p:cNvSpPr txBox="1"/>
          <p:nvPr/>
        </p:nvSpPr>
        <p:spPr>
          <a:xfrm>
            <a:off x="785111" y="1974122"/>
            <a:ext cx="17274300" cy="7018800"/>
          </a:xfrm>
          <a:prstGeom prst="rect">
            <a:avLst/>
          </a:prstGeom>
          <a:noFill/>
          <a:ln>
            <a:noFill/>
          </a:ln>
        </p:spPr>
        <p:txBody>
          <a:bodyPr anchorCtr="0" anchor="t" bIns="91425" lIns="91425" spcFirstLastPara="1" rIns="91425" wrap="square" tIns="91425">
            <a:spAutoFit/>
          </a:bodyPr>
          <a:lstStyle/>
          <a:p>
            <a:pPr indent="-457200" lvl="0" marL="457200" marR="0" rtl="0" algn="l">
              <a:lnSpc>
                <a:spcPct val="100000"/>
              </a:lnSpc>
              <a:spcBef>
                <a:spcPts val="0"/>
              </a:spcBef>
              <a:spcAft>
                <a:spcPts val="0"/>
              </a:spcAft>
              <a:buClr>
                <a:srgbClr val="FFFFFF"/>
              </a:buClr>
              <a:buSzPts val="3600"/>
              <a:buFont typeface="Arial"/>
              <a:buChar char="•"/>
            </a:pPr>
            <a:r>
              <a:rPr b="1" i="0" lang="en-US" sz="3200" u="none" cap="none" strike="noStrike">
                <a:solidFill>
                  <a:srgbClr val="DE7370"/>
                </a:solidFill>
                <a:latin typeface="Arial"/>
                <a:ea typeface="Arial"/>
                <a:cs typeface="Arial"/>
                <a:sym typeface="Arial"/>
              </a:rPr>
              <a:t>Progress Test 1:</a:t>
            </a:r>
            <a:r>
              <a:rPr b="0" i="0" lang="en-US" sz="3200" u="none" cap="none" strike="noStrike">
                <a:solidFill>
                  <a:srgbClr val="FFFFFF"/>
                </a:solidFill>
                <a:latin typeface="Arial"/>
                <a:ea typeface="Arial"/>
                <a:cs typeface="Arial"/>
                <a:sym typeface="Arial"/>
              </a:rPr>
              <a:t>  November - (Formative)  </a:t>
            </a:r>
            <a:br>
              <a:rPr b="0" i="0" lang="en-US" sz="3200" u="none" cap="none" strike="noStrike">
                <a:solidFill>
                  <a:srgbClr val="FFFFFF"/>
                </a:solidFill>
                <a:latin typeface="Arial"/>
                <a:ea typeface="Arial"/>
                <a:cs typeface="Arial"/>
                <a:sym typeface="Arial"/>
              </a:rPr>
            </a:br>
            <a:r>
              <a:rPr b="0" i="0" lang="en-US" sz="3200" u="none" cap="none" strike="noStrike">
                <a:solidFill>
                  <a:srgbClr val="FFFFFF"/>
                </a:solidFill>
                <a:latin typeface="Arial"/>
                <a:ea typeface="Arial"/>
                <a:cs typeface="Arial"/>
                <a:sym typeface="Arial"/>
              </a:rPr>
              <a:t>150 SBA Questions on content from all years. </a:t>
            </a:r>
            <a:br>
              <a:rPr b="0" i="0" lang="en-US" sz="3200" u="none" cap="none" strike="noStrike">
                <a:solidFill>
                  <a:srgbClr val="FFFFFF"/>
                </a:solidFill>
                <a:latin typeface="Arial"/>
                <a:ea typeface="Arial"/>
                <a:cs typeface="Arial"/>
                <a:sym typeface="Arial"/>
              </a:rPr>
            </a:br>
            <a:r>
              <a:rPr b="0" i="0" lang="en-US" sz="3200" u="none" cap="none" strike="noStrike">
                <a:solidFill>
                  <a:srgbClr val="FFFFFF"/>
                </a:solidFill>
                <a:latin typeface="Arial"/>
                <a:ea typeface="Arial"/>
                <a:cs typeface="Arial"/>
                <a:sym typeface="Arial"/>
              </a:rPr>
              <a:t>You will not know everything nor will be expected to. </a:t>
            </a:r>
            <a:br>
              <a:rPr b="0" i="0" lang="en-US" sz="3200" u="none" cap="none" strike="noStrike">
                <a:solidFill>
                  <a:srgbClr val="FFFFFF"/>
                </a:solidFill>
                <a:latin typeface="Arial"/>
                <a:ea typeface="Arial"/>
                <a:cs typeface="Arial"/>
                <a:sym typeface="Arial"/>
              </a:rPr>
            </a:br>
            <a:r>
              <a:rPr b="0" i="0" lang="en-US" sz="3200" u="none" cap="none" strike="noStrike">
                <a:solidFill>
                  <a:srgbClr val="FFFFFF"/>
                </a:solidFill>
                <a:latin typeface="Arial"/>
                <a:ea typeface="Arial"/>
                <a:cs typeface="Arial"/>
                <a:sym typeface="Arial"/>
              </a:rPr>
              <a:t>Remember you have only done one block so won’t know much and that’s fine you will improve each time! Use it</a:t>
            </a:r>
            <a:r>
              <a:rPr lang="en-US" sz="3200">
                <a:solidFill>
                  <a:srgbClr val="FFFFFF"/>
                </a:solidFill>
              </a:rPr>
              <a:t> to get an idea of how PTs are like</a:t>
            </a:r>
            <a:br>
              <a:rPr b="0" i="0" lang="en-US" sz="3200" u="none" cap="none" strike="noStrike">
                <a:solidFill>
                  <a:srgbClr val="FFFFFF"/>
                </a:solidFill>
                <a:latin typeface="Arial"/>
                <a:ea typeface="Arial"/>
                <a:cs typeface="Arial"/>
                <a:sym typeface="Arial"/>
              </a:rPr>
            </a:br>
            <a:endParaRPr b="0" i="0" sz="3200" u="none" cap="none" strike="noStrike">
              <a:solidFill>
                <a:srgbClr val="FFFFFF"/>
              </a:solidFill>
              <a:latin typeface="Arial"/>
              <a:ea typeface="Arial"/>
              <a:cs typeface="Arial"/>
              <a:sym typeface="Arial"/>
            </a:endParaRPr>
          </a:p>
          <a:p>
            <a:pPr indent="-457200" lvl="0" marL="457200" marR="0" rtl="0" algn="l">
              <a:lnSpc>
                <a:spcPct val="100000"/>
              </a:lnSpc>
              <a:spcBef>
                <a:spcPts val="0"/>
              </a:spcBef>
              <a:spcAft>
                <a:spcPts val="0"/>
              </a:spcAft>
              <a:buClr>
                <a:srgbClr val="FFFFFF"/>
              </a:buClr>
              <a:buSzPts val="3600"/>
              <a:buFont typeface="Arial"/>
              <a:buChar char="•"/>
            </a:pPr>
            <a:r>
              <a:rPr b="1" i="0" lang="en-US" sz="3200" u="none" cap="none" strike="noStrike">
                <a:solidFill>
                  <a:srgbClr val="DE7370"/>
                </a:solidFill>
                <a:latin typeface="Arial"/>
                <a:ea typeface="Arial"/>
                <a:cs typeface="Arial"/>
                <a:sym typeface="Arial"/>
              </a:rPr>
              <a:t>Progress Test 2</a:t>
            </a:r>
            <a:r>
              <a:rPr b="0" i="0" lang="en-US" sz="3200" u="none" cap="none" strike="noStrike">
                <a:solidFill>
                  <a:srgbClr val="DE7370"/>
                </a:solidFill>
                <a:latin typeface="Arial"/>
                <a:ea typeface="Arial"/>
                <a:cs typeface="Arial"/>
                <a:sym typeface="Arial"/>
              </a:rPr>
              <a:t>:</a:t>
            </a:r>
            <a:r>
              <a:rPr b="0" i="0" lang="en-US" sz="3200" u="none" cap="none" strike="noStrike">
                <a:solidFill>
                  <a:srgbClr val="FFFFFF"/>
                </a:solidFill>
                <a:latin typeface="Arial"/>
                <a:ea typeface="Arial"/>
                <a:cs typeface="Arial"/>
                <a:sym typeface="Arial"/>
              </a:rPr>
              <a:t> January (Formative)</a:t>
            </a:r>
            <a:endParaRPr b="0" i="0" sz="3200" u="none" cap="none" strike="noStrike">
              <a:solidFill>
                <a:srgbClr val="FFFFFF"/>
              </a:solidFill>
              <a:latin typeface="Arial"/>
              <a:ea typeface="Arial"/>
              <a:cs typeface="Arial"/>
              <a:sym typeface="Arial"/>
            </a:endParaRPr>
          </a:p>
          <a:p>
            <a:pPr indent="-457200" lvl="0" marL="457200" marR="0" rtl="0" algn="l">
              <a:lnSpc>
                <a:spcPct val="100000"/>
              </a:lnSpc>
              <a:spcBef>
                <a:spcPts val="0"/>
              </a:spcBef>
              <a:spcAft>
                <a:spcPts val="0"/>
              </a:spcAft>
              <a:buClr>
                <a:srgbClr val="FFFFFF"/>
              </a:buClr>
              <a:buSzPts val="3600"/>
              <a:buFont typeface="Arial"/>
              <a:buChar char="•"/>
            </a:pPr>
            <a:r>
              <a:rPr b="1" i="0" lang="en-US" sz="3200" u="none" cap="none" strike="noStrike">
                <a:solidFill>
                  <a:srgbClr val="DE7370"/>
                </a:solidFill>
                <a:latin typeface="Arial"/>
                <a:ea typeface="Arial"/>
                <a:cs typeface="Arial"/>
                <a:sym typeface="Arial"/>
              </a:rPr>
              <a:t>Progress Test 3:</a:t>
            </a:r>
            <a:r>
              <a:rPr b="1" i="0" lang="en-US" sz="3200" u="none" cap="none" strike="noStrike">
                <a:solidFill>
                  <a:srgbClr val="FFFFFF"/>
                </a:solidFill>
                <a:latin typeface="Arial"/>
                <a:ea typeface="Arial"/>
                <a:cs typeface="Arial"/>
                <a:sym typeface="Arial"/>
              </a:rPr>
              <a:t> </a:t>
            </a:r>
            <a:r>
              <a:rPr b="0" i="0" lang="en-US" sz="3200" u="none" cap="none" strike="noStrike">
                <a:solidFill>
                  <a:srgbClr val="FFFFFF"/>
                </a:solidFill>
                <a:latin typeface="Arial"/>
                <a:ea typeface="Arial"/>
                <a:cs typeface="Arial"/>
                <a:sym typeface="Arial"/>
              </a:rPr>
              <a:t>May </a:t>
            </a:r>
            <a:r>
              <a:rPr b="1" i="0" lang="en-US" sz="3200" u="none" cap="none" strike="noStrike">
                <a:solidFill>
                  <a:srgbClr val="FFFFFF"/>
                </a:solidFill>
                <a:latin typeface="Arial"/>
                <a:ea typeface="Arial"/>
                <a:cs typeface="Arial"/>
                <a:sym typeface="Arial"/>
              </a:rPr>
              <a:t>(Summative) </a:t>
            </a:r>
            <a:endParaRPr b="1" i="0" sz="3200" u="none" cap="none" strike="noStrike">
              <a:solidFill>
                <a:srgbClr val="FFFFFF"/>
              </a:solidFill>
              <a:latin typeface="Arial"/>
              <a:ea typeface="Arial"/>
              <a:cs typeface="Arial"/>
              <a:sym typeface="Arial"/>
            </a:endParaRPr>
          </a:p>
          <a:p>
            <a:pPr indent="-457200" lvl="0" marL="457200" marR="0" rtl="0" algn="l">
              <a:lnSpc>
                <a:spcPct val="100000"/>
              </a:lnSpc>
              <a:spcBef>
                <a:spcPts val="0"/>
              </a:spcBef>
              <a:spcAft>
                <a:spcPts val="0"/>
              </a:spcAft>
              <a:buClr>
                <a:srgbClr val="FFFFFF"/>
              </a:buClr>
              <a:buSzPts val="3600"/>
              <a:buFont typeface="Arial"/>
              <a:buChar char="•"/>
            </a:pPr>
            <a:r>
              <a:rPr b="1" i="0" lang="en-US" sz="3200" u="none" cap="none" strike="noStrike">
                <a:solidFill>
                  <a:srgbClr val="DE7370"/>
                </a:solidFill>
                <a:latin typeface="Arial"/>
                <a:ea typeface="Arial"/>
                <a:cs typeface="Arial"/>
                <a:sym typeface="Arial"/>
              </a:rPr>
              <a:t>OSCE:</a:t>
            </a:r>
            <a:r>
              <a:rPr b="1" i="0" lang="en-US" sz="3200" u="none" cap="none" strike="noStrike">
                <a:solidFill>
                  <a:srgbClr val="FFFFFF"/>
                </a:solidFill>
                <a:latin typeface="Arial"/>
                <a:ea typeface="Arial"/>
                <a:cs typeface="Arial"/>
                <a:sym typeface="Arial"/>
              </a:rPr>
              <a:t> </a:t>
            </a:r>
            <a:r>
              <a:rPr b="0" i="0" lang="en-US" sz="3200" u="none" cap="none" strike="noStrike">
                <a:solidFill>
                  <a:srgbClr val="FFFFFF"/>
                </a:solidFill>
                <a:latin typeface="Arial"/>
                <a:ea typeface="Arial"/>
                <a:cs typeface="Arial"/>
                <a:sym typeface="Arial"/>
              </a:rPr>
              <a:t>March (Formative) </a:t>
            </a:r>
            <a:endParaRPr b="0" i="0" sz="3200" u="none" cap="none" strike="noStrike">
              <a:solidFill>
                <a:srgbClr val="FFFFFF"/>
              </a:solidFill>
              <a:latin typeface="Arial"/>
              <a:ea typeface="Arial"/>
              <a:cs typeface="Arial"/>
              <a:sym typeface="Arial"/>
            </a:endParaRPr>
          </a:p>
          <a:p>
            <a:pPr indent="-228600" lvl="0" marL="457200" marR="0" rtl="0" algn="l">
              <a:lnSpc>
                <a:spcPct val="100000"/>
              </a:lnSpc>
              <a:spcBef>
                <a:spcPts val="0"/>
              </a:spcBef>
              <a:spcAft>
                <a:spcPts val="0"/>
              </a:spcAft>
              <a:buClr>
                <a:srgbClr val="000000"/>
              </a:buClr>
              <a:buSzPts val="3600"/>
              <a:buFont typeface="Arial"/>
              <a:buNone/>
            </a:pPr>
            <a:r>
              <a:t/>
            </a:r>
            <a:endParaRPr b="1" i="0" sz="3200" u="none" cap="none" strike="noStrike">
              <a:solidFill>
                <a:srgbClr val="FFFFFF"/>
              </a:solidFill>
              <a:latin typeface="Arial"/>
              <a:ea typeface="Arial"/>
              <a:cs typeface="Arial"/>
              <a:sym typeface="Arial"/>
            </a:endParaRPr>
          </a:p>
          <a:p>
            <a:pPr indent="-457200" lvl="0" marL="457200" marR="0" rtl="0" algn="l">
              <a:lnSpc>
                <a:spcPct val="100000"/>
              </a:lnSpc>
              <a:spcBef>
                <a:spcPts val="0"/>
              </a:spcBef>
              <a:spcAft>
                <a:spcPts val="0"/>
              </a:spcAft>
              <a:buClr>
                <a:srgbClr val="FFFFFF"/>
              </a:buClr>
              <a:buSzPts val="3600"/>
              <a:buFont typeface="Arial"/>
              <a:buChar char="•"/>
            </a:pPr>
            <a:r>
              <a:rPr b="1" i="0" lang="en-US" sz="3200" u="none" cap="none" strike="noStrike">
                <a:solidFill>
                  <a:srgbClr val="DE7370"/>
                </a:solidFill>
                <a:latin typeface="Arial"/>
                <a:ea typeface="Arial"/>
                <a:cs typeface="Arial"/>
                <a:sym typeface="Arial"/>
              </a:rPr>
              <a:t>Intro to clinical research -</a:t>
            </a:r>
            <a:r>
              <a:rPr b="1" i="0" lang="en-US" sz="3200" u="none" cap="none" strike="noStrike">
                <a:solidFill>
                  <a:srgbClr val="FFFFFF"/>
                </a:solidFill>
                <a:latin typeface="Arial"/>
                <a:ea typeface="Arial"/>
                <a:cs typeface="Arial"/>
                <a:sym typeface="Arial"/>
              </a:rPr>
              <a:t> </a:t>
            </a:r>
            <a:r>
              <a:rPr b="0" i="0" lang="en-US" sz="3200" u="none" cap="none" strike="noStrike">
                <a:solidFill>
                  <a:srgbClr val="FFFFFF"/>
                </a:solidFill>
                <a:latin typeface="Arial"/>
                <a:ea typeface="Arial"/>
                <a:cs typeface="Arial"/>
                <a:sym typeface="Arial"/>
              </a:rPr>
              <a:t>300 word summative essay &amp; a quiz January </a:t>
            </a:r>
            <a:endParaRPr b="0" i="0" sz="3200" u="none" cap="none" strike="noStrike">
              <a:solidFill>
                <a:srgbClr val="FFFFFF"/>
              </a:solidFill>
              <a:latin typeface="Arial"/>
              <a:ea typeface="Arial"/>
              <a:cs typeface="Arial"/>
              <a:sym typeface="Arial"/>
            </a:endParaRPr>
          </a:p>
          <a:p>
            <a:pPr indent="-457200" lvl="0" marL="457200" marR="0" rtl="0" algn="l">
              <a:lnSpc>
                <a:spcPct val="100000"/>
              </a:lnSpc>
              <a:spcBef>
                <a:spcPts val="0"/>
              </a:spcBef>
              <a:spcAft>
                <a:spcPts val="0"/>
              </a:spcAft>
              <a:buClr>
                <a:srgbClr val="FFFFFF"/>
              </a:buClr>
              <a:buSzPts val="3600"/>
              <a:buFont typeface="Arial"/>
              <a:buChar char="•"/>
            </a:pPr>
            <a:r>
              <a:rPr b="1" i="0" lang="en-US" sz="3200" u="none" cap="none" strike="noStrike">
                <a:solidFill>
                  <a:srgbClr val="DE7370"/>
                </a:solidFill>
                <a:latin typeface="Arial"/>
                <a:ea typeface="Arial"/>
                <a:cs typeface="Arial"/>
                <a:sym typeface="Arial"/>
              </a:rPr>
              <a:t>SSC essay/ creative piece / language exam -</a:t>
            </a:r>
            <a:r>
              <a:rPr b="1" i="0" lang="en-US" sz="3200" u="none" cap="none" strike="noStrike">
                <a:solidFill>
                  <a:srgbClr val="FFFFFF"/>
                </a:solidFill>
                <a:latin typeface="Arial"/>
                <a:ea typeface="Arial"/>
                <a:cs typeface="Arial"/>
                <a:sym typeface="Arial"/>
              </a:rPr>
              <a:t> </a:t>
            </a:r>
            <a:r>
              <a:rPr b="0" i="0" lang="en-US" sz="3200" u="none" cap="none" strike="noStrike">
                <a:solidFill>
                  <a:srgbClr val="FFFFFF"/>
                </a:solidFill>
                <a:latin typeface="Arial"/>
                <a:ea typeface="Arial"/>
                <a:cs typeface="Arial"/>
                <a:sym typeface="Arial"/>
              </a:rPr>
              <a:t>April</a:t>
            </a:r>
            <a:r>
              <a:rPr b="1" i="0" lang="en-US" sz="3200" u="none" cap="none" strike="noStrike">
                <a:solidFill>
                  <a:srgbClr val="FFFFFF"/>
                </a:solidFill>
                <a:latin typeface="Arial"/>
                <a:ea typeface="Arial"/>
                <a:cs typeface="Arial"/>
                <a:sym typeface="Arial"/>
              </a:rPr>
              <a:t> </a:t>
            </a:r>
            <a:endParaRPr b="1" i="0" sz="3200" u="none" cap="none" strike="noStrike">
              <a:solidFill>
                <a:srgbClr val="FFFFFF"/>
              </a:solidFill>
              <a:latin typeface="Arial"/>
              <a:ea typeface="Arial"/>
              <a:cs typeface="Arial"/>
              <a:sym typeface="Arial"/>
            </a:endParaRPr>
          </a:p>
          <a:p>
            <a:pPr indent="-457200" lvl="0" marL="457200" marR="0" rtl="0" algn="l">
              <a:lnSpc>
                <a:spcPct val="100000"/>
              </a:lnSpc>
              <a:spcBef>
                <a:spcPts val="0"/>
              </a:spcBef>
              <a:spcAft>
                <a:spcPts val="0"/>
              </a:spcAft>
              <a:buClr>
                <a:srgbClr val="FFFFFF"/>
              </a:buClr>
              <a:buSzPts val="3600"/>
              <a:buFont typeface="Arial"/>
              <a:buChar char="•"/>
            </a:pPr>
            <a:r>
              <a:rPr b="1" i="0" lang="en-US" sz="3200" u="none" cap="none" strike="noStrike">
                <a:solidFill>
                  <a:srgbClr val="DE7370"/>
                </a:solidFill>
                <a:latin typeface="Arial"/>
                <a:ea typeface="Arial"/>
                <a:cs typeface="Arial"/>
                <a:sym typeface="Arial"/>
              </a:rPr>
              <a:t>Kaizen e portfolio -</a:t>
            </a:r>
            <a:r>
              <a:rPr b="1" i="0" lang="en-US" sz="3200" u="none" cap="none" strike="noStrike">
                <a:solidFill>
                  <a:srgbClr val="FFFFFF"/>
                </a:solidFill>
                <a:latin typeface="Arial"/>
                <a:ea typeface="Arial"/>
                <a:cs typeface="Arial"/>
                <a:sym typeface="Arial"/>
              </a:rPr>
              <a:t> </a:t>
            </a:r>
            <a:r>
              <a:rPr b="0" i="0" lang="en-US" sz="3200" u="none" cap="none" strike="noStrike">
                <a:solidFill>
                  <a:srgbClr val="FFFFFF"/>
                </a:solidFill>
                <a:latin typeface="Arial"/>
                <a:ea typeface="Arial"/>
                <a:cs typeface="Arial"/>
                <a:sym typeface="Arial"/>
              </a:rPr>
              <a:t>May - don</a:t>
            </a:r>
            <a:r>
              <a:rPr lang="en-US" sz="3200">
                <a:solidFill>
                  <a:srgbClr val="FFFFFF"/>
                </a:solidFill>
              </a:rPr>
              <a:t>’t leave it to the last minute!!!</a:t>
            </a:r>
            <a:endParaRPr b="0" i="0" sz="3200" u="none" cap="none" strike="noStrike">
              <a:solidFill>
                <a:srgbClr val="FFFFFF"/>
              </a:solidFill>
              <a:latin typeface="Arial"/>
              <a:ea typeface="Arial"/>
              <a:cs typeface="Arial"/>
              <a:sym typeface="Arial"/>
            </a:endParaRPr>
          </a:p>
        </p:txBody>
      </p:sp>
      <p:sp>
        <p:nvSpPr>
          <p:cNvPr id="440" name="Google Shape;440;g2fde9715597_0_1016"/>
          <p:cNvSpPr txBox="1"/>
          <p:nvPr/>
        </p:nvSpPr>
        <p:spPr>
          <a:xfrm>
            <a:off x="785111" y="603343"/>
            <a:ext cx="14596200" cy="1154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7500" u="none" cap="none" strike="noStrike">
                <a:solidFill>
                  <a:schemeClr val="lt1"/>
                </a:solidFill>
                <a:latin typeface="Comfortaa"/>
                <a:ea typeface="Comfortaa"/>
                <a:cs typeface="Comfortaa"/>
                <a:sym typeface="Comfortaa"/>
              </a:rPr>
              <a:t>Assessments Summary </a:t>
            </a:r>
            <a:endParaRPr b="1" i="0" sz="7500" u="none" cap="none" strike="noStrike">
              <a:solidFill>
                <a:schemeClr val="lt1"/>
              </a:solidFill>
              <a:latin typeface="Comfortaa"/>
              <a:ea typeface="Comfortaa"/>
              <a:cs typeface="Comfortaa"/>
              <a:sym typeface="Comfortaa"/>
            </a:endParaRPr>
          </a:p>
        </p:txBody>
      </p:sp>
      <p:sp>
        <p:nvSpPr>
          <p:cNvPr id="441" name="Google Shape;441;g2fde9715597_0_1016"/>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442" name="Google Shape;442;g2fde9715597_0_1016"/>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443" name="Google Shape;443;g2fde9715597_0_1016"/>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g2fde9715597_0_1024"/>
          <p:cNvSpPr txBox="1"/>
          <p:nvPr/>
        </p:nvSpPr>
        <p:spPr>
          <a:xfrm>
            <a:off x="811225" y="2929275"/>
            <a:ext cx="16553100" cy="6272400"/>
          </a:xfrm>
          <a:prstGeom prst="rect">
            <a:avLst/>
          </a:prstGeom>
          <a:noFill/>
          <a:ln>
            <a:noFill/>
          </a:ln>
        </p:spPr>
        <p:txBody>
          <a:bodyPr anchorCtr="0" anchor="t" bIns="0" lIns="0" spcFirstLastPara="1" rIns="0" wrap="square" tIns="0">
            <a:spAutoFit/>
          </a:bodyPr>
          <a:lstStyle/>
          <a:p>
            <a:pPr indent="-457200" lvl="0" marL="457200" marR="0" rtl="0" algn="l">
              <a:lnSpc>
                <a:spcPct val="100000"/>
              </a:lnSpc>
              <a:spcBef>
                <a:spcPts val="0"/>
              </a:spcBef>
              <a:spcAft>
                <a:spcPts val="0"/>
              </a:spcAft>
              <a:buClr>
                <a:srgbClr val="FFFFFF"/>
              </a:buClr>
              <a:buSzPts val="3300"/>
              <a:buFont typeface="Arial"/>
              <a:buChar char="•"/>
            </a:pPr>
            <a:r>
              <a:rPr b="0" i="0" lang="en-US" sz="3300" u="none" cap="none" strike="noStrike">
                <a:solidFill>
                  <a:srgbClr val="FFFFFF"/>
                </a:solidFill>
                <a:latin typeface="Arial"/>
                <a:ea typeface="Arial"/>
                <a:cs typeface="Arial"/>
                <a:sym typeface="Arial"/>
              </a:rPr>
              <a:t>It tests you on the content you are expected to know by the time you qualify as a doctor </a:t>
            </a:r>
            <a:endParaRPr b="0" i="0" sz="3300" u="none" cap="none" strike="noStrike">
              <a:solidFill>
                <a:srgbClr val="FFFFFF"/>
              </a:solidFill>
              <a:latin typeface="Arial"/>
              <a:ea typeface="Arial"/>
              <a:cs typeface="Arial"/>
              <a:sym typeface="Arial"/>
            </a:endParaRPr>
          </a:p>
          <a:p>
            <a:pPr indent="-438150" lvl="1" marL="914400" marR="0" rtl="0" algn="l">
              <a:lnSpc>
                <a:spcPct val="100000"/>
              </a:lnSpc>
              <a:spcBef>
                <a:spcPts val="0"/>
              </a:spcBef>
              <a:spcAft>
                <a:spcPts val="0"/>
              </a:spcAft>
              <a:buClr>
                <a:srgbClr val="FFFFFF"/>
              </a:buClr>
              <a:buSzPts val="3300"/>
              <a:buFont typeface="Arial"/>
              <a:buChar char="○"/>
            </a:pPr>
            <a:r>
              <a:rPr b="0" i="0" lang="en-US" sz="3300" u="none" cap="none" strike="noStrike">
                <a:solidFill>
                  <a:srgbClr val="FFFFFF"/>
                </a:solidFill>
                <a:latin typeface="Arial"/>
                <a:ea typeface="Arial"/>
                <a:cs typeface="Arial"/>
                <a:sym typeface="Arial"/>
              </a:rPr>
              <a:t>Ensuring that you’re prepared for the AKT (Applied Knowledge Test) at the end of your final year (part of the MLA)</a:t>
            </a:r>
            <a:endParaRPr b="0" i="0" sz="3300" u="none" cap="none" strike="noStrike">
              <a:solidFill>
                <a:srgbClr val="FFFFFF"/>
              </a:solidFill>
              <a:latin typeface="Arial"/>
              <a:ea typeface="Arial"/>
              <a:cs typeface="Arial"/>
              <a:sym typeface="Arial"/>
            </a:endParaRPr>
          </a:p>
          <a:p>
            <a:pPr indent="-457200" lvl="0" marL="457200" marR="0" rtl="0" algn="l">
              <a:lnSpc>
                <a:spcPct val="100000"/>
              </a:lnSpc>
              <a:spcBef>
                <a:spcPts val="0"/>
              </a:spcBef>
              <a:spcAft>
                <a:spcPts val="0"/>
              </a:spcAft>
              <a:buClr>
                <a:srgbClr val="FFFFFF"/>
              </a:buClr>
              <a:buSzPts val="3300"/>
              <a:buFont typeface="Arial"/>
              <a:buChar char="•"/>
            </a:pPr>
            <a:r>
              <a:rPr b="0" i="0" lang="en-US" sz="3300" u="none" cap="none" strike="noStrike">
                <a:solidFill>
                  <a:srgbClr val="FFFFFF"/>
                </a:solidFill>
                <a:latin typeface="Arial"/>
                <a:ea typeface="Arial"/>
                <a:cs typeface="Arial"/>
                <a:sym typeface="Arial"/>
              </a:rPr>
              <a:t> Each PT has </a:t>
            </a:r>
            <a:r>
              <a:rPr b="1" i="0" lang="en-US" sz="3300" u="none" cap="none" strike="noStrike">
                <a:solidFill>
                  <a:srgbClr val="FFFFFF"/>
                </a:solidFill>
                <a:latin typeface="Arial"/>
                <a:ea typeface="Arial"/>
                <a:cs typeface="Arial"/>
                <a:sym typeface="Arial"/>
              </a:rPr>
              <a:t>150 SBAs,</a:t>
            </a:r>
            <a:r>
              <a:rPr b="0" i="0" lang="en-US" sz="3300" u="none" cap="none" strike="noStrike">
                <a:solidFill>
                  <a:srgbClr val="FFFFFF"/>
                </a:solidFill>
                <a:latin typeface="Arial"/>
                <a:ea typeface="Arial"/>
                <a:cs typeface="Arial"/>
                <a:sym typeface="Arial"/>
              </a:rPr>
              <a:t> and you will be examined on content from all years</a:t>
            </a:r>
            <a:endParaRPr b="0" i="0" sz="3300" u="none" cap="none" strike="noStrike">
              <a:solidFill>
                <a:srgbClr val="FFFFFF"/>
              </a:solidFill>
              <a:latin typeface="Arial"/>
              <a:ea typeface="Arial"/>
              <a:cs typeface="Arial"/>
              <a:sym typeface="Arial"/>
            </a:endParaRPr>
          </a:p>
          <a:p>
            <a:pPr indent="-438150" lvl="1" marL="914400" marR="0" rtl="0" algn="l">
              <a:lnSpc>
                <a:spcPct val="100000"/>
              </a:lnSpc>
              <a:spcBef>
                <a:spcPts val="0"/>
              </a:spcBef>
              <a:spcAft>
                <a:spcPts val="0"/>
              </a:spcAft>
              <a:buClr>
                <a:srgbClr val="FFFFFF"/>
              </a:buClr>
              <a:buSzPts val="3300"/>
              <a:buFont typeface="Arial"/>
              <a:buChar char="○"/>
            </a:pPr>
            <a:r>
              <a:rPr b="0" i="0" lang="en-US" sz="3300" u="none" cap="none" strike="noStrike">
                <a:solidFill>
                  <a:srgbClr val="FFFFFF"/>
                </a:solidFill>
                <a:latin typeface="Arial"/>
                <a:ea typeface="Arial"/>
                <a:cs typeface="Arial"/>
                <a:sym typeface="Arial"/>
              </a:rPr>
              <a:t>You won’t know (and are not expected) to know everything - all you have to do is pass; the pass mark is set according to your year </a:t>
            </a:r>
            <a:endParaRPr b="0" i="0" sz="3300" u="none" cap="none" strike="noStrike">
              <a:solidFill>
                <a:srgbClr val="FFFFFF"/>
              </a:solidFill>
              <a:latin typeface="Arial"/>
              <a:ea typeface="Arial"/>
              <a:cs typeface="Arial"/>
              <a:sym typeface="Arial"/>
            </a:endParaRPr>
          </a:p>
          <a:p>
            <a:pPr indent="-438150" lvl="0" marL="457200" marR="0" rtl="0" algn="l">
              <a:lnSpc>
                <a:spcPct val="100000"/>
              </a:lnSpc>
              <a:spcBef>
                <a:spcPts val="0"/>
              </a:spcBef>
              <a:spcAft>
                <a:spcPts val="0"/>
              </a:spcAft>
              <a:buClr>
                <a:srgbClr val="FFFFFF"/>
              </a:buClr>
              <a:buSzPts val="3300"/>
              <a:buFont typeface="Arial"/>
              <a:buChar char="•"/>
            </a:pPr>
            <a:r>
              <a:rPr b="0" i="0" lang="en-US" sz="3300" u="none" cap="none" strike="noStrike">
                <a:solidFill>
                  <a:srgbClr val="FFFFFF"/>
                </a:solidFill>
                <a:latin typeface="Arial"/>
                <a:ea typeface="Arial"/>
                <a:cs typeface="Arial"/>
                <a:sym typeface="Arial"/>
              </a:rPr>
              <a:t>Can use the </a:t>
            </a:r>
            <a:r>
              <a:rPr b="0" i="0" lang="en-US" sz="3300" u="sng" cap="none" strike="noStrike">
                <a:solidFill>
                  <a:srgbClr val="FFFFFF"/>
                </a:solidFill>
                <a:latin typeface="Arial"/>
                <a:ea typeface="Arial"/>
                <a:cs typeface="Arial"/>
                <a:sym typeface="Arial"/>
                <a:hlinkClick r:id="rId3">
                  <a:extLst>
                    <a:ext uri="{A12FA001-AC4F-418D-AE19-62706E023703}">
                      <ahyp:hlinkClr val="tx"/>
                    </a:ext>
                  </a:extLst>
                </a:hlinkClick>
              </a:rPr>
              <a:t>MLA content map </a:t>
            </a:r>
            <a:r>
              <a:rPr b="0" i="0" lang="en-US" sz="3300" u="none" cap="none" strike="noStrike">
                <a:solidFill>
                  <a:srgbClr val="FFFFFF"/>
                </a:solidFill>
                <a:latin typeface="Arial"/>
                <a:ea typeface="Arial"/>
                <a:cs typeface="Arial"/>
                <a:sym typeface="Arial"/>
              </a:rPr>
              <a:t>to help with conditions list and map to blocks. You don’t learn everything on the content map, this is everything you need to cover by final year!</a:t>
            </a:r>
            <a:endParaRPr b="0" i="0" sz="3300" u="none" cap="none" strike="noStrike">
              <a:solidFill>
                <a:srgbClr val="FFFFFF"/>
              </a:solidFill>
              <a:latin typeface="Arial"/>
              <a:ea typeface="Arial"/>
              <a:cs typeface="Arial"/>
              <a:sym typeface="Arial"/>
            </a:endParaRPr>
          </a:p>
          <a:p>
            <a:pPr indent="-438150" lvl="0" marL="457200" marR="0" rtl="0" algn="l">
              <a:lnSpc>
                <a:spcPct val="100000"/>
              </a:lnSpc>
              <a:spcBef>
                <a:spcPts val="0"/>
              </a:spcBef>
              <a:spcAft>
                <a:spcPts val="0"/>
              </a:spcAft>
              <a:buClr>
                <a:srgbClr val="FFFFFF"/>
              </a:buClr>
              <a:buSzPts val="3300"/>
              <a:buFont typeface="Arial"/>
              <a:buChar char="•"/>
            </a:pPr>
            <a:r>
              <a:rPr b="0" i="0" lang="en-US" sz="3300" u="none" cap="none" strike="noStrike">
                <a:solidFill>
                  <a:srgbClr val="FFFFFF"/>
                </a:solidFill>
                <a:latin typeface="Arial"/>
                <a:ea typeface="Arial"/>
                <a:cs typeface="Arial"/>
                <a:sym typeface="Arial"/>
              </a:rPr>
              <a:t>Remember you are not just studying to pass exams, but to become doctors and treat patients!</a:t>
            </a:r>
            <a:endParaRPr b="0" i="0" sz="3300" u="none" cap="none" strike="noStrike">
              <a:solidFill>
                <a:srgbClr val="FFFFFF"/>
              </a:solidFill>
              <a:latin typeface="Arial"/>
              <a:ea typeface="Arial"/>
              <a:cs typeface="Arial"/>
              <a:sym typeface="Arial"/>
            </a:endParaRPr>
          </a:p>
          <a:p>
            <a:pPr indent="-177800" lvl="0" marL="285750" marR="0" rtl="0" algn="l">
              <a:lnSpc>
                <a:spcPct val="100000"/>
              </a:lnSpc>
              <a:spcBef>
                <a:spcPts val="3300"/>
              </a:spcBef>
              <a:spcAft>
                <a:spcPts val="3000"/>
              </a:spcAft>
              <a:buClr>
                <a:srgbClr val="000000"/>
              </a:buClr>
              <a:buSzPts val="1700"/>
              <a:buFont typeface="Arial"/>
              <a:buNone/>
            </a:pPr>
            <a:r>
              <a:t/>
            </a:r>
            <a:endParaRPr b="0" i="0" sz="1700" u="none" cap="none" strike="noStrike">
              <a:solidFill>
                <a:srgbClr val="763C00"/>
              </a:solidFill>
              <a:latin typeface="Arial"/>
              <a:ea typeface="Arial"/>
              <a:cs typeface="Arial"/>
              <a:sym typeface="Arial"/>
            </a:endParaRPr>
          </a:p>
        </p:txBody>
      </p:sp>
      <p:sp>
        <p:nvSpPr>
          <p:cNvPr id="449" name="Google Shape;449;g2fde9715597_0_1024"/>
          <p:cNvSpPr txBox="1"/>
          <p:nvPr/>
        </p:nvSpPr>
        <p:spPr>
          <a:xfrm>
            <a:off x="864126" y="1063900"/>
            <a:ext cx="16553100" cy="12006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7800" u="none" cap="none" strike="noStrike">
                <a:solidFill>
                  <a:schemeClr val="lt1"/>
                </a:solidFill>
                <a:latin typeface="Comfortaa"/>
                <a:ea typeface="Comfortaa"/>
                <a:cs typeface="Comfortaa"/>
                <a:sym typeface="Comfortaa"/>
              </a:rPr>
              <a:t>What is a PT? </a:t>
            </a:r>
            <a:endParaRPr b="1" i="0" sz="7800" u="none" cap="none" strike="noStrike">
              <a:solidFill>
                <a:schemeClr val="lt1"/>
              </a:solidFill>
              <a:latin typeface="Comfortaa"/>
              <a:ea typeface="Comfortaa"/>
              <a:cs typeface="Comfortaa"/>
              <a:sym typeface="Comfortaa"/>
            </a:endParaRPr>
          </a:p>
        </p:txBody>
      </p:sp>
      <p:sp>
        <p:nvSpPr>
          <p:cNvPr id="450" name="Google Shape;450;g2fde9715597_0_1024"/>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451" name="Google Shape;451;g2fde9715597_0_1024"/>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452" name="Google Shape;452;g2fde9715597_0_1024"/>
          <p:cNvPicPr preferRelativeResize="0"/>
          <p:nvPr/>
        </p:nvPicPr>
        <p:blipFill rotWithShape="1">
          <a:blip r:embed="rId4">
            <a:alphaModFix/>
          </a:blip>
          <a:srcRect b="0" l="0" r="0" t="0"/>
          <a:stretch/>
        </p:blipFill>
        <p:spPr>
          <a:xfrm>
            <a:off x="15970500" y="9563007"/>
            <a:ext cx="2088899" cy="6195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g2fde9715597_0_1320"/>
          <p:cNvSpPr txBox="1"/>
          <p:nvPr/>
        </p:nvSpPr>
        <p:spPr>
          <a:xfrm>
            <a:off x="377345" y="491542"/>
            <a:ext cx="145962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9000" u="none" cap="none" strike="noStrike">
                <a:solidFill>
                  <a:schemeClr val="lt1"/>
                </a:solidFill>
                <a:latin typeface="Comfortaa"/>
                <a:ea typeface="Comfortaa"/>
                <a:cs typeface="Comfortaa"/>
                <a:sym typeface="Comfortaa"/>
              </a:rPr>
              <a:t>Progress Test 3 Tips </a:t>
            </a:r>
            <a:endParaRPr b="1" i="0" sz="1400" u="none" cap="none" strike="noStrike">
              <a:solidFill>
                <a:schemeClr val="lt1"/>
              </a:solidFill>
              <a:latin typeface="Comfortaa"/>
              <a:ea typeface="Comfortaa"/>
              <a:cs typeface="Comfortaa"/>
              <a:sym typeface="Comfortaa"/>
            </a:endParaRPr>
          </a:p>
        </p:txBody>
      </p:sp>
      <p:sp>
        <p:nvSpPr>
          <p:cNvPr id="458" name="Google Shape;458;g2fde9715597_0_1320"/>
          <p:cNvSpPr/>
          <p:nvPr/>
        </p:nvSpPr>
        <p:spPr>
          <a:xfrm>
            <a:off x="0" y="2282234"/>
            <a:ext cx="9144000" cy="6989400"/>
          </a:xfrm>
          <a:prstGeom prst="rect">
            <a:avLst/>
          </a:prstGeom>
          <a:solidFill>
            <a:srgbClr val="BDD3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62626"/>
              </a:solidFill>
              <a:latin typeface="Arial"/>
              <a:ea typeface="Arial"/>
              <a:cs typeface="Arial"/>
              <a:sym typeface="Arial"/>
            </a:endParaRPr>
          </a:p>
        </p:txBody>
      </p:sp>
      <p:cxnSp>
        <p:nvCxnSpPr>
          <p:cNvPr id="459" name="Google Shape;459;g2fde9715597_0_1320"/>
          <p:cNvCxnSpPr/>
          <p:nvPr/>
        </p:nvCxnSpPr>
        <p:spPr>
          <a:xfrm>
            <a:off x="-134100" y="2265103"/>
            <a:ext cx="18556200" cy="0"/>
          </a:xfrm>
          <a:prstGeom prst="straightConnector1">
            <a:avLst/>
          </a:prstGeom>
          <a:noFill/>
          <a:ln cap="flat" cmpd="sng" w="57150">
            <a:solidFill>
              <a:srgbClr val="F46530"/>
            </a:solidFill>
            <a:prstDash val="solid"/>
            <a:round/>
            <a:headEnd len="sm" w="sm" type="none"/>
            <a:tailEnd len="sm" w="sm" type="none"/>
          </a:ln>
        </p:spPr>
      </p:cxnSp>
      <p:sp>
        <p:nvSpPr>
          <p:cNvPr id="460" name="Google Shape;460;g2fde9715597_0_1320"/>
          <p:cNvSpPr txBox="1"/>
          <p:nvPr/>
        </p:nvSpPr>
        <p:spPr>
          <a:xfrm>
            <a:off x="277361" y="2349050"/>
            <a:ext cx="8591700" cy="7003500"/>
          </a:xfrm>
          <a:prstGeom prst="rect">
            <a:avLst/>
          </a:prstGeom>
          <a:noFill/>
          <a:ln>
            <a:noFill/>
          </a:ln>
        </p:spPr>
        <p:txBody>
          <a:bodyPr anchorCtr="0" anchor="t" bIns="0" lIns="0" spcFirstLastPara="1" rIns="0" wrap="square" tIns="0">
            <a:spAutoFit/>
          </a:bodyPr>
          <a:lstStyle/>
          <a:p>
            <a:pPr indent="-431800" lvl="0" marL="463550" marR="0" rtl="0" algn="l">
              <a:lnSpc>
                <a:spcPct val="100000"/>
              </a:lnSpc>
              <a:spcBef>
                <a:spcPts val="0"/>
              </a:spcBef>
              <a:spcAft>
                <a:spcPts val="0"/>
              </a:spcAft>
              <a:buClr>
                <a:schemeClr val="dk1"/>
              </a:buClr>
              <a:buSzPts val="3100"/>
              <a:buFont typeface="Arial"/>
              <a:buChar char="•"/>
            </a:pPr>
            <a:r>
              <a:rPr b="0" i="0" lang="en-US" sz="2400" u="none" cap="none" strike="noStrike">
                <a:solidFill>
                  <a:schemeClr val="dk1"/>
                </a:solidFill>
                <a:latin typeface="Arial"/>
                <a:ea typeface="Arial"/>
                <a:cs typeface="Arial"/>
                <a:sym typeface="Arial"/>
              </a:rPr>
              <a:t>PT1 - don’t stress it!</a:t>
            </a:r>
            <a:r>
              <a:rPr lang="en-US" sz="2400">
                <a:solidFill>
                  <a:schemeClr val="dk1"/>
                </a:solidFill>
              </a:rPr>
              <a:t> Just learn the ropes, start with your block teaching and the big 4 specialties (Cardio, Resp, Gastro and Endo - you don’t have to know them all!) </a:t>
            </a:r>
            <a:endParaRPr b="0" i="0" sz="1000" u="none" cap="none" strike="noStrike">
              <a:solidFill>
                <a:srgbClr val="000000"/>
              </a:solidFill>
              <a:latin typeface="Arial"/>
              <a:ea typeface="Arial"/>
              <a:cs typeface="Arial"/>
              <a:sym typeface="Arial"/>
            </a:endParaRPr>
          </a:p>
          <a:p>
            <a:pPr indent="-431800" lvl="0" marL="463550" marR="0" rtl="0" algn="l">
              <a:lnSpc>
                <a:spcPct val="100000"/>
              </a:lnSpc>
              <a:spcBef>
                <a:spcPts val="1200"/>
              </a:spcBef>
              <a:spcAft>
                <a:spcPts val="0"/>
              </a:spcAft>
              <a:buClr>
                <a:schemeClr val="dk1"/>
              </a:buClr>
              <a:buSzPts val="3100"/>
              <a:buFont typeface="Arial"/>
              <a:buChar char="•"/>
            </a:pPr>
            <a:r>
              <a:rPr b="0" i="0" lang="en-US" sz="2400" u="none" cap="none" strike="noStrike">
                <a:solidFill>
                  <a:schemeClr val="dk1"/>
                </a:solidFill>
                <a:latin typeface="Arial"/>
                <a:ea typeface="Arial"/>
                <a:cs typeface="Arial"/>
                <a:sym typeface="Arial"/>
              </a:rPr>
              <a:t>Lots of different approaches</a:t>
            </a:r>
            <a:endParaRPr b="0" i="0" sz="1000" u="none" cap="none" strike="noStrike">
              <a:solidFill>
                <a:srgbClr val="000000"/>
              </a:solidFill>
              <a:latin typeface="Arial"/>
              <a:ea typeface="Arial"/>
              <a:cs typeface="Arial"/>
              <a:sym typeface="Arial"/>
            </a:endParaRPr>
          </a:p>
          <a:p>
            <a:pPr indent="-431800" lvl="1" marL="920750" marR="0" rtl="0" algn="l">
              <a:lnSpc>
                <a:spcPct val="100000"/>
              </a:lnSpc>
              <a:spcBef>
                <a:spcPts val="1200"/>
              </a:spcBef>
              <a:spcAft>
                <a:spcPts val="0"/>
              </a:spcAft>
              <a:buClr>
                <a:schemeClr val="dk1"/>
              </a:buClr>
              <a:buSzPts val="3100"/>
              <a:buFont typeface="Arial"/>
              <a:buChar char="•"/>
            </a:pPr>
            <a:r>
              <a:rPr b="0" i="0" lang="en-US" sz="2400" u="none" cap="none" strike="noStrike">
                <a:solidFill>
                  <a:schemeClr val="dk1"/>
                </a:solidFill>
                <a:latin typeface="Arial"/>
                <a:ea typeface="Arial"/>
                <a:cs typeface="Arial"/>
                <a:sym typeface="Arial"/>
              </a:rPr>
              <a:t>could learn everything (year 1-5) in mild detail</a:t>
            </a:r>
            <a:endParaRPr b="0" i="0" sz="1000" u="none" cap="none" strike="noStrike">
              <a:solidFill>
                <a:srgbClr val="000000"/>
              </a:solidFill>
              <a:latin typeface="Arial"/>
              <a:ea typeface="Arial"/>
              <a:cs typeface="Arial"/>
              <a:sym typeface="Arial"/>
            </a:endParaRPr>
          </a:p>
          <a:p>
            <a:pPr indent="-431800" lvl="2" marL="1377950" marR="0" rtl="0" algn="l">
              <a:lnSpc>
                <a:spcPct val="100000"/>
              </a:lnSpc>
              <a:spcBef>
                <a:spcPts val="1200"/>
              </a:spcBef>
              <a:spcAft>
                <a:spcPts val="0"/>
              </a:spcAft>
              <a:buClr>
                <a:schemeClr val="dk1"/>
              </a:buClr>
              <a:buSzPts val="3100"/>
              <a:buFont typeface="Arial"/>
              <a:buChar char="•"/>
            </a:pPr>
            <a:r>
              <a:rPr b="0" i="0" lang="en-US" sz="2400" u="none" cap="none" strike="noStrike">
                <a:solidFill>
                  <a:schemeClr val="dk1"/>
                </a:solidFill>
                <a:latin typeface="Arial"/>
                <a:ea typeface="Arial"/>
                <a:cs typeface="Arial"/>
                <a:sym typeface="Arial"/>
              </a:rPr>
              <a:t>can pass on pattern recognition (</a:t>
            </a:r>
            <a:r>
              <a:rPr lang="en-US" sz="2400">
                <a:solidFill>
                  <a:schemeClr val="dk1"/>
                </a:solidFill>
              </a:rPr>
              <a:t>not best for long term retention and understanding</a:t>
            </a:r>
            <a:r>
              <a:rPr b="0" i="0" lang="en-US" sz="2400" u="none" cap="none" strike="noStrike">
                <a:solidFill>
                  <a:schemeClr val="dk1"/>
                </a:solidFill>
                <a:latin typeface="Arial"/>
                <a:ea typeface="Arial"/>
                <a:cs typeface="Arial"/>
                <a:sym typeface="Arial"/>
              </a:rPr>
              <a:t>) PassMed</a:t>
            </a:r>
            <a:endParaRPr b="0" i="0" sz="1000" u="none" cap="none" strike="noStrike">
              <a:solidFill>
                <a:srgbClr val="000000"/>
              </a:solidFill>
              <a:latin typeface="Arial"/>
              <a:ea typeface="Arial"/>
              <a:cs typeface="Arial"/>
              <a:sym typeface="Arial"/>
            </a:endParaRPr>
          </a:p>
          <a:p>
            <a:pPr indent="-431800" lvl="1" marL="920750" marR="0" rtl="0" algn="l">
              <a:lnSpc>
                <a:spcPct val="100000"/>
              </a:lnSpc>
              <a:spcBef>
                <a:spcPts val="1200"/>
              </a:spcBef>
              <a:spcAft>
                <a:spcPts val="0"/>
              </a:spcAft>
              <a:buClr>
                <a:schemeClr val="dk1"/>
              </a:buClr>
              <a:buSzPts val="3100"/>
              <a:buFont typeface="Arial"/>
              <a:buChar char="•"/>
            </a:pPr>
            <a:r>
              <a:rPr b="0" i="0" lang="en-US" sz="2400" u="none" cap="none" strike="noStrike">
                <a:solidFill>
                  <a:schemeClr val="dk1"/>
                </a:solidFill>
                <a:latin typeface="Arial"/>
                <a:ea typeface="Arial"/>
                <a:cs typeface="Arial"/>
                <a:sym typeface="Arial"/>
              </a:rPr>
              <a:t>or learn year 2 content in depth (helps a lot with OSCEs too) </a:t>
            </a:r>
            <a:endParaRPr b="0" i="0" sz="2400" u="none" cap="none" strike="noStrike">
              <a:solidFill>
                <a:schemeClr val="dk1"/>
              </a:solidFill>
              <a:latin typeface="Arial"/>
              <a:ea typeface="Arial"/>
              <a:cs typeface="Arial"/>
              <a:sym typeface="Arial"/>
            </a:endParaRPr>
          </a:p>
          <a:p>
            <a:pPr indent="-431800" lvl="1" marL="920750" marR="0" rtl="0" algn="l">
              <a:lnSpc>
                <a:spcPct val="100000"/>
              </a:lnSpc>
              <a:spcBef>
                <a:spcPts val="1200"/>
              </a:spcBef>
              <a:spcAft>
                <a:spcPts val="0"/>
              </a:spcAft>
              <a:buClr>
                <a:schemeClr val="dk1"/>
              </a:buClr>
              <a:buSzPts val="3100"/>
              <a:buFont typeface="Arial"/>
              <a:buChar char="•"/>
            </a:pPr>
            <a:r>
              <a:rPr b="0" i="0" lang="en-US" sz="2400" u="none" cap="none" strike="noStrike">
                <a:solidFill>
                  <a:schemeClr val="dk1"/>
                </a:solidFill>
                <a:latin typeface="Arial"/>
                <a:ea typeface="Arial"/>
                <a:cs typeface="Arial"/>
                <a:sym typeface="Arial"/>
              </a:rPr>
              <a:t>Question Bank: PassMedicine (Paid One), QuesMed</a:t>
            </a:r>
            <a:endParaRPr b="0" i="0" sz="2400" u="none" cap="none" strike="noStrike">
              <a:solidFill>
                <a:schemeClr val="dk1"/>
              </a:solidFill>
              <a:latin typeface="Arial"/>
              <a:ea typeface="Arial"/>
              <a:cs typeface="Arial"/>
              <a:sym typeface="Arial"/>
            </a:endParaRPr>
          </a:p>
          <a:p>
            <a:pPr indent="-431800" lvl="0" marL="463550" marR="0" rtl="0" algn="l">
              <a:lnSpc>
                <a:spcPct val="100000"/>
              </a:lnSpc>
              <a:spcBef>
                <a:spcPts val="1200"/>
              </a:spcBef>
              <a:spcAft>
                <a:spcPts val="0"/>
              </a:spcAft>
              <a:buClr>
                <a:schemeClr val="dk1"/>
              </a:buClr>
              <a:buSzPts val="3100"/>
              <a:buFont typeface="Arial"/>
              <a:buChar char="•"/>
            </a:pPr>
            <a:r>
              <a:rPr b="0" i="0" lang="en-US" sz="2400" u="none" cap="none" strike="noStrike">
                <a:solidFill>
                  <a:schemeClr val="dk1"/>
                </a:solidFill>
                <a:latin typeface="Arial"/>
                <a:ea typeface="Arial"/>
                <a:cs typeface="Arial"/>
                <a:sym typeface="Arial"/>
              </a:rPr>
              <a:t>Resources: NICE CKS, Zero to FInals, BMJ Best Practice</a:t>
            </a:r>
            <a:endParaRPr b="0" i="0" sz="1000" u="none" cap="none" strike="noStrike">
              <a:solidFill>
                <a:srgbClr val="000000"/>
              </a:solidFill>
              <a:latin typeface="Arial"/>
              <a:ea typeface="Arial"/>
              <a:cs typeface="Arial"/>
              <a:sym typeface="Arial"/>
            </a:endParaRPr>
          </a:p>
          <a:p>
            <a:pPr indent="-431800" lvl="1" marL="920750" marR="0" rtl="0" algn="l">
              <a:lnSpc>
                <a:spcPct val="100000"/>
              </a:lnSpc>
              <a:spcBef>
                <a:spcPts val="1200"/>
              </a:spcBef>
              <a:spcAft>
                <a:spcPts val="0"/>
              </a:spcAft>
              <a:buClr>
                <a:schemeClr val="dk1"/>
              </a:buClr>
              <a:buSzPts val="3100"/>
              <a:buFont typeface="Arial"/>
              <a:buChar char="•"/>
            </a:pPr>
            <a:r>
              <a:rPr b="0" i="0" lang="en-US" sz="2400" u="none" cap="none" strike="noStrike">
                <a:solidFill>
                  <a:schemeClr val="dk1"/>
                </a:solidFill>
                <a:latin typeface="Arial"/>
                <a:ea typeface="Arial"/>
                <a:cs typeface="Arial"/>
                <a:sym typeface="Arial"/>
              </a:rPr>
              <a:t>questions are </a:t>
            </a:r>
            <a:r>
              <a:rPr b="1" i="0" lang="en-US" sz="2400" u="none" cap="none" strike="noStrike">
                <a:solidFill>
                  <a:schemeClr val="dk1"/>
                </a:solidFill>
                <a:latin typeface="Arial"/>
                <a:ea typeface="Arial"/>
                <a:cs typeface="Arial"/>
                <a:sym typeface="Arial"/>
              </a:rPr>
              <a:t>very</a:t>
            </a:r>
            <a:r>
              <a:rPr b="0" i="0" lang="en-US" sz="2400" u="none" cap="none" strike="noStrike">
                <a:solidFill>
                  <a:schemeClr val="dk1"/>
                </a:solidFill>
                <a:latin typeface="Arial"/>
                <a:ea typeface="Arial"/>
                <a:cs typeface="Arial"/>
                <a:sym typeface="Arial"/>
              </a:rPr>
              <a:t> guideline based</a:t>
            </a:r>
            <a:endParaRPr b="0" i="0" sz="1000" u="none" cap="none" strike="noStrike">
              <a:solidFill>
                <a:srgbClr val="000000"/>
              </a:solidFill>
              <a:latin typeface="Arial"/>
              <a:ea typeface="Arial"/>
              <a:cs typeface="Arial"/>
              <a:sym typeface="Arial"/>
            </a:endParaRPr>
          </a:p>
          <a:p>
            <a:pPr indent="-431800" lvl="0" marL="463550" marR="0" rtl="0" algn="l">
              <a:lnSpc>
                <a:spcPct val="100000"/>
              </a:lnSpc>
              <a:spcBef>
                <a:spcPts val="1200"/>
              </a:spcBef>
              <a:spcAft>
                <a:spcPts val="0"/>
              </a:spcAft>
              <a:buClr>
                <a:schemeClr val="dk1"/>
              </a:buClr>
              <a:buSzPts val="3100"/>
              <a:buFont typeface="Arial"/>
              <a:buChar char="•"/>
            </a:pPr>
            <a:r>
              <a:rPr b="0" i="0" lang="en-US" sz="2400" u="none" cap="none" strike="noStrike">
                <a:solidFill>
                  <a:schemeClr val="dk1"/>
                </a:solidFill>
                <a:latin typeface="Arial"/>
                <a:ea typeface="Arial"/>
                <a:cs typeface="Arial"/>
                <a:sym typeface="Arial"/>
              </a:rPr>
              <a:t>Look out for society revision sessions</a:t>
            </a:r>
            <a:endParaRPr b="0" i="0" sz="1000" u="none" cap="none" strike="noStrike">
              <a:solidFill>
                <a:srgbClr val="000000"/>
              </a:solidFill>
              <a:latin typeface="Arial"/>
              <a:ea typeface="Arial"/>
              <a:cs typeface="Arial"/>
              <a:sym typeface="Arial"/>
            </a:endParaRPr>
          </a:p>
        </p:txBody>
      </p:sp>
      <p:cxnSp>
        <p:nvCxnSpPr>
          <p:cNvPr id="461" name="Google Shape;461;g2fde9715597_0_1320"/>
          <p:cNvCxnSpPr/>
          <p:nvPr/>
        </p:nvCxnSpPr>
        <p:spPr>
          <a:xfrm>
            <a:off x="9144000" y="2653238"/>
            <a:ext cx="0" cy="6410100"/>
          </a:xfrm>
          <a:prstGeom prst="straightConnector1">
            <a:avLst/>
          </a:prstGeom>
          <a:noFill/>
          <a:ln cap="rnd" cmpd="sng" w="38100">
            <a:solidFill>
              <a:srgbClr val="F46530"/>
            </a:solidFill>
            <a:prstDash val="dash"/>
            <a:round/>
            <a:headEnd len="sm" w="sm" type="none"/>
            <a:tailEnd len="sm" w="sm" type="none"/>
          </a:ln>
        </p:spPr>
      </p:cxnSp>
      <p:sp>
        <p:nvSpPr>
          <p:cNvPr id="462" name="Google Shape;462;g2fde9715597_0_1320"/>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463" name="Google Shape;463;g2fde9715597_0_1320"/>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464" name="Google Shape;464;g2fde9715597_0_1320"/>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
        <p:nvSpPr>
          <p:cNvPr id="465" name="Google Shape;465;g2fde9715597_0_1320"/>
          <p:cNvSpPr txBox="1"/>
          <p:nvPr/>
        </p:nvSpPr>
        <p:spPr>
          <a:xfrm>
            <a:off x="12363479" y="476262"/>
            <a:ext cx="5748600" cy="1416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000"/>
              <a:buFont typeface="Arial"/>
              <a:buNone/>
            </a:pPr>
            <a:r>
              <a:rPr b="0" i="1" lang="en-US" sz="4000" u="none" cap="none" strike="noStrike">
                <a:solidFill>
                  <a:schemeClr val="lt1"/>
                </a:solidFill>
                <a:latin typeface="Garamond"/>
                <a:ea typeface="Garamond"/>
                <a:cs typeface="Garamond"/>
                <a:sym typeface="Garamond"/>
              </a:rPr>
              <a:t>150 SBAs on content from all years similar to the AKT </a:t>
            </a:r>
            <a:endParaRPr b="0" i="0" sz="1400" u="none" cap="none" strike="noStrike">
              <a:solidFill>
                <a:srgbClr val="000000"/>
              </a:solidFill>
              <a:latin typeface="Arial"/>
              <a:ea typeface="Arial"/>
              <a:cs typeface="Arial"/>
              <a:sym typeface="Arial"/>
            </a:endParaRPr>
          </a:p>
        </p:txBody>
      </p:sp>
      <p:pic>
        <p:nvPicPr>
          <p:cNvPr id="466" name="Google Shape;466;g2fde9715597_0_1320"/>
          <p:cNvPicPr preferRelativeResize="0"/>
          <p:nvPr/>
        </p:nvPicPr>
        <p:blipFill rotWithShape="1">
          <a:blip r:embed="rId4">
            <a:alphaModFix/>
          </a:blip>
          <a:srcRect b="0" l="0" r="0" t="0"/>
          <a:stretch/>
        </p:blipFill>
        <p:spPr>
          <a:xfrm>
            <a:off x="9586456" y="2842538"/>
            <a:ext cx="4907407" cy="1664400"/>
          </a:xfrm>
          <a:prstGeom prst="rect">
            <a:avLst/>
          </a:prstGeom>
          <a:noFill/>
          <a:ln>
            <a:noFill/>
          </a:ln>
        </p:spPr>
      </p:pic>
      <p:pic>
        <p:nvPicPr>
          <p:cNvPr id="467" name="Google Shape;467;g2fde9715597_0_1320"/>
          <p:cNvPicPr preferRelativeResize="0"/>
          <p:nvPr/>
        </p:nvPicPr>
        <p:blipFill rotWithShape="1">
          <a:blip r:embed="rId5">
            <a:alphaModFix/>
          </a:blip>
          <a:srcRect b="0" l="0" r="0" t="0"/>
          <a:stretch/>
        </p:blipFill>
        <p:spPr>
          <a:xfrm>
            <a:off x="9521351" y="4759152"/>
            <a:ext cx="4907425" cy="1272295"/>
          </a:xfrm>
          <a:prstGeom prst="rect">
            <a:avLst/>
          </a:prstGeom>
          <a:noFill/>
          <a:ln>
            <a:noFill/>
          </a:ln>
        </p:spPr>
      </p:pic>
      <p:pic>
        <p:nvPicPr>
          <p:cNvPr id="468" name="Google Shape;468;g2fde9715597_0_1320"/>
          <p:cNvPicPr preferRelativeResize="0"/>
          <p:nvPr/>
        </p:nvPicPr>
        <p:blipFill rotWithShape="1">
          <a:blip r:embed="rId6">
            <a:alphaModFix/>
          </a:blip>
          <a:srcRect b="0" l="0" r="0" t="0"/>
          <a:stretch/>
        </p:blipFill>
        <p:spPr>
          <a:xfrm>
            <a:off x="16124131" y="6049329"/>
            <a:ext cx="1924050" cy="1905000"/>
          </a:xfrm>
          <a:prstGeom prst="rect">
            <a:avLst/>
          </a:prstGeom>
          <a:noFill/>
          <a:ln>
            <a:noFill/>
          </a:ln>
        </p:spPr>
      </p:pic>
      <p:pic>
        <p:nvPicPr>
          <p:cNvPr id="469" name="Google Shape;469;g2fde9715597_0_1320"/>
          <p:cNvPicPr preferRelativeResize="0"/>
          <p:nvPr/>
        </p:nvPicPr>
        <p:blipFill rotWithShape="1">
          <a:blip r:embed="rId7">
            <a:alphaModFix/>
          </a:blip>
          <a:srcRect b="0" l="0" r="0" t="0"/>
          <a:stretch/>
        </p:blipFill>
        <p:spPr>
          <a:xfrm>
            <a:off x="9418954" y="6358796"/>
            <a:ext cx="1459958" cy="1466850"/>
          </a:xfrm>
          <a:prstGeom prst="rect">
            <a:avLst/>
          </a:prstGeom>
          <a:noFill/>
          <a:ln>
            <a:noFill/>
          </a:ln>
        </p:spPr>
      </p:pic>
      <p:pic>
        <p:nvPicPr>
          <p:cNvPr id="470" name="Google Shape;470;g2fde9715597_0_1320"/>
          <p:cNvPicPr preferRelativeResize="0"/>
          <p:nvPr/>
        </p:nvPicPr>
        <p:blipFill rotWithShape="1">
          <a:blip r:embed="rId8">
            <a:alphaModFix/>
          </a:blip>
          <a:srcRect b="0" l="0" r="0" t="0"/>
          <a:stretch/>
        </p:blipFill>
        <p:spPr>
          <a:xfrm>
            <a:off x="12380274" y="8192056"/>
            <a:ext cx="5715000" cy="800100"/>
          </a:xfrm>
          <a:prstGeom prst="rect">
            <a:avLst/>
          </a:prstGeom>
          <a:noFill/>
          <a:ln>
            <a:noFill/>
          </a:ln>
        </p:spPr>
      </p:pic>
      <p:pic>
        <p:nvPicPr>
          <p:cNvPr id="471" name="Google Shape;471;g2fde9715597_0_1320"/>
          <p:cNvPicPr preferRelativeResize="0"/>
          <p:nvPr/>
        </p:nvPicPr>
        <p:blipFill rotWithShape="1">
          <a:blip r:embed="rId9">
            <a:alphaModFix/>
          </a:blip>
          <a:srcRect b="29502" l="0" r="0" t="0"/>
          <a:stretch/>
        </p:blipFill>
        <p:spPr>
          <a:xfrm>
            <a:off x="14667838" y="3297649"/>
            <a:ext cx="1621387" cy="1143000"/>
          </a:xfrm>
          <a:prstGeom prst="rect">
            <a:avLst/>
          </a:prstGeom>
          <a:noFill/>
          <a:ln>
            <a:noFill/>
          </a:ln>
        </p:spPr>
      </p:pic>
      <p:pic>
        <p:nvPicPr>
          <p:cNvPr id="472" name="Google Shape;472;g2fde9715597_0_1320"/>
          <p:cNvPicPr preferRelativeResize="0"/>
          <p:nvPr/>
        </p:nvPicPr>
        <p:blipFill rotWithShape="1">
          <a:blip r:embed="rId10">
            <a:alphaModFix/>
          </a:blip>
          <a:srcRect b="0" l="0" r="0" t="0"/>
          <a:stretch/>
        </p:blipFill>
        <p:spPr>
          <a:xfrm>
            <a:off x="16463207" y="2608076"/>
            <a:ext cx="1715566" cy="3098276"/>
          </a:xfrm>
          <a:prstGeom prst="rect">
            <a:avLst/>
          </a:prstGeom>
          <a:noFill/>
          <a:ln>
            <a:noFill/>
          </a:ln>
        </p:spPr>
      </p:pic>
      <p:pic>
        <p:nvPicPr>
          <p:cNvPr id="473" name="Google Shape;473;g2fde9715597_0_1320"/>
          <p:cNvPicPr preferRelativeResize="0"/>
          <p:nvPr/>
        </p:nvPicPr>
        <p:blipFill rotWithShape="1">
          <a:blip r:embed="rId11">
            <a:alphaModFix/>
          </a:blip>
          <a:srcRect b="0" l="0" r="0" t="0"/>
          <a:stretch/>
        </p:blipFill>
        <p:spPr>
          <a:xfrm>
            <a:off x="9685324" y="8232187"/>
            <a:ext cx="2374750" cy="619500"/>
          </a:xfrm>
          <a:prstGeom prst="rect">
            <a:avLst/>
          </a:prstGeom>
          <a:noFill/>
          <a:ln>
            <a:noFill/>
          </a:ln>
        </p:spPr>
      </p:pic>
      <p:pic>
        <p:nvPicPr>
          <p:cNvPr id="474" name="Google Shape;474;g2fde9715597_0_1320"/>
          <p:cNvPicPr preferRelativeResize="0"/>
          <p:nvPr/>
        </p:nvPicPr>
        <p:blipFill>
          <a:blip r:embed="rId12">
            <a:alphaModFix/>
          </a:blip>
          <a:stretch>
            <a:fillRect/>
          </a:stretch>
        </p:blipFill>
        <p:spPr>
          <a:xfrm>
            <a:off x="11031301" y="6378401"/>
            <a:ext cx="2933700" cy="1466850"/>
          </a:xfrm>
          <a:prstGeom prst="rect">
            <a:avLst/>
          </a:prstGeom>
          <a:noFill/>
          <a:ln>
            <a:noFill/>
          </a:ln>
        </p:spPr>
      </p:pic>
      <p:pic>
        <p:nvPicPr>
          <p:cNvPr id="475" name="Google Shape;475;g2fde9715597_0_1320"/>
          <p:cNvPicPr preferRelativeResize="0"/>
          <p:nvPr/>
        </p:nvPicPr>
        <p:blipFill>
          <a:blip r:embed="rId13">
            <a:alphaModFix/>
          </a:blip>
          <a:stretch>
            <a:fillRect/>
          </a:stretch>
        </p:blipFill>
        <p:spPr>
          <a:xfrm>
            <a:off x="14394150" y="6376825"/>
            <a:ext cx="1300830" cy="1664400"/>
          </a:xfrm>
          <a:prstGeom prst="rect">
            <a:avLst/>
          </a:prstGeom>
          <a:noFill/>
          <a:ln>
            <a:noFill/>
          </a:ln>
        </p:spPr>
      </p:pic>
      <p:pic>
        <p:nvPicPr>
          <p:cNvPr id="476" name="Google Shape;476;g2fde9715597_0_1320"/>
          <p:cNvPicPr preferRelativeResize="0"/>
          <p:nvPr/>
        </p:nvPicPr>
        <p:blipFill>
          <a:blip r:embed="rId14">
            <a:alphaModFix/>
          </a:blip>
          <a:stretch>
            <a:fillRect/>
          </a:stretch>
        </p:blipFill>
        <p:spPr>
          <a:xfrm>
            <a:off x="14716013" y="4678763"/>
            <a:ext cx="1459950" cy="14599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g2fde9715597_0_1297"/>
          <p:cNvSpPr txBox="1"/>
          <p:nvPr/>
        </p:nvSpPr>
        <p:spPr>
          <a:xfrm>
            <a:off x="705970" y="413167"/>
            <a:ext cx="145962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9000" u="none" cap="none" strike="noStrike">
                <a:solidFill>
                  <a:schemeClr val="lt1"/>
                </a:solidFill>
                <a:latin typeface="Comfortaa"/>
                <a:ea typeface="Comfortaa"/>
                <a:cs typeface="Comfortaa"/>
                <a:sym typeface="Comfortaa"/>
              </a:rPr>
              <a:t>OSCEs</a:t>
            </a:r>
            <a:endParaRPr b="0" i="0" sz="1400" u="none" cap="none" strike="noStrike">
              <a:solidFill>
                <a:schemeClr val="lt1"/>
              </a:solidFill>
              <a:latin typeface="Comfortaa"/>
              <a:ea typeface="Comfortaa"/>
              <a:cs typeface="Comfortaa"/>
              <a:sym typeface="Comfortaa"/>
            </a:endParaRPr>
          </a:p>
        </p:txBody>
      </p:sp>
      <p:sp>
        <p:nvSpPr>
          <p:cNvPr id="482" name="Google Shape;482;g2fde9715597_0_1297"/>
          <p:cNvSpPr/>
          <p:nvPr/>
        </p:nvSpPr>
        <p:spPr>
          <a:xfrm>
            <a:off x="0" y="2282234"/>
            <a:ext cx="18295200" cy="6989400"/>
          </a:xfrm>
          <a:prstGeom prst="rect">
            <a:avLst/>
          </a:prstGeom>
          <a:solidFill>
            <a:srgbClr val="BDD3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262626"/>
              </a:solidFill>
              <a:latin typeface="Arial"/>
              <a:ea typeface="Arial"/>
              <a:cs typeface="Arial"/>
              <a:sym typeface="Arial"/>
            </a:endParaRPr>
          </a:p>
        </p:txBody>
      </p:sp>
      <p:cxnSp>
        <p:nvCxnSpPr>
          <p:cNvPr id="483" name="Google Shape;483;g2fde9715597_0_1297"/>
          <p:cNvCxnSpPr/>
          <p:nvPr/>
        </p:nvCxnSpPr>
        <p:spPr>
          <a:xfrm>
            <a:off x="-134100" y="2265103"/>
            <a:ext cx="18556200" cy="0"/>
          </a:xfrm>
          <a:prstGeom prst="straightConnector1">
            <a:avLst/>
          </a:prstGeom>
          <a:noFill/>
          <a:ln cap="flat" cmpd="sng" w="57150">
            <a:solidFill>
              <a:srgbClr val="F46530"/>
            </a:solidFill>
            <a:prstDash val="solid"/>
            <a:round/>
            <a:headEnd len="sm" w="sm" type="none"/>
            <a:tailEnd len="sm" w="sm" type="none"/>
          </a:ln>
        </p:spPr>
      </p:cxnSp>
      <p:grpSp>
        <p:nvGrpSpPr>
          <p:cNvPr id="484" name="Google Shape;484;g2fde9715597_0_1297"/>
          <p:cNvGrpSpPr/>
          <p:nvPr/>
        </p:nvGrpSpPr>
        <p:grpSpPr>
          <a:xfrm>
            <a:off x="513785" y="2633479"/>
            <a:ext cx="8359531" cy="2401278"/>
            <a:chOff x="-581383" y="-210989"/>
            <a:chExt cx="24710408" cy="746712"/>
          </a:xfrm>
        </p:grpSpPr>
        <p:sp>
          <p:nvSpPr>
            <p:cNvPr id="485" name="Google Shape;485;g2fde9715597_0_1297"/>
            <p:cNvSpPr txBox="1"/>
            <p:nvPr/>
          </p:nvSpPr>
          <p:spPr>
            <a:xfrm>
              <a:off x="25" y="67723"/>
              <a:ext cx="24129000" cy="468000"/>
            </a:xfrm>
            <a:prstGeom prst="rect">
              <a:avLst/>
            </a:prstGeom>
            <a:noFill/>
            <a:ln>
              <a:noFill/>
            </a:ln>
          </p:spPr>
          <p:txBody>
            <a:bodyPr anchorCtr="0" anchor="t" bIns="0" lIns="0" spcFirstLastPara="1" rIns="0" wrap="square" tIns="0">
              <a:spAutoFit/>
            </a:bodyPr>
            <a:lstStyle/>
            <a:p>
              <a:pPr indent="-457200" lvl="0" marL="514350" marR="0" rtl="0" algn="l">
                <a:lnSpc>
                  <a:spcPct val="140000"/>
                </a:lnSpc>
                <a:spcBef>
                  <a:spcPts val="0"/>
                </a:spcBef>
                <a:spcAft>
                  <a:spcPts val="0"/>
                </a:spcAft>
                <a:buClr>
                  <a:srgbClr val="262626"/>
                </a:buClr>
                <a:buSzPts val="2700"/>
                <a:buFont typeface="Arial"/>
                <a:buChar char="•"/>
              </a:pPr>
              <a:r>
                <a:rPr b="1" i="0" lang="en-US" sz="2500" u="none" cap="none" strike="noStrike">
                  <a:solidFill>
                    <a:srgbClr val="262626"/>
                  </a:solidFill>
                </a:rPr>
                <a:t>6 x 8 minute </a:t>
              </a:r>
              <a:r>
                <a:rPr i="0" lang="en-US" sz="2500" u="none" cap="none" strike="noStrike">
                  <a:solidFill>
                    <a:srgbClr val="262626"/>
                  </a:solidFill>
                </a:rPr>
                <a:t>(inclu</a:t>
              </a:r>
              <a:r>
                <a:rPr lang="en-US" sz="2500">
                  <a:solidFill>
                    <a:srgbClr val="262626"/>
                  </a:solidFill>
                </a:rPr>
                <a:t>ding 2 min feedback</a:t>
              </a:r>
              <a:r>
                <a:rPr i="0" lang="en-US" sz="2500" u="none" cap="none" strike="noStrike">
                  <a:solidFill>
                    <a:srgbClr val="262626"/>
                  </a:solidFill>
                </a:rPr>
                <a:t>)</a:t>
              </a:r>
              <a:r>
                <a:rPr b="0" i="0" lang="en-US" sz="2500" u="none" cap="none" strike="noStrike">
                  <a:solidFill>
                    <a:srgbClr val="262626"/>
                  </a:solidFill>
                  <a:latin typeface="Arial"/>
                  <a:ea typeface="Arial"/>
                  <a:cs typeface="Arial"/>
                  <a:sym typeface="Arial"/>
                </a:rPr>
                <a:t> stations, 2 min break</a:t>
              </a:r>
              <a:r>
                <a:rPr lang="en-US" sz="2500">
                  <a:solidFill>
                    <a:srgbClr val="262626"/>
                  </a:solidFill>
                </a:rPr>
                <a:t> between</a:t>
              </a:r>
              <a:r>
                <a:rPr b="0" i="0" lang="en-US" sz="2500" u="none" cap="none" strike="noStrike">
                  <a:solidFill>
                    <a:srgbClr val="262626"/>
                  </a:solidFill>
                  <a:latin typeface="Arial"/>
                  <a:ea typeface="Arial"/>
                  <a:cs typeface="Arial"/>
                  <a:sym typeface="Arial"/>
                </a:rPr>
                <a:t> (inc: clinical skills, history taking, comm</a:t>
              </a:r>
              <a:r>
                <a:rPr lang="en-US" sz="2500">
                  <a:solidFill>
                    <a:srgbClr val="262626"/>
                  </a:solidFill>
                </a:rPr>
                <a:t>unication</a:t>
              </a:r>
              <a:r>
                <a:rPr b="0" i="0" lang="en-US" sz="2500" u="none" cap="none" strike="noStrike">
                  <a:solidFill>
                    <a:srgbClr val="262626"/>
                  </a:solidFill>
                  <a:latin typeface="Arial"/>
                  <a:ea typeface="Arial"/>
                  <a:cs typeface="Arial"/>
                  <a:sym typeface="Arial"/>
                </a:rPr>
                <a:t>, examinations</a:t>
              </a:r>
              <a:r>
                <a:rPr lang="en-US" sz="2500">
                  <a:solidFill>
                    <a:srgbClr val="262626"/>
                  </a:solidFill>
                </a:rPr>
                <a:t>, A to E</a:t>
              </a:r>
              <a:r>
                <a:rPr b="0" i="0" lang="en-US" sz="2500" u="none" cap="none" strike="noStrike">
                  <a:solidFill>
                    <a:srgbClr val="262626"/>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486" name="Google Shape;486;g2fde9715597_0_1297"/>
            <p:cNvSpPr txBox="1"/>
            <p:nvPr/>
          </p:nvSpPr>
          <p:spPr>
            <a:xfrm>
              <a:off x="-581383" y="-210989"/>
              <a:ext cx="21640800" cy="201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4300"/>
                <a:buFont typeface="Arial"/>
                <a:buNone/>
              </a:pPr>
              <a:r>
                <a:rPr b="1" i="0" lang="en-US" sz="4200" u="none" cap="none" strike="noStrike">
                  <a:solidFill>
                    <a:srgbClr val="262626"/>
                  </a:solidFill>
                  <a:latin typeface="Arial"/>
                  <a:ea typeface="Arial"/>
                  <a:cs typeface="Arial"/>
                  <a:sym typeface="Arial"/>
                </a:rPr>
                <a:t>OSCE FORMAT</a:t>
              </a:r>
              <a:endParaRPr b="0" i="0" sz="4200" u="none" cap="none" strike="noStrike">
                <a:solidFill>
                  <a:srgbClr val="262626"/>
                </a:solidFill>
                <a:latin typeface="Arial"/>
                <a:ea typeface="Arial"/>
                <a:cs typeface="Arial"/>
                <a:sym typeface="Arial"/>
              </a:endParaRPr>
            </a:p>
          </p:txBody>
        </p:sp>
      </p:grpSp>
      <p:cxnSp>
        <p:nvCxnSpPr>
          <p:cNvPr id="487" name="Google Shape;487;g2fde9715597_0_1297"/>
          <p:cNvCxnSpPr/>
          <p:nvPr/>
        </p:nvCxnSpPr>
        <p:spPr>
          <a:xfrm>
            <a:off x="9144000" y="2653238"/>
            <a:ext cx="0" cy="6410100"/>
          </a:xfrm>
          <a:prstGeom prst="straightConnector1">
            <a:avLst/>
          </a:prstGeom>
          <a:noFill/>
          <a:ln cap="rnd" cmpd="sng" w="38100">
            <a:solidFill>
              <a:srgbClr val="F46530"/>
            </a:solidFill>
            <a:prstDash val="dash"/>
            <a:round/>
            <a:headEnd len="sm" w="sm" type="none"/>
            <a:tailEnd len="sm" w="sm" type="none"/>
          </a:ln>
        </p:spPr>
      </p:cxnSp>
      <p:sp>
        <p:nvSpPr>
          <p:cNvPr id="488" name="Google Shape;488;g2fde9715597_0_1297"/>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sp>
        <p:nvSpPr>
          <p:cNvPr id="489" name="Google Shape;489;g2fde9715597_0_1297"/>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490" name="Google Shape;490;g2fde9715597_0_1297"/>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
        <p:nvSpPr>
          <p:cNvPr id="491" name="Google Shape;491;g2fde9715597_0_1297"/>
          <p:cNvSpPr txBox="1"/>
          <p:nvPr/>
        </p:nvSpPr>
        <p:spPr>
          <a:xfrm>
            <a:off x="5061410" y="873807"/>
            <a:ext cx="99630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000"/>
              <a:buFont typeface="Arial"/>
              <a:buNone/>
            </a:pPr>
            <a:r>
              <a:rPr b="0" i="1" lang="en-US" sz="4000" u="none" cap="none" strike="noStrike">
                <a:solidFill>
                  <a:schemeClr val="lt1"/>
                </a:solidFill>
                <a:latin typeface="Garamond"/>
                <a:ea typeface="Garamond"/>
                <a:cs typeface="Garamond"/>
                <a:sym typeface="Garamond"/>
              </a:rPr>
              <a:t>Objective Structured Clinical Examinations</a:t>
            </a:r>
            <a:endParaRPr b="0" i="1" sz="4000" u="none" cap="none" strike="noStrike">
              <a:solidFill>
                <a:schemeClr val="lt1"/>
              </a:solidFill>
              <a:latin typeface="Garamond"/>
              <a:ea typeface="Garamond"/>
              <a:cs typeface="Garamond"/>
              <a:sym typeface="Garamond"/>
            </a:endParaRPr>
          </a:p>
        </p:txBody>
      </p:sp>
      <p:sp>
        <p:nvSpPr>
          <p:cNvPr id="492" name="Google Shape;492;g2fde9715597_0_1297"/>
          <p:cNvSpPr txBox="1"/>
          <p:nvPr/>
        </p:nvSpPr>
        <p:spPr>
          <a:xfrm>
            <a:off x="384297" y="5034743"/>
            <a:ext cx="8375400" cy="4242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500">
                <a:solidFill>
                  <a:srgbClr val="262626"/>
                </a:solidFill>
              </a:rPr>
              <a:t>For now:</a:t>
            </a:r>
            <a:endParaRPr b="1" sz="2500">
              <a:solidFill>
                <a:srgbClr val="262626"/>
              </a:solidFill>
            </a:endParaRPr>
          </a:p>
          <a:p>
            <a:pPr indent="-457200" lvl="0" marL="514350" marR="0" rtl="0" algn="l">
              <a:lnSpc>
                <a:spcPct val="140000"/>
              </a:lnSpc>
              <a:spcBef>
                <a:spcPts val="0"/>
              </a:spcBef>
              <a:spcAft>
                <a:spcPts val="0"/>
              </a:spcAft>
              <a:buClr>
                <a:srgbClr val="262626"/>
              </a:buClr>
              <a:buSzPts val="2700"/>
              <a:buFont typeface="Arial"/>
              <a:buChar char="•"/>
            </a:pPr>
            <a:r>
              <a:rPr b="0" i="0" lang="en-US" sz="2500" u="none" cap="none" strike="noStrike">
                <a:solidFill>
                  <a:srgbClr val="262626"/>
                </a:solidFill>
                <a:latin typeface="Arial"/>
                <a:ea typeface="Arial"/>
                <a:cs typeface="Arial"/>
                <a:sym typeface="Arial"/>
              </a:rPr>
              <a:t>Practice </a:t>
            </a:r>
            <a:r>
              <a:rPr lang="en-US" sz="2500">
                <a:solidFill>
                  <a:srgbClr val="262626"/>
                </a:solidFill>
              </a:rPr>
              <a:t>the </a:t>
            </a:r>
            <a:r>
              <a:rPr b="1" lang="en-US" sz="2500">
                <a:solidFill>
                  <a:srgbClr val="262626"/>
                </a:solidFill>
              </a:rPr>
              <a:t>steps </a:t>
            </a:r>
            <a:r>
              <a:rPr lang="en-US" sz="2500">
                <a:solidFill>
                  <a:srgbClr val="262626"/>
                </a:solidFill>
              </a:rPr>
              <a:t>and learning the </a:t>
            </a:r>
            <a:r>
              <a:rPr b="0" i="0" lang="en-US" sz="2500" u="none" cap="none" strike="noStrike">
                <a:solidFill>
                  <a:srgbClr val="262626"/>
                </a:solidFill>
                <a:latin typeface="Arial"/>
                <a:ea typeface="Arial"/>
                <a:cs typeface="Arial"/>
                <a:sym typeface="Arial"/>
              </a:rPr>
              <a:t>signs (e.g. murmurs) rather than worrying about timing</a:t>
            </a:r>
            <a:endParaRPr b="0" i="0" sz="1400" u="none" cap="none" strike="noStrike">
              <a:solidFill>
                <a:srgbClr val="000000"/>
              </a:solidFill>
              <a:latin typeface="Arial"/>
              <a:ea typeface="Arial"/>
              <a:cs typeface="Arial"/>
              <a:sym typeface="Arial"/>
            </a:endParaRPr>
          </a:p>
          <a:p>
            <a:pPr indent="-457200" lvl="0" marL="514350" marR="0" rtl="0" algn="l">
              <a:lnSpc>
                <a:spcPct val="140000"/>
              </a:lnSpc>
              <a:spcBef>
                <a:spcPts val="0"/>
              </a:spcBef>
              <a:spcAft>
                <a:spcPts val="0"/>
              </a:spcAft>
              <a:buClr>
                <a:srgbClr val="262626"/>
              </a:buClr>
              <a:buSzPts val="2700"/>
              <a:buFont typeface="Arial"/>
              <a:buChar char="•"/>
            </a:pPr>
            <a:r>
              <a:rPr b="0" i="0" lang="en-US" sz="2500" u="none" cap="none" strike="noStrike">
                <a:solidFill>
                  <a:srgbClr val="262626"/>
                </a:solidFill>
                <a:latin typeface="Arial"/>
                <a:ea typeface="Arial"/>
                <a:cs typeface="Arial"/>
                <a:sym typeface="Arial"/>
              </a:rPr>
              <a:t>Take histories of patients + present back</a:t>
            </a:r>
            <a:br>
              <a:rPr b="0" i="0" lang="en-US" sz="2500" u="none" cap="none" strike="noStrike">
                <a:solidFill>
                  <a:srgbClr val="262626"/>
                </a:solidFill>
                <a:latin typeface="Arial"/>
                <a:ea typeface="Arial"/>
                <a:cs typeface="Arial"/>
                <a:sym typeface="Arial"/>
              </a:rPr>
            </a:br>
            <a:r>
              <a:rPr b="0" i="0" lang="en-US" sz="2500" u="none" cap="none" strike="noStrike">
                <a:solidFill>
                  <a:srgbClr val="262626"/>
                </a:solidFill>
                <a:latin typeface="Arial"/>
                <a:ea typeface="Arial"/>
                <a:cs typeface="Arial"/>
                <a:sym typeface="Arial"/>
              </a:rPr>
              <a:t>	- ask for feedback from docs and work on it  </a:t>
            </a:r>
            <a:endParaRPr b="0" i="0" sz="2500" u="none" cap="none" strike="noStrike">
              <a:solidFill>
                <a:srgbClr val="262626"/>
              </a:solidFill>
              <a:latin typeface="Arial"/>
              <a:ea typeface="Arial"/>
              <a:cs typeface="Arial"/>
              <a:sym typeface="Arial"/>
            </a:endParaRPr>
          </a:p>
          <a:p>
            <a:pPr indent="-444500" lvl="0" marL="514350" marR="0" rtl="0" algn="l">
              <a:lnSpc>
                <a:spcPct val="140000"/>
              </a:lnSpc>
              <a:spcBef>
                <a:spcPts val="0"/>
              </a:spcBef>
              <a:spcAft>
                <a:spcPts val="0"/>
              </a:spcAft>
              <a:buClr>
                <a:srgbClr val="262626"/>
              </a:buClr>
              <a:buSzPts val="2500"/>
              <a:buFont typeface="Arial"/>
              <a:buChar char="•"/>
            </a:pPr>
            <a:r>
              <a:rPr b="0" i="0" lang="en-US" sz="2500" u="none" cap="none" strike="noStrike">
                <a:solidFill>
                  <a:srgbClr val="262626"/>
                </a:solidFill>
                <a:latin typeface="Arial"/>
                <a:ea typeface="Arial"/>
                <a:cs typeface="Arial"/>
                <a:sym typeface="Arial"/>
              </a:rPr>
              <a:t>During placement teaching/ small group teaching (think clinical communication workshops) try to </a:t>
            </a:r>
            <a:r>
              <a:rPr b="1" i="0" lang="en-US" sz="2500" u="none" cap="none" strike="noStrike">
                <a:solidFill>
                  <a:srgbClr val="262626"/>
                </a:solidFill>
              </a:rPr>
              <a:t>volunteer </a:t>
            </a:r>
            <a:r>
              <a:rPr b="0" i="0" lang="en-US" sz="2500" u="none" cap="none" strike="noStrike">
                <a:solidFill>
                  <a:srgbClr val="262626"/>
                </a:solidFill>
                <a:latin typeface="Arial"/>
                <a:ea typeface="Arial"/>
                <a:cs typeface="Arial"/>
                <a:sym typeface="Arial"/>
              </a:rPr>
              <a:t>where you can! </a:t>
            </a:r>
            <a:endParaRPr b="0" i="0" sz="2500" u="none" cap="none" strike="noStrike">
              <a:solidFill>
                <a:srgbClr val="262626"/>
              </a:solidFill>
              <a:latin typeface="Arial"/>
              <a:ea typeface="Arial"/>
              <a:cs typeface="Arial"/>
              <a:sym typeface="Arial"/>
            </a:endParaRPr>
          </a:p>
        </p:txBody>
      </p:sp>
      <p:grpSp>
        <p:nvGrpSpPr>
          <p:cNvPr id="493" name="Google Shape;493;g2fde9715597_0_1297"/>
          <p:cNvGrpSpPr/>
          <p:nvPr/>
        </p:nvGrpSpPr>
        <p:grpSpPr>
          <a:xfrm>
            <a:off x="9909349" y="2444587"/>
            <a:ext cx="7879904" cy="6727178"/>
            <a:chOff x="-625823" y="-272973"/>
            <a:chExt cx="23292653" cy="2091914"/>
          </a:xfrm>
        </p:grpSpPr>
        <p:sp>
          <p:nvSpPr>
            <p:cNvPr id="494" name="Google Shape;494;g2fde9715597_0_1297"/>
            <p:cNvSpPr txBox="1"/>
            <p:nvPr/>
          </p:nvSpPr>
          <p:spPr>
            <a:xfrm>
              <a:off x="30" y="-16159"/>
              <a:ext cx="22666800" cy="1835100"/>
            </a:xfrm>
            <a:prstGeom prst="rect">
              <a:avLst/>
            </a:prstGeom>
            <a:noFill/>
            <a:ln>
              <a:noFill/>
            </a:ln>
          </p:spPr>
          <p:txBody>
            <a:bodyPr anchorCtr="0" anchor="t" bIns="0" lIns="0" spcFirstLastPara="1" rIns="0" wrap="square" tIns="0">
              <a:spAutoFit/>
            </a:bodyPr>
            <a:lstStyle/>
            <a:p>
              <a:pPr indent="-457200" lvl="0" marL="514350" marR="0" rtl="0" algn="l">
                <a:lnSpc>
                  <a:spcPct val="140000"/>
                </a:lnSpc>
                <a:spcBef>
                  <a:spcPts val="0"/>
                </a:spcBef>
                <a:spcAft>
                  <a:spcPts val="0"/>
                </a:spcAft>
                <a:buClr>
                  <a:srgbClr val="262626"/>
                </a:buClr>
                <a:buSzPts val="2700"/>
                <a:buFont typeface="Arial"/>
                <a:buChar char="•"/>
              </a:pPr>
              <a:r>
                <a:rPr b="0" i="0" lang="en-US" sz="2500" u="none" cap="none" strike="noStrike">
                  <a:solidFill>
                    <a:srgbClr val="262626"/>
                  </a:solidFill>
                  <a:latin typeface="Arial"/>
                  <a:ea typeface="Arial"/>
                  <a:cs typeface="Arial"/>
                  <a:sym typeface="Arial"/>
                </a:rPr>
                <a:t>Geeky medics is your best friend!</a:t>
              </a:r>
              <a:endParaRPr b="0" i="0" sz="1400" u="none" cap="none" strike="noStrike">
                <a:solidFill>
                  <a:srgbClr val="000000"/>
                </a:solidFill>
                <a:latin typeface="Arial"/>
                <a:ea typeface="Arial"/>
                <a:cs typeface="Arial"/>
                <a:sym typeface="Arial"/>
              </a:endParaRPr>
            </a:p>
            <a:p>
              <a:pPr indent="-457200" lvl="0" marL="514350" marR="0" rtl="0" algn="l">
                <a:lnSpc>
                  <a:spcPct val="140000"/>
                </a:lnSpc>
                <a:spcBef>
                  <a:spcPts val="0"/>
                </a:spcBef>
                <a:spcAft>
                  <a:spcPts val="0"/>
                </a:spcAft>
                <a:buClr>
                  <a:srgbClr val="262626"/>
                </a:buClr>
                <a:buSzPts val="2700"/>
                <a:buFont typeface="Arial"/>
                <a:buChar char="•"/>
              </a:pPr>
              <a:r>
                <a:rPr b="0" i="0" lang="en-US" sz="2500" u="none" cap="none" strike="noStrike">
                  <a:solidFill>
                    <a:srgbClr val="262626"/>
                  </a:solidFill>
                  <a:latin typeface="Arial"/>
                  <a:ea typeface="Arial"/>
                  <a:cs typeface="Arial"/>
                  <a:sym typeface="Arial"/>
                </a:rPr>
                <a:t>Practice with friends - do mock OSCE scenarios</a:t>
              </a:r>
              <a:endParaRPr b="0" i="0" sz="1400" u="none" cap="none" strike="noStrike">
                <a:solidFill>
                  <a:srgbClr val="000000"/>
                </a:solidFill>
                <a:latin typeface="Arial"/>
                <a:ea typeface="Arial"/>
                <a:cs typeface="Arial"/>
                <a:sym typeface="Arial"/>
              </a:endParaRPr>
            </a:p>
            <a:p>
              <a:pPr indent="-400050" lvl="1" marL="914400" marR="0" rtl="0" algn="l">
                <a:lnSpc>
                  <a:spcPct val="140000"/>
                </a:lnSpc>
                <a:spcBef>
                  <a:spcPts val="0"/>
                </a:spcBef>
                <a:spcAft>
                  <a:spcPts val="0"/>
                </a:spcAft>
                <a:buClr>
                  <a:srgbClr val="262626"/>
                </a:buClr>
                <a:buSzPts val="2700"/>
                <a:buFont typeface="Arial"/>
                <a:buChar char="○"/>
              </a:pPr>
              <a:r>
                <a:rPr b="0" i="0" lang="en-US" sz="2500" u="none" cap="none" strike="noStrike">
                  <a:solidFill>
                    <a:srgbClr val="262626"/>
                  </a:solidFill>
                  <a:latin typeface="Arial"/>
                  <a:ea typeface="Arial"/>
                  <a:cs typeface="Arial"/>
                  <a:sym typeface="Arial"/>
                </a:rPr>
                <a:t>Run through each examination and ask for peer feedback</a:t>
              </a:r>
              <a:endParaRPr b="0" i="0" sz="2500" u="none" cap="none" strike="noStrike">
                <a:solidFill>
                  <a:srgbClr val="262626"/>
                </a:solidFill>
                <a:latin typeface="Arial"/>
                <a:ea typeface="Arial"/>
                <a:cs typeface="Arial"/>
                <a:sym typeface="Arial"/>
              </a:endParaRPr>
            </a:p>
            <a:p>
              <a:pPr indent="-387350" lvl="0" marL="457200" marR="0" rtl="0" algn="l">
                <a:lnSpc>
                  <a:spcPct val="140000"/>
                </a:lnSpc>
                <a:spcBef>
                  <a:spcPts val="0"/>
                </a:spcBef>
                <a:spcAft>
                  <a:spcPts val="0"/>
                </a:spcAft>
                <a:buClr>
                  <a:srgbClr val="262626"/>
                </a:buClr>
                <a:buSzPts val="2500"/>
                <a:buFont typeface="Arial"/>
                <a:buChar char="•"/>
              </a:pPr>
              <a:r>
                <a:rPr b="0" i="0" lang="en-US" sz="2500" u="none" cap="none" strike="noStrike">
                  <a:solidFill>
                    <a:srgbClr val="262626"/>
                  </a:solidFill>
                  <a:latin typeface="Arial"/>
                  <a:ea typeface="Arial"/>
                  <a:cs typeface="Arial"/>
                  <a:sym typeface="Arial"/>
                </a:rPr>
                <a:t>Read the OSCE guide on keats + clinical skills checklists!</a:t>
              </a:r>
              <a:endParaRPr b="0" i="0" sz="2500" u="none" cap="none" strike="noStrike">
                <a:solidFill>
                  <a:srgbClr val="262626"/>
                </a:solidFill>
                <a:latin typeface="Arial"/>
                <a:ea typeface="Arial"/>
                <a:cs typeface="Arial"/>
                <a:sym typeface="Arial"/>
              </a:endParaRPr>
            </a:p>
            <a:p>
              <a:pPr indent="-387350" lvl="0" marL="457200" marR="0" rtl="0" algn="l">
                <a:lnSpc>
                  <a:spcPct val="140000"/>
                </a:lnSpc>
                <a:spcBef>
                  <a:spcPts val="0"/>
                </a:spcBef>
                <a:spcAft>
                  <a:spcPts val="0"/>
                </a:spcAft>
                <a:buClr>
                  <a:srgbClr val="262626"/>
                </a:buClr>
                <a:buSzPts val="2500"/>
                <a:buFont typeface="Arial"/>
                <a:buChar char="•"/>
              </a:pPr>
              <a:r>
                <a:rPr b="0" i="0" lang="en-US" sz="2500" u="none" cap="none" strike="noStrike">
                  <a:solidFill>
                    <a:srgbClr val="262626"/>
                  </a:solidFill>
                  <a:latin typeface="Arial"/>
                  <a:ea typeface="Arial"/>
                  <a:cs typeface="Arial"/>
                  <a:sym typeface="Arial"/>
                </a:rPr>
                <a:t>Your clinical tutor (if you have one) is an </a:t>
              </a:r>
              <a:r>
                <a:rPr b="1" i="0" lang="en-US" sz="2500" u="none" cap="none" strike="noStrike">
                  <a:solidFill>
                    <a:srgbClr val="262626"/>
                  </a:solidFill>
                </a:rPr>
                <a:t>invaluable </a:t>
              </a:r>
              <a:r>
                <a:rPr b="0" i="0" lang="en-US" sz="2500" u="none" cap="none" strike="noStrike">
                  <a:solidFill>
                    <a:srgbClr val="262626"/>
                  </a:solidFill>
                  <a:latin typeface="Arial"/>
                  <a:ea typeface="Arial"/>
                  <a:cs typeface="Arial"/>
                  <a:sym typeface="Arial"/>
                </a:rPr>
                <a:t>resource - try to ask for bedside teaching!</a:t>
              </a:r>
              <a:endParaRPr b="0" i="0" sz="2500" u="none" cap="none" strike="noStrike">
                <a:solidFill>
                  <a:srgbClr val="262626"/>
                </a:solidFill>
                <a:latin typeface="Arial"/>
                <a:ea typeface="Arial"/>
                <a:cs typeface="Arial"/>
                <a:sym typeface="Arial"/>
              </a:endParaRPr>
            </a:p>
            <a:p>
              <a:pPr indent="-387350" lvl="0" marL="457200" marR="0" rtl="0" algn="l">
                <a:lnSpc>
                  <a:spcPct val="140000"/>
                </a:lnSpc>
                <a:spcBef>
                  <a:spcPts val="0"/>
                </a:spcBef>
                <a:spcAft>
                  <a:spcPts val="0"/>
                </a:spcAft>
                <a:buClr>
                  <a:srgbClr val="262626"/>
                </a:buClr>
                <a:buSzPts val="2500"/>
                <a:buChar char="•"/>
              </a:pPr>
              <a:r>
                <a:rPr lang="en-US" sz="2500">
                  <a:solidFill>
                    <a:srgbClr val="262626"/>
                  </a:solidFill>
                </a:rPr>
                <a:t>Once you have the steps down, start incorporating time limits to </a:t>
              </a:r>
              <a:r>
                <a:rPr lang="en-US" sz="2500">
                  <a:solidFill>
                    <a:srgbClr val="262626"/>
                  </a:solidFill>
                </a:rPr>
                <a:t>prepare</a:t>
              </a:r>
              <a:r>
                <a:rPr lang="en-US" sz="2500">
                  <a:solidFill>
                    <a:srgbClr val="262626"/>
                  </a:solidFill>
                </a:rPr>
                <a:t> for OSCE</a:t>
              </a:r>
              <a:endParaRPr sz="2500">
                <a:solidFill>
                  <a:srgbClr val="262626"/>
                </a:solidFill>
              </a:endParaRPr>
            </a:p>
          </p:txBody>
        </p:sp>
        <p:sp>
          <p:nvSpPr>
            <p:cNvPr id="495" name="Google Shape;495;g2fde9715597_0_1297"/>
            <p:cNvSpPr txBox="1"/>
            <p:nvPr/>
          </p:nvSpPr>
          <p:spPr>
            <a:xfrm>
              <a:off x="-625823" y="-272973"/>
              <a:ext cx="23248200" cy="201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4300"/>
                <a:buFont typeface="Arial"/>
                <a:buNone/>
              </a:pPr>
              <a:r>
                <a:rPr b="1" i="0" lang="en-US" sz="4200" u="none" cap="none" strike="noStrike">
                  <a:solidFill>
                    <a:srgbClr val="262626"/>
                  </a:solidFill>
                  <a:latin typeface="Arial"/>
                  <a:ea typeface="Arial"/>
                  <a:cs typeface="Arial"/>
                  <a:sym typeface="Arial"/>
                </a:rPr>
                <a:t>ADVICE FOR NEARER OSCEs</a:t>
              </a:r>
              <a:endParaRPr b="0" i="0" sz="1400" u="none" cap="none" strike="noStrike">
                <a:solidFill>
                  <a:srgbClr val="000000"/>
                </a:solidFill>
                <a:latin typeface="Arial"/>
                <a:ea typeface="Arial"/>
                <a:cs typeface="Arial"/>
                <a:sym typeface="Arial"/>
              </a:endParaRPr>
            </a:p>
          </p:txBody>
        </p:sp>
      </p:grpSp>
      <p:pic>
        <p:nvPicPr>
          <p:cNvPr id="496" name="Google Shape;496;g2fde9715597_0_1297"/>
          <p:cNvPicPr preferRelativeResize="0"/>
          <p:nvPr/>
        </p:nvPicPr>
        <p:blipFill rotWithShape="1">
          <a:blip r:embed="rId4">
            <a:alphaModFix/>
          </a:blip>
          <a:srcRect b="0" l="0" r="0" t="0"/>
          <a:stretch/>
        </p:blipFill>
        <p:spPr>
          <a:xfrm>
            <a:off x="15024400" y="114426"/>
            <a:ext cx="2716175" cy="209018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cxnSp>
        <p:nvCxnSpPr>
          <p:cNvPr id="501" name="Google Shape;501;g2fde9715597_0_1356"/>
          <p:cNvCxnSpPr/>
          <p:nvPr/>
        </p:nvCxnSpPr>
        <p:spPr>
          <a:xfrm>
            <a:off x="8898298" y="2051270"/>
            <a:ext cx="8113500" cy="0"/>
          </a:xfrm>
          <a:prstGeom prst="straightConnector1">
            <a:avLst/>
          </a:prstGeom>
          <a:noFill/>
          <a:ln cap="rnd" cmpd="sng" w="38100">
            <a:solidFill>
              <a:srgbClr val="F46530"/>
            </a:solidFill>
            <a:prstDash val="dot"/>
            <a:round/>
            <a:headEnd len="sm" w="sm" type="none"/>
            <a:tailEnd len="sm" w="sm" type="none"/>
          </a:ln>
        </p:spPr>
      </p:cxnSp>
      <p:sp>
        <p:nvSpPr>
          <p:cNvPr id="502" name="Google Shape;502;g2fde9715597_0_1356"/>
          <p:cNvSpPr txBox="1"/>
          <p:nvPr/>
        </p:nvSpPr>
        <p:spPr>
          <a:xfrm>
            <a:off x="9036423" y="832819"/>
            <a:ext cx="1311900" cy="5850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000000"/>
              </a:buClr>
              <a:buSzPts val="3800"/>
              <a:buFont typeface="Arial"/>
              <a:buNone/>
            </a:pPr>
            <a:r>
              <a:rPr b="0" i="0" lang="en-US" sz="3800" u="none" cap="none" strike="noStrike">
                <a:solidFill>
                  <a:srgbClr val="FFFFFF"/>
                </a:solidFill>
                <a:latin typeface="Arial"/>
                <a:ea typeface="Arial"/>
                <a:cs typeface="Arial"/>
                <a:sym typeface="Arial"/>
              </a:rPr>
              <a:t>1</a:t>
            </a:r>
            <a:endParaRPr b="0" i="0" sz="2700" u="none" cap="none" strike="noStrike">
              <a:solidFill>
                <a:srgbClr val="000000"/>
              </a:solidFill>
              <a:latin typeface="Arial"/>
              <a:ea typeface="Arial"/>
              <a:cs typeface="Arial"/>
              <a:sym typeface="Arial"/>
            </a:endParaRPr>
          </a:p>
        </p:txBody>
      </p:sp>
      <p:sp>
        <p:nvSpPr>
          <p:cNvPr id="503" name="Google Shape;503;g2fde9715597_0_1356"/>
          <p:cNvSpPr txBox="1"/>
          <p:nvPr/>
        </p:nvSpPr>
        <p:spPr>
          <a:xfrm>
            <a:off x="10897273" y="612759"/>
            <a:ext cx="7009800" cy="1062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000"/>
              <a:buFont typeface="Arial"/>
              <a:buNone/>
            </a:pPr>
            <a:r>
              <a:rPr b="0" i="0" lang="en-US" sz="3000" u="none" cap="none" strike="noStrike">
                <a:solidFill>
                  <a:srgbClr val="FFFFFF"/>
                </a:solidFill>
                <a:latin typeface="Arial"/>
                <a:ea typeface="Arial"/>
                <a:cs typeface="Arial"/>
                <a:sym typeface="Arial"/>
              </a:rPr>
              <a:t>You don’t need to know everything, don’t compare yourself </a:t>
            </a:r>
            <a:endParaRPr b="0" i="0" sz="1400" u="none" cap="none" strike="noStrike">
              <a:solidFill>
                <a:srgbClr val="000000"/>
              </a:solidFill>
              <a:latin typeface="Arial"/>
              <a:ea typeface="Arial"/>
              <a:cs typeface="Arial"/>
              <a:sym typeface="Arial"/>
            </a:endParaRPr>
          </a:p>
        </p:txBody>
      </p:sp>
      <p:cxnSp>
        <p:nvCxnSpPr>
          <p:cNvPr id="504" name="Google Shape;504;g2fde9715597_0_1356"/>
          <p:cNvCxnSpPr/>
          <p:nvPr/>
        </p:nvCxnSpPr>
        <p:spPr>
          <a:xfrm>
            <a:off x="8898298" y="3600607"/>
            <a:ext cx="8113500" cy="0"/>
          </a:xfrm>
          <a:prstGeom prst="straightConnector1">
            <a:avLst/>
          </a:prstGeom>
          <a:noFill/>
          <a:ln cap="rnd" cmpd="sng" w="38100">
            <a:solidFill>
              <a:srgbClr val="F46530"/>
            </a:solidFill>
            <a:prstDash val="dot"/>
            <a:round/>
            <a:headEnd len="sm" w="sm" type="none"/>
            <a:tailEnd len="sm" w="sm" type="none"/>
          </a:ln>
        </p:spPr>
      </p:cxnSp>
      <p:cxnSp>
        <p:nvCxnSpPr>
          <p:cNvPr id="505" name="Google Shape;505;g2fde9715597_0_1356"/>
          <p:cNvCxnSpPr/>
          <p:nvPr/>
        </p:nvCxnSpPr>
        <p:spPr>
          <a:xfrm>
            <a:off x="8898298" y="5311309"/>
            <a:ext cx="8113500" cy="0"/>
          </a:xfrm>
          <a:prstGeom prst="straightConnector1">
            <a:avLst/>
          </a:prstGeom>
          <a:noFill/>
          <a:ln cap="rnd" cmpd="sng" w="38100">
            <a:solidFill>
              <a:srgbClr val="F46530"/>
            </a:solidFill>
            <a:prstDash val="dot"/>
            <a:round/>
            <a:headEnd len="sm" w="sm" type="none"/>
            <a:tailEnd len="sm" w="sm" type="none"/>
          </a:ln>
        </p:spPr>
      </p:cxnSp>
      <p:cxnSp>
        <p:nvCxnSpPr>
          <p:cNvPr id="506" name="Google Shape;506;g2fde9715597_0_1356"/>
          <p:cNvCxnSpPr/>
          <p:nvPr/>
        </p:nvCxnSpPr>
        <p:spPr>
          <a:xfrm>
            <a:off x="8898298" y="7022010"/>
            <a:ext cx="8113500" cy="0"/>
          </a:xfrm>
          <a:prstGeom prst="straightConnector1">
            <a:avLst/>
          </a:prstGeom>
          <a:noFill/>
          <a:ln cap="rnd" cmpd="sng" w="38100">
            <a:solidFill>
              <a:srgbClr val="F46530"/>
            </a:solidFill>
            <a:prstDash val="dot"/>
            <a:round/>
            <a:headEnd len="sm" w="sm" type="none"/>
            <a:tailEnd len="sm" w="sm" type="none"/>
          </a:ln>
        </p:spPr>
      </p:cxnSp>
      <p:cxnSp>
        <p:nvCxnSpPr>
          <p:cNvPr id="507" name="Google Shape;507;g2fde9715597_0_1356"/>
          <p:cNvCxnSpPr/>
          <p:nvPr/>
        </p:nvCxnSpPr>
        <p:spPr>
          <a:xfrm>
            <a:off x="8902115" y="8751762"/>
            <a:ext cx="8111400" cy="0"/>
          </a:xfrm>
          <a:prstGeom prst="straightConnector1">
            <a:avLst/>
          </a:prstGeom>
          <a:noFill/>
          <a:ln cap="rnd" cmpd="sng" w="38100">
            <a:solidFill>
              <a:srgbClr val="F46530"/>
            </a:solidFill>
            <a:prstDash val="dot"/>
            <a:round/>
            <a:headEnd len="sm" w="sm" type="none"/>
            <a:tailEnd len="sm" w="sm" type="none"/>
          </a:ln>
        </p:spPr>
      </p:cxnSp>
      <p:sp>
        <p:nvSpPr>
          <p:cNvPr id="508" name="Google Shape;508;g2fde9715597_0_1356"/>
          <p:cNvSpPr txBox="1"/>
          <p:nvPr/>
        </p:nvSpPr>
        <p:spPr>
          <a:xfrm>
            <a:off x="921123" y="3479100"/>
            <a:ext cx="7605000" cy="1385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9000"/>
              <a:buFont typeface="Arial"/>
              <a:buNone/>
            </a:pPr>
            <a:r>
              <a:rPr b="1" i="0" lang="en-US" sz="9000" u="none" cap="none" strike="noStrike">
                <a:solidFill>
                  <a:srgbClr val="FFFFFF"/>
                </a:solidFill>
                <a:latin typeface="Comfortaa"/>
                <a:ea typeface="Comfortaa"/>
                <a:cs typeface="Comfortaa"/>
                <a:sym typeface="Comfortaa"/>
              </a:rPr>
              <a:t>WELLBEING </a:t>
            </a:r>
            <a:endParaRPr b="1" i="0" sz="1400" u="none" cap="none" strike="noStrike">
              <a:solidFill>
                <a:srgbClr val="000000"/>
              </a:solidFill>
              <a:latin typeface="Comfortaa"/>
              <a:ea typeface="Comfortaa"/>
              <a:cs typeface="Comfortaa"/>
              <a:sym typeface="Comfortaa"/>
            </a:endParaRPr>
          </a:p>
        </p:txBody>
      </p:sp>
      <p:sp>
        <p:nvSpPr>
          <p:cNvPr id="509" name="Google Shape;509;g2fde9715597_0_1356"/>
          <p:cNvSpPr txBox="1"/>
          <p:nvPr/>
        </p:nvSpPr>
        <p:spPr>
          <a:xfrm>
            <a:off x="9036423" y="2434321"/>
            <a:ext cx="1311900" cy="5850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000000"/>
              </a:buClr>
              <a:buSzPts val="3800"/>
              <a:buFont typeface="Arial"/>
              <a:buNone/>
            </a:pPr>
            <a:r>
              <a:rPr b="0" i="0" lang="en-US" sz="3800" u="none" cap="none" strike="noStrike">
                <a:solidFill>
                  <a:srgbClr val="FFFFFF"/>
                </a:solidFill>
                <a:latin typeface="Arial"/>
                <a:ea typeface="Arial"/>
                <a:cs typeface="Arial"/>
                <a:sym typeface="Arial"/>
              </a:rPr>
              <a:t>2</a:t>
            </a:r>
            <a:endParaRPr b="0" i="0" sz="2700" u="none" cap="none" strike="noStrike">
              <a:solidFill>
                <a:srgbClr val="000000"/>
              </a:solidFill>
              <a:latin typeface="Arial"/>
              <a:ea typeface="Arial"/>
              <a:cs typeface="Arial"/>
              <a:sym typeface="Arial"/>
            </a:endParaRPr>
          </a:p>
        </p:txBody>
      </p:sp>
      <p:sp>
        <p:nvSpPr>
          <p:cNvPr id="510" name="Google Shape;510;g2fde9715597_0_1356"/>
          <p:cNvSpPr txBox="1"/>
          <p:nvPr/>
        </p:nvSpPr>
        <p:spPr>
          <a:xfrm>
            <a:off x="9036423" y="4145021"/>
            <a:ext cx="1311900" cy="5850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000000"/>
              </a:buClr>
              <a:buSzPts val="3800"/>
              <a:buFont typeface="Arial"/>
              <a:buNone/>
            </a:pPr>
            <a:r>
              <a:rPr b="0" i="0" lang="en-US" sz="3800" u="none" cap="none" strike="noStrike">
                <a:solidFill>
                  <a:srgbClr val="FFFFFF"/>
                </a:solidFill>
                <a:latin typeface="Arial"/>
                <a:ea typeface="Arial"/>
                <a:cs typeface="Arial"/>
                <a:sym typeface="Arial"/>
              </a:rPr>
              <a:t>3</a:t>
            </a:r>
            <a:endParaRPr b="0" i="0" sz="2700" u="none" cap="none" strike="noStrike">
              <a:solidFill>
                <a:srgbClr val="000000"/>
              </a:solidFill>
              <a:latin typeface="Arial"/>
              <a:ea typeface="Arial"/>
              <a:cs typeface="Arial"/>
              <a:sym typeface="Arial"/>
            </a:endParaRPr>
          </a:p>
        </p:txBody>
      </p:sp>
      <p:sp>
        <p:nvSpPr>
          <p:cNvPr id="511" name="Google Shape;511;g2fde9715597_0_1356"/>
          <p:cNvSpPr txBox="1"/>
          <p:nvPr/>
        </p:nvSpPr>
        <p:spPr>
          <a:xfrm>
            <a:off x="9036423" y="5855722"/>
            <a:ext cx="1311900" cy="5850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000000"/>
              </a:buClr>
              <a:buSzPts val="3800"/>
              <a:buFont typeface="Arial"/>
              <a:buNone/>
            </a:pPr>
            <a:r>
              <a:rPr b="0" i="0" lang="en-US" sz="3800" u="none" cap="none" strike="noStrike">
                <a:solidFill>
                  <a:srgbClr val="FFFFFF"/>
                </a:solidFill>
                <a:latin typeface="Arial"/>
                <a:ea typeface="Arial"/>
                <a:cs typeface="Arial"/>
                <a:sym typeface="Arial"/>
              </a:rPr>
              <a:t>4</a:t>
            </a:r>
            <a:endParaRPr b="0" i="0" sz="2700" u="none" cap="none" strike="noStrike">
              <a:solidFill>
                <a:srgbClr val="000000"/>
              </a:solidFill>
              <a:latin typeface="Arial"/>
              <a:ea typeface="Arial"/>
              <a:cs typeface="Arial"/>
              <a:sym typeface="Arial"/>
            </a:endParaRPr>
          </a:p>
        </p:txBody>
      </p:sp>
      <p:sp>
        <p:nvSpPr>
          <p:cNvPr id="512" name="Google Shape;512;g2fde9715597_0_1356"/>
          <p:cNvSpPr txBox="1"/>
          <p:nvPr/>
        </p:nvSpPr>
        <p:spPr>
          <a:xfrm>
            <a:off x="9036423" y="7575946"/>
            <a:ext cx="1311900" cy="585000"/>
          </a:xfrm>
          <a:prstGeom prst="rect">
            <a:avLst/>
          </a:prstGeom>
          <a:noFill/>
          <a:ln>
            <a:noFill/>
          </a:ln>
        </p:spPr>
        <p:txBody>
          <a:bodyPr anchorCtr="0" anchor="t" bIns="0" lIns="0" spcFirstLastPara="1" rIns="0" wrap="square" tIns="0">
            <a:spAutoFit/>
          </a:bodyPr>
          <a:lstStyle/>
          <a:p>
            <a:pPr indent="0" lvl="0" marL="0" marR="0" rtl="0" algn="ctr">
              <a:lnSpc>
                <a:spcPct val="130000"/>
              </a:lnSpc>
              <a:spcBef>
                <a:spcPts val="0"/>
              </a:spcBef>
              <a:spcAft>
                <a:spcPts val="0"/>
              </a:spcAft>
              <a:buClr>
                <a:srgbClr val="000000"/>
              </a:buClr>
              <a:buSzPts val="3800"/>
              <a:buFont typeface="Arial"/>
              <a:buNone/>
            </a:pPr>
            <a:r>
              <a:rPr b="0" i="0" lang="en-US" sz="3800" u="none" cap="none" strike="noStrike">
                <a:solidFill>
                  <a:srgbClr val="FFFFFF"/>
                </a:solidFill>
                <a:latin typeface="Arial"/>
                <a:ea typeface="Arial"/>
                <a:cs typeface="Arial"/>
                <a:sym typeface="Arial"/>
              </a:rPr>
              <a:t>5</a:t>
            </a:r>
            <a:endParaRPr b="0" i="0" sz="2700" u="none" cap="none" strike="noStrike">
              <a:solidFill>
                <a:srgbClr val="000000"/>
              </a:solidFill>
              <a:latin typeface="Arial"/>
              <a:ea typeface="Arial"/>
              <a:cs typeface="Arial"/>
              <a:sym typeface="Arial"/>
            </a:endParaRPr>
          </a:p>
        </p:txBody>
      </p:sp>
      <p:cxnSp>
        <p:nvCxnSpPr>
          <p:cNvPr id="513" name="Google Shape;513;g2fde9715597_0_1356"/>
          <p:cNvCxnSpPr/>
          <p:nvPr/>
        </p:nvCxnSpPr>
        <p:spPr>
          <a:xfrm flipH="1">
            <a:off x="10348323" y="340810"/>
            <a:ext cx="6900" cy="8524500"/>
          </a:xfrm>
          <a:prstGeom prst="straightConnector1">
            <a:avLst/>
          </a:prstGeom>
          <a:noFill/>
          <a:ln cap="rnd" cmpd="sng" w="38100">
            <a:solidFill>
              <a:srgbClr val="F46530"/>
            </a:solidFill>
            <a:prstDash val="dot"/>
            <a:round/>
            <a:headEnd len="sm" w="sm" type="none"/>
            <a:tailEnd len="sm" w="sm" type="none"/>
          </a:ln>
        </p:spPr>
      </p:cxnSp>
      <p:sp>
        <p:nvSpPr>
          <p:cNvPr id="514" name="Google Shape;514;g2fde9715597_0_1356"/>
          <p:cNvSpPr txBox="1"/>
          <p:nvPr/>
        </p:nvSpPr>
        <p:spPr>
          <a:xfrm>
            <a:off x="10897273" y="2214261"/>
            <a:ext cx="7009800" cy="1062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000"/>
              <a:buFont typeface="Arial"/>
              <a:buNone/>
            </a:pPr>
            <a:r>
              <a:rPr b="0" i="0" lang="en-US" sz="3000" u="none" cap="none" strike="noStrike">
                <a:solidFill>
                  <a:srgbClr val="FFFFFF"/>
                </a:solidFill>
                <a:latin typeface="Arial"/>
                <a:ea typeface="Arial"/>
                <a:cs typeface="Arial"/>
                <a:sym typeface="Arial"/>
              </a:rPr>
              <a:t>Focus on becoming a good doctor, not a good medical student!</a:t>
            </a:r>
            <a:endParaRPr b="0" i="0" sz="1400" u="none" cap="none" strike="noStrike">
              <a:solidFill>
                <a:srgbClr val="000000"/>
              </a:solidFill>
              <a:latin typeface="Arial"/>
              <a:ea typeface="Arial"/>
              <a:cs typeface="Arial"/>
              <a:sym typeface="Arial"/>
            </a:endParaRPr>
          </a:p>
        </p:txBody>
      </p:sp>
      <p:sp>
        <p:nvSpPr>
          <p:cNvPr id="515" name="Google Shape;515;g2fde9715597_0_1356"/>
          <p:cNvSpPr txBox="1"/>
          <p:nvPr/>
        </p:nvSpPr>
        <p:spPr>
          <a:xfrm>
            <a:off x="10760450" y="7355875"/>
            <a:ext cx="7451400" cy="1062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000"/>
              <a:buFont typeface="Arial"/>
              <a:buNone/>
            </a:pPr>
            <a:r>
              <a:rPr b="0" i="0" lang="en-US" sz="3000" u="none" cap="none" strike="noStrike">
                <a:solidFill>
                  <a:srgbClr val="FFFFFF"/>
                </a:solidFill>
                <a:latin typeface="Arial"/>
                <a:ea typeface="Arial"/>
                <a:cs typeface="Arial"/>
                <a:sym typeface="Arial"/>
              </a:rPr>
              <a:t>Find a routine and enjoy life outside the course!</a:t>
            </a:r>
            <a:endParaRPr b="0" i="0" sz="1400" u="none" cap="none" strike="noStrike">
              <a:solidFill>
                <a:srgbClr val="000000"/>
              </a:solidFill>
              <a:latin typeface="Arial"/>
              <a:ea typeface="Arial"/>
              <a:cs typeface="Arial"/>
              <a:sym typeface="Arial"/>
            </a:endParaRPr>
          </a:p>
        </p:txBody>
      </p:sp>
      <p:sp>
        <p:nvSpPr>
          <p:cNvPr id="516" name="Google Shape;516;g2fde9715597_0_1356"/>
          <p:cNvSpPr txBox="1"/>
          <p:nvPr/>
        </p:nvSpPr>
        <p:spPr>
          <a:xfrm>
            <a:off x="10897273" y="3924961"/>
            <a:ext cx="7009800" cy="1062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000"/>
              <a:buFont typeface="Arial"/>
              <a:buNone/>
            </a:pPr>
            <a:r>
              <a:rPr b="0" i="0" lang="en-US" sz="3000" u="none" cap="none" strike="noStrike">
                <a:solidFill>
                  <a:srgbClr val="FFFFFF"/>
                </a:solidFill>
                <a:latin typeface="Arial"/>
                <a:ea typeface="Arial"/>
                <a:cs typeface="Arial"/>
                <a:sym typeface="Arial"/>
              </a:rPr>
              <a:t>Reach out to friends in older years for support and advice</a:t>
            </a:r>
            <a:endParaRPr b="0" i="0" sz="1400" u="none" cap="none" strike="noStrike">
              <a:solidFill>
                <a:srgbClr val="000000"/>
              </a:solidFill>
              <a:latin typeface="Arial"/>
              <a:ea typeface="Arial"/>
              <a:cs typeface="Arial"/>
              <a:sym typeface="Arial"/>
            </a:endParaRPr>
          </a:p>
        </p:txBody>
      </p:sp>
      <p:sp>
        <p:nvSpPr>
          <p:cNvPr id="517" name="Google Shape;517;g2fde9715597_0_1356"/>
          <p:cNvSpPr txBox="1"/>
          <p:nvPr/>
        </p:nvSpPr>
        <p:spPr>
          <a:xfrm>
            <a:off x="10897273" y="5635662"/>
            <a:ext cx="6116400" cy="10620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3000"/>
              <a:buFont typeface="Arial"/>
              <a:buNone/>
            </a:pPr>
            <a:r>
              <a:rPr b="0" i="0" lang="en-US" sz="3000" u="none" cap="none" strike="noStrike">
                <a:solidFill>
                  <a:srgbClr val="FFFFFF"/>
                </a:solidFill>
                <a:latin typeface="Arial"/>
                <a:ea typeface="Arial"/>
                <a:cs typeface="Arial"/>
                <a:sym typeface="Arial"/>
              </a:rPr>
              <a:t>Work together and help each other out </a:t>
            </a:r>
            <a:endParaRPr b="0" i="0" sz="1400" u="none" cap="none" strike="noStrike">
              <a:solidFill>
                <a:srgbClr val="000000"/>
              </a:solidFill>
              <a:latin typeface="Arial"/>
              <a:ea typeface="Arial"/>
              <a:cs typeface="Arial"/>
              <a:sym typeface="Arial"/>
            </a:endParaRPr>
          </a:p>
        </p:txBody>
      </p:sp>
      <p:sp>
        <p:nvSpPr>
          <p:cNvPr id="518" name="Google Shape;518;g2fde9715597_0_1356"/>
          <p:cNvSpPr/>
          <p:nvPr/>
        </p:nvSpPr>
        <p:spPr>
          <a:xfrm flipH="1" rot="10800000">
            <a:off x="0" y="9258218"/>
            <a:ext cx="18295200" cy="531300"/>
          </a:xfrm>
          <a:prstGeom prst="rect">
            <a:avLst/>
          </a:prstGeom>
          <a:solidFill>
            <a:srgbClr val="ECAFAE"/>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Arial"/>
              <a:ea typeface="Arial"/>
              <a:cs typeface="Arial"/>
              <a:sym typeface="Arial"/>
            </a:endParaRPr>
          </a:p>
        </p:txBody>
      </p:sp>
      <p:sp>
        <p:nvSpPr>
          <p:cNvPr id="519" name="Google Shape;519;g2fde9715597_0_1356"/>
          <p:cNvSpPr/>
          <p:nvPr/>
        </p:nvSpPr>
        <p:spPr>
          <a:xfrm>
            <a:off x="0" y="9436537"/>
            <a:ext cx="18288000" cy="850500"/>
          </a:xfrm>
          <a:prstGeom prst="rect">
            <a:avLst/>
          </a:prstGeom>
          <a:solidFill>
            <a:srgbClr val="B52E2A"/>
          </a:solidFill>
          <a:ln>
            <a:noFill/>
          </a:ln>
        </p:spPr>
        <p:txBody>
          <a:bodyPr anchorCtr="1" anchor="ctr" bIns="68575" lIns="137150" spcFirstLastPara="1" rIns="137150" wrap="square" tIns="68575">
            <a:noAutofit/>
          </a:bodyPr>
          <a:lstStyle/>
          <a:p>
            <a:pPr indent="0" lvl="0" marL="0" marR="0" rtl="0" algn="ctr">
              <a:lnSpc>
                <a:spcPct val="100000"/>
              </a:lnSpc>
              <a:spcBef>
                <a:spcPts val="0"/>
              </a:spcBef>
              <a:spcAft>
                <a:spcPts val="0"/>
              </a:spcAft>
              <a:buClr>
                <a:srgbClr val="000000"/>
              </a:buClr>
              <a:buSzPts val="2700"/>
              <a:buFont typeface="Arial"/>
              <a:buNone/>
            </a:pPr>
            <a:r>
              <a:t/>
            </a:r>
            <a:endParaRPr b="0" i="0" sz="27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520" name="Google Shape;520;g2fde9715597_0_1356"/>
          <p:cNvPicPr preferRelativeResize="0"/>
          <p:nvPr/>
        </p:nvPicPr>
        <p:blipFill rotWithShape="1">
          <a:blip r:embed="rId3">
            <a:alphaModFix/>
          </a:blip>
          <a:srcRect b="0" l="0" r="0" t="0"/>
          <a:stretch/>
        </p:blipFill>
        <p:spPr>
          <a:xfrm>
            <a:off x="15970500" y="9563007"/>
            <a:ext cx="2088899" cy="6195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g3fa3630657f_0_127"/>
          <p:cNvSpPr txBox="1"/>
          <p:nvPr>
            <p:ph type="title"/>
          </p:nvPr>
        </p:nvSpPr>
        <p:spPr>
          <a:xfrm>
            <a:off x="1578400" y="2857534"/>
            <a:ext cx="14666400" cy="4293600"/>
          </a:xfrm>
          <a:prstGeom prst="rect">
            <a:avLst/>
          </a:prstGeom>
          <a:noFill/>
          <a:ln>
            <a:noFill/>
          </a:ln>
        </p:spPr>
        <p:txBody>
          <a:bodyPr anchorCtr="0" anchor="ctr" bIns="45700" lIns="91450" spcFirstLastPara="1" rIns="91450" wrap="square" tIns="45700">
            <a:normAutofit/>
          </a:bodyPr>
          <a:lstStyle/>
          <a:p>
            <a:pPr indent="0" lvl="0" marL="0" rtl="0" algn="ctr">
              <a:lnSpc>
                <a:spcPct val="100000"/>
              </a:lnSpc>
              <a:spcBef>
                <a:spcPts val="0"/>
              </a:spcBef>
              <a:spcAft>
                <a:spcPts val="0"/>
              </a:spcAft>
              <a:buSzPts val="2000"/>
              <a:buNone/>
            </a:pPr>
            <a:r>
              <a:rPr b="1" lang="en-US" sz="14400">
                <a:solidFill>
                  <a:srgbClr val="FFFFFF"/>
                </a:solidFill>
                <a:latin typeface="Roboto"/>
                <a:ea typeface="Roboto"/>
                <a:cs typeface="Roboto"/>
                <a:sym typeface="Roboto"/>
              </a:rPr>
              <a:t>MSA Stuff</a:t>
            </a:r>
            <a:endParaRPr b="1" sz="14400">
              <a:solidFill>
                <a:srgbClr val="FFFFFF"/>
              </a:solidFill>
              <a:latin typeface="Roboto"/>
              <a:ea typeface="Roboto"/>
              <a:cs typeface="Roboto"/>
              <a:sym typeface="Roboto"/>
            </a:endParaRPr>
          </a:p>
        </p:txBody>
      </p:sp>
      <p:sp>
        <p:nvSpPr>
          <p:cNvPr id="526" name="Google Shape;526;g3fa3630657f_0_127"/>
          <p:cNvSpPr/>
          <p:nvPr/>
        </p:nvSpPr>
        <p:spPr>
          <a:xfrm flipH="1" rot="10800000">
            <a:off x="0" y="9258518"/>
            <a:ext cx="18295200" cy="531000"/>
          </a:xfrm>
          <a:prstGeom prst="rect">
            <a:avLst/>
          </a:prstGeom>
          <a:solidFill>
            <a:srgbClr val="ECAFAE"/>
          </a:solidFill>
          <a:ln>
            <a:noFill/>
          </a:ln>
        </p:spPr>
        <p:txBody>
          <a:bodyPr anchorCtr="1" anchor="ctr" bIns="68600" lIns="137150" spcFirstLastPara="1" rIns="137150" wrap="square" tIns="686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Calibri"/>
              <a:ea typeface="Calibri"/>
              <a:cs typeface="Calibri"/>
              <a:sym typeface="Calibri"/>
            </a:endParaRPr>
          </a:p>
        </p:txBody>
      </p:sp>
      <p:sp>
        <p:nvSpPr>
          <p:cNvPr id="527" name="Google Shape;527;g3fa3630657f_0_127"/>
          <p:cNvSpPr/>
          <p:nvPr/>
        </p:nvSpPr>
        <p:spPr>
          <a:xfrm>
            <a:off x="0" y="9436538"/>
            <a:ext cx="18288000" cy="850200"/>
          </a:xfrm>
          <a:prstGeom prst="rect">
            <a:avLst/>
          </a:prstGeom>
          <a:solidFill>
            <a:srgbClr val="B52E2A"/>
          </a:solidFill>
          <a:ln>
            <a:noFill/>
          </a:ln>
        </p:spPr>
        <p:txBody>
          <a:bodyPr anchorCtr="1" anchor="ctr" bIns="68600" lIns="137150" spcFirstLastPara="1" rIns="137150" wrap="square" tIns="686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528" name="Google Shape;528;g3fa3630657f_0_127"/>
          <p:cNvPicPr preferRelativeResize="0"/>
          <p:nvPr/>
        </p:nvPicPr>
        <p:blipFill rotWithShape="1">
          <a:blip r:embed="rId3">
            <a:alphaModFix/>
          </a:blip>
          <a:srcRect b="0" l="0" r="0" t="0"/>
          <a:stretch/>
        </p:blipFill>
        <p:spPr>
          <a:xfrm>
            <a:off x="15970500" y="9563008"/>
            <a:ext cx="2088906" cy="61950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g3fa3630657f_0_134"/>
          <p:cNvSpPr/>
          <p:nvPr/>
        </p:nvSpPr>
        <p:spPr>
          <a:xfrm flipH="1" rot="10800000">
            <a:off x="0" y="9258518"/>
            <a:ext cx="18295200" cy="531000"/>
          </a:xfrm>
          <a:prstGeom prst="rect">
            <a:avLst/>
          </a:prstGeom>
          <a:solidFill>
            <a:srgbClr val="ECAFAE"/>
          </a:solidFill>
          <a:ln>
            <a:noFill/>
          </a:ln>
        </p:spPr>
        <p:txBody>
          <a:bodyPr anchorCtr="1" anchor="ctr" bIns="68600" lIns="137150" spcFirstLastPara="1" rIns="137150" wrap="square" tIns="686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Calibri"/>
              <a:ea typeface="Calibri"/>
              <a:cs typeface="Calibri"/>
              <a:sym typeface="Calibri"/>
            </a:endParaRPr>
          </a:p>
        </p:txBody>
      </p:sp>
      <p:sp>
        <p:nvSpPr>
          <p:cNvPr id="534" name="Google Shape;534;g3fa3630657f_0_134"/>
          <p:cNvSpPr/>
          <p:nvPr/>
        </p:nvSpPr>
        <p:spPr>
          <a:xfrm>
            <a:off x="0" y="9436538"/>
            <a:ext cx="18288000" cy="850200"/>
          </a:xfrm>
          <a:prstGeom prst="rect">
            <a:avLst/>
          </a:prstGeom>
          <a:solidFill>
            <a:srgbClr val="B52E2A"/>
          </a:solidFill>
          <a:ln>
            <a:noFill/>
          </a:ln>
        </p:spPr>
        <p:txBody>
          <a:bodyPr anchorCtr="1" anchor="ctr" bIns="68600" lIns="137150" spcFirstLastPara="1" rIns="137150" wrap="square" tIns="686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535" name="Google Shape;535;g3fa3630657f_0_134"/>
          <p:cNvPicPr preferRelativeResize="0"/>
          <p:nvPr/>
        </p:nvPicPr>
        <p:blipFill rotWithShape="1">
          <a:blip r:embed="rId3">
            <a:alphaModFix/>
          </a:blip>
          <a:srcRect b="0" l="0" r="0" t="0"/>
          <a:stretch/>
        </p:blipFill>
        <p:spPr>
          <a:xfrm>
            <a:off x="15970500" y="9563008"/>
            <a:ext cx="2088906" cy="619502"/>
          </a:xfrm>
          <a:prstGeom prst="rect">
            <a:avLst/>
          </a:prstGeom>
          <a:noFill/>
          <a:ln>
            <a:noFill/>
          </a:ln>
        </p:spPr>
      </p:pic>
      <p:sp>
        <p:nvSpPr>
          <p:cNvPr id="536" name="Google Shape;536;g3fa3630657f_0_134"/>
          <p:cNvSpPr txBox="1"/>
          <p:nvPr/>
        </p:nvSpPr>
        <p:spPr>
          <a:xfrm>
            <a:off x="0" y="0"/>
            <a:ext cx="18288000" cy="1754700"/>
          </a:xfrm>
          <a:prstGeom prst="rect">
            <a:avLst/>
          </a:prstGeom>
          <a:noFill/>
          <a:ln>
            <a:noFill/>
          </a:ln>
        </p:spPr>
        <p:txBody>
          <a:bodyPr anchorCtr="0" anchor="t" bIns="182850" lIns="182850" spcFirstLastPara="1" rIns="182850" wrap="square" tIns="182850">
            <a:spAutoFit/>
          </a:bodyPr>
          <a:lstStyle/>
          <a:p>
            <a:pPr indent="0" lvl="0" marL="0" rtl="0" algn="ctr">
              <a:lnSpc>
                <a:spcPct val="120000"/>
              </a:lnSpc>
              <a:spcBef>
                <a:spcPts val="0"/>
              </a:spcBef>
              <a:spcAft>
                <a:spcPts val="0"/>
              </a:spcAft>
              <a:buNone/>
            </a:pPr>
            <a:r>
              <a:rPr b="1" lang="en-US" sz="9000">
                <a:solidFill>
                  <a:schemeClr val="lt1"/>
                </a:solidFill>
                <a:latin typeface="Roboto"/>
                <a:ea typeface="Roboto"/>
                <a:cs typeface="Roboto"/>
                <a:sym typeface="Roboto"/>
              </a:rPr>
              <a:t>PALS Student Sign-Ups Now Open!</a:t>
            </a:r>
            <a:endParaRPr b="1" i="1" sz="200">
              <a:solidFill>
                <a:schemeClr val="dk1"/>
              </a:solidFill>
              <a:latin typeface="Roboto"/>
              <a:ea typeface="Roboto"/>
              <a:cs typeface="Roboto"/>
              <a:sym typeface="Roboto"/>
            </a:endParaRPr>
          </a:p>
        </p:txBody>
      </p:sp>
      <p:sp>
        <p:nvSpPr>
          <p:cNvPr id="537" name="Google Shape;537;g3fa3630657f_0_134"/>
          <p:cNvSpPr/>
          <p:nvPr/>
        </p:nvSpPr>
        <p:spPr>
          <a:xfrm>
            <a:off x="9430950" y="4068700"/>
            <a:ext cx="8572800" cy="3210600"/>
          </a:xfrm>
          <a:prstGeom prst="wedgeRectCallout">
            <a:avLst>
              <a:gd fmla="val 48762" name="adj1"/>
              <a:gd fmla="val 80756" name="adj2"/>
            </a:avLst>
          </a:prstGeom>
          <a:solidFill>
            <a:srgbClr val="EEECE1"/>
          </a:solidFill>
          <a:ln cap="flat" cmpd="sng" w="19050">
            <a:solidFill>
              <a:srgbClr val="1F497D"/>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p:txBody>
      </p:sp>
      <p:sp>
        <p:nvSpPr>
          <p:cNvPr id="538" name="Google Shape;538;g3fa3630657f_0_134"/>
          <p:cNvSpPr txBox="1"/>
          <p:nvPr/>
        </p:nvSpPr>
        <p:spPr>
          <a:xfrm>
            <a:off x="9821850" y="4302475"/>
            <a:ext cx="7791000" cy="2586000"/>
          </a:xfrm>
          <a:prstGeom prst="rect">
            <a:avLst/>
          </a:prstGeom>
          <a:noFill/>
          <a:ln>
            <a:noFill/>
          </a:ln>
        </p:spPr>
        <p:txBody>
          <a:bodyPr anchorCtr="0" anchor="t" bIns="182850" lIns="182850" spcFirstLastPara="1" rIns="182850" wrap="square" tIns="182850">
            <a:noAutofit/>
          </a:bodyPr>
          <a:lstStyle/>
          <a:p>
            <a:pPr indent="0" lvl="0" marL="0" rtl="0" algn="ctr">
              <a:spcBef>
                <a:spcPts val="0"/>
              </a:spcBef>
              <a:spcAft>
                <a:spcPts val="0"/>
              </a:spcAft>
              <a:buNone/>
            </a:pPr>
            <a:r>
              <a:rPr lang="en-US" sz="3200">
                <a:solidFill>
                  <a:schemeClr val="dk1"/>
                </a:solidFill>
                <a:latin typeface="Calibri"/>
                <a:ea typeface="Calibri"/>
                <a:cs typeface="Calibri"/>
                <a:sym typeface="Calibri"/>
              </a:rPr>
              <a:t>Want to be taught by </a:t>
            </a:r>
            <a:r>
              <a:rPr b="1" lang="en-US" sz="3200">
                <a:solidFill>
                  <a:schemeClr val="dk1"/>
                </a:solidFill>
                <a:latin typeface="Calibri"/>
                <a:ea typeface="Calibri"/>
                <a:cs typeface="Calibri"/>
                <a:sym typeface="Calibri"/>
              </a:rPr>
              <a:t>Year 3</a:t>
            </a:r>
            <a:r>
              <a:rPr lang="en-US" sz="3200">
                <a:solidFill>
                  <a:schemeClr val="dk1"/>
                </a:solidFill>
                <a:latin typeface="Calibri"/>
                <a:ea typeface="Calibri"/>
                <a:cs typeface="Calibri"/>
                <a:sym typeface="Calibri"/>
              </a:rPr>
              <a:t> students to ace your PTs, SSC, &amp; formative OSCEs? </a:t>
            </a:r>
            <a:endParaRPr sz="3200">
              <a:solidFill>
                <a:schemeClr val="dk1"/>
              </a:solidFill>
              <a:latin typeface="Calibri"/>
              <a:ea typeface="Calibri"/>
              <a:cs typeface="Calibri"/>
              <a:sym typeface="Calibri"/>
            </a:endParaRPr>
          </a:p>
          <a:p>
            <a:pPr indent="0" lvl="0" marL="0" rtl="0" algn="ctr">
              <a:spcBef>
                <a:spcPts val="0"/>
              </a:spcBef>
              <a:spcAft>
                <a:spcPts val="0"/>
              </a:spcAft>
              <a:buNone/>
            </a:pPr>
            <a:r>
              <a:t/>
            </a:r>
            <a:endParaRPr sz="3200">
              <a:solidFill>
                <a:schemeClr val="dk1"/>
              </a:solidFill>
              <a:latin typeface="Calibri"/>
              <a:ea typeface="Calibri"/>
              <a:cs typeface="Calibri"/>
              <a:sym typeface="Calibri"/>
            </a:endParaRPr>
          </a:p>
          <a:p>
            <a:pPr indent="0" lvl="0" marL="0" rtl="0" algn="ctr">
              <a:spcBef>
                <a:spcPts val="0"/>
              </a:spcBef>
              <a:spcAft>
                <a:spcPts val="0"/>
              </a:spcAft>
              <a:buNone/>
            </a:pPr>
            <a:r>
              <a:rPr lang="en-US" sz="3200">
                <a:solidFill>
                  <a:schemeClr val="dk1"/>
                </a:solidFill>
                <a:latin typeface="Calibri"/>
                <a:ea typeface="Calibri"/>
                <a:cs typeface="Calibri"/>
                <a:sym typeface="Calibri"/>
              </a:rPr>
              <a:t>⬅️⬅️⬅️ SIGN UP NOW!!!</a:t>
            </a:r>
            <a:endParaRPr sz="3200">
              <a:solidFill>
                <a:schemeClr val="dk1"/>
              </a:solidFill>
              <a:latin typeface="Calibri"/>
              <a:ea typeface="Calibri"/>
              <a:cs typeface="Calibri"/>
              <a:sym typeface="Calibri"/>
            </a:endParaRPr>
          </a:p>
        </p:txBody>
      </p:sp>
      <p:pic>
        <p:nvPicPr>
          <p:cNvPr id="539" name="Google Shape;539;g3fa3630657f_0_134"/>
          <p:cNvPicPr preferRelativeResize="0"/>
          <p:nvPr/>
        </p:nvPicPr>
        <p:blipFill>
          <a:blip r:embed="rId4">
            <a:alphaModFix/>
          </a:blip>
          <a:stretch>
            <a:fillRect/>
          </a:stretch>
        </p:blipFill>
        <p:spPr>
          <a:xfrm>
            <a:off x="1184638" y="1948575"/>
            <a:ext cx="6774725" cy="68316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g3fa3630657f_0_144"/>
          <p:cNvSpPr/>
          <p:nvPr/>
        </p:nvSpPr>
        <p:spPr>
          <a:xfrm flipH="1" rot="10800000">
            <a:off x="0" y="9258518"/>
            <a:ext cx="18295200" cy="531000"/>
          </a:xfrm>
          <a:prstGeom prst="rect">
            <a:avLst/>
          </a:prstGeom>
          <a:solidFill>
            <a:srgbClr val="ECAFAE"/>
          </a:solidFill>
          <a:ln>
            <a:noFill/>
          </a:ln>
        </p:spPr>
        <p:txBody>
          <a:bodyPr anchorCtr="1" anchor="ctr" bIns="68600" lIns="137150" spcFirstLastPara="1" rIns="137150" wrap="square" tIns="686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Calibri"/>
              <a:ea typeface="Calibri"/>
              <a:cs typeface="Calibri"/>
              <a:sym typeface="Calibri"/>
            </a:endParaRPr>
          </a:p>
        </p:txBody>
      </p:sp>
      <p:sp>
        <p:nvSpPr>
          <p:cNvPr id="545" name="Google Shape;545;g3fa3630657f_0_144"/>
          <p:cNvSpPr/>
          <p:nvPr/>
        </p:nvSpPr>
        <p:spPr>
          <a:xfrm>
            <a:off x="0" y="9436538"/>
            <a:ext cx="18288000" cy="850200"/>
          </a:xfrm>
          <a:prstGeom prst="rect">
            <a:avLst/>
          </a:prstGeom>
          <a:solidFill>
            <a:srgbClr val="B52E2A"/>
          </a:solidFill>
          <a:ln>
            <a:noFill/>
          </a:ln>
        </p:spPr>
        <p:txBody>
          <a:bodyPr anchorCtr="1" anchor="ctr" bIns="68600" lIns="137150" spcFirstLastPara="1" rIns="137150" wrap="square" tIns="686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546" name="Google Shape;546;g3fa3630657f_0_144"/>
          <p:cNvPicPr preferRelativeResize="0"/>
          <p:nvPr/>
        </p:nvPicPr>
        <p:blipFill rotWithShape="1">
          <a:blip r:embed="rId3">
            <a:alphaModFix/>
          </a:blip>
          <a:srcRect b="0" l="0" r="0" t="0"/>
          <a:stretch/>
        </p:blipFill>
        <p:spPr>
          <a:xfrm>
            <a:off x="15970500" y="9563008"/>
            <a:ext cx="2088906" cy="619502"/>
          </a:xfrm>
          <a:prstGeom prst="rect">
            <a:avLst/>
          </a:prstGeom>
          <a:noFill/>
          <a:ln>
            <a:noFill/>
          </a:ln>
        </p:spPr>
      </p:pic>
      <p:sp>
        <p:nvSpPr>
          <p:cNvPr id="547" name="Google Shape;547;g3fa3630657f_0_144"/>
          <p:cNvSpPr txBox="1"/>
          <p:nvPr/>
        </p:nvSpPr>
        <p:spPr>
          <a:xfrm>
            <a:off x="0" y="0"/>
            <a:ext cx="18288000" cy="1662300"/>
          </a:xfrm>
          <a:prstGeom prst="rect">
            <a:avLst/>
          </a:prstGeom>
          <a:noFill/>
          <a:ln>
            <a:noFill/>
          </a:ln>
        </p:spPr>
        <p:txBody>
          <a:bodyPr anchorCtr="0" anchor="t" bIns="182850" lIns="182850" spcFirstLastPara="1" rIns="182850" wrap="square" tIns="182850">
            <a:spAutoFit/>
          </a:bodyPr>
          <a:lstStyle/>
          <a:p>
            <a:pPr indent="0" lvl="0" marL="0" rtl="0" algn="ctr">
              <a:lnSpc>
                <a:spcPct val="120000"/>
              </a:lnSpc>
              <a:spcBef>
                <a:spcPts val="0"/>
              </a:spcBef>
              <a:spcAft>
                <a:spcPts val="0"/>
              </a:spcAft>
              <a:buNone/>
            </a:pPr>
            <a:r>
              <a:rPr b="1" lang="en-US" sz="8400">
                <a:solidFill>
                  <a:schemeClr val="lt1"/>
                </a:solidFill>
                <a:latin typeface="Roboto"/>
                <a:ea typeface="Roboto"/>
                <a:cs typeface="Roboto"/>
                <a:sym typeface="Roboto"/>
              </a:rPr>
              <a:t>PALS Facilitator Sign-Ups Now Open!</a:t>
            </a:r>
            <a:endParaRPr b="1" i="1" sz="400">
              <a:solidFill>
                <a:schemeClr val="dk1"/>
              </a:solidFill>
              <a:latin typeface="Roboto"/>
              <a:ea typeface="Roboto"/>
              <a:cs typeface="Roboto"/>
              <a:sym typeface="Roboto"/>
            </a:endParaRPr>
          </a:p>
        </p:txBody>
      </p:sp>
      <p:sp>
        <p:nvSpPr>
          <p:cNvPr id="548" name="Google Shape;548;g3fa3630657f_0_144"/>
          <p:cNvSpPr/>
          <p:nvPr/>
        </p:nvSpPr>
        <p:spPr>
          <a:xfrm>
            <a:off x="9430950" y="4068700"/>
            <a:ext cx="8572800" cy="3210600"/>
          </a:xfrm>
          <a:prstGeom prst="wedgeRectCallout">
            <a:avLst>
              <a:gd fmla="val 48762" name="adj1"/>
              <a:gd fmla="val 80756" name="adj2"/>
            </a:avLst>
          </a:prstGeom>
          <a:solidFill>
            <a:srgbClr val="EEECE1"/>
          </a:solidFill>
          <a:ln cap="flat" cmpd="sng" w="19050">
            <a:solidFill>
              <a:srgbClr val="1F497D"/>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p:txBody>
      </p:sp>
      <p:sp>
        <p:nvSpPr>
          <p:cNvPr id="549" name="Google Shape;549;g3fa3630657f_0_144"/>
          <p:cNvSpPr txBox="1"/>
          <p:nvPr/>
        </p:nvSpPr>
        <p:spPr>
          <a:xfrm>
            <a:off x="9821850" y="4319650"/>
            <a:ext cx="7791000" cy="2586000"/>
          </a:xfrm>
          <a:prstGeom prst="rect">
            <a:avLst/>
          </a:prstGeom>
          <a:noFill/>
          <a:ln>
            <a:noFill/>
          </a:ln>
        </p:spPr>
        <p:txBody>
          <a:bodyPr anchorCtr="0" anchor="t" bIns="182850" lIns="182850" spcFirstLastPara="1" rIns="182850" wrap="square" tIns="182850">
            <a:noAutofit/>
          </a:bodyPr>
          <a:lstStyle/>
          <a:p>
            <a:pPr indent="0" lvl="0" marL="0" rtl="0" algn="ctr">
              <a:spcBef>
                <a:spcPts val="0"/>
              </a:spcBef>
              <a:spcAft>
                <a:spcPts val="0"/>
              </a:spcAft>
              <a:buNone/>
            </a:pPr>
            <a:r>
              <a:rPr lang="en-US" sz="3200">
                <a:solidFill>
                  <a:schemeClr val="dk1"/>
                </a:solidFill>
                <a:latin typeface="Calibri"/>
                <a:ea typeface="Calibri"/>
                <a:cs typeface="Calibri"/>
                <a:sym typeface="Calibri"/>
              </a:rPr>
              <a:t>Want to teach </a:t>
            </a:r>
            <a:r>
              <a:rPr b="1" lang="en-US" sz="3200">
                <a:solidFill>
                  <a:schemeClr val="dk1"/>
                </a:solidFill>
                <a:latin typeface="Calibri"/>
                <a:ea typeface="Calibri"/>
                <a:cs typeface="Calibri"/>
                <a:sym typeface="Calibri"/>
              </a:rPr>
              <a:t>Year 1</a:t>
            </a:r>
            <a:r>
              <a:rPr lang="en-US" sz="3200">
                <a:solidFill>
                  <a:schemeClr val="dk1"/>
                </a:solidFill>
                <a:latin typeface="Calibri"/>
                <a:ea typeface="Calibri"/>
                <a:cs typeface="Calibri"/>
                <a:sym typeface="Calibri"/>
              </a:rPr>
              <a:t> students to help them ace their exams, and get teaching experience for your portfolio?</a:t>
            </a:r>
            <a:endParaRPr sz="3200">
              <a:solidFill>
                <a:schemeClr val="dk1"/>
              </a:solidFill>
              <a:latin typeface="Calibri"/>
              <a:ea typeface="Calibri"/>
              <a:cs typeface="Calibri"/>
              <a:sym typeface="Calibri"/>
            </a:endParaRPr>
          </a:p>
          <a:p>
            <a:pPr indent="0" lvl="0" marL="0" rtl="0" algn="ctr">
              <a:spcBef>
                <a:spcPts val="0"/>
              </a:spcBef>
              <a:spcAft>
                <a:spcPts val="0"/>
              </a:spcAft>
              <a:buNone/>
            </a:pPr>
            <a:r>
              <a:t/>
            </a:r>
            <a:endParaRPr sz="3200">
              <a:solidFill>
                <a:schemeClr val="dk1"/>
              </a:solidFill>
              <a:latin typeface="Calibri"/>
              <a:ea typeface="Calibri"/>
              <a:cs typeface="Calibri"/>
              <a:sym typeface="Calibri"/>
            </a:endParaRPr>
          </a:p>
          <a:p>
            <a:pPr indent="0" lvl="0" marL="0" rtl="0" algn="ctr">
              <a:spcBef>
                <a:spcPts val="0"/>
              </a:spcBef>
              <a:spcAft>
                <a:spcPts val="0"/>
              </a:spcAft>
              <a:buNone/>
            </a:pPr>
            <a:r>
              <a:rPr lang="en-US" sz="3200">
                <a:solidFill>
                  <a:schemeClr val="dk1"/>
                </a:solidFill>
                <a:latin typeface="Calibri"/>
                <a:ea typeface="Calibri"/>
                <a:cs typeface="Calibri"/>
                <a:sym typeface="Calibri"/>
              </a:rPr>
              <a:t>⬅️⬅️⬅️ SIGN UP NOW!!!</a:t>
            </a:r>
            <a:endParaRPr sz="3200">
              <a:solidFill>
                <a:schemeClr val="dk1"/>
              </a:solidFill>
              <a:latin typeface="Calibri"/>
              <a:ea typeface="Calibri"/>
              <a:cs typeface="Calibri"/>
              <a:sym typeface="Calibri"/>
            </a:endParaRPr>
          </a:p>
        </p:txBody>
      </p:sp>
      <p:pic>
        <p:nvPicPr>
          <p:cNvPr id="550" name="Google Shape;550;g3fa3630657f_0_144"/>
          <p:cNvPicPr preferRelativeResize="0"/>
          <p:nvPr/>
        </p:nvPicPr>
        <p:blipFill>
          <a:blip r:embed="rId4">
            <a:alphaModFix/>
          </a:blip>
          <a:stretch>
            <a:fillRect/>
          </a:stretch>
        </p:blipFill>
        <p:spPr>
          <a:xfrm>
            <a:off x="998075" y="1825400"/>
            <a:ext cx="7147852" cy="727003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g3fa3a2e5cd1_1_0"/>
          <p:cNvSpPr/>
          <p:nvPr/>
        </p:nvSpPr>
        <p:spPr>
          <a:xfrm flipH="1" rot="10800000">
            <a:off x="0" y="9258518"/>
            <a:ext cx="18295200" cy="531000"/>
          </a:xfrm>
          <a:prstGeom prst="rect">
            <a:avLst/>
          </a:prstGeom>
          <a:solidFill>
            <a:srgbClr val="ECAFAE"/>
          </a:solidFill>
          <a:ln>
            <a:noFill/>
          </a:ln>
        </p:spPr>
        <p:txBody>
          <a:bodyPr anchorCtr="1" anchor="ctr" bIns="68600" lIns="137150" spcFirstLastPara="1" rIns="137150" wrap="square" tIns="686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Calibri"/>
              <a:ea typeface="Calibri"/>
              <a:cs typeface="Calibri"/>
              <a:sym typeface="Calibri"/>
            </a:endParaRPr>
          </a:p>
        </p:txBody>
      </p:sp>
      <p:sp>
        <p:nvSpPr>
          <p:cNvPr id="556" name="Google Shape;556;g3fa3a2e5cd1_1_0"/>
          <p:cNvSpPr/>
          <p:nvPr/>
        </p:nvSpPr>
        <p:spPr>
          <a:xfrm>
            <a:off x="0" y="9436538"/>
            <a:ext cx="18288000" cy="850200"/>
          </a:xfrm>
          <a:prstGeom prst="rect">
            <a:avLst/>
          </a:prstGeom>
          <a:solidFill>
            <a:srgbClr val="B52E2A"/>
          </a:solidFill>
          <a:ln>
            <a:noFill/>
          </a:ln>
        </p:spPr>
        <p:txBody>
          <a:bodyPr anchorCtr="1" anchor="ctr" bIns="68600" lIns="137150" spcFirstLastPara="1" rIns="137150" wrap="square" tIns="686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FFFFFF"/>
              </a:solidFill>
              <a:latin typeface="Calibri"/>
              <a:ea typeface="Calibri"/>
              <a:cs typeface="Calibri"/>
              <a:sym typeface="Calibri"/>
            </a:endParaRPr>
          </a:p>
        </p:txBody>
      </p:sp>
      <p:pic>
        <p:nvPicPr>
          <p:cNvPr descr="A white letter on a black background&#10;&#10;Description automatically generated" id="557" name="Google Shape;557;g3fa3a2e5cd1_1_0"/>
          <p:cNvPicPr preferRelativeResize="0"/>
          <p:nvPr/>
        </p:nvPicPr>
        <p:blipFill rotWithShape="1">
          <a:blip r:embed="rId3">
            <a:alphaModFix/>
          </a:blip>
          <a:srcRect b="0" l="0" r="0" t="0"/>
          <a:stretch/>
        </p:blipFill>
        <p:spPr>
          <a:xfrm>
            <a:off x="15970500" y="9563008"/>
            <a:ext cx="2088906" cy="619502"/>
          </a:xfrm>
          <a:prstGeom prst="rect">
            <a:avLst/>
          </a:prstGeom>
          <a:noFill/>
          <a:ln>
            <a:noFill/>
          </a:ln>
        </p:spPr>
      </p:pic>
      <p:sp>
        <p:nvSpPr>
          <p:cNvPr id="558" name="Google Shape;558;g3fa3a2e5cd1_1_0"/>
          <p:cNvSpPr txBox="1"/>
          <p:nvPr/>
        </p:nvSpPr>
        <p:spPr>
          <a:xfrm>
            <a:off x="0" y="0"/>
            <a:ext cx="18288000" cy="1662300"/>
          </a:xfrm>
          <a:prstGeom prst="rect">
            <a:avLst/>
          </a:prstGeom>
          <a:noFill/>
          <a:ln>
            <a:noFill/>
          </a:ln>
        </p:spPr>
        <p:txBody>
          <a:bodyPr anchorCtr="0" anchor="t" bIns="182850" lIns="182850" spcFirstLastPara="1" rIns="182850" wrap="square" tIns="182850">
            <a:spAutoFit/>
          </a:bodyPr>
          <a:lstStyle/>
          <a:p>
            <a:pPr indent="0" lvl="0" marL="0" rtl="0" algn="ctr">
              <a:lnSpc>
                <a:spcPct val="120000"/>
              </a:lnSpc>
              <a:spcBef>
                <a:spcPts val="0"/>
              </a:spcBef>
              <a:spcAft>
                <a:spcPts val="0"/>
              </a:spcAft>
              <a:buNone/>
            </a:pPr>
            <a:r>
              <a:rPr b="1" lang="en-US" sz="8400">
                <a:solidFill>
                  <a:schemeClr val="lt1"/>
                </a:solidFill>
                <a:latin typeface="Roboto"/>
                <a:ea typeface="Roboto"/>
                <a:cs typeface="Roboto"/>
                <a:sym typeface="Roboto"/>
              </a:rPr>
              <a:t>Parent Scheme Sign-Ups Now Open!</a:t>
            </a:r>
            <a:endParaRPr b="1" i="1" sz="400">
              <a:solidFill>
                <a:schemeClr val="dk1"/>
              </a:solidFill>
              <a:latin typeface="Roboto"/>
              <a:ea typeface="Roboto"/>
              <a:cs typeface="Roboto"/>
              <a:sym typeface="Roboto"/>
            </a:endParaRPr>
          </a:p>
        </p:txBody>
      </p:sp>
      <p:sp>
        <p:nvSpPr>
          <p:cNvPr id="559" name="Google Shape;559;g3fa3a2e5cd1_1_0"/>
          <p:cNvSpPr/>
          <p:nvPr/>
        </p:nvSpPr>
        <p:spPr>
          <a:xfrm>
            <a:off x="8760825" y="2319625"/>
            <a:ext cx="9229500" cy="5211900"/>
          </a:xfrm>
          <a:prstGeom prst="wedgeRectCallout">
            <a:avLst>
              <a:gd fmla="val 48762" name="adj1"/>
              <a:gd fmla="val 80756" name="adj2"/>
            </a:avLst>
          </a:prstGeom>
          <a:solidFill>
            <a:srgbClr val="EEECE1"/>
          </a:solidFill>
          <a:ln cap="flat" cmpd="sng" w="19050">
            <a:solidFill>
              <a:srgbClr val="1F497D"/>
            </a:solidFill>
            <a:prstDash val="solid"/>
            <a:round/>
            <a:headEnd len="sm" w="sm" type="none"/>
            <a:tailEnd len="sm" w="sm" type="none"/>
          </a:ln>
        </p:spPr>
        <p:txBody>
          <a:bodyPr anchorCtr="0" anchor="ctr" bIns="182850" lIns="182850" spcFirstLastPara="1" rIns="182850" wrap="square" tIns="18285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Calibri"/>
              <a:ea typeface="Calibri"/>
              <a:cs typeface="Calibri"/>
              <a:sym typeface="Calibri"/>
            </a:endParaRPr>
          </a:p>
        </p:txBody>
      </p:sp>
      <p:sp>
        <p:nvSpPr>
          <p:cNvPr id="560" name="Google Shape;560;g3fa3a2e5cd1_1_0"/>
          <p:cNvSpPr txBox="1"/>
          <p:nvPr/>
        </p:nvSpPr>
        <p:spPr>
          <a:xfrm>
            <a:off x="9001125" y="2694175"/>
            <a:ext cx="8748900" cy="4462800"/>
          </a:xfrm>
          <a:prstGeom prst="rect">
            <a:avLst/>
          </a:prstGeom>
          <a:noFill/>
          <a:ln>
            <a:noFill/>
          </a:ln>
        </p:spPr>
        <p:txBody>
          <a:bodyPr anchorCtr="0" anchor="t" bIns="182850" lIns="182850" spcFirstLastPara="1" rIns="182850" wrap="square" tIns="182850">
            <a:noAutofit/>
          </a:bodyPr>
          <a:lstStyle/>
          <a:p>
            <a:pPr indent="0" lvl="0" marL="0" rtl="0" algn="ctr">
              <a:spcBef>
                <a:spcPts val="0"/>
              </a:spcBef>
              <a:spcAft>
                <a:spcPts val="0"/>
              </a:spcAft>
              <a:buNone/>
            </a:pPr>
            <a:r>
              <a:rPr lang="en-US" sz="3100">
                <a:solidFill>
                  <a:schemeClr val="dk1"/>
                </a:solidFill>
                <a:latin typeface="Calibri"/>
                <a:ea typeface="Calibri"/>
                <a:cs typeface="Calibri"/>
                <a:sym typeface="Calibri"/>
              </a:rPr>
              <a:t>Wish you had </a:t>
            </a:r>
            <a:r>
              <a:rPr lang="en-US" sz="3100">
                <a:solidFill>
                  <a:schemeClr val="dk1"/>
                </a:solidFill>
                <a:latin typeface="Calibri"/>
                <a:ea typeface="Calibri"/>
                <a:cs typeface="Calibri"/>
                <a:sym typeface="Calibri"/>
              </a:rPr>
              <a:t>someone</a:t>
            </a:r>
            <a:r>
              <a:rPr lang="en-US" sz="3100">
                <a:solidFill>
                  <a:schemeClr val="dk1"/>
                </a:solidFill>
                <a:latin typeface="Calibri"/>
                <a:ea typeface="Calibri"/>
                <a:cs typeface="Calibri"/>
                <a:sym typeface="Calibri"/>
              </a:rPr>
              <a:t> to guide you in first year? </a:t>
            </a:r>
            <a:endParaRPr sz="31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US" sz="3100">
                <a:solidFill>
                  <a:schemeClr val="dk1"/>
                </a:solidFill>
                <a:latin typeface="Calibri"/>
                <a:ea typeface="Calibri"/>
                <a:cs typeface="Calibri"/>
                <a:sym typeface="Calibri"/>
              </a:rPr>
              <a:t>Help make the Year 1 experience easier by becoming a Parent!</a:t>
            </a:r>
            <a:endParaRPr sz="31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US" sz="3100">
                <a:solidFill>
                  <a:schemeClr val="dk1"/>
                </a:solidFill>
                <a:latin typeface="Calibri"/>
                <a:ea typeface="Calibri"/>
                <a:cs typeface="Calibri"/>
                <a:sym typeface="Calibri"/>
              </a:rPr>
              <a:t>Support a group of Year 1 students, </a:t>
            </a:r>
            <a:endParaRPr sz="31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US" sz="3100">
                <a:solidFill>
                  <a:schemeClr val="dk1"/>
                </a:solidFill>
                <a:latin typeface="Calibri"/>
                <a:ea typeface="Calibri"/>
                <a:cs typeface="Calibri"/>
                <a:sym typeface="Calibri"/>
              </a:rPr>
              <a:t>share your advice and experiences and</a:t>
            </a:r>
            <a:endParaRPr sz="31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US" sz="3100">
                <a:solidFill>
                  <a:schemeClr val="dk1"/>
                </a:solidFill>
                <a:latin typeface="Calibri"/>
                <a:ea typeface="Calibri"/>
                <a:cs typeface="Calibri"/>
                <a:sym typeface="Calibri"/>
              </a:rPr>
              <a:t>help them settle into medical school.</a:t>
            </a:r>
            <a:endParaRPr sz="3100">
              <a:solidFill>
                <a:schemeClr val="dk1"/>
              </a:solidFill>
              <a:latin typeface="Calibri"/>
              <a:ea typeface="Calibri"/>
              <a:cs typeface="Calibri"/>
              <a:sym typeface="Calibri"/>
            </a:endParaRPr>
          </a:p>
          <a:p>
            <a:pPr indent="0" lvl="0" marL="0" rtl="0" algn="ctr">
              <a:spcBef>
                <a:spcPts val="0"/>
              </a:spcBef>
              <a:spcAft>
                <a:spcPts val="0"/>
              </a:spcAft>
              <a:buNone/>
            </a:pPr>
            <a:r>
              <a:rPr b="1" lang="en-US" sz="3100">
                <a:solidFill>
                  <a:schemeClr val="dk1"/>
                </a:solidFill>
                <a:latin typeface="Calibri"/>
                <a:ea typeface="Calibri"/>
                <a:cs typeface="Calibri"/>
                <a:sym typeface="Calibri"/>
              </a:rPr>
              <a:t>Be the person you wished you had in first year</a:t>
            </a:r>
            <a:endParaRPr b="1" sz="3100">
              <a:solidFill>
                <a:schemeClr val="dk1"/>
              </a:solidFill>
              <a:latin typeface="Calibri"/>
              <a:ea typeface="Calibri"/>
              <a:cs typeface="Calibri"/>
              <a:sym typeface="Calibri"/>
            </a:endParaRPr>
          </a:p>
          <a:p>
            <a:pPr indent="0" lvl="0" marL="0" rtl="0" algn="ctr">
              <a:spcBef>
                <a:spcPts val="0"/>
              </a:spcBef>
              <a:spcAft>
                <a:spcPts val="0"/>
              </a:spcAft>
              <a:buNone/>
            </a:pPr>
            <a:r>
              <a:t/>
            </a:r>
            <a:endParaRPr sz="3100">
              <a:solidFill>
                <a:schemeClr val="dk1"/>
              </a:solidFill>
              <a:latin typeface="Calibri"/>
              <a:ea typeface="Calibri"/>
              <a:cs typeface="Calibri"/>
              <a:sym typeface="Calibri"/>
            </a:endParaRPr>
          </a:p>
          <a:p>
            <a:pPr indent="0" lvl="0" marL="0" rtl="0" algn="ctr">
              <a:spcBef>
                <a:spcPts val="0"/>
              </a:spcBef>
              <a:spcAft>
                <a:spcPts val="0"/>
              </a:spcAft>
              <a:buNone/>
            </a:pPr>
            <a:r>
              <a:rPr lang="en-US" sz="3100">
                <a:solidFill>
                  <a:schemeClr val="dk1"/>
                </a:solidFill>
                <a:latin typeface="Calibri"/>
                <a:ea typeface="Calibri"/>
                <a:cs typeface="Calibri"/>
                <a:sym typeface="Calibri"/>
              </a:rPr>
              <a:t>⬅️⬅️⬅️ SIGN UP NOW!!!</a:t>
            </a:r>
            <a:endParaRPr sz="3100">
              <a:solidFill>
                <a:schemeClr val="dk1"/>
              </a:solidFill>
              <a:latin typeface="Calibri"/>
              <a:ea typeface="Calibri"/>
              <a:cs typeface="Calibri"/>
              <a:sym typeface="Calibri"/>
            </a:endParaRPr>
          </a:p>
        </p:txBody>
      </p:sp>
      <p:pic>
        <p:nvPicPr>
          <p:cNvPr id="561" name="Google Shape;561;g3fa3a2e5cd1_1_0"/>
          <p:cNvPicPr preferRelativeResize="0"/>
          <p:nvPr/>
        </p:nvPicPr>
        <p:blipFill>
          <a:blip r:embed="rId4">
            <a:alphaModFix/>
          </a:blip>
          <a:stretch>
            <a:fillRect/>
          </a:stretch>
        </p:blipFill>
        <p:spPr>
          <a:xfrm>
            <a:off x="1193975" y="1765475"/>
            <a:ext cx="6756025" cy="67560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72B6E">
            <a:alpha val="44310"/>
          </a:srgbClr>
        </a:solidFill>
      </p:bgPr>
    </p:bg>
    <p:spTree>
      <p:nvGrpSpPr>
        <p:cNvPr id="565" name="Shape 565"/>
        <p:cNvGrpSpPr/>
        <p:nvPr/>
      </p:nvGrpSpPr>
      <p:grpSpPr>
        <a:xfrm>
          <a:off x="0" y="0"/>
          <a:ext cx="0" cy="0"/>
          <a:chOff x="0" y="0"/>
          <a:chExt cx="0" cy="0"/>
        </a:xfrm>
      </p:grpSpPr>
      <p:sp>
        <p:nvSpPr>
          <p:cNvPr id="566" name="Google Shape;566;g3fa3630657f_0_154"/>
          <p:cNvSpPr txBox="1"/>
          <p:nvPr>
            <p:ph type="title"/>
          </p:nvPr>
        </p:nvSpPr>
        <p:spPr>
          <a:xfrm>
            <a:off x="914400" y="549276"/>
            <a:ext cx="16459200" cy="2286000"/>
          </a:xfrm>
          <a:prstGeom prst="rect">
            <a:avLst/>
          </a:prstGeom>
          <a:noFill/>
          <a:ln>
            <a:noFill/>
          </a:ln>
        </p:spPr>
        <p:txBody>
          <a:bodyPr anchorCtr="0" anchor="ctr" bIns="68550" lIns="137150" spcFirstLastPara="1" rIns="137150" wrap="square" tIns="68550">
            <a:normAutofit/>
          </a:bodyPr>
          <a:lstStyle/>
          <a:p>
            <a:pPr indent="0" lvl="0" marL="0" rtl="0" algn="l">
              <a:lnSpc>
                <a:spcPct val="90000"/>
              </a:lnSpc>
              <a:spcBef>
                <a:spcPts val="0"/>
              </a:spcBef>
              <a:spcAft>
                <a:spcPts val="0"/>
              </a:spcAft>
              <a:buClr>
                <a:schemeClr val="dk1"/>
              </a:buClr>
              <a:buSzPts val="6600"/>
              <a:buFont typeface="Garamond"/>
              <a:buNone/>
            </a:pPr>
            <a:r>
              <a:rPr b="1" lang="en-US">
                <a:latin typeface="Garamond"/>
                <a:ea typeface="Garamond"/>
                <a:cs typeface="Garamond"/>
                <a:sym typeface="Garamond"/>
              </a:rPr>
              <a:t>Any Questions? Feedback Form </a:t>
            </a:r>
            <a:endParaRPr/>
          </a:p>
        </p:txBody>
      </p:sp>
      <p:sp>
        <p:nvSpPr>
          <p:cNvPr id="567" name="Google Shape;567;g3fa3630657f_0_154"/>
          <p:cNvSpPr txBox="1"/>
          <p:nvPr>
            <p:ph idx="1" type="body"/>
          </p:nvPr>
        </p:nvSpPr>
        <p:spPr>
          <a:xfrm>
            <a:off x="914400" y="3200400"/>
            <a:ext cx="16459200" cy="9052200"/>
          </a:xfrm>
          <a:prstGeom prst="rect">
            <a:avLst/>
          </a:prstGeom>
          <a:noFill/>
          <a:ln>
            <a:noFill/>
          </a:ln>
        </p:spPr>
        <p:txBody>
          <a:bodyPr anchorCtr="0" anchor="t" bIns="68550" lIns="137150" spcFirstLastPara="1" rIns="137150" wrap="square" tIns="68550">
            <a:normAutofit/>
          </a:bodyPr>
          <a:lstStyle/>
          <a:p>
            <a:pPr indent="0" lvl="0" marL="0" rtl="0" algn="l">
              <a:lnSpc>
                <a:spcPct val="90000"/>
              </a:lnSpc>
              <a:spcBef>
                <a:spcPts val="0"/>
              </a:spcBef>
              <a:spcAft>
                <a:spcPts val="0"/>
              </a:spcAft>
              <a:buClr>
                <a:schemeClr val="dk1"/>
              </a:buClr>
              <a:buSzPts val="4200"/>
              <a:buNone/>
            </a:pPr>
            <a:r>
              <a:t/>
            </a:r>
            <a:endParaRPr sz="2800" u="sng">
              <a:latin typeface="Garamond"/>
              <a:ea typeface="Garamond"/>
              <a:cs typeface="Garamond"/>
              <a:sym typeface="Garamond"/>
            </a:endParaRPr>
          </a:p>
          <a:p>
            <a:pPr indent="0" lvl="0" marL="0" rtl="0" algn="l">
              <a:lnSpc>
                <a:spcPct val="90000"/>
              </a:lnSpc>
              <a:spcBef>
                <a:spcPts val="1600"/>
              </a:spcBef>
              <a:spcAft>
                <a:spcPts val="0"/>
              </a:spcAft>
              <a:buClr>
                <a:schemeClr val="dk1"/>
              </a:buClr>
              <a:buSzPts val="4200"/>
              <a:buNone/>
            </a:pPr>
            <a:r>
              <a:t/>
            </a:r>
            <a:endParaRPr sz="2800" u="sng">
              <a:latin typeface="Garamond"/>
              <a:ea typeface="Garamond"/>
              <a:cs typeface="Garamond"/>
              <a:sym typeface="Garamond"/>
            </a:endParaRPr>
          </a:p>
          <a:p>
            <a:pPr indent="0" lvl="0" marL="0" rtl="0" algn="l">
              <a:lnSpc>
                <a:spcPct val="90000"/>
              </a:lnSpc>
              <a:spcBef>
                <a:spcPts val="1600"/>
              </a:spcBef>
              <a:spcAft>
                <a:spcPts val="0"/>
              </a:spcAft>
              <a:buClr>
                <a:schemeClr val="dk1"/>
              </a:buClr>
              <a:buSzPts val="10000"/>
              <a:buNone/>
            </a:pPr>
            <a:r>
              <a:t/>
            </a:r>
            <a:endParaRPr sz="2800" u="sng">
              <a:latin typeface="Garamond"/>
              <a:ea typeface="Garamond"/>
              <a:cs typeface="Garamond"/>
              <a:sym typeface="Garamond"/>
            </a:endParaRPr>
          </a:p>
        </p:txBody>
      </p:sp>
      <p:sp>
        <p:nvSpPr>
          <p:cNvPr id="568" name="Google Shape;568;g3fa3630657f_0_154"/>
          <p:cNvSpPr txBox="1"/>
          <p:nvPr/>
        </p:nvSpPr>
        <p:spPr>
          <a:xfrm>
            <a:off x="1144850" y="2507925"/>
            <a:ext cx="5002200" cy="569400"/>
          </a:xfrm>
          <a:prstGeom prst="rect">
            <a:avLst/>
          </a:prstGeom>
          <a:noFill/>
          <a:ln>
            <a:noFill/>
          </a:ln>
        </p:spPr>
        <p:txBody>
          <a:bodyPr anchorCtr="0" anchor="t" bIns="68550" lIns="137150" spcFirstLastPara="1" rIns="137150" wrap="square" tIns="6855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Garamond"/>
                <a:ea typeface="Garamond"/>
                <a:cs typeface="Garamond"/>
                <a:sym typeface="Garamond"/>
              </a:rPr>
              <a:t>Wishing you all the best in Year </a:t>
            </a:r>
            <a:r>
              <a:rPr lang="en-US" sz="2800">
                <a:solidFill>
                  <a:schemeClr val="dk1"/>
                </a:solidFill>
                <a:latin typeface="Garamond"/>
                <a:ea typeface="Garamond"/>
                <a:cs typeface="Garamond"/>
                <a:sym typeface="Garamond"/>
              </a:rPr>
              <a:t>2</a:t>
            </a:r>
            <a:r>
              <a:rPr b="0" i="0" lang="en-US" sz="2800" u="none" cap="none" strike="noStrike">
                <a:solidFill>
                  <a:schemeClr val="dk1"/>
                </a:solidFill>
                <a:latin typeface="Garamond"/>
                <a:ea typeface="Garamond"/>
                <a:cs typeface="Garamond"/>
                <a:sym typeface="Garamond"/>
              </a:rPr>
              <a:t>!</a:t>
            </a:r>
            <a:endParaRPr b="0" i="0" sz="2800" u="none" cap="none" strike="noStrike">
              <a:solidFill>
                <a:schemeClr val="dk1"/>
              </a:solidFill>
              <a:latin typeface="Garamond"/>
              <a:ea typeface="Garamond"/>
              <a:cs typeface="Garamond"/>
              <a:sym typeface="Garamond"/>
            </a:endParaRPr>
          </a:p>
        </p:txBody>
      </p:sp>
      <p:sp>
        <p:nvSpPr>
          <p:cNvPr id="569" name="Google Shape;569;g3fa3630657f_0_154"/>
          <p:cNvSpPr txBox="1"/>
          <p:nvPr/>
        </p:nvSpPr>
        <p:spPr>
          <a:xfrm>
            <a:off x="7033834" y="3077326"/>
            <a:ext cx="8527800" cy="4448400"/>
          </a:xfrm>
          <a:prstGeom prst="rect">
            <a:avLst/>
          </a:prstGeom>
          <a:noFill/>
          <a:ln>
            <a:noFill/>
          </a:ln>
        </p:spPr>
        <p:txBody>
          <a:bodyPr anchorCtr="0" anchor="t" bIns="68550" lIns="137150" spcFirstLastPara="1" rIns="137150" wrap="square" tIns="68550">
            <a:sp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Garamond"/>
                <a:ea typeface="Garamond"/>
                <a:cs typeface="Garamond"/>
                <a:sym typeface="Garamond"/>
              </a:rPr>
              <a:t>Useful contacts:</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sng" cap="none" strike="noStrike">
                <a:solidFill>
                  <a:schemeClr val="dk1"/>
                </a:solidFill>
                <a:latin typeface="Garamond"/>
                <a:ea typeface="Garamond"/>
                <a:cs typeface="Garamond"/>
                <a:sym typeface="Garamond"/>
                <a:hlinkClick r:id="rId3">
                  <a:extLst>
                    <a:ext uri="{A12FA001-AC4F-418D-AE19-62706E023703}">
                      <ahyp:hlinkClr val="tx"/>
                    </a:ext>
                  </a:extLst>
                </a:hlinkClick>
              </a:rPr>
              <a:t>mbbsstage</a:t>
            </a:r>
            <a:r>
              <a:rPr lang="en-US" sz="2800" u="sng">
                <a:solidFill>
                  <a:schemeClr val="dk1"/>
                </a:solidFill>
                <a:latin typeface="Garamond"/>
                <a:ea typeface="Garamond"/>
                <a:cs typeface="Garamond"/>
                <a:sym typeface="Garamond"/>
                <a:hlinkClick r:id="rId4">
                  <a:extLst>
                    <a:ext uri="{A12FA001-AC4F-418D-AE19-62706E023703}">
                      <ahyp:hlinkClr val="tx"/>
                    </a:ext>
                  </a:extLst>
                </a:hlinkClick>
              </a:rPr>
              <a:t>2</a:t>
            </a:r>
            <a:r>
              <a:rPr b="0" i="0" lang="en-US" sz="2800" u="sng" cap="none" strike="noStrike">
                <a:solidFill>
                  <a:schemeClr val="dk1"/>
                </a:solidFill>
                <a:latin typeface="Garamond"/>
                <a:ea typeface="Garamond"/>
                <a:cs typeface="Garamond"/>
                <a:sym typeface="Garamond"/>
                <a:hlinkClick r:id="rId5">
                  <a:extLst>
                    <a:ext uri="{A12FA001-AC4F-418D-AE19-62706E023703}">
                      <ahyp:hlinkClr val="tx"/>
                    </a:ext>
                  </a:extLst>
                </a:hlinkClick>
              </a:rPr>
              <a:t>@kcl.ac.uk</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0" i="0" lang="en-US" sz="2800" u="sng" cap="none" strike="noStrike">
                <a:solidFill>
                  <a:schemeClr val="dk1"/>
                </a:solidFill>
                <a:latin typeface="Garamond"/>
                <a:ea typeface="Garamond"/>
                <a:cs typeface="Garamond"/>
                <a:sym typeface="Garamond"/>
                <a:hlinkClick r:id="rId6">
                  <a:extLst>
                    <a:ext uri="{A12FA001-AC4F-418D-AE19-62706E023703}">
                      <ahyp:hlinkClr val="tx"/>
                    </a:ext>
                  </a:extLst>
                </a:hlinkClick>
              </a:rPr>
              <a:t>msa@kcl.ac.uk</a:t>
            </a:r>
            <a:endParaRPr b="0" i="0" sz="2800" u="sng"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2800"/>
              <a:buFont typeface="Arial"/>
              <a:buNone/>
            </a:pPr>
            <a:r>
              <a:rPr lang="en-US" sz="2800" u="sng">
                <a:solidFill>
                  <a:schemeClr val="dk1"/>
                </a:solidFill>
                <a:latin typeface="Garamond"/>
                <a:ea typeface="Garamond"/>
                <a:cs typeface="Garamond"/>
                <a:sym typeface="Garamond"/>
              </a:rPr>
              <a:t>jean.dimaculangan@kcl.ac.uk</a:t>
            </a:r>
            <a:r>
              <a:rPr b="0" i="0" lang="en-US" sz="2800" u="none" cap="none" strike="noStrike">
                <a:solidFill>
                  <a:schemeClr val="dk1"/>
                </a:solidFill>
                <a:latin typeface="Garamond"/>
                <a:ea typeface="Garamond"/>
                <a:cs typeface="Garamond"/>
                <a:sym typeface="Garamond"/>
              </a:rPr>
              <a:t> (MSA VP Education 2</a:t>
            </a:r>
            <a:r>
              <a:rPr lang="en-US" sz="2800">
                <a:solidFill>
                  <a:schemeClr val="dk1"/>
                </a:solidFill>
                <a:latin typeface="Garamond"/>
                <a:ea typeface="Garamond"/>
                <a:cs typeface="Garamond"/>
                <a:sym typeface="Garamond"/>
              </a:rPr>
              <a:t>6/27</a:t>
            </a:r>
            <a:r>
              <a:rPr b="0" i="0" lang="en-US" sz="2800" u="none" cap="none" strike="noStrike">
                <a:solidFill>
                  <a:schemeClr val="dk1"/>
                </a:solidFill>
                <a:latin typeface="Garamond"/>
                <a:ea typeface="Garamond"/>
                <a:cs typeface="Garamond"/>
                <a:sym typeface="Garamond"/>
              </a:rPr>
              <a:t>)</a:t>
            </a:r>
            <a:endParaRPr b="0" i="0" sz="28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2800"/>
              <a:buFont typeface="Arial"/>
              <a:buNone/>
            </a:pPr>
            <a:r>
              <a:t/>
            </a:r>
            <a:endParaRPr b="0" i="0" sz="2800" u="sng"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2800"/>
              <a:buFont typeface="Arial"/>
              <a:buNone/>
            </a:pPr>
            <a:r>
              <a:t/>
            </a:r>
            <a:endParaRPr b="0" i="0" sz="2800" u="sng"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Garamond"/>
                <a:ea typeface="Garamond"/>
                <a:cs typeface="Garamond"/>
                <a:sym typeface="Garamond"/>
              </a:rPr>
              <a:t>Follow GKT MSA on Instagram, Facebook &amp; Twitter!</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Garamond"/>
              <a:ea typeface="Garamond"/>
              <a:cs typeface="Garamond"/>
              <a:sym typeface="Garamond"/>
            </a:endParaRPr>
          </a:p>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Garamond"/>
                <a:ea typeface="Garamond"/>
                <a:cs typeface="Garamond"/>
                <a:sym typeface="Garamond"/>
              </a:rPr>
              <a:t>Feedback: </a:t>
            </a:r>
            <a:r>
              <a:rPr b="0" i="0" lang="en-US" sz="2800" u="sng" cap="none" strike="noStrike">
                <a:solidFill>
                  <a:schemeClr val="hlink"/>
                </a:solidFill>
                <a:latin typeface="Garamond"/>
                <a:ea typeface="Garamond"/>
                <a:cs typeface="Garamond"/>
                <a:sym typeface="Garamond"/>
                <a:hlinkClick r:id="rId7"/>
              </a:rPr>
              <a:t>https://forms.gle/DHMUfTRRyQLacrEW6</a:t>
            </a:r>
            <a:r>
              <a:rPr lang="en-US" sz="2800">
                <a:solidFill>
                  <a:schemeClr val="dk1"/>
                </a:solidFill>
                <a:latin typeface="Garamond"/>
                <a:ea typeface="Garamond"/>
                <a:cs typeface="Garamond"/>
                <a:sym typeface="Garamond"/>
              </a:rPr>
              <a:t> </a:t>
            </a:r>
            <a:endParaRPr b="0" i="0" sz="2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pic>
        <p:nvPicPr>
          <p:cNvPr id="570" name="Google Shape;570;g3fa3630657f_0_154" title="GKT MSA Black.png"/>
          <p:cNvPicPr preferRelativeResize="0"/>
          <p:nvPr/>
        </p:nvPicPr>
        <p:blipFill rotWithShape="1">
          <a:blip r:embed="rId8">
            <a:alphaModFix/>
          </a:blip>
          <a:srcRect b="0" l="0" r="0" t="0"/>
          <a:stretch/>
        </p:blipFill>
        <p:spPr>
          <a:xfrm>
            <a:off x="14024282" y="241126"/>
            <a:ext cx="4023460" cy="1192500"/>
          </a:xfrm>
          <a:prstGeom prst="rect">
            <a:avLst/>
          </a:prstGeom>
          <a:noFill/>
          <a:ln>
            <a:noFill/>
          </a:ln>
        </p:spPr>
      </p:pic>
      <p:pic>
        <p:nvPicPr>
          <p:cNvPr id="571" name="Google Shape;571;g3fa3630657f_0_154"/>
          <p:cNvPicPr preferRelativeResize="0"/>
          <p:nvPr/>
        </p:nvPicPr>
        <p:blipFill>
          <a:blip r:embed="rId9">
            <a:alphaModFix/>
          </a:blip>
          <a:stretch>
            <a:fillRect/>
          </a:stretch>
        </p:blipFill>
        <p:spPr>
          <a:xfrm>
            <a:off x="659775" y="3077325"/>
            <a:ext cx="5972351" cy="59723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