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Roboto Thin"/>
      <p:regular r:id="rId35"/>
      <p:bold r:id="rId36"/>
      <p:italic r:id="rId37"/>
      <p:boldItalic r:id="rId38"/>
    </p:embeddedFon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C2003C-1650-46BB-8B6E-123619E61E55}">
  <a:tblStyle styleId="{C5C2003C-1650-46BB-8B6E-123619E61E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4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italic.fntdata"/><Relationship Id="rId10" Type="http://schemas.openxmlformats.org/officeDocument/2006/relationships/slide" Target="slides/slide4.xml"/><Relationship Id="rId32" Type="http://schemas.openxmlformats.org/officeDocument/2006/relationships/font" Target="fonts/Raleway-bold.fntdata"/><Relationship Id="rId13" Type="http://schemas.openxmlformats.org/officeDocument/2006/relationships/slide" Target="slides/slide7.xml"/><Relationship Id="rId35" Type="http://schemas.openxmlformats.org/officeDocument/2006/relationships/font" Target="fonts/RobotoThin-regular.fntdata"/><Relationship Id="rId12" Type="http://schemas.openxmlformats.org/officeDocument/2006/relationships/slide" Target="slides/slide6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9.xml"/><Relationship Id="rId37" Type="http://schemas.openxmlformats.org/officeDocument/2006/relationships/font" Target="fonts/RobotoThin-italic.fntdata"/><Relationship Id="rId14" Type="http://schemas.openxmlformats.org/officeDocument/2006/relationships/slide" Target="slides/slide8.xml"/><Relationship Id="rId36" Type="http://schemas.openxmlformats.org/officeDocument/2006/relationships/font" Target="fonts/RobotoThin-bold.fntdata"/><Relationship Id="rId17" Type="http://schemas.openxmlformats.org/officeDocument/2006/relationships/slide" Target="slides/slide11.xml"/><Relationship Id="rId39" Type="http://schemas.openxmlformats.org/officeDocument/2006/relationships/font" Target="fonts/Roboto-regular.fntdata"/><Relationship Id="rId16" Type="http://schemas.openxmlformats.org/officeDocument/2006/relationships/slide" Target="slides/slide10.xml"/><Relationship Id="rId38" Type="http://schemas.openxmlformats.org/officeDocument/2006/relationships/font" Target="fonts/RobotoThin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f883aa17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f883aa17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c5c988c6a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c5c988c6a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c5c988c6a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c5c988c6a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c5c988c6a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c5c988c6a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bfc299ee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bfc299ee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c5c988c6a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5c5c988c6a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c5c988c6a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c5c988c6a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c015522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c015522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pro that might change: knowing your allocation in advance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fc8c4a1c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fc8c4a1c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c5c988c6a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5c5c988c6a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decbd485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decbd485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bfc299ee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5bfc299ee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e16f3bf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e16f3bf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5decbd485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5decbd485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f8459ae19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5f8459ae19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5c015522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5c015522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c5c988c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c5c988c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c5c988c6a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c5c988c6a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bfc299ee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bfc299ee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5c988c6a_0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c5c988c6a_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c5c988c6a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c5c988c6a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c5c988c6a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c5c988c6a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c5c988c6a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c5c988c6a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Medical education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Yorkshire &amp; Humber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East Midlands (LNR &amp; Trent)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KSS &amp; Wessex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West of England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Peninsula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Scotland</a:t>
            </a:r>
            <a:endParaRPr sz="1400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Source Sans Pro"/>
              <a:buChar char="-"/>
            </a:pPr>
            <a:r>
              <a:rPr lang="en" sz="1400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80800" y="2652550"/>
            <a:ext cx="8994300" cy="2423700"/>
          </a:xfrm>
          <a:prstGeom prst="rect">
            <a:avLst/>
          </a:prstGeom>
          <a:solidFill>
            <a:srgbClr val="7B23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SFP Made Simple</a:t>
            </a:r>
            <a:endParaRPr>
              <a:solidFill>
                <a:srgbClr val="7C24E8"/>
              </a:solidFill>
            </a:endParaRPr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Clr>
                <a:srgbClr val="7C24E8"/>
              </a:buClr>
              <a:buSzPts val="3600"/>
              <a:buAutoNum type="arabicPeriod"/>
            </a:pPr>
            <a:r>
              <a:rPr b="0" lang="en" sz="3600">
                <a:solidFill>
                  <a:srgbClr val="7C24E8"/>
                </a:solidFill>
              </a:rPr>
              <a:t>Introduction to the SFP</a:t>
            </a:r>
            <a:endParaRPr b="0" sz="3600">
              <a:solidFill>
                <a:srgbClr val="7C24E8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Dr Katherine Kuncewicz (FY1 UCL) 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Dr </a:t>
            </a:r>
            <a:r>
              <a:rPr lang="en">
                <a:solidFill>
                  <a:schemeClr val="accent1"/>
                </a:solidFill>
              </a:rPr>
              <a:t>Daria Andreeva (FY1 Imperial)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Dr </a:t>
            </a:r>
            <a:r>
              <a:rPr lang="en">
                <a:solidFill>
                  <a:schemeClr val="accent1"/>
                </a:solidFill>
              </a:rPr>
              <a:t>Angela Lochmüller (FY1 UCL)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800" y="2681600"/>
            <a:ext cx="4196400" cy="2365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38" y="0"/>
            <a:ext cx="836792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63" y="0"/>
            <a:ext cx="859208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8825" y="0"/>
            <a:ext cx="525176" cy="5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9875"/>
            <a:ext cx="9144003" cy="422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8825" y="0"/>
            <a:ext cx="525176" cy="5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6625"/>
            <a:ext cx="9144002" cy="459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3772725" y="2729450"/>
            <a:ext cx="4197300" cy="315300"/>
          </a:xfrm>
          <a:prstGeom prst="rect">
            <a:avLst/>
          </a:prstGeom>
          <a:noFill/>
          <a:ln cap="flat" cmpd="sng" w="19050">
            <a:solidFill>
              <a:srgbClr val="7C24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3003175" y="4551575"/>
            <a:ext cx="3110700" cy="315300"/>
          </a:xfrm>
          <a:prstGeom prst="rect">
            <a:avLst/>
          </a:prstGeom>
          <a:noFill/>
          <a:ln cap="flat" cmpd="sng" w="19050">
            <a:solidFill>
              <a:srgbClr val="7C24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8825" y="0"/>
            <a:ext cx="525176" cy="5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Placement lines examples (London)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311700" y="1068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FY1: Northwick Park Hospital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944A1"/>
              </a:solidFill>
            </a:endParaRPr>
          </a:p>
        </p:txBody>
      </p:sp>
      <p:grpSp>
        <p:nvGrpSpPr>
          <p:cNvPr id="209" name="Google Shape;209;p26"/>
          <p:cNvGrpSpPr/>
          <p:nvPr/>
        </p:nvGrpSpPr>
        <p:grpSpPr>
          <a:xfrm>
            <a:off x="102988" y="1558700"/>
            <a:ext cx="8938017" cy="669214"/>
            <a:chOff x="0" y="1189775"/>
            <a:chExt cx="8938017" cy="669214"/>
          </a:xfrm>
        </p:grpSpPr>
        <p:sp>
          <p:nvSpPr>
            <p:cNvPr id="210" name="Google Shape;210;p2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General surgery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Paediatrics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Gastroenterology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26"/>
          <p:cNvGrpSpPr/>
          <p:nvPr/>
        </p:nvGrpSpPr>
        <p:grpSpPr>
          <a:xfrm>
            <a:off x="102988" y="3399350"/>
            <a:ext cx="8938017" cy="669214"/>
            <a:chOff x="0" y="1189775"/>
            <a:chExt cx="8938017" cy="669214"/>
          </a:xfrm>
        </p:grpSpPr>
        <p:sp>
          <p:nvSpPr>
            <p:cNvPr id="214" name="Google Shape;214;p2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Intensive care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Academic medicine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Acute internal medicine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7" name="Google Shape;217;p26"/>
          <p:cNvSpPr txBox="1"/>
          <p:nvPr/>
        </p:nvSpPr>
        <p:spPr>
          <a:xfrm>
            <a:off x="311700" y="2911850"/>
            <a:ext cx="4993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FY2: Charing Cross and Hammersmith Hospitals</a:t>
            </a: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963" y="0"/>
            <a:ext cx="416206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Placement lines examples (Oxford)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311700" y="1068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FY1: Royal Berkshire Hospital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944A1"/>
              </a:solidFill>
            </a:endParaRPr>
          </a:p>
        </p:txBody>
      </p:sp>
      <p:grpSp>
        <p:nvGrpSpPr>
          <p:cNvPr id="231" name="Google Shape;231;p28"/>
          <p:cNvGrpSpPr/>
          <p:nvPr/>
        </p:nvGrpSpPr>
        <p:grpSpPr>
          <a:xfrm>
            <a:off x="102988" y="1558700"/>
            <a:ext cx="8937888" cy="669214"/>
            <a:chOff x="0" y="1189775"/>
            <a:chExt cx="8937888" cy="669214"/>
          </a:xfrm>
        </p:grpSpPr>
        <p:sp>
          <p:nvSpPr>
            <p:cNvPr id="232" name="Google Shape;232;p28"/>
            <p:cNvSpPr/>
            <p:nvPr/>
          </p:nvSpPr>
          <p:spPr>
            <a:xfrm>
              <a:off x="5891988" y="1189775"/>
              <a:ext cx="3045900" cy="669000"/>
            </a:xfrm>
            <a:prstGeom prst="chevron">
              <a:avLst>
                <a:gd fmla="val 50000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Psychiatry with academic day release 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Geriatric Medicine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Colorectal surgery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" name="Google Shape;235;p28"/>
          <p:cNvGrpSpPr/>
          <p:nvPr/>
        </p:nvGrpSpPr>
        <p:grpSpPr>
          <a:xfrm>
            <a:off x="102988" y="3399350"/>
            <a:ext cx="8938063" cy="669214"/>
            <a:chOff x="0" y="1189775"/>
            <a:chExt cx="8938063" cy="669214"/>
          </a:xfrm>
        </p:grpSpPr>
        <p:sp>
          <p:nvSpPr>
            <p:cNvPr id="236" name="Google Shape;236;p28"/>
            <p:cNvSpPr/>
            <p:nvPr/>
          </p:nvSpPr>
          <p:spPr>
            <a:xfrm>
              <a:off x="5799763" y="1189775"/>
              <a:ext cx="3138300" cy="669000"/>
            </a:xfrm>
            <a:prstGeom prst="chevron">
              <a:avLst>
                <a:gd fmla="val 50000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Academic research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Paediatrics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General medicine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(4 mo)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9" name="Google Shape;239;p28"/>
          <p:cNvSpPr txBox="1"/>
          <p:nvPr/>
        </p:nvSpPr>
        <p:spPr>
          <a:xfrm>
            <a:off x="311700" y="2911850"/>
            <a:ext cx="4993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FY2: Oxford University Hospitals</a:t>
            </a: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Why and why not?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311700" y="1354825"/>
            <a:ext cx="42009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Portfolio building and networking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Honorary member of staff at a </a:t>
            </a:r>
            <a:r>
              <a:rPr lang="en">
                <a:solidFill>
                  <a:schemeClr val="accent1"/>
                </a:solidFill>
              </a:rPr>
              <a:t>university</a:t>
            </a:r>
            <a:endParaRPr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>
                <a:solidFill>
                  <a:schemeClr val="accent1"/>
                </a:solidFill>
              </a:rPr>
              <a:t>Extra-curricular opportunities (sport societies, courses &amp; modules)</a:t>
            </a:r>
            <a:endParaRPr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>
                <a:solidFill>
                  <a:schemeClr val="accent1"/>
                </a:solidFill>
              </a:rPr>
              <a:t>Library services</a:t>
            </a:r>
            <a:endParaRPr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>
                <a:solidFill>
                  <a:schemeClr val="accent1"/>
                </a:solidFill>
              </a:rPr>
              <a:t>Waived fees for publications</a:t>
            </a:r>
            <a:endParaRPr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>
                <a:solidFill>
                  <a:schemeClr val="accent1"/>
                </a:solidFill>
              </a:rPr>
              <a:t>Bursaries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Allocated *PAID* time for research/leadership/education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Break from clinical rotas (*depends)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Great start if you want to continue down the academic pathway/apply for fellowships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Application process is less random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4631400" y="1354825"/>
            <a:ext cx="420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Reduced clinical exposure (less time to achieve same competencies)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Reduced pay (*Locuming is still possible)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Application process is time-intensive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More restricted FY1/FY2 lines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11700" y="962425"/>
            <a:ext cx="4200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Advantages</a:t>
            </a:r>
            <a:endParaRPr b="1" sz="20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4794725" y="962425"/>
            <a:ext cx="4200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Disadvantages</a:t>
            </a:r>
            <a:endParaRPr b="1" sz="20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311700" y="3527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Timeline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p30"/>
          <p:cNvGraphicFramePr/>
          <p:nvPr/>
        </p:nvGraphicFramePr>
        <p:xfrm>
          <a:off x="558750" y="97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{C5C2003C-1650-46BB-8B6E-123619E61E55}</a:tableStyleId>
              </a:tblPr>
              <a:tblGrid>
                <a:gridCol w="2936825"/>
                <a:gridCol w="3002000"/>
                <a:gridCol w="2087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Date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Event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Action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12th September 2023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Registration opens on Oriel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Register on Oriel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20th September 2023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Applications for FP, SFP, FPP open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Write up application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4th October 2023 (midday)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Applications for FP, SFP, FPP close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6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13th October 2023 (midday)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Deadline to change SFP ranking and preferences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Finish ranking preferences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13th October - 29th December 2023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SFP selection process 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Interviews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10th January 2024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1st offers released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Accept within 48hrs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17th, 24th, 31st January 2024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Round 2, 3, 4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Accept within 48hrs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5-9 February 2024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Clearing round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Accept within 48hrs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126825" y="1188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Academic Pathway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475" y="600825"/>
            <a:ext cx="6989051" cy="44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-79800" y="2260050"/>
            <a:ext cx="3116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MSA Sponsor 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Preparation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270" name="Google Shape;270;p32"/>
          <p:cNvSpPr/>
          <p:nvPr/>
        </p:nvSpPr>
        <p:spPr>
          <a:xfrm rot="-711236">
            <a:off x="6465750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/>
          <p:nvPr/>
        </p:nvSpPr>
        <p:spPr>
          <a:xfrm flipH="1" rot="711236">
            <a:off x="5181012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32"/>
          <p:cNvGrpSpPr/>
          <p:nvPr/>
        </p:nvGrpSpPr>
        <p:grpSpPr>
          <a:xfrm>
            <a:off x="5586175" y="2683244"/>
            <a:ext cx="1712700" cy="1230715"/>
            <a:chOff x="5796625" y="2541798"/>
            <a:chExt cx="1712700" cy="1230715"/>
          </a:xfrm>
        </p:grpSpPr>
        <p:sp>
          <p:nvSpPr>
            <p:cNvPr id="273" name="Google Shape;273;p32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2"/>
            <p:cNvSpPr txBox="1"/>
            <p:nvPr/>
          </p:nvSpPr>
          <p:spPr>
            <a:xfrm>
              <a:off x="6188750" y="2735579"/>
              <a:ext cx="10233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November</a:t>
              </a:r>
              <a:endParaRPr b="1" sz="1200">
                <a:solidFill>
                  <a:srgbClr val="5E5E5E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 txBox="1"/>
            <p:nvPr/>
          </p:nvSpPr>
          <p:spPr>
            <a:xfrm>
              <a:off x="5840875" y="3123538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E5E5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Give i</a:t>
              </a:r>
              <a:r>
                <a:rPr lang="en" sz="1200">
                  <a:solidFill>
                    <a:srgbClr val="5E5E5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nterview &amp; relax! </a:t>
              </a:r>
              <a:endParaRPr sz="1200">
                <a:solidFill>
                  <a:srgbClr val="5E5E5E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5E5E5E"/>
                </a:solidFill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2"/>
          <p:cNvSpPr/>
          <p:nvPr/>
        </p:nvSpPr>
        <p:spPr>
          <a:xfrm rot="-711236">
            <a:off x="3899938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32"/>
          <p:cNvGrpSpPr/>
          <p:nvPr/>
        </p:nvGrpSpPr>
        <p:grpSpPr>
          <a:xfrm>
            <a:off x="4332949" y="1167295"/>
            <a:ext cx="1789429" cy="1461444"/>
            <a:chOff x="4409300" y="1219942"/>
            <a:chExt cx="1712700" cy="1246754"/>
          </a:xfrm>
        </p:grpSpPr>
        <p:sp>
          <p:nvSpPr>
            <p:cNvPr id="280" name="Google Shape;280;p32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 txBox="1"/>
            <p:nvPr/>
          </p:nvSpPr>
          <p:spPr>
            <a:xfrm>
              <a:off x="4865599" y="1985296"/>
              <a:ext cx="7530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October</a:t>
              </a:r>
              <a:endParaRPr b="1" sz="1200">
                <a:solidFill>
                  <a:srgbClr val="5E5E5E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2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Rank SFP preferences &amp; prepare for interview</a:t>
              </a:r>
              <a:endParaRPr sz="1200">
                <a:solidFill>
                  <a:srgbClr val="5E5E5E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5E5E5E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85" name="Google Shape;285;p32"/>
          <p:cNvSpPr/>
          <p:nvPr/>
        </p:nvSpPr>
        <p:spPr>
          <a:xfrm flipH="1" rot="711236">
            <a:off x="2608258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B23E7"/>
          </a:solidFill>
          <a:ln cap="flat" cmpd="sng" w="9525">
            <a:solidFill>
              <a:srgbClr val="7B2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32"/>
          <p:cNvGrpSpPr/>
          <p:nvPr/>
        </p:nvGrpSpPr>
        <p:grpSpPr>
          <a:xfrm>
            <a:off x="3076688" y="2683244"/>
            <a:ext cx="1712700" cy="1230715"/>
            <a:chOff x="3021975" y="2541798"/>
            <a:chExt cx="1712700" cy="1230715"/>
          </a:xfrm>
        </p:grpSpPr>
        <p:sp>
          <p:nvSpPr>
            <p:cNvPr id="287" name="Google Shape;287;p32"/>
            <p:cNvSpPr txBox="1"/>
            <p:nvPr/>
          </p:nvSpPr>
          <p:spPr>
            <a:xfrm>
              <a:off x="3400413" y="2708319"/>
              <a:ext cx="9558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September</a:t>
              </a:r>
              <a:endParaRPr b="1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7B23E7"/>
            </a:solidFill>
            <a:ln cap="flat" cmpd="sng" w="38100">
              <a:solidFill>
                <a:srgbClr val="7B23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B2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2"/>
            <p:cNvSpPr txBox="1"/>
            <p:nvPr/>
          </p:nvSpPr>
          <p:spPr>
            <a:xfrm>
              <a:off x="3066225" y="3147913"/>
              <a:ext cx="1624200" cy="624600"/>
            </a:xfrm>
            <a:prstGeom prst="rect">
              <a:avLst/>
            </a:prstGeom>
            <a:solidFill>
              <a:srgbClr val="7B23E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Write WSQs &amp; submit Oriel application</a:t>
              </a:r>
              <a:endPara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B2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32"/>
          <p:cNvSpPr/>
          <p:nvPr/>
        </p:nvSpPr>
        <p:spPr>
          <a:xfrm rot="-711236">
            <a:off x="1334133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B23E7"/>
          </a:solidFill>
          <a:ln cap="flat" cmpd="sng" w="9525">
            <a:solidFill>
              <a:srgbClr val="7B23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32"/>
          <p:cNvGrpSpPr/>
          <p:nvPr/>
        </p:nvGrpSpPr>
        <p:grpSpPr>
          <a:xfrm>
            <a:off x="1490683" y="1167312"/>
            <a:ext cx="2160057" cy="1377538"/>
            <a:chOff x="1637475" y="1219942"/>
            <a:chExt cx="1712700" cy="1246754"/>
          </a:xfrm>
        </p:grpSpPr>
        <p:sp>
          <p:nvSpPr>
            <p:cNvPr id="294" name="Google Shape;294;p32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B2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2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Source Sans Pro"/>
                  <a:ea typeface="Source Sans Pro"/>
                  <a:cs typeface="Source Sans Pro"/>
                  <a:sym typeface="Source Sans Pro"/>
                </a:rPr>
                <a:t>- </a:t>
              </a:r>
              <a:r>
                <a:rPr b="1" lang="en" sz="1200">
                  <a:latin typeface="Source Sans Pro"/>
                  <a:ea typeface="Source Sans Pro"/>
                  <a:cs typeface="Source Sans Pro"/>
                  <a:sym typeface="Source Sans Pro"/>
                </a:rPr>
                <a:t>August</a:t>
              </a:r>
              <a:endParaRPr b="1" sz="12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B2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 txBox="1"/>
            <p:nvPr/>
          </p:nvSpPr>
          <p:spPr>
            <a:xfrm>
              <a:off x="1681724" y="1235542"/>
              <a:ext cx="1624200" cy="578400"/>
            </a:xfrm>
            <a:prstGeom prst="rect">
              <a:avLst/>
            </a:prstGeom>
            <a:solidFill>
              <a:srgbClr val="7B23E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Decide on SFP SUoAs &amp; collect portfolio points</a:t>
              </a:r>
              <a:endParaRPr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7B23E7"/>
            </a:solidFill>
            <a:ln cap="flat" cmpd="sng" w="38100">
              <a:solidFill>
                <a:srgbClr val="7B23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9" name="Google Shape;2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Resources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305" name="Google Shape;3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407" y="3062487"/>
            <a:ext cx="1193894" cy="173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400" y="1068427"/>
            <a:ext cx="1193900" cy="1866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3"/>
          <p:cNvGrpSpPr/>
          <p:nvPr/>
        </p:nvGrpSpPr>
        <p:grpSpPr>
          <a:xfrm>
            <a:off x="311694" y="3284022"/>
            <a:ext cx="7228210" cy="1293884"/>
            <a:chOff x="1593000" y="2322558"/>
            <a:chExt cx="5957970" cy="807618"/>
          </a:xfrm>
        </p:grpSpPr>
        <p:sp>
          <p:nvSpPr>
            <p:cNvPr id="308" name="Google Shape;308;p33"/>
            <p:cNvSpPr/>
            <p:nvPr/>
          </p:nvSpPr>
          <p:spPr>
            <a:xfrm>
              <a:off x="3728370" y="2322558"/>
              <a:ext cx="3822600" cy="807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 flipH="1">
              <a:off x="2283018" y="2322576"/>
              <a:ext cx="1844400" cy="807600"/>
            </a:xfrm>
            <a:prstGeom prst="rect">
              <a:avLst/>
            </a:prstGeom>
            <a:solidFill>
              <a:srgbClr val="7B23E7"/>
            </a:solidFill>
            <a:ln cap="flat" cmpd="sng" w="9525">
              <a:solidFill>
                <a:srgbClr val="7B23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 rot="-5400000">
              <a:off x="3423622" y="2012610"/>
              <a:ext cx="799263" cy="1419160"/>
            </a:xfrm>
            <a:prstGeom prst="flowChartOffpageConnector">
              <a:avLst/>
            </a:prstGeom>
            <a:solidFill>
              <a:srgbClr val="7B2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2342635" y="2399959"/>
              <a:ext cx="10689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Online material</a:t>
              </a:r>
              <a:endParaRPr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761E86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1593005" y="2322576"/>
              <a:ext cx="690000" cy="80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4387845" y="2323745"/>
              <a:ext cx="2971200" cy="8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SUoA specific interview guidance online  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Geeky medics, Passmed EM Qs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iResus app 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BiteMedicine’s AFP Cheat sheet pdf 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ATSP Re:  booklet pdf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OSCEStop ethics 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15" name="Google Shape;315;p33"/>
          <p:cNvGrpSpPr/>
          <p:nvPr/>
        </p:nvGrpSpPr>
        <p:grpSpPr>
          <a:xfrm>
            <a:off x="311694" y="2234521"/>
            <a:ext cx="7228215" cy="1030951"/>
            <a:chOff x="1593000" y="2322568"/>
            <a:chExt cx="5957975" cy="643500"/>
          </a:xfrm>
        </p:grpSpPr>
        <p:sp>
          <p:nvSpPr>
            <p:cNvPr id="316" name="Google Shape;316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7B23E7"/>
            </a:solidFill>
            <a:ln cap="flat" cmpd="sng" w="9525">
              <a:solidFill>
                <a:srgbClr val="7B23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7B2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2342635" y="2399953"/>
              <a:ext cx="771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Books</a:t>
              </a:r>
              <a:endParaRPr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761E86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rgbClr val="7B23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ABCDE Approach (Zinchenko)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Oxford handbook, emergencies chapter 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Doctor’s Guide to Critical Appraisal (Pastest)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How to read a paper (Greenhalgh)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23" name="Google Shape;323;p33"/>
          <p:cNvGrpSpPr/>
          <p:nvPr/>
        </p:nvGrpSpPr>
        <p:grpSpPr>
          <a:xfrm>
            <a:off x="311694" y="1184989"/>
            <a:ext cx="7228215" cy="1030951"/>
            <a:chOff x="1593000" y="2322568"/>
            <a:chExt cx="5957975" cy="643500"/>
          </a:xfrm>
        </p:grpSpPr>
        <p:sp>
          <p:nvSpPr>
            <p:cNvPr id="324" name="Google Shape;324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7B23E7"/>
            </a:solidFill>
            <a:ln cap="flat" cmpd="sng" w="9525">
              <a:solidFill>
                <a:srgbClr val="7B23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7B23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2342635" y="2399957"/>
              <a:ext cx="1784700" cy="495900"/>
            </a:xfrm>
            <a:prstGeom prst="rect">
              <a:avLst/>
            </a:prstGeom>
            <a:noFill/>
            <a:ln cap="flat" cmpd="sng" w="9525">
              <a:solidFill>
                <a:srgbClr val="7B23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Peers, near-peers &amp; webinars</a:t>
              </a:r>
              <a:endParaRPr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761E86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These </a:t>
              </a: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webinars! 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Med socs social media pages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Source Sans Pro"/>
                <a:buChar char="●"/>
              </a:pPr>
              <a:r>
                <a:rPr lang="en" sz="12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Previous SFPs via personal contacts, LinkedIn, etc </a:t>
              </a:r>
              <a:endPara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331" name="Google Shape;33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SFP Experience: </a:t>
            </a:r>
            <a:endParaRPr>
              <a:solidFill>
                <a:srgbClr val="7C24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Dimitrios Karponis, MRCP MBBS BSc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NIHR Academic Clinical Fellow in Dermatology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24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337" name="Google Shape;3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Next Steps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3" name="Google Shape;34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>
                <a:solidFill>
                  <a:schemeClr val="accent1"/>
                </a:solidFill>
              </a:rPr>
              <a:t>Collate portfolio points </a:t>
            </a:r>
            <a:endParaRPr>
              <a:solidFill>
                <a:schemeClr val="accen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Gather certificates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Get consultant sign-offs where required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>
                <a:solidFill>
                  <a:schemeClr val="accent1"/>
                </a:solidFill>
              </a:rPr>
              <a:t>Network</a:t>
            </a:r>
            <a:endParaRPr>
              <a:solidFill>
                <a:schemeClr val="accen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Linkedin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Email SFP leads at university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Get in contact with previous/current SFP trainees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Contact societies from desired deaneries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</a:rPr>
              <a:t>Find friends/colleagues who are also applying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en">
                <a:solidFill>
                  <a:schemeClr val="accent1"/>
                </a:solidFill>
              </a:rPr>
              <a:t>Read available documents on SFP website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Q&amp;A &amp; </a:t>
            </a:r>
            <a:r>
              <a:rPr lang="en">
                <a:solidFill>
                  <a:srgbClr val="7C24E8"/>
                </a:solidFill>
              </a:rPr>
              <a:t>Feedback form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349" name="Google Shape;3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900" y="1232600"/>
            <a:ext cx="31242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6"/>
          <p:cNvSpPr txBox="1"/>
          <p:nvPr/>
        </p:nvSpPr>
        <p:spPr>
          <a:xfrm>
            <a:off x="1440300" y="4501925"/>
            <a:ext cx="62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Slides and recordings to be emailed on completion of the feedback form.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Fundraising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925" y="1430500"/>
            <a:ext cx="3007850" cy="30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73825"/>
            <a:ext cx="4555551" cy="352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2003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</a:t>
            </a:r>
            <a:r>
              <a:rPr lang="en">
                <a:solidFill>
                  <a:schemeClr val="dk1"/>
                </a:solidFill>
              </a:rPr>
              <a:t>ebinar schedule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" name="Google Shape;83;p16"/>
          <p:cNvGrpSpPr/>
          <p:nvPr/>
        </p:nvGrpSpPr>
        <p:grpSpPr>
          <a:xfrm>
            <a:off x="372820" y="2900625"/>
            <a:ext cx="6182523" cy="521588"/>
            <a:chOff x="2076026" y="1068325"/>
            <a:chExt cx="7068972" cy="806164"/>
          </a:xfrm>
        </p:grpSpPr>
        <p:grpSp>
          <p:nvGrpSpPr>
            <p:cNvPr id="84" name="Google Shape;84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85" name="Google Shape;85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5</a:t>
              </a: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89" name="Google Shape;89;p16"/>
          <p:cNvSpPr txBox="1"/>
          <p:nvPr/>
        </p:nvSpPr>
        <p:spPr>
          <a:xfrm>
            <a:off x="1383242" y="2910996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Biomedical Statistics for the SFP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0" name="Google Shape;90;p16"/>
          <p:cNvGrpSpPr/>
          <p:nvPr/>
        </p:nvGrpSpPr>
        <p:grpSpPr>
          <a:xfrm>
            <a:off x="372711" y="3422181"/>
            <a:ext cx="6182523" cy="521588"/>
            <a:chOff x="2076026" y="1068325"/>
            <a:chExt cx="7068972" cy="806164"/>
          </a:xfrm>
        </p:grpSpPr>
        <p:grpSp>
          <p:nvGrpSpPr>
            <p:cNvPr id="91" name="Google Shape;91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92" name="Google Shape;92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5" name="Google Shape;95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6</a:t>
              </a: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6" name="Google Shape;96;p16"/>
          <p:cNvSpPr txBox="1"/>
          <p:nvPr/>
        </p:nvSpPr>
        <p:spPr>
          <a:xfrm>
            <a:off x="1383133" y="3432553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Station and Critical Appraisal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7" name="Google Shape;97;p16"/>
          <p:cNvGrpSpPr/>
          <p:nvPr/>
        </p:nvGrpSpPr>
        <p:grpSpPr>
          <a:xfrm>
            <a:off x="373038" y="3943994"/>
            <a:ext cx="6182523" cy="521588"/>
            <a:chOff x="2076026" y="1068325"/>
            <a:chExt cx="7068972" cy="806164"/>
          </a:xfrm>
        </p:grpSpPr>
        <p:grpSp>
          <p:nvGrpSpPr>
            <p:cNvPr id="98" name="Google Shape;98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99" name="Google Shape;99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" name="Google Shape;102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7</a:t>
              </a: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3" name="Google Shape;103;p16"/>
          <p:cNvSpPr txBox="1"/>
          <p:nvPr/>
        </p:nvSpPr>
        <p:spPr>
          <a:xfrm>
            <a:off x="1383460" y="3954365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Answer the Personal Questions with Confidence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4" name="Google Shape;104;p16"/>
          <p:cNvGrpSpPr/>
          <p:nvPr/>
        </p:nvGrpSpPr>
        <p:grpSpPr>
          <a:xfrm>
            <a:off x="372929" y="4465550"/>
            <a:ext cx="6182523" cy="521588"/>
            <a:chOff x="2076026" y="1068325"/>
            <a:chExt cx="7068972" cy="806164"/>
          </a:xfrm>
        </p:grpSpPr>
        <p:grpSp>
          <p:nvGrpSpPr>
            <p:cNvPr id="105" name="Google Shape;105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06" name="Google Shape;106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" name="Google Shape;109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8</a:t>
              </a: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0" name="Google Shape;110;p16"/>
          <p:cNvSpPr txBox="1"/>
          <p:nvPr/>
        </p:nvSpPr>
        <p:spPr>
          <a:xfrm>
            <a:off x="1383351" y="4475921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 Practice Workshops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1" name="Google Shape;111;p16"/>
          <p:cNvGrpSpPr/>
          <p:nvPr/>
        </p:nvGrpSpPr>
        <p:grpSpPr>
          <a:xfrm>
            <a:off x="372908" y="823775"/>
            <a:ext cx="6182523" cy="521588"/>
            <a:chOff x="2076026" y="1068325"/>
            <a:chExt cx="7068972" cy="806164"/>
          </a:xfrm>
        </p:grpSpPr>
        <p:grpSp>
          <p:nvGrpSpPr>
            <p:cNvPr id="112" name="Google Shape;112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13" name="Google Shape;113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" name="Google Shape;116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7" name="Google Shape;117;p16"/>
          <p:cNvSpPr txBox="1"/>
          <p:nvPr/>
        </p:nvSpPr>
        <p:spPr>
          <a:xfrm>
            <a:off x="1383329" y="834146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to the SFP with Q&amp;A</a:t>
            </a:r>
            <a:endParaRPr b="1"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8" name="Google Shape;118;p16"/>
          <p:cNvGrpSpPr/>
          <p:nvPr/>
        </p:nvGrpSpPr>
        <p:grpSpPr>
          <a:xfrm>
            <a:off x="372799" y="1345331"/>
            <a:ext cx="6182523" cy="521588"/>
            <a:chOff x="2076026" y="1068325"/>
            <a:chExt cx="7068972" cy="806164"/>
          </a:xfrm>
        </p:grpSpPr>
        <p:grpSp>
          <p:nvGrpSpPr>
            <p:cNvPr id="119" name="Google Shape;119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20" name="Google Shape;120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" name="Google Shape;123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</a:t>
              </a: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24" name="Google Shape;124;p16"/>
          <p:cNvSpPr txBox="1"/>
          <p:nvPr/>
        </p:nvSpPr>
        <p:spPr>
          <a:xfrm>
            <a:off x="1383220" y="1355703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Maximising Portfolio Marks and Self-Scoring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373126" y="1867144"/>
            <a:ext cx="6182523" cy="521588"/>
            <a:chOff x="2076026" y="1068325"/>
            <a:chExt cx="7068972" cy="806164"/>
          </a:xfrm>
        </p:grpSpPr>
        <p:grpSp>
          <p:nvGrpSpPr>
            <p:cNvPr id="126" name="Google Shape;126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27" name="Google Shape;127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0" name="Google Shape;130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3</a:t>
              </a: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31" name="Google Shape;131;p16"/>
          <p:cNvSpPr txBox="1"/>
          <p:nvPr/>
        </p:nvSpPr>
        <p:spPr>
          <a:xfrm>
            <a:off x="1383547" y="1877515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Writing White Space Questions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373017" y="2388700"/>
            <a:ext cx="6182523" cy="521588"/>
            <a:chOff x="2076026" y="1068325"/>
            <a:chExt cx="7068972" cy="806164"/>
          </a:xfrm>
        </p:grpSpPr>
        <p:grpSp>
          <p:nvGrpSpPr>
            <p:cNvPr id="133" name="Google Shape;133;p1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7" name="Google Shape;137;p1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4</a:t>
              </a: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38" name="Google Shape;138;p16"/>
          <p:cNvSpPr txBox="1"/>
          <p:nvPr/>
        </p:nvSpPr>
        <p:spPr>
          <a:xfrm>
            <a:off x="1383438" y="2399071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to Interview and Clinical Scenarios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87" y="200375"/>
            <a:ext cx="1527386" cy="86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6644600" y="3024200"/>
            <a:ext cx="21147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Tuesdays at 18:30</a:t>
            </a:r>
            <a:endParaRPr b="1" sz="17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T</a:t>
            </a:r>
            <a:r>
              <a:rPr lang="en">
                <a:solidFill>
                  <a:srgbClr val="7C24E8"/>
                </a:solidFill>
              </a:rPr>
              <a:t>he Specialised Foundation Programme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11700" y="1019000"/>
            <a:ext cx="8520600" cy="40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Two-year programme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5 blocks of clinical placements + 1 block of research/leadership/education, </a:t>
            </a:r>
            <a:r>
              <a:rPr b="1" lang="en">
                <a:solidFill>
                  <a:schemeClr val="accent1"/>
                </a:solidFill>
              </a:rPr>
              <a:t>or</a:t>
            </a:r>
            <a:endParaRPr b="1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">
                <a:solidFill>
                  <a:schemeClr val="accent1"/>
                </a:solidFill>
              </a:rPr>
              <a:t>6 blocks of clinical placements + time release for research/leadership/education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Application process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944A1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311700" y="2717325"/>
            <a:ext cx="4260300" cy="21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Shortlisting stage - 2023 was based on </a:t>
            </a: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space questions (**not London)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Additional degrees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Presentations (up to 10)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Distinctions, merits and/or scientific/medical prizes (up to 10)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Publications (up to 10)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944A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b="1" lang="en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EPM decile will NOT count for SFP 2024</a:t>
            </a:r>
            <a:endParaRPr b="1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0944A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4572000" y="2717325"/>
            <a:ext cx="4260300" cy="21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Sans Pro"/>
              <a:buChar char="-"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Interview stage</a:t>
            </a: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questions and/or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Clinical station and/or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Char char="-"/>
            </a:pPr>
            <a:r>
              <a:rPr lang="en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station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4572000" y="4027450"/>
            <a:ext cx="4260300" cy="1006800"/>
          </a:xfrm>
          <a:prstGeom prst="rect">
            <a:avLst/>
          </a:prstGeom>
          <a:noFill/>
          <a:ln cap="flat" cmpd="sng" w="19050">
            <a:solidFill>
              <a:srgbClr val="7C24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*If you are not successful, you will still be considered for the standard FP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Where and what?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311700" y="1019000"/>
            <a:ext cx="8520600" cy="40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SFP locations: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Broken down into Specialised Units of Application (SUoA)</a:t>
            </a:r>
            <a:endParaRPr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Can apply to a maximum of 2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Programmes by location (as of 2023)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All SUoA offer research programmes, others:</a:t>
            </a:r>
            <a:endParaRPr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East of England: </a:t>
            </a:r>
            <a:r>
              <a:rPr b="1" lang="en">
                <a:solidFill>
                  <a:srgbClr val="0000FF"/>
                </a:solidFill>
              </a:rPr>
              <a:t>MedEd</a:t>
            </a:r>
            <a:endParaRPr b="1">
              <a:solidFill>
                <a:srgbClr val="0000FF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East Midlands (LNR &amp; Trent): </a:t>
            </a:r>
            <a:r>
              <a:rPr b="1" lang="en">
                <a:solidFill>
                  <a:srgbClr val="0000FF"/>
                </a:solidFill>
              </a:rPr>
              <a:t>MedEd</a:t>
            </a:r>
            <a:r>
              <a:rPr lang="en">
                <a:solidFill>
                  <a:srgbClr val="0944A1"/>
                </a:solidFill>
              </a:rPr>
              <a:t> + </a:t>
            </a:r>
            <a:r>
              <a:rPr b="1" lang="en">
                <a:solidFill>
                  <a:srgbClr val="FF00FF"/>
                </a:solidFill>
              </a:rPr>
              <a:t>Leadership</a:t>
            </a:r>
            <a:endParaRPr b="1">
              <a:solidFill>
                <a:srgbClr val="FF00FF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KSS &amp; Wessex: </a:t>
            </a:r>
            <a:r>
              <a:rPr b="1" lang="en">
                <a:solidFill>
                  <a:srgbClr val="0000FF"/>
                </a:solidFill>
              </a:rPr>
              <a:t>MedEd</a:t>
            </a:r>
            <a:r>
              <a:rPr lang="en">
                <a:solidFill>
                  <a:srgbClr val="0944A1"/>
                </a:solidFill>
              </a:rPr>
              <a:t> + </a:t>
            </a:r>
            <a:r>
              <a:rPr b="1" lang="en">
                <a:solidFill>
                  <a:srgbClr val="FF00FF"/>
                </a:solidFill>
              </a:rPr>
              <a:t>Leadership</a:t>
            </a:r>
            <a:endParaRPr>
              <a:solidFill>
                <a:srgbClr val="0944A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North West of England:</a:t>
            </a:r>
            <a:r>
              <a:rPr lang="en">
                <a:solidFill>
                  <a:srgbClr val="0944A1"/>
                </a:solidFill>
              </a:rPr>
              <a:t> </a:t>
            </a:r>
            <a:r>
              <a:rPr b="1" lang="en">
                <a:solidFill>
                  <a:srgbClr val="0000FF"/>
                </a:solidFill>
              </a:rPr>
              <a:t>MedEd</a:t>
            </a:r>
            <a:r>
              <a:rPr lang="en">
                <a:solidFill>
                  <a:srgbClr val="0944A1"/>
                </a:solidFill>
              </a:rPr>
              <a:t> + </a:t>
            </a:r>
            <a:r>
              <a:rPr b="1" lang="en">
                <a:solidFill>
                  <a:srgbClr val="FF00FF"/>
                </a:solidFill>
              </a:rPr>
              <a:t>Leadership</a:t>
            </a:r>
            <a:endParaRPr>
              <a:solidFill>
                <a:srgbClr val="0944A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Peninsula: </a:t>
            </a:r>
            <a:r>
              <a:rPr b="1" lang="en">
                <a:solidFill>
                  <a:srgbClr val="0000FF"/>
                </a:solidFill>
              </a:rPr>
              <a:t>MedEd</a:t>
            </a:r>
            <a:r>
              <a:rPr lang="en">
                <a:solidFill>
                  <a:srgbClr val="0944A1"/>
                </a:solidFill>
              </a:rPr>
              <a:t> + </a:t>
            </a:r>
            <a:r>
              <a:rPr b="1" lang="en">
                <a:solidFill>
                  <a:srgbClr val="FF00FF"/>
                </a:solidFill>
              </a:rPr>
              <a:t>Leadership</a:t>
            </a:r>
            <a:endParaRPr>
              <a:solidFill>
                <a:srgbClr val="0944A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Scotland:</a:t>
            </a:r>
            <a:r>
              <a:rPr lang="en">
                <a:solidFill>
                  <a:srgbClr val="0944A1"/>
                </a:solidFill>
              </a:rPr>
              <a:t> </a:t>
            </a:r>
            <a:r>
              <a:rPr b="1" lang="en">
                <a:solidFill>
                  <a:srgbClr val="0000FF"/>
                </a:solidFill>
              </a:rPr>
              <a:t>MedEd</a:t>
            </a:r>
            <a:r>
              <a:rPr lang="en">
                <a:solidFill>
                  <a:srgbClr val="0944A1"/>
                </a:solidFill>
              </a:rPr>
              <a:t> + </a:t>
            </a:r>
            <a:r>
              <a:rPr b="1" lang="en">
                <a:solidFill>
                  <a:srgbClr val="FF00FF"/>
                </a:solidFill>
              </a:rPr>
              <a:t>Leadership</a:t>
            </a:r>
            <a:endParaRPr>
              <a:solidFill>
                <a:srgbClr val="0944A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Wales: </a:t>
            </a:r>
            <a:r>
              <a:rPr b="1" lang="en">
                <a:solidFill>
                  <a:srgbClr val="FF00FF"/>
                </a:solidFill>
              </a:rPr>
              <a:t>Leadership</a:t>
            </a:r>
            <a:endParaRPr>
              <a:solidFill>
                <a:srgbClr val="0944A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>
                <a:solidFill>
                  <a:schemeClr val="accent1"/>
                </a:solidFill>
              </a:rPr>
              <a:t>Yorkshire &amp; Humber:</a:t>
            </a:r>
            <a:r>
              <a:rPr lang="en">
                <a:solidFill>
                  <a:srgbClr val="0944A1"/>
                </a:solidFill>
              </a:rPr>
              <a:t> </a:t>
            </a:r>
            <a:r>
              <a:rPr b="1" lang="en">
                <a:solidFill>
                  <a:srgbClr val="0000FF"/>
                </a:solidFill>
              </a:rPr>
              <a:t>MedEd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638" y="0"/>
            <a:ext cx="593873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88" y="30962"/>
            <a:ext cx="8488627" cy="50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701" y="0"/>
            <a:ext cx="50885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