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9" roundtripDataSignature="AMtx7mjhzNopRsDAFgun18++t/pzndrT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d0a44317d2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3d0a44317d2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d128a01ac3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3d128a01ac3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d128a01ac3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g3d128a01ac3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ce523059cd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g3ce523059cd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ce523059cd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3ce523059cd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ce523059cd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3ce523059cd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d0a44317d2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3d0a44317d2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ce523059cd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g3ce523059cd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ce523059cd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3ce523059cd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ce523059cd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g3ce523059cd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debc0797a_1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cdebc0797a_1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0a44317d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d0a44317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0a44317d2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d0a44317d2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d0a44317d2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3d0a44317d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d0a44317d2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d0a44317d2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cdebc0797a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3cdebc0797a_1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cdebc0797a_1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3cdebc0797a_1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d0a44317d2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3d0a44317d2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1792288" y="612775"/>
            <a:ext cx="5486400" cy="4114800"/>
          </a:xfrm>
          <a:prstGeom prst="rect">
            <a:avLst/>
          </a:prstGeom>
          <a:noFill/>
          <a:ln>
            <a:noFill/>
          </a:ln>
        </p:spPr>
      </p:sp>
      <p:sp>
        <p:nvSpPr>
          <p:cNvPr id="68" name="Google Shape;68;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66"/>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2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18" l="0" r="0" t="-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nvSpPr>
        <p:spPr>
          <a:xfrm>
            <a:off x="1201352" y="2946838"/>
            <a:ext cx="15885300" cy="13341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9124" u="none" cap="none" strike="noStrike">
                <a:solidFill>
                  <a:srgbClr val="FFFFFF"/>
                </a:solidFill>
                <a:latin typeface="Montserrat"/>
                <a:ea typeface="Montserrat"/>
                <a:cs typeface="Montserrat"/>
                <a:sym typeface="Montserrat"/>
              </a:rPr>
              <a:t>Year 2 OSCE Crash Course</a:t>
            </a:r>
            <a:endParaRPr b="0" i="0" sz="200" u="none" cap="none" strike="noStrike">
              <a:solidFill>
                <a:srgbClr val="000000"/>
              </a:solidFill>
              <a:latin typeface="Arial"/>
              <a:ea typeface="Arial"/>
              <a:cs typeface="Arial"/>
              <a:sym typeface="Arial"/>
            </a:endParaRPr>
          </a:p>
        </p:txBody>
      </p:sp>
      <p:sp>
        <p:nvSpPr>
          <p:cNvPr id="91" name="Google Shape;91;p1"/>
          <p:cNvSpPr/>
          <p:nvPr/>
        </p:nvSpPr>
        <p:spPr>
          <a:xfrm rot="-920318">
            <a:off x="-1063517" y="5879929"/>
            <a:ext cx="5073698" cy="6756741"/>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1"/>
          <p:cNvSpPr/>
          <p:nvPr/>
        </p:nvSpPr>
        <p:spPr>
          <a:xfrm rot="10228092">
            <a:off x="14507061" y="-1791979"/>
            <a:ext cx="4758344" cy="6336777"/>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3" name="Google Shape;93;p1"/>
          <p:cNvGrpSpPr/>
          <p:nvPr/>
        </p:nvGrpSpPr>
        <p:grpSpPr>
          <a:xfrm>
            <a:off x="-1442212" y="-1175596"/>
            <a:ext cx="3074157" cy="3074157"/>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txBox="1"/>
            <p:nvPr/>
          </p:nvSpPr>
          <p:spPr>
            <a:xfrm>
              <a:off x="76200" y="57150"/>
              <a:ext cx="660400" cy="67945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
          <p:cNvGrpSpPr/>
          <p:nvPr/>
        </p:nvGrpSpPr>
        <p:grpSpPr>
          <a:xfrm>
            <a:off x="338170" y="-1043919"/>
            <a:ext cx="2587552" cy="2587552"/>
            <a:chOff x="0" y="0"/>
            <a:chExt cx="812800" cy="812800"/>
          </a:xfrm>
        </p:grpSpPr>
        <p:sp>
          <p:nvSpPr>
            <p:cNvPr id="97" name="Google Shape;97;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
            <p:cNvSpPr txBox="1"/>
            <p:nvPr/>
          </p:nvSpPr>
          <p:spPr>
            <a:xfrm>
              <a:off x="76200" y="57150"/>
              <a:ext cx="660400" cy="67945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
          <p:cNvGrpSpPr/>
          <p:nvPr/>
        </p:nvGrpSpPr>
        <p:grpSpPr>
          <a:xfrm>
            <a:off x="15434840" y="8927260"/>
            <a:ext cx="2902786" cy="2902786"/>
            <a:chOff x="0" y="0"/>
            <a:chExt cx="812800" cy="812800"/>
          </a:xfrm>
        </p:grpSpPr>
        <p:sp>
          <p:nvSpPr>
            <p:cNvPr id="100" name="Google Shape;100;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
            <p:cNvSpPr txBox="1"/>
            <p:nvPr/>
          </p:nvSpPr>
          <p:spPr>
            <a:xfrm>
              <a:off x="76200" y="57150"/>
              <a:ext cx="660400" cy="67945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
          <p:cNvGrpSpPr/>
          <p:nvPr/>
        </p:nvGrpSpPr>
        <p:grpSpPr>
          <a:xfrm>
            <a:off x="16878213" y="8036647"/>
            <a:ext cx="2443307" cy="2443307"/>
            <a:chOff x="0" y="0"/>
            <a:chExt cx="812800" cy="812800"/>
          </a:xfrm>
        </p:grpSpPr>
        <p:sp>
          <p:nvSpPr>
            <p:cNvPr id="103" name="Google Shape;103;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
            <p:cNvSpPr txBox="1"/>
            <p:nvPr/>
          </p:nvSpPr>
          <p:spPr>
            <a:xfrm>
              <a:off x="76200" y="57150"/>
              <a:ext cx="660400" cy="67945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
          <p:cNvSpPr txBox="1"/>
          <p:nvPr/>
        </p:nvSpPr>
        <p:spPr>
          <a:xfrm>
            <a:off x="1864647" y="4642284"/>
            <a:ext cx="14558700" cy="14220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9724">
                <a:solidFill>
                  <a:srgbClr val="FFCC00"/>
                </a:solidFill>
                <a:latin typeface="Montserrat"/>
                <a:ea typeface="Montserrat"/>
                <a:cs typeface="Montserrat"/>
                <a:sym typeface="Montserrat"/>
              </a:rPr>
              <a:t>Prescribing</a:t>
            </a:r>
            <a:endParaRPr b="0" i="0" sz="400" u="none" cap="none" strike="noStrike">
              <a:solidFill>
                <a:srgbClr val="000000"/>
              </a:solidFill>
              <a:latin typeface="Arial"/>
              <a:ea typeface="Arial"/>
              <a:cs typeface="Arial"/>
              <a:sym typeface="Arial"/>
            </a:endParaRPr>
          </a:p>
        </p:txBody>
      </p:sp>
      <p:sp>
        <p:nvSpPr>
          <p:cNvPr id="106" name="Google Shape;106;p1"/>
          <p:cNvSpPr txBox="1"/>
          <p:nvPr/>
        </p:nvSpPr>
        <p:spPr>
          <a:xfrm>
            <a:off x="2082025" y="8036650"/>
            <a:ext cx="14436600" cy="77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chemeClr val="lt1"/>
                </a:solidFill>
                <a:latin typeface="Montserrat"/>
                <a:ea typeface="Montserrat"/>
                <a:cs typeface="Montserrat"/>
                <a:sym typeface="Montserrat"/>
              </a:rPr>
              <a:t>By:</a:t>
            </a:r>
            <a:r>
              <a:rPr b="1" i="1" lang="en-US" sz="3200">
                <a:solidFill>
                  <a:schemeClr val="lt1"/>
                </a:solidFill>
                <a:latin typeface="Montserrat"/>
                <a:ea typeface="Montserrat"/>
                <a:cs typeface="Montserrat"/>
                <a:sym typeface="Montserrat"/>
              </a:rPr>
              <a:t> Maheen Siddiqui (Yr4), Shruti Turaga (Yr3) &amp; Amy Zhang (Yr3)</a:t>
            </a:r>
            <a:endParaRPr b="1" i="1" sz="32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d0a44317d2_0_14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g3d0a44317d2_0_148"/>
          <p:cNvSpPr/>
          <p:nvPr/>
        </p:nvSpPr>
        <p:spPr>
          <a:xfrm>
            <a:off x="7197080" y="684742"/>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8" name="Google Shape;428;g3d0a44317d2_0_14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g3d0a44317d2_0_14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30" name="Google Shape;430;g3d0a44317d2_0_148"/>
          <p:cNvGrpSpPr/>
          <p:nvPr/>
        </p:nvGrpSpPr>
        <p:grpSpPr>
          <a:xfrm>
            <a:off x="-1442212" y="-1175596"/>
            <a:ext cx="3074172" cy="3074172"/>
            <a:chOff x="0" y="0"/>
            <a:chExt cx="812800" cy="812800"/>
          </a:xfrm>
        </p:grpSpPr>
        <p:sp>
          <p:nvSpPr>
            <p:cNvPr id="431" name="Google Shape;431;g3d0a44317d2_0_1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g3d0a44317d2_0_14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g3d0a44317d2_0_148"/>
          <p:cNvGrpSpPr/>
          <p:nvPr/>
        </p:nvGrpSpPr>
        <p:grpSpPr>
          <a:xfrm>
            <a:off x="338170" y="-1043919"/>
            <a:ext cx="2587549" cy="2587549"/>
            <a:chOff x="0" y="0"/>
            <a:chExt cx="812800" cy="812800"/>
          </a:xfrm>
        </p:grpSpPr>
        <p:sp>
          <p:nvSpPr>
            <p:cNvPr id="434" name="Google Shape;434;g3d0a44317d2_0_1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g3d0a44317d2_0_14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g3d0a44317d2_0_148"/>
          <p:cNvGrpSpPr/>
          <p:nvPr/>
        </p:nvGrpSpPr>
        <p:grpSpPr>
          <a:xfrm>
            <a:off x="15434840" y="8927260"/>
            <a:ext cx="2902753" cy="2902753"/>
            <a:chOff x="0" y="0"/>
            <a:chExt cx="812800" cy="812800"/>
          </a:xfrm>
        </p:grpSpPr>
        <p:sp>
          <p:nvSpPr>
            <p:cNvPr id="437" name="Google Shape;437;g3d0a44317d2_0_1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g3d0a44317d2_0_14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g3d0a44317d2_0_148"/>
          <p:cNvGrpSpPr/>
          <p:nvPr/>
        </p:nvGrpSpPr>
        <p:grpSpPr>
          <a:xfrm>
            <a:off x="16878213" y="8036647"/>
            <a:ext cx="2443277" cy="2443277"/>
            <a:chOff x="0" y="0"/>
            <a:chExt cx="812800" cy="812800"/>
          </a:xfrm>
        </p:grpSpPr>
        <p:sp>
          <p:nvSpPr>
            <p:cNvPr id="440" name="Google Shape;440;g3d0a44317d2_0_1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1" name="Google Shape;441;g3d0a44317d2_0_14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42" name="Google Shape;442;g3d0a44317d2_0_148"/>
          <p:cNvPicPr preferRelativeResize="0"/>
          <p:nvPr/>
        </p:nvPicPr>
        <p:blipFill>
          <a:blip r:embed="rId6">
            <a:alphaModFix/>
          </a:blip>
          <a:stretch>
            <a:fillRect/>
          </a:stretch>
        </p:blipFill>
        <p:spPr>
          <a:xfrm>
            <a:off x="679950" y="3600900"/>
            <a:ext cx="16983075" cy="4686300"/>
          </a:xfrm>
          <a:prstGeom prst="rect">
            <a:avLst/>
          </a:prstGeom>
          <a:noFill/>
          <a:ln>
            <a:noFill/>
          </a:ln>
        </p:spPr>
      </p:pic>
      <p:sp>
        <p:nvSpPr>
          <p:cNvPr id="443" name="Google Shape;443;g3d0a44317d2_0_148"/>
          <p:cNvSpPr/>
          <p:nvPr/>
        </p:nvSpPr>
        <p:spPr>
          <a:xfrm>
            <a:off x="7763375" y="2262900"/>
            <a:ext cx="10054800" cy="168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900">
                <a:solidFill>
                  <a:schemeClr val="dk1"/>
                </a:solidFill>
                <a:latin typeface="Montserrat"/>
                <a:ea typeface="Montserrat"/>
                <a:cs typeface="Montserrat"/>
                <a:sym typeface="Montserrat"/>
              </a:rPr>
              <a:t>The </a:t>
            </a:r>
            <a:r>
              <a:rPr b="1" lang="en-US" sz="1900">
                <a:solidFill>
                  <a:schemeClr val="dk1"/>
                </a:solidFill>
                <a:latin typeface="Montserrat"/>
                <a:ea typeface="Montserrat"/>
                <a:cs typeface="Montserrat"/>
                <a:sym typeface="Montserrat"/>
              </a:rPr>
              <a:t>“As Required</a:t>
            </a:r>
            <a:r>
              <a:rPr lang="en-US" sz="1900">
                <a:solidFill>
                  <a:schemeClr val="dk1"/>
                </a:solidFill>
                <a:latin typeface="Montserrat"/>
                <a:ea typeface="Montserrat"/>
                <a:cs typeface="Montserrat"/>
                <a:sym typeface="Montserrat"/>
              </a:rPr>
              <a:t>” Section is for drugs that are not administered with a regular daily frequency.</a:t>
            </a:r>
            <a:endParaRPr sz="1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900">
                <a:solidFill>
                  <a:schemeClr val="dk1"/>
                </a:solidFill>
                <a:latin typeface="Montserrat"/>
                <a:ea typeface="Montserrat"/>
                <a:cs typeface="Montserrat"/>
                <a:sym typeface="Montserrat"/>
              </a:rPr>
              <a:t>They should only be administered if the patient experiences certain symptoms/signs or asks the nursing staff for them.</a:t>
            </a:r>
            <a:endParaRPr sz="2100">
              <a:latin typeface="Montserrat"/>
              <a:ea typeface="Montserrat"/>
              <a:cs typeface="Montserrat"/>
              <a:sym typeface="Montserrat"/>
            </a:endParaRPr>
          </a:p>
        </p:txBody>
      </p:sp>
      <p:sp>
        <p:nvSpPr>
          <p:cNvPr id="444" name="Google Shape;444;g3d0a44317d2_0_148"/>
          <p:cNvSpPr/>
          <p:nvPr/>
        </p:nvSpPr>
        <p:spPr>
          <a:xfrm>
            <a:off x="7197075" y="6245600"/>
            <a:ext cx="5605200" cy="1153500"/>
          </a:xfrm>
          <a:prstGeom prst="wedgeRectCallout">
            <a:avLst>
              <a:gd fmla="val -81374" name="adj1"/>
              <a:gd fmla="val 3186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900">
                <a:solidFill>
                  <a:schemeClr val="dk1"/>
                </a:solidFill>
                <a:latin typeface="Montserrat"/>
                <a:ea typeface="Montserrat"/>
                <a:cs typeface="Montserrat"/>
                <a:sym typeface="Montserrat"/>
              </a:rPr>
              <a:t>Max frequency is VERY IMPORTANT here - use the BNF</a:t>
            </a:r>
            <a:endParaRPr sz="1900">
              <a:latin typeface="Montserrat"/>
              <a:ea typeface="Montserrat"/>
              <a:cs typeface="Montserrat"/>
              <a:sym typeface="Montserrat"/>
            </a:endParaRPr>
          </a:p>
        </p:txBody>
      </p:sp>
      <p:sp>
        <p:nvSpPr>
          <p:cNvPr id="445" name="Google Shape;445;g3d0a44317d2_0_148"/>
          <p:cNvSpPr/>
          <p:nvPr/>
        </p:nvSpPr>
        <p:spPr>
          <a:xfrm>
            <a:off x="2925725" y="8287200"/>
            <a:ext cx="6002100" cy="1686900"/>
          </a:xfrm>
          <a:prstGeom prst="wedgeRectCallout">
            <a:avLst>
              <a:gd fmla="val -52160" name="adj1"/>
              <a:gd fmla="val -71338"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900">
                <a:solidFill>
                  <a:schemeClr val="dk1"/>
                </a:solidFill>
                <a:latin typeface="Montserrat"/>
                <a:ea typeface="Montserrat"/>
                <a:cs typeface="Montserrat"/>
                <a:sym typeface="Montserrat"/>
              </a:rPr>
              <a:t>The indication that would prompt appropriate administration of such drugs should be stipulated on the drug chart under </a:t>
            </a:r>
            <a:r>
              <a:rPr b="1" lang="en-US" sz="1900">
                <a:solidFill>
                  <a:schemeClr val="dk1"/>
                </a:solidFill>
                <a:latin typeface="Montserrat"/>
                <a:ea typeface="Montserrat"/>
                <a:cs typeface="Montserrat"/>
                <a:sym typeface="Montserrat"/>
              </a:rPr>
              <a:t>“Additional Information” </a:t>
            </a:r>
            <a:endParaRPr sz="19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d128a01ac3_0_7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1" name="Google Shape;451;g3d128a01ac3_0_78"/>
          <p:cNvSpPr/>
          <p:nvPr/>
        </p:nvSpPr>
        <p:spPr>
          <a:xfrm>
            <a:off x="7197080" y="684742"/>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g3d128a01ac3_0_78"/>
          <p:cNvSpPr txBox="1"/>
          <p:nvPr/>
        </p:nvSpPr>
        <p:spPr>
          <a:xfrm>
            <a:off x="1201352" y="2352659"/>
            <a:ext cx="15885300" cy="1023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7000">
                <a:solidFill>
                  <a:srgbClr val="FFFFFF"/>
                </a:solidFill>
                <a:latin typeface="Montserrat"/>
                <a:ea typeface="Montserrat"/>
                <a:cs typeface="Montserrat"/>
                <a:sym typeface="Montserrat"/>
              </a:rPr>
              <a:t>Other tips</a:t>
            </a:r>
            <a:endParaRPr b="1" i="1" sz="7000" u="none" cap="none" strike="noStrike">
              <a:solidFill>
                <a:srgbClr val="FFFFFF"/>
              </a:solidFill>
              <a:latin typeface="Montserrat"/>
              <a:ea typeface="Montserrat"/>
              <a:cs typeface="Montserrat"/>
              <a:sym typeface="Montserrat"/>
            </a:endParaRPr>
          </a:p>
        </p:txBody>
      </p:sp>
      <p:sp>
        <p:nvSpPr>
          <p:cNvPr id="453" name="Google Shape;453;g3d128a01ac3_0_7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4" name="Google Shape;454;g3d128a01ac3_0_7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5" name="Google Shape;455;g3d128a01ac3_0_78"/>
          <p:cNvGrpSpPr/>
          <p:nvPr/>
        </p:nvGrpSpPr>
        <p:grpSpPr>
          <a:xfrm>
            <a:off x="-1442212" y="-1175596"/>
            <a:ext cx="3074172" cy="3074172"/>
            <a:chOff x="0" y="0"/>
            <a:chExt cx="812800" cy="812800"/>
          </a:xfrm>
        </p:grpSpPr>
        <p:sp>
          <p:nvSpPr>
            <p:cNvPr id="456" name="Google Shape;456;g3d128a01ac3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7" name="Google Shape;457;g3d128a01ac3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g3d128a01ac3_0_78"/>
          <p:cNvGrpSpPr/>
          <p:nvPr/>
        </p:nvGrpSpPr>
        <p:grpSpPr>
          <a:xfrm>
            <a:off x="338170" y="-1043919"/>
            <a:ext cx="2587549" cy="2587549"/>
            <a:chOff x="0" y="0"/>
            <a:chExt cx="812800" cy="812800"/>
          </a:xfrm>
        </p:grpSpPr>
        <p:sp>
          <p:nvSpPr>
            <p:cNvPr id="459" name="Google Shape;459;g3d128a01ac3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0" name="Google Shape;460;g3d128a01ac3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g3d128a01ac3_0_78"/>
          <p:cNvGrpSpPr/>
          <p:nvPr/>
        </p:nvGrpSpPr>
        <p:grpSpPr>
          <a:xfrm>
            <a:off x="15434840" y="8927260"/>
            <a:ext cx="2902753" cy="2902753"/>
            <a:chOff x="0" y="0"/>
            <a:chExt cx="812800" cy="812800"/>
          </a:xfrm>
        </p:grpSpPr>
        <p:sp>
          <p:nvSpPr>
            <p:cNvPr id="462" name="Google Shape;462;g3d128a01ac3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g3d128a01ac3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g3d128a01ac3_0_78"/>
          <p:cNvGrpSpPr/>
          <p:nvPr/>
        </p:nvGrpSpPr>
        <p:grpSpPr>
          <a:xfrm>
            <a:off x="16878213" y="8036647"/>
            <a:ext cx="2443277" cy="2443277"/>
            <a:chOff x="0" y="0"/>
            <a:chExt cx="812800" cy="812800"/>
          </a:xfrm>
        </p:grpSpPr>
        <p:sp>
          <p:nvSpPr>
            <p:cNvPr id="465" name="Google Shape;465;g3d128a01ac3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6" name="Google Shape;466;g3d128a01ac3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7" name="Google Shape;467;g3d128a01ac3_0_78"/>
          <p:cNvSpPr txBox="1"/>
          <p:nvPr/>
        </p:nvSpPr>
        <p:spPr>
          <a:xfrm>
            <a:off x="1095519" y="3720171"/>
            <a:ext cx="15885300" cy="5615100"/>
          </a:xfrm>
          <a:prstGeom prst="rect">
            <a:avLst/>
          </a:prstGeom>
          <a:noFill/>
          <a:ln>
            <a:noFill/>
          </a:ln>
        </p:spPr>
        <p:txBody>
          <a:bodyPr anchorCtr="0" anchor="t" bIns="0" lIns="0" spcFirstLastPara="1" rIns="0" wrap="square" tIns="0">
            <a:spAutoFit/>
          </a:bodyPr>
          <a:lstStyle/>
          <a:p>
            <a:pPr indent="-431800" lvl="0" marL="4572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Probably worth learning the details to fill in simple paracetamol to save you time</a:t>
            </a:r>
            <a:endParaRPr i="1" sz="3200">
              <a:solidFill>
                <a:srgbClr val="FFFFFF"/>
              </a:solidFill>
              <a:latin typeface="Montserrat"/>
              <a:ea typeface="Montserrat"/>
              <a:cs typeface="Montserrat"/>
              <a:sym typeface="Montserrat"/>
            </a:endParaRPr>
          </a:p>
          <a:p>
            <a:pPr indent="-431800" lvl="0" marL="4572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When using BNF, you can search using:</a:t>
            </a:r>
            <a:endParaRPr i="1" sz="3200">
              <a:solidFill>
                <a:srgbClr val="FFFFFF"/>
              </a:solidFill>
              <a:latin typeface="Montserrat"/>
              <a:ea typeface="Montserrat"/>
              <a:cs typeface="Montserrat"/>
              <a:sym typeface="Montserrat"/>
            </a:endParaRPr>
          </a:p>
          <a:p>
            <a:pPr indent="-431800" lvl="4" marL="22860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Drugs</a:t>
            </a:r>
            <a:endParaRPr i="1" sz="3200">
              <a:solidFill>
                <a:srgbClr val="FFFFFF"/>
              </a:solidFill>
              <a:latin typeface="Montserrat"/>
              <a:ea typeface="Montserrat"/>
              <a:cs typeface="Montserrat"/>
              <a:sym typeface="Montserrat"/>
            </a:endParaRPr>
          </a:p>
          <a:p>
            <a:pPr indent="-431800" lvl="7" marL="36576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Search drug name in the “Drugs” section of BNF</a:t>
            </a:r>
            <a:endParaRPr i="1" sz="3200">
              <a:solidFill>
                <a:srgbClr val="FFFFFF"/>
              </a:solidFill>
              <a:latin typeface="Montserrat"/>
              <a:ea typeface="Montserrat"/>
              <a:cs typeface="Montserrat"/>
              <a:sym typeface="Montserrat"/>
            </a:endParaRPr>
          </a:p>
          <a:p>
            <a:pPr indent="-431800" lvl="4" marL="22860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Condition</a:t>
            </a:r>
            <a:endParaRPr i="1" sz="3200">
              <a:solidFill>
                <a:srgbClr val="FFFFFF"/>
              </a:solidFill>
              <a:latin typeface="Montserrat"/>
              <a:ea typeface="Montserrat"/>
              <a:cs typeface="Montserrat"/>
              <a:sym typeface="Montserrat"/>
            </a:endParaRPr>
          </a:p>
          <a:p>
            <a:pPr indent="-431800" lvl="7" marL="36576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Search condition name in the “Treatment Summaries” section of the BNF</a:t>
            </a:r>
            <a:endParaRPr i="1" sz="3200">
              <a:solidFill>
                <a:srgbClr val="FFFFFF"/>
              </a:solidFill>
              <a:latin typeface="Montserrat"/>
              <a:ea typeface="Montserrat"/>
              <a:cs typeface="Montserrat"/>
              <a:sym typeface="Montserrat"/>
            </a:endParaRPr>
          </a:p>
          <a:p>
            <a:pPr indent="-431800" lvl="7" marL="36576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For any infective condition e.g. pneumonia, if it does not turn up by searching condition name directly, you will have to search “Anti-infective” in the treatment summaries and navigate through there</a:t>
            </a:r>
            <a:endParaRPr i="1" sz="32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3d128a01ac3_0_103"/>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3" name="Google Shape;473;g3d128a01ac3_0_103"/>
          <p:cNvSpPr/>
          <p:nvPr/>
        </p:nvSpPr>
        <p:spPr>
          <a:xfrm>
            <a:off x="7197080" y="684742"/>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4" name="Google Shape;474;g3d128a01ac3_0_103"/>
          <p:cNvSpPr txBox="1"/>
          <p:nvPr/>
        </p:nvSpPr>
        <p:spPr>
          <a:xfrm>
            <a:off x="1201352" y="2352659"/>
            <a:ext cx="15885300" cy="1023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7000">
                <a:solidFill>
                  <a:srgbClr val="FFFFFF"/>
                </a:solidFill>
                <a:latin typeface="Montserrat"/>
                <a:ea typeface="Montserrat"/>
                <a:cs typeface="Montserrat"/>
                <a:sym typeface="Montserrat"/>
              </a:rPr>
              <a:t>Other tips</a:t>
            </a:r>
            <a:endParaRPr b="1" i="1" sz="7000" u="none" cap="none" strike="noStrike">
              <a:solidFill>
                <a:srgbClr val="FFFFFF"/>
              </a:solidFill>
              <a:latin typeface="Montserrat"/>
              <a:ea typeface="Montserrat"/>
              <a:cs typeface="Montserrat"/>
              <a:sym typeface="Montserrat"/>
            </a:endParaRPr>
          </a:p>
        </p:txBody>
      </p:sp>
      <p:sp>
        <p:nvSpPr>
          <p:cNvPr id="475" name="Google Shape;475;g3d128a01ac3_0_103"/>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6" name="Google Shape;476;g3d128a01ac3_0_103"/>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77" name="Google Shape;477;g3d128a01ac3_0_103"/>
          <p:cNvGrpSpPr/>
          <p:nvPr/>
        </p:nvGrpSpPr>
        <p:grpSpPr>
          <a:xfrm>
            <a:off x="-1442212" y="-1175596"/>
            <a:ext cx="3074172" cy="3074172"/>
            <a:chOff x="0" y="0"/>
            <a:chExt cx="812800" cy="812800"/>
          </a:xfrm>
        </p:grpSpPr>
        <p:sp>
          <p:nvSpPr>
            <p:cNvPr id="478" name="Google Shape;478;g3d128a01ac3_0_10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g3d128a01ac3_0_10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g3d128a01ac3_0_103"/>
          <p:cNvGrpSpPr/>
          <p:nvPr/>
        </p:nvGrpSpPr>
        <p:grpSpPr>
          <a:xfrm>
            <a:off x="338170" y="-1043919"/>
            <a:ext cx="2587549" cy="2587549"/>
            <a:chOff x="0" y="0"/>
            <a:chExt cx="812800" cy="812800"/>
          </a:xfrm>
        </p:grpSpPr>
        <p:sp>
          <p:nvSpPr>
            <p:cNvPr id="481" name="Google Shape;481;g3d128a01ac3_0_10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2" name="Google Shape;482;g3d128a01ac3_0_10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g3d128a01ac3_0_103"/>
          <p:cNvGrpSpPr/>
          <p:nvPr/>
        </p:nvGrpSpPr>
        <p:grpSpPr>
          <a:xfrm>
            <a:off x="15434840" y="8927260"/>
            <a:ext cx="2902753" cy="2902753"/>
            <a:chOff x="0" y="0"/>
            <a:chExt cx="812800" cy="812800"/>
          </a:xfrm>
        </p:grpSpPr>
        <p:sp>
          <p:nvSpPr>
            <p:cNvPr id="484" name="Google Shape;484;g3d128a01ac3_0_10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g3d128a01ac3_0_10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g3d128a01ac3_0_103"/>
          <p:cNvGrpSpPr/>
          <p:nvPr/>
        </p:nvGrpSpPr>
        <p:grpSpPr>
          <a:xfrm>
            <a:off x="16878213" y="8036647"/>
            <a:ext cx="2443277" cy="2443277"/>
            <a:chOff x="0" y="0"/>
            <a:chExt cx="812800" cy="812800"/>
          </a:xfrm>
        </p:grpSpPr>
        <p:sp>
          <p:nvSpPr>
            <p:cNvPr id="487" name="Google Shape;487;g3d128a01ac3_0_10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8" name="Google Shape;488;g3d128a01ac3_0_10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9" name="Google Shape;489;g3d128a01ac3_0_103"/>
          <p:cNvSpPr txBox="1"/>
          <p:nvPr/>
        </p:nvSpPr>
        <p:spPr>
          <a:xfrm>
            <a:off x="1095519" y="4088880"/>
            <a:ext cx="15885300" cy="2339700"/>
          </a:xfrm>
          <a:prstGeom prst="rect">
            <a:avLst/>
          </a:prstGeom>
          <a:noFill/>
          <a:ln>
            <a:noFill/>
          </a:ln>
        </p:spPr>
        <p:txBody>
          <a:bodyPr anchorCtr="0" anchor="t" bIns="0" lIns="0" spcFirstLastPara="1" rIns="0" wrap="square" tIns="0">
            <a:spAutoFit/>
          </a:bodyPr>
          <a:lstStyle/>
          <a:p>
            <a:pPr indent="-431800" lvl="0" marL="4572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If they have not specified which section to put the medications in (STAT, regular, PRN), our advice for the safest bet in OSCE is:</a:t>
            </a:r>
            <a:endParaRPr i="1" sz="3200">
              <a:solidFill>
                <a:srgbClr val="FFFFFF"/>
              </a:solidFill>
              <a:latin typeface="Montserrat"/>
              <a:ea typeface="Montserrat"/>
              <a:cs typeface="Montserrat"/>
              <a:sym typeface="Montserrat"/>
            </a:endParaRPr>
          </a:p>
          <a:p>
            <a:pPr indent="-431800" lvl="3" marL="18288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Put all drugs in STAT </a:t>
            </a:r>
            <a:r>
              <a:rPr b="1" i="1" lang="en-US" sz="3200">
                <a:solidFill>
                  <a:srgbClr val="FFFFFF"/>
                </a:solidFill>
                <a:latin typeface="Montserrat"/>
                <a:ea typeface="Montserrat"/>
                <a:cs typeface="Montserrat"/>
                <a:sym typeface="Montserrat"/>
              </a:rPr>
              <a:t>AND </a:t>
            </a:r>
            <a:r>
              <a:rPr i="1" lang="en-US" sz="3200">
                <a:solidFill>
                  <a:srgbClr val="FFFFFF"/>
                </a:solidFill>
                <a:latin typeface="Montserrat"/>
                <a:ea typeface="Montserrat"/>
                <a:cs typeface="Montserrat"/>
                <a:sym typeface="Montserrat"/>
              </a:rPr>
              <a:t>in regular</a:t>
            </a:r>
            <a:endParaRPr i="1" sz="3200">
              <a:solidFill>
                <a:srgbClr val="FFFFFF"/>
              </a:solidFill>
              <a:latin typeface="Montserrat"/>
              <a:ea typeface="Montserrat"/>
              <a:cs typeface="Montserrat"/>
              <a:sym typeface="Montserrat"/>
            </a:endParaRPr>
          </a:p>
          <a:p>
            <a:pPr indent="-431800" lvl="3" marL="1828800" marR="0" rtl="0" algn="l">
              <a:lnSpc>
                <a:spcPct val="95001"/>
              </a:lnSpc>
              <a:spcBef>
                <a:spcPts val="0"/>
              </a:spcBef>
              <a:spcAft>
                <a:spcPts val="0"/>
              </a:spcAft>
              <a:buClr>
                <a:srgbClr val="FFFFFF"/>
              </a:buClr>
              <a:buSzPts val="3200"/>
              <a:buFont typeface="Montserrat"/>
              <a:buChar char="●"/>
            </a:pPr>
            <a:r>
              <a:rPr i="1" lang="en-US" sz="3200">
                <a:solidFill>
                  <a:srgbClr val="FFFFFF"/>
                </a:solidFill>
                <a:latin typeface="Montserrat"/>
                <a:ea typeface="Montserrat"/>
                <a:cs typeface="Montserrat"/>
                <a:sym typeface="Montserrat"/>
              </a:rPr>
              <a:t>As mentioned before, remember to cross out the first dose in the “Regular” section since you have already given that in STAT</a:t>
            </a:r>
            <a:endParaRPr i="1" sz="3200">
              <a:solidFill>
                <a:srgbClr val="FFFF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3ce523059cd_0_5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g3ce523059cd_0_5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6" name="Google Shape;496;g3ce523059cd_0_5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7" name="Google Shape;497;g3ce523059cd_0_5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8" name="Google Shape;498;g3ce523059cd_0_58"/>
          <p:cNvGrpSpPr/>
          <p:nvPr/>
        </p:nvGrpSpPr>
        <p:grpSpPr>
          <a:xfrm>
            <a:off x="-1442212" y="-1175596"/>
            <a:ext cx="3074172" cy="3074172"/>
            <a:chOff x="0" y="0"/>
            <a:chExt cx="812800" cy="812800"/>
          </a:xfrm>
        </p:grpSpPr>
        <p:sp>
          <p:nvSpPr>
            <p:cNvPr id="499" name="Google Shape;499;g3ce523059cd_0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0" name="Google Shape;500;g3ce523059cd_0_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g3ce523059cd_0_58"/>
          <p:cNvGrpSpPr/>
          <p:nvPr/>
        </p:nvGrpSpPr>
        <p:grpSpPr>
          <a:xfrm>
            <a:off x="338170" y="-1043919"/>
            <a:ext cx="2587549" cy="2587549"/>
            <a:chOff x="0" y="0"/>
            <a:chExt cx="812800" cy="812800"/>
          </a:xfrm>
        </p:grpSpPr>
        <p:sp>
          <p:nvSpPr>
            <p:cNvPr id="502" name="Google Shape;502;g3ce523059cd_0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3" name="Google Shape;503;g3ce523059cd_0_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4" name="Google Shape;504;g3ce523059cd_0_58"/>
          <p:cNvGrpSpPr/>
          <p:nvPr/>
        </p:nvGrpSpPr>
        <p:grpSpPr>
          <a:xfrm>
            <a:off x="15434840" y="8927260"/>
            <a:ext cx="2902753" cy="2902753"/>
            <a:chOff x="0" y="0"/>
            <a:chExt cx="812800" cy="812800"/>
          </a:xfrm>
        </p:grpSpPr>
        <p:sp>
          <p:nvSpPr>
            <p:cNvPr id="505" name="Google Shape;505;g3ce523059cd_0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6" name="Google Shape;506;g3ce523059cd_0_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g3ce523059cd_0_58"/>
          <p:cNvGrpSpPr/>
          <p:nvPr/>
        </p:nvGrpSpPr>
        <p:grpSpPr>
          <a:xfrm>
            <a:off x="16878213" y="8036647"/>
            <a:ext cx="2443277" cy="2443277"/>
            <a:chOff x="0" y="0"/>
            <a:chExt cx="812800" cy="812800"/>
          </a:xfrm>
        </p:grpSpPr>
        <p:sp>
          <p:nvSpPr>
            <p:cNvPr id="508" name="Google Shape;508;g3ce523059cd_0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9" name="Google Shape;509;g3ce523059cd_0_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0" name="Google Shape;510;g3ce523059cd_0_58"/>
          <p:cNvSpPr txBox="1"/>
          <p:nvPr/>
        </p:nvSpPr>
        <p:spPr>
          <a:xfrm>
            <a:off x="1201377" y="3847026"/>
            <a:ext cx="15885300" cy="32532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11124">
                <a:solidFill>
                  <a:srgbClr val="FFFFFF"/>
                </a:solidFill>
                <a:latin typeface="Montserrat"/>
                <a:ea typeface="Montserrat"/>
                <a:cs typeface="Montserrat"/>
                <a:sym typeface="Montserrat"/>
              </a:rPr>
              <a:t>Case 1</a:t>
            </a:r>
            <a:endParaRPr b="1" i="1" sz="11124">
              <a:solidFill>
                <a:srgbClr val="FFFFFF"/>
              </a:solidFill>
              <a:latin typeface="Montserrat"/>
              <a:ea typeface="Montserrat"/>
              <a:cs typeface="Montserrat"/>
              <a:sym typeface="Montserrat"/>
            </a:endParaRPr>
          </a:p>
          <a:p>
            <a:pPr indent="0" lvl="0" marL="0" marR="0" rtl="0" algn="l">
              <a:lnSpc>
                <a:spcPct val="95001"/>
              </a:lnSpc>
              <a:spcBef>
                <a:spcPts val="0"/>
              </a:spcBef>
              <a:spcAft>
                <a:spcPts val="0"/>
              </a:spcAft>
              <a:buClr>
                <a:srgbClr val="000000"/>
              </a:buClr>
              <a:buSzPts val="11124"/>
              <a:buFont typeface="Arial"/>
              <a:buNone/>
            </a:pPr>
            <a:r>
              <a:t/>
            </a:r>
            <a:endParaRPr b="1" i="1" sz="11124">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3ce523059cd_0_78"/>
          <p:cNvSpPr/>
          <p:nvPr/>
        </p:nvSpPr>
        <p:spPr>
          <a:xfrm>
            <a:off x="3153916"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g3ce523059cd_0_7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7" name="Google Shape;517;g3ce523059cd_0_78"/>
          <p:cNvSpPr txBox="1"/>
          <p:nvPr/>
        </p:nvSpPr>
        <p:spPr>
          <a:xfrm>
            <a:off x="1201352" y="3533551"/>
            <a:ext cx="15885300" cy="49134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You are a junior doctor on the ward.</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Mr Wright is admitted to the ward with right lower lobe pneumonia.</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He is febrile, in pain, and struggling to eat.</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Prescribe prescribe him amoxicillin for treatment, paracetamol regular and cyclizine PRN.</a:t>
            </a:r>
            <a:endParaRPr b="1" i="1" sz="4200">
              <a:solidFill>
                <a:srgbClr val="FFFFFF"/>
              </a:solidFill>
              <a:latin typeface="Montserrat"/>
              <a:ea typeface="Montserrat"/>
              <a:cs typeface="Montserrat"/>
              <a:sym typeface="Montserrat"/>
            </a:endParaRPr>
          </a:p>
        </p:txBody>
      </p:sp>
      <p:sp>
        <p:nvSpPr>
          <p:cNvPr id="518" name="Google Shape;518;g3ce523059cd_0_7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g3ce523059cd_0_7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20" name="Google Shape;520;g3ce523059cd_0_78"/>
          <p:cNvGrpSpPr/>
          <p:nvPr/>
        </p:nvGrpSpPr>
        <p:grpSpPr>
          <a:xfrm>
            <a:off x="-1442212" y="-1175596"/>
            <a:ext cx="3074172" cy="3074172"/>
            <a:chOff x="0" y="0"/>
            <a:chExt cx="812800" cy="812800"/>
          </a:xfrm>
        </p:grpSpPr>
        <p:sp>
          <p:nvSpPr>
            <p:cNvPr id="521" name="Google Shape;521;g3ce523059cd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2" name="Google Shape;522;g3ce523059cd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3" name="Google Shape;523;g3ce523059cd_0_78"/>
          <p:cNvGrpSpPr/>
          <p:nvPr/>
        </p:nvGrpSpPr>
        <p:grpSpPr>
          <a:xfrm>
            <a:off x="338170" y="-1043919"/>
            <a:ext cx="2587549" cy="2587549"/>
            <a:chOff x="0" y="0"/>
            <a:chExt cx="812800" cy="812800"/>
          </a:xfrm>
        </p:grpSpPr>
        <p:sp>
          <p:nvSpPr>
            <p:cNvPr id="524" name="Google Shape;524;g3ce523059cd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5" name="Google Shape;525;g3ce523059cd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g3ce523059cd_0_78"/>
          <p:cNvGrpSpPr/>
          <p:nvPr/>
        </p:nvGrpSpPr>
        <p:grpSpPr>
          <a:xfrm>
            <a:off x="15434840" y="8927260"/>
            <a:ext cx="2902753" cy="2902753"/>
            <a:chOff x="0" y="0"/>
            <a:chExt cx="812800" cy="812800"/>
          </a:xfrm>
        </p:grpSpPr>
        <p:sp>
          <p:nvSpPr>
            <p:cNvPr id="527" name="Google Shape;527;g3ce523059cd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8" name="Google Shape;528;g3ce523059cd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g3ce523059cd_0_78"/>
          <p:cNvGrpSpPr/>
          <p:nvPr/>
        </p:nvGrpSpPr>
        <p:grpSpPr>
          <a:xfrm>
            <a:off x="16878213" y="8036647"/>
            <a:ext cx="2443277" cy="2443277"/>
            <a:chOff x="0" y="0"/>
            <a:chExt cx="812800" cy="812800"/>
          </a:xfrm>
        </p:grpSpPr>
        <p:sp>
          <p:nvSpPr>
            <p:cNvPr id="530" name="Google Shape;530;g3ce523059cd_0_7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g3ce523059cd_0_7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2" name="Google Shape;532;g3ce523059cd_0_78"/>
          <p:cNvSpPr txBox="1"/>
          <p:nvPr/>
        </p:nvSpPr>
        <p:spPr>
          <a:xfrm>
            <a:off x="8492699" y="510563"/>
            <a:ext cx="11077500" cy="33924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Patient details : </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Name : Samuel Wright</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DOB : 11/05/1947</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Hospital : St Thomas’ Hospital</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Ward : Albert ward</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Consultant responsible : Dr Kapoor</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Date of admission : 16/03/2026</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29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ce523059cd_0_9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8" name="Google Shape;538;g3ce523059cd_0_9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9" name="Google Shape;539;g3ce523059cd_0_98"/>
          <p:cNvSpPr txBox="1"/>
          <p:nvPr/>
        </p:nvSpPr>
        <p:spPr>
          <a:xfrm>
            <a:off x="1538975" y="2975425"/>
            <a:ext cx="8665500" cy="64341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Amoxicillin </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500mg</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Oral</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Three times a day</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5 days</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Paracetamol</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1g</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Oral</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Four times a day</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000">
              <a:solidFill>
                <a:srgbClr val="FFFFFF"/>
              </a:solidFill>
              <a:latin typeface="Montserrat"/>
              <a:ea typeface="Montserrat"/>
              <a:cs typeface="Montserrat"/>
              <a:sym typeface="Montserrat"/>
            </a:endParaRPr>
          </a:p>
        </p:txBody>
      </p:sp>
      <p:sp>
        <p:nvSpPr>
          <p:cNvPr id="540" name="Google Shape;540;g3ce523059cd_0_9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1" name="Google Shape;541;g3ce523059cd_0_9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42" name="Google Shape;542;g3ce523059cd_0_98"/>
          <p:cNvGrpSpPr/>
          <p:nvPr/>
        </p:nvGrpSpPr>
        <p:grpSpPr>
          <a:xfrm>
            <a:off x="-1442212" y="-1175596"/>
            <a:ext cx="3074172" cy="3074172"/>
            <a:chOff x="0" y="0"/>
            <a:chExt cx="812800" cy="812800"/>
          </a:xfrm>
        </p:grpSpPr>
        <p:sp>
          <p:nvSpPr>
            <p:cNvPr id="543" name="Google Shape;543;g3ce523059cd_0_9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4" name="Google Shape;544;g3ce523059cd_0_9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g3ce523059cd_0_98"/>
          <p:cNvGrpSpPr/>
          <p:nvPr/>
        </p:nvGrpSpPr>
        <p:grpSpPr>
          <a:xfrm>
            <a:off x="338170" y="-1043919"/>
            <a:ext cx="2587549" cy="2587549"/>
            <a:chOff x="0" y="0"/>
            <a:chExt cx="812800" cy="812800"/>
          </a:xfrm>
        </p:grpSpPr>
        <p:sp>
          <p:nvSpPr>
            <p:cNvPr id="546" name="Google Shape;546;g3ce523059cd_0_9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7" name="Google Shape;547;g3ce523059cd_0_9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g3ce523059cd_0_98"/>
          <p:cNvGrpSpPr/>
          <p:nvPr/>
        </p:nvGrpSpPr>
        <p:grpSpPr>
          <a:xfrm>
            <a:off x="15434840" y="8927260"/>
            <a:ext cx="2902753" cy="2902753"/>
            <a:chOff x="0" y="0"/>
            <a:chExt cx="812800" cy="812800"/>
          </a:xfrm>
        </p:grpSpPr>
        <p:sp>
          <p:nvSpPr>
            <p:cNvPr id="549" name="Google Shape;549;g3ce523059cd_0_9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0" name="Google Shape;550;g3ce523059cd_0_9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g3ce523059cd_0_98"/>
          <p:cNvGrpSpPr/>
          <p:nvPr/>
        </p:nvGrpSpPr>
        <p:grpSpPr>
          <a:xfrm>
            <a:off x="16878213" y="8036647"/>
            <a:ext cx="2443277" cy="2443277"/>
            <a:chOff x="0" y="0"/>
            <a:chExt cx="812800" cy="812800"/>
          </a:xfrm>
        </p:grpSpPr>
        <p:sp>
          <p:nvSpPr>
            <p:cNvPr id="552" name="Google Shape;552;g3ce523059cd_0_9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3" name="Google Shape;553;g3ce523059cd_0_9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4" name="Google Shape;554;g3ce523059cd_0_98"/>
          <p:cNvSpPr txBox="1"/>
          <p:nvPr/>
        </p:nvSpPr>
        <p:spPr>
          <a:xfrm>
            <a:off x="8427350" y="2656225"/>
            <a:ext cx="8665500" cy="64341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Ondansetron</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4mg</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IV</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Three times a day</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PRN</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Cyclizine</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50mg</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IV</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Up to three times a day</a:t>
            </a:r>
            <a:endParaRPr b="1" i="1" sz="40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000">
                <a:solidFill>
                  <a:srgbClr val="FFFFFF"/>
                </a:solidFill>
                <a:latin typeface="Montserrat"/>
                <a:ea typeface="Montserrat"/>
                <a:cs typeface="Montserrat"/>
                <a:sym typeface="Montserrat"/>
              </a:rPr>
              <a:t>PRN</a:t>
            </a:r>
            <a:endParaRPr b="1" i="1" sz="4000">
              <a:solidFill>
                <a:srgbClr val="FFFFFF"/>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3d0a44317d2_1_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0" name="Google Shape;560;g3d0a44317d2_1_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1" name="Google Shape;561;g3d0a44317d2_1_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2" name="Google Shape;562;g3d0a44317d2_1_8"/>
          <p:cNvSpPr/>
          <p:nvPr/>
        </p:nvSpPr>
        <p:spPr>
          <a:xfrm rot="10229431">
            <a:off x="14514822" y="-1785572"/>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63" name="Google Shape;563;g3d0a44317d2_1_8"/>
          <p:cNvGrpSpPr/>
          <p:nvPr/>
        </p:nvGrpSpPr>
        <p:grpSpPr>
          <a:xfrm>
            <a:off x="-1442212" y="-1175596"/>
            <a:ext cx="3074172" cy="3074172"/>
            <a:chOff x="0" y="0"/>
            <a:chExt cx="812800" cy="812800"/>
          </a:xfrm>
        </p:grpSpPr>
        <p:sp>
          <p:nvSpPr>
            <p:cNvPr id="564" name="Google Shape;564;g3d0a44317d2_1_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5" name="Google Shape;565;g3d0a44317d2_1_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6" name="Google Shape;566;g3d0a44317d2_1_8"/>
          <p:cNvGrpSpPr/>
          <p:nvPr/>
        </p:nvGrpSpPr>
        <p:grpSpPr>
          <a:xfrm>
            <a:off x="338170" y="-1043919"/>
            <a:ext cx="2587549" cy="2587549"/>
            <a:chOff x="0" y="0"/>
            <a:chExt cx="812800" cy="812800"/>
          </a:xfrm>
        </p:grpSpPr>
        <p:sp>
          <p:nvSpPr>
            <p:cNvPr id="567" name="Google Shape;567;g3d0a44317d2_1_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g3d0a44317d2_1_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g3d0a44317d2_1_8"/>
          <p:cNvGrpSpPr/>
          <p:nvPr/>
        </p:nvGrpSpPr>
        <p:grpSpPr>
          <a:xfrm>
            <a:off x="15434840" y="8927260"/>
            <a:ext cx="2902753" cy="2902753"/>
            <a:chOff x="0" y="0"/>
            <a:chExt cx="812800" cy="812800"/>
          </a:xfrm>
        </p:grpSpPr>
        <p:sp>
          <p:nvSpPr>
            <p:cNvPr id="570" name="Google Shape;570;g3d0a44317d2_1_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g3d0a44317d2_1_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g3d0a44317d2_1_8"/>
          <p:cNvGrpSpPr/>
          <p:nvPr/>
        </p:nvGrpSpPr>
        <p:grpSpPr>
          <a:xfrm>
            <a:off x="16878213" y="8036647"/>
            <a:ext cx="2443277" cy="2443277"/>
            <a:chOff x="0" y="0"/>
            <a:chExt cx="812800" cy="812800"/>
          </a:xfrm>
        </p:grpSpPr>
        <p:sp>
          <p:nvSpPr>
            <p:cNvPr id="573" name="Google Shape;573;g3d0a44317d2_1_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g3d0a44317d2_1_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5" name="Google Shape;575;g3d0a44317d2_1_8"/>
          <p:cNvSpPr txBox="1"/>
          <p:nvPr/>
        </p:nvSpPr>
        <p:spPr>
          <a:xfrm>
            <a:off x="-2381248" y="2182251"/>
            <a:ext cx="15885300" cy="32532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11124">
                <a:solidFill>
                  <a:srgbClr val="FFFFFF"/>
                </a:solidFill>
                <a:latin typeface="Montserrat"/>
                <a:ea typeface="Montserrat"/>
                <a:cs typeface="Montserrat"/>
                <a:sym typeface="Montserrat"/>
              </a:rPr>
              <a:t>Case 2</a:t>
            </a:r>
            <a:endParaRPr b="1" i="1" sz="11124">
              <a:solidFill>
                <a:srgbClr val="FFFFFF"/>
              </a:solidFill>
              <a:latin typeface="Montserrat"/>
              <a:ea typeface="Montserrat"/>
              <a:cs typeface="Montserrat"/>
              <a:sym typeface="Montserrat"/>
            </a:endParaRPr>
          </a:p>
          <a:p>
            <a:pPr indent="0" lvl="0" marL="0" marR="0" rtl="0" algn="l">
              <a:lnSpc>
                <a:spcPct val="95001"/>
              </a:lnSpc>
              <a:spcBef>
                <a:spcPts val="0"/>
              </a:spcBef>
              <a:spcAft>
                <a:spcPts val="0"/>
              </a:spcAft>
              <a:buClr>
                <a:srgbClr val="000000"/>
              </a:buClr>
              <a:buSzPts val="11124"/>
              <a:buFont typeface="Arial"/>
              <a:buNone/>
            </a:pPr>
            <a:r>
              <a:t/>
            </a:r>
            <a:endParaRPr b="1" i="1" sz="11124">
              <a:solidFill>
                <a:srgbClr val="FFFFFF"/>
              </a:solidFill>
              <a:latin typeface="Montserrat"/>
              <a:ea typeface="Montserrat"/>
              <a:cs typeface="Montserrat"/>
              <a:sym typeface="Montserrat"/>
            </a:endParaRPr>
          </a:p>
        </p:txBody>
      </p:sp>
      <p:sp>
        <p:nvSpPr>
          <p:cNvPr id="576" name="Google Shape;576;g3d0a44317d2_1_8"/>
          <p:cNvSpPr txBox="1"/>
          <p:nvPr/>
        </p:nvSpPr>
        <p:spPr>
          <a:xfrm>
            <a:off x="1201352" y="4182026"/>
            <a:ext cx="15885300" cy="55275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Mr Wright presens to A&amp;E  with sudden onset SOB and pleuritic chest pain. CTPA confirms a pulmonary embolism.</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	He weighs 70kg, has a normal renal function and is allergic to enoxaparin (</a:t>
            </a:r>
            <a:r>
              <a:rPr b="1" i="1" lang="en-US" sz="4200">
                <a:solidFill>
                  <a:srgbClr val="FFFFFF"/>
                </a:solidFill>
                <a:latin typeface="Montserrat"/>
                <a:ea typeface="Montserrat"/>
                <a:cs typeface="Montserrat"/>
                <a:sym typeface="Montserrat"/>
              </a:rPr>
              <a:t>anaphylaxis</a:t>
            </a:r>
            <a:r>
              <a:rPr b="1" i="1" lang="en-US" sz="4200">
                <a:solidFill>
                  <a:srgbClr val="FFFFFF"/>
                </a:solidFill>
                <a:latin typeface="Montserrat"/>
                <a:ea typeface="Montserrat"/>
                <a:cs typeface="Montserrat"/>
                <a:sym typeface="Montserrat"/>
              </a:rPr>
              <a:t>).</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Please prescribe him Apixaban for treatment, and PRN paracetemol PO for analgesia.</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You may use the BNF </a:t>
            </a:r>
            <a:endParaRPr b="1" i="1" sz="4200">
              <a:solidFill>
                <a:srgbClr val="FFFFFF"/>
              </a:solidFill>
              <a:latin typeface="Montserrat"/>
              <a:ea typeface="Montserrat"/>
              <a:cs typeface="Montserrat"/>
              <a:sym typeface="Montserrat"/>
            </a:endParaRPr>
          </a:p>
        </p:txBody>
      </p:sp>
      <p:sp>
        <p:nvSpPr>
          <p:cNvPr id="577" name="Google Shape;577;g3d0a44317d2_1_8"/>
          <p:cNvSpPr txBox="1"/>
          <p:nvPr/>
        </p:nvSpPr>
        <p:spPr>
          <a:xfrm>
            <a:off x="8438399" y="1028688"/>
            <a:ext cx="11077500" cy="33924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Patient details : </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Name : Samuel Wright</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DOB : 11/05/1947</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Hospital : St Thomas’ Hospital</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Ward : Albert ward</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Consultant responsible : Dr Kapoor</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Date of admission : 16/03/2026</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290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3ce523059cd_0_11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3" name="Google Shape;583;g3ce523059cd_0_11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g3ce523059cd_0_118"/>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11124" u="none" cap="none" strike="noStrike">
                <a:solidFill>
                  <a:srgbClr val="FFFFFF"/>
                </a:solidFill>
                <a:latin typeface="Montserrat"/>
                <a:ea typeface="Montserrat"/>
                <a:cs typeface="Montserrat"/>
                <a:sym typeface="Montserrat"/>
              </a:rPr>
              <a:t>…...</a:t>
            </a:r>
            <a:endParaRPr b="1" i="1" sz="11124" u="none" cap="none" strike="noStrike">
              <a:solidFill>
                <a:srgbClr val="FFFFFF"/>
              </a:solidFill>
              <a:latin typeface="Montserrat"/>
              <a:ea typeface="Montserrat"/>
              <a:cs typeface="Montserrat"/>
              <a:sym typeface="Montserrat"/>
            </a:endParaRPr>
          </a:p>
        </p:txBody>
      </p:sp>
      <p:sp>
        <p:nvSpPr>
          <p:cNvPr id="585" name="Google Shape;585;g3ce523059cd_0_11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6" name="Google Shape;586;g3ce523059cd_0_11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7" name="Google Shape;587;g3ce523059cd_0_118"/>
          <p:cNvGrpSpPr/>
          <p:nvPr/>
        </p:nvGrpSpPr>
        <p:grpSpPr>
          <a:xfrm>
            <a:off x="-1442212" y="-1175596"/>
            <a:ext cx="3074172" cy="3074172"/>
            <a:chOff x="0" y="0"/>
            <a:chExt cx="812800" cy="812800"/>
          </a:xfrm>
        </p:grpSpPr>
        <p:sp>
          <p:nvSpPr>
            <p:cNvPr id="588" name="Google Shape;588;g3ce523059cd_0_1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9" name="Google Shape;589;g3ce523059cd_0_11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g3ce523059cd_0_118"/>
          <p:cNvGrpSpPr/>
          <p:nvPr/>
        </p:nvGrpSpPr>
        <p:grpSpPr>
          <a:xfrm>
            <a:off x="338170" y="-1043919"/>
            <a:ext cx="2587549" cy="2587549"/>
            <a:chOff x="0" y="0"/>
            <a:chExt cx="812800" cy="812800"/>
          </a:xfrm>
        </p:grpSpPr>
        <p:sp>
          <p:nvSpPr>
            <p:cNvPr id="591" name="Google Shape;591;g3ce523059cd_0_1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2" name="Google Shape;592;g3ce523059cd_0_11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3" name="Google Shape;593;g3ce523059cd_0_118"/>
          <p:cNvGrpSpPr/>
          <p:nvPr/>
        </p:nvGrpSpPr>
        <p:grpSpPr>
          <a:xfrm>
            <a:off x="15434840" y="8927260"/>
            <a:ext cx="2902753" cy="2902753"/>
            <a:chOff x="0" y="0"/>
            <a:chExt cx="812800" cy="812800"/>
          </a:xfrm>
        </p:grpSpPr>
        <p:sp>
          <p:nvSpPr>
            <p:cNvPr id="594" name="Google Shape;594;g3ce523059cd_0_1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g3ce523059cd_0_11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g3ce523059cd_0_118"/>
          <p:cNvGrpSpPr/>
          <p:nvPr/>
        </p:nvGrpSpPr>
        <p:grpSpPr>
          <a:xfrm>
            <a:off x="16878213" y="8036647"/>
            <a:ext cx="2443277" cy="2443277"/>
            <a:chOff x="0" y="0"/>
            <a:chExt cx="812800" cy="812800"/>
          </a:xfrm>
        </p:grpSpPr>
        <p:sp>
          <p:nvSpPr>
            <p:cNvPr id="597" name="Google Shape;597;g3ce523059cd_0_1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8" name="Google Shape;598;g3ce523059cd_0_11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599" name="Google Shape;599;g3ce523059cd_0_118"/>
          <p:cNvPicPr preferRelativeResize="0"/>
          <p:nvPr/>
        </p:nvPicPr>
        <p:blipFill>
          <a:blip r:embed="rId6">
            <a:alphaModFix/>
          </a:blip>
          <a:stretch>
            <a:fillRect/>
          </a:stretch>
        </p:blipFill>
        <p:spPr>
          <a:xfrm>
            <a:off x="823050" y="2561475"/>
            <a:ext cx="13201650" cy="3771900"/>
          </a:xfrm>
          <a:prstGeom prst="rect">
            <a:avLst/>
          </a:prstGeom>
          <a:noFill/>
          <a:ln>
            <a:noFill/>
          </a:ln>
        </p:spPr>
      </p:pic>
      <p:pic>
        <p:nvPicPr>
          <p:cNvPr id="600" name="Google Shape;600;g3ce523059cd_0_118"/>
          <p:cNvPicPr preferRelativeResize="0"/>
          <p:nvPr/>
        </p:nvPicPr>
        <p:blipFill>
          <a:blip r:embed="rId7">
            <a:alphaModFix/>
          </a:blip>
          <a:stretch>
            <a:fillRect/>
          </a:stretch>
        </p:blipFill>
        <p:spPr>
          <a:xfrm>
            <a:off x="9453503" y="6712600"/>
            <a:ext cx="8439147" cy="3295375"/>
          </a:xfrm>
          <a:prstGeom prst="rect">
            <a:avLst/>
          </a:prstGeom>
          <a:noFill/>
          <a:ln>
            <a:noFill/>
          </a:ln>
        </p:spPr>
      </p:pic>
      <p:sp>
        <p:nvSpPr>
          <p:cNvPr id="601" name="Google Shape;601;g3ce523059cd_0_118"/>
          <p:cNvSpPr txBox="1"/>
          <p:nvPr/>
        </p:nvSpPr>
        <p:spPr>
          <a:xfrm>
            <a:off x="256800" y="6712600"/>
            <a:ext cx="8630400" cy="2968500"/>
          </a:xfrm>
          <a:prstGeom prst="rect">
            <a:avLst/>
          </a:prstGeom>
          <a:noFill/>
          <a:ln>
            <a:noFill/>
          </a:ln>
        </p:spPr>
        <p:txBody>
          <a:bodyPr anchorCtr="0" anchor="t" bIns="0" lIns="0" spcFirstLastPara="1" rIns="0" wrap="square" tIns="0">
            <a:spAutoFit/>
          </a:bodyPr>
          <a:lstStyle/>
          <a:p>
            <a:pPr indent="0" lvl="0" marL="0" marR="0" rtl="0" algn="l">
              <a:lnSpc>
                <a:spcPct val="95001"/>
              </a:lnSpc>
              <a:spcBef>
                <a:spcPts val="0"/>
              </a:spcBef>
              <a:spcAft>
                <a:spcPts val="0"/>
              </a:spcAft>
              <a:buClr>
                <a:srgbClr val="000000"/>
              </a:buClr>
              <a:buSzPts val="11124"/>
              <a:buFont typeface="Arial"/>
              <a:buNone/>
            </a:pPr>
            <a:r>
              <a:rPr b="1" i="1" lang="en-US" sz="2900">
                <a:solidFill>
                  <a:srgbClr val="FFFFFF"/>
                </a:solidFill>
                <a:latin typeface="Montserrat"/>
                <a:ea typeface="Montserrat"/>
                <a:cs typeface="Montserrat"/>
                <a:sym typeface="Montserrat"/>
              </a:rPr>
              <a:t>3 separate prescriptions : </a:t>
            </a:r>
            <a:endParaRPr b="1" i="1" sz="2900">
              <a:solidFill>
                <a:srgbClr val="FFFFFF"/>
              </a:solidFill>
              <a:latin typeface="Montserrat"/>
              <a:ea typeface="Montserrat"/>
              <a:cs typeface="Montserrat"/>
              <a:sym typeface="Montserrat"/>
            </a:endParaRPr>
          </a:p>
          <a:p>
            <a:pPr indent="-412750" lvl="0" marL="457200" marR="0" rtl="0" algn="l">
              <a:lnSpc>
                <a:spcPct val="95001"/>
              </a:lnSpc>
              <a:spcBef>
                <a:spcPts val="0"/>
              </a:spcBef>
              <a:spcAft>
                <a:spcPts val="0"/>
              </a:spcAft>
              <a:buClr>
                <a:srgbClr val="FFFFFF"/>
              </a:buClr>
              <a:buSzPts val="2900"/>
              <a:buFont typeface="Montserrat"/>
              <a:buChar char="-"/>
            </a:pPr>
            <a:r>
              <a:rPr b="1" i="1" lang="en-US" sz="2900">
                <a:solidFill>
                  <a:srgbClr val="FFFFFF"/>
                </a:solidFill>
                <a:latin typeface="Montserrat"/>
                <a:ea typeface="Montserrat"/>
                <a:cs typeface="Montserrat"/>
                <a:sym typeface="Montserrat"/>
              </a:rPr>
              <a:t>2x regular : </a:t>
            </a:r>
            <a:endParaRPr b="1" i="1" sz="2900">
              <a:solidFill>
                <a:srgbClr val="FFFFFF"/>
              </a:solidFill>
              <a:latin typeface="Montserrat"/>
              <a:ea typeface="Montserrat"/>
              <a:cs typeface="Montserrat"/>
              <a:sym typeface="Montserrat"/>
            </a:endParaRPr>
          </a:p>
          <a:p>
            <a:pPr indent="-412750" lvl="1" marL="914400" marR="0" rtl="0" algn="l">
              <a:lnSpc>
                <a:spcPct val="95001"/>
              </a:lnSpc>
              <a:spcBef>
                <a:spcPts val="0"/>
              </a:spcBef>
              <a:spcAft>
                <a:spcPts val="0"/>
              </a:spcAft>
              <a:buClr>
                <a:srgbClr val="FFFFFF"/>
              </a:buClr>
              <a:buSzPts val="2900"/>
              <a:buFont typeface="Montserrat"/>
              <a:buChar char="-"/>
            </a:pPr>
            <a:r>
              <a:rPr b="1" i="1" lang="en-US" sz="2900">
                <a:solidFill>
                  <a:srgbClr val="FFFFFF"/>
                </a:solidFill>
                <a:latin typeface="Montserrat"/>
                <a:ea typeface="Montserrat"/>
                <a:cs typeface="Montserrat"/>
                <a:sym typeface="Montserrat"/>
              </a:rPr>
              <a:t>one for loading dose (R/W after 7 days)</a:t>
            </a:r>
            <a:endParaRPr b="1" i="1" sz="2900">
              <a:solidFill>
                <a:srgbClr val="FFFFFF"/>
              </a:solidFill>
              <a:latin typeface="Montserrat"/>
              <a:ea typeface="Montserrat"/>
              <a:cs typeface="Montserrat"/>
              <a:sym typeface="Montserrat"/>
            </a:endParaRPr>
          </a:p>
          <a:p>
            <a:pPr indent="-412750" lvl="1" marL="914400" marR="0" rtl="0" algn="l">
              <a:lnSpc>
                <a:spcPct val="95001"/>
              </a:lnSpc>
              <a:spcBef>
                <a:spcPts val="0"/>
              </a:spcBef>
              <a:spcAft>
                <a:spcPts val="0"/>
              </a:spcAft>
              <a:buClr>
                <a:srgbClr val="FFFFFF"/>
              </a:buClr>
              <a:buSzPts val="2900"/>
              <a:buFont typeface="Montserrat"/>
              <a:buChar char="-"/>
            </a:pPr>
            <a:r>
              <a:rPr b="1" i="1" lang="en-US" sz="2900">
                <a:solidFill>
                  <a:srgbClr val="FFFFFF"/>
                </a:solidFill>
                <a:latin typeface="Montserrat"/>
                <a:ea typeface="Montserrat"/>
                <a:cs typeface="Montserrat"/>
                <a:sym typeface="Montserrat"/>
              </a:rPr>
              <a:t>one for maintenance </a:t>
            </a:r>
            <a:endParaRPr b="1" i="1" sz="2900">
              <a:solidFill>
                <a:srgbClr val="FFFFFF"/>
              </a:solidFill>
              <a:latin typeface="Montserrat"/>
              <a:ea typeface="Montserrat"/>
              <a:cs typeface="Montserrat"/>
              <a:sym typeface="Montserrat"/>
            </a:endParaRPr>
          </a:p>
          <a:p>
            <a:pPr indent="-412750" lvl="0" marL="457200" marR="0" rtl="0" algn="l">
              <a:lnSpc>
                <a:spcPct val="95001"/>
              </a:lnSpc>
              <a:spcBef>
                <a:spcPts val="0"/>
              </a:spcBef>
              <a:spcAft>
                <a:spcPts val="0"/>
              </a:spcAft>
              <a:buClr>
                <a:srgbClr val="FFFFFF"/>
              </a:buClr>
              <a:buSzPts val="2900"/>
              <a:buFont typeface="Montserrat"/>
              <a:buChar char="-"/>
            </a:pPr>
            <a:r>
              <a:rPr b="1" i="1" lang="en-US" sz="2900">
                <a:solidFill>
                  <a:srgbClr val="FFFFFF"/>
                </a:solidFill>
                <a:latin typeface="Montserrat"/>
                <a:ea typeface="Montserrat"/>
                <a:cs typeface="Montserrat"/>
                <a:sym typeface="Montserrat"/>
              </a:rPr>
              <a:t>one PRN </a:t>
            </a:r>
            <a:endParaRPr b="1" i="1" sz="2900">
              <a:solidFill>
                <a:srgbClr val="FFFFFF"/>
              </a:solidFill>
              <a:latin typeface="Montserrat"/>
              <a:ea typeface="Montserrat"/>
              <a:cs typeface="Montserrat"/>
              <a:sym typeface="Montserrat"/>
            </a:endParaRPr>
          </a:p>
          <a:p>
            <a:pPr indent="-412750" lvl="1" marL="914400" marR="0" rtl="0" algn="l">
              <a:lnSpc>
                <a:spcPct val="95001"/>
              </a:lnSpc>
              <a:spcBef>
                <a:spcPts val="0"/>
              </a:spcBef>
              <a:spcAft>
                <a:spcPts val="0"/>
              </a:spcAft>
              <a:buClr>
                <a:srgbClr val="FFFFFF"/>
              </a:buClr>
              <a:buSzPts val="2900"/>
              <a:buFont typeface="Montserrat"/>
              <a:buChar char="-"/>
            </a:pPr>
            <a:r>
              <a:rPr b="1" i="1" lang="en-US" sz="2900">
                <a:solidFill>
                  <a:srgbClr val="FFFFFF"/>
                </a:solidFill>
                <a:latin typeface="Montserrat"/>
                <a:ea typeface="Montserrat"/>
                <a:cs typeface="Montserrat"/>
                <a:sym typeface="Montserrat"/>
              </a:rPr>
              <a:t>Paracetemol</a:t>
            </a:r>
            <a:endParaRPr b="1" i="1" sz="29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2900">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ce523059cd_0_15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7" name="Google Shape;607;g3ce523059cd_0_15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8" name="Google Shape;608;g3ce523059cd_0_15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g3ce523059cd_0_158"/>
          <p:cNvSpPr/>
          <p:nvPr/>
        </p:nvSpPr>
        <p:spPr>
          <a:xfrm rot="10229431">
            <a:off x="14514822" y="-1785572"/>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10" name="Google Shape;610;g3ce523059cd_0_158"/>
          <p:cNvGrpSpPr/>
          <p:nvPr/>
        </p:nvGrpSpPr>
        <p:grpSpPr>
          <a:xfrm>
            <a:off x="-1442212" y="-1175596"/>
            <a:ext cx="3074172" cy="3074172"/>
            <a:chOff x="0" y="0"/>
            <a:chExt cx="812800" cy="812800"/>
          </a:xfrm>
        </p:grpSpPr>
        <p:sp>
          <p:nvSpPr>
            <p:cNvPr id="611" name="Google Shape;611;g3ce523059cd_0_1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2" name="Google Shape;612;g3ce523059cd_0_1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g3ce523059cd_0_158"/>
          <p:cNvGrpSpPr/>
          <p:nvPr/>
        </p:nvGrpSpPr>
        <p:grpSpPr>
          <a:xfrm>
            <a:off x="338170" y="-1043919"/>
            <a:ext cx="2587549" cy="2587549"/>
            <a:chOff x="0" y="0"/>
            <a:chExt cx="812800" cy="812800"/>
          </a:xfrm>
        </p:grpSpPr>
        <p:sp>
          <p:nvSpPr>
            <p:cNvPr id="614" name="Google Shape;614;g3ce523059cd_0_1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g3ce523059cd_0_1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g3ce523059cd_0_158"/>
          <p:cNvGrpSpPr/>
          <p:nvPr/>
        </p:nvGrpSpPr>
        <p:grpSpPr>
          <a:xfrm>
            <a:off x="15434840" y="8927260"/>
            <a:ext cx="2902753" cy="2902753"/>
            <a:chOff x="0" y="0"/>
            <a:chExt cx="812800" cy="812800"/>
          </a:xfrm>
        </p:grpSpPr>
        <p:sp>
          <p:nvSpPr>
            <p:cNvPr id="617" name="Google Shape;617;g3ce523059cd_0_1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8" name="Google Shape;618;g3ce523059cd_0_1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9" name="Google Shape;619;g3ce523059cd_0_158"/>
          <p:cNvGrpSpPr/>
          <p:nvPr/>
        </p:nvGrpSpPr>
        <p:grpSpPr>
          <a:xfrm>
            <a:off x="16878213" y="8036647"/>
            <a:ext cx="2443277" cy="2443277"/>
            <a:chOff x="0" y="0"/>
            <a:chExt cx="812800" cy="812800"/>
          </a:xfrm>
        </p:grpSpPr>
        <p:sp>
          <p:nvSpPr>
            <p:cNvPr id="620" name="Google Shape;620;g3ce523059cd_0_1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1" name="Google Shape;621;g3ce523059cd_0_15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22" name="Google Shape;622;g3ce523059cd_0_158"/>
          <p:cNvSpPr txBox="1"/>
          <p:nvPr/>
        </p:nvSpPr>
        <p:spPr>
          <a:xfrm>
            <a:off x="992927" y="4234513"/>
            <a:ext cx="15885300" cy="42990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Mr Wright presented with lower urinary tract symptoms, and, following urine cultures was found to have a UTI. He is allergic to trimethoprim (rash)</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Please prescribe him the appropriate medication</a:t>
            </a:r>
            <a:endParaRPr b="1" i="1" sz="4200">
              <a:solidFill>
                <a:srgbClr val="FFFFFF"/>
              </a:solidFill>
              <a:latin typeface="Montserrat"/>
              <a:ea typeface="Montserrat"/>
              <a:cs typeface="Montserrat"/>
              <a:sym typeface="Montserrat"/>
            </a:endParaRPr>
          </a:p>
          <a:p>
            <a:pPr indent="0" lvl="0" marL="0" rtl="0" algn="ctr">
              <a:lnSpc>
                <a:spcPct val="95001"/>
              </a:lnSpc>
              <a:spcBef>
                <a:spcPts val="0"/>
              </a:spcBef>
              <a:spcAft>
                <a:spcPts val="0"/>
              </a:spcAft>
              <a:buClr>
                <a:schemeClr val="dk1"/>
              </a:buClr>
              <a:buSzPts val="11124"/>
              <a:buFont typeface="Arial"/>
              <a:buNone/>
            </a:pPr>
            <a:r>
              <a:rPr b="1" i="1" lang="en-US" sz="4200">
                <a:solidFill>
                  <a:schemeClr val="lt1"/>
                </a:solidFill>
                <a:latin typeface="Montserrat"/>
                <a:ea typeface="Montserrat"/>
                <a:cs typeface="Montserrat"/>
                <a:sym typeface="Montserrat"/>
              </a:rPr>
              <a:t>including paracetemol for his fever </a:t>
            </a:r>
            <a:endParaRPr b="1" i="1" sz="4200">
              <a:solidFill>
                <a:srgbClr val="FFFFFF"/>
              </a:solidFill>
              <a:latin typeface="Montserrat"/>
              <a:ea typeface="Montserrat"/>
              <a:cs typeface="Montserrat"/>
              <a:sym typeface="Montserrat"/>
            </a:endParaRPr>
          </a:p>
          <a:p>
            <a:pPr indent="0" lvl="0" marL="0" marR="0" rtl="0" algn="ctr">
              <a:lnSpc>
                <a:spcPct val="95001"/>
              </a:lnSpc>
              <a:spcBef>
                <a:spcPts val="0"/>
              </a:spcBef>
              <a:spcAft>
                <a:spcPts val="0"/>
              </a:spcAft>
              <a:buClr>
                <a:srgbClr val="000000"/>
              </a:buClr>
              <a:buSzPts val="11124"/>
              <a:buFont typeface="Arial"/>
              <a:buNone/>
            </a:pPr>
            <a:r>
              <a:rPr b="1" i="1" lang="en-US" sz="4200">
                <a:solidFill>
                  <a:srgbClr val="FFFFFF"/>
                </a:solidFill>
                <a:latin typeface="Montserrat"/>
                <a:ea typeface="Montserrat"/>
                <a:cs typeface="Montserrat"/>
                <a:sym typeface="Montserrat"/>
              </a:rPr>
              <a:t>You may use the BNF </a:t>
            </a:r>
            <a:endParaRPr b="1" i="1" sz="4200">
              <a:solidFill>
                <a:srgbClr val="FFFFFF"/>
              </a:solidFill>
              <a:latin typeface="Montserrat"/>
              <a:ea typeface="Montserrat"/>
              <a:cs typeface="Montserrat"/>
              <a:sym typeface="Montserrat"/>
            </a:endParaRPr>
          </a:p>
        </p:txBody>
      </p:sp>
      <p:sp>
        <p:nvSpPr>
          <p:cNvPr id="623" name="Google Shape;623;g3ce523059cd_0_158"/>
          <p:cNvSpPr txBox="1"/>
          <p:nvPr/>
        </p:nvSpPr>
        <p:spPr>
          <a:xfrm>
            <a:off x="1201352" y="24078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11124">
                <a:solidFill>
                  <a:srgbClr val="FFFFFF"/>
                </a:solidFill>
                <a:latin typeface="Montserrat"/>
                <a:ea typeface="Montserrat"/>
                <a:cs typeface="Montserrat"/>
                <a:sym typeface="Montserrat"/>
              </a:rPr>
              <a:t>Case 3</a:t>
            </a:r>
            <a:endParaRPr b="1" i="1" sz="11124">
              <a:solidFill>
                <a:srgbClr val="FFFFFF"/>
              </a:solidFill>
              <a:latin typeface="Montserrat"/>
              <a:ea typeface="Montserrat"/>
              <a:cs typeface="Montserrat"/>
              <a:sym typeface="Montserrat"/>
            </a:endParaRPr>
          </a:p>
        </p:txBody>
      </p:sp>
      <p:sp>
        <p:nvSpPr>
          <p:cNvPr id="624" name="Google Shape;624;g3ce523059cd_0_158"/>
          <p:cNvSpPr txBox="1"/>
          <p:nvPr/>
        </p:nvSpPr>
        <p:spPr>
          <a:xfrm>
            <a:off x="12162700" y="1392125"/>
            <a:ext cx="4176300" cy="17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Ful</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3ce523059cd_0_38"/>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0" name="Google Shape;630;g3ce523059cd_0_38"/>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1" name="Google Shape;631;g3ce523059cd_0_38"/>
          <p:cNvSpPr txBox="1"/>
          <p:nvPr/>
        </p:nvSpPr>
        <p:spPr>
          <a:xfrm>
            <a:off x="1201352" y="2799388"/>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rPr b="1" i="1" lang="en-US" sz="11124">
                <a:solidFill>
                  <a:srgbClr val="FFFFFF"/>
                </a:solidFill>
                <a:latin typeface="Montserrat"/>
                <a:ea typeface="Montserrat"/>
                <a:cs typeface="Montserrat"/>
                <a:sym typeface="Montserrat"/>
              </a:rPr>
              <a:t>Feedback Form</a:t>
            </a:r>
            <a:endParaRPr b="1" i="1" sz="11124" u="none" cap="none" strike="noStrike">
              <a:solidFill>
                <a:srgbClr val="FFFFFF"/>
              </a:solidFill>
              <a:latin typeface="Montserrat"/>
              <a:ea typeface="Montserrat"/>
              <a:cs typeface="Montserrat"/>
              <a:sym typeface="Montserrat"/>
            </a:endParaRPr>
          </a:p>
        </p:txBody>
      </p:sp>
      <p:sp>
        <p:nvSpPr>
          <p:cNvPr id="632" name="Google Shape;632;g3ce523059cd_0_38"/>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3" name="Google Shape;633;g3ce523059cd_0_38"/>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34" name="Google Shape;634;g3ce523059cd_0_38"/>
          <p:cNvGrpSpPr/>
          <p:nvPr/>
        </p:nvGrpSpPr>
        <p:grpSpPr>
          <a:xfrm>
            <a:off x="-1442212" y="-1175596"/>
            <a:ext cx="3074172" cy="3074172"/>
            <a:chOff x="0" y="0"/>
            <a:chExt cx="812800" cy="812800"/>
          </a:xfrm>
        </p:grpSpPr>
        <p:sp>
          <p:nvSpPr>
            <p:cNvPr id="635" name="Google Shape;635;g3ce523059cd_0_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6" name="Google Shape;636;g3ce523059cd_0_3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37" name="Google Shape;637;g3ce523059cd_0_38"/>
          <p:cNvGrpSpPr/>
          <p:nvPr/>
        </p:nvGrpSpPr>
        <p:grpSpPr>
          <a:xfrm>
            <a:off x="338170" y="-1043919"/>
            <a:ext cx="2587549" cy="2587549"/>
            <a:chOff x="0" y="0"/>
            <a:chExt cx="812800" cy="812800"/>
          </a:xfrm>
        </p:grpSpPr>
        <p:sp>
          <p:nvSpPr>
            <p:cNvPr id="638" name="Google Shape;638;g3ce523059cd_0_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9" name="Google Shape;639;g3ce523059cd_0_3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0" name="Google Shape;640;g3ce523059cd_0_38"/>
          <p:cNvGrpSpPr/>
          <p:nvPr/>
        </p:nvGrpSpPr>
        <p:grpSpPr>
          <a:xfrm>
            <a:off x="15434840" y="8927260"/>
            <a:ext cx="2902753" cy="2902753"/>
            <a:chOff x="0" y="0"/>
            <a:chExt cx="812800" cy="812800"/>
          </a:xfrm>
        </p:grpSpPr>
        <p:sp>
          <p:nvSpPr>
            <p:cNvPr id="641" name="Google Shape;641;g3ce523059cd_0_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2" name="Google Shape;642;g3ce523059cd_0_3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3" name="Google Shape;643;g3ce523059cd_0_38"/>
          <p:cNvGrpSpPr/>
          <p:nvPr/>
        </p:nvGrpSpPr>
        <p:grpSpPr>
          <a:xfrm>
            <a:off x="16878213" y="8036647"/>
            <a:ext cx="2443277" cy="2443277"/>
            <a:chOff x="0" y="0"/>
            <a:chExt cx="812800" cy="812800"/>
          </a:xfrm>
        </p:grpSpPr>
        <p:sp>
          <p:nvSpPr>
            <p:cNvPr id="644" name="Google Shape;644;g3ce523059cd_0_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5" name="Google Shape;645;g3ce523059cd_0_38"/>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646" name="Google Shape;646;g3ce523059cd_0_38"/>
          <p:cNvPicPr preferRelativeResize="0"/>
          <p:nvPr/>
        </p:nvPicPr>
        <p:blipFill>
          <a:blip r:embed="rId6">
            <a:alphaModFix/>
          </a:blip>
          <a:stretch>
            <a:fillRect/>
          </a:stretch>
        </p:blipFill>
        <p:spPr>
          <a:xfrm>
            <a:off x="6456456" y="4425999"/>
            <a:ext cx="5458625" cy="545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cdebc0797a_1_80"/>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g3cdebc0797a_1_80"/>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g3cdebc0797a_1_80"/>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t/>
            </a:r>
            <a:endParaRPr b="1" i="1" sz="11124" u="none" cap="none" strike="noStrike">
              <a:solidFill>
                <a:srgbClr val="FFFFFF"/>
              </a:solidFill>
              <a:latin typeface="Montserrat"/>
              <a:ea typeface="Montserrat"/>
              <a:cs typeface="Montserrat"/>
              <a:sym typeface="Montserrat"/>
            </a:endParaRPr>
          </a:p>
        </p:txBody>
      </p:sp>
      <p:sp>
        <p:nvSpPr>
          <p:cNvPr id="114" name="Google Shape;114;g3cdebc0797a_1_80"/>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g3cdebc0797a_1_80"/>
          <p:cNvSpPr/>
          <p:nvPr/>
        </p:nvSpPr>
        <p:spPr>
          <a:xfrm rot="10229431">
            <a:off x="14514822" y="-1785570"/>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6" name="Google Shape;116;g3cdebc0797a_1_80"/>
          <p:cNvGrpSpPr/>
          <p:nvPr/>
        </p:nvGrpSpPr>
        <p:grpSpPr>
          <a:xfrm>
            <a:off x="-1442212" y="-1175596"/>
            <a:ext cx="3074172" cy="3074172"/>
            <a:chOff x="0" y="0"/>
            <a:chExt cx="812800" cy="812800"/>
          </a:xfrm>
        </p:grpSpPr>
        <p:sp>
          <p:nvSpPr>
            <p:cNvPr id="117" name="Google Shape;117;g3cdebc0797a_1_8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g3cdebc0797a_1_8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g3cdebc0797a_1_80"/>
          <p:cNvGrpSpPr/>
          <p:nvPr/>
        </p:nvGrpSpPr>
        <p:grpSpPr>
          <a:xfrm>
            <a:off x="338170" y="-1043919"/>
            <a:ext cx="2587549" cy="2587549"/>
            <a:chOff x="0" y="0"/>
            <a:chExt cx="812800" cy="812800"/>
          </a:xfrm>
        </p:grpSpPr>
        <p:sp>
          <p:nvSpPr>
            <p:cNvPr id="120" name="Google Shape;120;g3cdebc0797a_1_8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g3cdebc0797a_1_8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g3cdebc0797a_1_80"/>
          <p:cNvGrpSpPr/>
          <p:nvPr/>
        </p:nvGrpSpPr>
        <p:grpSpPr>
          <a:xfrm>
            <a:off x="15434840" y="8927260"/>
            <a:ext cx="2902753" cy="2902753"/>
            <a:chOff x="0" y="0"/>
            <a:chExt cx="812800" cy="812800"/>
          </a:xfrm>
        </p:grpSpPr>
        <p:sp>
          <p:nvSpPr>
            <p:cNvPr id="123" name="Google Shape;123;g3cdebc0797a_1_8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g3cdebc0797a_1_8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g3cdebc0797a_1_80"/>
          <p:cNvGrpSpPr/>
          <p:nvPr/>
        </p:nvGrpSpPr>
        <p:grpSpPr>
          <a:xfrm>
            <a:off x="16878213" y="8036647"/>
            <a:ext cx="2443277" cy="2443277"/>
            <a:chOff x="0" y="0"/>
            <a:chExt cx="812800" cy="812800"/>
          </a:xfrm>
        </p:grpSpPr>
        <p:sp>
          <p:nvSpPr>
            <p:cNvPr id="126" name="Google Shape;126;g3cdebc0797a_1_8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g3cdebc0797a_1_8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28" name="Google Shape;128;g3cdebc0797a_1_80"/>
          <p:cNvPicPr preferRelativeResize="0"/>
          <p:nvPr/>
        </p:nvPicPr>
        <p:blipFill>
          <a:blip r:embed="rId6">
            <a:alphaModFix/>
          </a:blip>
          <a:stretch>
            <a:fillRect/>
          </a:stretch>
        </p:blipFill>
        <p:spPr>
          <a:xfrm>
            <a:off x="1201381" y="3208843"/>
            <a:ext cx="15885299" cy="46918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d0a44317d2_0_0"/>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g3d0a44317d2_0_0"/>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g3d0a44317d2_0_0"/>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t/>
            </a:r>
            <a:endParaRPr b="1" i="1" sz="11124" u="none" cap="none" strike="noStrike">
              <a:solidFill>
                <a:srgbClr val="FFFFFF"/>
              </a:solidFill>
              <a:latin typeface="Montserrat"/>
              <a:ea typeface="Montserrat"/>
              <a:cs typeface="Montserrat"/>
              <a:sym typeface="Montserrat"/>
            </a:endParaRPr>
          </a:p>
        </p:txBody>
      </p:sp>
      <p:sp>
        <p:nvSpPr>
          <p:cNvPr id="136" name="Google Shape;136;g3d0a44317d2_0_0"/>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g3d0a44317d2_0_0"/>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8" name="Google Shape;138;g3d0a44317d2_0_0"/>
          <p:cNvGrpSpPr/>
          <p:nvPr/>
        </p:nvGrpSpPr>
        <p:grpSpPr>
          <a:xfrm>
            <a:off x="-1442212" y="-1175596"/>
            <a:ext cx="3074172" cy="3074172"/>
            <a:chOff x="0" y="0"/>
            <a:chExt cx="812800" cy="812800"/>
          </a:xfrm>
        </p:grpSpPr>
        <p:sp>
          <p:nvSpPr>
            <p:cNvPr id="139" name="Google Shape;139;g3d0a44317d2_0_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g3d0a44317d2_0_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g3d0a44317d2_0_0"/>
          <p:cNvGrpSpPr/>
          <p:nvPr/>
        </p:nvGrpSpPr>
        <p:grpSpPr>
          <a:xfrm>
            <a:off x="338170" y="-1043919"/>
            <a:ext cx="2587549" cy="2587549"/>
            <a:chOff x="0" y="0"/>
            <a:chExt cx="812800" cy="812800"/>
          </a:xfrm>
        </p:grpSpPr>
        <p:sp>
          <p:nvSpPr>
            <p:cNvPr id="142" name="Google Shape;142;g3d0a44317d2_0_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g3d0a44317d2_0_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g3d0a44317d2_0_0"/>
          <p:cNvGrpSpPr/>
          <p:nvPr/>
        </p:nvGrpSpPr>
        <p:grpSpPr>
          <a:xfrm>
            <a:off x="15434840" y="8927260"/>
            <a:ext cx="2902753" cy="2902753"/>
            <a:chOff x="0" y="0"/>
            <a:chExt cx="812800" cy="812800"/>
          </a:xfrm>
        </p:grpSpPr>
        <p:sp>
          <p:nvSpPr>
            <p:cNvPr id="145" name="Google Shape;145;g3d0a44317d2_0_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g3d0a44317d2_0_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g3d0a44317d2_0_0"/>
          <p:cNvGrpSpPr/>
          <p:nvPr/>
        </p:nvGrpSpPr>
        <p:grpSpPr>
          <a:xfrm>
            <a:off x="16878213" y="8036647"/>
            <a:ext cx="2443277" cy="2443277"/>
            <a:chOff x="0" y="0"/>
            <a:chExt cx="812800" cy="812800"/>
          </a:xfrm>
        </p:grpSpPr>
        <p:sp>
          <p:nvSpPr>
            <p:cNvPr id="148" name="Google Shape;148;g3d0a44317d2_0_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3d0a44317d2_0_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50" name="Google Shape;150;g3d0a44317d2_0_0"/>
          <p:cNvPicPr preferRelativeResize="0"/>
          <p:nvPr/>
        </p:nvPicPr>
        <p:blipFill>
          <a:blip r:embed="rId6">
            <a:alphaModFix/>
          </a:blip>
          <a:stretch>
            <a:fillRect/>
          </a:stretch>
        </p:blipFill>
        <p:spPr>
          <a:xfrm>
            <a:off x="1201381" y="3208843"/>
            <a:ext cx="15885299" cy="4691802"/>
          </a:xfrm>
          <a:prstGeom prst="rect">
            <a:avLst/>
          </a:prstGeom>
          <a:noFill/>
          <a:ln>
            <a:noFill/>
          </a:ln>
        </p:spPr>
      </p:pic>
      <p:sp>
        <p:nvSpPr>
          <p:cNvPr id="151" name="Google Shape;151;g3d0a44317d2_0_0"/>
          <p:cNvSpPr/>
          <p:nvPr/>
        </p:nvSpPr>
        <p:spPr>
          <a:xfrm>
            <a:off x="2925725" y="8212950"/>
            <a:ext cx="5732400" cy="128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There will usually be a </a:t>
            </a:r>
            <a:r>
              <a:rPr lang="en-US" sz="2100">
                <a:latin typeface="Montserrat"/>
                <a:ea typeface="Montserrat"/>
                <a:cs typeface="Montserrat"/>
                <a:sym typeface="Montserrat"/>
              </a:rPr>
              <a:t>sticker</a:t>
            </a:r>
            <a:r>
              <a:rPr lang="en-US" sz="2100">
                <a:latin typeface="Montserrat"/>
                <a:ea typeface="Montserrat"/>
                <a:cs typeface="Montserrat"/>
                <a:sym typeface="Montserrat"/>
              </a:rPr>
              <a:t> label in the OSCE that you have to stick in this section - do NOT forget to do that!</a:t>
            </a:r>
            <a:endParaRPr sz="2100">
              <a:latin typeface="Montserrat"/>
              <a:ea typeface="Montserrat"/>
              <a:cs typeface="Montserrat"/>
              <a:sym typeface="Montserrat"/>
            </a:endParaRPr>
          </a:p>
        </p:txBody>
      </p:sp>
      <p:sp>
        <p:nvSpPr>
          <p:cNvPr id="152" name="Google Shape;152;g3d0a44317d2_0_0"/>
          <p:cNvSpPr/>
          <p:nvPr/>
        </p:nvSpPr>
        <p:spPr>
          <a:xfrm>
            <a:off x="3607150" y="4180425"/>
            <a:ext cx="5503200" cy="35718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3" name="Google Shape;153;g3d0a44317d2_0_0"/>
          <p:cNvSpPr/>
          <p:nvPr/>
        </p:nvSpPr>
        <p:spPr>
          <a:xfrm>
            <a:off x="4097832" y="7292870"/>
            <a:ext cx="419100" cy="899700"/>
          </a:xfrm>
          <a:prstGeom prst="downArrow">
            <a:avLst>
              <a:gd fmla="val 50000" name="adj1"/>
              <a:gd fmla="val 500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4" name="Google Shape;154;g3d0a44317d2_0_0"/>
          <p:cNvSpPr/>
          <p:nvPr/>
        </p:nvSpPr>
        <p:spPr>
          <a:xfrm>
            <a:off x="11930725" y="8192575"/>
            <a:ext cx="3340500" cy="89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Leave the remaining slots empty</a:t>
            </a:r>
            <a:endParaRPr sz="2100">
              <a:latin typeface="Montserrat"/>
              <a:ea typeface="Montserrat"/>
              <a:cs typeface="Montserrat"/>
              <a:sym typeface="Montserrat"/>
            </a:endParaRPr>
          </a:p>
        </p:txBody>
      </p:sp>
      <p:sp>
        <p:nvSpPr>
          <p:cNvPr id="155" name="Google Shape;155;g3d0a44317d2_0_0"/>
          <p:cNvSpPr txBox="1"/>
          <p:nvPr/>
        </p:nvSpPr>
        <p:spPr>
          <a:xfrm>
            <a:off x="11541552" y="4213309"/>
            <a:ext cx="20079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rgbClr val="9900FF"/>
                </a:solidFill>
                <a:latin typeface="Montserrat"/>
                <a:ea typeface="Montserrat"/>
                <a:cs typeface="Montserrat"/>
                <a:sym typeface="Montserrat"/>
              </a:rPr>
              <a:t>Dr ABC</a:t>
            </a:r>
            <a:endParaRPr b="1" sz="3100">
              <a:solidFill>
                <a:srgbClr val="9900FF"/>
              </a:solidFill>
              <a:latin typeface="Montserrat"/>
              <a:ea typeface="Montserrat"/>
              <a:cs typeface="Montserrat"/>
              <a:sym typeface="Montserrat"/>
            </a:endParaRPr>
          </a:p>
        </p:txBody>
      </p:sp>
      <p:sp>
        <p:nvSpPr>
          <p:cNvPr id="156" name="Google Shape;156;g3d0a44317d2_0_0"/>
          <p:cNvSpPr txBox="1"/>
          <p:nvPr/>
        </p:nvSpPr>
        <p:spPr>
          <a:xfrm>
            <a:off x="11541552" y="4943686"/>
            <a:ext cx="2147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rgbClr val="9900FF"/>
                </a:solidFill>
                <a:latin typeface="Montserrat"/>
                <a:ea typeface="Montserrat"/>
                <a:cs typeface="Montserrat"/>
                <a:sym typeface="Montserrat"/>
              </a:rPr>
              <a:t>[Your name]</a:t>
            </a:r>
            <a:endParaRPr b="1" sz="2400">
              <a:solidFill>
                <a:srgbClr val="9900FF"/>
              </a:solidFill>
              <a:latin typeface="Montserrat"/>
              <a:ea typeface="Montserrat"/>
              <a:cs typeface="Montserrat"/>
              <a:sym typeface="Montserrat"/>
            </a:endParaRPr>
          </a:p>
        </p:txBody>
      </p:sp>
      <p:sp>
        <p:nvSpPr>
          <p:cNvPr id="157" name="Google Shape;157;g3d0a44317d2_0_0"/>
          <p:cNvSpPr txBox="1"/>
          <p:nvPr/>
        </p:nvSpPr>
        <p:spPr>
          <a:xfrm>
            <a:off x="11490064" y="5617836"/>
            <a:ext cx="2902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9900FF"/>
                </a:solidFill>
                <a:latin typeface="Montserrat"/>
                <a:ea typeface="Montserrat"/>
                <a:cs typeface="Montserrat"/>
                <a:sym typeface="Montserrat"/>
              </a:rPr>
              <a:t>[Today’s Date]</a:t>
            </a:r>
            <a:endParaRPr b="1" sz="2500">
              <a:solidFill>
                <a:srgbClr val="9900FF"/>
              </a:solidFill>
              <a:latin typeface="Montserrat"/>
              <a:ea typeface="Montserrat"/>
              <a:cs typeface="Montserrat"/>
              <a:sym typeface="Montserrat"/>
            </a:endParaRPr>
          </a:p>
        </p:txBody>
      </p:sp>
      <p:sp>
        <p:nvSpPr>
          <p:cNvPr id="158" name="Google Shape;158;g3d0a44317d2_0_0"/>
          <p:cNvSpPr txBox="1"/>
          <p:nvPr/>
        </p:nvSpPr>
        <p:spPr>
          <a:xfrm>
            <a:off x="14392868" y="6179725"/>
            <a:ext cx="1041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9900FF"/>
                </a:solidFill>
                <a:latin typeface="Montserrat"/>
                <a:ea typeface="Montserrat"/>
                <a:cs typeface="Montserrat"/>
                <a:sym typeface="Montserrat"/>
              </a:rPr>
              <a:t>1/1</a:t>
            </a:r>
            <a:endParaRPr b="1" sz="2500">
              <a:solidFill>
                <a:srgbClr val="9900FF"/>
              </a:solidFill>
              <a:latin typeface="Montserrat"/>
              <a:ea typeface="Montserrat"/>
              <a:cs typeface="Montserrat"/>
              <a:sym typeface="Montserrat"/>
            </a:endParaRPr>
          </a:p>
        </p:txBody>
      </p:sp>
      <p:sp>
        <p:nvSpPr>
          <p:cNvPr id="159" name="Google Shape;159;g3d0a44317d2_0_0"/>
          <p:cNvSpPr/>
          <p:nvPr/>
        </p:nvSpPr>
        <p:spPr>
          <a:xfrm>
            <a:off x="12582475" y="1290325"/>
            <a:ext cx="4504200" cy="1626600"/>
          </a:xfrm>
          <a:prstGeom prst="wedgeRectCallout">
            <a:avLst>
              <a:gd fmla="val -19622" name="adj1"/>
              <a:gd fmla="val 193628"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Not necessary, but as that extra addition, you can add your </a:t>
            </a:r>
            <a:r>
              <a:rPr b="1" lang="en-US" sz="2100">
                <a:solidFill>
                  <a:srgbClr val="9900FF"/>
                </a:solidFill>
                <a:latin typeface="Montserrat"/>
                <a:ea typeface="Montserrat"/>
                <a:cs typeface="Montserrat"/>
                <a:sym typeface="Montserrat"/>
              </a:rPr>
              <a:t>signature</a:t>
            </a:r>
            <a:r>
              <a:rPr lang="en-US" sz="2100">
                <a:latin typeface="Montserrat"/>
                <a:ea typeface="Montserrat"/>
                <a:cs typeface="Montserrat"/>
                <a:sym typeface="Montserrat"/>
              </a:rPr>
              <a:t> and bleep number (i.e. </a:t>
            </a:r>
            <a:r>
              <a:rPr b="1" lang="en-US" sz="2100">
                <a:solidFill>
                  <a:srgbClr val="9900FF"/>
                </a:solidFill>
                <a:latin typeface="Montserrat"/>
                <a:ea typeface="Montserrat"/>
                <a:cs typeface="Montserrat"/>
                <a:sym typeface="Montserrat"/>
              </a:rPr>
              <a:t>BL1234</a:t>
            </a:r>
            <a:r>
              <a:rPr lang="en-US" sz="2100">
                <a:latin typeface="Montserrat"/>
                <a:ea typeface="Montserrat"/>
                <a:cs typeface="Montserrat"/>
                <a:sym typeface="Montserrat"/>
              </a:rPr>
              <a:t>) here</a:t>
            </a:r>
            <a:endParaRPr sz="21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d0a44317d2_0_33"/>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g3d0a44317d2_0_33"/>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g3d0a44317d2_0_33"/>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t/>
            </a:r>
            <a:endParaRPr b="1" i="1" sz="11124" u="none" cap="none" strike="noStrike">
              <a:solidFill>
                <a:srgbClr val="FFFFFF"/>
              </a:solidFill>
              <a:latin typeface="Montserrat"/>
              <a:ea typeface="Montserrat"/>
              <a:cs typeface="Montserrat"/>
              <a:sym typeface="Montserrat"/>
            </a:endParaRPr>
          </a:p>
        </p:txBody>
      </p:sp>
      <p:sp>
        <p:nvSpPr>
          <p:cNvPr id="167" name="Google Shape;167;g3d0a44317d2_0_33"/>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g3d0a44317d2_0_33"/>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9" name="Google Shape;169;g3d0a44317d2_0_33"/>
          <p:cNvGrpSpPr/>
          <p:nvPr/>
        </p:nvGrpSpPr>
        <p:grpSpPr>
          <a:xfrm>
            <a:off x="-1442212" y="-1175596"/>
            <a:ext cx="3074172" cy="3074172"/>
            <a:chOff x="0" y="0"/>
            <a:chExt cx="812800" cy="812800"/>
          </a:xfrm>
        </p:grpSpPr>
        <p:sp>
          <p:nvSpPr>
            <p:cNvPr id="170" name="Google Shape;170;g3d0a44317d2_0_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g3d0a44317d2_0_3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g3d0a44317d2_0_33"/>
          <p:cNvGrpSpPr/>
          <p:nvPr/>
        </p:nvGrpSpPr>
        <p:grpSpPr>
          <a:xfrm>
            <a:off x="338170" y="-1043919"/>
            <a:ext cx="2587549" cy="2587549"/>
            <a:chOff x="0" y="0"/>
            <a:chExt cx="812800" cy="812800"/>
          </a:xfrm>
        </p:grpSpPr>
        <p:sp>
          <p:nvSpPr>
            <p:cNvPr id="173" name="Google Shape;173;g3d0a44317d2_0_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g3d0a44317d2_0_3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g3d0a44317d2_0_33"/>
          <p:cNvGrpSpPr/>
          <p:nvPr/>
        </p:nvGrpSpPr>
        <p:grpSpPr>
          <a:xfrm>
            <a:off x="15434840" y="8927260"/>
            <a:ext cx="2902753" cy="2902753"/>
            <a:chOff x="0" y="0"/>
            <a:chExt cx="812800" cy="812800"/>
          </a:xfrm>
        </p:grpSpPr>
        <p:sp>
          <p:nvSpPr>
            <p:cNvPr id="176" name="Google Shape;176;g3d0a44317d2_0_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g3d0a44317d2_0_3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g3d0a44317d2_0_33"/>
          <p:cNvGrpSpPr/>
          <p:nvPr/>
        </p:nvGrpSpPr>
        <p:grpSpPr>
          <a:xfrm>
            <a:off x="16878213" y="8036647"/>
            <a:ext cx="2443277" cy="2443277"/>
            <a:chOff x="0" y="0"/>
            <a:chExt cx="812800" cy="812800"/>
          </a:xfrm>
        </p:grpSpPr>
        <p:sp>
          <p:nvSpPr>
            <p:cNvPr id="179" name="Google Shape;179;g3d0a44317d2_0_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g3d0a44317d2_0_33"/>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81" name="Google Shape;181;g3d0a44317d2_0_33"/>
          <p:cNvPicPr preferRelativeResize="0"/>
          <p:nvPr/>
        </p:nvPicPr>
        <p:blipFill>
          <a:blip r:embed="rId6">
            <a:alphaModFix/>
          </a:blip>
          <a:stretch>
            <a:fillRect/>
          </a:stretch>
        </p:blipFill>
        <p:spPr>
          <a:xfrm>
            <a:off x="830162" y="3658063"/>
            <a:ext cx="16627676" cy="290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d0a44317d2_0_55"/>
          <p:cNvSpPr/>
          <p:nvPr/>
        </p:nvSpPr>
        <p:spPr>
          <a:xfrm>
            <a:off x="3153916" y="163394"/>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g3d0a44317d2_0_55"/>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g3d0a44317d2_0_55"/>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t/>
            </a:r>
            <a:endParaRPr b="1" i="1" sz="11124" u="none" cap="none" strike="noStrike">
              <a:solidFill>
                <a:srgbClr val="FFFFFF"/>
              </a:solidFill>
              <a:latin typeface="Montserrat"/>
              <a:ea typeface="Montserrat"/>
              <a:cs typeface="Montserrat"/>
              <a:sym typeface="Montserrat"/>
            </a:endParaRPr>
          </a:p>
        </p:txBody>
      </p:sp>
      <p:sp>
        <p:nvSpPr>
          <p:cNvPr id="189" name="Google Shape;189;g3d0a44317d2_0_55"/>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g3d0a44317d2_0_55"/>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1" name="Google Shape;191;g3d0a44317d2_0_55"/>
          <p:cNvGrpSpPr/>
          <p:nvPr/>
        </p:nvGrpSpPr>
        <p:grpSpPr>
          <a:xfrm>
            <a:off x="-1442212" y="-1175596"/>
            <a:ext cx="3074172" cy="3074172"/>
            <a:chOff x="0" y="0"/>
            <a:chExt cx="812800" cy="812800"/>
          </a:xfrm>
        </p:grpSpPr>
        <p:sp>
          <p:nvSpPr>
            <p:cNvPr id="192" name="Google Shape;192;g3d0a44317d2_0_5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g3d0a44317d2_0_55"/>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g3d0a44317d2_0_55"/>
          <p:cNvGrpSpPr/>
          <p:nvPr/>
        </p:nvGrpSpPr>
        <p:grpSpPr>
          <a:xfrm>
            <a:off x="338170" y="-1043919"/>
            <a:ext cx="2587549" cy="2587549"/>
            <a:chOff x="0" y="0"/>
            <a:chExt cx="812800" cy="812800"/>
          </a:xfrm>
        </p:grpSpPr>
        <p:sp>
          <p:nvSpPr>
            <p:cNvPr id="195" name="Google Shape;195;g3d0a44317d2_0_5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g3d0a44317d2_0_55"/>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g3d0a44317d2_0_55"/>
          <p:cNvGrpSpPr/>
          <p:nvPr/>
        </p:nvGrpSpPr>
        <p:grpSpPr>
          <a:xfrm>
            <a:off x="15434840" y="8927260"/>
            <a:ext cx="2902753" cy="2902753"/>
            <a:chOff x="0" y="0"/>
            <a:chExt cx="812800" cy="812800"/>
          </a:xfrm>
        </p:grpSpPr>
        <p:sp>
          <p:nvSpPr>
            <p:cNvPr id="198" name="Google Shape;198;g3d0a44317d2_0_5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g3d0a44317d2_0_55"/>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g3d0a44317d2_0_55"/>
          <p:cNvGrpSpPr/>
          <p:nvPr/>
        </p:nvGrpSpPr>
        <p:grpSpPr>
          <a:xfrm>
            <a:off x="16878213" y="8036647"/>
            <a:ext cx="2443277" cy="2443277"/>
            <a:chOff x="0" y="0"/>
            <a:chExt cx="812800" cy="812800"/>
          </a:xfrm>
        </p:grpSpPr>
        <p:sp>
          <p:nvSpPr>
            <p:cNvPr id="201" name="Google Shape;201;g3d0a44317d2_0_5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g3d0a44317d2_0_55"/>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03" name="Google Shape;203;g3d0a44317d2_0_55"/>
          <p:cNvPicPr preferRelativeResize="0"/>
          <p:nvPr/>
        </p:nvPicPr>
        <p:blipFill>
          <a:blip r:embed="rId6">
            <a:alphaModFix/>
          </a:blip>
          <a:stretch>
            <a:fillRect/>
          </a:stretch>
        </p:blipFill>
        <p:spPr>
          <a:xfrm>
            <a:off x="1733001" y="3541899"/>
            <a:ext cx="14822004" cy="2587550"/>
          </a:xfrm>
          <a:prstGeom prst="rect">
            <a:avLst/>
          </a:prstGeom>
          <a:noFill/>
          <a:ln>
            <a:noFill/>
          </a:ln>
        </p:spPr>
      </p:pic>
      <p:sp>
        <p:nvSpPr>
          <p:cNvPr id="204" name="Google Shape;204;g3d0a44317d2_0_55"/>
          <p:cNvSpPr txBox="1"/>
          <p:nvPr/>
        </p:nvSpPr>
        <p:spPr>
          <a:xfrm>
            <a:off x="6703504" y="4861227"/>
            <a:ext cx="6544800" cy="1038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839">
                <a:solidFill>
                  <a:srgbClr val="9900FF"/>
                </a:solidFill>
                <a:latin typeface="Montserrat"/>
                <a:ea typeface="Montserrat"/>
                <a:cs typeface="Montserrat"/>
                <a:sym typeface="Montserrat"/>
              </a:rPr>
              <a:t>Paracetamol - rash over torso</a:t>
            </a:r>
            <a:endParaRPr b="1" sz="2839">
              <a:solidFill>
                <a:srgbClr val="9900FF"/>
              </a:solidFill>
              <a:latin typeface="Montserrat"/>
              <a:ea typeface="Montserrat"/>
              <a:cs typeface="Montserrat"/>
              <a:sym typeface="Montserrat"/>
            </a:endParaRPr>
          </a:p>
          <a:p>
            <a:pPr indent="0" lvl="0" marL="0" rtl="0" algn="l">
              <a:spcBef>
                <a:spcPts val="0"/>
              </a:spcBef>
              <a:spcAft>
                <a:spcPts val="0"/>
              </a:spcAft>
              <a:buNone/>
            </a:pPr>
            <a:r>
              <a:rPr b="1" lang="en-US" sz="2839">
                <a:solidFill>
                  <a:srgbClr val="9900FF"/>
                </a:solidFill>
                <a:latin typeface="Montserrat"/>
                <a:ea typeface="Montserrat"/>
                <a:cs typeface="Montserrat"/>
                <a:sym typeface="Montserrat"/>
              </a:rPr>
              <a:t>Amoxicillin - anaphylaxis </a:t>
            </a:r>
            <a:endParaRPr b="1" sz="2839">
              <a:solidFill>
                <a:srgbClr val="9900FF"/>
              </a:solidFill>
              <a:latin typeface="Montserrat"/>
              <a:ea typeface="Montserrat"/>
              <a:cs typeface="Montserrat"/>
              <a:sym typeface="Montserrat"/>
            </a:endParaRPr>
          </a:p>
        </p:txBody>
      </p:sp>
      <p:sp>
        <p:nvSpPr>
          <p:cNvPr id="205" name="Google Shape;205;g3d0a44317d2_0_55"/>
          <p:cNvSpPr txBox="1"/>
          <p:nvPr/>
        </p:nvSpPr>
        <p:spPr>
          <a:xfrm>
            <a:off x="14240550" y="3859427"/>
            <a:ext cx="19863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[Your sign]</a:t>
            </a:r>
            <a:endParaRPr b="1" sz="2339">
              <a:solidFill>
                <a:srgbClr val="9900FF"/>
              </a:solidFill>
              <a:latin typeface="Montserrat"/>
              <a:ea typeface="Montserrat"/>
              <a:cs typeface="Montserrat"/>
              <a:sym typeface="Montserrat"/>
            </a:endParaRPr>
          </a:p>
        </p:txBody>
      </p:sp>
      <p:sp>
        <p:nvSpPr>
          <p:cNvPr id="206" name="Google Shape;206;g3d0a44317d2_0_55"/>
          <p:cNvSpPr txBox="1"/>
          <p:nvPr/>
        </p:nvSpPr>
        <p:spPr>
          <a:xfrm>
            <a:off x="13054300" y="4384125"/>
            <a:ext cx="25875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[Today’s Date]</a:t>
            </a:r>
            <a:endParaRPr b="1" sz="2339">
              <a:solidFill>
                <a:srgbClr val="9900FF"/>
              </a:solidFill>
              <a:latin typeface="Montserrat"/>
              <a:ea typeface="Montserrat"/>
              <a:cs typeface="Montserrat"/>
              <a:sym typeface="Montserrat"/>
            </a:endParaRPr>
          </a:p>
        </p:txBody>
      </p:sp>
      <p:sp>
        <p:nvSpPr>
          <p:cNvPr id="207" name="Google Shape;207;g3d0a44317d2_0_55"/>
          <p:cNvSpPr/>
          <p:nvPr/>
        </p:nvSpPr>
        <p:spPr>
          <a:xfrm>
            <a:off x="455350" y="2715650"/>
            <a:ext cx="4238400" cy="8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100">
                <a:latin typeface="Montserrat"/>
                <a:ea typeface="Montserrat"/>
                <a:cs typeface="Montserrat"/>
                <a:sym typeface="Montserrat"/>
              </a:rPr>
              <a:t>IF ALLERGIC</a:t>
            </a:r>
            <a:endParaRPr b="1" sz="4100">
              <a:latin typeface="Montserrat"/>
              <a:ea typeface="Montserrat"/>
              <a:cs typeface="Montserrat"/>
              <a:sym typeface="Montserrat"/>
            </a:endParaRPr>
          </a:p>
        </p:txBody>
      </p:sp>
      <p:sp>
        <p:nvSpPr>
          <p:cNvPr id="208" name="Google Shape;208;g3d0a44317d2_0_55"/>
          <p:cNvSpPr/>
          <p:nvPr/>
        </p:nvSpPr>
        <p:spPr>
          <a:xfrm>
            <a:off x="2210400" y="6300191"/>
            <a:ext cx="9483900" cy="8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Make SURE that you have written the </a:t>
            </a:r>
            <a:r>
              <a:rPr b="1" lang="en-US" sz="2100" u="sng">
                <a:latin typeface="Montserrat"/>
                <a:ea typeface="Montserrat"/>
                <a:cs typeface="Montserrat"/>
                <a:sym typeface="Montserrat"/>
              </a:rPr>
              <a:t>drug AND the reaction</a:t>
            </a:r>
            <a:endParaRPr sz="2100">
              <a:latin typeface="Montserrat"/>
              <a:ea typeface="Montserrat"/>
              <a:cs typeface="Montserrat"/>
              <a:sym typeface="Montserrat"/>
            </a:endParaRPr>
          </a:p>
        </p:txBody>
      </p:sp>
      <p:sp>
        <p:nvSpPr>
          <p:cNvPr id="209" name="Google Shape;209;g3d0a44317d2_0_55"/>
          <p:cNvSpPr/>
          <p:nvPr/>
        </p:nvSpPr>
        <p:spPr>
          <a:xfrm>
            <a:off x="2210400" y="7409563"/>
            <a:ext cx="9483900" cy="144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U</a:t>
            </a:r>
            <a:r>
              <a:rPr lang="en-US" sz="2100">
                <a:latin typeface="Montserrat"/>
                <a:ea typeface="Montserrat"/>
                <a:cs typeface="Montserrat"/>
                <a:sym typeface="Montserrat"/>
              </a:rPr>
              <a:t>sually, they will not mention non-drug allergy but if they have, you can add it on, especially if the reaction is very severe because e.g. some drugs might contain that as an ingredient</a:t>
            </a:r>
            <a:endParaRPr sz="2100">
              <a:latin typeface="Montserrat"/>
              <a:ea typeface="Montserrat"/>
              <a:cs typeface="Montserrat"/>
              <a:sym typeface="Montserrat"/>
            </a:endParaRPr>
          </a:p>
        </p:txBody>
      </p:sp>
      <p:sp>
        <p:nvSpPr>
          <p:cNvPr id="210" name="Google Shape;210;g3d0a44317d2_0_55"/>
          <p:cNvSpPr/>
          <p:nvPr/>
        </p:nvSpPr>
        <p:spPr>
          <a:xfrm>
            <a:off x="13054295" y="6462461"/>
            <a:ext cx="4504200" cy="1626600"/>
          </a:xfrm>
          <a:prstGeom prst="wedgeRectCallout">
            <a:avLst>
              <a:gd fmla="val -28626" name="adj1"/>
              <a:gd fmla="val -11206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Not necessary, but as that extra addition, you can add your </a:t>
            </a:r>
            <a:r>
              <a:rPr b="1" lang="en-US" sz="2100">
                <a:solidFill>
                  <a:srgbClr val="9900FF"/>
                </a:solidFill>
                <a:latin typeface="Montserrat"/>
                <a:ea typeface="Montserrat"/>
                <a:cs typeface="Montserrat"/>
                <a:sym typeface="Montserrat"/>
              </a:rPr>
              <a:t>name</a:t>
            </a:r>
            <a:r>
              <a:rPr b="1" lang="en-US" sz="2100">
                <a:solidFill>
                  <a:srgbClr val="FF3131"/>
                </a:solidFill>
                <a:latin typeface="Montserrat"/>
                <a:ea typeface="Montserrat"/>
                <a:cs typeface="Montserrat"/>
                <a:sym typeface="Montserrat"/>
              </a:rPr>
              <a:t> </a:t>
            </a:r>
            <a:r>
              <a:rPr lang="en-US" sz="2100">
                <a:latin typeface="Montserrat"/>
                <a:ea typeface="Montserrat"/>
                <a:cs typeface="Montserrat"/>
                <a:sym typeface="Montserrat"/>
              </a:rPr>
              <a:t>and bleep number (i.e. </a:t>
            </a:r>
            <a:r>
              <a:rPr b="1" lang="en-US" sz="2100">
                <a:solidFill>
                  <a:srgbClr val="9900FF"/>
                </a:solidFill>
                <a:latin typeface="Montserrat"/>
                <a:ea typeface="Montserrat"/>
                <a:cs typeface="Montserrat"/>
                <a:sym typeface="Montserrat"/>
              </a:rPr>
              <a:t>BL1234</a:t>
            </a:r>
            <a:r>
              <a:rPr lang="en-US" sz="2100">
                <a:latin typeface="Montserrat"/>
                <a:ea typeface="Montserrat"/>
                <a:cs typeface="Montserrat"/>
                <a:sym typeface="Montserrat"/>
              </a:rPr>
              <a:t>) here</a:t>
            </a:r>
            <a:endParaRPr sz="2100">
              <a:latin typeface="Montserrat"/>
              <a:ea typeface="Montserrat"/>
              <a:cs typeface="Montserrat"/>
              <a:sym typeface="Montserrat"/>
            </a:endParaRPr>
          </a:p>
        </p:txBody>
      </p:sp>
      <p:sp>
        <p:nvSpPr>
          <p:cNvPr id="211" name="Google Shape;211;g3d0a44317d2_0_55"/>
          <p:cNvSpPr/>
          <p:nvPr/>
        </p:nvSpPr>
        <p:spPr>
          <a:xfrm>
            <a:off x="6684061" y="3916711"/>
            <a:ext cx="981300" cy="5247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d0a44317d2_0_89"/>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g3d0a44317d2_0_89"/>
          <p:cNvSpPr/>
          <p:nvPr/>
        </p:nvSpPr>
        <p:spPr>
          <a:xfrm>
            <a:off x="7197080" y="1028700"/>
            <a:ext cx="3893840" cy="1153550"/>
          </a:xfrm>
          <a:custGeom>
            <a:rect b="b" l="l" r="r" t="t"/>
            <a:pathLst>
              <a:path extrusionOk="0" h="1153550" w="3893840">
                <a:moveTo>
                  <a:pt x="0" y="0"/>
                </a:moveTo>
                <a:lnTo>
                  <a:pt x="3893840" y="0"/>
                </a:lnTo>
                <a:lnTo>
                  <a:pt x="3893840" y="1153550"/>
                </a:lnTo>
                <a:lnTo>
                  <a:pt x="0" y="1153550"/>
                </a:lnTo>
                <a:lnTo>
                  <a:pt x="0" y="0"/>
                </a:lnTo>
                <a:close/>
              </a:path>
            </a:pathLst>
          </a:custGeom>
          <a:blipFill rotWithShape="1">
            <a:blip r:embed="rId4">
              <a:alphaModFix/>
            </a:blip>
            <a:stretch>
              <a:fillRect b="-20"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g3d0a44317d2_0_89"/>
          <p:cNvSpPr txBox="1"/>
          <p:nvPr/>
        </p:nvSpPr>
        <p:spPr>
          <a:xfrm>
            <a:off x="1201377" y="3847026"/>
            <a:ext cx="15885300" cy="16266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rgbClr val="000000"/>
              </a:buClr>
              <a:buSzPts val="11124"/>
              <a:buFont typeface="Arial"/>
              <a:buNone/>
            </a:pPr>
            <a:r>
              <a:t/>
            </a:r>
            <a:endParaRPr b="1" i="1" sz="11124" u="none" cap="none" strike="noStrike">
              <a:solidFill>
                <a:srgbClr val="FFFFFF"/>
              </a:solidFill>
              <a:latin typeface="Montserrat"/>
              <a:ea typeface="Montserrat"/>
              <a:cs typeface="Montserrat"/>
              <a:sym typeface="Montserrat"/>
            </a:endParaRPr>
          </a:p>
        </p:txBody>
      </p:sp>
      <p:sp>
        <p:nvSpPr>
          <p:cNvPr id="219" name="Google Shape;219;g3d0a44317d2_0_89"/>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g3d0a44317d2_0_89"/>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1" name="Google Shape;221;g3d0a44317d2_0_89"/>
          <p:cNvGrpSpPr/>
          <p:nvPr/>
        </p:nvGrpSpPr>
        <p:grpSpPr>
          <a:xfrm>
            <a:off x="-1442212" y="-1175596"/>
            <a:ext cx="3074172" cy="3074172"/>
            <a:chOff x="0" y="0"/>
            <a:chExt cx="812800" cy="812800"/>
          </a:xfrm>
        </p:grpSpPr>
        <p:sp>
          <p:nvSpPr>
            <p:cNvPr id="222" name="Google Shape;222;g3d0a44317d2_0_8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g3d0a44317d2_0_89"/>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g3d0a44317d2_0_89"/>
          <p:cNvGrpSpPr/>
          <p:nvPr/>
        </p:nvGrpSpPr>
        <p:grpSpPr>
          <a:xfrm>
            <a:off x="338170" y="-1043919"/>
            <a:ext cx="2587549" cy="2587549"/>
            <a:chOff x="0" y="0"/>
            <a:chExt cx="812800" cy="812800"/>
          </a:xfrm>
        </p:grpSpPr>
        <p:sp>
          <p:nvSpPr>
            <p:cNvPr id="225" name="Google Shape;225;g3d0a44317d2_0_8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g3d0a44317d2_0_89"/>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g3d0a44317d2_0_89"/>
          <p:cNvGrpSpPr/>
          <p:nvPr/>
        </p:nvGrpSpPr>
        <p:grpSpPr>
          <a:xfrm>
            <a:off x="15434840" y="8927260"/>
            <a:ext cx="2902753" cy="2902753"/>
            <a:chOff x="0" y="0"/>
            <a:chExt cx="812800" cy="812800"/>
          </a:xfrm>
        </p:grpSpPr>
        <p:sp>
          <p:nvSpPr>
            <p:cNvPr id="228" name="Google Shape;228;g3d0a44317d2_0_8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g3d0a44317d2_0_89"/>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g3d0a44317d2_0_89"/>
          <p:cNvGrpSpPr/>
          <p:nvPr/>
        </p:nvGrpSpPr>
        <p:grpSpPr>
          <a:xfrm>
            <a:off x="16878213" y="8036647"/>
            <a:ext cx="2443277" cy="2443277"/>
            <a:chOff x="0" y="0"/>
            <a:chExt cx="812800" cy="812800"/>
          </a:xfrm>
        </p:grpSpPr>
        <p:sp>
          <p:nvSpPr>
            <p:cNvPr id="231" name="Google Shape;231;g3d0a44317d2_0_8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g3d0a44317d2_0_89"/>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33" name="Google Shape;233;g3d0a44317d2_0_89"/>
          <p:cNvPicPr preferRelativeResize="0"/>
          <p:nvPr/>
        </p:nvPicPr>
        <p:blipFill>
          <a:blip r:embed="rId6">
            <a:alphaModFix/>
          </a:blip>
          <a:stretch>
            <a:fillRect/>
          </a:stretch>
        </p:blipFill>
        <p:spPr>
          <a:xfrm>
            <a:off x="2037826" y="4338934"/>
            <a:ext cx="14822004" cy="2587550"/>
          </a:xfrm>
          <a:prstGeom prst="rect">
            <a:avLst/>
          </a:prstGeom>
          <a:noFill/>
          <a:ln>
            <a:noFill/>
          </a:ln>
        </p:spPr>
      </p:pic>
      <p:sp>
        <p:nvSpPr>
          <p:cNvPr id="234" name="Google Shape;234;g3d0a44317d2_0_89"/>
          <p:cNvSpPr txBox="1"/>
          <p:nvPr/>
        </p:nvSpPr>
        <p:spPr>
          <a:xfrm>
            <a:off x="7386639" y="5957335"/>
            <a:ext cx="6544800" cy="6018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839">
                <a:solidFill>
                  <a:srgbClr val="9900FF"/>
                </a:solidFill>
                <a:latin typeface="Montserrat"/>
                <a:ea typeface="Montserrat"/>
                <a:cs typeface="Montserrat"/>
                <a:sym typeface="Montserrat"/>
              </a:rPr>
              <a:t>NKDA</a:t>
            </a:r>
            <a:endParaRPr b="1" sz="2839">
              <a:solidFill>
                <a:srgbClr val="9900FF"/>
              </a:solidFill>
              <a:latin typeface="Montserrat"/>
              <a:ea typeface="Montserrat"/>
              <a:cs typeface="Montserrat"/>
              <a:sym typeface="Montserrat"/>
            </a:endParaRPr>
          </a:p>
        </p:txBody>
      </p:sp>
      <p:sp>
        <p:nvSpPr>
          <p:cNvPr id="235" name="Google Shape;235;g3d0a44317d2_0_89"/>
          <p:cNvSpPr txBox="1"/>
          <p:nvPr/>
        </p:nvSpPr>
        <p:spPr>
          <a:xfrm>
            <a:off x="14739350" y="4736187"/>
            <a:ext cx="19863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[Your sign]</a:t>
            </a:r>
            <a:endParaRPr b="1" sz="2339">
              <a:solidFill>
                <a:srgbClr val="9900FF"/>
              </a:solidFill>
              <a:latin typeface="Montserrat"/>
              <a:ea typeface="Montserrat"/>
              <a:cs typeface="Montserrat"/>
              <a:sym typeface="Montserrat"/>
            </a:endParaRPr>
          </a:p>
        </p:txBody>
      </p:sp>
      <p:sp>
        <p:nvSpPr>
          <p:cNvPr id="236" name="Google Shape;236;g3d0a44317d2_0_89"/>
          <p:cNvSpPr txBox="1"/>
          <p:nvPr/>
        </p:nvSpPr>
        <p:spPr>
          <a:xfrm>
            <a:off x="13553100" y="5260885"/>
            <a:ext cx="25875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[Today’s Date]</a:t>
            </a:r>
            <a:endParaRPr b="1" sz="2339">
              <a:solidFill>
                <a:srgbClr val="9900FF"/>
              </a:solidFill>
              <a:latin typeface="Montserrat"/>
              <a:ea typeface="Montserrat"/>
              <a:cs typeface="Montserrat"/>
              <a:sym typeface="Montserrat"/>
            </a:endParaRPr>
          </a:p>
        </p:txBody>
      </p:sp>
      <p:sp>
        <p:nvSpPr>
          <p:cNvPr id="237" name="Google Shape;237;g3d0a44317d2_0_89"/>
          <p:cNvSpPr/>
          <p:nvPr/>
        </p:nvSpPr>
        <p:spPr>
          <a:xfrm>
            <a:off x="642975" y="3783485"/>
            <a:ext cx="5462700" cy="8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100">
                <a:latin typeface="Montserrat"/>
                <a:ea typeface="Montserrat"/>
                <a:cs typeface="Montserrat"/>
                <a:sym typeface="Montserrat"/>
              </a:rPr>
              <a:t>IF NO ALLERGIES</a:t>
            </a:r>
            <a:endParaRPr b="1" sz="4100">
              <a:latin typeface="Montserrat"/>
              <a:ea typeface="Montserrat"/>
              <a:cs typeface="Montserrat"/>
              <a:sym typeface="Montserrat"/>
            </a:endParaRPr>
          </a:p>
        </p:txBody>
      </p:sp>
      <p:sp>
        <p:nvSpPr>
          <p:cNvPr id="238" name="Google Shape;238;g3d0a44317d2_0_89"/>
          <p:cNvSpPr/>
          <p:nvPr/>
        </p:nvSpPr>
        <p:spPr>
          <a:xfrm>
            <a:off x="12125020" y="7113574"/>
            <a:ext cx="4504200" cy="1626600"/>
          </a:xfrm>
          <a:prstGeom prst="wedgeRectCallout">
            <a:avLst>
              <a:gd fmla="val -28626" name="adj1"/>
              <a:gd fmla="val -11206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Not necessary, but as that extra addition, you can add your </a:t>
            </a:r>
            <a:r>
              <a:rPr b="1" lang="en-US" sz="2100">
                <a:solidFill>
                  <a:srgbClr val="9900FF"/>
                </a:solidFill>
                <a:latin typeface="Montserrat"/>
                <a:ea typeface="Montserrat"/>
                <a:cs typeface="Montserrat"/>
                <a:sym typeface="Montserrat"/>
              </a:rPr>
              <a:t>name </a:t>
            </a:r>
            <a:r>
              <a:rPr lang="en-US" sz="2100">
                <a:latin typeface="Montserrat"/>
                <a:ea typeface="Montserrat"/>
                <a:cs typeface="Montserrat"/>
                <a:sym typeface="Montserrat"/>
              </a:rPr>
              <a:t>and bleep number (i.e. </a:t>
            </a:r>
            <a:r>
              <a:rPr b="1" lang="en-US" sz="2100">
                <a:solidFill>
                  <a:srgbClr val="9900FF"/>
                </a:solidFill>
                <a:latin typeface="Montserrat"/>
                <a:ea typeface="Montserrat"/>
                <a:cs typeface="Montserrat"/>
                <a:sym typeface="Montserrat"/>
              </a:rPr>
              <a:t>BL1234</a:t>
            </a:r>
            <a:r>
              <a:rPr lang="en-US" sz="2100">
                <a:latin typeface="Montserrat"/>
                <a:ea typeface="Montserrat"/>
                <a:cs typeface="Montserrat"/>
                <a:sym typeface="Montserrat"/>
              </a:rPr>
              <a:t>) here</a:t>
            </a:r>
            <a:endParaRPr sz="2100">
              <a:latin typeface="Montserrat"/>
              <a:ea typeface="Montserrat"/>
              <a:cs typeface="Montserrat"/>
              <a:sym typeface="Montserrat"/>
            </a:endParaRPr>
          </a:p>
        </p:txBody>
      </p:sp>
      <p:sp>
        <p:nvSpPr>
          <p:cNvPr id="239" name="Google Shape;239;g3d0a44317d2_0_89"/>
          <p:cNvSpPr/>
          <p:nvPr/>
        </p:nvSpPr>
        <p:spPr>
          <a:xfrm>
            <a:off x="7675405" y="4736175"/>
            <a:ext cx="2711400" cy="5247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g3d0a44317d2_0_89"/>
          <p:cNvSpPr/>
          <p:nvPr/>
        </p:nvSpPr>
        <p:spPr>
          <a:xfrm>
            <a:off x="1918825" y="7255566"/>
            <a:ext cx="9483900" cy="8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Make SURE that you have written the words </a:t>
            </a:r>
            <a:r>
              <a:rPr b="1" lang="en-US" sz="2100" u="sng">
                <a:latin typeface="Montserrat"/>
                <a:ea typeface="Montserrat"/>
                <a:cs typeface="Montserrat"/>
                <a:sym typeface="Montserrat"/>
              </a:rPr>
              <a:t>NKDA/No Known Drug Allergy</a:t>
            </a:r>
            <a:r>
              <a:rPr lang="en-US" sz="2100">
                <a:latin typeface="Montserrat"/>
                <a:ea typeface="Montserrat"/>
                <a:cs typeface="Montserrat"/>
                <a:sym typeface="Montserrat"/>
              </a:rPr>
              <a:t> if they have got none</a:t>
            </a:r>
            <a:endParaRPr sz="21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cdebc0797a_1_120"/>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g3cdebc0797a_1_120"/>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g3cdebc0797a_1_120"/>
          <p:cNvSpPr/>
          <p:nvPr/>
        </p:nvSpPr>
        <p:spPr>
          <a:xfrm rot="10229431">
            <a:off x="14514822" y="-1785570"/>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8" name="Google Shape;248;g3cdebc0797a_1_120"/>
          <p:cNvGrpSpPr/>
          <p:nvPr/>
        </p:nvGrpSpPr>
        <p:grpSpPr>
          <a:xfrm>
            <a:off x="-1442212" y="-1175596"/>
            <a:ext cx="3074172" cy="3074172"/>
            <a:chOff x="0" y="0"/>
            <a:chExt cx="812800" cy="812800"/>
          </a:xfrm>
        </p:grpSpPr>
        <p:sp>
          <p:nvSpPr>
            <p:cNvPr id="249" name="Google Shape;249;g3cdebc0797a_1_1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g3cdebc0797a_1_12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g3cdebc0797a_1_120"/>
          <p:cNvGrpSpPr/>
          <p:nvPr/>
        </p:nvGrpSpPr>
        <p:grpSpPr>
          <a:xfrm>
            <a:off x="338170" y="-1043919"/>
            <a:ext cx="2587549" cy="2587549"/>
            <a:chOff x="0" y="0"/>
            <a:chExt cx="812800" cy="812800"/>
          </a:xfrm>
        </p:grpSpPr>
        <p:sp>
          <p:nvSpPr>
            <p:cNvPr id="252" name="Google Shape;252;g3cdebc0797a_1_1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g3cdebc0797a_1_12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g3cdebc0797a_1_120"/>
          <p:cNvGrpSpPr/>
          <p:nvPr/>
        </p:nvGrpSpPr>
        <p:grpSpPr>
          <a:xfrm>
            <a:off x="15434840" y="8927260"/>
            <a:ext cx="2902753" cy="2902753"/>
            <a:chOff x="0" y="0"/>
            <a:chExt cx="812800" cy="812800"/>
          </a:xfrm>
        </p:grpSpPr>
        <p:sp>
          <p:nvSpPr>
            <p:cNvPr id="255" name="Google Shape;255;g3cdebc0797a_1_1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g3cdebc0797a_1_12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g3cdebc0797a_1_120"/>
          <p:cNvGrpSpPr/>
          <p:nvPr/>
        </p:nvGrpSpPr>
        <p:grpSpPr>
          <a:xfrm>
            <a:off x="16878213" y="8036647"/>
            <a:ext cx="2443277" cy="2443277"/>
            <a:chOff x="0" y="0"/>
            <a:chExt cx="812800" cy="812800"/>
          </a:xfrm>
        </p:grpSpPr>
        <p:sp>
          <p:nvSpPr>
            <p:cNvPr id="258" name="Google Shape;258;g3cdebc0797a_1_1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g3cdebc0797a_1_12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60" name="Google Shape;260;g3cdebc0797a_1_120"/>
          <p:cNvPicPr preferRelativeResize="0"/>
          <p:nvPr/>
        </p:nvPicPr>
        <p:blipFill>
          <a:blip r:embed="rId5">
            <a:alphaModFix/>
          </a:blip>
          <a:stretch>
            <a:fillRect/>
          </a:stretch>
        </p:blipFill>
        <p:spPr>
          <a:xfrm>
            <a:off x="1346848" y="1976526"/>
            <a:ext cx="14957201" cy="6872775"/>
          </a:xfrm>
          <a:prstGeom prst="rect">
            <a:avLst/>
          </a:prstGeom>
          <a:noFill/>
          <a:ln>
            <a:noFill/>
          </a:ln>
        </p:spPr>
      </p:pic>
      <p:sp>
        <p:nvSpPr>
          <p:cNvPr id="261" name="Google Shape;261;g3cdebc0797a_1_120"/>
          <p:cNvSpPr/>
          <p:nvPr/>
        </p:nvSpPr>
        <p:spPr>
          <a:xfrm>
            <a:off x="525300" y="4892200"/>
            <a:ext cx="4046700" cy="48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Most, if not all, medications in the OSCE will need to be prescribed here in the STAT section</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US" sz="2100">
                <a:latin typeface="Montserrat"/>
                <a:ea typeface="Montserrat"/>
                <a:cs typeface="Montserrat"/>
                <a:sym typeface="Montserrat"/>
              </a:rPr>
              <a:t>This is the section where you prescribe the medications that the patient needs immediately when they have come to you (which is usually the first dose of most medications they will continue getting)</a:t>
            </a:r>
            <a:endParaRPr sz="2100">
              <a:latin typeface="Montserrat"/>
              <a:ea typeface="Montserrat"/>
              <a:cs typeface="Montserrat"/>
              <a:sym typeface="Montserrat"/>
            </a:endParaRPr>
          </a:p>
        </p:txBody>
      </p:sp>
      <p:sp>
        <p:nvSpPr>
          <p:cNvPr id="262" name="Google Shape;262;g3cdebc0797a_1_120"/>
          <p:cNvSpPr txBox="1"/>
          <p:nvPr/>
        </p:nvSpPr>
        <p:spPr>
          <a:xfrm>
            <a:off x="1477491" y="3412583"/>
            <a:ext cx="1517100" cy="3399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139">
                <a:solidFill>
                  <a:srgbClr val="9900FF"/>
                </a:solidFill>
                <a:latin typeface="Montserrat"/>
                <a:ea typeface="Montserrat"/>
                <a:cs typeface="Montserrat"/>
                <a:sym typeface="Montserrat"/>
              </a:rPr>
              <a:t>[Today’s Date]</a:t>
            </a:r>
            <a:endParaRPr b="1" sz="1139">
              <a:solidFill>
                <a:srgbClr val="9900FF"/>
              </a:solidFill>
              <a:latin typeface="Montserrat"/>
              <a:ea typeface="Montserrat"/>
              <a:cs typeface="Montserrat"/>
              <a:sym typeface="Montserrat"/>
            </a:endParaRPr>
          </a:p>
        </p:txBody>
      </p:sp>
      <p:sp>
        <p:nvSpPr>
          <p:cNvPr id="263" name="Google Shape;263;g3cdebc0797a_1_120"/>
          <p:cNvSpPr txBox="1"/>
          <p:nvPr/>
        </p:nvSpPr>
        <p:spPr>
          <a:xfrm>
            <a:off x="2874247" y="3353994"/>
            <a:ext cx="29028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PARACETAMOL</a:t>
            </a:r>
            <a:endParaRPr b="1" sz="2339">
              <a:solidFill>
                <a:srgbClr val="9900FF"/>
              </a:solidFill>
              <a:latin typeface="Montserrat"/>
              <a:ea typeface="Montserrat"/>
              <a:cs typeface="Montserrat"/>
              <a:sym typeface="Montserrat"/>
            </a:endParaRPr>
          </a:p>
        </p:txBody>
      </p:sp>
      <p:sp>
        <p:nvSpPr>
          <p:cNvPr id="264" name="Google Shape;264;g3cdebc0797a_1_120"/>
          <p:cNvSpPr txBox="1"/>
          <p:nvPr/>
        </p:nvSpPr>
        <p:spPr>
          <a:xfrm>
            <a:off x="6673324" y="3335475"/>
            <a:ext cx="629100" cy="555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539">
                <a:solidFill>
                  <a:srgbClr val="9900FF"/>
                </a:solidFill>
                <a:latin typeface="Montserrat"/>
                <a:ea typeface="Montserrat"/>
                <a:cs typeface="Montserrat"/>
                <a:sym typeface="Montserrat"/>
              </a:rPr>
              <a:t>1g</a:t>
            </a:r>
            <a:endParaRPr b="1" sz="2539">
              <a:solidFill>
                <a:srgbClr val="9900FF"/>
              </a:solidFill>
              <a:latin typeface="Montserrat"/>
              <a:ea typeface="Montserrat"/>
              <a:cs typeface="Montserrat"/>
              <a:sym typeface="Montserrat"/>
            </a:endParaRPr>
          </a:p>
        </p:txBody>
      </p:sp>
      <p:sp>
        <p:nvSpPr>
          <p:cNvPr id="265" name="Google Shape;265;g3cdebc0797a_1_120"/>
          <p:cNvSpPr txBox="1"/>
          <p:nvPr/>
        </p:nvSpPr>
        <p:spPr>
          <a:xfrm>
            <a:off x="7778225" y="3366375"/>
            <a:ext cx="997800" cy="4938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139">
                <a:solidFill>
                  <a:srgbClr val="9900FF"/>
                </a:solidFill>
                <a:latin typeface="Montserrat"/>
                <a:ea typeface="Montserrat"/>
                <a:cs typeface="Montserrat"/>
                <a:sym typeface="Montserrat"/>
              </a:rPr>
              <a:t>08:00</a:t>
            </a:r>
            <a:endParaRPr b="1" sz="2139">
              <a:solidFill>
                <a:srgbClr val="9900FF"/>
              </a:solidFill>
              <a:latin typeface="Montserrat"/>
              <a:ea typeface="Montserrat"/>
              <a:cs typeface="Montserrat"/>
              <a:sym typeface="Montserrat"/>
            </a:endParaRPr>
          </a:p>
        </p:txBody>
      </p:sp>
      <p:sp>
        <p:nvSpPr>
          <p:cNvPr id="266" name="Google Shape;266;g3cdebc0797a_1_120"/>
          <p:cNvSpPr txBox="1"/>
          <p:nvPr/>
        </p:nvSpPr>
        <p:spPr>
          <a:xfrm>
            <a:off x="9086502" y="3320175"/>
            <a:ext cx="745200" cy="5247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2339">
                <a:solidFill>
                  <a:srgbClr val="9900FF"/>
                </a:solidFill>
                <a:latin typeface="Montserrat"/>
                <a:ea typeface="Montserrat"/>
                <a:cs typeface="Montserrat"/>
                <a:sym typeface="Montserrat"/>
              </a:rPr>
              <a:t>PO</a:t>
            </a:r>
            <a:endParaRPr b="1" sz="2339">
              <a:solidFill>
                <a:srgbClr val="9900FF"/>
              </a:solidFill>
              <a:latin typeface="Montserrat"/>
              <a:ea typeface="Montserrat"/>
              <a:cs typeface="Montserrat"/>
              <a:sym typeface="Montserrat"/>
            </a:endParaRPr>
          </a:p>
        </p:txBody>
      </p:sp>
      <p:sp>
        <p:nvSpPr>
          <p:cNvPr id="267" name="Google Shape;267;g3cdebc0797a_1_120"/>
          <p:cNvSpPr txBox="1"/>
          <p:nvPr/>
        </p:nvSpPr>
        <p:spPr>
          <a:xfrm>
            <a:off x="10175019" y="3400192"/>
            <a:ext cx="1517100" cy="432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739">
                <a:solidFill>
                  <a:srgbClr val="9900FF"/>
                </a:solidFill>
                <a:latin typeface="Montserrat"/>
                <a:ea typeface="Montserrat"/>
                <a:cs typeface="Montserrat"/>
                <a:sym typeface="Montserrat"/>
              </a:rPr>
              <a:t>[Your </a:t>
            </a:r>
            <a:r>
              <a:rPr b="1" lang="en-US" sz="1739">
                <a:solidFill>
                  <a:srgbClr val="9900FF"/>
                </a:solidFill>
                <a:latin typeface="Montserrat"/>
                <a:ea typeface="Montserrat"/>
                <a:cs typeface="Montserrat"/>
                <a:sym typeface="Montserrat"/>
              </a:rPr>
              <a:t>sign]</a:t>
            </a:r>
            <a:endParaRPr b="1" sz="1739">
              <a:solidFill>
                <a:srgbClr val="9900FF"/>
              </a:solidFill>
              <a:latin typeface="Montserrat"/>
              <a:ea typeface="Montserrat"/>
              <a:cs typeface="Montserrat"/>
              <a:sym typeface="Montserrat"/>
            </a:endParaRPr>
          </a:p>
        </p:txBody>
      </p:sp>
      <p:sp>
        <p:nvSpPr>
          <p:cNvPr id="268" name="Google Shape;268;g3cdebc0797a_1_120"/>
          <p:cNvSpPr/>
          <p:nvPr/>
        </p:nvSpPr>
        <p:spPr>
          <a:xfrm>
            <a:off x="3384250" y="438900"/>
            <a:ext cx="2443200" cy="1199100"/>
          </a:xfrm>
          <a:prstGeom prst="wedgeRectCallout">
            <a:avLst>
              <a:gd fmla="val -38580" name="adj1"/>
              <a:gd fmla="val 181294"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latin typeface="Montserrat"/>
                <a:ea typeface="Montserrat"/>
                <a:cs typeface="Montserrat"/>
                <a:sym typeface="Montserrat"/>
              </a:rPr>
              <a:t>Write in BLOCK/CAPITAL letters!</a:t>
            </a:r>
            <a:endParaRPr sz="2000">
              <a:latin typeface="Montserrat"/>
              <a:ea typeface="Montserrat"/>
              <a:cs typeface="Montserrat"/>
              <a:sym typeface="Montserrat"/>
            </a:endParaRPr>
          </a:p>
        </p:txBody>
      </p:sp>
      <p:sp>
        <p:nvSpPr>
          <p:cNvPr id="269" name="Google Shape;269;g3cdebc0797a_1_120"/>
          <p:cNvSpPr/>
          <p:nvPr/>
        </p:nvSpPr>
        <p:spPr>
          <a:xfrm>
            <a:off x="6285975" y="249850"/>
            <a:ext cx="6045900" cy="1546800"/>
          </a:xfrm>
          <a:prstGeom prst="wedgeRectCallout">
            <a:avLst>
              <a:gd fmla="val -32709" name="adj1"/>
              <a:gd fmla="val 115784"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latin typeface="Montserrat"/>
                <a:ea typeface="Montserrat"/>
                <a:cs typeface="Montserrat"/>
                <a:sym typeface="Montserrat"/>
              </a:rPr>
              <a:t>Abbreviations to know</a:t>
            </a:r>
            <a:endParaRPr b="1" sz="1900">
              <a:latin typeface="Montserrat"/>
              <a:ea typeface="Montserrat"/>
              <a:cs typeface="Montserrat"/>
              <a:sym typeface="Montserrat"/>
            </a:endParaRPr>
          </a:p>
          <a:p>
            <a:pPr indent="0" lvl="0" marL="0" rtl="0" algn="ctr">
              <a:spcBef>
                <a:spcPts val="0"/>
              </a:spcBef>
              <a:spcAft>
                <a:spcPts val="0"/>
              </a:spcAft>
              <a:buNone/>
            </a:pPr>
            <a:r>
              <a:rPr b="1" lang="en-US" sz="1900">
                <a:latin typeface="Montserrat"/>
                <a:ea typeface="Montserrat"/>
                <a:cs typeface="Montserrat"/>
                <a:sym typeface="Montserrat"/>
              </a:rPr>
              <a:t>g, mg</a:t>
            </a:r>
            <a:endParaRPr b="1" sz="1900">
              <a:latin typeface="Montserrat"/>
              <a:ea typeface="Montserrat"/>
              <a:cs typeface="Montserrat"/>
              <a:sym typeface="Montserrat"/>
            </a:endParaRPr>
          </a:p>
          <a:p>
            <a:pPr indent="0" lvl="0" marL="0" rtl="0" algn="ctr">
              <a:spcBef>
                <a:spcPts val="0"/>
              </a:spcBef>
              <a:spcAft>
                <a:spcPts val="0"/>
              </a:spcAft>
              <a:buNone/>
            </a:pPr>
            <a:r>
              <a:rPr lang="en-US" sz="1900">
                <a:latin typeface="Montserrat"/>
                <a:ea typeface="Montserrat"/>
                <a:cs typeface="Montserrat"/>
                <a:sym typeface="Montserrat"/>
              </a:rPr>
              <a:t>NEVER write microgram as an abbreviation, it ALWAYS needs to be written in full</a:t>
            </a:r>
            <a:endParaRPr sz="1900">
              <a:latin typeface="Montserrat"/>
              <a:ea typeface="Montserrat"/>
              <a:cs typeface="Montserrat"/>
              <a:sym typeface="Montserrat"/>
            </a:endParaRPr>
          </a:p>
        </p:txBody>
      </p:sp>
      <p:sp>
        <p:nvSpPr>
          <p:cNvPr id="270" name="Google Shape;270;g3cdebc0797a_1_120"/>
          <p:cNvSpPr/>
          <p:nvPr/>
        </p:nvSpPr>
        <p:spPr>
          <a:xfrm>
            <a:off x="12589874" y="353028"/>
            <a:ext cx="5323500" cy="1901100"/>
          </a:xfrm>
          <a:prstGeom prst="wedgeRectCallout">
            <a:avLst>
              <a:gd fmla="val -99216" name="adj1"/>
              <a:gd fmla="val 9667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latin typeface="Montserrat"/>
                <a:ea typeface="Montserrat"/>
                <a:cs typeface="Montserrat"/>
                <a:sym typeface="Montserrat"/>
              </a:rPr>
              <a:t>Abbreviations to know</a:t>
            </a:r>
            <a:endParaRPr b="1" sz="1900">
              <a:latin typeface="Montserrat"/>
              <a:ea typeface="Montserrat"/>
              <a:cs typeface="Montserrat"/>
              <a:sym typeface="Montserrat"/>
            </a:endParaRPr>
          </a:p>
          <a:p>
            <a:pPr indent="0" lvl="0" marL="0" rtl="0" algn="ctr">
              <a:spcBef>
                <a:spcPts val="0"/>
              </a:spcBef>
              <a:spcAft>
                <a:spcPts val="0"/>
              </a:spcAft>
              <a:buNone/>
            </a:pPr>
            <a:r>
              <a:rPr b="1" lang="en-US" sz="1900">
                <a:latin typeface="Montserrat"/>
                <a:ea typeface="Montserrat"/>
                <a:cs typeface="Montserrat"/>
                <a:sym typeface="Montserrat"/>
              </a:rPr>
              <a:t>PO, IM, IV, SC, NEB. INH</a:t>
            </a:r>
            <a:endParaRPr b="1" sz="1900">
              <a:latin typeface="Montserrat"/>
              <a:ea typeface="Montserrat"/>
              <a:cs typeface="Montserrat"/>
              <a:sym typeface="Montserrat"/>
            </a:endParaRPr>
          </a:p>
          <a:p>
            <a:pPr indent="0" lvl="0" marL="0" rtl="0" algn="ctr">
              <a:spcBef>
                <a:spcPts val="0"/>
              </a:spcBef>
              <a:spcAft>
                <a:spcPts val="0"/>
              </a:spcAft>
              <a:buNone/>
            </a:pPr>
            <a:r>
              <a:rPr lang="en-US" sz="1900">
                <a:latin typeface="Montserrat"/>
                <a:ea typeface="Montserrat"/>
                <a:cs typeface="Montserrat"/>
                <a:sym typeface="Montserrat"/>
              </a:rPr>
              <a:t>Always try to give the medication as PO, UNLESS the patient cannot tolerate oral intake (i.e. is vomiting), in which case use another route, usually IV</a:t>
            </a:r>
            <a:endParaRPr sz="1900">
              <a:latin typeface="Montserrat"/>
              <a:ea typeface="Montserrat"/>
              <a:cs typeface="Montserrat"/>
              <a:sym typeface="Montserrat"/>
            </a:endParaRPr>
          </a:p>
        </p:txBody>
      </p:sp>
      <p:sp>
        <p:nvSpPr>
          <p:cNvPr id="271" name="Google Shape;271;g3cdebc0797a_1_120"/>
          <p:cNvSpPr/>
          <p:nvPr/>
        </p:nvSpPr>
        <p:spPr>
          <a:xfrm>
            <a:off x="11912868" y="3429000"/>
            <a:ext cx="4046700" cy="517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Montserrat"/>
                <a:ea typeface="Montserrat"/>
                <a:cs typeface="Montserrat"/>
                <a:sym typeface="Montserrat"/>
              </a:rPr>
              <a:t>Leave this section blank in the OSCE</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US" sz="2100">
                <a:latin typeface="Montserrat"/>
                <a:ea typeface="Montserrat"/>
                <a:cs typeface="Montserrat"/>
                <a:sym typeface="Montserrat"/>
              </a:rPr>
              <a:t>(Nurses fill it out when they actually give the meds)</a:t>
            </a:r>
            <a:endParaRPr sz="2100">
              <a:latin typeface="Montserrat"/>
              <a:ea typeface="Montserrat"/>
              <a:cs typeface="Montserrat"/>
              <a:sym typeface="Montserrat"/>
            </a:endParaRPr>
          </a:p>
        </p:txBody>
      </p:sp>
      <p:sp>
        <p:nvSpPr>
          <p:cNvPr id="272" name="Google Shape;272;g3cdebc0797a_1_120"/>
          <p:cNvSpPr/>
          <p:nvPr/>
        </p:nvSpPr>
        <p:spPr>
          <a:xfrm>
            <a:off x="5123450" y="5245350"/>
            <a:ext cx="5323500" cy="1546800"/>
          </a:xfrm>
          <a:prstGeom prst="wedgeRectCallout">
            <a:avLst>
              <a:gd fmla="val 12592" name="adj1"/>
              <a:gd fmla="val -135232"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latin typeface="Montserrat"/>
                <a:ea typeface="Montserrat"/>
                <a:cs typeface="Montserrat"/>
                <a:sym typeface="Montserrat"/>
              </a:rPr>
              <a:t>PRO TIP - always write 08:00, regardless of what time it is</a:t>
            </a:r>
            <a:endParaRPr b="1" sz="1900">
              <a:latin typeface="Montserrat"/>
              <a:ea typeface="Montserrat"/>
              <a:cs typeface="Montserrat"/>
              <a:sym typeface="Montserrat"/>
            </a:endParaRPr>
          </a:p>
          <a:p>
            <a:pPr indent="0" lvl="0" marL="0" rtl="0" algn="ctr">
              <a:spcBef>
                <a:spcPts val="0"/>
              </a:spcBef>
              <a:spcAft>
                <a:spcPts val="0"/>
              </a:spcAft>
              <a:buNone/>
            </a:pPr>
            <a:r>
              <a:rPr lang="en-US" sz="1900">
                <a:latin typeface="Montserrat"/>
                <a:ea typeface="Montserrat"/>
                <a:cs typeface="Montserrat"/>
                <a:sym typeface="Montserrat"/>
              </a:rPr>
              <a:t>It makes it a lot easier on the next page when you have to prescribe the rest of the doses</a:t>
            </a:r>
            <a:endParaRPr sz="19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cdebc0797a_1_100"/>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g3cdebc0797a_1_100"/>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g3cdebc0797a_1_100"/>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0" name="Google Shape;280;g3cdebc0797a_1_100"/>
          <p:cNvGrpSpPr/>
          <p:nvPr/>
        </p:nvGrpSpPr>
        <p:grpSpPr>
          <a:xfrm>
            <a:off x="-1442212" y="-1175596"/>
            <a:ext cx="3074172" cy="3074172"/>
            <a:chOff x="0" y="0"/>
            <a:chExt cx="812800" cy="812800"/>
          </a:xfrm>
        </p:grpSpPr>
        <p:sp>
          <p:nvSpPr>
            <p:cNvPr id="281" name="Google Shape;281;g3cdebc0797a_1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g3cdebc0797a_1_10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g3cdebc0797a_1_100"/>
          <p:cNvGrpSpPr/>
          <p:nvPr/>
        </p:nvGrpSpPr>
        <p:grpSpPr>
          <a:xfrm>
            <a:off x="338170" y="-1043919"/>
            <a:ext cx="2587549" cy="2587549"/>
            <a:chOff x="0" y="0"/>
            <a:chExt cx="812800" cy="812800"/>
          </a:xfrm>
        </p:grpSpPr>
        <p:sp>
          <p:nvSpPr>
            <p:cNvPr id="284" name="Google Shape;284;g3cdebc0797a_1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g3cdebc0797a_1_10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g3cdebc0797a_1_100"/>
          <p:cNvGrpSpPr/>
          <p:nvPr/>
        </p:nvGrpSpPr>
        <p:grpSpPr>
          <a:xfrm>
            <a:off x="15434840" y="8927260"/>
            <a:ext cx="2902753" cy="2902753"/>
            <a:chOff x="0" y="0"/>
            <a:chExt cx="812800" cy="812800"/>
          </a:xfrm>
        </p:grpSpPr>
        <p:sp>
          <p:nvSpPr>
            <p:cNvPr id="287" name="Google Shape;287;g3cdebc0797a_1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g3cdebc0797a_1_10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g3cdebc0797a_1_100"/>
          <p:cNvGrpSpPr/>
          <p:nvPr/>
        </p:nvGrpSpPr>
        <p:grpSpPr>
          <a:xfrm>
            <a:off x="16878213" y="8036647"/>
            <a:ext cx="2443277" cy="2443277"/>
            <a:chOff x="0" y="0"/>
            <a:chExt cx="812800" cy="812800"/>
          </a:xfrm>
        </p:grpSpPr>
        <p:sp>
          <p:nvSpPr>
            <p:cNvPr id="290" name="Google Shape;290;g3cdebc0797a_1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g3cdebc0797a_1_100"/>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92" name="Google Shape;292;g3cdebc0797a_1_100"/>
          <p:cNvPicPr preferRelativeResize="0"/>
          <p:nvPr/>
        </p:nvPicPr>
        <p:blipFill>
          <a:blip r:embed="rId5">
            <a:alphaModFix/>
          </a:blip>
          <a:stretch>
            <a:fillRect/>
          </a:stretch>
        </p:blipFill>
        <p:spPr>
          <a:xfrm>
            <a:off x="326654" y="3428999"/>
            <a:ext cx="8648099" cy="4058725"/>
          </a:xfrm>
          <a:prstGeom prst="rect">
            <a:avLst/>
          </a:prstGeom>
          <a:noFill/>
          <a:ln>
            <a:noFill/>
          </a:ln>
        </p:spPr>
      </p:pic>
      <p:pic>
        <p:nvPicPr>
          <p:cNvPr id="293" name="Google Shape;293;g3cdebc0797a_1_100"/>
          <p:cNvPicPr preferRelativeResize="0"/>
          <p:nvPr/>
        </p:nvPicPr>
        <p:blipFill>
          <a:blip r:embed="rId6">
            <a:alphaModFix/>
          </a:blip>
          <a:stretch>
            <a:fillRect/>
          </a:stretch>
        </p:blipFill>
        <p:spPr>
          <a:xfrm>
            <a:off x="9075025" y="3218041"/>
            <a:ext cx="8648099" cy="4245569"/>
          </a:xfrm>
          <a:prstGeom prst="rect">
            <a:avLst/>
          </a:prstGeom>
          <a:noFill/>
          <a:ln>
            <a:noFill/>
          </a:ln>
        </p:spPr>
      </p:pic>
      <p:sp>
        <p:nvSpPr>
          <p:cNvPr id="294" name="Google Shape;294;g3cdebc0797a_1_100"/>
          <p:cNvSpPr txBox="1"/>
          <p:nvPr/>
        </p:nvSpPr>
        <p:spPr>
          <a:xfrm>
            <a:off x="805024" y="5554600"/>
            <a:ext cx="16530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PARACETAMOL</a:t>
            </a:r>
            <a:endParaRPr b="1" sz="1439">
              <a:solidFill>
                <a:srgbClr val="9900FF"/>
              </a:solidFill>
              <a:latin typeface="Montserrat"/>
              <a:ea typeface="Montserrat"/>
              <a:cs typeface="Montserrat"/>
              <a:sym typeface="Montserrat"/>
            </a:endParaRPr>
          </a:p>
        </p:txBody>
      </p:sp>
      <p:sp>
        <p:nvSpPr>
          <p:cNvPr id="295" name="Google Shape;295;g3cdebc0797a_1_100"/>
          <p:cNvSpPr txBox="1"/>
          <p:nvPr/>
        </p:nvSpPr>
        <p:spPr>
          <a:xfrm>
            <a:off x="2731024" y="555460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1 g</a:t>
            </a:r>
            <a:endParaRPr b="1" sz="1439">
              <a:solidFill>
                <a:srgbClr val="9900FF"/>
              </a:solidFill>
              <a:latin typeface="Montserrat"/>
              <a:ea typeface="Montserrat"/>
              <a:cs typeface="Montserrat"/>
              <a:sym typeface="Montserrat"/>
            </a:endParaRPr>
          </a:p>
        </p:txBody>
      </p:sp>
      <p:sp>
        <p:nvSpPr>
          <p:cNvPr id="296" name="Google Shape;296;g3cdebc0797a_1_100"/>
          <p:cNvSpPr txBox="1"/>
          <p:nvPr/>
        </p:nvSpPr>
        <p:spPr>
          <a:xfrm>
            <a:off x="4040400" y="543090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PO</a:t>
            </a:r>
            <a:endParaRPr b="1" sz="1439">
              <a:solidFill>
                <a:srgbClr val="9900FF"/>
              </a:solidFill>
              <a:latin typeface="Montserrat"/>
              <a:ea typeface="Montserrat"/>
              <a:cs typeface="Montserrat"/>
              <a:sym typeface="Montserrat"/>
            </a:endParaRPr>
          </a:p>
        </p:txBody>
      </p:sp>
      <p:sp>
        <p:nvSpPr>
          <p:cNvPr id="297" name="Google Shape;297;g3cdebc0797a_1_100"/>
          <p:cNvSpPr txBox="1"/>
          <p:nvPr/>
        </p:nvSpPr>
        <p:spPr>
          <a:xfrm>
            <a:off x="2844475" y="5979129"/>
            <a:ext cx="15015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Sign (and BL1234)</a:t>
            </a:r>
            <a:endParaRPr b="1" sz="1039">
              <a:solidFill>
                <a:srgbClr val="9900FF"/>
              </a:solidFill>
              <a:latin typeface="Montserrat"/>
              <a:ea typeface="Montserrat"/>
              <a:cs typeface="Montserrat"/>
              <a:sym typeface="Montserrat"/>
            </a:endParaRPr>
          </a:p>
        </p:txBody>
      </p:sp>
      <p:sp>
        <p:nvSpPr>
          <p:cNvPr id="298" name="Google Shape;298;g3cdebc0797a_1_100"/>
          <p:cNvSpPr txBox="1"/>
          <p:nvPr/>
        </p:nvSpPr>
        <p:spPr>
          <a:xfrm>
            <a:off x="880775" y="6032575"/>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299" name="Google Shape;299;g3cdebc0797a_1_100"/>
          <p:cNvSpPr/>
          <p:nvPr/>
        </p:nvSpPr>
        <p:spPr>
          <a:xfrm>
            <a:off x="805025" y="8036650"/>
            <a:ext cx="5203500" cy="1596300"/>
          </a:xfrm>
          <a:prstGeom prst="wedgeRectCallout">
            <a:avLst>
              <a:gd fmla="val -21559" name="adj1"/>
              <a:gd fmla="val -9599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Montserrat"/>
                <a:ea typeface="Montserrat"/>
                <a:cs typeface="Montserrat"/>
                <a:sym typeface="Montserrat"/>
              </a:rPr>
              <a:t>Valid period depends on medication given</a:t>
            </a:r>
            <a:endParaRPr b="1" sz="1700">
              <a:latin typeface="Montserrat"/>
              <a:ea typeface="Montserrat"/>
              <a:cs typeface="Montserrat"/>
              <a:sym typeface="Montserrat"/>
            </a:endParaRPr>
          </a:p>
          <a:p>
            <a:pPr indent="0" lvl="0" marL="0" rtl="0" algn="ctr">
              <a:spcBef>
                <a:spcPts val="0"/>
              </a:spcBef>
              <a:spcAft>
                <a:spcPts val="0"/>
              </a:spcAft>
              <a:buNone/>
            </a:pPr>
            <a:r>
              <a:rPr lang="en-US" sz="1700">
                <a:latin typeface="Montserrat"/>
                <a:ea typeface="Montserrat"/>
                <a:cs typeface="Montserrat"/>
                <a:sym typeface="Montserrat"/>
              </a:rPr>
              <a:t>For some meds, it mentions in BNF</a:t>
            </a:r>
            <a:endParaRPr sz="1700">
              <a:latin typeface="Montserrat"/>
              <a:ea typeface="Montserrat"/>
              <a:cs typeface="Montserrat"/>
              <a:sym typeface="Montserrat"/>
            </a:endParaRPr>
          </a:p>
          <a:p>
            <a:pPr indent="0" lvl="0" marL="0" rtl="0" algn="ctr">
              <a:spcBef>
                <a:spcPts val="0"/>
              </a:spcBef>
              <a:spcAft>
                <a:spcPts val="0"/>
              </a:spcAft>
              <a:buNone/>
            </a:pPr>
            <a:r>
              <a:rPr lang="en-US" sz="1700">
                <a:latin typeface="Montserrat"/>
                <a:ea typeface="Montserrat"/>
                <a:cs typeface="Montserrat"/>
                <a:sym typeface="Montserrat"/>
              </a:rPr>
              <a:t>If not mentioned:</a:t>
            </a:r>
            <a:br>
              <a:rPr lang="en-US" sz="1700">
                <a:latin typeface="Montserrat"/>
                <a:ea typeface="Montserrat"/>
                <a:cs typeface="Montserrat"/>
                <a:sym typeface="Montserrat"/>
              </a:rPr>
            </a:br>
            <a:r>
              <a:rPr lang="en-US" sz="1700">
                <a:latin typeface="Montserrat"/>
                <a:ea typeface="Montserrat"/>
                <a:cs typeface="Montserrat"/>
                <a:sym typeface="Montserrat"/>
              </a:rPr>
              <a:t>PO antibiotics = 5 days</a:t>
            </a:r>
            <a:br>
              <a:rPr lang="en-US" sz="1700">
                <a:latin typeface="Montserrat"/>
                <a:ea typeface="Montserrat"/>
                <a:cs typeface="Montserrat"/>
                <a:sym typeface="Montserrat"/>
              </a:rPr>
            </a:br>
            <a:r>
              <a:rPr lang="en-US" sz="1700">
                <a:latin typeface="Montserrat"/>
                <a:ea typeface="Montserrat"/>
                <a:cs typeface="Montserrat"/>
                <a:sym typeface="Montserrat"/>
              </a:rPr>
              <a:t>IV antibiotics = 2 days</a:t>
            </a:r>
            <a:endParaRPr sz="1700">
              <a:latin typeface="Montserrat"/>
              <a:ea typeface="Montserrat"/>
              <a:cs typeface="Montserrat"/>
              <a:sym typeface="Montserrat"/>
            </a:endParaRPr>
          </a:p>
        </p:txBody>
      </p:sp>
      <p:sp>
        <p:nvSpPr>
          <p:cNvPr id="300" name="Google Shape;300;g3cdebc0797a_1_100"/>
          <p:cNvSpPr txBox="1"/>
          <p:nvPr/>
        </p:nvSpPr>
        <p:spPr>
          <a:xfrm>
            <a:off x="7179022" y="5455014"/>
            <a:ext cx="1747500" cy="4539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Pain</a:t>
            </a:r>
            <a:endParaRPr b="1" sz="939">
              <a:solidFill>
                <a:srgbClr val="9900FF"/>
              </a:solidFill>
              <a:latin typeface="Montserrat"/>
              <a:ea typeface="Montserrat"/>
              <a:cs typeface="Montserrat"/>
              <a:sym typeface="Montserrat"/>
            </a:endParaRPr>
          </a:p>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Max 4g per day</a:t>
            </a:r>
            <a:endParaRPr b="1" sz="939">
              <a:solidFill>
                <a:srgbClr val="9900FF"/>
              </a:solidFill>
              <a:latin typeface="Montserrat"/>
              <a:ea typeface="Montserrat"/>
              <a:cs typeface="Montserrat"/>
              <a:sym typeface="Montserrat"/>
            </a:endParaRPr>
          </a:p>
        </p:txBody>
      </p:sp>
      <p:sp>
        <p:nvSpPr>
          <p:cNvPr id="301" name="Google Shape;301;g3cdebc0797a_1_100"/>
          <p:cNvSpPr txBox="1"/>
          <p:nvPr/>
        </p:nvSpPr>
        <p:spPr>
          <a:xfrm>
            <a:off x="10184263" y="4001756"/>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02" name="Google Shape;302;g3cdebc0797a_1_100"/>
          <p:cNvSpPr txBox="1"/>
          <p:nvPr/>
        </p:nvSpPr>
        <p:spPr>
          <a:xfrm>
            <a:off x="10735384" y="3999098"/>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03" name="Google Shape;303;g3cdebc0797a_1_100"/>
          <p:cNvSpPr txBox="1"/>
          <p:nvPr/>
        </p:nvSpPr>
        <p:spPr>
          <a:xfrm>
            <a:off x="11220052" y="3996440"/>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04" name="Google Shape;304;g3cdebc0797a_1_100"/>
          <p:cNvSpPr txBox="1"/>
          <p:nvPr/>
        </p:nvSpPr>
        <p:spPr>
          <a:xfrm>
            <a:off x="11726870" y="3993782"/>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05" name="Google Shape;305;g3cdebc0797a_1_100"/>
          <p:cNvSpPr txBox="1"/>
          <p:nvPr/>
        </p:nvSpPr>
        <p:spPr>
          <a:xfrm>
            <a:off x="12288128" y="3980987"/>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06" name="Google Shape;306;g3cdebc0797a_1_100"/>
          <p:cNvSpPr/>
          <p:nvPr/>
        </p:nvSpPr>
        <p:spPr>
          <a:xfrm>
            <a:off x="9129837" y="551462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7" name="Google Shape;307;g3cdebc0797a_1_100"/>
          <p:cNvSpPr/>
          <p:nvPr/>
        </p:nvSpPr>
        <p:spPr>
          <a:xfrm>
            <a:off x="9129837" y="570662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8" name="Google Shape;308;g3cdebc0797a_1_100"/>
          <p:cNvSpPr/>
          <p:nvPr/>
        </p:nvSpPr>
        <p:spPr>
          <a:xfrm>
            <a:off x="9129837" y="5853896"/>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9" name="Google Shape;309;g3cdebc0797a_1_100"/>
          <p:cNvSpPr/>
          <p:nvPr/>
        </p:nvSpPr>
        <p:spPr>
          <a:xfrm>
            <a:off x="9129837" y="6045421"/>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0" name="Google Shape;310;g3cdebc0797a_1_100"/>
          <p:cNvSpPr txBox="1"/>
          <p:nvPr/>
        </p:nvSpPr>
        <p:spPr>
          <a:xfrm>
            <a:off x="880774" y="6449050"/>
            <a:ext cx="16530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AMOXICILLIN</a:t>
            </a:r>
            <a:endParaRPr b="1" sz="1439">
              <a:solidFill>
                <a:srgbClr val="9900FF"/>
              </a:solidFill>
              <a:latin typeface="Montserrat"/>
              <a:ea typeface="Montserrat"/>
              <a:cs typeface="Montserrat"/>
              <a:sym typeface="Montserrat"/>
            </a:endParaRPr>
          </a:p>
        </p:txBody>
      </p:sp>
      <p:sp>
        <p:nvSpPr>
          <p:cNvPr id="311" name="Google Shape;311;g3cdebc0797a_1_100"/>
          <p:cNvSpPr txBox="1"/>
          <p:nvPr/>
        </p:nvSpPr>
        <p:spPr>
          <a:xfrm>
            <a:off x="2731025" y="6490825"/>
            <a:ext cx="9795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500 m</a:t>
            </a:r>
            <a:r>
              <a:rPr b="1" lang="en-US" sz="1439">
                <a:solidFill>
                  <a:srgbClr val="9900FF"/>
                </a:solidFill>
                <a:latin typeface="Montserrat"/>
                <a:ea typeface="Montserrat"/>
                <a:cs typeface="Montserrat"/>
                <a:sym typeface="Montserrat"/>
              </a:rPr>
              <a:t>g</a:t>
            </a:r>
            <a:endParaRPr b="1" sz="1439">
              <a:solidFill>
                <a:srgbClr val="9900FF"/>
              </a:solidFill>
              <a:latin typeface="Montserrat"/>
              <a:ea typeface="Montserrat"/>
              <a:cs typeface="Montserrat"/>
              <a:sym typeface="Montserrat"/>
            </a:endParaRPr>
          </a:p>
        </p:txBody>
      </p:sp>
      <p:sp>
        <p:nvSpPr>
          <p:cNvPr id="312" name="Google Shape;312;g3cdebc0797a_1_100"/>
          <p:cNvSpPr txBox="1"/>
          <p:nvPr/>
        </p:nvSpPr>
        <p:spPr>
          <a:xfrm>
            <a:off x="3964600" y="646585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PO</a:t>
            </a:r>
            <a:endParaRPr b="1" sz="1439">
              <a:solidFill>
                <a:srgbClr val="9900FF"/>
              </a:solidFill>
              <a:latin typeface="Montserrat"/>
              <a:ea typeface="Montserrat"/>
              <a:cs typeface="Montserrat"/>
              <a:sym typeface="Montserrat"/>
            </a:endParaRPr>
          </a:p>
        </p:txBody>
      </p:sp>
      <p:sp>
        <p:nvSpPr>
          <p:cNvPr id="313" name="Google Shape;313;g3cdebc0797a_1_100"/>
          <p:cNvSpPr txBox="1"/>
          <p:nvPr/>
        </p:nvSpPr>
        <p:spPr>
          <a:xfrm>
            <a:off x="2844475" y="7007892"/>
            <a:ext cx="15015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Sign (and BL1234)</a:t>
            </a:r>
            <a:endParaRPr b="1" sz="1039">
              <a:solidFill>
                <a:srgbClr val="9900FF"/>
              </a:solidFill>
              <a:latin typeface="Montserrat"/>
              <a:ea typeface="Montserrat"/>
              <a:cs typeface="Montserrat"/>
              <a:sym typeface="Montserrat"/>
            </a:endParaRPr>
          </a:p>
        </p:txBody>
      </p:sp>
      <p:sp>
        <p:nvSpPr>
          <p:cNvPr id="314" name="Google Shape;314;g3cdebc0797a_1_100"/>
          <p:cNvSpPr txBox="1"/>
          <p:nvPr/>
        </p:nvSpPr>
        <p:spPr>
          <a:xfrm>
            <a:off x="880775" y="6927025"/>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15" name="Google Shape;315;g3cdebc0797a_1_100"/>
          <p:cNvSpPr txBox="1"/>
          <p:nvPr/>
        </p:nvSpPr>
        <p:spPr>
          <a:xfrm>
            <a:off x="7217325" y="6447995"/>
            <a:ext cx="1747500" cy="4539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Community-acquired pneumonia</a:t>
            </a:r>
            <a:endParaRPr b="1" sz="939">
              <a:solidFill>
                <a:srgbClr val="9900FF"/>
              </a:solidFill>
              <a:latin typeface="Montserrat"/>
              <a:ea typeface="Montserrat"/>
              <a:cs typeface="Montserrat"/>
              <a:sym typeface="Montserrat"/>
            </a:endParaRPr>
          </a:p>
        </p:txBody>
      </p:sp>
      <p:sp>
        <p:nvSpPr>
          <p:cNvPr id="316" name="Google Shape;316;g3cdebc0797a_1_100"/>
          <p:cNvSpPr txBox="1"/>
          <p:nvPr/>
        </p:nvSpPr>
        <p:spPr>
          <a:xfrm>
            <a:off x="1862625" y="7007900"/>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5 days</a:t>
            </a:r>
            <a:endParaRPr b="1" sz="1039">
              <a:solidFill>
                <a:srgbClr val="9900FF"/>
              </a:solidFill>
              <a:latin typeface="Montserrat"/>
              <a:ea typeface="Montserrat"/>
              <a:cs typeface="Montserrat"/>
              <a:sym typeface="Montserrat"/>
            </a:endParaRPr>
          </a:p>
        </p:txBody>
      </p:sp>
      <p:sp>
        <p:nvSpPr>
          <p:cNvPr id="317" name="Google Shape;317;g3cdebc0797a_1_100"/>
          <p:cNvSpPr/>
          <p:nvPr/>
        </p:nvSpPr>
        <p:spPr>
          <a:xfrm>
            <a:off x="9129837" y="6537334"/>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g3cdebc0797a_1_100"/>
          <p:cNvSpPr/>
          <p:nvPr/>
        </p:nvSpPr>
        <p:spPr>
          <a:xfrm>
            <a:off x="9708862" y="6684934"/>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9" name="Google Shape;319;g3cdebc0797a_1_100"/>
          <p:cNvSpPr/>
          <p:nvPr/>
        </p:nvSpPr>
        <p:spPr>
          <a:xfrm>
            <a:off x="9708862" y="705436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0" name="Google Shape;320;g3cdebc0797a_1_100"/>
          <p:cNvSpPr txBox="1"/>
          <p:nvPr/>
        </p:nvSpPr>
        <p:spPr>
          <a:xfrm>
            <a:off x="9756971" y="6635300"/>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16:00</a:t>
            </a:r>
            <a:endParaRPr b="1" sz="939">
              <a:solidFill>
                <a:srgbClr val="9900FF"/>
              </a:solidFill>
              <a:latin typeface="Montserrat"/>
              <a:ea typeface="Montserrat"/>
              <a:cs typeface="Montserrat"/>
              <a:sym typeface="Montserrat"/>
            </a:endParaRPr>
          </a:p>
        </p:txBody>
      </p:sp>
      <p:sp>
        <p:nvSpPr>
          <p:cNvPr id="321" name="Google Shape;321;g3cdebc0797a_1_100"/>
          <p:cNvSpPr txBox="1"/>
          <p:nvPr/>
        </p:nvSpPr>
        <p:spPr>
          <a:xfrm>
            <a:off x="9727205" y="7005628"/>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00</a:t>
            </a:r>
            <a:r>
              <a:rPr b="1" lang="en-US" sz="939">
                <a:solidFill>
                  <a:srgbClr val="9900FF"/>
                </a:solidFill>
                <a:latin typeface="Montserrat"/>
                <a:ea typeface="Montserrat"/>
                <a:cs typeface="Montserrat"/>
                <a:sym typeface="Montserrat"/>
              </a:rPr>
              <a:t>:00</a:t>
            </a:r>
            <a:endParaRPr b="1" sz="939">
              <a:solidFill>
                <a:srgbClr val="9900FF"/>
              </a:solidFill>
              <a:latin typeface="Montserrat"/>
              <a:ea typeface="Montserrat"/>
              <a:cs typeface="Montserrat"/>
              <a:sym typeface="Montserrat"/>
            </a:endParaRPr>
          </a:p>
        </p:txBody>
      </p:sp>
      <p:cxnSp>
        <p:nvCxnSpPr>
          <p:cNvPr id="322" name="Google Shape;322;g3cdebc0797a_1_100"/>
          <p:cNvCxnSpPr/>
          <p:nvPr/>
        </p:nvCxnSpPr>
        <p:spPr>
          <a:xfrm>
            <a:off x="9262025" y="7078000"/>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323" name="Google Shape;323;g3cdebc0797a_1_100"/>
          <p:cNvCxnSpPr/>
          <p:nvPr/>
        </p:nvCxnSpPr>
        <p:spPr>
          <a:xfrm flipH="1" rot="10800000">
            <a:off x="9240880" y="7109591"/>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324" name="Google Shape;324;g3cdebc0797a_1_100"/>
          <p:cNvCxnSpPr/>
          <p:nvPr/>
        </p:nvCxnSpPr>
        <p:spPr>
          <a:xfrm>
            <a:off x="9262025" y="6927025"/>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325" name="Google Shape;325;g3cdebc0797a_1_100"/>
          <p:cNvCxnSpPr/>
          <p:nvPr/>
        </p:nvCxnSpPr>
        <p:spPr>
          <a:xfrm flipH="1" rot="10800000">
            <a:off x="9240880" y="6958616"/>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326" name="Google Shape;326;g3cdebc0797a_1_100"/>
          <p:cNvCxnSpPr/>
          <p:nvPr/>
        </p:nvCxnSpPr>
        <p:spPr>
          <a:xfrm>
            <a:off x="9255410" y="6750025"/>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327" name="Google Shape;327;g3cdebc0797a_1_100"/>
          <p:cNvCxnSpPr/>
          <p:nvPr/>
        </p:nvCxnSpPr>
        <p:spPr>
          <a:xfrm flipH="1" rot="10800000">
            <a:off x="9234265" y="6781616"/>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328" name="Google Shape;328;g3cdebc0797a_1_100"/>
          <p:cNvCxnSpPr/>
          <p:nvPr/>
        </p:nvCxnSpPr>
        <p:spPr>
          <a:xfrm flipH="1" rot="10800000">
            <a:off x="1296105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29" name="Google Shape;329;g3cdebc0797a_1_100"/>
          <p:cNvCxnSpPr/>
          <p:nvPr/>
        </p:nvCxnSpPr>
        <p:spPr>
          <a:xfrm flipH="1" rot="10800000">
            <a:off x="13325550" y="641687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0" name="Google Shape;330;g3cdebc0797a_1_100"/>
          <p:cNvCxnSpPr/>
          <p:nvPr/>
        </p:nvCxnSpPr>
        <p:spPr>
          <a:xfrm flipH="1" rot="10800000">
            <a:off x="13648375" y="6405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1" name="Google Shape;331;g3cdebc0797a_1_100"/>
          <p:cNvCxnSpPr/>
          <p:nvPr/>
        </p:nvCxnSpPr>
        <p:spPr>
          <a:xfrm flipH="1" rot="10800000">
            <a:off x="139714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2" name="Google Shape;332;g3cdebc0797a_1_100"/>
          <p:cNvCxnSpPr/>
          <p:nvPr/>
        </p:nvCxnSpPr>
        <p:spPr>
          <a:xfrm flipH="1" rot="10800000">
            <a:off x="143357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3" name="Google Shape;333;g3cdebc0797a_1_100"/>
          <p:cNvCxnSpPr/>
          <p:nvPr/>
        </p:nvCxnSpPr>
        <p:spPr>
          <a:xfrm flipH="1" rot="10800000">
            <a:off x="147002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4" name="Google Shape;334;g3cdebc0797a_1_100"/>
          <p:cNvCxnSpPr/>
          <p:nvPr/>
        </p:nvCxnSpPr>
        <p:spPr>
          <a:xfrm flipH="1" rot="10800000">
            <a:off x="15166150" y="6498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5" name="Google Shape;335;g3cdebc0797a_1_100"/>
          <p:cNvCxnSpPr/>
          <p:nvPr/>
        </p:nvCxnSpPr>
        <p:spPr>
          <a:xfrm flipH="1" rot="10800000">
            <a:off x="156321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6" name="Google Shape;336;g3cdebc0797a_1_100"/>
          <p:cNvCxnSpPr/>
          <p:nvPr/>
        </p:nvCxnSpPr>
        <p:spPr>
          <a:xfrm flipH="1" rot="10800000">
            <a:off x="15996600" y="6498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7" name="Google Shape;337;g3cdebc0797a_1_100"/>
          <p:cNvCxnSpPr/>
          <p:nvPr/>
        </p:nvCxnSpPr>
        <p:spPr>
          <a:xfrm flipH="1" rot="10800000">
            <a:off x="16439350" y="6405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338" name="Google Shape;338;g3cdebc0797a_1_100"/>
          <p:cNvCxnSpPr/>
          <p:nvPr/>
        </p:nvCxnSpPr>
        <p:spPr>
          <a:xfrm flipH="1" rot="10800000">
            <a:off x="16797433" y="6487842"/>
            <a:ext cx="364500" cy="822600"/>
          </a:xfrm>
          <a:prstGeom prst="straightConnector1">
            <a:avLst/>
          </a:prstGeom>
          <a:noFill/>
          <a:ln cap="flat" cmpd="sng" w="28575">
            <a:solidFill>
              <a:srgbClr val="9900FF"/>
            </a:solidFill>
            <a:prstDash val="solid"/>
            <a:round/>
            <a:headEnd len="med" w="med" type="none"/>
            <a:tailEnd len="med" w="med" type="none"/>
          </a:ln>
        </p:spPr>
      </p:cxnSp>
      <p:sp>
        <p:nvSpPr>
          <p:cNvPr id="339" name="Google Shape;339;g3cdebc0797a_1_100"/>
          <p:cNvSpPr/>
          <p:nvPr/>
        </p:nvSpPr>
        <p:spPr>
          <a:xfrm>
            <a:off x="12316575" y="7048700"/>
            <a:ext cx="531600" cy="192000"/>
          </a:xfrm>
          <a:prstGeom prst="rect">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0" name="Google Shape;340;g3cdebc0797a_1_100"/>
          <p:cNvSpPr txBox="1"/>
          <p:nvPr/>
        </p:nvSpPr>
        <p:spPr>
          <a:xfrm>
            <a:off x="12592362" y="7156033"/>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R/V</a:t>
            </a:r>
            <a:endParaRPr b="1" sz="939">
              <a:solidFill>
                <a:srgbClr val="9900FF"/>
              </a:solidFill>
              <a:latin typeface="Montserrat"/>
              <a:ea typeface="Montserrat"/>
              <a:cs typeface="Montserrat"/>
              <a:sym typeface="Montserrat"/>
            </a:endParaRPr>
          </a:p>
        </p:txBody>
      </p:sp>
      <p:sp>
        <p:nvSpPr>
          <p:cNvPr id="341" name="Google Shape;341;g3cdebc0797a_1_100"/>
          <p:cNvSpPr/>
          <p:nvPr/>
        </p:nvSpPr>
        <p:spPr>
          <a:xfrm>
            <a:off x="6942000" y="7560050"/>
            <a:ext cx="5203500" cy="1893000"/>
          </a:xfrm>
          <a:prstGeom prst="wedgeRectCallout">
            <a:avLst>
              <a:gd fmla="val -23667" name="adj1"/>
              <a:gd fmla="val -127945"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Montserrat"/>
                <a:ea typeface="Montserrat"/>
                <a:cs typeface="Montserrat"/>
                <a:sym typeface="Montserrat"/>
              </a:rPr>
              <a:t>Always write indication (why you are giving it) in the additional information box</a:t>
            </a:r>
            <a:endParaRPr b="1" sz="1700">
              <a:latin typeface="Montserrat"/>
              <a:ea typeface="Montserrat"/>
              <a:cs typeface="Montserrat"/>
              <a:sym typeface="Montserrat"/>
            </a:endParaRPr>
          </a:p>
          <a:p>
            <a:pPr indent="0" lvl="0" marL="0" rtl="0" algn="ctr">
              <a:spcBef>
                <a:spcPts val="0"/>
              </a:spcBef>
              <a:spcAft>
                <a:spcPts val="0"/>
              </a:spcAft>
              <a:buNone/>
            </a:pPr>
            <a:br>
              <a:rPr lang="en-US" sz="1700">
                <a:latin typeface="Montserrat"/>
                <a:ea typeface="Montserrat"/>
                <a:cs typeface="Montserrat"/>
                <a:sym typeface="Montserrat"/>
              </a:rPr>
            </a:br>
            <a:r>
              <a:rPr lang="en-US" sz="1700">
                <a:latin typeface="Montserrat"/>
                <a:ea typeface="Montserrat"/>
                <a:cs typeface="Montserrat"/>
                <a:sym typeface="Montserrat"/>
              </a:rPr>
              <a:t>And then add any other relevant information in the BNF not already mentioned elsewhere on this chart</a:t>
            </a:r>
            <a:endParaRPr sz="1700">
              <a:latin typeface="Montserrat"/>
              <a:ea typeface="Montserrat"/>
              <a:cs typeface="Montserrat"/>
              <a:sym typeface="Montserrat"/>
            </a:endParaRPr>
          </a:p>
        </p:txBody>
      </p:sp>
      <p:cxnSp>
        <p:nvCxnSpPr>
          <p:cNvPr id="342" name="Google Shape;342;g3cdebc0797a_1_100"/>
          <p:cNvCxnSpPr/>
          <p:nvPr/>
        </p:nvCxnSpPr>
        <p:spPr>
          <a:xfrm>
            <a:off x="10257925" y="5507300"/>
            <a:ext cx="480600" cy="169200"/>
          </a:xfrm>
          <a:prstGeom prst="straightConnector1">
            <a:avLst/>
          </a:prstGeom>
          <a:noFill/>
          <a:ln cap="flat" cmpd="sng" w="28575">
            <a:solidFill>
              <a:srgbClr val="9900FF"/>
            </a:solidFill>
            <a:prstDash val="solid"/>
            <a:round/>
            <a:headEnd len="med" w="med" type="none"/>
            <a:tailEnd len="med" w="med" type="none"/>
          </a:ln>
        </p:spPr>
      </p:cxnSp>
      <p:cxnSp>
        <p:nvCxnSpPr>
          <p:cNvPr id="343" name="Google Shape;343;g3cdebc0797a_1_100"/>
          <p:cNvCxnSpPr/>
          <p:nvPr/>
        </p:nvCxnSpPr>
        <p:spPr>
          <a:xfrm flipH="1" rot="10800000">
            <a:off x="10257925" y="5516325"/>
            <a:ext cx="489600" cy="151200"/>
          </a:xfrm>
          <a:prstGeom prst="straightConnector1">
            <a:avLst/>
          </a:prstGeom>
          <a:noFill/>
          <a:ln cap="flat" cmpd="sng" w="28575">
            <a:solidFill>
              <a:srgbClr val="9900FF"/>
            </a:solidFill>
            <a:prstDash val="solid"/>
            <a:round/>
            <a:headEnd len="med" w="med" type="none"/>
            <a:tailEnd len="med" w="med" type="none"/>
          </a:ln>
        </p:spPr>
      </p:cxnSp>
      <p:cxnSp>
        <p:nvCxnSpPr>
          <p:cNvPr id="344" name="Google Shape;344;g3cdebc0797a_1_100"/>
          <p:cNvCxnSpPr/>
          <p:nvPr/>
        </p:nvCxnSpPr>
        <p:spPr>
          <a:xfrm>
            <a:off x="10222975" y="6529188"/>
            <a:ext cx="480600" cy="169200"/>
          </a:xfrm>
          <a:prstGeom prst="straightConnector1">
            <a:avLst/>
          </a:prstGeom>
          <a:noFill/>
          <a:ln cap="flat" cmpd="sng" w="28575">
            <a:solidFill>
              <a:srgbClr val="9900FF"/>
            </a:solidFill>
            <a:prstDash val="solid"/>
            <a:round/>
            <a:headEnd len="med" w="med" type="none"/>
            <a:tailEnd len="med" w="med" type="none"/>
          </a:ln>
        </p:spPr>
      </p:cxnSp>
      <p:cxnSp>
        <p:nvCxnSpPr>
          <p:cNvPr id="345" name="Google Shape;345;g3cdebc0797a_1_100"/>
          <p:cNvCxnSpPr/>
          <p:nvPr/>
        </p:nvCxnSpPr>
        <p:spPr>
          <a:xfrm flipH="1" rot="10800000">
            <a:off x="10222975" y="6538213"/>
            <a:ext cx="489600" cy="151200"/>
          </a:xfrm>
          <a:prstGeom prst="straightConnector1">
            <a:avLst/>
          </a:prstGeom>
          <a:noFill/>
          <a:ln cap="flat" cmpd="sng" w="28575">
            <a:solidFill>
              <a:srgbClr val="9900FF"/>
            </a:solidFill>
            <a:prstDash val="solid"/>
            <a:round/>
            <a:headEnd len="med" w="med" type="none"/>
            <a:tailEnd len="med" w="med" type="none"/>
          </a:ln>
        </p:spPr>
      </p:cxnSp>
      <p:sp>
        <p:nvSpPr>
          <p:cNvPr id="346" name="Google Shape;346;g3cdebc0797a_1_100"/>
          <p:cNvSpPr/>
          <p:nvPr/>
        </p:nvSpPr>
        <p:spPr>
          <a:xfrm>
            <a:off x="10257925" y="1357150"/>
            <a:ext cx="4392000" cy="1596300"/>
          </a:xfrm>
          <a:prstGeom prst="wedgeRectCallout">
            <a:avLst>
              <a:gd fmla="val -43060" name="adj1"/>
              <a:gd fmla="val 2043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Montserrat"/>
                <a:ea typeface="Montserrat"/>
                <a:cs typeface="Montserrat"/>
                <a:sym typeface="Montserrat"/>
              </a:rPr>
              <a:t>When you have given the first dose already in the previous STAT section, you HAVE to cross it out here</a:t>
            </a:r>
            <a:br>
              <a:rPr lang="en-US" sz="1500">
                <a:latin typeface="Montserrat"/>
                <a:ea typeface="Montserrat"/>
                <a:cs typeface="Montserrat"/>
                <a:sym typeface="Montserrat"/>
              </a:rPr>
            </a:br>
            <a:r>
              <a:rPr lang="en-US" sz="1500">
                <a:latin typeface="Montserrat"/>
                <a:ea typeface="Montserrat"/>
                <a:cs typeface="Montserrat"/>
                <a:sym typeface="Montserrat"/>
              </a:rPr>
              <a:t>This helps the nurse know that this is already given and prevents duplication and overdose</a:t>
            </a:r>
            <a:endParaRPr sz="1500">
              <a:latin typeface="Montserrat"/>
              <a:ea typeface="Montserrat"/>
              <a:cs typeface="Montserrat"/>
              <a:sym typeface="Montserrat"/>
            </a:endParaRPr>
          </a:p>
        </p:txBody>
      </p:sp>
      <p:sp>
        <p:nvSpPr>
          <p:cNvPr id="347" name="Google Shape;347;g3cdebc0797a_1_100"/>
          <p:cNvSpPr/>
          <p:nvPr/>
        </p:nvSpPr>
        <p:spPr>
          <a:xfrm>
            <a:off x="4208450" y="958850"/>
            <a:ext cx="4755600" cy="1994700"/>
          </a:xfrm>
          <a:prstGeom prst="wedgeRectCallout">
            <a:avLst>
              <a:gd fmla="val 55520" name="adj1"/>
              <a:gd fmla="val 179207"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Montserrat"/>
                <a:ea typeface="Montserrat"/>
                <a:cs typeface="Montserrat"/>
                <a:sym typeface="Montserrat"/>
              </a:rPr>
              <a:t>Circle the times you want the medication given</a:t>
            </a:r>
            <a:br>
              <a:rPr lang="en-US" sz="1500">
                <a:latin typeface="Montserrat"/>
                <a:ea typeface="Montserrat"/>
                <a:cs typeface="Montserrat"/>
                <a:sym typeface="Montserrat"/>
              </a:rPr>
            </a:br>
            <a:r>
              <a:rPr lang="en-US" sz="1500">
                <a:latin typeface="Montserrat"/>
                <a:ea typeface="Montserrat"/>
                <a:cs typeface="Montserrat"/>
                <a:sym typeface="Montserrat"/>
              </a:rPr>
              <a:t>This is where choosing 08:00 in the previous section really helps. Because you already have set times starting at 8 in the sheet, you can just use these rather than having to calculate and write times</a:t>
            </a:r>
            <a:endParaRPr sz="15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d0a44317d2_0_222"/>
          <p:cNvSpPr/>
          <p:nvPr/>
        </p:nvSpPr>
        <p:spPr>
          <a:xfrm>
            <a:off x="3149191" y="249857"/>
            <a:ext cx="10642578" cy="10642578"/>
          </a:xfrm>
          <a:custGeom>
            <a:rect b="b" l="l" r="r" t="t"/>
            <a:pathLst>
              <a:path extrusionOk="0" h="10642578" w="10642578">
                <a:moveTo>
                  <a:pt x="0" y="0"/>
                </a:moveTo>
                <a:lnTo>
                  <a:pt x="10642578" y="0"/>
                </a:lnTo>
                <a:lnTo>
                  <a:pt x="10642578" y="10642578"/>
                </a:lnTo>
                <a:lnTo>
                  <a:pt x="0" y="10642578"/>
                </a:lnTo>
                <a:lnTo>
                  <a:pt x="0" y="0"/>
                </a:lnTo>
                <a:close/>
              </a:path>
            </a:pathLst>
          </a:custGeom>
          <a:blipFill rotWithShape="1">
            <a:blip r:embed="rId3">
              <a:alphaModFix amt="3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g3d0a44317d2_0_222"/>
          <p:cNvSpPr/>
          <p:nvPr/>
        </p:nvSpPr>
        <p:spPr>
          <a:xfrm rot="-921333">
            <a:off x="-1062171" y="5878368"/>
            <a:ext cx="5077375" cy="6761638"/>
          </a:xfrm>
          <a:custGeom>
            <a:rect b="b" l="l" r="r" t="t"/>
            <a:pathLst>
              <a:path extrusionOk="0" h="6756741" w="5073698">
                <a:moveTo>
                  <a:pt x="0" y="0"/>
                </a:moveTo>
                <a:lnTo>
                  <a:pt x="5073698" y="0"/>
                </a:lnTo>
                <a:lnTo>
                  <a:pt x="5073698" y="6756742"/>
                </a:lnTo>
                <a:lnTo>
                  <a:pt x="0" y="6756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g3d0a44317d2_0_222"/>
          <p:cNvSpPr/>
          <p:nvPr/>
        </p:nvSpPr>
        <p:spPr>
          <a:xfrm rot="10229431">
            <a:off x="14514822" y="-1785571"/>
            <a:ext cx="4752273" cy="6328692"/>
          </a:xfrm>
          <a:custGeom>
            <a:rect b="b" l="l" r="r" t="t"/>
            <a:pathLst>
              <a:path extrusionOk="0" h="6336777" w="4758344">
                <a:moveTo>
                  <a:pt x="4758343" y="6336777"/>
                </a:moveTo>
                <a:lnTo>
                  <a:pt x="0" y="6336777"/>
                </a:lnTo>
                <a:lnTo>
                  <a:pt x="0" y="0"/>
                </a:lnTo>
                <a:lnTo>
                  <a:pt x="4758343" y="0"/>
                </a:lnTo>
                <a:lnTo>
                  <a:pt x="4758343" y="6336777"/>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55" name="Google Shape;355;g3d0a44317d2_0_222"/>
          <p:cNvGrpSpPr/>
          <p:nvPr/>
        </p:nvGrpSpPr>
        <p:grpSpPr>
          <a:xfrm>
            <a:off x="-1442212" y="-1175596"/>
            <a:ext cx="3074172" cy="3074172"/>
            <a:chOff x="0" y="0"/>
            <a:chExt cx="812800" cy="812800"/>
          </a:xfrm>
        </p:grpSpPr>
        <p:sp>
          <p:nvSpPr>
            <p:cNvPr id="356" name="Google Shape;356;g3d0a44317d2_0_2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g3d0a44317d2_0_222"/>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g3d0a44317d2_0_222"/>
          <p:cNvGrpSpPr/>
          <p:nvPr/>
        </p:nvGrpSpPr>
        <p:grpSpPr>
          <a:xfrm>
            <a:off x="338170" y="-1043919"/>
            <a:ext cx="2587549" cy="2587549"/>
            <a:chOff x="0" y="0"/>
            <a:chExt cx="812800" cy="812800"/>
          </a:xfrm>
        </p:grpSpPr>
        <p:sp>
          <p:nvSpPr>
            <p:cNvPr id="359" name="Google Shape;359;g3d0a44317d2_0_2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0" name="Google Shape;360;g3d0a44317d2_0_222"/>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g3d0a44317d2_0_222"/>
          <p:cNvGrpSpPr/>
          <p:nvPr/>
        </p:nvGrpSpPr>
        <p:grpSpPr>
          <a:xfrm>
            <a:off x="15434840" y="8927260"/>
            <a:ext cx="2902753" cy="2902753"/>
            <a:chOff x="0" y="0"/>
            <a:chExt cx="812800" cy="812800"/>
          </a:xfrm>
        </p:grpSpPr>
        <p:sp>
          <p:nvSpPr>
            <p:cNvPr id="362" name="Google Shape;362;g3d0a44317d2_0_2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g3d0a44317d2_0_222"/>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g3d0a44317d2_0_222"/>
          <p:cNvGrpSpPr/>
          <p:nvPr/>
        </p:nvGrpSpPr>
        <p:grpSpPr>
          <a:xfrm>
            <a:off x="16878213" y="8036647"/>
            <a:ext cx="2443277" cy="2443277"/>
            <a:chOff x="0" y="0"/>
            <a:chExt cx="812800" cy="812800"/>
          </a:xfrm>
        </p:grpSpPr>
        <p:sp>
          <p:nvSpPr>
            <p:cNvPr id="365" name="Google Shape;365;g3d0a44317d2_0_2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g3d0a44317d2_0_222"/>
            <p:cNvSpPr txBox="1"/>
            <p:nvPr/>
          </p:nvSpPr>
          <p:spPr>
            <a:xfrm>
              <a:off x="76200" y="57150"/>
              <a:ext cx="660300" cy="679500"/>
            </a:xfrm>
            <a:prstGeom prst="rect">
              <a:avLst/>
            </a:prstGeom>
            <a:noFill/>
            <a:ln>
              <a:noFill/>
            </a:ln>
          </p:spPr>
          <p:txBody>
            <a:bodyPr anchorCtr="0" anchor="ctr" bIns="29175" lIns="29175" spcFirstLastPara="1" rIns="29175" wrap="square" tIns="29175">
              <a:noAutofit/>
            </a:bodyPr>
            <a:lstStyle/>
            <a:p>
              <a:pPr indent="0" lvl="0" marL="0" marR="0" rtl="0" algn="ctr">
                <a:lnSpc>
                  <a:spcPct val="84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67" name="Google Shape;367;g3d0a44317d2_0_222"/>
          <p:cNvPicPr preferRelativeResize="0"/>
          <p:nvPr/>
        </p:nvPicPr>
        <p:blipFill>
          <a:blip r:embed="rId5">
            <a:alphaModFix/>
          </a:blip>
          <a:stretch>
            <a:fillRect/>
          </a:stretch>
        </p:blipFill>
        <p:spPr>
          <a:xfrm>
            <a:off x="326654" y="3428999"/>
            <a:ext cx="8648099" cy="4058725"/>
          </a:xfrm>
          <a:prstGeom prst="rect">
            <a:avLst/>
          </a:prstGeom>
          <a:noFill/>
          <a:ln>
            <a:noFill/>
          </a:ln>
        </p:spPr>
      </p:pic>
      <p:pic>
        <p:nvPicPr>
          <p:cNvPr id="368" name="Google Shape;368;g3d0a44317d2_0_222"/>
          <p:cNvPicPr preferRelativeResize="0"/>
          <p:nvPr/>
        </p:nvPicPr>
        <p:blipFill>
          <a:blip r:embed="rId6">
            <a:alphaModFix/>
          </a:blip>
          <a:stretch>
            <a:fillRect/>
          </a:stretch>
        </p:blipFill>
        <p:spPr>
          <a:xfrm>
            <a:off x="9075025" y="3218041"/>
            <a:ext cx="8648099" cy="4245569"/>
          </a:xfrm>
          <a:prstGeom prst="rect">
            <a:avLst/>
          </a:prstGeom>
          <a:noFill/>
          <a:ln>
            <a:noFill/>
          </a:ln>
        </p:spPr>
      </p:pic>
      <p:sp>
        <p:nvSpPr>
          <p:cNvPr id="369" name="Google Shape;369;g3d0a44317d2_0_222"/>
          <p:cNvSpPr txBox="1"/>
          <p:nvPr/>
        </p:nvSpPr>
        <p:spPr>
          <a:xfrm>
            <a:off x="805024" y="5554600"/>
            <a:ext cx="16530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PARACETAMOL</a:t>
            </a:r>
            <a:endParaRPr b="1" sz="1439">
              <a:solidFill>
                <a:srgbClr val="9900FF"/>
              </a:solidFill>
              <a:latin typeface="Montserrat"/>
              <a:ea typeface="Montserrat"/>
              <a:cs typeface="Montserrat"/>
              <a:sym typeface="Montserrat"/>
            </a:endParaRPr>
          </a:p>
        </p:txBody>
      </p:sp>
      <p:sp>
        <p:nvSpPr>
          <p:cNvPr id="370" name="Google Shape;370;g3d0a44317d2_0_222"/>
          <p:cNvSpPr txBox="1"/>
          <p:nvPr/>
        </p:nvSpPr>
        <p:spPr>
          <a:xfrm>
            <a:off x="2731024" y="555460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1 g</a:t>
            </a:r>
            <a:endParaRPr b="1" sz="1439">
              <a:solidFill>
                <a:srgbClr val="9900FF"/>
              </a:solidFill>
              <a:latin typeface="Montserrat"/>
              <a:ea typeface="Montserrat"/>
              <a:cs typeface="Montserrat"/>
              <a:sym typeface="Montserrat"/>
            </a:endParaRPr>
          </a:p>
        </p:txBody>
      </p:sp>
      <p:sp>
        <p:nvSpPr>
          <p:cNvPr id="371" name="Google Shape;371;g3d0a44317d2_0_222"/>
          <p:cNvSpPr txBox="1"/>
          <p:nvPr/>
        </p:nvSpPr>
        <p:spPr>
          <a:xfrm>
            <a:off x="4040400" y="543090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PO</a:t>
            </a:r>
            <a:endParaRPr b="1" sz="1439">
              <a:solidFill>
                <a:srgbClr val="9900FF"/>
              </a:solidFill>
              <a:latin typeface="Montserrat"/>
              <a:ea typeface="Montserrat"/>
              <a:cs typeface="Montserrat"/>
              <a:sym typeface="Montserrat"/>
            </a:endParaRPr>
          </a:p>
        </p:txBody>
      </p:sp>
      <p:sp>
        <p:nvSpPr>
          <p:cNvPr id="372" name="Google Shape;372;g3d0a44317d2_0_222"/>
          <p:cNvSpPr txBox="1"/>
          <p:nvPr/>
        </p:nvSpPr>
        <p:spPr>
          <a:xfrm>
            <a:off x="2844475" y="5979129"/>
            <a:ext cx="15015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Sign (and BL1234)</a:t>
            </a:r>
            <a:endParaRPr b="1" sz="1039">
              <a:solidFill>
                <a:srgbClr val="9900FF"/>
              </a:solidFill>
              <a:latin typeface="Montserrat"/>
              <a:ea typeface="Montserrat"/>
              <a:cs typeface="Montserrat"/>
              <a:sym typeface="Montserrat"/>
            </a:endParaRPr>
          </a:p>
        </p:txBody>
      </p:sp>
      <p:sp>
        <p:nvSpPr>
          <p:cNvPr id="373" name="Google Shape;373;g3d0a44317d2_0_222"/>
          <p:cNvSpPr txBox="1"/>
          <p:nvPr/>
        </p:nvSpPr>
        <p:spPr>
          <a:xfrm>
            <a:off x="880775" y="6032575"/>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74" name="Google Shape;374;g3d0a44317d2_0_222"/>
          <p:cNvSpPr txBox="1"/>
          <p:nvPr/>
        </p:nvSpPr>
        <p:spPr>
          <a:xfrm>
            <a:off x="7179022" y="5455014"/>
            <a:ext cx="1747500" cy="4539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Pain</a:t>
            </a:r>
            <a:endParaRPr b="1" sz="939">
              <a:solidFill>
                <a:srgbClr val="9900FF"/>
              </a:solidFill>
              <a:latin typeface="Montserrat"/>
              <a:ea typeface="Montserrat"/>
              <a:cs typeface="Montserrat"/>
              <a:sym typeface="Montserrat"/>
            </a:endParaRPr>
          </a:p>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Max 4g per day</a:t>
            </a:r>
            <a:endParaRPr b="1" sz="939">
              <a:solidFill>
                <a:srgbClr val="9900FF"/>
              </a:solidFill>
              <a:latin typeface="Montserrat"/>
              <a:ea typeface="Montserrat"/>
              <a:cs typeface="Montserrat"/>
              <a:sym typeface="Montserrat"/>
            </a:endParaRPr>
          </a:p>
        </p:txBody>
      </p:sp>
      <p:sp>
        <p:nvSpPr>
          <p:cNvPr id="375" name="Google Shape;375;g3d0a44317d2_0_222"/>
          <p:cNvSpPr txBox="1"/>
          <p:nvPr/>
        </p:nvSpPr>
        <p:spPr>
          <a:xfrm>
            <a:off x="10184263" y="4001756"/>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76" name="Google Shape;376;g3d0a44317d2_0_222"/>
          <p:cNvSpPr txBox="1"/>
          <p:nvPr/>
        </p:nvSpPr>
        <p:spPr>
          <a:xfrm>
            <a:off x="10735384" y="3999098"/>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77" name="Google Shape;377;g3d0a44317d2_0_222"/>
          <p:cNvSpPr txBox="1"/>
          <p:nvPr/>
        </p:nvSpPr>
        <p:spPr>
          <a:xfrm>
            <a:off x="11220052" y="3996440"/>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78" name="Google Shape;378;g3d0a44317d2_0_222"/>
          <p:cNvSpPr txBox="1"/>
          <p:nvPr/>
        </p:nvSpPr>
        <p:spPr>
          <a:xfrm>
            <a:off x="11726870" y="3993782"/>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79" name="Google Shape;379;g3d0a44317d2_0_222"/>
          <p:cNvSpPr txBox="1"/>
          <p:nvPr/>
        </p:nvSpPr>
        <p:spPr>
          <a:xfrm>
            <a:off x="12288128" y="3980987"/>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80" name="Google Shape;380;g3d0a44317d2_0_222"/>
          <p:cNvSpPr/>
          <p:nvPr/>
        </p:nvSpPr>
        <p:spPr>
          <a:xfrm>
            <a:off x="9129837" y="551462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1" name="Google Shape;381;g3d0a44317d2_0_222"/>
          <p:cNvSpPr/>
          <p:nvPr/>
        </p:nvSpPr>
        <p:spPr>
          <a:xfrm>
            <a:off x="9129837" y="570662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2" name="Google Shape;382;g3d0a44317d2_0_222"/>
          <p:cNvSpPr/>
          <p:nvPr/>
        </p:nvSpPr>
        <p:spPr>
          <a:xfrm>
            <a:off x="9129837" y="5853896"/>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3" name="Google Shape;383;g3d0a44317d2_0_222"/>
          <p:cNvSpPr/>
          <p:nvPr/>
        </p:nvSpPr>
        <p:spPr>
          <a:xfrm>
            <a:off x="9129837" y="6045421"/>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4" name="Google Shape;384;g3d0a44317d2_0_222"/>
          <p:cNvSpPr txBox="1"/>
          <p:nvPr/>
        </p:nvSpPr>
        <p:spPr>
          <a:xfrm>
            <a:off x="880774" y="6449050"/>
            <a:ext cx="16530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AMOXICILLIN</a:t>
            </a:r>
            <a:endParaRPr b="1" sz="1439">
              <a:solidFill>
                <a:srgbClr val="9900FF"/>
              </a:solidFill>
              <a:latin typeface="Montserrat"/>
              <a:ea typeface="Montserrat"/>
              <a:cs typeface="Montserrat"/>
              <a:sym typeface="Montserrat"/>
            </a:endParaRPr>
          </a:p>
        </p:txBody>
      </p:sp>
      <p:sp>
        <p:nvSpPr>
          <p:cNvPr id="385" name="Google Shape;385;g3d0a44317d2_0_222"/>
          <p:cNvSpPr txBox="1"/>
          <p:nvPr/>
        </p:nvSpPr>
        <p:spPr>
          <a:xfrm>
            <a:off x="2731025" y="6490825"/>
            <a:ext cx="9795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500 mg</a:t>
            </a:r>
            <a:endParaRPr b="1" sz="1439">
              <a:solidFill>
                <a:srgbClr val="9900FF"/>
              </a:solidFill>
              <a:latin typeface="Montserrat"/>
              <a:ea typeface="Montserrat"/>
              <a:cs typeface="Montserrat"/>
              <a:sym typeface="Montserrat"/>
            </a:endParaRPr>
          </a:p>
        </p:txBody>
      </p:sp>
      <p:sp>
        <p:nvSpPr>
          <p:cNvPr id="386" name="Google Shape;386;g3d0a44317d2_0_222"/>
          <p:cNvSpPr txBox="1"/>
          <p:nvPr/>
        </p:nvSpPr>
        <p:spPr>
          <a:xfrm>
            <a:off x="3964600" y="6465850"/>
            <a:ext cx="531600" cy="3861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439">
                <a:solidFill>
                  <a:srgbClr val="9900FF"/>
                </a:solidFill>
                <a:latin typeface="Montserrat"/>
                <a:ea typeface="Montserrat"/>
                <a:cs typeface="Montserrat"/>
                <a:sym typeface="Montserrat"/>
              </a:rPr>
              <a:t>PO</a:t>
            </a:r>
            <a:endParaRPr b="1" sz="1439">
              <a:solidFill>
                <a:srgbClr val="9900FF"/>
              </a:solidFill>
              <a:latin typeface="Montserrat"/>
              <a:ea typeface="Montserrat"/>
              <a:cs typeface="Montserrat"/>
              <a:sym typeface="Montserrat"/>
            </a:endParaRPr>
          </a:p>
        </p:txBody>
      </p:sp>
      <p:sp>
        <p:nvSpPr>
          <p:cNvPr id="387" name="Google Shape;387;g3d0a44317d2_0_222"/>
          <p:cNvSpPr txBox="1"/>
          <p:nvPr/>
        </p:nvSpPr>
        <p:spPr>
          <a:xfrm>
            <a:off x="2844475" y="7007892"/>
            <a:ext cx="15015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Sign (and BL1234)</a:t>
            </a:r>
            <a:endParaRPr b="1" sz="1039">
              <a:solidFill>
                <a:srgbClr val="9900FF"/>
              </a:solidFill>
              <a:latin typeface="Montserrat"/>
              <a:ea typeface="Montserrat"/>
              <a:cs typeface="Montserrat"/>
              <a:sym typeface="Montserrat"/>
            </a:endParaRPr>
          </a:p>
        </p:txBody>
      </p:sp>
      <p:sp>
        <p:nvSpPr>
          <p:cNvPr id="388" name="Google Shape;388;g3d0a44317d2_0_222"/>
          <p:cNvSpPr txBox="1"/>
          <p:nvPr/>
        </p:nvSpPr>
        <p:spPr>
          <a:xfrm>
            <a:off x="880775" y="6927025"/>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[Date]</a:t>
            </a:r>
            <a:endParaRPr b="1" sz="1039">
              <a:solidFill>
                <a:srgbClr val="9900FF"/>
              </a:solidFill>
              <a:latin typeface="Montserrat"/>
              <a:ea typeface="Montserrat"/>
              <a:cs typeface="Montserrat"/>
              <a:sym typeface="Montserrat"/>
            </a:endParaRPr>
          </a:p>
        </p:txBody>
      </p:sp>
      <p:sp>
        <p:nvSpPr>
          <p:cNvPr id="389" name="Google Shape;389;g3d0a44317d2_0_222"/>
          <p:cNvSpPr txBox="1"/>
          <p:nvPr/>
        </p:nvSpPr>
        <p:spPr>
          <a:xfrm>
            <a:off x="7217325" y="6447995"/>
            <a:ext cx="1747500" cy="4539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Community-acquired pneumonia</a:t>
            </a:r>
            <a:endParaRPr b="1" sz="939">
              <a:solidFill>
                <a:srgbClr val="9900FF"/>
              </a:solidFill>
              <a:latin typeface="Montserrat"/>
              <a:ea typeface="Montserrat"/>
              <a:cs typeface="Montserrat"/>
              <a:sym typeface="Montserrat"/>
            </a:endParaRPr>
          </a:p>
        </p:txBody>
      </p:sp>
      <p:sp>
        <p:nvSpPr>
          <p:cNvPr id="390" name="Google Shape;390;g3d0a44317d2_0_222"/>
          <p:cNvSpPr txBox="1"/>
          <p:nvPr/>
        </p:nvSpPr>
        <p:spPr>
          <a:xfrm>
            <a:off x="1862625" y="7007900"/>
            <a:ext cx="657300" cy="3246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1039">
                <a:solidFill>
                  <a:srgbClr val="9900FF"/>
                </a:solidFill>
                <a:latin typeface="Montserrat"/>
                <a:ea typeface="Montserrat"/>
                <a:cs typeface="Montserrat"/>
                <a:sym typeface="Montserrat"/>
              </a:rPr>
              <a:t>5 days</a:t>
            </a:r>
            <a:endParaRPr b="1" sz="1039">
              <a:solidFill>
                <a:srgbClr val="9900FF"/>
              </a:solidFill>
              <a:latin typeface="Montserrat"/>
              <a:ea typeface="Montserrat"/>
              <a:cs typeface="Montserrat"/>
              <a:sym typeface="Montserrat"/>
            </a:endParaRPr>
          </a:p>
        </p:txBody>
      </p:sp>
      <p:sp>
        <p:nvSpPr>
          <p:cNvPr id="391" name="Google Shape;391;g3d0a44317d2_0_222"/>
          <p:cNvSpPr/>
          <p:nvPr/>
        </p:nvSpPr>
        <p:spPr>
          <a:xfrm>
            <a:off x="9129837" y="6537334"/>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2" name="Google Shape;392;g3d0a44317d2_0_222"/>
          <p:cNvSpPr/>
          <p:nvPr/>
        </p:nvSpPr>
        <p:spPr>
          <a:xfrm>
            <a:off x="9708862" y="6684934"/>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3" name="Google Shape;393;g3d0a44317d2_0_222"/>
          <p:cNvSpPr/>
          <p:nvPr/>
        </p:nvSpPr>
        <p:spPr>
          <a:xfrm>
            <a:off x="9708862" y="7054365"/>
            <a:ext cx="531600" cy="1920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4" name="Google Shape;394;g3d0a44317d2_0_222"/>
          <p:cNvSpPr txBox="1"/>
          <p:nvPr/>
        </p:nvSpPr>
        <p:spPr>
          <a:xfrm>
            <a:off x="9756971" y="6635300"/>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16:00</a:t>
            </a:r>
            <a:endParaRPr b="1" sz="939">
              <a:solidFill>
                <a:srgbClr val="9900FF"/>
              </a:solidFill>
              <a:latin typeface="Montserrat"/>
              <a:ea typeface="Montserrat"/>
              <a:cs typeface="Montserrat"/>
              <a:sym typeface="Montserrat"/>
            </a:endParaRPr>
          </a:p>
        </p:txBody>
      </p:sp>
      <p:sp>
        <p:nvSpPr>
          <p:cNvPr id="395" name="Google Shape;395;g3d0a44317d2_0_222"/>
          <p:cNvSpPr txBox="1"/>
          <p:nvPr/>
        </p:nvSpPr>
        <p:spPr>
          <a:xfrm>
            <a:off x="9727205" y="7005628"/>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00:00</a:t>
            </a:r>
            <a:endParaRPr b="1" sz="939">
              <a:solidFill>
                <a:srgbClr val="9900FF"/>
              </a:solidFill>
              <a:latin typeface="Montserrat"/>
              <a:ea typeface="Montserrat"/>
              <a:cs typeface="Montserrat"/>
              <a:sym typeface="Montserrat"/>
            </a:endParaRPr>
          </a:p>
        </p:txBody>
      </p:sp>
      <p:cxnSp>
        <p:nvCxnSpPr>
          <p:cNvPr id="396" name="Google Shape;396;g3d0a44317d2_0_222"/>
          <p:cNvCxnSpPr/>
          <p:nvPr/>
        </p:nvCxnSpPr>
        <p:spPr>
          <a:xfrm>
            <a:off x="9262025" y="7078000"/>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397" name="Google Shape;397;g3d0a44317d2_0_222"/>
          <p:cNvCxnSpPr/>
          <p:nvPr/>
        </p:nvCxnSpPr>
        <p:spPr>
          <a:xfrm flipH="1" rot="10800000">
            <a:off x="9240880" y="7109591"/>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398" name="Google Shape;398;g3d0a44317d2_0_222"/>
          <p:cNvCxnSpPr/>
          <p:nvPr/>
        </p:nvCxnSpPr>
        <p:spPr>
          <a:xfrm>
            <a:off x="9262025" y="6927025"/>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399" name="Google Shape;399;g3d0a44317d2_0_222"/>
          <p:cNvCxnSpPr/>
          <p:nvPr/>
        </p:nvCxnSpPr>
        <p:spPr>
          <a:xfrm flipH="1" rot="10800000">
            <a:off x="9240880" y="6958616"/>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400" name="Google Shape;400;g3d0a44317d2_0_222"/>
          <p:cNvCxnSpPr/>
          <p:nvPr/>
        </p:nvCxnSpPr>
        <p:spPr>
          <a:xfrm>
            <a:off x="9255410" y="6750025"/>
            <a:ext cx="270600" cy="156300"/>
          </a:xfrm>
          <a:prstGeom prst="straightConnector1">
            <a:avLst/>
          </a:prstGeom>
          <a:noFill/>
          <a:ln cap="flat" cmpd="sng" w="28575">
            <a:solidFill>
              <a:srgbClr val="9900FF"/>
            </a:solidFill>
            <a:prstDash val="solid"/>
            <a:round/>
            <a:headEnd len="med" w="med" type="none"/>
            <a:tailEnd len="med" w="med" type="none"/>
          </a:ln>
        </p:spPr>
      </p:cxnSp>
      <p:cxnSp>
        <p:nvCxnSpPr>
          <p:cNvPr id="401" name="Google Shape;401;g3d0a44317d2_0_222"/>
          <p:cNvCxnSpPr/>
          <p:nvPr/>
        </p:nvCxnSpPr>
        <p:spPr>
          <a:xfrm flipH="1" rot="10800000">
            <a:off x="9234265" y="6781616"/>
            <a:ext cx="312900" cy="70200"/>
          </a:xfrm>
          <a:prstGeom prst="straightConnector1">
            <a:avLst/>
          </a:prstGeom>
          <a:noFill/>
          <a:ln cap="flat" cmpd="sng" w="28575">
            <a:solidFill>
              <a:srgbClr val="9900FF"/>
            </a:solidFill>
            <a:prstDash val="solid"/>
            <a:round/>
            <a:headEnd len="med" w="med" type="none"/>
            <a:tailEnd len="med" w="med" type="none"/>
          </a:ln>
        </p:spPr>
      </p:cxnSp>
      <p:cxnSp>
        <p:nvCxnSpPr>
          <p:cNvPr id="402" name="Google Shape;402;g3d0a44317d2_0_222"/>
          <p:cNvCxnSpPr/>
          <p:nvPr/>
        </p:nvCxnSpPr>
        <p:spPr>
          <a:xfrm flipH="1" rot="10800000">
            <a:off x="1296105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3" name="Google Shape;403;g3d0a44317d2_0_222"/>
          <p:cNvCxnSpPr/>
          <p:nvPr/>
        </p:nvCxnSpPr>
        <p:spPr>
          <a:xfrm flipH="1" rot="10800000">
            <a:off x="13325550" y="641687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4" name="Google Shape;404;g3d0a44317d2_0_222"/>
          <p:cNvCxnSpPr/>
          <p:nvPr/>
        </p:nvCxnSpPr>
        <p:spPr>
          <a:xfrm flipH="1" rot="10800000">
            <a:off x="13648375" y="6405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5" name="Google Shape;405;g3d0a44317d2_0_222"/>
          <p:cNvCxnSpPr/>
          <p:nvPr/>
        </p:nvCxnSpPr>
        <p:spPr>
          <a:xfrm flipH="1" rot="10800000">
            <a:off x="139714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6" name="Google Shape;406;g3d0a44317d2_0_222"/>
          <p:cNvCxnSpPr/>
          <p:nvPr/>
        </p:nvCxnSpPr>
        <p:spPr>
          <a:xfrm flipH="1" rot="10800000">
            <a:off x="143357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7" name="Google Shape;407;g3d0a44317d2_0_222"/>
          <p:cNvCxnSpPr/>
          <p:nvPr/>
        </p:nvCxnSpPr>
        <p:spPr>
          <a:xfrm flipH="1" rot="10800000">
            <a:off x="147002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8" name="Google Shape;408;g3d0a44317d2_0_222"/>
          <p:cNvCxnSpPr/>
          <p:nvPr/>
        </p:nvCxnSpPr>
        <p:spPr>
          <a:xfrm flipH="1" rot="10800000">
            <a:off x="15166150" y="6498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09" name="Google Shape;409;g3d0a44317d2_0_222"/>
          <p:cNvCxnSpPr/>
          <p:nvPr/>
        </p:nvCxnSpPr>
        <p:spPr>
          <a:xfrm flipH="1" rot="10800000">
            <a:off x="15632100" y="6465800"/>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10" name="Google Shape;410;g3d0a44317d2_0_222"/>
          <p:cNvCxnSpPr/>
          <p:nvPr/>
        </p:nvCxnSpPr>
        <p:spPr>
          <a:xfrm flipH="1" rot="10800000">
            <a:off x="15996600" y="6498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11" name="Google Shape;411;g3d0a44317d2_0_222"/>
          <p:cNvCxnSpPr/>
          <p:nvPr/>
        </p:nvCxnSpPr>
        <p:spPr>
          <a:xfrm flipH="1" rot="10800000">
            <a:off x="16439350" y="6405425"/>
            <a:ext cx="364500" cy="822600"/>
          </a:xfrm>
          <a:prstGeom prst="straightConnector1">
            <a:avLst/>
          </a:prstGeom>
          <a:noFill/>
          <a:ln cap="flat" cmpd="sng" w="28575">
            <a:solidFill>
              <a:srgbClr val="9900FF"/>
            </a:solidFill>
            <a:prstDash val="solid"/>
            <a:round/>
            <a:headEnd len="med" w="med" type="none"/>
            <a:tailEnd len="med" w="med" type="none"/>
          </a:ln>
        </p:spPr>
      </p:cxnSp>
      <p:cxnSp>
        <p:nvCxnSpPr>
          <p:cNvPr id="412" name="Google Shape;412;g3d0a44317d2_0_222"/>
          <p:cNvCxnSpPr/>
          <p:nvPr/>
        </p:nvCxnSpPr>
        <p:spPr>
          <a:xfrm flipH="1" rot="10800000">
            <a:off x="16797433" y="6487842"/>
            <a:ext cx="364500" cy="822600"/>
          </a:xfrm>
          <a:prstGeom prst="straightConnector1">
            <a:avLst/>
          </a:prstGeom>
          <a:noFill/>
          <a:ln cap="flat" cmpd="sng" w="28575">
            <a:solidFill>
              <a:srgbClr val="9900FF"/>
            </a:solidFill>
            <a:prstDash val="solid"/>
            <a:round/>
            <a:headEnd len="med" w="med" type="none"/>
            <a:tailEnd len="med" w="med" type="none"/>
          </a:ln>
        </p:spPr>
      </p:cxnSp>
      <p:sp>
        <p:nvSpPr>
          <p:cNvPr id="413" name="Google Shape;413;g3d0a44317d2_0_222"/>
          <p:cNvSpPr/>
          <p:nvPr/>
        </p:nvSpPr>
        <p:spPr>
          <a:xfrm>
            <a:off x="12316575" y="6515300"/>
            <a:ext cx="531600" cy="192000"/>
          </a:xfrm>
          <a:prstGeom prst="rect">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4" name="Google Shape;414;g3d0a44317d2_0_222"/>
          <p:cNvSpPr txBox="1"/>
          <p:nvPr/>
        </p:nvSpPr>
        <p:spPr>
          <a:xfrm>
            <a:off x="12592362" y="6622633"/>
            <a:ext cx="531600" cy="309300"/>
          </a:xfrm>
          <a:prstGeom prst="rect">
            <a:avLst/>
          </a:prstGeom>
          <a:noFill/>
          <a:ln>
            <a:noFill/>
          </a:ln>
        </p:spPr>
        <p:txBody>
          <a:bodyPr anchorCtr="0" anchor="t" bIns="81500" lIns="81500" spcFirstLastPara="1" rIns="81500" wrap="square" tIns="81500">
            <a:spAutoFit/>
          </a:bodyPr>
          <a:lstStyle/>
          <a:p>
            <a:pPr indent="0" lvl="0" marL="0" rtl="0" algn="l">
              <a:spcBef>
                <a:spcPts val="0"/>
              </a:spcBef>
              <a:spcAft>
                <a:spcPts val="0"/>
              </a:spcAft>
              <a:buNone/>
            </a:pPr>
            <a:r>
              <a:rPr b="1" lang="en-US" sz="939">
                <a:solidFill>
                  <a:srgbClr val="9900FF"/>
                </a:solidFill>
                <a:latin typeface="Montserrat"/>
                <a:ea typeface="Montserrat"/>
                <a:cs typeface="Montserrat"/>
                <a:sym typeface="Montserrat"/>
              </a:rPr>
              <a:t>R/V</a:t>
            </a:r>
            <a:endParaRPr b="1" sz="939">
              <a:solidFill>
                <a:srgbClr val="9900FF"/>
              </a:solidFill>
              <a:latin typeface="Montserrat"/>
              <a:ea typeface="Montserrat"/>
              <a:cs typeface="Montserrat"/>
              <a:sym typeface="Montserrat"/>
            </a:endParaRPr>
          </a:p>
        </p:txBody>
      </p:sp>
      <p:sp>
        <p:nvSpPr>
          <p:cNvPr id="415" name="Google Shape;415;g3d0a44317d2_0_222"/>
          <p:cNvSpPr/>
          <p:nvPr/>
        </p:nvSpPr>
        <p:spPr>
          <a:xfrm>
            <a:off x="5143375" y="7772925"/>
            <a:ext cx="9921300" cy="2244900"/>
          </a:xfrm>
          <a:prstGeom prst="wedgeRectCallout">
            <a:avLst>
              <a:gd fmla="val -8026" name="adj1"/>
              <a:gd fmla="val -73085"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latin typeface="Montserrat"/>
                <a:ea typeface="Montserrat"/>
                <a:cs typeface="Montserrat"/>
                <a:sym typeface="Montserrat"/>
              </a:rPr>
              <a:t>What to do if the drugs’ times don’t match the ones written</a:t>
            </a:r>
            <a:br>
              <a:rPr lang="en-US" sz="1700">
                <a:latin typeface="Montserrat"/>
                <a:ea typeface="Montserrat"/>
                <a:cs typeface="Montserrat"/>
                <a:sym typeface="Montserrat"/>
              </a:rPr>
            </a:br>
            <a:r>
              <a:rPr lang="en-US" sz="1700">
                <a:latin typeface="Montserrat"/>
                <a:ea typeface="Montserrat"/>
                <a:cs typeface="Montserrat"/>
                <a:sym typeface="Montserrat"/>
              </a:rPr>
              <a:t>1. </a:t>
            </a:r>
            <a:r>
              <a:rPr b="1" lang="en-US" sz="1700">
                <a:latin typeface="Montserrat"/>
                <a:ea typeface="Montserrat"/>
                <a:cs typeface="Montserrat"/>
                <a:sym typeface="Montserrat"/>
              </a:rPr>
              <a:t>Calculate</a:t>
            </a:r>
            <a:r>
              <a:rPr lang="en-US" sz="1700">
                <a:latin typeface="Montserrat"/>
                <a:ea typeface="Montserrat"/>
                <a:cs typeface="Montserrat"/>
                <a:sym typeface="Montserrat"/>
              </a:rPr>
              <a:t> </a:t>
            </a:r>
            <a:r>
              <a:rPr b="1" lang="en-US" sz="1700">
                <a:latin typeface="Montserrat"/>
                <a:ea typeface="Montserrat"/>
                <a:cs typeface="Montserrat"/>
                <a:sym typeface="Montserrat"/>
              </a:rPr>
              <a:t>how far apart</a:t>
            </a:r>
            <a:r>
              <a:rPr lang="en-US" sz="1700">
                <a:latin typeface="Montserrat"/>
                <a:ea typeface="Montserrat"/>
                <a:cs typeface="Montserrat"/>
                <a:sym typeface="Montserrat"/>
              </a:rPr>
              <a:t> the doses need to be to be equally spaced, e.g. if you need to give 3 doses, then 24 hours/3 = 8 hours</a:t>
            </a:r>
            <a:endParaRPr sz="1700">
              <a:latin typeface="Montserrat"/>
              <a:ea typeface="Montserrat"/>
              <a:cs typeface="Montserrat"/>
              <a:sym typeface="Montserrat"/>
            </a:endParaRPr>
          </a:p>
          <a:p>
            <a:pPr indent="0" lvl="0" marL="0" rtl="0" algn="l">
              <a:spcBef>
                <a:spcPts val="0"/>
              </a:spcBef>
              <a:spcAft>
                <a:spcPts val="0"/>
              </a:spcAft>
              <a:buNone/>
            </a:pPr>
            <a:r>
              <a:rPr lang="en-US" sz="1700">
                <a:latin typeface="Montserrat"/>
                <a:ea typeface="Montserrat"/>
                <a:cs typeface="Montserrat"/>
                <a:sym typeface="Montserrat"/>
              </a:rPr>
              <a:t>2. Start at 08:00 for first dose -</a:t>
            </a:r>
            <a:r>
              <a:rPr b="1" lang="en-US" sz="1700">
                <a:latin typeface="Montserrat"/>
                <a:ea typeface="Montserrat"/>
                <a:cs typeface="Montserrat"/>
                <a:sym typeface="Montserrat"/>
              </a:rPr>
              <a:t> circle 08:00</a:t>
            </a:r>
            <a:br>
              <a:rPr lang="en-US" sz="1700">
                <a:latin typeface="Montserrat"/>
                <a:ea typeface="Montserrat"/>
                <a:cs typeface="Montserrat"/>
                <a:sym typeface="Montserrat"/>
              </a:rPr>
            </a:br>
            <a:r>
              <a:rPr lang="en-US" sz="1700">
                <a:latin typeface="Montserrat"/>
                <a:ea typeface="Montserrat"/>
                <a:cs typeface="Montserrat"/>
                <a:sym typeface="Montserrat"/>
              </a:rPr>
              <a:t>3. </a:t>
            </a:r>
            <a:r>
              <a:rPr b="1" lang="en-US" sz="1700">
                <a:latin typeface="Montserrat"/>
                <a:ea typeface="Montserrat"/>
                <a:cs typeface="Montserrat"/>
                <a:sym typeface="Montserrat"/>
              </a:rPr>
              <a:t>Calculate what times</a:t>
            </a:r>
            <a:r>
              <a:rPr lang="en-US" sz="1700">
                <a:latin typeface="Montserrat"/>
                <a:ea typeface="Montserrat"/>
                <a:cs typeface="Montserrat"/>
                <a:sym typeface="Montserrat"/>
              </a:rPr>
              <a:t> the remaining two doses can be given (count 8 hours apart = 16:00 and 00:00)</a:t>
            </a:r>
            <a:endParaRPr sz="1700">
              <a:latin typeface="Montserrat"/>
              <a:ea typeface="Montserrat"/>
              <a:cs typeface="Montserrat"/>
              <a:sym typeface="Montserrat"/>
            </a:endParaRPr>
          </a:p>
          <a:p>
            <a:pPr indent="0" lvl="0" marL="0" rtl="0" algn="l">
              <a:spcBef>
                <a:spcPts val="0"/>
              </a:spcBef>
              <a:spcAft>
                <a:spcPts val="0"/>
              </a:spcAft>
              <a:buNone/>
            </a:pPr>
            <a:r>
              <a:rPr lang="en-US" sz="1700">
                <a:latin typeface="Montserrat"/>
                <a:ea typeface="Montserrat"/>
                <a:cs typeface="Montserrat"/>
                <a:sym typeface="Montserrat"/>
              </a:rPr>
              <a:t>4. </a:t>
            </a:r>
            <a:r>
              <a:rPr b="1" lang="en-US" sz="1700">
                <a:latin typeface="Montserrat"/>
                <a:ea typeface="Montserrat"/>
                <a:cs typeface="Montserrat"/>
                <a:sym typeface="Montserrat"/>
              </a:rPr>
              <a:t>Write the new times out</a:t>
            </a:r>
            <a:r>
              <a:rPr lang="en-US" sz="1700">
                <a:latin typeface="Montserrat"/>
                <a:ea typeface="Montserrat"/>
                <a:cs typeface="Montserrat"/>
                <a:sym typeface="Montserrat"/>
              </a:rPr>
              <a:t> in the space next to set times and </a:t>
            </a:r>
            <a:r>
              <a:rPr b="1" lang="en-US" sz="1700">
                <a:latin typeface="Montserrat"/>
                <a:ea typeface="Montserrat"/>
                <a:cs typeface="Montserrat"/>
                <a:sym typeface="Montserrat"/>
              </a:rPr>
              <a:t>circle them</a:t>
            </a:r>
            <a:endParaRPr b="1" sz="1700">
              <a:latin typeface="Montserrat"/>
              <a:ea typeface="Montserrat"/>
              <a:cs typeface="Montserrat"/>
              <a:sym typeface="Montserrat"/>
            </a:endParaRPr>
          </a:p>
          <a:p>
            <a:pPr indent="0" lvl="0" marL="0" rtl="0" algn="l">
              <a:spcBef>
                <a:spcPts val="0"/>
              </a:spcBef>
              <a:spcAft>
                <a:spcPts val="0"/>
              </a:spcAft>
              <a:buNone/>
            </a:pPr>
            <a:r>
              <a:rPr lang="en-US" sz="1700">
                <a:latin typeface="Montserrat"/>
                <a:ea typeface="Montserrat"/>
                <a:cs typeface="Montserrat"/>
                <a:sym typeface="Montserrat"/>
              </a:rPr>
              <a:t>5. </a:t>
            </a:r>
            <a:r>
              <a:rPr b="1" lang="en-US" sz="1700">
                <a:latin typeface="Montserrat"/>
                <a:ea typeface="Montserrat"/>
                <a:cs typeface="Montserrat"/>
                <a:sym typeface="Montserrat"/>
              </a:rPr>
              <a:t>Cross out</a:t>
            </a:r>
            <a:r>
              <a:rPr lang="en-US" sz="1700">
                <a:latin typeface="Montserrat"/>
                <a:ea typeface="Montserrat"/>
                <a:cs typeface="Montserrat"/>
                <a:sym typeface="Montserrat"/>
              </a:rPr>
              <a:t> any of the pre-written times that you are not using </a:t>
            </a:r>
            <a:endParaRPr sz="1700">
              <a:latin typeface="Montserrat"/>
              <a:ea typeface="Montserrat"/>
              <a:cs typeface="Montserrat"/>
              <a:sym typeface="Montserrat"/>
            </a:endParaRPr>
          </a:p>
        </p:txBody>
      </p:sp>
      <p:cxnSp>
        <p:nvCxnSpPr>
          <p:cNvPr id="416" name="Google Shape;416;g3d0a44317d2_0_222"/>
          <p:cNvCxnSpPr/>
          <p:nvPr/>
        </p:nvCxnSpPr>
        <p:spPr>
          <a:xfrm flipH="1" rot="10800000">
            <a:off x="9240880" y="6958616"/>
            <a:ext cx="312900" cy="70200"/>
          </a:xfrm>
          <a:prstGeom prst="straightConnector1">
            <a:avLst/>
          </a:prstGeom>
          <a:noFill/>
          <a:ln cap="flat" cmpd="sng" w="28575">
            <a:solidFill>
              <a:srgbClr val="9900FF"/>
            </a:solidFill>
            <a:prstDash val="solid"/>
            <a:round/>
            <a:headEnd len="med" w="med" type="none"/>
            <a:tailEnd len="med" w="med" type="none"/>
          </a:ln>
        </p:spPr>
      </p:cxnSp>
      <p:sp>
        <p:nvSpPr>
          <p:cNvPr id="417" name="Google Shape;417;g3d0a44317d2_0_222"/>
          <p:cNvSpPr/>
          <p:nvPr/>
        </p:nvSpPr>
        <p:spPr>
          <a:xfrm>
            <a:off x="7897500" y="1543625"/>
            <a:ext cx="9921300" cy="1600200"/>
          </a:xfrm>
          <a:prstGeom prst="wedgeRectCallout">
            <a:avLst>
              <a:gd fmla="val 1101" name="adj1"/>
              <a:gd fmla="val 2796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latin typeface="Montserrat"/>
                <a:ea typeface="Montserrat"/>
                <a:cs typeface="Montserrat"/>
                <a:sym typeface="Montserrat"/>
              </a:rPr>
              <a:t>If something has a valid/review period, put a </a:t>
            </a:r>
            <a:r>
              <a:rPr b="1" lang="en-US" sz="1700">
                <a:latin typeface="Montserrat"/>
                <a:ea typeface="Montserrat"/>
                <a:cs typeface="Montserrat"/>
                <a:sym typeface="Montserrat"/>
              </a:rPr>
              <a:t>box and write down R/V </a:t>
            </a:r>
            <a:r>
              <a:rPr lang="en-US" sz="1700">
                <a:latin typeface="Montserrat"/>
                <a:ea typeface="Montserrat"/>
                <a:cs typeface="Montserrat"/>
                <a:sym typeface="Montserrat"/>
              </a:rPr>
              <a:t>next to it for the last dose before review</a:t>
            </a:r>
            <a:endParaRPr sz="1700">
              <a:latin typeface="Montserrat"/>
              <a:ea typeface="Montserrat"/>
              <a:cs typeface="Montserrat"/>
              <a:sym typeface="Montserrat"/>
            </a:endParaRPr>
          </a:p>
          <a:p>
            <a:pPr indent="0" lvl="0" marL="0" rtl="0" algn="l">
              <a:spcBef>
                <a:spcPts val="0"/>
              </a:spcBef>
              <a:spcAft>
                <a:spcPts val="0"/>
              </a:spcAft>
              <a:buNone/>
            </a:pPr>
            <a:r>
              <a:t/>
            </a:r>
            <a:endParaRPr sz="1700">
              <a:latin typeface="Montserrat"/>
              <a:ea typeface="Montserrat"/>
              <a:cs typeface="Montserrat"/>
              <a:sym typeface="Montserrat"/>
            </a:endParaRPr>
          </a:p>
          <a:p>
            <a:pPr indent="0" lvl="0" marL="0" rtl="0" algn="l">
              <a:spcBef>
                <a:spcPts val="0"/>
              </a:spcBef>
              <a:spcAft>
                <a:spcPts val="0"/>
              </a:spcAft>
              <a:buNone/>
            </a:pPr>
            <a:r>
              <a:rPr lang="en-US" sz="1700">
                <a:latin typeface="Montserrat"/>
                <a:ea typeface="Montserrat"/>
                <a:cs typeface="Montserrat"/>
                <a:sym typeface="Montserrat"/>
              </a:rPr>
              <a:t>And then for where there is a valid period, </a:t>
            </a:r>
            <a:r>
              <a:rPr b="1" lang="en-US" sz="1700">
                <a:latin typeface="Montserrat"/>
                <a:ea typeface="Montserrat"/>
                <a:cs typeface="Montserrat"/>
                <a:sym typeface="Montserrat"/>
              </a:rPr>
              <a:t>CROSS OUT all remaining dates</a:t>
            </a:r>
            <a:r>
              <a:rPr lang="en-US" sz="1700">
                <a:latin typeface="Montserrat"/>
                <a:ea typeface="Montserrat"/>
                <a:cs typeface="Montserrat"/>
                <a:sym typeface="Montserrat"/>
              </a:rPr>
              <a:t> to prevent any chances of error</a:t>
            </a:r>
            <a:endParaRPr sz="1700">
              <a:latin typeface="Montserrat"/>
              <a:ea typeface="Montserrat"/>
              <a:cs typeface="Montserrat"/>
              <a:sym typeface="Montserrat"/>
            </a:endParaRPr>
          </a:p>
        </p:txBody>
      </p:sp>
      <p:cxnSp>
        <p:nvCxnSpPr>
          <p:cNvPr id="418" name="Google Shape;418;g3d0a44317d2_0_222"/>
          <p:cNvCxnSpPr/>
          <p:nvPr/>
        </p:nvCxnSpPr>
        <p:spPr>
          <a:xfrm flipH="1" rot="10800000">
            <a:off x="10257925" y="5516325"/>
            <a:ext cx="489600" cy="151200"/>
          </a:xfrm>
          <a:prstGeom prst="straightConnector1">
            <a:avLst/>
          </a:prstGeom>
          <a:noFill/>
          <a:ln cap="flat" cmpd="sng" w="28575">
            <a:solidFill>
              <a:srgbClr val="9900FF"/>
            </a:solidFill>
            <a:prstDash val="solid"/>
            <a:round/>
            <a:headEnd len="med" w="med" type="none"/>
            <a:tailEnd len="med" w="med" type="none"/>
          </a:ln>
        </p:spPr>
      </p:cxnSp>
      <p:cxnSp>
        <p:nvCxnSpPr>
          <p:cNvPr id="419" name="Google Shape;419;g3d0a44317d2_0_222"/>
          <p:cNvCxnSpPr/>
          <p:nvPr/>
        </p:nvCxnSpPr>
        <p:spPr>
          <a:xfrm flipH="1" rot="10800000">
            <a:off x="10222975" y="6538213"/>
            <a:ext cx="489600" cy="151200"/>
          </a:xfrm>
          <a:prstGeom prst="straightConnector1">
            <a:avLst/>
          </a:prstGeom>
          <a:noFill/>
          <a:ln cap="flat" cmpd="sng" w="28575">
            <a:solidFill>
              <a:srgbClr val="9900FF"/>
            </a:solidFill>
            <a:prstDash val="solid"/>
            <a:round/>
            <a:headEnd len="med" w="med" type="none"/>
            <a:tailEnd len="med" w="med" type="none"/>
          </a:ln>
        </p:spPr>
      </p:cxnSp>
      <p:cxnSp>
        <p:nvCxnSpPr>
          <p:cNvPr id="420" name="Google Shape;420;g3d0a44317d2_0_222"/>
          <p:cNvCxnSpPr/>
          <p:nvPr/>
        </p:nvCxnSpPr>
        <p:spPr>
          <a:xfrm>
            <a:off x="10257925" y="5507300"/>
            <a:ext cx="480600" cy="169200"/>
          </a:xfrm>
          <a:prstGeom prst="straightConnector1">
            <a:avLst/>
          </a:prstGeom>
          <a:noFill/>
          <a:ln cap="flat" cmpd="sng" w="28575">
            <a:solidFill>
              <a:srgbClr val="9900FF"/>
            </a:solidFill>
            <a:prstDash val="solid"/>
            <a:round/>
            <a:headEnd len="med" w="med" type="none"/>
            <a:tailEnd len="med" w="med" type="none"/>
          </a:ln>
        </p:spPr>
      </p:cxnSp>
      <p:cxnSp>
        <p:nvCxnSpPr>
          <p:cNvPr id="421" name="Google Shape;421;g3d0a44317d2_0_222"/>
          <p:cNvCxnSpPr/>
          <p:nvPr/>
        </p:nvCxnSpPr>
        <p:spPr>
          <a:xfrm>
            <a:off x="10222975" y="6529188"/>
            <a:ext cx="480600" cy="169200"/>
          </a:xfrm>
          <a:prstGeom prst="straightConnector1">
            <a:avLst/>
          </a:prstGeom>
          <a:noFill/>
          <a:ln cap="flat" cmpd="sng" w="28575">
            <a:solidFill>
              <a:srgbClr val="9900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