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531787-5C87-49F1-A441-03AB58B93C27}">
  <a:tblStyle styleId="{80531787-5C87-49F1-A441-03AB58B93C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1d57f9f43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11d57f9f43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1d57f9f43_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11d57f9f43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1d57f9f43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1d57f9f43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1d57f9f43_2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11d57f9f43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1d57f9f43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1d57f9f43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1d57f9f43_2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1d57f9f43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1d57f9f43_2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11d57f9f43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36e70888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36e70888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36e70888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136e70888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36e70888a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36e70888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196d50b0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196d50b0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36e70888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36e70888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1d57f9f4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1d57f9f4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1d57f9f43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1d57f9f43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1d57f9f43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1d57f9f43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1d57f9f43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1d57f9f43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1d57f9f43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1d57f9f43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196d50b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196d50b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1d57f9f43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1d57f9f43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Relationship Id="rId5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4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Relationship Id="rId7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Relationship Id="rId7" Type="http://schemas.openxmlformats.org/officeDocument/2006/relationships/image" Target="../media/image33.png"/><Relationship Id="rId8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10" Type="http://schemas.openxmlformats.org/officeDocument/2006/relationships/image" Target="../media/image5.png"/><Relationship Id="rId9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FAH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Ayesha Syeda</a:t>
            </a:r>
            <a:endParaRPr/>
          </a:p>
        </p:txBody>
      </p:sp>
      <p:pic>
        <p:nvPicPr>
          <p:cNvPr id="56" name="Google Shape;56;p13" title="GKT MSA Bla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1" y="4303050"/>
            <a:ext cx="2522051" cy="74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2684800" y="0"/>
            <a:ext cx="336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1720"/>
              <a:t>HARD CONNECTIVE TISSUE!</a:t>
            </a:r>
            <a:endParaRPr b="1" sz="1720"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0" y="191700"/>
            <a:ext cx="1622400" cy="4797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u="sng">
                <a:solidFill>
                  <a:schemeClr val="dk1"/>
                </a:solidFill>
              </a:rPr>
              <a:t>CARTILAGE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-240525" y="562425"/>
            <a:ext cx="36150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Semi-flexible </a:t>
            </a:r>
            <a:endParaRPr sz="1450">
              <a:solidFill>
                <a:srgbClr val="0000FF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75% water (</a:t>
            </a:r>
            <a:r>
              <a:rPr i="1" lang="en-GB" sz="1450">
                <a:solidFill>
                  <a:srgbClr val="0000FF"/>
                </a:solidFill>
              </a:rPr>
              <a:t>high)</a:t>
            </a:r>
            <a:r>
              <a:rPr lang="en-GB" sz="1450">
                <a:solidFill>
                  <a:srgbClr val="0000FF"/>
                </a:solidFill>
              </a:rPr>
              <a:t>, 25% organic (volume)</a:t>
            </a:r>
            <a:endParaRPr sz="1450">
              <a:solidFill>
                <a:srgbClr val="0000FF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Type 2 </a:t>
            </a:r>
            <a:r>
              <a:rPr lang="en-GB" sz="1450">
                <a:solidFill>
                  <a:srgbClr val="0000FF"/>
                </a:solidFill>
              </a:rPr>
              <a:t>collagen</a:t>
            </a:r>
            <a:r>
              <a:rPr lang="en-GB" sz="1450">
                <a:solidFill>
                  <a:srgbClr val="0000FF"/>
                </a:solidFill>
              </a:rPr>
              <a:t> =&gt; tensile strength </a:t>
            </a:r>
            <a:endParaRPr sz="1450">
              <a:solidFill>
                <a:srgbClr val="0000FF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Proteoglycans =&gt; resistance to compression; electro-osmotic </a:t>
            </a:r>
            <a:endParaRPr sz="1450">
              <a:solidFill>
                <a:srgbClr val="0000FF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Precursor for bones</a:t>
            </a:r>
            <a:endParaRPr sz="1450">
              <a:solidFill>
                <a:srgbClr val="0000FF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>
                <a:solidFill>
                  <a:srgbClr val="0000FF"/>
                </a:solidFill>
              </a:rPr>
              <a:t>Chondrocytes: </a:t>
            </a:r>
            <a:endParaRPr sz="1450">
              <a:solidFill>
                <a:srgbClr val="0000FF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 u="sng">
                <a:solidFill>
                  <a:srgbClr val="0000FF"/>
                </a:solidFill>
              </a:rPr>
              <a:t>Appositional </a:t>
            </a:r>
            <a:r>
              <a:rPr lang="en-GB" sz="1450" u="sng">
                <a:solidFill>
                  <a:srgbClr val="0000FF"/>
                </a:solidFill>
              </a:rPr>
              <a:t>growth</a:t>
            </a:r>
            <a:r>
              <a:rPr lang="en-GB" sz="1450">
                <a:solidFill>
                  <a:srgbClr val="0000FF"/>
                </a:solidFill>
              </a:rPr>
              <a:t> = fibro/chondroblasts in perichondrium give rise to chondrocytes, produce matrix, add to existing cartilage; </a:t>
            </a:r>
            <a:r>
              <a:rPr lang="en-GB" sz="1450">
                <a:solidFill>
                  <a:srgbClr val="0000FF"/>
                </a:solidFill>
              </a:rPr>
              <a:t>incorporate</a:t>
            </a:r>
            <a:r>
              <a:rPr lang="en-GB" sz="1450">
                <a:solidFill>
                  <a:srgbClr val="0000FF"/>
                </a:solidFill>
              </a:rPr>
              <a:t> nearby collagen</a:t>
            </a:r>
            <a:endParaRPr sz="1450">
              <a:solidFill>
                <a:srgbClr val="0000FF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Char char="-"/>
            </a:pPr>
            <a:r>
              <a:rPr lang="en-GB" sz="1450" u="sng">
                <a:solidFill>
                  <a:srgbClr val="0000FF"/>
                </a:solidFill>
              </a:rPr>
              <a:t>Interstitial growth</a:t>
            </a:r>
            <a:r>
              <a:rPr lang="en-GB" sz="1450">
                <a:solidFill>
                  <a:srgbClr val="0000FF"/>
                </a:solidFill>
              </a:rPr>
              <a:t> = existing chondrocytes in matrix proliferate and hypertrophy; they receive nutrients through fluid matrix; cluster together</a:t>
            </a:r>
            <a:endParaRPr sz="1450">
              <a:solidFill>
                <a:srgbClr val="0000FF"/>
              </a:solidFill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6318950" y="191700"/>
            <a:ext cx="1010700" cy="479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</a:rPr>
              <a:t>BONE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5980275" y="657450"/>
            <a:ext cx="31740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Mineralised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Inorganic (36%): hydroxyapatite - thin crystals, 8nm thick, variable length 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Organic (28%): Type 1 collagen; other proteins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Low water content; dense matrix of minerals + salts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Support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Protection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Levers for body movement with muscle action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Bone marrow (yellow -&gt; fat storage) (red -&gt; haemopoietic)</a:t>
            </a:r>
            <a:endParaRPr sz="1500">
              <a:solidFill>
                <a:srgbClr val="FF99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Char char="-"/>
            </a:pPr>
            <a:r>
              <a:rPr lang="en-GB" sz="1500">
                <a:solidFill>
                  <a:srgbClr val="FF9900"/>
                </a:solidFill>
              </a:rPr>
              <a:t>Reservoir of Ca2+, PO43-, ions</a:t>
            </a:r>
            <a:endParaRPr sz="15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FF9900"/>
                </a:solidFill>
              </a:rPr>
              <a:t>To be continued …</a:t>
            </a:r>
            <a:endParaRPr i="1" sz="1500">
              <a:solidFill>
                <a:srgbClr val="FF9900"/>
              </a:solidFill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3853600" y="562425"/>
            <a:ext cx="2042400" cy="3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chemeClr val="dk2"/>
                </a:solidFill>
                <a:highlight>
                  <a:srgbClr val="FFFF00"/>
                </a:highlight>
              </a:rPr>
              <a:t>DIFFERENCES</a:t>
            </a:r>
            <a:endParaRPr i="1" sz="1500">
              <a:solidFill>
                <a:schemeClr val="dk2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FF"/>
                </a:solidFill>
              </a:rPr>
              <a:t>Cartilage is deformable + permeable</a:t>
            </a:r>
            <a:endParaRPr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FF"/>
                </a:solidFill>
              </a:rPr>
              <a:t>=&gt; enlarge by appositional + interstitial growth</a:t>
            </a:r>
            <a:endParaRPr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FF"/>
                </a:solidFill>
              </a:rPr>
              <a:t>=&gt; no blood supply as diffusion is sufficient</a:t>
            </a:r>
            <a:endParaRPr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E69138"/>
                </a:solidFill>
                <a:highlight>
                  <a:schemeClr val="lt1"/>
                </a:highlight>
              </a:rPr>
              <a:t>Bone is rigid + impermeable </a:t>
            </a:r>
            <a:endParaRPr sz="1500">
              <a:solidFill>
                <a:srgbClr val="E69138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E69138"/>
                </a:solidFill>
                <a:highlight>
                  <a:schemeClr val="lt1"/>
                </a:highlight>
              </a:rPr>
              <a:t>=&gt; only </a:t>
            </a:r>
            <a:r>
              <a:rPr lang="en-GB" sz="1500">
                <a:solidFill>
                  <a:srgbClr val="E69138"/>
                </a:solidFill>
                <a:highlight>
                  <a:schemeClr val="lt1"/>
                </a:highlight>
              </a:rPr>
              <a:t>enlarge</a:t>
            </a:r>
            <a:r>
              <a:rPr lang="en-GB" sz="1500">
                <a:solidFill>
                  <a:srgbClr val="E69138"/>
                </a:solidFill>
                <a:highlight>
                  <a:schemeClr val="lt1"/>
                </a:highlight>
              </a:rPr>
              <a:t> by appositional growth </a:t>
            </a:r>
            <a:endParaRPr sz="1500">
              <a:solidFill>
                <a:srgbClr val="E69138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E69138"/>
                </a:solidFill>
                <a:highlight>
                  <a:schemeClr val="lt1"/>
                </a:highlight>
              </a:rPr>
              <a:t>=&gt; needs blood supply for nutrients </a:t>
            </a:r>
            <a:r>
              <a:rPr i="1" lang="en-GB" sz="1500">
                <a:solidFill>
                  <a:schemeClr val="dk2"/>
                </a:solidFill>
              </a:rPr>
              <a:t> </a:t>
            </a:r>
            <a:endParaRPr i="1" sz="1500">
              <a:solidFill>
                <a:schemeClr val="dk2"/>
              </a:solidFill>
            </a:endParaRPr>
          </a:p>
        </p:txBody>
      </p:sp>
      <p:pic>
        <p:nvPicPr>
          <p:cNvPr id="146" name="Google Shape;146;p22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640" y="4492650"/>
            <a:ext cx="617533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613925" y="-152400"/>
            <a:ext cx="247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 u="sng"/>
              <a:t>Bone Structure</a:t>
            </a:r>
            <a:endParaRPr sz="2000" u="sng"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-173275" y="235250"/>
            <a:ext cx="4404900" cy="44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-GB" sz="1350">
                <a:solidFill>
                  <a:srgbClr val="CC4125"/>
                </a:solidFill>
              </a:rPr>
              <a:t>Outer layer of cortical (=compact) bone</a:t>
            </a:r>
            <a:r>
              <a:rPr lang="en-GB" sz="1350"/>
              <a:t> 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350"/>
              <a:buChar char="-"/>
            </a:pPr>
            <a:r>
              <a:rPr lang="en-GB" sz="1350">
                <a:solidFill>
                  <a:srgbClr val="CC0000"/>
                </a:solidFill>
              </a:rPr>
              <a:t>Interior layer of trabecular (=cancellous, spongy) bone </a:t>
            </a:r>
            <a:endParaRPr sz="1350">
              <a:solidFill>
                <a:srgbClr val="CC0000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350"/>
              <a:buChar char="-"/>
            </a:pPr>
            <a:r>
              <a:rPr lang="en-GB" sz="1350">
                <a:solidFill>
                  <a:srgbClr val="E69138"/>
                </a:solidFill>
              </a:rPr>
              <a:t>Articular surfaces covered by articular cartilage (hyaline), which lacks a perichondrium </a:t>
            </a:r>
            <a:endParaRPr sz="1350">
              <a:solidFill>
                <a:srgbClr val="E69138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350"/>
              <a:buChar char="-"/>
            </a:pPr>
            <a:r>
              <a:rPr lang="en-GB" sz="1350">
                <a:solidFill>
                  <a:srgbClr val="6AA84F"/>
                </a:solidFill>
              </a:rPr>
              <a:t>Non-articular surface covered by periosteum (connective tissues; new bone cells)</a:t>
            </a:r>
            <a:endParaRPr sz="1350">
              <a:solidFill>
                <a:srgbClr val="6AA84F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50"/>
              <a:buChar char="-"/>
            </a:pPr>
            <a:r>
              <a:rPr lang="en-GB" sz="1350">
                <a:solidFill>
                  <a:srgbClr val="45818E"/>
                </a:solidFill>
              </a:rPr>
              <a:t>Internal surfaces lined by endosteum</a:t>
            </a:r>
            <a:endParaRPr sz="1350">
              <a:solidFill>
                <a:srgbClr val="45818E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350"/>
              <a:buChar char="-"/>
            </a:pPr>
            <a:r>
              <a:rPr lang="en-GB" sz="1350">
                <a:solidFill>
                  <a:srgbClr val="3C78D8"/>
                </a:solidFill>
              </a:rPr>
              <a:t>Long bones: large central medullary cavity, filled with bone marrow, extends between bony trabeculae </a:t>
            </a:r>
            <a:endParaRPr sz="1350">
              <a:solidFill>
                <a:srgbClr val="3C78D8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350"/>
              <a:buChar char="-"/>
            </a:pPr>
            <a:r>
              <a:rPr lang="en-GB" sz="1350">
                <a:solidFill>
                  <a:srgbClr val="3D85C6"/>
                </a:solidFill>
              </a:rPr>
              <a:t>Expanded ends (epiphyses (= secondary centre of ossification)) connected by shaft (diaphysis) </a:t>
            </a:r>
            <a:endParaRPr sz="1350">
              <a:solidFill>
                <a:srgbClr val="3D85C6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350"/>
              <a:buChar char="-"/>
            </a:pPr>
            <a:r>
              <a:rPr lang="en-GB" sz="1350">
                <a:solidFill>
                  <a:srgbClr val="674EA7"/>
                </a:solidFill>
              </a:rPr>
              <a:t>Prior to maturity, there is a growth plate between epiphysis and diaphysis</a:t>
            </a:r>
            <a:endParaRPr sz="1350">
              <a:solidFill>
                <a:srgbClr val="674EA7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350"/>
              <a:buChar char="-"/>
            </a:pPr>
            <a:r>
              <a:rPr lang="en-GB" sz="1350">
                <a:solidFill>
                  <a:srgbClr val="A64D79"/>
                </a:solidFill>
              </a:rPr>
              <a:t>M</a:t>
            </a:r>
            <a:r>
              <a:rPr lang="en-GB" sz="1350">
                <a:solidFill>
                  <a:srgbClr val="A64D79"/>
                </a:solidFill>
              </a:rPr>
              <a:t>etaphysis = </a:t>
            </a:r>
            <a:r>
              <a:rPr lang="en-GB" sz="1350">
                <a:solidFill>
                  <a:srgbClr val="A64D79"/>
                </a:solidFill>
              </a:rPr>
              <a:t>transition zone between diaphysis and epiphysis </a:t>
            </a:r>
            <a:endParaRPr sz="1350">
              <a:solidFill>
                <a:srgbClr val="A64D79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50"/>
              <a:buChar char="-"/>
            </a:pPr>
            <a:r>
              <a:rPr lang="en-GB" sz="1350">
                <a:solidFill>
                  <a:srgbClr val="666666"/>
                </a:solidFill>
              </a:rPr>
              <a:t>Usually also a </a:t>
            </a:r>
            <a:r>
              <a:rPr lang="en-GB" sz="1350">
                <a:solidFill>
                  <a:srgbClr val="666666"/>
                </a:solidFill>
              </a:rPr>
              <a:t>nutrient</a:t>
            </a:r>
            <a:r>
              <a:rPr lang="en-GB" sz="1350">
                <a:solidFill>
                  <a:srgbClr val="666666"/>
                </a:solidFill>
              </a:rPr>
              <a:t> artery entering shaft and periosteum 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-"/>
            </a:pPr>
            <a:r>
              <a:rPr lang="en-GB" sz="1300">
                <a:solidFill>
                  <a:srgbClr val="666666"/>
                </a:solidFill>
              </a:rPr>
              <a:t>Middle of shaft = primary centre of ossification</a:t>
            </a:r>
            <a:endParaRPr sz="1300">
              <a:solidFill>
                <a:srgbClr val="666666"/>
              </a:solidFill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163" y="1686689"/>
            <a:ext cx="1247150" cy="205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6654475" y="-39900"/>
            <a:ext cx="1900200" cy="5001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</a:rPr>
              <a:t>Compact Bone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5681825" y="461350"/>
            <a:ext cx="3462300" cy="21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Lamellar: </a:t>
            </a:r>
            <a:r>
              <a:rPr lang="en-GB">
                <a:solidFill>
                  <a:schemeClr val="dk1"/>
                </a:solidFill>
              </a:rPr>
              <a:t>collagen</a:t>
            </a:r>
            <a:r>
              <a:rPr lang="en-GB">
                <a:solidFill>
                  <a:schemeClr val="dk1"/>
                </a:solidFill>
              </a:rPr>
              <a:t> in sheets; 5µm thick; alternate orientations between sheets =&gt; greater strength.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0.25 - 0.35mm diameter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2 major patterns: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Circumferential: layers surround bony surface; at periosteal OR endosteal surfaces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Haversian systems: small concentric layers around central vascular canal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454" y="36300"/>
            <a:ext cx="1669900" cy="15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6114400" y="3170975"/>
            <a:ext cx="2846100" cy="500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/>
              <a:t>Cancellous/spongy Bone</a:t>
            </a:r>
            <a:endParaRPr sz="1800" u="sng"/>
          </a:p>
        </p:txBody>
      </p:sp>
      <p:sp>
        <p:nvSpPr>
          <p:cNvPr id="158" name="Google Shape;158;p23"/>
          <p:cNvSpPr txBox="1"/>
          <p:nvPr/>
        </p:nvSpPr>
        <p:spPr>
          <a:xfrm>
            <a:off x="5738325" y="3671075"/>
            <a:ext cx="32970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Apposed lamellae =&gt; form trabeculae (50µm)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Trabeculae aligned along lines of stress =&gt; maximizes resistance to forces while adding minimally to the mass of the bone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3940925"/>
            <a:ext cx="1157475" cy="10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-152400" y="-41850"/>
            <a:ext cx="2998200" cy="1633500"/>
          </a:xfrm>
          <a:prstGeom prst="rect">
            <a:avLst/>
          </a:prstGeom>
          <a:solidFill>
            <a:srgbClr val="F4CC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en-GB" sz="1350" u="sng"/>
              <a:t>OSTEOPROGENITOR CELLS</a:t>
            </a:r>
            <a:endParaRPr b="1" sz="1350"/>
          </a:p>
          <a:p>
            <a:pPr indent="-3143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-GB" sz="1350"/>
              <a:t>mesenchymal, fibroblast-like </a:t>
            </a:r>
            <a:endParaRPr sz="1350"/>
          </a:p>
          <a:p>
            <a:pPr indent="-3143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-GB" sz="1350"/>
              <a:t>stem cell -&gt; generation of osteoblasts </a:t>
            </a:r>
            <a:endParaRPr sz="1350"/>
          </a:p>
          <a:p>
            <a:pPr indent="-3143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-GB" sz="1350"/>
              <a:t>in cancellous (spongy) bone =&gt; near blood vessels </a:t>
            </a:r>
            <a:endParaRPr sz="1350"/>
          </a:p>
          <a:p>
            <a:pPr indent="-3143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-GB" sz="1350"/>
              <a:t>in compact bone =&gt; at periosteum + endosteum</a:t>
            </a:r>
            <a:endParaRPr sz="1350"/>
          </a:p>
        </p:txBody>
      </p:sp>
      <p:sp>
        <p:nvSpPr>
          <p:cNvPr id="165" name="Google Shape;165;p24"/>
          <p:cNvSpPr txBox="1"/>
          <p:nvPr/>
        </p:nvSpPr>
        <p:spPr>
          <a:xfrm>
            <a:off x="-152400" y="1591650"/>
            <a:ext cx="2998200" cy="3514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50" u="sng">
                <a:solidFill>
                  <a:schemeClr val="dk2"/>
                </a:solidFill>
              </a:rPr>
              <a:t>OSTEOBLASTS</a:t>
            </a:r>
            <a:endParaRPr b="1"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on bone surface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deposition of osteoid (organic components of bone matrix)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secretory cells, i.e. extensive rough ER, Golgi, mitochondria, vesicles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cells in contact via desmosomes and gap junctions  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Induce mineralisation through </a:t>
            </a:r>
            <a:r>
              <a:rPr lang="en-GB" sz="1350">
                <a:solidFill>
                  <a:schemeClr val="dk2"/>
                </a:solidFill>
              </a:rPr>
              <a:t>secretion</a:t>
            </a:r>
            <a:r>
              <a:rPr lang="en-GB" sz="1350">
                <a:solidFill>
                  <a:schemeClr val="dk2"/>
                </a:solidFill>
              </a:rPr>
              <a:t> of matrix vesicles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alkaline phosphatase =&gt; neutralise inhibitory effects of pyrophosphate on calcium </a:t>
            </a:r>
            <a:r>
              <a:rPr lang="en-GB" sz="1350">
                <a:solidFill>
                  <a:schemeClr val="dk2"/>
                </a:solidFill>
              </a:rPr>
              <a:t>deposition</a:t>
            </a:r>
            <a:endParaRPr sz="1350">
              <a:solidFill>
                <a:schemeClr val="dk2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b="0" l="0" r="72128" t="56641"/>
          <a:stretch/>
        </p:blipFill>
        <p:spPr>
          <a:xfrm>
            <a:off x="2922000" y="76200"/>
            <a:ext cx="1043325" cy="1302431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3279" l="57835" r="24528" t="56638"/>
          <a:stretch/>
        </p:blipFill>
        <p:spPr>
          <a:xfrm>
            <a:off x="4090561" y="188687"/>
            <a:ext cx="776778" cy="1416649"/>
          </a:xfrm>
          <a:prstGeom prst="rect">
            <a:avLst/>
          </a:prstGeom>
          <a:noFill/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b="6963" l="28310" r="42206" t="56639"/>
          <a:stretch/>
        </p:blipFill>
        <p:spPr>
          <a:xfrm>
            <a:off x="2845800" y="1709848"/>
            <a:ext cx="1043325" cy="1033627"/>
          </a:xfrm>
          <a:prstGeom prst="rect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9296" l="76173" r="0" t="56642"/>
          <a:stretch/>
        </p:blipFill>
        <p:spPr>
          <a:xfrm>
            <a:off x="3946500" y="1933425"/>
            <a:ext cx="901003" cy="1033624"/>
          </a:xfrm>
          <a:prstGeom prst="rect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4"/>
          <p:cNvSpPr txBox="1"/>
          <p:nvPr/>
        </p:nvSpPr>
        <p:spPr>
          <a:xfrm>
            <a:off x="4901100" y="0"/>
            <a:ext cx="4242900" cy="3037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50" u="sng">
                <a:solidFill>
                  <a:schemeClr val="dk2"/>
                </a:solidFill>
              </a:rPr>
              <a:t>OSTEOCYTES</a:t>
            </a:r>
            <a:endParaRPr b="1"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Cell bodies in lacunae, mineralization around them (which traps them)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Numerous canals (canaliculI) radiate from lacunae; contain osteocyte cell processes; </a:t>
            </a:r>
            <a:endParaRPr sz="135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dk2"/>
                </a:solidFill>
              </a:rPr>
              <a:t>=&gt; </a:t>
            </a:r>
            <a:r>
              <a:rPr lang="en-GB" sz="1350">
                <a:solidFill>
                  <a:schemeClr val="dk2"/>
                </a:solidFill>
              </a:rPr>
              <a:t> diffusion of substances through bone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Nucleus + thin ring of cytoplasm + few organelles =&gt; little cellular activity </a:t>
            </a:r>
            <a:r>
              <a:rPr b="1" lang="en-GB" sz="1350" u="sng">
                <a:solidFill>
                  <a:schemeClr val="dk2"/>
                </a:solidFill>
              </a:rPr>
              <a:t> </a:t>
            </a:r>
            <a:endParaRPr b="1" sz="1350" u="sng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Gap junction joining processes of adjacent cells =&gt; communication, coordination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Calcium </a:t>
            </a:r>
            <a:r>
              <a:rPr lang="en-GB" sz="1350">
                <a:solidFill>
                  <a:schemeClr val="dk2"/>
                </a:solidFill>
              </a:rPr>
              <a:t>homeostasis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Responsive to mechanical forces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Strain</a:t>
            </a:r>
            <a:r>
              <a:rPr lang="en-GB" sz="1350">
                <a:solidFill>
                  <a:schemeClr val="dk2"/>
                </a:solidFill>
              </a:rPr>
              <a:t> receptors =&gt; mediating mechanically active bone remodelling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t/>
            </a:r>
            <a:endParaRPr sz="1350">
              <a:solidFill>
                <a:schemeClr val="dk2"/>
              </a:solidFill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2845800" y="3022800"/>
            <a:ext cx="6298200" cy="1502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50" u="sng">
                <a:solidFill>
                  <a:schemeClr val="dk2"/>
                </a:solidFill>
              </a:rPr>
              <a:t>OSTEOCLASTS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Resorption of bone =&gt; bone remodelling; Ca2+ homeostasis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In resorption cavities on bone surface 		- </a:t>
            </a:r>
            <a:r>
              <a:rPr lang="en-GB" sz="1350">
                <a:solidFill>
                  <a:schemeClr val="dk2"/>
                </a:solidFill>
              </a:rPr>
              <a:t>Highly</a:t>
            </a:r>
            <a:r>
              <a:rPr lang="en-GB" sz="1350">
                <a:solidFill>
                  <a:schemeClr val="dk2"/>
                </a:solidFill>
              </a:rPr>
              <a:t> motile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Variable size/shape (mononuclear to multinucleated)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Directly inhibited by calcitonin </a:t>
            </a:r>
            <a:endParaRPr sz="1350">
              <a:solidFill>
                <a:schemeClr val="dk2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-"/>
            </a:pPr>
            <a:r>
              <a:rPr lang="en-GB" sz="1350">
                <a:solidFill>
                  <a:schemeClr val="dk2"/>
                </a:solidFill>
              </a:rPr>
              <a:t>Parathyroid hormone stimulates osteoblasts to release inducers of osteoclast differentiation</a:t>
            </a:r>
            <a:endParaRPr sz="1350">
              <a:solidFill>
                <a:schemeClr val="dk2"/>
              </a:solidFill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2869625" y="4538650"/>
            <a:ext cx="6298200" cy="604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 u="sng">
                <a:solidFill>
                  <a:schemeClr val="dk2"/>
                </a:solidFill>
              </a:rPr>
              <a:t>BONE-LINING CELLS</a:t>
            </a:r>
            <a:endParaRPr sz="1300">
              <a:solidFill>
                <a:schemeClr val="dk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-"/>
            </a:pPr>
            <a:r>
              <a:rPr lang="en-GB" sz="1300">
                <a:solidFill>
                  <a:schemeClr val="dk2"/>
                </a:solidFill>
              </a:rPr>
              <a:t>Undifferentiated flattened cells; At surface of quiescent bone; Inactive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73" name="Google Shape;173;p24" title="MSA Logo (Transparent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0191" y="4331201"/>
            <a:ext cx="567936" cy="52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722400" y="0"/>
            <a:ext cx="22305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/>
              <a:t>Haversian Systems</a:t>
            </a:r>
            <a:endParaRPr sz="1800" u="sng"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400500" y="267650"/>
            <a:ext cx="4171500" cy="47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rgbClr val="A64D79"/>
                </a:solidFill>
              </a:rPr>
              <a:t>Around central vascular (Haversian) canal</a:t>
            </a:r>
            <a:r>
              <a:rPr lang="en-GB" sz="1600">
                <a:solidFill>
                  <a:schemeClr val="dk1"/>
                </a:solidFill>
              </a:rPr>
              <a:t> </a:t>
            </a:r>
            <a:endParaRPr sz="1600">
              <a:solidFill>
                <a:srgbClr val="45818E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-"/>
            </a:pPr>
            <a:r>
              <a:rPr lang="en-GB" sz="1600">
                <a:solidFill>
                  <a:srgbClr val="45818E"/>
                </a:solidFill>
              </a:rPr>
              <a:t>4-20 concentric lamellae</a:t>
            </a:r>
            <a:endParaRPr sz="1600">
              <a:solidFill>
                <a:srgbClr val="45818E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600"/>
              <a:buChar char="-"/>
            </a:pPr>
            <a:r>
              <a:rPr lang="en-GB" sz="1600">
                <a:solidFill>
                  <a:srgbClr val="A64D79"/>
                </a:solidFill>
              </a:rPr>
              <a:t>Surrounded by cement line of mineralised matrix</a:t>
            </a:r>
            <a:endParaRPr sz="1600">
              <a:solidFill>
                <a:srgbClr val="A64D79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-"/>
            </a:pPr>
            <a:r>
              <a:rPr lang="en-GB" sz="1600">
                <a:solidFill>
                  <a:srgbClr val="45818E"/>
                </a:solidFill>
              </a:rPr>
              <a:t>Canals connected </a:t>
            </a:r>
            <a:r>
              <a:rPr lang="en-GB" sz="1600">
                <a:solidFill>
                  <a:srgbClr val="45818E"/>
                </a:solidFill>
              </a:rPr>
              <a:t>transversely via Volkmann’s canals </a:t>
            </a:r>
            <a:endParaRPr sz="1600">
              <a:solidFill>
                <a:srgbClr val="45818E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600"/>
              <a:buChar char="-"/>
            </a:pPr>
            <a:r>
              <a:rPr lang="en-GB" sz="1600">
                <a:solidFill>
                  <a:srgbClr val="A64D79"/>
                </a:solidFill>
              </a:rPr>
              <a:t>Interstitial lamellae between osteons </a:t>
            </a:r>
            <a:endParaRPr sz="16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rPr i="1" lang="en-GB" sz="1600">
                <a:solidFill>
                  <a:schemeClr val="dk1"/>
                </a:solidFill>
                <a:highlight>
                  <a:srgbClr val="FFFF00"/>
                </a:highlight>
              </a:rPr>
              <a:t>Formation</a:t>
            </a:r>
            <a:endParaRPr sz="16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GB" sz="1600">
                <a:solidFill>
                  <a:schemeClr val="dk1"/>
                </a:solidFill>
              </a:rPr>
              <a:t>Osteoclasts tunnel through pre-existing bone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GB" sz="1600">
                <a:solidFill>
                  <a:schemeClr val="dk1"/>
                </a:solidFill>
              </a:rPr>
              <a:t>Tunnel invaded by blood vessels &amp; osteoprogenitor cells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GB" sz="1600">
                <a:solidFill>
                  <a:schemeClr val="dk1"/>
                </a:solidFill>
              </a:rPr>
              <a:t>Osteoblasts lay down successful bone lamellae on tunnel walls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GB" sz="1600">
                <a:solidFill>
                  <a:schemeClr val="dk1"/>
                </a:solidFill>
              </a:rPr>
              <a:t>Interstitial systems = remnants of old osteons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3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3">
            <a:alphaModFix/>
          </a:blip>
          <a:srcRect b="3860" l="-7420" r="7420" t="-3860"/>
          <a:stretch/>
        </p:blipFill>
        <p:spPr>
          <a:xfrm>
            <a:off x="4572000" y="11075"/>
            <a:ext cx="3675300" cy="21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73875"/>
            <a:ext cx="4286999" cy="2031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4476500" y="4263900"/>
            <a:ext cx="42870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dk1"/>
                </a:solidFill>
              </a:rPr>
              <a:t>The size of the osteon is limited by the distance the outer cell is from a blood vessel. If it is too far away, it will not receive enough nutrients to survive. </a:t>
            </a:r>
            <a:endParaRPr sz="1350"/>
          </a:p>
        </p:txBody>
      </p:sp>
      <p:pic>
        <p:nvPicPr>
          <p:cNvPr id="183" name="Google Shape;183;p25" title="MSA Logo (Transparent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25" y="4386025"/>
            <a:ext cx="739774" cy="68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ls &#10;Simple squamous epithelium &#10;Simple cuboidal epithelium &#10;000000 &#10;Simple columnar epithelium &#10;Pseudostratified columnar epithelium &#10;Stratified squamous epithelium &#10;Stratified cuboidal epithelium &#10;Stratified columnar epithelium &#10;Transitional epithelium &#10;Location &#10;Air sacs of lungs and the lining &#10;of the heart, blood vessels, &#10;and lymphatic vessels &#10;In ducts and secretory portions &#10;of small glands and in kidney &#10;tubules &#10;Ciliated tissues are in bronchi, &#10;uterine tubes, and uterus; &#10;smooth (nonciliated tissues) &#10;are in the digestive tract, &#10;bladder &#10;Ciliated tissue lines the trachea &#10;and much of the upper &#10;respiratory tract &#10;Lines the esophagus, mouth, &#10;and vagina &#10;Sweat glands, salivary glands, &#10;and the mammary glands &#10;The male urethra and the &#10;ducts of some glands &#10;Lines the bladder, uretha, and &#10;the ureters &#10;Function &#10;Allows materials to pass &#10;through by diffusion and &#10;filtration, and secretes &#10;lubricating substance &#10;Secretes and absorbs &#10;Absorbs; it also secretes &#10;mucous and enzymes &#10;Secretes mucus; ciliated tissue &#10;moves mucus &#10;Protects against abrasion &#10;Protective tissue &#10;Secretes and protects &#10;Allows the urinary organs to &#10;expand and stretch "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75" y="0"/>
            <a:ext cx="320722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5750" y="313800"/>
            <a:ext cx="2771624" cy="21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34" y="218300"/>
            <a:ext cx="2516041" cy="20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749" y="2858625"/>
            <a:ext cx="2701625" cy="20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6923550" y="3033325"/>
            <a:ext cx="2039400" cy="1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chemeClr val="dk2"/>
                </a:solidFill>
              </a:rPr>
              <a:t>We recommend looking at the lecture slides for ‘Epithelia and Connective Tissue’ for good examples </a:t>
            </a:r>
            <a:endParaRPr i="1" sz="1300">
              <a:solidFill>
                <a:schemeClr val="dk2"/>
              </a:solidFill>
            </a:endParaRPr>
          </a:p>
        </p:txBody>
      </p:sp>
      <p:pic>
        <p:nvPicPr>
          <p:cNvPr id="193" name="Google Shape;193;p26" title="MSA Logo (Transparent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4500" y="422357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SKELETON &amp; JOINTS</a:t>
            </a:r>
            <a:endParaRPr/>
          </a:p>
        </p:txBody>
      </p:sp>
      <p:sp>
        <p:nvSpPr>
          <p:cNvPr id="199" name="Google Shape;199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</a:t>
            </a:r>
            <a:r>
              <a:rPr lang="en-GB"/>
              <a:t> have </a:t>
            </a:r>
            <a:r>
              <a:rPr lang="en-GB"/>
              <a:t>faulty ones so may not be qualified to talk about this …</a:t>
            </a:r>
            <a:endParaRPr/>
          </a:p>
        </p:txBody>
      </p:sp>
      <p:pic>
        <p:nvPicPr>
          <p:cNvPr id="200" name="Google Shape;200;p27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4625" y="419022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6565575" y="45425"/>
            <a:ext cx="2497500" cy="1516500"/>
          </a:xfrm>
          <a:prstGeom prst="rect">
            <a:avLst/>
          </a:prstGeom>
          <a:solidFill>
            <a:srgbClr val="FCE5CD"/>
          </a:solidFill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Axial skeleton = trunk, skull, vertebral </a:t>
            </a:r>
            <a:r>
              <a:rPr lang="en-GB" sz="1200"/>
              <a:t>column, ribcage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/>
              <a:t>Appendicular skeleton = limb bones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/>
              <a:t>Girdles = bones connecting limb bones to trunk bones </a:t>
            </a:r>
            <a:endParaRPr sz="1200"/>
          </a:p>
        </p:txBody>
      </p:sp>
      <p:sp>
        <p:nvSpPr>
          <p:cNvPr id="206" name="Google Shape;206;p28"/>
          <p:cNvSpPr txBox="1"/>
          <p:nvPr/>
        </p:nvSpPr>
        <p:spPr>
          <a:xfrm>
            <a:off x="76200" y="45425"/>
            <a:ext cx="2914800" cy="1516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50" u="sng">
                <a:solidFill>
                  <a:schemeClr val="dk2"/>
                </a:solidFill>
              </a:rPr>
              <a:t>Functions of Skeleton: </a:t>
            </a:r>
            <a:endParaRPr b="1" sz="1250" u="sng">
              <a:solidFill>
                <a:schemeClr val="dk2"/>
              </a:solidFill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50"/>
              <a:buChar char="★"/>
            </a:pPr>
            <a:r>
              <a:rPr lang="en-GB" sz="1250">
                <a:solidFill>
                  <a:schemeClr val="dk2"/>
                </a:solidFill>
              </a:rPr>
              <a:t>Support </a:t>
            </a:r>
            <a:endParaRPr sz="1250">
              <a:solidFill>
                <a:schemeClr val="dk2"/>
              </a:solidFill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50"/>
              <a:buChar char="★"/>
            </a:pPr>
            <a:r>
              <a:rPr lang="en-GB" sz="1250">
                <a:solidFill>
                  <a:schemeClr val="dk2"/>
                </a:solidFill>
              </a:rPr>
              <a:t>Movement (via muscle attachment</a:t>
            </a:r>
            <a:endParaRPr sz="1250">
              <a:solidFill>
                <a:schemeClr val="dk2"/>
              </a:solidFill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50"/>
              <a:buChar char="★"/>
            </a:pPr>
            <a:r>
              <a:rPr lang="en-GB" sz="1250">
                <a:solidFill>
                  <a:schemeClr val="dk2"/>
                </a:solidFill>
              </a:rPr>
              <a:t>Protection (for internal organs)</a:t>
            </a:r>
            <a:endParaRPr sz="1250">
              <a:solidFill>
                <a:schemeClr val="dk2"/>
              </a:solidFill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50"/>
              <a:buChar char="★"/>
            </a:pPr>
            <a:r>
              <a:rPr lang="en-GB" sz="1250">
                <a:solidFill>
                  <a:schemeClr val="dk2"/>
                </a:solidFill>
              </a:rPr>
              <a:t>Storage (calcium)</a:t>
            </a:r>
            <a:endParaRPr sz="1250">
              <a:solidFill>
                <a:schemeClr val="dk2"/>
              </a:solidFill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50"/>
              <a:buChar char="★"/>
            </a:pPr>
            <a:r>
              <a:rPr lang="en-GB" sz="1250">
                <a:solidFill>
                  <a:schemeClr val="dk2"/>
                </a:solidFill>
              </a:rPr>
              <a:t>Haemopoiesis </a:t>
            </a:r>
            <a:endParaRPr sz="1250">
              <a:solidFill>
                <a:schemeClr val="dk2"/>
              </a:solidFill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1000" y="45388"/>
            <a:ext cx="3454574" cy="15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76200" y="1614475"/>
            <a:ext cx="2179500" cy="3456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2"/>
                </a:solidFill>
              </a:rPr>
              <a:t>OSSIFICATION </a:t>
            </a:r>
            <a:r>
              <a:rPr lang="en-GB" sz="1100">
                <a:solidFill>
                  <a:schemeClr val="dk2"/>
                </a:solidFill>
              </a:rPr>
              <a:t>= making bone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dk2"/>
                </a:solidFill>
              </a:rPr>
              <a:t>Intramembranous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Originating from soft connective tissue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Developing in mesenchyme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Flat parts of skull; some of clavicle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Articular cartilage is fibrocartilage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No hyaline cartilage - so not suitable for load-bearing or highly-moving joints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dk2"/>
                </a:solidFill>
              </a:rPr>
              <a:t>Endochondral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Develop from pre-existing cartilage </a:t>
            </a:r>
            <a:r>
              <a:rPr lang="en-GB" sz="1100">
                <a:solidFill>
                  <a:schemeClr val="dk2"/>
                </a:solidFill>
              </a:rPr>
              <a:t>model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-GB" sz="1100">
                <a:solidFill>
                  <a:schemeClr val="dk2"/>
                </a:solidFill>
              </a:rPr>
              <a:t>Cartilage -&gt; Bone 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2305050" y="1614475"/>
            <a:ext cx="3197700" cy="2289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2"/>
                </a:solidFill>
              </a:rPr>
              <a:t>Lumps &amp; </a:t>
            </a:r>
            <a:r>
              <a:rPr b="1" lang="en-GB" sz="1100" u="sng">
                <a:solidFill>
                  <a:schemeClr val="dk2"/>
                </a:solidFill>
              </a:rPr>
              <a:t>Bumps </a:t>
            </a:r>
            <a:endParaRPr b="1" sz="11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=&gt; muscle/ligament attachment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Process = projecting outward from bone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Ramus = large process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Hamulus/conua = hooked process; for tendons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Spine = sharp lump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Tubercle = round lump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Tuberosity = large roughened area, large tubercle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Trochanter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Lines/linea/ridges/crests = extension to lumps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487" y="3963528"/>
            <a:ext cx="2497500" cy="110724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7510050" y="1614475"/>
            <a:ext cx="1553100" cy="1819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2"/>
                </a:solidFill>
              </a:rPr>
              <a:t>Grooves &amp; Holes</a:t>
            </a:r>
            <a:endParaRPr b="1"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Sulci = grooves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Notches = not evident groove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Fossa = pit / depression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Foramen = hole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5552100" y="1608600"/>
            <a:ext cx="1908600" cy="2247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2"/>
                </a:solidFill>
              </a:rPr>
              <a:t>Articular Surfaces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Facet = small, round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Capitulum = “little head” of elbow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Trochlea = pulley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Condyle = knuckle, rounded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❖"/>
            </a:pPr>
            <a:r>
              <a:rPr lang="en-GB" sz="1100">
                <a:solidFill>
                  <a:schemeClr val="dk2"/>
                </a:solidFill>
              </a:rPr>
              <a:t>Epicondyle = </a:t>
            </a:r>
            <a:r>
              <a:rPr lang="en-GB" sz="1100">
                <a:solidFill>
                  <a:schemeClr val="dk2"/>
                </a:solidFill>
              </a:rPr>
              <a:t>outside</a:t>
            </a:r>
            <a:r>
              <a:rPr lang="en-GB" sz="1100">
                <a:solidFill>
                  <a:schemeClr val="dk2"/>
                </a:solidFill>
              </a:rPr>
              <a:t> condylar surface, for muscle/ligament attachment 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0750" y="3929525"/>
            <a:ext cx="1798098" cy="1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6">
            <a:alphaModFix/>
          </a:blip>
          <a:srcRect b="0" l="47819" r="0" t="0"/>
          <a:stretch/>
        </p:blipFill>
        <p:spPr>
          <a:xfrm>
            <a:off x="7510050" y="4249571"/>
            <a:ext cx="803224" cy="8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6">
            <a:alphaModFix/>
          </a:blip>
          <a:srcRect b="0" l="-1388" r="52010" t="587"/>
          <a:stretch/>
        </p:blipFill>
        <p:spPr>
          <a:xfrm>
            <a:off x="8108650" y="3433674"/>
            <a:ext cx="887650" cy="99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 title="MSA Logo (Transparent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4475" y="4463600"/>
            <a:ext cx="696798" cy="64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9"/>
          <p:cNvPicPr preferRelativeResize="0"/>
          <p:nvPr/>
        </p:nvPicPr>
        <p:blipFill rotWithShape="1">
          <a:blip r:embed="rId3">
            <a:alphaModFix/>
          </a:blip>
          <a:srcRect b="0" l="-2515" r="-557" t="0"/>
          <a:stretch/>
        </p:blipFill>
        <p:spPr>
          <a:xfrm>
            <a:off x="0" y="41475"/>
            <a:ext cx="3380110" cy="21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3162050" y="212550"/>
            <a:ext cx="3141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dk2"/>
              </a:solidFill>
            </a:endParaRPr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4">
            <a:alphaModFix/>
          </a:blip>
          <a:srcRect b="40738" l="-2180" r="2180" t="307"/>
          <a:stretch/>
        </p:blipFill>
        <p:spPr>
          <a:xfrm>
            <a:off x="3461050" y="2426430"/>
            <a:ext cx="3672200" cy="241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50" y="2627075"/>
            <a:ext cx="3380100" cy="192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6">
            <a:alphaModFix/>
          </a:blip>
          <a:srcRect b="57720" l="8885" r="13312" t="0"/>
          <a:stretch/>
        </p:blipFill>
        <p:spPr>
          <a:xfrm>
            <a:off x="3508913" y="169325"/>
            <a:ext cx="2447576" cy="179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6">
            <a:alphaModFix/>
          </a:blip>
          <a:srcRect b="-2397" l="0" r="0" t="48167"/>
          <a:stretch/>
        </p:blipFill>
        <p:spPr>
          <a:xfrm>
            <a:off x="5880300" y="93125"/>
            <a:ext cx="3141301" cy="23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7133250" y="2441625"/>
            <a:ext cx="1888500" cy="23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0000"/>
                </a:solidFill>
              </a:rPr>
              <a:t>UNI-AXIAL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</a:rPr>
              <a:t>= moving in one plane </a:t>
            </a:r>
            <a:endParaRPr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</a:rPr>
              <a:t>= gliding joints, hinge joints, pivot joints</a:t>
            </a:r>
            <a:endParaRPr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00FF"/>
                </a:solidFill>
              </a:rPr>
              <a:t>BI-AXIAL </a:t>
            </a:r>
            <a:endParaRPr b="1"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FF"/>
                </a:solidFill>
              </a:rPr>
              <a:t>= moving in two planes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FF"/>
                </a:solidFill>
              </a:rPr>
              <a:t>= ellipsoid joints, saddle joints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4D9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4D901"/>
                </a:solidFill>
              </a:rPr>
              <a:t>TRI/MULTI AXIAL</a:t>
            </a:r>
            <a:endParaRPr b="1" sz="1200">
              <a:solidFill>
                <a:srgbClr val="24D9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4D901"/>
                </a:solidFill>
              </a:rPr>
              <a:t>= moving in three planes</a:t>
            </a:r>
            <a:endParaRPr sz="1200">
              <a:solidFill>
                <a:srgbClr val="24D9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4D901"/>
                </a:solidFill>
              </a:rPr>
              <a:t>= ball socket joint</a:t>
            </a:r>
            <a:endParaRPr sz="1200">
              <a:solidFill>
                <a:srgbClr val="24D901"/>
              </a:solidFill>
            </a:endParaRPr>
          </a:p>
        </p:txBody>
      </p:sp>
      <p:pic>
        <p:nvPicPr>
          <p:cNvPr id="228" name="Google Shape;228;p29" title="MSA Logo (Transparent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200" y="4435900"/>
            <a:ext cx="629225" cy="58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5" y="641275"/>
            <a:ext cx="4336201" cy="379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653600" y="75825"/>
            <a:ext cx="3335700" cy="569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50">
                <a:solidFill>
                  <a:schemeClr val="dk1"/>
                </a:solidFill>
              </a:rPr>
              <a:t>articulation </a:t>
            </a:r>
            <a:r>
              <a:rPr i="1" lang="en-GB" sz="1250">
                <a:solidFill>
                  <a:schemeClr val="dk1"/>
                </a:solidFill>
              </a:rPr>
              <a:t>between bones </a:t>
            </a:r>
            <a:r>
              <a:rPr lang="en-GB" sz="1250">
                <a:solidFill>
                  <a:schemeClr val="dk1"/>
                </a:solidFill>
              </a:rPr>
              <a:t>via </a:t>
            </a:r>
            <a:r>
              <a:rPr i="1" lang="en-GB" sz="1250">
                <a:solidFill>
                  <a:schemeClr val="dk1"/>
                </a:solidFill>
              </a:rPr>
              <a:t>fibrous tissue</a:t>
            </a:r>
            <a:endParaRPr i="1"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50">
                <a:solidFill>
                  <a:schemeClr val="dk1"/>
                </a:solidFill>
              </a:rPr>
              <a:t> =&gt; </a:t>
            </a:r>
            <a:r>
              <a:rPr i="1" lang="en-GB" sz="1250">
                <a:solidFill>
                  <a:schemeClr val="dk1"/>
                </a:solidFill>
              </a:rPr>
              <a:t>little movement</a:t>
            </a:r>
            <a:endParaRPr sz="1250">
              <a:solidFill>
                <a:schemeClr val="dk1"/>
              </a:solidFill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3450" y="609223"/>
            <a:ext cx="1627200" cy="92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6300825" y="723125"/>
            <a:ext cx="27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D85C6"/>
                </a:solidFill>
              </a:rPr>
              <a:t>SERRATED: b</a:t>
            </a:r>
            <a:r>
              <a:rPr lang="en-GB" sz="1100">
                <a:solidFill>
                  <a:srgbClr val="3D85C6"/>
                </a:solidFill>
              </a:rPr>
              <a:t>ones </a:t>
            </a:r>
            <a:r>
              <a:rPr lang="en-GB" sz="1100">
                <a:solidFill>
                  <a:srgbClr val="3D85C6"/>
                </a:solidFill>
              </a:rPr>
              <a:t>increase their stability by interlocking with each other</a:t>
            </a:r>
            <a:endParaRPr sz="1100">
              <a:solidFill>
                <a:srgbClr val="3D85C6"/>
              </a:solidFill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4990700" y="74200"/>
            <a:ext cx="3778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B5394"/>
                </a:solidFill>
              </a:rPr>
              <a:t>SUTURES</a:t>
            </a:r>
            <a:r>
              <a:rPr lang="en-GB" sz="1200">
                <a:solidFill>
                  <a:srgbClr val="0B5394"/>
                </a:solidFill>
              </a:rPr>
              <a:t> =&gt; permit growth; little movement </a:t>
            </a:r>
            <a:endParaRPr sz="12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B5394"/>
                </a:solidFill>
              </a:rPr>
              <a:t>                  =&gt; 3 types; found in skull</a:t>
            </a:r>
            <a:endParaRPr sz="1200">
              <a:solidFill>
                <a:srgbClr val="0B5394"/>
              </a:solidFill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3449" y="1543325"/>
            <a:ext cx="1715446" cy="9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6300825" y="1618425"/>
            <a:ext cx="274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D85C6"/>
                </a:solidFill>
              </a:rPr>
              <a:t>SQUAMOUS: </a:t>
            </a:r>
            <a:r>
              <a:rPr lang="en-GB" sz="1100">
                <a:solidFill>
                  <a:srgbClr val="3D85C6"/>
                </a:solidFill>
              </a:rPr>
              <a:t>bones are </a:t>
            </a:r>
            <a:r>
              <a:rPr lang="en-GB" sz="1100">
                <a:solidFill>
                  <a:srgbClr val="3D85C6"/>
                </a:solidFill>
              </a:rPr>
              <a:t>bevelled on each other</a:t>
            </a:r>
            <a:endParaRPr sz="11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D85C6"/>
                </a:solidFill>
              </a:rPr>
              <a:t>=&gt; </a:t>
            </a:r>
            <a:r>
              <a:rPr lang="en-GB" sz="1100">
                <a:solidFill>
                  <a:srgbClr val="3D85C6"/>
                </a:solidFill>
              </a:rPr>
              <a:t>lateral stability at the side of the skull.</a:t>
            </a:r>
            <a:endParaRPr sz="1100">
              <a:solidFill>
                <a:srgbClr val="3D85C6"/>
              </a:solidFill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3450" y="2374950"/>
            <a:ext cx="1747375" cy="11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/>
        </p:nvSpPr>
        <p:spPr>
          <a:xfrm>
            <a:off x="6336250" y="2584000"/>
            <a:ext cx="2604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D85C6"/>
                </a:solidFill>
              </a:rPr>
              <a:t>PLANE: bones meet edge to edge without additional support; stabilised via fibrous tissue</a:t>
            </a:r>
            <a:endParaRPr sz="11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D85C6"/>
                </a:solidFill>
              </a:rPr>
              <a:t>=&gt; </a:t>
            </a:r>
            <a:r>
              <a:rPr lang="en-GB" sz="1100">
                <a:solidFill>
                  <a:srgbClr val="3D85C6"/>
                </a:solidFill>
              </a:rPr>
              <a:t>places at less stress</a:t>
            </a:r>
            <a:endParaRPr sz="1100">
              <a:solidFill>
                <a:srgbClr val="3D85C6"/>
              </a:solidFill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5125" y="3485750"/>
            <a:ext cx="1443052" cy="15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6227675" y="3549575"/>
            <a:ext cx="27489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1155CC"/>
                </a:solidFill>
              </a:rPr>
              <a:t>SYNDESMOSIS</a:t>
            </a:r>
            <a:endParaRPr b="1" sz="1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155CC"/>
                </a:solidFill>
              </a:rPr>
              <a:t>=&gt; bones held together by interosseous ligaments (fibrous tissue)</a:t>
            </a:r>
            <a:endParaRPr sz="1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155CC"/>
                </a:solidFill>
              </a:rPr>
              <a:t>=&gt; slight movement possible </a:t>
            </a:r>
            <a:endParaRPr sz="1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155CC"/>
                </a:solidFill>
              </a:rPr>
              <a:t>&lt;-  interosseous membrane between tibia + fibula </a:t>
            </a:r>
            <a:endParaRPr sz="1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155CC"/>
                </a:solidFill>
              </a:rPr>
              <a:t>&lt;- </a:t>
            </a:r>
            <a:r>
              <a:rPr lang="en-GB" sz="1100">
                <a:solidFill>
                  <a:srgbClr val="1155CC"/>
                </a:solidFill>
              </a:rPr>
              <a:t>inferior</a:t>
            </a:r>
            <a:r>
              <a:rPr lang="en-GB" sz="1100">
                <a:solidFill>
                  <a:srgbClr val="1155CC"/>
                </a:solidFill>
              </a:rPr>
              <a:t> tibiofibular joint </a:t>
            </a:r>
            <a:endParaRPr sz="1100">
              <a:solidFill>
                <a:srgbClr val="1155CC"/>
              </a:solidFill>
            </a:endParaRPr>
          </a:p>
        </p:txBody>
      </p:sp>
      <p:pic>
        <p:nvPicPr>
          <p:cNvPr id="244" name="Google Shape;244;p30" title="MSA Logo (Transparent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00" y="4487229"/>
            <a:ext cx="653602" cy="60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-2849" l="0" r="0" t="78034"/>
          <a:stretch/>
        </p:blipFill>
        <p:spPr>
          <a:xfrm>
            <a:off x="3208875" y="152400"/>
            <a:ext cx="5935124" cy="135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4">
            <a:alphaModFix/>
          </a:blip>
          <a:srcRect b="30949" l="0" r="0" t="0"/>
          <a:stretch/>
        </p:blipFill>
        <p:spPr>
          <a:xfrm>
            <a:off x="0" y="1828175"/>
            <a:ext cx="3208875" cy="19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5">
            <a:alphaModFix/>
          </a:blip>
          <a:srcRect b="28912" l="0" r="0" t="0"/>
          <a:stretch/>
        </p:blipFill>
        <p:spPr>
          <a:xfrm>
            <a:off x="304800" y="3645200"/>
            <a:ext cx="2460324" cy="14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3">
            <a:alphaModFix/>
          </a:blip>
          <a:srcRect b="37261" l="0" r="0" t="0"/>
          <a:stretch/>
        </p:blipFill>
        <p:spPr>
          <a:xfrm>
            <a:off x="0" y="0"/>
            <a:ext cx="3169775" cy="18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4">
            <a:alphaModFix/>
          </a:blip>
          <a:srcRect b="-3170" l="6447" r="5120" t="68604"/>
          <a:stretch/>
        </p:blipFill>
        <p:spPr>
          <a:xfrm>
            <a:off x="3600700" y="1828175"/>
            <a:ext cx="5068625" cy="17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5">
            <a:alphaModFix/>
          </a:blip>
          <a:srcRect b="0" l="0" r="0" t="73913"/>
          <a:stretch/>
        </p:blipFill>
        <p:spPr>
          <a:xfrm>
            <a:off x="3548675" y="3706400"/>
            <a:ext cx="5372351" cy="1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 title="MSA Logo (Transparent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2287" y="4398300"/>
            <a:ext cx="629225" cy="58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Topics included: </a:t>
            </a:r>
            <a:endParaRPr sz="2000"/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Histology (tissue organisation, cell junctions, soft connective tissue) </a:t>
            </a:r>
            <a:endParaRPr sz="2000"/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Skeletal muscle and nerve</a:t>
            </a:r>
            <a:endParaRPr sz="2000"/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Skeleton and joints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62" name="Google Shape;62;p14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00" y="413202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04800"/>
            <a:ext cx="4447075" cy="41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575" y="304800"/>
            <a:ext cx="4625026" cy="4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 title="MSA Logo (Transparent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4475075"/>
            <a:ext cx="634305" cy="58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HISTOLOGY</a:t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bane of everyone’s existence </a:t>
            </a:r>
            <a:endParaRPr/>
          </a:p>
        </p:txBody>
      </p:sp>
      <p:pic>
        <p:nvPicPr>
          <p:cNvPr id="69" name="Google Shape;69;p15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00" y="413202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031950" y="0"/>
            <a:ext cx="289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220" u="sng"/>
              <a:t>Connective Tissue </a:t>
            </a:r>
            <a:endParaRPr b="1" sz="2220" u="sng"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156325" y="494550"/>
            <a:ext cx="2803500" cy="45708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3"/>
              <a:buNone/>
            </a:pPr>
            <a:r>
              <a:rPr lang="en-GB" sz="1595" u="sng"/>
              <a:t>Functions: </a:t>
            </a:r>
            <a:endParaRPr sz="1595" u="sng"/>
          </a:p>
          <a:p>
            <a:pPr indent="-329883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Filling </a:t>
            </a:r>
            <a:r>
              <a:rPr lang="en-GB" sz="1595"/>
              <a:t>space</a:t>
            </a:r>
            <a:r>
              <a:rPr lang="en-GB" sz="1595"/>
              <a:t> between tissues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Structural support 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Attachment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Physical </a:t>
            </a:r>
            <a:r>
              <a:rPr lang="en-GB" sz="1595"/>
              <a:t>support</a:t>
            </a:r>
            <a:r>
              <a:rPr lang="en-GB" sz="1595"/>
              <a:t> 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Defence </a:t>
            </a:r>
            <a:r>
              <a:rPr lang="en-GB" sz="1595"/>
              <a:t>against</a:t>
            </a:r>
            <a:r>
              <a:rPr lang="en-GB" sz="1595"/>
              <a:t> infection 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Conduction for blood vessels, nerves, lymphatics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Regulating metabolism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Storage</a:t>
            </a:r>
            <a:endParaRPr sz="1595"/>
          </a:p>
          <a:p>
            <a:pPr indent="-32988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en-GB" sz="1595"/>
              <a:t>Wound healing</a:t>
            </a:r>
            <a:endParaRPr sz="15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3"/>
              <a:buNone/>
            </a:pPr>
            <a:r>
              <a:rPr i="1" lang="en-GB" sz="1595"/>
              <a:t>Properties depend on the surrounding extracellular matrix</a:t>
            </a:r>
            <a:r>
              <a:rPr lang="en-GB" sz="1595"/>
              <a:t> </a:t>
            </a:r>
            <a:endParaRPr sz="1595"/>
          </a:p>
        </p:txBody>
      </p:sp>
      <p:sp>
        <p:nvSpPr>
          <p:cNvPr id="76" name="Google Shape;76;p16"/>
          <p:cNvSpPr txBox="1"/>
          <p:nvPr/>
        </p:nvSpPr>
        <p:spPr>
          <a:xfrm>
            <a:off x="2959825" y="420300"/>
            <a:ext cx="6183900" cy="18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>
                <a:solidFill>
                  <a:schemeClr val="dk2"/>
                </a:solidFill>
              </a:rPr>
              <a:t>SOFT connective tissue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Organ capsule, Tendons, Ligaments, Areolar Tissue, Adipose Tissue, Phagocytic &amp; immunocompetent cells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Physical barrier preventing transport of microorganisms that pass through the epithelia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Nutrient role </a:t>
            </a:r>
            <a:endParaRPr sz="1700">
              <a:solidFill>
                <a:schemeClr val="dk2"/>
              </a:solidFill>
              <a:highlight>
                <a:srgbClr val="EAD1DC"/>
              </a:highlight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Cells are surrounded by </a:t>
            </a:r>
            <a:r>
              <a:rPr lang="en-GB" sz="1700">
                <a:solidFill>
                  <a:schemeClr val="dk2"/>
                </a:solidFill>
                <a:highlight>
                  <a:srgbClr val="00FF00"/>
                </a:highlight>
              </a:rPr>
              <a:t>extracellular</a:t>
            </a:r>
            <a:r>
              <a:rPr lang="en-GB" sz="1700">
                <a:solidFill>
                  <a:schemeClr val="dk2"/>
                </a:solidFill>
                <a:highlight>
                  <a:srgbClr val="00FF00"/>
                </a:highlight>
              </a:rPr>
              <a:t> matrix</a:t>
            </a:r>
            <a:r>
              <a:rPr lang="en-GB" sz="1700">
                <a:solidFill>
                  <a:schemeClr val="dk2"/>
                </a:solidFill>
              </a:rPr>
              <a:t> that they </a:t>
            </a:r>
            <a:r>
              <a:rPr lang="en-GB" sz="1700">
                <a:solidFill>
                  <a:schemeClr val="dk2"/>
                </a:solidFill>
              </a:rPr>
              <a:t>secrete</a:t>
            </a:r>
            <a:r>
              <a:rPr lang="en-GB" sz="1700">
                <a:solidFill>
                  <a:schemeClr val="dk2"/>
                </a:solidFill>
              </a:rPr>
              <a:t> It is made of </a:t>
            </a:r>
            <a:r>
              <a:rPr lang="en-GB" sz="1700">
                <a:solidFill>
                  <a:srgbClr val="6AA84F"/>
                </a:solidFill>
              </a:rPr>
              <a:t>ground substance (GAGS), glycoproteins, proteoglycans. </a:t>
            </a:r>
            <a:r>
              <a:rPr lang="en-GB" sz="1700">
                <a:solidFill>
                  <a:srgbClr val="274E13"/>
                </a:solidFill>
              </a:rPr>
              <a:t>Colourless, transparent mixture. Lubricant; Barrier to penetration; Regulating metabolism by allowing fluid movement </a:t>
            </a:r>
            <a:endParaRPr sz="1700">
              <a:solidFill>
                <a:srgbClr val="274E13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Char char="-"/>
            </a:pPr>
            <a:r>
              <a:rPr i="1" lang="en-GB" sz="1700">
                <a:solidFill>
                  <a:srgbClr val="FF0000"/>
                </a:solidFill>
              </a:rPr>
              <a:t>Permanent cells</a:t>
            </a:r>
            <a:r>
              <a:rPr lang="en-GB" sz="1700">
                <a:solidFill>
                  <a:srgbClr val="FF0000"/>
                </a:solidFill>
              </a:rPr>
              <a:t> = fibroblasts, adipose</a:t>
            </a:r>
            <a:endParaRPr sz="1700">
              <a:solidFill>
                <a:srgbClr val="FF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-"/>
            </a:pPr>
            <a:r>
              <a:rPr i="1" lang="en-GB" sz="1700">
                <a:solidFill>
                  <a:srgbClr val="0000FF"/>
                </a:solidFill>
              </a:rPr>
              <a:t>Transient cells = </a:t>
            </a:r>
            <a:r>
              <a:rPr lang="en-GB" sz="1700">
                <a:solidFill>
                  <a:srgbClr val="0000FF"/>
                </a:solidFill>
              </a:rPr>
              <a:t>phagocytic + immunocompetent, mast cells, plasma, leukocytes, lymphocytes </a:t>
            </a:r>
            <a:endParaRPr sz="17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>
                <a:solidFill>
                  <a:schemeClr val="dk2"/>
                </a:solidFill>
              </a:rPr>
              <a:t>HARD connective tissue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Bone 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-"/>
            </a:pPr>
            <a:r>
              <a:rPr lang="en-GB" sz="1700">
                <a:solidFill>
                  <a:schemeClr val="dk2"/>
                </a:solidFill>
              </a:rPr>
              <a:t>Cartilage 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77" name="Google Shape;77;p16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4500" y="422357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725" y="1595025"/>
            <a:ext cx="2478673" cy="12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type="title"/>
          </p:nvPr>
        </p:nvSpPr>
        <p:spPr>
          <a:xfrm>
            <a:off x="598100" y="119850"/>
            <a:ext cx="1720800" cy="510000"/>
          </a:xfrm>
          <a:prstGeom prst="rect">
            <a:avLst/>
          </a:prstGeom>
          <a:solidFill>
            <a:srgbClr val="F4CCCC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00" u="sng"/>
              <a:t>Fibroblasts </a:t>
            </a:r>
            <a:endParaRPr sz="2200" u="sng"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0" y="629850"/>
            <a:ext cx="4610100" cy="43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Permanent cells </a:t>
            </a:r>
            <a:endParaRPr sz="1600">
              <a:solidFill>
                <a:srgbClr val="CC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Synthesise collagen +  ground substance</a:t>
            </a:r>
            <a:endParaRPr sz="1600">
              <a:solidFill>
                <a:srgbClr val="CC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In ALL soft connective tissue </a:t>
            </a:r>
            <a:endParaRPr sz="1600">
              <a:solidFill>
                <a:srgbClr val="CC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Active fibroblasts: 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More cytoplasm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RER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Larger Golgi </a:t>
            </a:r>
            <a:endParaRPr sz="1600">
              <a:solidFill>
                <a:srgbClr val="CC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Mature fibroblasts: 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Nuclei are condensed and elongated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GB" sz="1600">
                <a:solidFill>
                  <a:srgbClr val="CC0000"/>
                </a:solidFill>
              </a:rPr>
              <a:t>Sparse cytoplasm</a:t>
            </a:r>
            <a:endParaRPr sz="1600">
              <a:solidFill>
                <a:srgbClr val="CC0000"/>
              </a:solidFill>
            </a:endParaRPr>
          </a:p>
        </p:txBody>
      </p:sp>
      <p:sp>
        <p:nvSpPr>
          <p:cNvPr id="85" name="Google Shape;85;p17"/>
          <p:cNvSpPr txBox="1"/>
          <p:nvPr>
            <p:ph type="title"/>
          </p:nvPr>
        </p:nvSpPr>
        <p:spPr>
          <a:xfrm>
            <a:off x="5757100" y="78300"/>
            <a:ext cx="2018100" cy="510000"/>
          </a:xfrm>
          <a:prstGeom prst="rect">
            <a:avLst/>
          </a:prstGeom>
          <a:solidFill>
            <a:srgbClr val="F9CB9C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/>
              <a:t>Adipose Cells </a:t>
            </a:r>
            <a:endParaRPr sz="2200" u="sng"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4850350" y="629850"/>
            <a:ext cx="4293600" cy="43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Permanent cells 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Mostly</a:t>
            </a:r>
            <a:r>
              <a:rPr lang="en-GB" sz="1600">
                <a:solidFill>
                  <a:srgbClr val="E69138"/>
                </a:solidFill>
              </a:rPr>
              <a:t> found in large adipose </a:t>
            </a:r>
            <a:r>
              <a:rPr lang="en-GB" sz="1600">
                <a:solidFill>
                  <a:srgbClr val="E69138"/>
                </a:solidFill>
              </a:rPr>
              <a:t>spreads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Isolated vs small groups 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Largest store for energy 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Continuous turnover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Sensitive to </a:t>
            </a:r>
            <a:r>
              <a:rPr lang="en-GB" sz="1600">
                <a:solidFill>
                  <a:srgbClr val="E69138"/>
                </a:solidFill>
              </a:rPr>
              <a:t>hormonal + nervous stimuli 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Shaping body via subcutaneous layers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Fat pad deposits =&gt; shock absorbers</a:t>
            </a:r>
            <a:endParaRPr sz="1600">
              <a:solidFill>
                <a:srgbClr val="E69138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600"/>
              <a:buChar char="-"/>
            </a:pPr>
            <a:r>
              <a:rPr lang="en-GB" sz="1600">
                <a:solidFill>
                  <a:srgbClr val="E69138"/>
                </a:solidFill>
              </a:rPr>
              <a:t>Keep tissues in place by filling spaces</a:t>
            </a:r>
            <a:endParaRPr sz="1600">
              <a:solidFill>
                <a:srgbClr val="E69138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693373"/>
            <a:ext cx="2799015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024" y="3319224"/>
            <a:ext cx="2258426" cy="17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 title="MSA Logo (Transparent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625" y="419022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811000" y="0"/>
            <a:ext cx="2117700" cy="572700"/>
          </a:xfrm>
          <a:prstGeom prst="rect">
            <a:avLst/>
          </a:prstGeom>
          <a:solidFill>
            <a:srgbClr val="B4A7D6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COLLAGEN</a:t>
            </a:r>
            <a:endParaRPr u="sng"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-166750" y="572700"/>
            <a:ext cx="4855500" cy="45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Most abundant fibres in connective tissue 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Appears white 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Inelastic &amp; High tensile strength </a:t>
            </a:r>
            <a:endParaRPr sz="1400"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Flexible =&gt; can bend</a:t>
            </a:r>
            <a:endParaRPr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Strong =&gt; cannot stretch</a:t>
            </a:r>
            <a:endParaRPr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Arranged in bundles of parallel arrays 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b="1" lang="en-GB" sz="1400">
                <a:solidFill>
                  <a:srgbClr val="674EA7"/>
                </a:solidFill>
              </a:rPr>
              <a:t>Type 1</a:t>
            </a:r>
            <a:r>
              <a:rPr lang="en-GB" sz="1400">
                <a:solidFill>
                  <a:srgbClr val="674EA7"/>
                </a:solidFill>
              </a:rPr>
              <a:t>: most abundant, widespread distribution, forms fibres</a:t>
            </a:r>
            <a:endParaRPr sz="1400"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Synthesised by fibroblasts </a:t>
            </a:r>
            <a:endParaRPr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3 polypeptide chains</a:t>
            </a:r>
            <a:endParaRPr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300nm long fibril</a:t>
            </a:r>
            <a:endParaRPr>
              <a:solidFill>
                <a:srgbClr val="674EA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>
                <a:solidFill>
                  <a:srgbClr val="674EA7"/>
                </a:solidFill>
              </a:rPr>
              <a:t>Staggered assembly =&gt; banding appearance</a:t>
            </a:r>
            <a:endParaRPr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Type 2: hyaline + elastic cartilage, forms thin fibres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Type 3: forms reticular fibres, can polymerise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Type 4: cohere as amorphous mat in basal lamina for attachment</a:t>
            </a:r>
            <a:endParaRPr sz="1400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-"/>
            </a:pPr>
            <a:r>
              <a:rPr lang="en-GB" sz="1400">
                <a:solidFill>
                  <a:srgbClr val="674EA7"/>
                </a:solidFill>
              </a:rPr>
              <a:t>Type 5: in basal lamina, foetal membranes + vessels</a:t>
            </a:r>
            <a:endParaRPr sz="1400">
              <a:solidFill>
                <a:srgbClr val="674EA7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050" y="0"/>
            <a:ext cx="1610850" cy="11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150" y="1256425"/>
            <a:ext cx="1846175" cy="21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6182400" y="106175"/>
            <a:ext cx="2885400" cy="5727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chemeClr val="dk1"/>
                </a:solidFill>
              </a:rPr>
              <a:t>ELASTIC FIBRES</a:t>
            </a:r>
            <a:endParaRPr sz="2400" u="sng">
              <a:solidFill>
                <a:schemeClr val="dk1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6182400" y="678875"/>
            <a:ext cx="2885400" cy="28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Stretchable &amp; </a:t>
            </a: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resilient fibres + sheets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Hydrophobic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Assembly via cross-linking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Tropoelastin monomers polymerise outside cell in extracellular tissue 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Microdires of structural glycoprotein fibrillin _ elastin 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Fine, straight, branched 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-"/>
            </a:pPr>
            <a:r>
              <a:rPr lang="en-GB">
                <a:solidFill>
                  <a:srgbClr val="A64D79"/>
                </a:solidFill>
                <a:highlight>
                  <a:schemeClr val="lt1"/>
                </a:highlight>
              </a:rPr>
              <a:t>Vary ratio of elastin:collagen AND arrangement of collagen =&gt; varying stretchiness </a:t>
            </a:r>
            <a:endParaRPr>
              <a:solidFill>
                <a:srgbClr val="A64D79"/>
              </a:solidFill>
              <a:highlight>
                <a:schemeClr val="lt1"/>
              </a:highlight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3100" y="3822950"/>
            <a:ext cx="3169374" cy="1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MSA Logo (Transparent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3450" y="4417350"/>
            <a:ext cx="698727" cy="6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237650" y="0"/>
            <a:ext cx="3432600" cy="572700"/>
          </a:xfrm>
          <a:prstGeom prst="rect">
            <a:avLst/>
          </a:prstGeom>
          <a:solidFill>
            <a:srgbClr val="D9EAD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PROTEOGLYCANS</a:t>
            </a:r>
            <a:endParaRPr u="sng"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-167850" y="572700"/>
            <a:ext cx="53166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Core protein + Carbohydrate side chains </a:t>
            </a:r>
            <a:endParaRPr sz="1500">
              <a:solidFill>
                <a:srgbClr val="6AA84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Glycosaminoglycans GAGS</a:t>
            </a:r>
            <a:endParaRPr sz="1500">
              <a:solidFill>
                <a:srgbClr val="6AA84F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Linear polysaccharides of repeating disaccharide units</a:t>
            </a:r>
            <a:endParaRPr sz="1500">
              <a:solidFill>
                <a:srgbClr val="6AA84F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Usually hexose/hexuronic acid + </a:t>
            </a:r>
            <a:r>
              <a:rPr lang="en-GB" sz="1500">
                <a:solidFill>
                  <a:srgbClr val="6AA84F"/>
                </a:solidFill>
              </a:rPr>
              <a:t>hexosamine</a:t>
            </a:r>
            <a:endParaRPr sz="1500">
              <a:solidFill>
                <a:srgbClr val="6AA84F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10% protein weight BUT occupy most </a:t>
            </a:r>
            <a:r>
              <a:rPr lang="en-GB" sz="1500">
                <a:solidFill>
                  <a:srgbClr val="6AA84F"/>
                </a:solidFill>
              </a:rPr>
              <a:t>volume</a:t>
            </a:r>
            <a:r>
              <a:rPr lang="en-GB" sz="1500">
                <a:solidFill>
                  <a:srgbClr val="6AA84F"/>
                </a:solidFill>
              </a:rPr>
              <a:t> as </a:t>
            </a:r>
            <a:r>
              <a:rPr lang="en-GB" sz="1500">
                <a:solidFill>
                  <a:srgbClr val="6AA84F"/>
                </a:solidFill>
              </a:rPr>
              <a:t>porous</a:t>
            </a:r>
            <a:r>
              <a:rPr lang="en-GB" sz="1500">
                <a:solidFill>
                  <a:srgbClr val="6AA84F"/>
                </a:solidFill>
              </a:rPr>
              <a:t> hydrated gel</a:t>
            </a:r>
            <a:endParaRPr sz="1500">
              <a:solidFill>
                <a:srgbClr val="6AA84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Carb chains don’t fold =&gt; occupy large volume </a:t>
            </a:r>
            <a:endParaRPr sz="1500">
              <a:solidFill>
                <a:srgbClr val="6AA84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High negative charge of hydroxyl, carboxyl, sulphate  group =&gt; hydrophilic =&gt; attracting Na+ =&gt; water enters ‘spongey’ matrix via osmosis</a:t>
            </a:r>
            <a:endParaRPr sz="1500">
              <a:solidFill>
                <a:srgbClr val="6AA84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-"/>
            </a:pPr>
            <a:r>
              <a:rPr lang="en-GB" sz="1500">
                <a:solidFill>
                  <a:srgbClr val="6AA84F"/>
                </a:solidFill>
              </a:rPr>
              <a:t>Swelling pressure turgor =&gt; ECM withstands compressive forces </a:t>
            </a:r>
            <a:endParaRPr sz="1500">
              <a:solidFill>
                <a:srgbClr val="6AA84F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686" y="3876100"/>
            <a:ext cx="1899064" cy="12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375" y="4044025"/>
            <a:ext cx="1410625" cy="10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5617325" y="1650"/>
            <a:ext cx="2559600" cy="569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u="sng">
                <a:solidFill>
                  <a:schemeClr val="dk1"/>
                </a:solidFill>
              </a:rPr>
              <a:t>BASAL LAMINA</a:t>
            </a:r>
            <a:endParaRPr sz="2500" u="sng">
              <a:solidFill>
                <a:schemeClr val="dk1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398850" y="467800"/>
            <a:ext cx="3658500" cy="3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aka </a:t>
            </a:r>
            <a:r>
              <a:rPr lang="en-GB" sz="1600">
                <a:solidFill>
                  <a:srgbClr val="134F5C"/>
                </a:solidFill>
              </a:rPr>
              <a:t>basement membrane 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Interface between &amp; attachment to underlying connective tissue - 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Gives epithelia a strong, stable adhesion to underlying connective tissue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Epithelial cells attach to it on their basal surface via hemidesmosomes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Selective permeability barrier -&gt; controlling entry+exit to/from cells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Control epithelial growth 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Cell specialisation/differentiation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Barrier to downward growth of epithelium</a:t>
            </a:r>
            <a:endParaRPr sz="1600">
              <a:solidFill>
                <a:srgbClr val="134F5C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600"/>
              <a:buChar char="-"/>
            </a:pPr>
            <a:r>
              <a:rPr lang="en-GB" sz="1600">
                <a:solidFill>
                  <a:srgbClr val="134F5C"/>
                </a:solidFill>
              </a:rPr>
              <a:t>Maintaining integrity of tissues  </a:t>
            </a:r>
            <a:endParaRPr sz="1600">
              <a:solidFill>
                <a:srgbClr val="134F5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34F5C"/>
              </a:solidFill>
            </a:endParaRPr>
          </a:p>
        </p:txBody>
      </p:sp>
      <p:pic>
        <p:nvPicPr>
          <p:cNvPr id="112" name="Google Shape;112;p19" title="MSA Logo (Transparent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650" y="421492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25775" y="-109425"/>
            <a:ext cx="349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20" u="sng"/>
              <a:t>Cell to Cell Junctions</a:t>
            </a:r>
            <a:endParaRPr b="1" sz="2020" u="sng"/>
          </a:p>
        </p:txBody>
      </p:sp>
      <p:graphicFrame>
        <p:nvGraphicFramePr>
          <p:cNvPr id="118" name="Google Shape;118;p20"/>
          <p:cNvGraphicFramePr/>
          <p:nvPr/>
        </p:nvGraphicFramePr>
        <p:xfrm>
          <a:off x="84825" y="31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{80531787-5C87-49F1-A441-03AB58B93C27}</a:tableStyleId>
              </a:tblPr>
              <a:tblGrid>
                <a:gridCol w="1282050"/>
                <a:gridCol w="1282050"/>
                <a:gridCol w="1282050"/>
                <a:gridCol w="1282050"/>
                <a:gridCol w="1282050"/>
                <a:gridCol w="1282050"/>
                <a:gridCol w="1282050"/>
              </a:tblGrid>
              <a:tr h="763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Type of junction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name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Site of junction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Part of cytoskeleton involved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Proteins involved (transmembrane)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Proteins involved (extracellularly ie in adj cell/ in ECM)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Intracellular adaptor </a:t>
                      </a:r>
                      <a:r>
                        <a:rPr lang="en-GB" sz="1100"/>
                        <a:t>proteins</a:t>
                      </a:r>
                      <a:r>
                        <a:rPr lang="en-GB" sz="1100"/>
                        <a:t> (connect cytoskeleton to transmembrane protein)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0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adhering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Desmosomes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Between adj cells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IF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Cadherins -[ desmoglein and desmocolin] in cell membrane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[ desmoglein and desmocolin] in adj cell membrane, which attach to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[plakoglobin and desmoglobin] in/on intracellular attachment plaque(which connects to IF)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20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adhering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hemidesmosomes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Between cell and basal lamina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IF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Integrins (in cell membrane)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 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ECM proteins (e.g collagen and laminins 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Plectin, erbin, BP230 in/on intracellular attachment plaque (connects to IF)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3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adhering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adherens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Between adj cells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Actin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Cadherins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Cadherins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actin-associated proteins eg catenins &amp; p120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44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Non -adhering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Tight/occluding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Between adj cells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-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Claudins and occludins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Claudins and occludins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 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D1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82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Non- adhering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gap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Between adj cells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 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-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 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6 connexins/ one connexon in each membrane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6 connexins in each membrane/ one connexon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 </a:t>
                      </a:r>
                      <a:endParaRPr sz="1100"/>
                    </a:p>
                  </a:txBody>
                  <a:tcPr marT="25400" marB="25400" marR="38100" marL="38100">
                    <a:lnL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pic>
        <p:nvPicPr>
          <p:cNvPr id="119" name="Google Shape;119;p20" title="MSA Logo (Transparent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575" y="4271875"/>
            <a:ext cx="907675" cy="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515900" y="0"/>
            <a:ext cx="347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highlight>
                  <a:srgbClr val="F4CCCC"/>
                </a:highlight>
              </a:rPr>
              <a:t>LOOSE connective tissue</a:t>
            </a:r>
            <a:endParaRPr sz="2200" u="sng">
              <a:highlight>
                <a:srgbClr val="F4CCCC"/>
              </a:highlight>
            </a:endParaRPr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-157875" y="432000"/>
            <a:ext cx="436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500"/>
              <a:buChar char="-"/>
            </a:pPr>
            <a:r>
              <a:rPr lang="en-GB" sz="1500">
                <a:solidFill>
                  <a:srgbClr val="CC0000"/>
                </a:solidFill>
              </a:rPr>
              <a:t>Lamina propria of digestive + </a:t>
            </a:r>
            <a:r>
              <a:rPr lang="en-GB" sz="1500">
                <a:solidFill>
                  <a:srgbClr val="CC0000"/>
                </a:solidFill>
              </a:rPr>
              <a:t>respiratory tracts &amp; stroma of glands &amp; skin hypodermis </a:t>
            </a:r>
            <a:endParaRPr sz="1500">
              <a:solidFill>
                <a:srgbClr val="CC0000"/>
              </a:solidFill>
            </a:endParaRPr>
          </a:p>
          <a:p>
            <a:pPr indent="-3238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500"/>
              <a:buChar char="-"/>
            </a:pPr>
            <a:r>
              <a:rPr lang="en-GB" sz="1500">
                <a:solidFill>
                  <a:srgbClr val="CC0000"/>
                </a:solidFill>
              </a:rPr>
              <a:t>Abundant elastic fibres (thin, straight, branching) + collagen bundles (thick, wavy) in ground substance </a:t>
            </a:r>
            <a:endParaRPr sz="1500">
              <a:solidFill>
                <a:srgbClr val="CC0000"/>
              </a:solidFill>
            </a:endParaRPr>
          </a:p>
          <a:p>
            <a:pPr indent="-3238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500"/>
              <a:buChar char="-"/>
            </a:pPr>
            <a:r>
              <a:rPr lang="en-GB" sz="1500">
                <a:solidFill>
                  <a:srgbClr val="CC0000"/>
                </a:solidFill>
              </a:rPr>
              <a:t>Fibroblasts (oval nuclear shape)</a:t>
            </a:r>
            <a:endParaRPr sz="1500">
              <a:solidFill>
                <a:srgbClr val="CC0000"/>
              </a:solidFill>
            </a:endParaRPr>
          </a:p>
          <a:p>
            <a:pPr indent="-3238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500"/>
              <a:buChar char="-"/>
            </a:pPr>
            <a:r>
              <a:rPr lang="en-GB" sz="1500">
                <a:solidFill>
                  <a:srgbClr val="CC0000"/>
                </a:solidFill>
              </a:rPr>
              <a:t>Immunocompetent/phagocytic cells</a:t>
            </a:r>
            <a:endParaRPr sz="1500">
              <a:solidFill>
                <a:srgbClr val="CC0000"/>
              </a:solidFill>
            </a:endParaRPr>
          </a:p>
          <a:p>
            <a:pPr indent="-3238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500"/>
              <a:buChar char="-"/>
            </a:pPr>
            <a:r>
              <a:rPr lang="en-GB" sz="1500">
                <a:solidFill>
                  <a:srgbClr val="CC0000"/>
                </a:solidFill>
              </a:rPr>
              <a:t>Skin hypodermis: abundant fat cells =&gt; mobility of skin; fibrous bands anchoring dermis to underlying deep fascia</a:t>
            </a:r>
            <a:endParaRPr sz="1500">
              <a:solidFill>
                <a:srgbClr val="CC0000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3575"/>
            <a:ext cx="2255675" cy="151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600" y="3405501"/>
            <a:ext cx="1979575" cy="14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5190400" y="0"/>
            <a:ext cx="3627600" cy="437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solidFill>
                  <a:schemeClr val="dk1"/>
                </a:solidFill>
              </a:rPr>
              <a:t>DENSE connective tissue </a:t>
            </a:r>
            <a:endParaRPr sz="2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u="sng">
              <a:solidFill>
                <a:schemeClr val="dk1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4459100" y="489175"/>
            <a:ext cx="3193800" cy="28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9900FF"/>
                </a:solidFill>
              </a:rPr>
              <a:t>Irregular</a:t>
            </a:r>
            <a:endParaRPr sz="1500">
              <a:solidFill>
                <a:srgbClr val="99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500"/>
              <a:buChar char="-"/>
            </a:pPr>
            <a:r>
              <a:rPr lang="en-GB" sz="1500">
                <a:solidFill>
                  <a:srgbClr val="9900FF"/>
                </a:solidFill>
              </a:rPr>
              <a:t>Skin dermis</a:t>
            </a:r>
            <a:endParaRPr sz="1500">
              <a:solidFill>
                <a:srgbClr val="99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500"/>
              <a:buChar char="-"/>
            </a:pPr>
            <a:r>
              <a:rPr lang="en-GB" sz="1500">
                <a:solidFill>
                  <a:srgbClr val="9900FF"/>
                </a:solidFill>
              </a:rPr>
              <a:t>Coarse, thick, intertwined bundles of </a:t>
            </a:r>
            <a:r>
              <a:rPr lang="en-GB" sz="1500">
                <a:solidFill>
                  <a:srgbClr val="9900FF"/>
                </a:solidFill>
              </a:rPr>
              <a:t>collagen fibres in irregular arrangement </a:t>
            </a:r>
            <a:endParaRPr sz="1500">
              <a:solidFill>
                <a:srgbClr val="99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500"/>
              <a:buChar char="-"/>
            </a:pPr>
            <a:r>
              <a:rPr lang="en-GB" sz="1500">
                <a:solidFill>
                  <a:srgbClr val="9900FF"/>
                </a:solidFill>
              </a:rPr>
              <a:t>Papillary + reticular layers</a:t>
            </a:r>
            <a:endParaRPr sz="1500">
              <a:solidFill>
                <a:srgbClr val="99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500"/>
              <a:buChar char="-"/>
            </a:pPr>
            <a:r>
              <a:rPr lang="en-GB" sz="1500">
                <a:solidFill>
                  <a:srgbClr val="9900FF"/>
                </a:solidFill>
              </a:rPr>
              <a:t>Blood vessels, lymphatics, nerves </a:t>
            </a:r>
            <a:endParaRPr sz="15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0000FF"/>
                </a:solidFill>
              </a:rPr>
              <a:t>Regular</a:t>
            </a:r>
            <a:endParaRPr sz="1500">
              <a:solidFill>
                <a:srgbClr val="00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-"/>
            </a:pPr>
            <a:r>
              <a:rPr lang="en-GB" sz="1500">
                <a:solidFill>
                  <a:srgbClr val="0000FF"/>
                </a:solidFill>
              </a:rPr>
              <a:t>Tendons &amp; Ligaments</a:t>
            </a:r>
            <a:endParaRPr sz="1500">
              <a:solidFill>
                <a:srgbClr val="00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-"/>
            </a:pPr>
            <a:r>
              <a:rPr lang="en-GB" sz="1500">
                <a:solidFill>
                  <a:srgbClr val="0000FF"/>
                </a:solidFill>
              </a:rPr>
              <a:t>Regularly oriented parallel bundles of collagen fibres separating linear rows of fibrocytes (thin dark lines)</a:t>
            </a:r>
            <a:endParaRPr sz="1500">
              <a:solidFill>
                <a:srgbClr val="00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-"/>
            </a:pPr>
            <a:r>
              <a:rPr lang="en-GB" sz="1500">
                <a:solidFill>
                  <a:srgbClr val="0000FF"/>
                </a:solidFill>
              </a:rPr>
              <a:t>In ligaments: elastic fibres =&gt; stretch and energy storage for movement; collagen =&gt; tensile strength and preventing overstretching! </a:t>
            </a:r>
            <a:r>
              <a:rPr lang="en-GB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5725" y="572700"/>
            <a:ext cx="1550900" cy="8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4122" y="1546244"/>
            <a:ext cx="608013" cy="10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6675" y="2654300"/>
            <a:ext cx="1609574" cy="81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2850" y="3469150"/>
            <a:ext cx="106775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2850" y="4213565"/>
            <a:ext cx="1550900" cy="92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 title="MSA Logo (Transparent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12" y="4354100"/>
            <a:ext cx="801115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