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64" r:id="rId5"/>
    <p:sldId id="266" r:id="rId6"/>
    <p:sldId id="277" r:id="rId7"/>
    <p:sldId id="278" r:id="rId8"/>
    <p:sldId id="265" r:id="rId9"/>
    <p:sldId id="276" r:id="rId10"/>
    <p:sldId id="279" r:id="rId11"/>
    <p:sldId id="259" r:id="rId12"/>
    <p:sldId id="275" r:id="rId13"/>
    <p:sldId id="280" r:id="rId14"/>
    <p:sldId id="267" r:id="rId15"/>
    <p:sldId id="274" r:id="rId16"/>
    <p:sldId id="281" r:id="rId17"/>
    <p:sldId id="268" r:id="rId18"/>
    <p:sldId id="273" r:id="rId19"/>
    <p:sldId id="282" r:id="rId20"/>
    <p:sldId id="269" r:id="rId21"/>
    <p:sldId id="272" r:id="rId22"/>
    <p:sldId id="283" r:id="rId23"/>
    <p:sldId id="270" r:id="rId24"/>
    <p:sldId id="261" r:id="rId25"/>
    <p:sldId id="284" r:id="rId26"/>
    <p:sldId id="271" r:id="rId27"/>
    <p:sldId id="262" r:id="rId28"/>
    <p:sldId id="285" r:id="rId29"/>
    <p:sldId id="263" r:id="rId30"/>
  </p:sldIdLst>
  <p:sldSz cx="18288000" cy="10287000"/>
  <p:notesSz cx="6858000" cy="9144000"/>
  <p:embeddedFontLst>
    <p:embeddedFont>
      <p:font typeface="Cardo" panose="020B0604020202020204" charset="-79"/>
      <p:regular r:id="rId32"/>
      <p:bold r:id="rId33"/>
      <p:italic r:id="rId34"/>
    </p:embeddedFont>
    <p:embeddedFont>
      <p:font typeface="Garamond" panose="02020404030301010803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F06EA-A9B2-F1A5-196F-155570006D67}" v="13" dt="2026-04-08T23:58:10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presProps" Target="presProps.xml" Id="rId39" /><Relationship Type="http://schemas.openxmlformats.org/officeDocument/2006/relationships/slide" Target="slides/slide20.xml" Id="rId21" /><Relationship Type="http://schemas.openxmlformats.org/officeDocument/2006/relationships/font" Target="fonts/font3.fntdata" Id="rId34" /><Relationship Type="http://schemas.openxmlformats.org/officeDocument/2006/relationships/tableStyles" Target="tableStyles.xml" Id="rId42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theme" Target="theme/theme1.xml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font" Target="fonts/font1.fntdata" Id="rId32" /><Relationship Type="http://schemas.openxmlformats.org/officeDocument/2006/relationships/font" Target="fonts/font6.fntdata" Id="rId37" /><Relationship Type="http://schemas.openxmlformats.org/officeDocument/2006/relationships/viewProps" Target="viewProps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font" Target="fonts/font5.fntdata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notesMaster" Target="notesMasters/notesMaster1.xml" Id="rId31" /><Relationship Type="http://schemas.microsoft.com/office/2015/10/relationships/revisionInfo" Target="revisionInfo.xml" Id="rId44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font" Target="fonts/font4.fntdata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font" Target="fonts/font2.fntdata" Id="rId33" /><Relationship Type="http://schemas.openxmlformats.org/officeDocument/2006/relationships/font" Target="fonts/font7.fntdata" Id="rId3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 title="GKT MSA Blac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8974" y="9174851"/>
            <a:ext cx="2938977" cy="8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4732351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389425" y="0"/>
            <a:ext cx="8146052" cy="10300624"/>
          </a:xfrm>
          <a:custGeom>
            <a:avLst/>
            <a:gdLst/>
            <a:ahLst/>
            <a:cxnLst/>
            <a:rect l="l" t="t" r="r" b="b"/>
            <a:pathLst>
              <a:path w="11805873" h="11805873" extrusionOk="0">
                <a:moveTo>
                  <a:pt x="0" y="0"/>
                </a:moveTo>
                <a:lnTo>
                  <a:pt x="11805874" y="0"/>
                </a:lnTo>
                <a:lnTo>
                  <a:pt x="11805874" y="11805874"/>
                </a:lnTo>
                <a:lnTo>
                  <a:pt x="0" y="11805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5529760" y="4531486"/>
            <a:ext cx="1207210" cy="1234997"/>
          </a:xfrm>
          <a:custGeom>
            <a:avLst/>
            <a:gdLst/>
            <a:ahLst/>
            <a:cxnLst/>
            <a:rect l="l" t="t" r="r" b="b"/>
            <a:pathLst>
              <a:path w="1207210" h="1234997" extrusionOk="0">
                <a:moveTo>
                  <a:pt x="0" y="0"/>
                </a:moveTo>
                <a:lnTo>
                  <a:pt x="1207210" y="0"/>
                </a:lnTo>
                <a:lnTo>
                  <a:pt x="1207210" y="1234998"/>
                </a:lnTo>
                <a:lnTo>
                  <a:pt x="0" y="1234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9807891" y="8193345"/>
            <a:ext cx="1940180" cy="1515766"/>
          </a:xfrm>
          <a:custGeom>
            <a:avLst/>
            <a:gdLst/>
            <a:ahLst/>
            <a:cxnLst/>
            <a:rect l="l" t="t" r="r" b="b"/>
            <a:pathLst>
              <a:path w="1940180" h="1515766" extrusionOk="0">
                <a:moveTo>
                  <a:pt x="0" y="0"/>
                </a:moveTo>
                <a:lnTo>
                  <a:pt x="1940180" y="0"/>
                </a:lnTo>
                <a:lnTo>
                  <a:pt x="1940180" y="1515766"/>
                </a:lnTo>
                <a:lnTo>
                  <a:pt x="0" y="1515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2423774" y="659325"/>
            <a:ext cx="2280918" cy="1647838"/>
          </a:xfrm>
          <a:custGeom>
            <a:avLst/>
            <a:gdLst/>
            <a:ahLst/>
            <a:cxnLst/>
            <a:rect l="l" t="t" r="r" b="b"/>
            <a:pathLst>
              <a:path w="2375956" h="1767118" extrusionOk="0">
                <a:moveTo>
                  <a:pt x="0" y="0"/>
                </a:moveTo>
                <a:lnTo>
                  <a:pt x="2375957" y="0"/>
                </a:lnTo>
                <a:lnTo>
                  <a:pt x="2375957" y="1767118"/>
                </a:lnTo>
                <a:lnTo>
                  <a:pt x="0" y="17671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15672748" y="236763"/>
            <a:ext cx="2008197" cy="2147805"/>
          </a:xfrm>
          <a:custGeom>
            <a:avLst/>
            <a:gdLst/>
            <a:ahLst/>
            <a:cxnLst/>
            <a:rect l="l" t="t" r="r" b="b"/>
            <a:pathLst>
              <a:path w="2008197" h="2147805" extrusionOk="0">
                <a:moveTo>
                  <a:pt x="0" y="0"/>
                </a:moveTo>
                <a:lnTo>
                  <a:pt x="2008197" y="0"/>
                </a:lnTo>
                <a:lnTo>
                  <a:pt x="2008197" y="2147805"/>
                </a:lnTo>
                <a:lnTo>
                  <a:pt x="0" y="2147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9203579" y="194302"/>
            <a:ext cx="2280252" cy="2232747"/>
          </a:xfrm>
          <a:custGeom>
            <a:avLst/>
            <a:gdLst/>
            <a:ahLst/>
            <a:cxnLst/>
            <a:rect l="l" t="t" r="r" b="b"/>
            <a:pathLst>
              <a:path w="2280252" h="2232747" extrusionOk="0">
                <a:moveTo>
                  <a:pt x="0" y="0"/>
                </a:moveTo>
                <a:lnTo>
                  <a:pt x="2280253" y="0"/>
                </a:lnTo>
                <a:lnTo>
                  <a:pt x="2280253" y="2232747"/>
                </a:lnTo>
                <a:lnTo>
                  <a:pt x="0" y="2232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13142945" y="7965000"/>
            <a:ext cx="1184381" cy="1871306"/>
          </a:xfrm>
          <a:custGeom>
            <a:avLst/>
            <a:gdLst/>
            <a:ahLst/>
            <a:cxnLst/>
            <a:rect l="l" t="t" r="r" b="b"/>
            <a:pathLst>
              <a:path w="1184381" h="1871306" extrusionOk="0">
                <a:moveTo>
                  <a:pt x="0" y="0"/>
                </a:moveTo>
                <a:lnTo>
                  <a:pt x="1184380" y="0"/>
                </a:lnTo>
                <a:lnTo>
                  <a:pt x="1184380" y="1871306"/>
                </a:lnTo>
                <a:lnTo>
                  <a:pt x="0" y="1871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7135591" y="0"/>
            <a:ext cx="1128034" cy="3059075"/>
          </a:xfrm>
          <a:custGeom>
            <a:avLst/>
            <a:gdLst/>
            <a:ahLst/>
            <a:cxnLst/>
            <a:rect l="l" t="t" r="r" b="b"/>
            <a:pathLst>
              <a:path w="1128034" h="3059075" extrusionOk="0">
                <a:moveTo>
                  <a:pt x="0" y="0"/>
                </a:moveTo>
                <a:lnTo>
                  <a:pt x="1128034" y="0"/>
                </a:lnTo>
                <a:lnTo>
                  <a:pt x="1128034" y="3059075"/>
                </a:lnTo>
                <a:lnTo>
                  <a:pt x="0" y="3059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1028700" y="6827277"/>
            <a:ext cx="5927580" cy="1757932"/>
          </a:xfrm>
          <a:custGeom>
            <a:avLst/>
            <a:gdLst/>
            <a:ahLst/>
            <a:cxnLst/>
            <a:rect l="l" t="t" r="r" b="b"/>
            <a:pathLst>
              <a:path w="5927580" h="1757932" extrusionOk="0">
                <a:moveTo>
                  <a:pt x="0" y="0"/>
                </a:moveTo>
                <a:lnTo>
                  <a:pt x="5927580" y="0"/>
                </a:lnTo>
                <a:lnTo>
                  <a:pt x="5927580" y="1757931"/>
                </a:lnTo>
                <a:lnTo>
                  <a:pt x="0" y="1757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4" name="Google Shape;94;p13"/>
          <p:cNvSpPr txBox="1"/>
          <p:nvPr/>
        </p:nvSpPr>
        <p:spPr>
          <a:xfrm>
            <a:off x="797244" y="2222799"/>
            <a:ext cx="6159036" cy="195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68"/>
              <a:buFont typeface="Arial"/>
              <a:buNone/>
            </a:pPr>
            <a:r>
              <a:rPr lang="en-US" sz="11468" b="0" i="0" u="none" strike="noStrike" cap="non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rPr>
              <a:t>GKTeach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8564643" y="3630499"/>
            <a:ext cx="9324300" cy="152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99"/>
              <a:buFont typeface="Arial"/>
              <a:buNone/>
            </a:pPr>
            <a:r>
              <a:rPr lang="en-GB" sz="7099" b="1" dirty="0">
                <a:solidFill>
                  <a:srgbClr val="392503"/>
                </a:solidFill>
                <a:latin typeface="Garamond"/>
                <a:ea typeface="Garamond"/>
                <a:cs typeface="Garamond"/>
                <a:sym typeface="Garamond"/>
              </a:rPr>
              <a:t>Molecular Cell Biology</a:t>
            </a:r>
            <a:endParaRPr sz="1500" b="0" i="0" u="none" strike="noStrike" cap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436528" y="4591564"/>
            <a:ext cx="3696792" cy="117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24"/>
              <a:buFont typeface="Arial"/>
              <a:buNone/>
            </a:pPr>
            <a:r>
              <a:rPr lang="en-US" sz="6924" b="0" i="0" u="none" strike="noStrike" cap="non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rPr>
              <a:t>STAGE 1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9262232" y="4703329"/>
            <a:ext cx="7592045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GB" sz="3900" i="1" dirty="0">
                <a:solidFill>
                  <a:srgbClr val="392503"/>
                </a:solidFill>
                <a:latin typeface="Garamond"/>
                <a:ea typeface="Garamond"/>
                <a:cs typeface="Garamond"/>
                <a:sym typeface="Garamond"/>
              </a:rPr>
              <a:t>Foundations of Biomedical Science </a:t>
            </a:r>
            <a:endParaRPr sz="500" b="0" i="0" u="none" strike="noStrike" cap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4844525" y="8637600"/>
            <a:ext cx="3443400" cy="1649400"/>
          </a:xfrm>
          <a:prstGeom prst="rect">
            <a:avLst/>
          </a:prstGeom>
          <a:solidFill>
            <a:srgbClr val="FFD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5722200" y="8015575"/>
            <a:ext cx="1688050" cy="1649510"/>
          </a:xfrm>
          <a:custGeom>
            <a:avLst/>
            <a:gdLst/>
            <a:ahLst/>
            <a:cxnLst/>
            <a:rect l="l" t="t" r="r" b="b"/>
            <a:pathLst>
              <a:path w="1541598" h="1541598" extrusionOk="0">
                <a:moveTo>
                  <a:pt x="0" y="0"/>
                </a:moveTo>
                <a:lnTo>
                  <a:pt x="1541597" y="0"/>
                </a:lnTo>
                <a:lnTo>
                  <a:pt x="1541597" y="1541598"/>
                </a:lnTo>
                <a:lnTo>
                  <a:pt x="0" y="1541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8"/>
          <p:cNvSpPr txBox="1"/>
          <p:nvPr/>
        </p:nvSpPr>
        <p:spPr>
          <a:xfrm>
            <a:off x="4481801" y="236696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904430" y="1492250"/>
            <a:ext cx="15145320" cy="185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6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An enzyme has optimal activity at pH 7.4. When the pH is reduced to 5.5, its activity decreases. Which of the following is the most likely explanation?</a:t>
            </a:r>
            <a:endParaRPr sz="3600" b="1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608681" y="3406819"/>
            <a:ext cx="12844670" cy="40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B. Changes in the ionisation of amino acid side chains affecting the active site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60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 change in pH alters the ionisation (charge) of amino acid side chains, especially those in the active site. This can affect substrate binding or catalysis, leading to reduced enzyme activity.</a:t>
            </a:r>
            <a:endParaRPr sz="360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05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2" name="Google Shape;122;p16"/>
          <p:cNvSpPr txBox="1"/>
          <p:nvPr/>
        </p:nvSpPr>
        <p:spPr>
          <a:xfrm>
            <a:off x="4481801" y="478766"/>
            <a:ext cx="9324398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GB" sz="6999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073800" y="2241102"/>
            <a:ext cx="1414040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8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Enzymes are proteins, fit together through induced fit theory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8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Affecting enzymes- temperature, pH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800" dirty="0">
                <a:solidFill>
                  <a:srgbClr val="392503"/>
                </a:solidFill>
              </a:rPr>
              <a:t>Enzyme kinetics- competitive, non competitive</a:t>
            </a:r>
            <a:r>
              <a:rPr lang="en-GB" sz="4800">
                <a:solidFill>
                  <a:srgbClr val="392503"/>
                </a:solidFill>
              </a:rPr>
              <a:t>, irreversible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960816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" name="Google Shape;143;p18"/>
          <p:cNvSpPr txBox="1"/>
          <p:nvPr/>
        </p:nvSpPr>
        <p:spPr>
          <a:xfrm>
            <a:off x="2839830" y="395047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952215" y="1368549"/>
            <a:ext cx="16383570" cy="256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An enzyme-catalysed reaction is studied in the presence and absence of a drug. In the presence of the drug, the </a:t>
            </a:r>
            <a:r>
              <a:rPr lang="en-GB" sz="3400" b="1" i="0" dirty="0" err="1">
                <a:solidFill>
                  <a:schemeClr val="bg1">
                    <a:lumMod val="10000"/>
                  </a:schemeClr>
                </a:solidFill>
                <a:effectLst/>
              </a:rPr>
              <a:t>Vmax</a:t>
            </a:r>
            <a:r>
              <a:rPr lang="en-GB" sz="3400" b="1" i="0" dirty="0">
                <a:solidFill>
                  <a:schemeClr val="bg1">
                    <a:lumMod val="10000"/>
                  </a:schemeClr>
                </a:solidFill>
                <a:effectLst/>
              </a:rPr>
              <a:t> remains unchanged</a:t>
            </a:r>
            <a:r>
              <a:rPr lang="en-GB" sz="3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 but the </a:t>
            </a:r>
            <a:r>
              <a:rPr lang="en-GB" sz="3400" b="1" i="0" dirty="0">
                <a:solidFill>
                  <a:schemeClr val="bg1">
                    <a:lumMod val="10000"/>
                  </a:schemeClr>
                </a:solidFill>
                <a:effectLst/>
              </a:rPr>
              <a:t>Km increases</a:t>
            </a:r>
            <a:r>
              <a:rPr lang="en-GB" sz="3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. What is the most likely mechanism of action of this drug?</a:t>
            </a:r>
            <a:endParaRPr sz="3400" b="1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 flipH="1">
            <a:off x="2504836" y="3898616"/>
            <a:ext cx="15335250" cy="491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  <a:buSzPts val="4800"/>
            </a:pPr>
            <a:r>
              <a:rPr lang="en-GB" sz="36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A. Competitive inhibition</a:t>
            </a:r>
            <a:br>
              <a:rPr lang="en-GB" sz="3600" b="0" i="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en-GB" sz="36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B. Non-competitive inhibition</a:t>
            </a:r>
            <a:br>
              <a:rPr lang="en-GB" sz="3600" b="0" i="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en-GB" sz="36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C. Uncompetitive inhibition</a:t>
            </a:r>
            <a:br>
              <a:rPr lang="en-GB" sz="3600" b="0" i="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en-GB" sz="36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D. Irreversible inhibition</a:t>
            </a:r>
            <a:br>
              <a:rPr lang="en-GB" sz="3600" b="0" i="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en-GB" sz="36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E. Allosteric activation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7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960816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" name="Google Shape;143;p18"/>
          <p:cNvSpPr txBox="1"/>
          <p:nvPr/>
        </p:nvSpPr>
        <p:spPr>
          <a:xfrm>
            <a:off x="2839830" y="395047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952215" y="1368549"/>
            <a:ext cx="16383570" cy="256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An enzyme-catalysed reaction is studied in the presence and absence of a drug. In the presence of the drug, the </a:t>
            </a:r>
            <a:r>
              <a:rPr lang="en-GB" sz="3400" b="1" i="0" dirty="0" err="1">
                <a:solidFill>
                  <a:schemeClr val="bg1">
                    <a:lumMod val="10000"/>
                  </a:schemeClr>
                </a:solidFill>
                <a:effectLst/>
              </a:rPr>
              <a:t>Vmax</a:t>
            </a:r>
            <a:r>
              <a:rPr lang="en-GB" sz="3400" b="1" i="0" dirty="0">
                <a:solidFill>
                  <a:schemeClr val="bg1">
                    <a:lumMod val="10000"/>
                  </a:schemeClr>
                </a:solidFill>
                <a:effectLst/>
              </a:rPr>
              <a:t> remains unchanged</a:t>
            </a:r>
            <a:r>
              <a:rPr lang="en-GB" sz="3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 but the </a:t>
            </a:r>
            <a:r>
              <a:rPr lang="en-GB" sz="3400" b="1" i="0" dirty="0">
                <a:solidFill>
                  <a:schemeClr val="bg1">
                    <a:lumMod val="10000"/>
                  </a:schemeClr>
                </a:solidFill>
                <a:effectLst/>
              </a:rPr>
              <a:t>Km increases</a:t>
            </a:r>
            <a:r>
              <a:rPr lang="en-GB" sz="3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. What is the most likely mechanism of action of this drug?</a:t>
            </a:r>
            <a:endParaRPr sz="3400" b="1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 flipH="1">
            <a:off x="2504836" y="3898616"/>
            <a:ext cx="13465414" cy="4358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3600" b="1" i="0" dirty="0">
                <a:solidFill>
                  <a:schemeClr val="bg1">
                    <a:lumMod val="10000"/>
                  </a:schemeClr>
                </a:solidFill>
                <a:effectLst/>
              </a:rPr>
              <a:t>A. Competitive inhibition</a:t>
            </a:r>
            <a:br>
              <a:rPr lang="en-GB" sz="3600" b="0" i="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en-GB" sz="3600" i="0" dirty="0">
                <a:solidFill>
                  <a:schemeClr val="bg1">
                    <a:lumMod val="10000"/>
                  </a:schemeClr>
                </a:solidFill>
                <a:effectLst/>
              </a:rPr>
              <a:t>In competitive inhibition, the inhibitor competes with the substrate for the active site. This means a higher substrate concentration is needed to reach the same reaction rate → Km increases</a:t>
            </a:r>
          </a:p>
          <a:p>
            <a:r>
              <a:rPr lang="en-GB" sz="3600" i="0" dirty="0">
                <a:solidFill>
                  <a:schemeClr val="bg1">
                    <a:lumMod val="10000"/>
                  </a:schemeClr>
                </a:solidFill>
                <a:effectLst/>
              </a:rPr>
              <a:t>The maximum rate (</a:t>
            </a:r>
            <a:r>
              <a:rPr lang="en-GB" sz="3600" i="0" dirty="0" err="1">
                <a:solidFill>
                  <a:schemeClr val="bg1">
                    <a:lumMod val="10000"/>
                  </a:schemeClr>
                </a:solidFill>
                <a:effectLst/>
              </a:rPr>
              <a:t>Vmax</a:t>
            </a:r>
            <a:r>
              <a:rPr lang="en-GB" sz="3600" i="0" dirty="0">
                <a:solidFill>
                  <a:schemeClr val="bg1">
                    <a:lumMod val="10000"/>
                  </a:schemeClr>
                </a:solidFill>
                <a:effectLst/>
              </a:rPr>
              <a:t>) can still be reached if enough substrate is added → </a:t>
            </a:r>
            <a:r>
              <a:rPr lang="en-GB" sz="3600" i="0" dirty="0" err="1">
                <a:solidFill>
                  <a:schemeClr val="bg1">
                    <a:lumMod val="10000"/>
                  </a:schemeClr>
                </a:solidFill>
                <a:effectLst/>
              </a:rPr>
              <a:t>Vmax</a:t>
            </a:r>
            <a:r>
              <a:rPr lang="en-GB" sz="3600" i="0" dirty="0">
                <a:solidFill>
                  <a:schemeClr val="bg1">
                    <a:lumMod val="10000"/>
                  </a:schemeClr>
                </a:solidFill>
                <a:effectLst/>
              </a:rPr>
              <a:t> unchanged</a:t>
            </a:r>
          </a:p>
          <a:p>
            <a:pPr>
              <a:lnSpc>
                <a:spcPct val="140000"/>
              </a:lnSpc>
              <a:buSzPts val="4800"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65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2" name="Google Shape;122;p16"/>
          <p:cNvSpPr txBox="1"/>
          <p:nvPr/>
        </p:nvSpPr>
        <p:spPr>
          <a:xfrm>
            <a:off x="640050" y="605977"/>
            <a:ext cx="12980699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GB" sz="6999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Lipids and Membranes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073800" y="2241102"/>
            <a:ext cx="14140400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Phospholipid bilayer is amphipathic 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Asymmetrical, fluid, regulated, intrinsic, anchored and extrinsic proteins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55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" name="Google Shape;143;p18"/>
          <p:cNvSpPr txBox="1"/>
          <p:nvPr/>
        </p:nvSpPr>
        <p:spPr>
          <a:xfrm>
            <a:off x="4481801" y="307158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2325498" y="1556023"/>
            <a:ext cx="14114670" cy="202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Which of the following best describes the arrangement of phospholipids in a cell membrane?</a:t>
            </a:r>
            <a:endParaRPr sz="4000" b="1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0121D-2F5F-E2D7-7CE1-A76CD1AF01B8}"/>
              </a:ext>
            </a:extLst>
          </p:cNvPr>
          <p:cNvSpPr txBox="1"/>
          <p:nvPr/>
        </p:nvSpPr>
        <p:spPr>
          <a:xfrm>
            <a:off x="2325498" y="3772707"/>
            <a:ext cx="138887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A. Hydrophilic heads face inward, and hydrophobic tails face the aqueous environment</a:t>
            </a:r>
            <a:br>
              <a:rPr lang="en-GB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6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B. Hydrophilic heads and hydrophobic tails are randomly arranged</a:t>
            </a:r>
            <a:br>
              <a:rPr lang="en-GB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6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C. Hydrophobic tails face the extracellular fluid only</a:t>
            </a:r>
            <a:br>
              <a:rPr lang="en-GB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6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D. Hydrophilic heads form the core of the membrane</a:t>
            </a:r>
            <a:br>
              <a:rPr lang="en-GB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6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E. Hydrophobic tails face inward, and hydrophilic heads face the aqueous environment</a:t>
            </a: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07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" name="Google Shape;143;p18"/>
          <p:cNvSpPr txBox="1"/>
          <p:nvPr/>
        </p:nvSpPr>
        <p:spPr>
          <a:xfrm>
            <a:off x="4481801" y="307158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2325498" y="1556023"/>
            <a:ext cx="14114670" cy="202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Which of the following best describes the arrangement of phospholipids in a cell membrane?</a:t>
            </a:r>
            <a:endParaRPr sz="4000" b="1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0121D-2F5F-E2D7-7CE1-A76CD1AF01B8}"/>
              </a:ext>
            </a:extLst>
          </p:cNvPr>
          <p:cNvSpPr txBox="1"/>
          <p:nvPr/>
        </p:nvSpPr>
        <p:spPr>
          <a:xfrm>
            <a:off x="2325498" y="3772707"/>
            <a:ext cx="138887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E. Hydrophobic tails face inward, and hydrophilic heads face the aqueous environment</a:t>
            </a:r>
          </a:p>
          <a:p>
            <a:r>
              <a:rPr lang="en-GB" sz="4000" i="0" dirty="0">
                <a:solidFill>
                  <a:schemeClr val="bg1">
                    <a:lumMod val="10000"/>
                  </a:schemeClr>
                </a:solidFill>
                <a:effectLst/>
              </a:rPr>
              <a:t>Phospholipids form a bilayer in which: the hydrophilic (polar) heads face the aqueous environments (both extracellular fluid and cytosol), the hydrophobic (</a:t>
            </a:r>
            <a:r>
              <a:rPr lang="en-GB" sz="4000" i="0" dirty="0" err="1">
                <a:solidFill>
                  <a:schemeClr val="bg1">
                    <a:lumMod val="10000"/>
                  </a:schemeClr>
                </a:solidFill>
                <a:effectLst/>
              </a:rPr>
              <a:t>nonpolar</a:t>
            </a:r>
            <a:r>
              <a:rPr lang="en-GB" sz="4000" i="0" dirty="0">
                <a:solidFill>
                  <a:schemeClr val="bg1">
                    <a:lumMod val="10000"/>
                  </a:schemeClr>
                </a:solidFill>
                <a:effectLst/>
              </a:rPr>
              <a:t>) tails face inward, away from water</a:t>
            </a:r>
          </a:p>
          <a:p>
            <a:pPr algn="l"/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05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2" name="Google Shape;122;p16"/>
          <p:cNvSpPr txBox="1"/>
          <p:nvPr/>
        </p:nvSpPr>
        <p:spPr>
          <a:xfrm>
            <a:off x="1052801" y="605977"/>
            <a:ext cx="8091199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GB" sz="6999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Haemoglobin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073800" y="2241102"/>
            <a:ext cx="14140400" cy="340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800" dirty="0">
                <a:solidFill>
                  <a:srgbClr val="392503"/>
                </a:solidFill>
              </a:rPr>
              <a:t>Structure is essential to function- tetramer 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800" dirty="0">
                <a:solidFill>
                  <a:srgbClr val="392503"/>
                </a:solidFill>
              </a:rPr>
              <a:t>Tense and relaxed, Bohr effect, sickle cell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lang="en-GB" sz="4800" dirty="0">
              <a:solidFill>
                <a:srgbClr val="392503"/>
              </a:solidFill>
            </a:endParaRP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8110A-AB5D-D086-17A2-68D825542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32" y="4974646"/>
            <a:ext cx="5905500" cy="459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20A012-CCF0-AD85-B33E-E75170F96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00" y="4873689"/>
            <a:ext cx="5905500" cy="47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96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621552" y="1677614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8"/>
          <p:cNvSpPr txBox="1"/>
          <p:nvPr/>
        </p:nvSpPr>
        <p:spPr>
          <a:xfrm>
            <a:off x="4481801" y="307158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174750" y="1500958"/>
            <a:ext cx="15491698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Which of the following best describes the Bohr effect in haemoglobin?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1621552" y="3438740"/>
            <a:ext cx="1522592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A. Increased pH reduces haemoglobin’s affinity for oxygen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B. Decreased carbon dioxide concentration reduces oxygen binding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C. Increased hydrogen ion concentration reduces haemoglobin’s affinity for oxygen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D. Oxygen binding increases the release of hydrogen ions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E. Haemoglobin binds oxygen more tightly in metabolically active tissues</a:t>
            </a:r>
            <a:endParaRPr sz="4000" b="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20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621552" y="1677614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8"/>
          <p:cNvSpPr txBox="1"/>
          <p:nvPr/>
        </p:nvSpPr>
        <p:spPr>
          <a:xfrm>
            <a:off x="4481801" y="307158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174750" y="1500958"/>
            <a:ext cx="15491698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Which of the following best describes the Bohr effect in haemoglobin?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1621552" y="3438740"/>
            <a:ext cx="15225920" cy="40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C. Increased hydrogen ion concentration reduces haemoglobin’s affinity for oxygen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60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The </a:t>
            </a:r>
            <a:r>
              <a:rPr lang="en-GB" sz="3600" i="0" dirty="0">
                <a:solidFill>
                  <a:schemeClr val="bg1">
                    <a:lumMod val="10000"/>
                  </a:schemeClr>
                </a:solidFill>
                <a:effectLst/>
              </a:rPr>
              <a:t>Bohr effect</a:t>
            </a:r>
            <a:r>
              <a:rPr lang="en-GB" sz="360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 describes how increased </a:t>
            </a:r>
            <a:r>
              <a:rPr lang="en-GB" sz="3600" i="0" dirty="0">
                <a:solidFill>
                  <a:schemeClr val="bg1">
                    <a:lumMod val="10000"/>
                  </a:schemeClr>
                </a:solidFill>
                <a:effectLst/>
              </a:rPr>
              <a:t>CO₂</a:t>
            </a:r>
            <a:r>
              <a:rPr lang="en-GB" sz="360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 and </a:t>
            </a:r>
            <a:r>
              <a:rPr lang="en-GB" sz="3600" i="0" dirty="0">
                <a:solidFill>
                  <a:schemeClr val="bg1">
                    <a:lumMod val="10000"/>
                  </a:schemeClr>
                </a:solidFill>
                <a:effectLst/>
              </a:rPr>
              <a:t>H⁺ (lower pH)</a:t>
            </a:r>
            <a:r>
              <a:rPr lang="en-GB" sz="360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 reduce haemoglobin’s affinity for oxygen. This promotes oxygen release in metabolically active tissues where it is most needed.</a:t>
            </a:r>
            <a:endParaRPr sz="360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63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>
            <a:off x="-3269456" y="-759437"/>
            <a:ext cx="11805873" cy="11805873"/>
          </a:xfrm>
          <a:custGeom>
            <a:avLst/>
            <a:gdLst/>
            <a:ahLst/>
            <a:cxnLst/>
            <a:rect l="l" t="t" r="r" b="b"/>
            <a:pathLst>
              <a:path w="11805873" h="11805873" extrusionOk="0">
                <a:moveTo>
                  <a:pt x="0" y="0"/>
                </a:moveTo>
                <a:lnTo>
                  <a:pt x="11805874" y="0"/>
                </a:lnTo>
                <a:lnTo>
                  <a:pt x="11805874" y="11805874"/>
                </a:lnTo>
                <a:lnTo>
                  <a:pt x="0" y="11805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8" name="Google Shape;108;p14"/>
          <p:cNvSpPr txBox="1"/>
          <p:nvPr/>
        </p:nvSpPr>
        <p:spPr>
          <a:xfrm>
            <a:off x="-787981" y="3587785"/>
            <a:ext cx="9324398" cy="243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9487E0-DEDB-E121-56EF-141B8A3B53AA}"/>
              </a:ext>
            </a:extLst>
          </p:cNvPr>
          <p:cNvSpPr txBox="1"/>
          <p:nvPr/>
        </p:nvSpPr>
        <p:spPr>
          <a:xfrm>
            <a:off x="9144000" y="292100"/>
            <a:ext cx="8604250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/>
              <a:t>-Define different types of cells</a:t>
            </a:r>
          </a:p>
          <a:p>
            <a:pPr algn="l"/>
            <a:r>
              <a:rPr lang="en-GB" sz="4400" dirty="0"/>
              <a:t>-Recognise protein structures </a:t>
            </a:r>
          </a:p>
          <a:p>
            <a:pPr algn="l"/>
            <a:r>
              <a:rPr lang="en-GB" sz="4400" dirty="0"/>
              <a:t>-Understand pH and buffers role in the body </a:t>
            </a:r>
          </a:p>
          <a:p>
            <a:pPr algn="l"/>
            <a:r>
              <a:rPr lang="en-GB" sz="4400" dirty="0"/>
              <a:t>-Revise enzyme kinetics and define terms </a:t>
            </a:r>
          </a:p>
          <a:p>
            <a:pPr algn="l"/>
            <a:r>
              <a:rPr lang="en-GB" sz="4400" dirty="0"/>
              <a:t>-Describe lipid structures eg membranes </a:t>
            </a:r>
          </a:p>
          <a:p>
            <a:pPr algn="l"/>
            <a:r>
              <a:rPr lang="en-GB" sz="4400" dirty="0"/>
              <a:t>-Describe the significance of Hb in the body</a:t>
            </a:r>
          </a:p>
          <a:p>
            <a:pPr algn="l"/>
            <a:r>
              <a:rPr lang="en-GB" sz="4400" dirty="0"/>
              <a:t>-Revise intercellular signalling and transport </a:t>
            </a:r>
          </a:p>
          <a:p>
            <a:pPr algn="l"/>
            <a:r>
              <a:rPr lang="en-GB" sz="4400" dirty="0"/>
              <a:t>-Briefly cover DNA and genes </a:t>
            </a:r>
            <a:endParaRPr lang="en-US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2" name="Google Shape;122;p16"/>
          <p:cNvSpPr txBox="1"/>
          <p:nvPr/>
        </p:nvSpPr>
        <p:spPr>
          <a:xfrm>
            <a:off x="-819168" y="528695"/>
            <a:ext cx="12980699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GB" sz="6999" b="1" dirty="0">
                <a:solidFill>
                  <a:srgbClr val="392503"/>
                </a:solidFill>
              </a:rPr>
              <a:t>Protein Targeting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073800" y="2241102"/>
            <a:ext cx="14140400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Preparing proteins for their function 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Targeting proteins to ER via signal peptide, targeting cytosolic protein to organelles via other peptide signals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lang="en-GB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37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8"/>
          <p:cNvSpPr txBox="1"/>
          <p:nvPr/>
        </p:nvSpPr>
        <p:spPr>
          <a:xfrm>
            <a:off x="4481801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2343831" y="1887817"/>
            <a:ext cx="1337437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Which of the following best describes how newly synthesised proteins are targeted to their correct location ?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073800" y="3399118"/>
            <a:ext cx="14781420" cy="603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4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A. All proteins are synthesised in the Golgi apparatus and then transported to their destination</a:t>
            </a:r>
            <a:br>
              <a:rPr lang="en-GB" sz="34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4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B. Proteins destined for the endoplasmic reticulum contain a signal peptide that directs them to the rough ER</a:t>
            </a:r>
            <a:br>
              <a:rPr lang="en-GB" sz="34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4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C. Mitochondrial proteins enter the nucleus first before being transported to mitochondria</a:t>
            </a:r>
            <a:br>
              <a:rPr lang="en-GB" sz="34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4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D. Cytosolic proteins require a signal peptide to remain in the cytosol</a:t>
            </a:r>
            <a:br>
              <a:rPr lang="en-GB" sz="34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4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E. Proteins are randomly distributed within the cell and localise based on function</a:t>
            </a:r>
            <a:endParaRPr sz="3400" b="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37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8"/>
          <p:cNvSpPr txBox="1"/>
          <p:nvPr/>
        </p:nvSpPr>
        <p:spPr>
          <a:xfrm>
            <a:off x="4481801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2343831" y="1887817"/>
            <a:ext cx="1337437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Which of the following best describes how newly synthesised proteins are targeted to their correct location ?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073800" y="3399118"/>
            <a:ext cx="14781420" cy="510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3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B. Proteins destined for the endoplasmic reticulum contain a signal peptide that directs them to the rough ER</a:t>
            </a:r>
            <a:br>
              <a:rPr lang="en-GB" sz="34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600" i="0" dirty="0">
                <a:solidFill>
                  <a:schemeClr val="bg1">
                    <a:lumMod val="10000"/>
                  </a:schemeClr>
                </a:solidFill>
                <a:effectLst/>
              </a:rPr>
              <a:t>Proteins are targeted to specific cellular locations by signal sequences:</a:t>
            </a:r>
          </a:p>
          <a:p>
            <a:r>
              <a:rPr lang="en-GB" sz="3600" i="0" dirty="0">
                <a:solidFill>
                  <a:schemeClr val="bg1">
                    <a:lumMod val="10000"/>
                  </a:schemeClr>
                </a:solidFill>
                <a:effectLst/>
              </a:rPr>
              <a:t>Proteins destined for the rough ER have an N-terminal signal peptide, which is recognised and directs the ribosome to the ER membrane for co-translational insertion.</a:t>
            </a:r>
          </a:p>
          <a:p>
            <a:r>
              <a:rPr lang="en-GB" sz="3600" i="0" dirty="0">
                <a:solidFill>
                  <a:schemeClr val="bg1">
                    <a:lumMod val="10000"/>
                  </a:schemeClr>
                </a:solidFill>
                <a:effectLst/>
              </a:rPr>
              <a:t>Other organelles (e.g. mitochondria, nucleus) use different targeting sequences to direct proteins after translation.</a:t>
            </a:r>
          </a:p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3400" b="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653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2" name="Google Shape;122;p16"/>
          <p:cNvSpPr txBox="1"/>
          <p:nvPr/>
        </p:nvSpPr>
        <p:spPr>
          <a:xfrm>
            <a:off x="-1963450" y="605977"/>
            <a:ext cx="12980699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GB" sz="6999" b="1" dirty="0">
                <a:solidFill>
                  <a:srgbClr val="392503"/>
                </a:solidFill>
              </a:rPr>
              <a:t>Cytoskeleton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073800" y="2241102"/>
            <a:ext cx="14140400" cy="603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000" dirty="0"/>
              <a:t>Network of protein filaments within cell- maintain cell, transport, cytokineses, movement, chromosome separation 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Actin microfilaments, intermedi</a:t>
            </a:r>
            <a:r>
              <a:rPr lang="en-GB" sz="4000" dirty="0"/>
              <a:t>ate filaments, microtubules </a:t>
            </a:r>
          </a:p>
          <a:p>
            <a:pPr marL="1036329" indent="-518164">
              <a:lnSpc>
                <a:spcPct val="140000"/>
              </a:lnSpc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000" dirty="0"/>
              <a:t>Cilia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lang="en-GB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149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8"/>
          <p:cNvSpPr txBox="1"/>
          <p:nvPr/>
        </p:nvSpPr>
        <p:spPr>
          <a:xfrm>
            <a:off x="4368817" y="201276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847832" y="1629285"/>
            <a:ext cx="15448170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Which of the following correctly matches a cytoskeleton component with its primary function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418181" y="3787310"/>
            <a:ext cx="15448170" cy="465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6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A. Actin filaments – form the mitotic spindle during cell division</a:t>
            </a:r>
            <a:br>
              <a:rPr lang="en-GB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6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B. Microtubules – provide tensile strength and mechanical support</a:t>
            </a:r>
            <a:br>
              <a:rPr lang="en-GB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6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C. Intermediate filaments – maintain cell shape and resist mechanical stress</a:t>
            </a:r>
            <a:br>
              <a:rPr lang="en-GB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6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D. Cilia – composed mainly of actin filaments and anchor the nucleus</a:t>
            </a:r>
            <a:br>
              <a:rPr lang="en-GB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6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E. Microtubules – primarily involved in anchoring organelles to the plasma membrane</a:t>
            </a:r>
            <a:endParaRPr sz="3600" b="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8"/>
          <p:cNvSpPr txBox="1"/>
          <p:nvPr/>
        </p:nvSpPr>
        <p:spPr>
          <a:xfrm>
            <a:off x="4368817" y="201276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847832" y="1629285"/>
            <a:ext cx="15448170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Which of the following correctly matches a cytoskeleton component with its primary function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418181" y="3787310"/>
            <a:ext cx="15448170" cy="514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6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C. Intermediate filaments – maintain cell shape and resist mechanical stress</a:t>
            </a:r>
            <a:br>
              <a:rPr lang="en-GB" sz="36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2900" dirty="0"/>
              <a:t>Actin microfilaments: support cell shape, enable motility, and participate in endocytosis/exocytosis</a:t>
            </a:r>
          </a:p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2900" dirty="0"/>
              <a:t>Intermediate filaments: provide tensile strength and maintain the integrity of cells and tissues</a:t>
            </a:r>
          </a:p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2900" dirty="0"/>
              <a:t>Microtubules: form the mitotic spindle, guide intracellular transport, and make up cilia and flagella</a:t>
            </a:r>
          </a:p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2900" dirty="0"/>
              <a:t>Cilia: composed of microtubules (arranged in a 9+2 structure) and enable movement of fluids across cell surfaces</a:t>
            </a:r>
            <a:endParaRPr sz="290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901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2" name="Google Shape;122;p16"/>
          <p:cNvSpPr txBox="1"/>
          <p:nvPr/>
        </p:nvSpPr>
        <p:spPr>
          <a:xfrm>
            <a:off x="800082" y="514238"/>
            <a:ext cx="12980699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GB" sz="6999" b="1" dirty="0">
                <a:solidFill>
                  <a:srgbClr val="392503"/>
                </a:solidFill>
              </a:rPr>
              <a:t>Intracellular signalling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073800" y="2241102"/>
            <a:ext cx="14140400" cy="68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000" dirty="0"/>
              <a:t>Change metabolic activities, secrete and release, changes in gene expression, sensory perception 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messenger- G protein coupled receptors 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 dependent protein kinase A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lang="en-GB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lang="en-GB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lang="en-GB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272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1" name="Google Shape;151;p19"/>
          <p:cNvSpPr txBox="1"/>
          <p:nvPr/>
        </p:nvSpPr>
        <p:spPr>
          <a:xfrm>
            <a:off x="4481801" y="312776"/>
            <a:ext cx="9324398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GB" sz="6999" b="1" dirty="0">
                <a:solidFill>
                  <a:srgbClr val="FFFFFF"/>
                </a:solidFill>
              </a:rPr>
              <a:t>SBA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460500" y="1211712"/>
            <a:ext cx="14979668" cy="305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2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 hormone binds to a G protein-coupled receptor (GPCR) on the surface of a liver cell. This activates adenylate cyclase, increasing intracellular cAMP levels and subsequently activating protein kinase A (PKA). Which of the following is a likely consequence of this signalling pathway?</a:t>
            </a:r>
            <a:endParaRPr sz="3200" b="1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2073800" y="4221151"/>
            <a:ext cx="14979668" cy="547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40000"/>
              </a:lnSpc>
              <a:buSzPts val="4800"/>
            </a:pPr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A. Direct fusion of vesicles with the plasma membrane independent of phosphorylation</a:t>
            </a:r>
            <a:b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B. Altered metabolic activity through phosphorylation of target enzymes</a:t>
            </a:r>
            <a:b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C. Immediate change in gene transcription without secondary messengers</a:t>
            </a:r>
            <a:b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D. Inhibition of all G protein-coupled receptor activity</a:t>
            </a:r>
            <a:b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E. Direct movement of ions across the membrane without a channel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1" name="Google Shape;151;p19"/>
          <p:cNvSpPr txBox="1"/>
          <p:nvPr/>
        </p:nvSpPr>
        <p:spPr>
          <a:xfrm>
            <a:off x="4481801" y="312776"/>
            <a:ext cx="9324398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GB" sz="6999" b="1" dirty="0">
                <a:solidFill>
                  <a:srgbClr val="FFFFFF"/>
                </a:solidFill>
              </a:rPr>
              <a:t>SBA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460500" y="1211712"/>
            <a:ext cx="14979668" cy="305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2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 hormone binds to a G protein-coupled receptor (GPCR) on the surface of a liver cell. This activates adenylate cyclase, increasing intracellular cAMP levels and subsequently activating protein kinase A (PKA). Which of the following is a likely consequence of this signalling pathway?</a:t>
            </a:r>
            <a:endParaRPr sz="3200" b="1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2073800" y="4637151"/>
            <a:ext cx="14979668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  <a:buSzPts val="4800"/>
            </a:pPr>
            <a:r>
              <a:rPr lang="en-GB" sz="3200" b="1" i="0" dirty="0">
                <a:solidFill>
                  <a:schemeClr val="bg1">
                    <a:lumMod val="10000"/>
                  </a:schemeClr>
                </a:solidFill>
                <a:effectLst/>
              </a:rPr>
              <a:t>B. Altered metabolic activity through phosphorylation of target enzymes</a:t>
            </a:r>
            <a:br>
              <a:rPr lang="en-GB" sz="3200" b="1" i="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en-GB" sz="3200" dirty="0"/>
              <a:t>Binding of a hormone to a GPCR can activate adenylate cyclase, increasing cAMP, which then activates PKA.PKA phosphorylates specific enzymes, altering their activity and changing cellular metabolism.</a:t>
            </a:r>
            <a:endParaRPr sz="320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24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/>
          <p:nvPr/>
        </p:nvSpPr>
        <p:spPr>
          <a:xfrm>
            <a:off x="3241063" y="-848037"/>
            <a:ext cx="11805873" cy="11805873"/>
          </a:xfrm>
          <a:custGeom>
            <a:avLst/>
            <a:gdLst/>
            <a:ahLst/>
            <a:cxnLst/>
            <a:rect l="l" t="t" r="r" b="b"/>
            <a:pathLst>
              <a:path w="11805873" h="11805873" extrusionOk="0">
                <a:moveTo>
                  <a:pt x="0" y="0"/>
                </a:moveTo>
                <a:lnTo>
                  <a:pt x="11805874" y="0"/>
                </a:lnTo>
                <a:lnTo>
                  <a:pt x="11805874" y="11805873"/>
                </a:lnTo>
                <a:lnTo>
                  <a:pt x="0" y="11805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9" name="Google Shape;159;p20"/>
          <p:cNvSpPr/>
          <p:nvPr/>
        </p:nvSpPr>
        <p:spPr>
          <a:xfrm>
            <a:off x="720840" y="7853316"/>
            <a:ext cx="1940180" cy="1515766"/>
          </a:xfrm>
          <a:custGeom>
            <a:avLst/>
            <a:gdLst/>
            <a:ahLst/>
            <a:cxnLst/>
            <a:rect l="l" t="t" r="r" b="b"/>
            <a:pathLst>
              <a:path w="1940180" h="1515766" extrusionOk="0">
                <a:moveTo>
                  <a:pt x="0" y="0"/>
                </a:moveTo>
                <a:lnTo>
                  <a:pt x="1940181" y="0"/>
                </a:lnTo>
                <a:lnTo>
                  <a:pt x="1940181" y="1515766"/>
                </a:lnTo>
                <a:lnTo>
                  <a:pt x="0" y="1515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0" name="Google Shape;160;p20"/>
          <p:cNvSpPr/>
          <p:nvPr/>
        </p:nvSpPr>
        <p:spPr>
          <a:xfrm>
            <a:off x="15990992" y="4339688"/>
            <a:ext cx="1268308" cy="1430422"/>
          </a:xfrm>
          <a:custGeom>
            <a:avLst/>
            <a:gdLst/>
            <a:ahLst/>
            <a:cxnLst/>
            <a:rect l="l" t="t" r="r" b="b"/>
            <a:pathLst>
              <a:path w="1268308" h="1430422" extrusionOk="0">
                <a:moveTo>
                  <a:pt x="0" y="0"/>
                </a:moveTo>
                <a:lnTo>
                  <a:pt x="1268308" y="0"/>
                </a:lnTo>
                <a:lnTo>
                  <a:pt x="1268308" y="1430422"/>
                </a:lnTo>
                <a:lnTo>
                  <a:pt x="0" y="1430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1" name="Google Shape;161;p20"/>
          <p:cNvSpPr/>
          <p:nvPr/>
        </p:nvSpPr>
        <p:spPr>
          <a:xfrm>
            <a:off x="550804" y="4621883"/>
            <a:ext cx="2375956" cy="1767118"/>
          </a:xfrm>
          <a:custGeom>
            <a:avLst/>
            <a:gdLst/>
            <a:ahLst/>
            <a:cxnLst/>
            <a:rect l="l" t="t" r="r" b="b"/>
            <a:pathLst>
              <a:path w="2375956" h="1767118" extrusionOk="0">
                <a:moveTo>
                  <a:pt x="0" y="0"/>
                </a:moveTo>
                <a:lnTo>
                  <a:pt x="2375957" y="0"/>
                </a:lnTo>
                <a:lnTo>
                  <a:pt x="2375957" y="1767118"/>
                </a:lnTo>
                <a:lnTo>
                  <a:pt x="0" y="17671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2" name="Google Shape;162;p20"/>
          <p:cNvSpPr/>
          <p:nvPr/>
        </p:nvSpPr>
        <p:spPr>
          <a:xfrm>
            <a:off x="15585334" y="634149"/>
            <a:ext cx="2008197" cy="2147805"/>
          </a:xfrm>
          <a:custGeom>
            <a:avLst/>
            <a:gdLst/>
            <a:ahLst/>
            <a:cxnLst/>
            <a:rect l="l" t="t" r="r" b="b"/>
            <a:pathLst>
              <a:path w="2008197" h="2147805" extrusionOk="0">
                <a:moveTo>
                  <a:pt x="0" y="0"/>
                </a:moveTo>
                <a:lnTo>
                  <a:pt x="2008197" y="0"/>
                </a:lnTo>
                <a:lnTo>
                  <a:pt x="2008197" y="2147805"/>
                </a:lnTo>
                <a:lnTo>
                  <a:pt x="0" y="2147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3" name="Google Shape;163;p20"/>
          <p:cNvSpPr/>
          <p:nvPr/>
        </p:nvSpPr>
        <p:spPr>
          <a:xfrm>
            <a:off x="550804" y="634149"/>
            <a:ext cx="2280252" cy="2232747"/>
          </a:xfrm>
          <a:custGeom>
            <a:avLst/>
            <a:gdLst/>
            <a:ahLst/>
            <a:cxnLst/>
            <a:rect l="l" t="t" r="r" b="b"/>
            <a:pathLst>
              <a:path w="2280252" h="2232747" extrusionOk="0">
                <a:moveTo>
                  <a:pt x="0" y="0"/>
                </a:moveTo>
                <a:lnTo>
                  <a:pt x="2280253" y="0"/>
                </a:lnTo>
                <a:lnTo>
                  <a:pt x="2280253" y="2232747"/>
                </a:lnTo>
                <a:lnTo>
                  <a:pt x="0" y="2232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4" name="Google Shape;164;p20"/>
          <p:cNvSpPr/>
          <p:nvPr/>
        </p:nvSpPr>
        <p:spPr>
          <a:xfrm>
            <a:off x="15990992" y="6479905"/>
            <a:ext cx="1184381" cy="1871306"/>
          </a:xfrm>
          <a:custGeom>
            <a:avLst/>
            <a:gdLst/>
            <a:ahLst/>
            <a:cxnLst/>
            <a:rect l="l" t="t" r="r" b="b"/>
            <a:pathLst>
              <a:path w="1184381" h="1871306" extrusionOk="0">
                <a:moveTo>
                  <a:pt x="0" y="0"/>
                </a:moveTo>
                <a:lnTo>
                  <a:pt x="1184381" y="0"/>
                </a:lnTo>
                <a:lnTo>
                  <a:pt x="1184381" y="1871305"/>
                </a:lnTo>
                <a:lnTo>
                  <a:pt x="0" y="1871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5" name="Google Shape;165;p20"/>
          <p:cNvSpPr txBox="1"/>
          <p:nvPr/>
        </p:nvSpPr>
        <p:spPr>
          <a:xfrm>
            <a:off x="4287093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4166875" y="6771200"/>
            <a:ext cx="8095200" cy="26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you!!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ea typeface="Calibri"/>
              </a:rPr>
              <a:t>teya.valkova@kcl.ac.uk</a:t>
            </a:r>
            <a:endParaRPr lang="en-US"/>
          </a:p>
        </p:txBody>
      </p:sp>
      <p:pic>
        <p:nvPicPr>
          <p:cNvPr id="2" name="Picture 1" descr="QR code">
            <a:extLst>
              <a:ext uri="{FF2B5EF4-FFF2-40B4-BE49-F238E27FC236}">
                <a16:creationId xmlns:a16="http://schemas.microsoft.com/office/drawing/2014/main" id="{161F99BE-B6B9-810A-E46A-B7FF234640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9528" y="2562764"/>
            <a:ext cx="4967378" cy="4988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15"/>
          <p:cNvSpPr txBox="1"/>
          <p:nvPr/>
        </p:nvSpPr>
        <p:spPr>
          <a:xfrm>
            <a:off x="1847832" y="478766"/>
            <a:ext cx="9324398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GB" sz="6999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Cells and Organelles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simplified diagram of eukaryotic cell">
            <a:extLst>
              <a:ext uri="{FF2B5EF4-FFF2-40B4-BE49-F238E27FC236}">
                <a16:creationId xmlns:a16="http://schemas.microsoft.com/office/drawing/2014/main" id="{CB7C7359-A07E-95FB-4E65-306AAADD1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65" y="1986679"/>
            <a:ext cx="7142402" cy="69317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6" name="Google Shape;116;p15"/>
          <p:cNvSpPr txBox="1"/>
          <p:nvPr/>
        </p:nvSpPr>
        <p:spPr>
          <a:xfrm>
            <a:off x="2768541" y="3162611"/>
            <a:ext cx="342652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36329" indent="-518164" algn="ctr">
              <a:lnSpc>
                <a:spcPct val="140000"/>
              </a:lnSpc>
              <a:buClr>
                <a:srgbClr val="392503"/>
              </a:buClr>
              <a:buSzPts val="4800"/>
              <a:buFont typeface="Arial"/>
              <a:buChar char="•"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BF4DB-57A3-E546-5F7A-075942245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816" y="2314997"/>
            <a:ext cx="10058400" cy="62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5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15"/>
          <p:cNvSpPr txBox="1"/>
          <p:nvPr/>
        </p:nvSpPr>
        <p:spPr>
          <a:xfrm>
            <a:off x="1695432" y="614525"/>
            <a:ext cx="14366368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GB" sz="6999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Protein Structure and Function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 flipH="1">
            <a:off x="2651116" y="2367142"/>
            <a:ext cx="12985768" cy="639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4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Protein Structure: primary, secondary, tertiary and quaternary 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400" dirty="0">
                <a:solidFill>
                  <a:srgbClr val="392503"/>
                </a:solidFill>
              </a:rPr>
              <a:t>Alpha and beta helix 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4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Collagen triple helix 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400" dirty="0">
                <a:solidFill>
                  <a:srgbClr val="392503"/>
                </a:solidFill>
              </a:rPr>
              <a:t>Forces that stabilise protein structures: covalent and non covalent </a:t>
            </a: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3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5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8"/>
          <p:cNvSpPr txBox="1"/>
          <p:nvPr/>
        </p:nvSpPr>
        <p:spPr>
          <a:xfrm>
            <a:off x="4481800" y="456569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360735" y="1565532"/>
            <a:ext cx="15566529" cy="202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Which of the following interactions is primarily responsible for maintaining the </a:t>
            </a:r>
            <a:r>
              <a:rPr lang="en-GB" sz="4000" b="1" i="0" dirty="0">
                <a:solidFill>
                  <a:schemeClr val="bg1">
                    <a:lumMod val="10000"/>
                  </a:schemeClr>
                </a:solidFill>
                <a:effectLst/>
              </a:rPr>
              <a:t>secondary structure</a:t>
            </a: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 of proteins such as </a:t>
            </a:r>
            <a:r>
              <a:rPr lang="el-GR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α-</a:t>
            </a: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helices and </a:t>
            </a:r>
            <a:r>
              <a:rPr lang="el-GR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β-</a:t>
            </a: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sheets?</a:t>
            </a:r>
            <a:endParaRPr sz="4000" b="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 flipH="1">
            <a:off x="2780300" y="3431952"/>
            <a:ext cx="13659868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A. </a:t>
            </a:r>
            <a:r>
              <a:rPr lang="en-GB" sz="4000" b="0" i="0" u="none" strike="noStrike" dirty="0" err="1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Disulfide</a:t>
            </a: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 bonds between cysteine residues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B. Hydrogen bonds between backbone amide and carbonyl groups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C. Ionic interactions between charged side chains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D. Hydrophobic interactions between non-polar side chains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E. Van </a:t>
            </a:r>
            <a:r>
              <a:rPr lang="en-GB" sz="4000" b="0" i="0" u="none" strike="noStrike" dirty="0" err="1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der</a:t>
            </a: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 Waals forces between adjacent residues</a:t>
            </a:r>
            <a:endParaRPr sz="4000" b="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02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8"/>
          <p:cNvSpPr txBox="1"/>
          <p:nvPr/>
        </p:nvSpPr>
        <p:spPr>
          <a:xfrm>
            <a:off x="4481800" y="456569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360735" y="1565532"/>
            <a:ext cx="15566529" cy="202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Which of the following interactions is primarily responsible for maintaining the </a:t>
            </a:r>
            <a:r>
              <a:rPr lang="en-GB" sz="4000" b="1" i="0" dirty="0">
                <a:solidFill>
                  <a:schemeClr val="bg1">
                    <a:lumMod val="10000"/>
                  </a:schemeClr>
                </a:solidFill>
                <a:effectLst/>
              </a:rPr>
              <a:t>secondary structure</a:t>
            </a: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 of proteins such as </a:t>
            </a:r>
            <a:r>
              <a:rPr lang="el-GR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α-</a:t>
            </a: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helices and </a:t>
            </a:r>
            <a:r>
              <a:rPr lang="el-GR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β-</a:t>
            </a: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sheets?</a:t>
            </a:r>
            <a:endParaRPr sz="4000" b="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 flipH="1">
            <a:off x="1873250" y="3070696"/>
            <a:ext cx="14566918" cy="7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B. Hydrogen bonds between backbone amide and carbonyl groups</a:t>
            </a:r>
          </a:p>
          <a:p>
            <a:br>
              <a:rPr lang="en-GB" sz="40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Secondary structure (</a:t>
            </a:r>
            <a:r>
              <a:rPr lang="el-GR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α-</a:t>
            </a:r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helices and </a:t>
            </a:r>
            <a:r>
              <a:rPr lang="el-GR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β-</a:t>
            </a:r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sheets) is stabilised mainly by hydrogen bonds formed between the backbone amide hydrogen and carbonyl oxygen atoms of peptide bonds.</a:t>
            </a:r>
          </a:p>
          <a:p>
            <a:r>
              <a:rPr lang="en-GB" sz="3200" b="0" i="0" dirty="0" err="1">
                <a:solidFill>
                  <a:schemeClr val="bg1">
                    <a:lumMod val="10000"/>
                  </a:schemeClr>
                </a:solidFill>
                <a:effectLst/>
              </a:rPr>
              <a:t>Disulfide</a:t>
            </a:r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 bonds (A) stabilise </a:t>
            </a:r>
            <a:r>
              <a:rPr lang="en-GB" sz="3200" b="1" i="0" dirty="0">
                <a:solidFill>
                  <a:schemeClr val="bg1">
                    <a:lumMod val="10000"/>
                  </a:schemeClr>
                </a:solidFill>
                <a:effectLst/>
              </a:rPr>
              <a:t>tertiary/quaternary</a:t>
            </a:r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 structure.</a:t>
            </a:r>
          </a:p>
          <a:p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Ionic interactions (C) and hydrophobic interactions (D) mainly contribute to </a:t>
            </a:r>
            <a:r>
              <a:rPr lang="en-GB" sz="3200" b="1" i="0" dirty="0">
                <a:solidFill>
                  <a:schemeClr val="bg1">
                    <a:lumMod val="10000"/>
                  </a:schemeClr>
                </a:solidFill>
                <a:effectLst/>
              </a:rPr>
              <a:t>tertiary structure</a:t>
            </a:r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.</a:t>
            </a:r>
          </a:p>
          <a:p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Van </a:t>
            </a:r>
            <a:r>
              <a:rPr lang="en-GB" sz="3200" b="0" i="0" dirty="0" err="1">
                <a:solidFill>
                  <a:schemeClr val="bg1">
                    <a:lumMod val="10000"/>
                  </a:schemeClr>
                </a:solidFill>
                <a:effectLst/>
              </a:rPr>
              <a:t>der</a:t>
            </a:r>
            <a:r>
              <a:rPr lang="en-GB" sz="32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 Waals forces (E) play a minor, general stabilising role but are not the primary determinant of secondary structure.</a:t>
            </a:r>
          </a:p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000" dirty="0">
              <a:solidFill>
                <a:schemeClr val="bg1">
                  <a:lumMod val="10000"/>
                </a:schemeClr>
              </a:solidFill>
            </a:endParaRPr>
          </a:p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000" b="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99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15"/>
          <p:cNvSpPr txBox="1"/>
          <p:nvPr/>
        </p:nvSpPr>
        <p:spPr>
          <a:xfrm>
            <a:off x="925801" y="557067"/>
            <a:ext cx="9324398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GB" sz="6999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PH and Buffers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847832" y="2064980"/>
            <a:ext cx="13671627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8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PH only relates to free hydrogen ions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9" indent="-518164">
              <a:lnSpc>
                <a:spcPct val="140000"/>
              </a:lnSpc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8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Acid base buffers are regulated by blood, lungs then kidneys 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9" marR="0" lvl="1" indent="-51816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r>
              <a:rPr lang="en-GB" sz="48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pKa is pH at which acid is half dissociated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8DB27-1A81-AE57-D152-4E3F3921E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800" y="6524289"/>
            <a:ext cx="6248400" cy="32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8"/>
          <p:cNvSpPr txBox="1"/>
          <p:nvPr/>
        </p:nvSpPr>
        <p:spPr>
          <a:xfrm>
            <a:off x="4481801" y="236696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904430" y="1492250"/>
            <a:ext cx="15145320" cy="185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6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An enzyme has optimal activity at pH 7.4. When the pH is reduced to 5.5, its activity decreases. Which of the following is the most likely explanation?</a:t>
            </a:r>
            <a:endParaRPr sz="3600" b="1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608681" y="3406819"/>
            <a:ext cx="1284467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A. Breakdown of the enzyme’s primary structure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B. Changes in the ionisation of amino acid side chains affecting the active site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C. Reduced substrate concentration at lower pH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D. Increased formation of </a:t>
            </a:r>
            <a:r>
              <a:rPr lang="en-GB" sz="4000" b="0" i="0" u="none" strike="noStrike" dirty="0" err="1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disulfide</a:t>
            </a: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 bonds</a:t>
            </a:r>
            <a:br>
              <a:rPr lang="en-GB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-webkit-standard"/>
              </a:rPr>
              <a:t>E. Irreversible inhibition by excess hydrogen ions</a:t>
            </a:r>
            <a:endParaRPr sz="4000" b="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541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29</Slides>
  <Notes>29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Teya Valkova</cp:lastModifiedBy>
  <cp:revision>14</cp:revision>
  <dcterms:modified xsi:type="dcterms:W3CDTF">2026-04-09T00:01:55Z</dcterms:modified>
</cp:coreProperties>
</file>