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Lst>
  <p:sldSz cx="9144000" cy="5143500" type="screen16x9"/>
  <p:notesSz cx="6858000" cy="9144000"/>
  <p:embeddedFontLst>
    <p:embeddedFont>
      <p:font typeface="EB Garamond" pitchFamily="2" charset="0"/>
      <p:regular r:id="rId75"/>
      <p:bold r:id="rId76"/>
      <p:italic r:id="rId77"/>
      <p:boldItalic r:id="rId78"/>
    </p:embeddedFont>
    <p:embeddedFont>
      <p:font typeface="Roboto" panose="02000000000000000000"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62"/>
  </p:normalViewPr>
  <p:slideViewPr>
    <p:cSldViewPr snapToGrid="0">
      <p:cViewPr varScale="1">
        <p:scale>
          <a:sx n="145" d="100"/>
          <a:sy n="145" d="100"/>
        </p:scale>
        <p:origin x="680"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6.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1.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Echopraxia" TargetMode="External"/><Relationship Id="rId3" Type="http://schemas.openxmlformats.org/officeDocument/2006/relationships/hyperlink" Target="https://en.wikipedia.org/wiki/Mutism" TargetMode="External"/><Relationship Id="rId7" Type="http://schemas.openxmlformats.org/officeDocument/2006/relationships/hyperlink" Target="https://en.wikipedia.org/wiki/Echolalia"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n.wikipedia.org/wiki/Stereotypy" TargetMode="External"/><Relationship Id="rId5" Type="http://schemas.openxmlformats.org/officeDocument/2006/relationships/hyperlink" Target="https://en.wikipedia.org/wiki/Catalepsy" TargetMode="External"/><Relationship Id="rId4" Type="http://schemas.openxmlformats.org/officeDocument/2006/relationships/hyperlink" Target="https://en.wikipedia.org/wiki/Waxy_flexibility" TargetMode="External"/><Relationship Id="rId9" Type="http://schemas.openxmlformats.org/officeDocument/2006/relationships/hyperlink" Target="https://en.wikipedia.org/wiki/Verbigeratio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4e0a5b31d0_1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4e0a5b31d0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76ec2ffd7d_0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76ec2ffd7d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2b9c620aa9_1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12b9c620aa9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2b9c620aa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12b9c620aa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4e87ac5a0e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4e87ac5a0e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76ec2ffd7d_0_3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76ec2ffd7d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76ec2ffd7d_0_3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76ec2ffd7d_0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Word salad - random jumbling of words</a:t>
            </a:r>
            <a:endParaRPr dirty="0"/>
          </a:p>
          <a:p>
            <a:pPr marL="0" lvl="0" indent="0" algn="l" rtl="0">
              <a:spcBef>
                <a:spcPts val="0"/>
              </a:spcBef>
              <a:spcAft>
                <a:spcPts val="0"/>
              </a:spcAft>
              <a:buNone/>
            </a:pPr>
            <a:r>
              <a:rPr lang="en" dirty="0"/>
              <a:t>Catatonia - </a:t>
            </a:r>
            <a:r>
              <a:rPr lang="en" sz="1050" dirty="0">
                <a:solidFill>
                  <a:srgbClr val="202122"/>
                </a:solidFill>
                <a:highlight>
                  <a:srgbClr val="FFFFFF"/>
                </a:highlight>
              </a:rPr>
              <a:t>immobility, </a:t>
            </a:r>
            <a:r>
              <a:rPr lang="en" sz="1050" dirty="0">
                <a:solidFill>
                  <a:srgbClr val="0B0080"/>
                </a:solidFill>
                <a:uFill>
                  <a:noFill/>
                </a:uFill>
                <a:hlinkClick r:id="rId3">
                  <a:extLst>
                    <a:ext uri="{A12FA001-AC4F-418D-AE19-62706E023703}">
                      <ahyp:hlinkClr xmlns:ahyp="http://schemas.microsoft.com/office/drawing/2018/hyperlinkcolor" val="tx"/>
                    </a:ext>
                  </a:extLst>
                </a:hlinkClick>
              </a:rPr>
              <a:t>mutism</a:t>
            </a:r>
            <a:r>
              <a:rPr lang="en" sz="1050" dirty="0">
                <a:solidFill>
                  <a:srgbClr val="202122"/>
                </a:solidFill>
                <a:highlight>
                  <a:srgbClr val="FFFFFF"/>
                </a:highlight>
              </a:rPr>
              <a:t>, withdrawal and refusal to eat, staring, negativism, posturing (rigidity), rigidity, </a:t>
            </a:r>
            <a:r>
              <a:rPr lang="en" sz="1050" dirty="0">
                <a:solidFill>
                  <a:srgbClr val="0B0080"/>
                </a:solidFill>
                <a:uFill>
                  <a:noFill/>
                </a:uFill>
                <a:hlinkClick r:id="rId4">
                  <a:extLst>
                    <a:ext uri="{A12FA001-AC4F-418D-AE19-62706E023703}">
                      <ahyp:hlinkClr xmlns:ahyp="http://schemas.microsoft.com/office/drawing/2018/hyperlinkcolor" val="tx"/>
                    </a:ext>
                  </a:extLst>
                </a:hlinkClick>
              </a:rPr>
              <a:t>waxy flexibility</a:t>
            </a:r>
            <a:r>
              <a:rPr lang="en" sz="1050" dirty="0">
                <a:solidFill>
                  <a:srgbClr val="202122"/>
                </a:solidFill>
                <a:highlight>
                  <a:srgbClr val="FFFFFF"/>
                </a:highlight>
              </a:rPr>
              <a:t>/</a:t>
            </a:r>
            <a:r>
              <a:rPr lang="en" sz="1050" dirty="0">
                <a:solidFill>
                  <a:srgbClr val="0B0080"/>
                </a:solidFill>
                <a:uFill>
                  <a:noFill/>
                </a:uFill>
                <a:hlinkClick r:id="rId5">
                  <a:extLst>
                    <a:ext uri="{A12FA001-AC4F-418D-AE19-62706E023703}">
                      <ahyp:hlinkClr xmlns:ahyp="http://schemas.microsoft.com/office/drawing/2018/hyperlinkcolor" val="tx"/>
                    </a:ext>
                  </a:extLst>
                </a:hlinkClick>
              </a:rPr>
              <a:t>catalepsy</a:t>
            </a:r>
            <a:r>
              <a:rPr lang="en" sz="1050" dirty="0">
                <a:solidFill>
                  <a:srgbClr val="202122"/>
                </a:solidFill>
                <a:highlight>
                  <a:srgbClr val="FFFFFF"/>
                </a:highlight>
              </a:rPr>
              <a:t>, </a:t>
            </a:r>
            <a:r>
              <a:rPr lang="en" sz="1050" dirty="0">
                <a:solidFill>
                  <a:srgbClr val="0B0080"/>
                </a:solidFill>
                <a:uFill>
                  <a:noFill/>
                </a:uFill>
                <a:hlinkClick r:id="rId6">
                  <a:extLst>
                    <a:ext uri="{A12FA001-AC4F-418D-AE19-62706E023703}">
                      <ahyp:hlinkClr xmlns:ahyp="http://schemas.microsoft.com/office/drawing/2018/hyperlinkcolor" val="tx"/>
                    </a:ext>
                  </a:extLst>
                </a:hlinkClick>
              </a:rPr>
              <a:t>stereotypy (purposeless, repetitive movements)</a:t>
            </a:r>
            <a:r>
              <a:rPr lang="en" sz="1050" dirty="0">
                <a:solidFill>
                  <a:srgbClr val="202122"/>
                </a:solidFill>
                <a:highlight>
                  <a:srgbClr val="FFFFFF"/>
                </a:highlight>
              </a:rPr>
              <a:t>, </a:t>
            </a:r>
            <a:r>
              <a:rPr lang="en" sz="1050" dirty="0">
                <a:solidFill>
                  <a:srgbClr val="0B0080"/>
                </a:solidFill>
                <a:uFill>
                  <a:noFill/>
                </a:uFill>
                <a:hlinkClick r:id="rId7">
                  <a:extLst>
                    <a:ext uri="{A12FA001-AC4F-418D-AE19-62706E023703}">
                      <ahyp:hlinkClr xmlns:ahyp="http://schemas.microsoft.com/office/drawing/2018/hyperlinkcolor" val="tx"/>
                    </a:ext>
                  </a:extLst>
                </a:hlinkClick>
              </a:rPr>
              <a:t>echolalia</a:t>
            </a:r>
            <a:r>
              <a:rPr lang="en" sz="1050" dirty="0">
                <a:solidFill>
                  <a:srgbClr val="202122"/>
                </a:solidFill>
                <a:highlight>
                  <a:srgbClr val="FFFFFF"/>
                </a:highlight>
              </a:rPr>
              <a:t> or </a:t>
            </a:r>
            <a:r>
              <a:rPr lang="en" sz="1050" dirty="0">
                <a:solidFill>
                  <a:srgbClr val="0B0080"/>
                </a:solidFill>
                <a:uFill>
                  <a:noFill/>
                </a:uFill>
                <a:hlinkClick r:id="rId8">
                  <a:extLst>
                    <a:ext uri="{A12FA001-AC4F-418D-AE19-62706E023703}">
                      <ahyp:hlinkClr xmlns:ahyp="http://schemas.microsoft.com/office/drawing/2018/hyperlinkcolor" val="tx"/>
                    </a:ext>
                  </a:extLst>
                </a:hlinkClick>
              </a:rPr>
              <a:t>echopraxia</a:t>
            </a:r>
            <a:r>
              <a:rPr lang="en" sz="1050" dirty="0">
                <a:solidFill>
                  <a:srgbClr val="202122"/>
                </a:solidFill>
                <a:highlight>
                  <a:srgbClr val="FFFFFF"/>
                </a:highlight>
              </a:rPr>
              <a:t>, </a:t>
            </a:r>
            <a:r>
              <a:rPr lang="en" sz="1050" dirty="0">
                <a:solidFill>
                  <a:srgbClr val="0B0080"/>
                </a:solidFill>
                <a:uFill>
                  <a:noFill/>
                </a:uFill>
                <a:hlinkClick r:id="rId9">
                  <a:extLst>
                    <a:ext uri="{A12FA001-AC4F-418D-AE19-62706E023703}">
                      <ahyp:hlinkClr xmlns:ahyp="http://schemas.microsoft.com/office/drawing/2018/hyperlinkcolor" val="tx"/>
                    </a:ext>
                  </a:extLst>
                </a:hlinkClick>
              </a:rPr>
              <a:t>verbigeration</a:t>
            </a:r>
            <a:r>
              <a:rPr lang="en" sz="1050" dirty="0">
                <a:solidFill>
                  <a:srgbClr val="202122"/>
                </a:solidFill>
                <a:highlight>
                  <a:srgbClr val="FFFFFF"/>
                </a:highlight>
              </a:rPr>
              <a:t> (repeat meaningless phrases)</a:t>
            </a:r>
            <a:endParaRPr sz="1050" dirty="0">
              <a:solidFill>
                <a:srgbClr val="202122"/>
              </a:solidFill>
              <a:highlight>
                <a:srgbClr val="FFFFFF"/>
              </a:highlight>
            </a:endParaRPr>
          </a:p>
          <a:p>
            <a:pPr marL="0" lvl="0" indent="0" algn="l" rtl="0">
              <a:spcBef>
                <a:spcPts val="0"/>
              </a:spcBef>
              <a:spcAft>
                <a:spcPts val="0"/>
              </a:spcAft>
              <a:buNone/>
            </a:pPr>
            <a:endParaRPr sz="1050" dirty="0">
              <a:solidFill>
                <a:srgbClr val="202122"/>
              </a:solidFill>
              <a:highlight>
                <a:srgbClr val="FFFFFF"/>
              </a:highlight>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b9c620aa9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2b9c620aa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2b9c620aa9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2b9c620aa9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7bc95c4778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7bc95c477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4e87ac5a0e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4e87ac5a0e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2b9c620aa9_1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2b9c620aa9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a:p>
            <a:pPr marL="0" lvl="0" indent="0" algn="l" rtl="0">
              <a:spcBef>
                <a:spcPts val="0"/>
              </a:spcBef>
              <a:spcAft>
                <a:spcPts val="0"/>
              </a:spcAft>
              <a:buNone/>
            </a:pPr>
            <a:endParaRPr sz="1200" dirty="0">
              <a:solidFill>
                <a:srgbClr val="202124"/>
              </a:solidFill>
              <a:highlight>
                <a:srgbClr val="FFFFFF"/>
              </a:highlight>
            </a:endParaRPr>
          </a:p>
          <a:p>
            <a:pPr marL="0" lvl="0" indent="0" algn="l" rtl="0">
              <a:spcBef>
                <a:spcPts val="0"/>
              </a:spcBef>
              <a:spcAft>
                <a:spcPts val="0"/>
              </a:spcAft>
              <a:buNone/>
            </a:pPr>
            <a:r>
              <a:rPr lang="en" sz="1200" dirty="0">
                <a:solidFill>
                  <a:srgbClr val="202124"/>
                </a:solidFill>
                <a:highlight>
                  <a:srgbClr val="FFFFFF"/>
                </a:highlight>
              </a:rPr>
              <a:t>Tardive dyskinesia causes involuntary movements most commonly in areas of the face, eyes, and mouth. Dystonia, on the other hand, leads to involuntary muscular contractions that can affect the head, face, and neck</a:t>
            </a:r>
            <a:endParaRPr sz="1200" dirty="0">
              <a:solidFill>
                <a:srgbClr val="202124"/>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76ec2ffd7d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76ec2ffd7d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2b9c620aa9_1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2b9c620aa9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12b9c620aa9_1_1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12b9c620aa9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2b9c620aa9_1_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12b9c620aa9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2b9c620aa9_1_1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12b9c620aa9_1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76ec2ffd7d_0_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76ec2ffd7d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7a05137e29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7a05137e2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7a05137e29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17a05137e2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7a05137e29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7a05137e29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4d009cea9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4d009cea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76ec2ffd7d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76ec2ffd7d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4e87ac5a0e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4e87ac5a0e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76ec2ffd7d_0_9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176ec2ffd7d_0_9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a:p>
            <a:pPr marL="0" lvl="0" indent="0" algn="l" rtl="0">
              <a:spcBef>
                <a:spcPts val="0"/>
              </a:spcBef>
              <a:spcAft>
                <a:spcPts val="0"/>
              </a:spcAft>
              <a:buNone/>
            </a:pPr>
            <a:endParaRPr/>
          </a:p>
          <a:p>
            <a:pPr marL="0" lvl="0" indent="0" algn="l" rtl="0">
              <a:spcBef>
                <a:spcPts val="0"/>
              </a:spcBef>
              <a:spcAft>
                <a:spcPts val="0"/>
              </a:spcAft>
              <a:buNone/>
            </a:pPr>
            <a:r>
              <a:rPr lang="en" sz="1200">
                <a:solidFill>
                  <a:srgbClr val="202124"/>
                </a:solidFill>
                <a:highlight>
                  <a:srgbClr val="FFFFFF"/>
                </a:highlight>
              </a:rPr>
              <a:t>The most widely accepted mechanism by which antipsychotics cause neuroleptic malignant syndrome is that of </a:t>
            </a:r>
            <a:r>
              <a:rPr lang="en" sz="1200" b="1">
                <a:solidFill>
                  <a:srgbClr val="202124"/>
                </a:solidFill>
              </a:rPr>
              <a:t>dopamine D2 receptor antagonism</a:t>
            </a:r>
            <a:r>
              <a:rPr lang="en" sz="1200">
                <a:solidFill>
                  <a:srgbClr val="202124"/>
                </a:solidFill>
                <a:highlight>
                  <a:srgbClr val="FFFFFF"/>
                </a:highlight>
              </a:rPr>
              <a:t>. In this model, central D2 receptor blockade in the hypothalamus, nigrostriatal pathways, and spinal cord leads to increased muscle rigidity and tremor via extrapyramidal pathways.</a:t>
            </a:r>
            <a:endParaRPr sz="1200">
              <a:solidFill>
                <a:srgbClr val="202124"/>
              </a:solidFill>
              <a:highlight>
                <a:srgbClr val="FFFFFF"/>
              </a:highlight>
            </a:endParaRPr>
          </a:p>
          <a:p>
            <a:pPr marL="0" lvl="0" indent="0" algn="l" rtl="0">
              <a:spcBef>
                <a:spcPts val="0"/>
              </a:spcBef>
              <a:spcAft>
                <a:spcPts val="0"/>
              </a:spcAft>
              <a:buNone/>
            </a:pPr>
            <a:endParaRPr sz="1200">
              <a:solidFill>
                <a:srgbClr val="202124"/>
              </a:solidFill>
              <a:highlight>
                <a:srgbClr val="FFFFFF"/>
              </a:highlight>
            </a:endParaRPr>
          </a:p>
          <a:p>
            <a:pPr marL="0" lvl="0" indent="0" algn="l" rtl="0">
              <a:spcBef>
                <a:spcPts val="0"/>
              </a:spcBef>
              <a:spcAft>
                <a:spcPts val="0"/>
              </a:spcAft>
              <a:buNone/>
            </a:pPr>
            <a:r>
              <a:rPr lang="en" sz="1200">
                <a:solidFill>
                  <a:srgbClr val="202124"/>
                </a:solidFill>
                <a:highlight>
                  <a:srgbClr val="FFFFFF"/>
                </a:highlight>
              </a:rPr>
              <a:t>Treatment: Medications prescribed as treatment may include skeletal muscle relaxants, such as dantrolene; stimulators of dopamine production and activity, such as bromocriptine; and/or continuous perfusion of central nervous system depressants, such as diazepam.</a:t>
            </a:r>
            <a:endParaRPr sz="1200">
              <a:solidFill>
                <a:srgbClr val="202124"/>
              </a:solidFill>
              <a:highlight>
                <a:srgbClr val="FFFFFF"/>
              </a:highlight>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7be2d9e581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7be2d9e58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a:p>
            <a:pPr marL="0" lvl="0" indent="0" algn="l" rtl="0">
              <a:spcBef>
                <a:spcPts val="0"/>
              </a:spcBef>
              <a:spcAft>
                <a:spcPts val="0"/>
              </a:spcAft>
              <a:buNone/>
            </a:pPr>
            <a:r>
              <a:rPr lang="en" dirty="0"/>
              <a:t>NMS = normal pupils and hyporeflexia</a:t>
            </a:r>
            <a:endParaRPr dirty="0"/>
          </a:p>
          <a:p>
            <a:pPr marL="0" lvl="0" indent="0" algn="l" rtl="0">
              <a:spcBef>
                <a:spcPts val="0"/>
              </a:spcBef>
              <a:spcAft>
                <a:spcPts val="0"/>
              </a:spcAft>
              <a:buNone/>
            </a:pPr>
            <a:r>
              <a:rPr lang="en" dirty="0"/>
              <a:t>Serotonin syndrome = dilated pupils and hyperreflexia</a:t>
            </a: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4e0a5b31d0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14e0a5b31d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AMS - altered mental status</a:t>
            </a:r>
            <a:endParaRPr dirty="0"/>
          </a:p>
          <a:p>
            <a:pPr marL="0" lvl="0" indent="0" algn="l" rtl="0">
              <a:spcBef>
                <a:spcPts val="0"/>
              </a:spcBef>
              <a:spcAft>
                <a:spcPts val="0"/>
              </a:spcAft>
              <a:buNone/>
            </a:pPr>
            <a:r>
              <a:rPr lang="en" dirty="0"/>
              <a:t>LE - lower extremities</a:t>
            </a: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76ec2ffd7d_0_9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76ec2ffd7d_0_9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76ec2ffd7d_0_9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76ec2ffd7d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76ec2ffd7d_0_9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76ec2ffd7d_0_9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2b9c620aa9_1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12b9c620aa9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12b9c620aa9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12b9c620aa9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76ec2ffd7d_0_3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176ec2ffd7d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2b9c620aa9_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2b9c620aa9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4e0a5b31d0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4e0a5b31d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2b9c620aa9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2b9c620aa9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2b9c620aa9_1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2b9c620aa9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200" dirty="0">
                <a:solidFill>
                  <a:srgbClr val="202124"/>
                </a:solidFill>
                <a:highlight>
                  <a:srgbClr val="FFFFFF"/>
                </a:highlight>
              </a:rPr>
              <a:t>It may result from alcohol abuse, dietary deficiencies, prolonged vomiting, eating disorders, or the effects of chemotherapy. </a:t>
            </a:r>
            <a:endParaRPr sz="1200" dirty="0">
              <a:solidFill>
                <a:srgbClr val="202124"/>
              </a:solidFill>
              <a:highlight>
                <a:srgbClr val="FFFFFF"/>
              </a:highlight>
            </a:endParaRPr>
          </a:p>
          <a:p>
            <a:pPr marL="0" lvl="0" indent="0" algn="l" rtl="0">
              <a:spcBef>
                <a:spcPts val="0"/>
              </a:spcBef>
              <a:spcAft>
                <a:spcPts val="0"/>
              </a:spcAft>
              <a:buNone/>
            </a:pPr>
            <a:endParaRPr sz="1200" b="1" dirty="0">
              <a:solidFill>
                <a:srgbClr val="202124"/>
              </a:solidFill>
              <a:highlight>
                <a:srgbClr val="FFFFFF"/>
              </a:highlight>
            </a:endParaRPr>
          </a:p>
          <a:p>
            <a:pPr marL="0" lvl="0" indent="0" algn="l" rtl="0">
              <a:spcBef>
                <a:spcPts val="0"/>
              </a:spcBef>
              <a:spcAft>
                <a:spcPts val="0"/>
              </a:spcAft>
              <a:buNone/>
            </a:pPr>
            <a:r>
              <a:rPr lang="en" sz="1200" b="1" dirty="0">
                <a:solidFill>
                  <a:srgbClr val="202124"/>
                </a:solidFill>
                <a:highlight>
                  <a:srgbClr val="FFFFFF"/>
                </a:highlight>
              </a:rPr>
              <a:t>provides additional vitamins B and C to correct deficiencies that may have occurred</a:t>
            </a:r>
            <a:r>
              <a:rPr lang="en" sz="1200" dirty="0">
                <a:solidFill>
                  <a:srgbClr val="202124"/>
                </a:solidFill>
                <a:highlight>
                  <a:srgbClr val="FFFFFF"/>
                </a:highlight>
              </a:rPr>
              <a:t>,</a:t>
            </a:r>
            <a:endParaRPr sz="1200" dirty="0">
              <a:solidFill>
                <a:srgbClr val="202124"/>
              </a:solidFill>
              <a:highlight>
                <a:srgbClr val="FFFFFF"/>
              </a:highlight>
            </a:endParaRPr>
          </a:p>
          <a:p>
            <a:pPr marL="0" lvl="0" indent="0" algn="l" rtl="0">
              <a:spcBef>
                <a:spcPts val="0"/>
              </a:spcBef>
              <a:spcAft>
                <a:spcPts val="0"/>
              </a:spcAft>
              <a:buNone/>
            </a:pPr>
            <a:endParaRPr sz="1200" dirty="0">
              <a:solidFill>
                <a:srgbClr val="202124"/>
              </a:solidFill>
              <a:highlight>
                <a:srgbClr val="FFFFFF"/>
              </a:highlight>
            </a:endParaRPr>
          </a:p>
          <a:p>
            <a:pPr marL="0" lvl="0" indent="0" algn="l" rtl="0">
              <a:spcBef>
                <a:spcPts val="0"/>
              </a:spcBef>
              <a:spcAft>
                <a:spcPts val="0"/>
              </a:spcAft>
              <a:buNone/>
            </a:pPr>
            <a:r>
              <a:rPr lang="en" sz="1200" b="1" dirty="0">
                <a:solidFill>
                  <a:srgbClr val="202124"/>
                </a:solidFill>
              </a:rPr>
              <a:t>Wernicke's encephalopathy represents the "acute" phase of the disorder and Korsakoff's amnesic syndrome represents the disorder progressing to a "chronic" or long-lasting stage</a:t>
            </a:r>
            <a:r>
              <a:rPr lang="en" sz="1200" dirty="0">
                <a:solidFill>
                  <a:srgbClr val="202124"/>
                </a:solidFill>
                <a:highlight>
                  <a:srgbClr val="FFFFFF"/>
                </a:highlight>
              </a:rPr>
              <a:t>.</a:t>
            </a:r>
            <a:endParaRPr sz="1200" dirty="0">
              <a:solidFill>
                <a:srgbClr val="202124"/>
              </a:solidFill>
              <a:highlight>
                <a:srgbClr val="FFFFFF"/>
              </a:highlight>
            </a:endParaRPr>
          </a:p>
          <a:p>
            <a:pPr marL="0" lvl="0" indent="0" algn="l" rtl="0">
              <a:spcBef>
                <a:spcPts val="0"/>
              </a:spcBef>
              <a:spcAft>
                <a:spcPts val="0"/>
              </a:spcAft>
              <a:buNone/>
            </a:pPr>
            <a:endParaRPr sz="1200" dirty="0">
              <a:solidFill>
                <a:srgbClr val="202124"/>
              </a:solidFill>
              <a:highlight>
                <a:srgbClr val="FFFFFF"/>
              </a:highlight>
            </a:endParaRPr>
          </a:p>
          <a:p>
            <a:pPr marL="0" lvl="0" indent="0" algn="l" rtl="0">
              <a:spcBef>
                <a:spcPts val="0"/>
              </a:spcBef>
              <a:spcAft>
                <a:spcPts val="0"/>
              </a:spcAft>
              <a:buNone/>
            </a:pPr>
            <a:r>
              <a:rPr lang="en" sz="1200" dirty="0">
                <a:solidFill>
                  <a:srgbClr val="202124"/>
                </a:solidFill>
                <a:highlight>
                  <a:srgbClr val="FFFFFF"/>
                </a:highlight>
              </a:rPr>
              <a:t>Thiamine = Vitamin B1</a:t>
            </a:r>
            <a:endParaRPr sz="1200" dirty="0">
              <a:solidFill>
                <a:srgbClr val="202124"/>
              </a:solidFill>
              <a:highlight>
                <a:srgbClr val="FFFFFF"/>
              </a:highlight>
            </a:endParaRPr>
          </a:p>
          <a:p>
            <a:pPr marL="0" lvl="0" indent="0" algn="l" rtl="0">
              <a:spcBef>
                <a:spcPts val="0"/>
              </a:spcBef>
              <a:spcAft>
                <a:spcPts val="0"/>
              </a:spcAft>
              <a:buNone/>
            </a:pPr>
            <a:r>
              <a:rPr lang="en" sz="1050" dirty="0">
                <a:solidFill>
                  <a:srgbClr val="202122"/>
                </a:solidFill>
                <a:highlight>
                  <a:srgbClr val="FFFFFF"/>
                </a:highlight>
              </a:rPr>
              <a:t>Confabulations refer to incorrect memories that the patient holds to be true, </a:t>
            </a:r>
            <a:r>
              <a:rPr lang="en" sz="1200" b="1" dirty="0">
                <a:solidFill>
                  <a:srgbClr val="202124"/>
                </a:solidFill>
                <a:highlight>
                  <a:srgbClr val="FFFFFF"/>
                </a:highlight>
              </a:rPr>
              <a:t>the production or creation of false or erroneous memories without the intent to deceive</a:t>
            </a:r>
            <a:r>
              <a:rPr lang="en" sz="1200" dirty="0">
                <a:solidFill>
                  <a:srgbClr val="202124"/>
                </a:solidFill>
                <a:highlight>
                  <a:srgbClr val="FFFFFF"/>
                </a:highlight>
              </a:rPr>
              <a:t>, sometimes called "honest lying". Alternatively, confabulation is a falsification of memory by a person who, believes he or she is genuinely communicating truthful memories</a:t>
            </a:r>
            <a:endParaRPr sz="1200" dirty="0">
              <a:solidFill>
                <a:srgbClr val="202124"/>
              </a:solidFill>
              <a:highlight>
                <a:srgbClr val="FFFFFF"/>
              </a:highlight>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76ec2ffd7d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76ec2ffd7d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a:p>
            <a:pPr marL="0" lvl="0" indent="0" algn="l" rtl="0">
              <a:lnSpc>
                <a:spcPct val="115000"/>
              </a:lnSpc>
              <a:spcBef>
                <a:spcPts val="900"/>
              </a:spcBef>
              <a:spcAft>
                <a:spcPts val="0"/>
              </a:spcAft>
              <a:buNone/>
            </a:pPr>
            <a:r>
              <a:rPr lang="en" sz="1200">
                <a:solidFill>
                  <a:srgbClr val="202124"/>
                </a:solidFill>
              </a:rPr>
              <a:t>Which professionals can undertake Mental Health Act assessment?</a:t>
            </a:r>
            <a:endParaRPr sz="1200" b="1">
              <a:solidFill>
                <a:srgbClr val="202124"/>
              </a:solidFill>
            </a:endParaRPr>
          </a:p>
          <a:p>
            <a:pPr marL="0" lvl="0" indent="0" algn="l" rtl="0">
              <a:lnSpc>
                <a:spcPct val="115000"/>
              </a:lnSpc>
              <a:spcBef>
                <a:spcPts val="900"/>
              </a:spcBef>
              <a:spcAft>
                <a:spcPts val="0"/>
              </a:spcAft>
              <a:buNone/>
            </a:pPr>
            <a:r>
              <a:rPr lang="en" sz="1200">
                <a:solidFill>
                  <a:srgbClr val="202124"/>
                </a:solidFill>
              </a:rPr>
              <a:t>a person who is an approved mental health professional (AMHP), a registered medical practitioner (usually a doctor who knows you, such as your GP) and a section 12 approved doctor (usually a psychiatrist)</a:t>
            </a:r>
            <a:endParaRPr sz="1200">
              <a:solidFill>
                <a:srgbClr val="202124"/>
              </a:solidFill>
            </a:endParaRPr>
          </a:p>
          <a:p>
            <a:pPr marL="0" lvl="0" indent="0" algn="l" rtl="0">
              <a:spcBef>
                <a:spcPts val="90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176ec2ffd7d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176ec2ffd7d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4e87ac5a0e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14e87ac5a0e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4e0a5b31d0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4e0a5b31d0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2b9c620aa9_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12b9c620aa9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12b9c620aa9_1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12b9c620aa9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 doesn’t fit</a:t>
            </a:r>
            <a:endParaRPr/>
          </a:p>
          <a:p>
            <a:pPr marL="0" lvl="0" indent="0" algn="l" rtl="0">
              <a:spcBef>
                <a:spcPts val="0"/>
              </a:spcBef>
              <a:spcAft>
                <a:spcPts val="0"/>
              </a:spcAft>
              <a:buNone/>
            </a:pPr>
            <a:r>
              <a:rPr lang="en"/>
              <a:t>B -</a:t>
            </a:r>
            <a:r>
              <a:rPr lang="en">
                <a:solidFill>
                  <a:schemeClr val="dk1"/>
                </a:solidFill>
                <a:highlight>
                  <a:srgbClr val="FFFFFF"/>
                </a:highlight>
              </a:rPr>
              <a:t>A disorder characterized by the development either of a single delusion or of a set of related delusions that are usually persistent and sometimes lifelong</a:t>
            </a:r>
            <a:endParaRPr>
              <a:solidFill>
                <a:schemeClr val="dk1"/>
              </a:solidFill>
              <a:highlight>
                <a:srgbClr val="FFFFFF"/>
              </a:highlight>
            </a:endParaRPr>
          </a:p>
          <a:p>
            <a:pPr marL="0" lvl="0" indent="0" algn="l" rtl="0">
              <a:spcBef>
                <a:spcPts val="0"/>
              </a:spcBef>
              <a:spcAft>
                <a:spcPts val="0"/>
              </a:spcAft>
              <a:buNone/>
            </a:pPr>
            <a:r>
              <a:rPr lang="en">
                <a:solidFill>
                  <a:schemeClr val="dk1"/>
                </a:solidFill>
                <a:highlight>
                  <a:srgbClr val="FFFFFF"/>
                </a:highlight>
              </a:rPr>
              <a:t>C - Is not brief, has been ongoing for at least 7 months</a:t>
            </a:r>
            <a:endParaRPr>
              <a:solidFill>
                <a:schemeClr val="dk1"/>
              </a:solidFill>
              <a:highlight>
                <a:srgbClr val="FFFFFF"/>
              </a:highlight>
            </a:endParaRPr>
          </a:p>
          <a:p>
            <a:pPr marL="0" lvl="0" indent="0" algn="l" rtl="0">
              <a:spcBef>
                <a:spcPts val="0"/>
              </a:spcBef>
              <a:spcAft>
                <a:spcPts val="0"/>
              </a:spcAft>
              <a:buNone/>
            </a:pPr>
            <a:r>
              <a:rPr lang="en">
                <a:solidFill>
                  <a:schemeClr val="dk1"/>
                </a:solidFill>
                <a:highlight>
                  <a:srgbClr val="FFFFFF"/>
                </a:highlight>
              </a:rPr>
              <a:t>D - Hallucinations, delusions, withdrawal and promodromal phase, not taking care of self</a:t>
            </a:r>
            <a:endParaRPr>
              <a:solidFill>
                <a:schemeClr val="dk1"/>
              </a:solidFill>
              <a:highlight>
                <a:srgbClr val="FFFFFF"/>
              </a:highlight>
            </a:endParaRPr>
          </a:p>
          <a:p>
            <a:pPr marL="0" lvl="0" indent="0" algn="l" rtl="0">
              <a:spcBef>
                <a:spcPts val="0"/>
              </a:spcBef>
              <a:spcAft>
                <a:spcPts val="0"/>
              </a:spcAft>
              <a:buNone/>
            </a:pPr>
            <a:r>
              <a:rPr lang="en">
                <a:solidFill>
                  <a:schemeClr val="dk1"/>
                </a:solidFill>
                <a:highlight>
                  <a:srgbClr val="FFFFFF"/>
                </a:highlight>
              </a:rPr>
              <a:t>E - is a psychotic disorder that affects how you act, think, relate to others, express emotions and perceive reality. Unlike schizophrenia, it lasts one to six months instead of the rest of your life.</a:t>
            </a:r>
            <a:endParaRPr>
              <a:solidFill>
                <a:schemeClr val="dk1"/>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76ec2ffd7d_0_9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76ec2ffd7d_0_9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2b9c620aa9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12b9c620aa9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2b9c620aa9_1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2b9c620aa9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 Fear of leaving home, walking outside, or using public transport, feels panic when thinking about it and anxious during</a:t>
            </a:r>
            <a:endParaRPr/>
          </a:p>
          <a:p>
            <a:pPr marL="0" lvl="0" indent="0" algn="l" rtl="0">
              <a:spcBef>
                <a:spcPts val="0"/>
              </a:spcBef>
              <a:spcAft>
                <a:spcPts val="0"/>
              </a:spcAft>
              <a:buNone/>
            </a:pPr>
            <a:r>
              <a:rPr lang="en"/>
              <a:t>B - no signs of depression</a:t>
            </a:r>
            <a:endParaRPr/>
          </a:p>
          <a:p>
            <a:pPr marL="0" lvl="0" indent="0" algn="l" rtl="0">
              <a:spcBef>
                <a:spcPts val="0"/>
              </a:spcBef>
              <a:spcAft>
                <a:spcPts val="0"/>
              </a:spcAft>
              <a:buNone/>
            </a:pPr>
            <a:r>
              <a:rPr lang="en"/>
              <a:t>C - Panic disorder does not have a single, predictable stimulus</a:t>
            </a:r>
            <a:endParaRPr/>
          </a:p>
          <a:p>
            <a:pPr marL="0" lvl="0" indent="0" algn="l" rtl="0">
              <a:spcBef>
                <a:spcPts val="0"/>
              </a:spcBef>
              <a:spcAft>
                <a:spcPts val="0"/>
              </a:spcAft>
              <a:buNone/>
            </a:pPr>
            <a:r>
              <a:rPr lang="en"/>
              <a:t>D - No symptoms of this</a:t>
            </a:r>
            <a:endParaRPr/>
          </a:p>
          <a:p>
            <a:pPr marL="0" lvl="0" indent="0" algn="l" rtl="0">
              <a:spcBef>
                <a:spcPts val="0"/>
              </a:spcBef>
              <a:spcAft>
                <a:spcPts val="0"/>
              </a:spcAft>
              <a:buNone/>
            </a:pPr>
            <a:r>
              <a:rPr lang="en"/>
              <a:t>E - phobia is not specific e.g. of escalators, or heights, more to do with being outside</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2b9c620aa9_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2b9c620aa9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2b9c620aa9_1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2b9c620aa9_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 no evidence of persistent, mild-intensity depressive symptoms</a:t>
            </a:r>
            <a:endParaRPr/>
          </a:p>
          <a:p>
            <a:pPr marL="0" lvl="0" indent="0" algn="l" rtl="0">
              <a:spcBef>
                <a:spcPts val="0"/>
              </a:spcBef>
              <a:spcAft>
                <a:spcPts val="0"/>
              </a:spcAft>
              <a:buNone/>
            </a:pPr>
            <a:r>
              <a:rPr lang="en"/>
              <a:t>B - no manic/hypomanic symptoms</a:t>
            </a:r>
            <a:endParaRPr/>
          </a:p>
          <a:p>
            <a:pPr marL="0" lvl="0" indent="0" algn="l" rtl="0">
              <a:spcBef>
                <a:spcPts val="0"/>
              </a:spcBef>
              <a:spcAft>
                <a:spcPts val="0"/>
              </a:spcAft>
              <a:buNone/>
            </a:pPr>
            <a:r>
              <a:rPr lang="en"/>
              <a:t>C - Schizoid personality disorder - Withdrawal from affectional, social and other contacts with preference for fantasy, solitary activities, and introspection, limited capacity to express feelings and to experience pleasure</a:t>
            </a:r>
            <a:endParaRPr/>
          </a:p>
          <a:p>
            <a:pPr marL="0" lvl="0" indent="0" algn="l" rtl="0">
              <a:spcBef>
                <a:spcPts val="0"/>
              </a:spcBef>
              <a:spcAft>
                <a:spcPts val="0"/>
              </a:spcAft>
              <a:buNone/>
            </a:pPr>
            <a:r>
              <a:rPr lang="en"/>
              <a:t>D - Symptoms do not point to MDD, other than feeling lonely/empty</a:t>
            </a:r>
            <a:endParaRPr/>
          </a:p>
          <a:p>
            <a:pPr marL="0" lvl="0" indent="0" algn="l" rtl="0">
              <a:spcBef>
                <a:spcPts val="0"/>
              </a:spcBef>
              <a:spcAft>
                <a:spcPts val="0"/>
              </a:spcAft>
              <a:buNone/>
            </a:pPr>
            <a:r>
              <a:rPr lang="en"/>
              <a:t>E - EUPD, frequent cutting/self-harm in childhood/teenage years is pathopneumonic for EUPD</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2b9c620aa9_1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12b9c620aa9_1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12b9c620aa9_1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12b9c620aa9_1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12b9c620aa9_1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12b9c620aa9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2b9c620aa9_1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2b9c620aa9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 Not used in acutely agitated patients</a:t>
            </a:r>
            <a:endParaRPr/>
          </a:p>
          <a:p>
            <a:pPr marL="0" lvl="0" indent="0" algn="l" rtl="0">
              <a:spcBef>
                <a:spcPts val="0"/>
              </a:spcBef>
              <a:spcAft>
                <a:spcPts val="0"/>
              </a:spcAft>
              <a:buNone/>
            </a:pPr>
            <a:r>
              <a:rPr lang="en"/>
              <a:t>B - Fast onset of action and drug of choice as high potency too, usually given IM with lorazepam</a:t>
            </a:r>
            <a:endParaRPr/>
          </a:p>
          <a:p>
            <a:pPr marL="0" lvl="0" indent="0" algn="l" rtl="0">
              <a:spcBef>
                <a:spcPts val="0"/>
              </a:spcBef>
              <a:spcAft>
                <a:spcPts val="0"/>
              </a:spcAft>
              <a:buNone/>
            </a:pPr>
            <a:r>
              <a:rPr lang="en"/>
              <a:t>C - Lithium - bipolar disorder treatment</a:t>
            </a:r>
            <a:endParaRPr/>
          </a:p>
          <a:p>
            <a:pPr marL="0" lvl="0" indent="0" algn="l" rtl="0">
              <a:spcBef>
                <a:spcPts val="0"/>
              </a:spcBef>
              <a:spcAft>
                <a:spcPts val="0"/>
              </a:spcAft>
              <a:buNone/>
            </a:pPr>
            <a:r>
              <a:rPr lang="en"/>
              <a:t>D - Olanzapine - Delayed onset of action</a:t>
            </a:r>
            <a:endParaRPr/>
          </a:p>
          <a:p>
            <a:pPr marL="0" lvl="0" indent="0" algn="l" rtl="0">
              <a:spcBef>
                <a:spcPts val="0"/>
              </a:spcBef>
              <a:spcAft>
                <a:spcPts val="0"/>
              </a:spcAft>
              <a:buNone/>
            </a:pPr>
            <a:r>
              <a:rPr lang="en"/>
              <a:t>E - Pherphanazine -  medium-potent, typical antipsychotic. Several unwanted SEs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12b9c620aa9_1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12b9c620aa9_1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2b9c620aa9_1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2b9c620aa9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 thinks he is better than co-workers but not arrogant towards wife, thinks he is letting her down</a:t>
            </a:r>
            <a:endParaRPr/>
          </a:p>
          <a:p>
            <a:pPr marL="0" lvl="0" indent="0" algn="l" rtl="0">
              <a:spcBef>
                <a:spcPts val="0"/>
              </a:spcBef>
              <a:spcAft>
                <a:spcPts val="0"/>
              </a:spcAft>
              <a:buNone/>
            </a:pPr>
            <a:r>
              <a:rPr lang="en"/>
              <a:t>B - long-standing feelings of paranoia in life, reading into hidden meanings, paranoid thoughts are suspected and not believed with certainty</a:t>
            </a:r>
            <a:endParaRPr/>
          </a:p>
          <a:p>
            <a:pPr marL="0" lvl="0" indent="0" algn="l" rtl="0">
              <a:spcBef>
                <a:spcPts val="0"/>
              </a:spcBef>
              <a:spcAft>
                <a:spcPts val="0"/>
              </a:spcAft>
              <a:buNone/>
            </a:pPr>
            <a:r>
              <a:rPr lang="en"/>
              <a:t>C - No evidence of fixed delusions or hallucinations, disorganised speech, behaviour, or catatonia, or negative symptoms</a:t>
            </a:r>
            <a:endParaRPr/>
          </a:p>
          <a:p>
            <a:pPr marL="0" lvl="0" indent="0" algn="l" rtl="0">
              <a:spcBef>
                <a:spcPts val="0"/>
              </a:spcBef>
              <a:spcAft>
                <a:spcPts val="0"/>
              </a:spcAft>
              <a:buNone/>
            </a:pPr>
            <a:r>
              <a:rPr lang="en"/>
              <a:t>D - Schizoid - withdrawal from affectional and social contacts, limited capacity to express feelings or to experience pleasure</a:t>
            </a:r>
            <a:endParaRPr/>
          </a:p>
          <a:p>
            <a:pPr marL="0" lvl="0" indent="0" algn="l" rtl="0">
              <a:spcBef>
                <a:spcPts val="0"/>
              </a:spcBef>
              <a:spcAft>
                <a:spcPts val="0"/>
              </a:spcAft>
              <a:buNone/>
            </a:pPr>
            <a:r>
              <a:rPr lang="en"/>
              <a:t>E - Social and interpersonal deficits, magical thinking or odd beliefs, bodily illusions or strange perceptual experiences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76ec2ffd7d_0_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76ec2ffd7d_0_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4e87ac5a0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14e87ac5a0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chemeClr val="lt1"/>
                </a:highlight>
              </a:rPr>
              <a:t>Leah</a:t>
            </a:r>
            <a:endParaRPr sz="1200">
              <a:solidFill>
                <a:schemeClr val="dk1"/>
              </a:solidFill>
              <a:highlight>
                <a:schemeClr val="lt1"/>
              </a:highlight>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chemeClr val="lt1"/>
                </a:highlight>
              </a:rPr>
              <a:t>Note that patient is on Codeine and Ondansetron (an antiemetic) which are constipating medications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4e87ac5a0e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4e87ac5a0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highlight>
                  <a:schemeClr val="lt1"/>
                </a:highlight>
              </a:rPr>
              <a:t>Leah</a:t>
            </a:r>
            <a:endParaRPr sz="1200">
              <a:solidFill>
                <a:schemeClr val="dk1"/>
              </a:solidFill>
              <a:highlight>
                <a:schemeClr val="lt1"/>
              </a:highlight>
            </a:endParaRPr>
          </a:p>
          <a:p>
            <a:pPr marL="0" lvl="0" indent="0" algn="l" rtl="0">
              <a:lnSpc>
                <a:spcPct val="115000"/>
              </a:lnSpc>
              <a:spcBef>
                <a:spcPts val="0"/>
              </a:spcBef>
              <a:spcAft>
                <a:spcPts val="0"/>
              </a:spcAft>
              <a:buNone/>
            </a:pPr>
            <a:r>
              <a:rPr lang="en" sz="1200">
                <a:solidFill>
                  <a:schemeClr val="dk1"/>
                </a:solidFill>
                <a:highlight>
                  <a:schemeClr val="lt1"/>
                </a:highlight>
              </a:rPr>
              <a:t>Note that patient is on Codeine and Ondansetron (an antiemetic) which are constipating medications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4e87ac5a0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14e87ac5a0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14e87ac5a0e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14e87ac5a0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444444"/>
                </a:solidFill>
                <a:highlight>
                  <a:srgbClr val="FFFFFF"/>
                </a:highlight>
                <a:latin typeface="Roboto"/>
                <a:ea typeface="Roboto"/>
                <a:cs typeface="Roboto"/>
                <a:sym typeface="Roboto"/>
              </a:rPr>
              <a:t>Mahdiyyah</a:t>
            </a:r>
            <a:endParaRPr sz="1200" dirty="0">
              <a:solidFill>
                <a:srgbClr val="444444"/>
              </a:solidFill>
              <a:highlight>
                <a:srgbClr val="FFFFFF"/>
              </a:highlight>
              <a:latin typeface="Roboto"/>
              <a:ea typeface="Roboto"/>
              <a:cs typeface="Roboto"/>
              <a:sym typeface="Roboto"/>
            </a:endParaRPr>
          </a:p>
          <a:p>
            <a:pPr marL="0" lvl="0" indent="0" algn="l" rtl="0">
              <a:spcBef>
                <a:spcPts val="0"/>
              </a:spcBef>
              <a:spcAft>
                <a:spcPts val="0"/>
              </a:spcAft>
              <a:buNone/>
            </a:pPr>
            <a:endParaRPr sz="1200" dirty="0">
              <a:solidFill>
                <a:srgbClr val="444444"/>
              </a:solidFill>
              <a:highlight>
                <a:srgbClr val="FFFFFF"/>
              </a:highlight>
              <a:latin typeface="Roboto"/>
              <a:ea typeface="Roboto"/>
              <a:cs typeface="Roboto"/>
              <a:sym typeface="Roboto"/>
            </a:endParaRPr>
          </a:p>
          <a:p>
            <a:pPr marL="0" lvl="0" indent="0" algn="l" rtl="0">
              <a:spcBef>
                <a:spcPts val="0"/>
              </a:spcBef>
              <a:spcAft>
                <a:spcPts val="0"/>
              </a:spcAft>
              <a:buNone/>
            </a:pPr>
            <a:r>
              <a:rPr lang="en" sz="1200" dirty="0">
                <a:solidFill>
                  <a:srgbClr val="444444"/>
                </a:solidFill>
                <a:highlight>
                  <a:srgbClr val="FFFFFF"/>
                </a:highlight>
                <a:latin typeface="Roboto"/>
                <a:ea typeface="Roboto"/>
                <a:cs typeface="Roboto"/>
                <a:sym typeface="Roboto"/>
              </a:rPr>
              <a:t>Acute episode of mania</a:t>
            </a:r>
            <a:endParaRPr sz="1200" dirty="0">
              <a:solidFill>
                <a:srgbClr val="444444"/>
              </a:solidFill>
              <a:highlight>
                <a:srgbClr val="FFFFFF"/>
              </a:highlight>
              <a:latin typeface="Roboto"/>
              <a:ea typeface="Roboto"/>
              <a:cs typeface="Roboto"/>
              <a:sym typeface="Roboto"/>
            </a:endParaRPr>
          </a:p>
          <a:p>
            <a:pPr marL="0" lvl="0" indent="0" algn="l" rtl="0">
              <a:spcBef>
                <a:spcPts val="0"/>
              </a:spcBef>
              <a:spcAft>
                <a:spcPts val="0"/>
              </a:spcAft>
              <a:buNone/>
            </a:pPr>
            <a:r>
              <a:rPr lang="en" sz="1200" dirty="0">
                <a:solidFill>
                  <a:srgbClr val="444444"/>
                </a:solidFill>
                <a:highlight>
                  <a:srgbClr val="FFFFFF"/>
                </a:highlight>
                <a:latin typeface="Roboto"/>
                <a:ea typeface="Roboto"/>
                <a:cs typeface="Roboto"/>
                <a:sym typeface="Roboto"/>
              </a:rPr>
              <a:t>starting treatment with an antipsychotic (olanzapine) is the correct treatment for an episode of mania. However, antidepressants (e.g. sertraline) should also be stopped rather than continued, as the continuation of the antidepressant may worsen the symptoms of mania</a:t>
            </a:r>
            <a:endParaRPr sz="1200" dirty="0">
              <a:solidFill>
                <a:srgbClr val="444444"/>
              </a:solidFill>
              <a:highlight>
                <a:srgbClr val="FFFFFF"/>
              </a:highlight>
              <a:latin typeface="Roboto"/>
              <a:ea typeface="Roboto"/>
              <a:cs typeface="Roboto"/>
              <a:sym typeface="Roboto"/>
            </a:endParaRPr>
          </a:p>
          <a:p>
            <a:pPr marL="0" lvl="0" indent="0" algn="l" rtl="0">
              <a:spcBef>
                <a:spcPts val="0"/>
              </a:spcBef>
              <a:spcAft>
                <a:spcPts val="0"/>
              </a:spcAft>
              <a:buNone/>
            </a:pPr>
            <a:r>
              <a:rPr lang="en" sz="1200" dirty="0">
                <a:solidFill>
                  <a:srgbClr val="444444"/>
                </a:solidFill>
                <a:highlight>
                  <a:srgbClr val="FFFFFF"/>
                </a:highlight>
                <a:latin typeface="Roboto"/>
                <a:ea typeface="Roboto"/>
                <a:cs typeface="Roboto"/>
                <a:sym typeface="Roboto"/>
              </a:rPr>
              <a:t>Lithium can be given as a mood </a:t>
            </a:r>
            <a:r>
              <a:rPr lang="en" sz="1200" dirty="0" err="1">
                <a:solidFill>
                  <a:srgbClr val="444444"/>
                </a:solidFill>
                <a:highlight>
                  <a:srgbClr val="FFFFFF"/>
                </a:highlight>
                <a:latin typeface="Roboto"/>
                <a:ea typeface="Roboto"/>
                <a:cs typeface="Roboto"/>
                <a:sym typeface="Roboto"/>
              </a:rPr>
              <a:t>stabiliser</a:t>
            </a:r>
            <a:r>
              <a:rPr lang="en" sz="1200" dirty="0">
                <a:solidFill>
                  <a:srgbClr val="444444"/>
                </a:solidFill>
                <a:highlight>
                  <a:srgbClr val="FFFFFF"/>
                </a:highlight>
                <a:latin typeface="Roboto"/>
                <a:ea typeface="Roboto"/>
                <a:cs typeface="Roboto"/>
                <a:sym typeface="Roboto"/>
              </a:rPr>
              <a:t> in the long-term management of bipolar disorder, but it should not be given to manage an acute episode of mania.</a:t>
            </a:r>
            <a:endParaRPr sz="1200" dirty="0">
              <a:solidFill>
                <a:srgbClr val="444444"/>
              </a:solidFill>
              <a:highlight>
                <a:srgbClr val="FFFFFF"/>
              </a:highlight>
              <a:latin typeface="Roboto"/>
              <a:ea typeface="Roboto"/>
              <a:cs typeface="Roboto"/>
              <a:sym typeface="Roboto"/>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4e87ac5a0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14e87ac5a0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14e87ac5a0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14e87ac5a0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44444"/>
                </a:solidFill>
                <a:highlight>
                  <a:srgbClr val="FFFFFF"/>
                </a:highlight>
                <a:latin typeface="Roboto"/>
                <a:ea typeface="Roboto"/>
                <a:cs typeface="Roboto"/>
                <a:sym typeface="Roboto"/>
              </a:rPr>
              <a:t>This patient is presenting with Cotard's syndrome, a rare subtype of nihilistic delusions, in which they believe they or part of them is dead or does not exist. This is seen most commonly in severe depression, but is also associated with schizophrenia.</a:t>
            </a:r>
            <a:endParaRPr sz="1200">
              <a:solidFill>
                <a:srgbClr val="444444"/>
              </a:solidFill>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200">
              <a:solidFill>
                <a:srgbClr val="444444"/>
              </a:solidFill>
              <a:highlight>
                <a:srgbClr val="FFEBEB"/>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a:solidFill>
                  <a:srgbClr val="444444"/>
                </a:solidFill>
                <a:highlight>
                  <a:srgbClr val="FFEBEB"/>
                </a:highlight>
                <a:latin typeface="Roboto"/>
                <a:ea typeface="Roboto"/>
                <a:cs typeface="Roboto"/>
                <a:sym typeface="Roboto"/>
              </a:rPr>
              <a:t>Illness anxiety disorder (hypochondriasis)</a:t>
            </a:r>
            <a:endParaRPr sz="1200">
              <a:solidFill>
                <a:srgbClr val="444444"/>
              </a:solidFill>
              <a:highlight>
                <a:srgbClr val="FFEBEB"/>
              </a:highlight>
              <a:latin typeface="Roboto"/>
              <a:ea typeface="Roboto"/>
              <a:cs typeface="Roboto"/>
              <a:sym typeface="Roboto"/>
            </a:endParaRPr>
          </a:p>
          <a:p>
            <a:pPr marL="457200" lvl="0" indent="-304800" algn="l" rtl="0">
              <a:lnSpc>
                <a:spcPct val="115000"/>
              </a:lnSpc>
              <a:spcBef>
                <a:spcPts val="0"/>
              </a:spcBef>
              <a:spcAft>
                <a:spcPts val="0"/>
              </a:spcAft>
              <a:buClr>
                <a:srgbClr val="444444"/>
              </a:buClr>
              <a:buSzPts val="1200"/>
              <a:buFont typeface="Roboto"/>
              <a:buChar char="●"/>
            </a:pPr>
            <a:r>
              <a:rPr lang="en" sz="1200">
                <a:solidFill>
                  <a:srgbClr val="444444"/>
                </a:solidFill>
                <a:latin typeface="Roboto"/>
                <a:ea typeface="Roboto"/>
                <a:cs typeface="Roboto"/>
                <a:sym typeface="Roboto"/>
              </a:rPr>
              <a:t>persistent belief in the presence of an underlying </a:t>
            </a:r>
            <a:r>
              <a:rPr lang="en" sz="1200">
                <a:solidFill>
                  <a:srgbClr val="444444"/>
                </a:solidFill>
                <a:highlight>
                  <a:srgbClr val="FFEBEB"/>
                </a:highlight>
                <a:latin typeface="Roboto"/>
                <a:ea typeface="Roboto"/>
                <a:cs typeface="Roboto"/>
                <a:sym typeface="Roboto"/>
              </a:rPr>
              <a:t>serious DISEASE, e.g. cancer</a:t>
            </a:r>
            <a:endParaRPr sz="1200">
              <a:solidFill>
                <a:srgbClr val="444444"/>
              </a:solidFill>
              <a:highlight>
                <a:srgbClr val="FFEBEB"/>
              </a:highlight>
              <a:latin typeface="Roboto"/>
              <a:ea typeface="Roboto"/>
              <a:cs typeface="Roboto"/>
              <a:sym typeface="Roboto"/>
            </a:endParaRPr>
          </a:p>
          <a:p>
            <a:pPr marL="457200" lvl="0" indent="-304800" algn="l" rtl="0">
              <a:lnSpc>
                <a:spcPct val="115000"/>
              </a:lnSpc>
              <a:spcBef>
                <a:spcPts val="0"/>
              </a:spcBef>
              <a:spcAft>
                <a:spcPts val="0"/>
              </a:spcAft>
              <a:buClr>
                <a:srgbClr val="444444"/>
              </a:buClr>
              <a:buSzPts val="1200"/>
              <a:buFont typeface="Roboto"/>
              <a:buChar char="●"/>
            </a:pPr>
            <a:r>
              <a:rPr lang="en" sz="1200">
                <a:solidFill>
                  <a:srgbClr val="444444"/>
                </a:solidFill>
                <a:latin typeface="Roboto"/>
                <a:ea typeface="Roboto"/>
                <a:cs typeface="Roboto"/>
                <a:sym typeface="Roboto"/>
              </a:rPr>
              <a:t>patient again refuses to accept reassurance or negative test results</a:t>
            </a:r>
            <a:endParaRPr sz="1200">
              <a:solidFill>
                <a:srgbClr val="444444"/>
              </a:solidFill>
              <a:latin typeface="Roboto"/>
              <a:ea typeface="Roboto"/>
              <a:cs typeface="Roboto"/>
              <a:sym typeface="Roboto"/>
            </a:endParaRPr>
          </a:p>
          <a:p>
            <a:pPr marL="0" lvl="0" indent="0" algn="l" rtl="0">
              <a:lnSpc>
                <a:spcPct val="115000"/>
              </a:lnSpc>
              <a:spcBef>
                <a:spcPts val="1200"/>
              </a:spcBef>
              <a:spcAft>
                <a:spcPts val="0"/>
              </a:spcAft>
              <a:buNone/>
            </a:pPr>
            <a:r>
              <a:rPr lang="en" sz="1200">
                <a:solidFill>
                  <a:srgbClr val="444444"/>
                </a:solidFill>
                <a:highlight>
                  <a:srgbClr val="FFFFFF"/>
                </a:highlight>
                <a:latin typeface="Roboto"/>
                <a:ea typeface="Roboto"/>
                <a:cs typeface="Roboto"/>
                <a:sym typeface="Roboto"/>
              </a:rPr>
              <a:t>Somatisation disorder</a:t>
            </a:r>
            <a:endParaRPr sz="1200">
              <a:solidFill>
                <a:srgbClr val="444444"/>
              </a:solidFill>
              <a:highlight>
                <a:srgbClr val="FFFFFF"/>
              </a:highlight>
              <a:latin typeface="Roboto"/>
              <a:ea typeface="Roboto"/>
              <a:cs typeface="Roboto"/>
              <a:sym typeface="Roboto"/>
            </a:endParaRPr>
          </a:p>
          <a:p>
            <a:pPr marL="457200" lvl="0" indent="-304800" algn="l" rtl="0">
              <a:lnSpc>
                <a:spcPct val="115000"/>
              </a:lnSpc>
              <a:spcBef>
                <a:spcPts val="0"/>
              </a:spcBef>
              <a:spcAft>
                <a:spcPts val="0"/>
              </a:spcAft>
              <a:buClr>
                <a:srgbClr val="444444"/>
              </a:buClr>
              <a:buSzPts val="1200"/>
              <a:buFont typeface="Roboto"/>
              <a:buChar char="●"/>
            </a:pPr>
            <a:r>
              <a:rPr lang="en" sz="1200">
                <a:solidFill>
                  <a:srgbClr val="444444"/>
                </a:solidFill>
                <a:highlight>
                  <a:srgbClr val="FFEBEB"/>
                </a:highlight>
                <a:latin typeface="Roboto"/>
                <a:ea typeface="Roboto"/>
                <a:cs typeface="Roboto"/>
                <a:sym typeface="Roboto"/>
              </a:rPr>
              <a:t>multiple physical SYMPTOMS</a:t>
            </a:r>
            <a:r>
              <a:rPr lang="en" sz="1200">
                <a:solidFill>
                  <a:srgbClr val="444444"/>
                </a:solidFill>
                <a:latin typeface="Roboto"/>
                <a:ea typeface="Roboto"/>
                <a:cs typeface="Roboto"/>
                <a:sym typeface="Roboto"/>
              </a:rPr>
              <a:t> present for at least 2 years</a:t>
            </a:r>
            <a:endParaRPr sz="1200">
              <a:solidFill>
                <a:srgbClr val="444444"/>
              </a:solidFill>
              <a:latin typeface="Roboto"/>
              <a:ea typeface="Roboto"/>
              <a:cs typeface="Roboto"/>
              <a:sym typeface="Roboto"/>
            </a:endParaRPr>
          </a:p>
          <a:p>
            <a:pPr marL="457200" lvl="0" indent="-304800" algn="l" rtl="0">
              <a:lnSpc>
                <a:spcPct val="115000"/>
              </a:lnSpc>
              <a:spcBef>
                <a:spcPts val="0"/>
              </a:spcBef>
              <a:spcAft>
                <a:spcPts val="0"/>
              </a:spcAft>
              <a:buClr>
                <a:srgbClr val="444444"/>
              </a:buClr>
              <a:buSzPts val="1200"/>
              <a:buFont typeface="Roboto"/>
              <a:buChar char="●"/>
            </a:pPr>
            <a:r>
              <a:rPr lang="en" sz="1200">
                <a:solidFill>
                  <a:srgbClr val="444444"/>
                </a:solidFill>
                <a:latin typeface="Roboto"/>
                <a:ea typeface="Roboto"/>
                <a:cs typeface="Roboto"/>
                <a:sym typeface="Roboto"/>
              </a:rPr>
              <a:t>patient refuses to accept reassurance or negative test results</a:t>
            </a:r>
            <a:endParaRPr sz="1200">
              <a:solidFill>
                <a:srgbClr val="444444"/>
              </a:solidFill>
              <a:latin typeface="Roboto"/>
              <a:ea typeface="Roboto"/>
              <a:cs typeface="Roboto"/>
              <a:sym typeface="Roboto"/>
            </a:endParaRPr>
          </a:p>
          <a:p>
            <a:pPr marL="0" lvl="0" indent="0" algn="l" rtl="0">
              <a:lnSpc>
                <a:spcPct val="115000"/>
              </a:lnSpc>
              <a:spcBef>
                <a:spcPts val="1200"/>
              </a:spcBef>
              <a:spcAft>
                <a:spcPts val="0"/>
              </a:spcAft>
              <a:buNone/>
            </a:pPr>
            <a:r>
              <a:rPr lang="en" sz="1077" b="1">
                <a:solidFill>
                  <a:srgbClr val="212121"/>
                </a:solidFill>
                <a:latin typeface="EB Garamond"/>
                <a:ea typeface="EB Garamond"/>
                <a:cs typeface="EB Garamond"/>
                <a:sym typeface="EB Garamond"/>
              </a:rPr>
              <a:t>Conversion disorder</a:t>
            </a:r>
            <a:endParaRPr sz="1077" b="1">
              <a:solidFill>
                <a:srgbClr val="212121"/>
              </a:solidFill>
              <a:latin typeface="EB Garamond"/>
              <a:ea typeface="EB Garamond"/>
              <a:cs typeface="EB Garamond"/>
              <a:sym typeface="EB Garamond"/>
            </a:endParaRPr>
          </a:p>
          <a:p>
            <a:pPr marL="457200" lvl="0" indent="-297028" algn="l" rtl="0">
              <a:lnSpc>
                <a:spcPct val="115000"/>
              </a:lnSpc>
              <a:spcBef>
                <a:spcPts val="0"/>
              </a:spcBef>
              <a:spcAft>
                <a:spcPts val="0"/>
              </a:spcAft>
              <a:buClr>
                <a:srgbClr val="212121"/>
              </a:buClr>
              <a:buSzPts val="1078"/>
              <a:buFont typeface="EB Garamond"/>
              <a:buChar char="●"/>
            </a:pPr>
            <a:r>
              <a:rPr lang="en" sz="1077" b="1">
                <a:solidFill>
                  <a:srgbClr val="212121"/>
                </a:solidFill>
                <a:latin typeface="EB Garamond"/>
                <a:ea typeface="EB Garamond"/>
                <a:cs typeface="EB Garamond"/>
                <a:sym typeface="EB Garamond"/>
              </a:rPr>
              <a:t>typically involves loss of motor or sensory function</a:t>
            </a:r>
            <a:endParaRPr sz="1077" b="1">
              <a:solidFill>
                <a:srgbClr val="212121"/>
              </a:solidFill>
              <a:latin typeface="EB Garamond"/>
              <a:ea typeface="EB Garamond"/>
              <a:cs typeface="EB Garamond"/>
              <a:sym typeface="EB Garamond"/>
            </a:endParaRPr>
          </a:p>
          <a:p>
            <a:pPr marL="457200" lvl="0" indent="-297028" algn="l" rtl="0">
              <a:lnSpc>
                <a:spcPct val="115000"/>
              </a:lnSpc>
              <a:spcBef>
                <a:spcPts val="0"/>
              </a:spcBef>
              <a:spcAft>
                <a:spcPts val="0"/>
              </a:spcAft>
              <a:buClr>
                <a:srgbClr val="212121"/>
              </a:buClr>
              <a:buSzPts val="1078"/>
              <a:buFont typeface="EB Garamond"/>
              <a:buChar char="●"/>
            </a:pPr>
            <a:r>
              <a:rPr lang="en" sz="1077" b="1">
                <a:solidFill>
                  <a:srgbClr val="212121"/>
                </a:solidFill>
                <a:latin typeface="EB Garamond"/>
                <a:ea typeface="EB Garamond"/>
                <a:cs typeface="EB Garamond"/>
                <a:sym typeface="EB Garamond"/>
              </a:rPr>
              <a:t>the patient doesn't consciously feign the symptoms (factitious disorder) or seek material gain (malingering)</a:t>
            </a:r>
            <a:endParaRPr sz="1200">
              <a:solidFill>
                <a:srgbClr val="444444"/>
              </a:solidFill>
              <a:latin typeface="Roboto"/>
              <a:ea typeface="Roboto"/>
              <a:cs typeface="Roboto"/>
              <a:sym typeface="Roboto"/>
            </a:endParaRPr>
          </a:p>
          <a:p>
            <a:pPr marL="0" lvl="0" indent="0" algn="l" rtl="0">
              <a:spcBef>
                <a:spcPts val="1200"/>
              </a:spcBef>
              <a:spcAft>
                <a:spcPts val="0"/>
              </a:spcAft>
              <a:buNone/>
            </a:pPr>
            <a:endParaRPr sz="1200">
              <a:solidFill>
                <a:srgbClr val="444444"/>
              </a:solidFill>
              <a:highlight>
                <a:srgbClr val="FFFFFF"/>
              </a:highlight>
              <a:latin typeface="Roboto"/>
              <a:ea typeface="Roboto"/>
              <a:cs typeface="Roboto"/>
              <a:sym typeface="Robot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4e87ac5a0e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14e87ac5a0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17bc95c4778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17bc95c4778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 clozapine for treatment-resistant schizophrenia</a:t>
            </a:r>
            <a:endParaRPr/>
          </a:p>
          <a:p>
            <a:pPr marL="0" lvl="0" indent="0" algn="l" rtl="0">
              <a:spcBef>
                <a:spcPts val="0"/>
              </a:spcBef>
              <a:spcAft>
                <a:spcPts val="0"/>
              </a:spcAft>
              <a:buNone/>
            </a:pPr>
            <a:r>
              <a:rPr lang="en"/>
              <a:t>B - lamotrigine is an anti-epileptic drug, can be used to treat bipolar </a:t>
            </a:r>
            <a:r>
              <a:rPr lang="en" b="1"/>
              <a:t>depression</a:t>
            </a:r>
            <a:r>
              <a:rPr lang="en"/>
              <a:t> but NICE guidelines say not to use to treat mania</a:t>
            </a:r>
            <a:endParaRPr/>
          </a:p>
          <a:p>
            <a:pPr marL="0" lvl="0" indent="0" algn="l" rtl="0">
              <a:spcBef>
                <a:spcPts val="0"/>
              </a:spcBef>
              <a:spcAft>
                <a:spcPts val="0"/>
              </a:spcAft>
              <a:buNone/>
            </a:pPr>
            <a:r>
              <a:rPr lang="en"/>
              <a:t>C - haloperidol overdose </a:t>
            </a:r>
            <a:r>
              <a:rPr lang="en">
                <a:solidFill>
                  <a:srgbClr val="202124"/>
                </a:solidFill>
                <a:highlight>
                  <a:srgbClr val="FFFFFF"/>
                </a:highlight>
              </a:rPr>
              <a:t>Difficulty with breathing (severe), dizziness (severe), drowsiness (severe), muscle trembling, jerking, stiffness, or uncontrolled movements (severe), unusual tiredness or weakness (severe)</a:t>
            </a:r>
            <a:endParaRPr>
              <a:solidFill>
                <a:srgbClr val="202124"/>
              </a:solidFill>
              <a:highlight>
                <a:srgbClr val="FFFFFF"/>
              </a:highlight>
            </a:endParaRPr>
          </a:p>
          <a:p>
            <a:pPr marL="0" lvl="0" indent="0" algn="l" rtl="0">
              <a:spcBef>
                <a:spcPts val="0"/>
              </a:spcBef>
              <a:spcAft>
                <a:spcPts val="0"/>
              </a:spcAft>
              <a:buNone/>
            </a:pPr>
            <a:r>
              <a:rPr lang="en">
                <a:solidFill>
                  <a:srgbClr val="202124"/>
                </a:solidFill>
                <a:highlight>
                  <a:srgbClr val="FFFFFF"/>
                </a:highlight>
              </a:rPr>
              <a:t>D - lithium first line for BPD and symptoms classic of lithium toxicity - confusion, drowsiness, tremor, convulsions</a:t>
            </a:r>
            <a:endParaRPr>
              <a:solidFill>
                <a:srgbClr val="202124"/>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4e87ac5a0e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4e87ac5a0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444444"/>
              </a:solidFill>
              <a:highlight>
                <a:schemeClr val="lt1"/>
              </a:highlight>
              <a:latin typeface="Roboto"/>
              <a:ea typeface="Roboto"/>
              <a:cs typeface="Roboto"/>
              <a:sym typeface="Roboto"/>
            </a:endParaRPr>
          </a:p>
          <a:p>
            <a:pPr marL="0" lvl="0" indent="0" algn="l" rtl="0">
              <a:spcBef>
                <a:spcPts val="0"/>
              </a:spcBef>
              <a:spcAft>
                <a:spcPts val="0"/>
              </a:spcAft>
              <a:buNone/>
            </a:pPr>
            <a:r>
              <a:rPr lang="en" sz="1200">
                <a:solidFill>
                  <a:srgbClr val="444444"/>
                </a:solidFill>
                <a:highlight>
                  <a:srgbClr val="FFFFFF"/>
                </a:highlight>
                <a:latin typeface="Roboto"/>
                <a:ea typeface="Roboto"/>
                <a:cs typeface="Roboto"/>
                <a:sym typeface="Roboto"/>
              </a:rPr>
              <a:t>Leah</a:t>
            </a:r>
            <a:endParaRPr sz="1200">
              <a:solidFill>
                <a:srgbClr val="444444"/>
              </a:solidFill>
              <a:highlight>
                <a:srgbClr val="FFFFFF"/>
              </a:highlight>
              <a:latin typeface="Roboto"/>
              <a:ea typeface="Roboto"/>
              <a:cs typeface="Roboto"/>
              <a:sym typeface="Roboto"/>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7bc95c4778_1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7bc95c4778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444444"/>
              </a:solidFill>
              <a:highlight>
                <a:schemeClr val="lt1"/>
              </a:highlight>
              <a:latin typeface="Roboto"/>
              <a:ea typeface="Roboto"/>
              <a:cs typeface="Roboto"/>
              <a:sym typeface="Roboto"/>
            </a:endParaRPr>
          </a:p>
          <a:p>
            <a:pPr marL="0" lvl="0" indent="0" algn="l" rtl="0">
              <a:spcBef>
                <a:spcPts val="0"/>
              </a:spcBef>
              <a:spcAft>
                <a:spcPts val="0"/>
              </a:spcAft>
              <a:buNone/>
            </a:pPr>
            <a:endParaRPr sz="1200">
              <a:solidFill>
                <a:srgbClr val="444444"/>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76ec2ffd7d_0_9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76ec2ffd7d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7bc95c4778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7bc95c4778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7bc95c4778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7bc95c4778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Mental capacity act - physical treatment can be given in patients best interests if they are deemed to lack capacity.</a:t>
            </a:r>
            <a:endParaRPr/>
          </a:p>
          <a:p>
            <a:pPr marL="0" lvl="0" indent="0" algn="l" rtl="0">
              <a:spcBef>
                <a:spcPts val="0"/>
              </a:spcBef>
              <a:spcAft>
                <a:spcPts val="0"/>
              </a:spcAft>
              <a:buNone/>
            </a:pPr>
            <a:endParaRPr/>
          </a:p>
          <a:p>
            <a:pPr marL="0" lvl="0" indent="0" algn="l" rtl="0">
              <a:lnSpc>
                <a:spcPct val="115000"/>
              </a:lnSpc>
              <a:spcBef>
                <a:spcPts val="0"/>
              </a:spcBef>
              <a:spcAft>
                <a:spcPts val="1200"/>
              </a:spcAft>
              <a:buClr>
                <a:schemeClr val="dk1"/>
              </a:buClr>
              <a:buSzPts val="1100"/>
              <a:buFont typeface="Arial"/>
              <a:buNone/>
            </a:pPr>
            <a:r>
              <a:rPr lang="en" b="1">
                <a:solidFill>
                  <a:schemeClr val="dk1"/>
                </a:solidFill>
              </a:rPr>
              <a:t>The Mental Capacity Act</a:t>
            </a:r>
            <a:r>
              <a:rPr lang="en">
                <a:solidFill>
                  <a:schemeClr val="dk1"/>
                </a:solidFill>
              </a:rPr>
              <a:t>  (2005) - applies if a person has a mental health issue and they do not have the mental capacity to make certain decisions e,g. refusing  necessary treatment</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4e87ac5a0e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4e87ac5a0e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76ec2ffd7d_0_9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76ec2ffd7d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Mahdiyyah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200" dirty="0">
                <a:solidFill>
                  <a:srgbClr val="202124"/>
                </a:solidFill>
                <a:highlight>
                  <a:srgbClr val="FFFFFF"/>
                </a:highlight>
              </a:rPr>
              <a:t>IPT is </a:t>
            </a:r>
            <a:r>
              <a:rPr lang="en" sz="1200" b="1" dirty="0">
                <a:solidFill>
                  <a:srgbClr val="202124"/>
                </a:solidFill>
                <a:highlight>
                  <a:srgbClr val="FFFFFF"/>
                </a:highlight>
              </a:rPr>
              <a:t>a talking treatment that helps people with depression identify and address problems in their relationships with family, partners and friends</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7a05137e2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7a05137e2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b="1" dirty="0">
                <a:solidFill>
                  <a:schemeClr val="dk1"/>
                </a:solidFill>
              </a:rPr>
              <a:t>Mahdiyyah</a:t>
            </a:r>
            <a:endParaRPr b="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b="1" dirty="0">
                <a:solidFill>
                  <a:schemeClr val="dk1"/>
                </a:solidFill>
              </a:rPr>
              <a:t>Treatment begins with SSRIs</a:t>
            </a:r>
            <a:endParaRPr b="1"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Efficacy, tolerability, low overdose potential</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Most have comparable efficacy</a:t>
            </a:r>
            <a:endParaRPr dirty="0">
              <a:solidFill>
                <a:schemeClr val="dk1"/>
              </a:solidFill>
            </a:endParaRPr>
          </a:p>
          <a:p>
            <a:pPr marL="914400" lvl="1" indent="-298450" algn="l" rtl="0">
              <a:lnSpc>
                <a:spcPct val="115000"/>
              </a:lnSpc>
              <a:spcBef>
                <a:spcPts val="0"/>
              </a:spcBef>
              <a:spcAft>
                <a:spcPts val="0"/>
              </a:spcAft>
              <a:buClr>
                <a:schemeClr val="dk1"/>
              </a:buClr>
              <a:buSzPts val="1100"/>
              <a:buChar char="○"/>
            </a:pPr>
            <a:r>
              <a:rPr lang="en" dirty="0">
                <a:solidFill>
                  <a:schemeClr val="dk1"/>
                </a:solidFill>
              </a:rPr>
              <a:t>Sertraline - first-line with postpartum depression and breastfeeding</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Treatment starts with a low dose, and there should be a therapeutic effect after 1 week</a:t>
            </a:r>
            <a:endParaRPr b="1"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If no improvement after 4-6 weeks, dose increase</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If no benefit - different medication</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To </a:t>
            </a:r>
            <a:r>
              <a:rPr lang="en" dirty="0" err="1">
                <a:solidFill>
                  <a:schemeClr val="dk1"/>
                </a:solidFill>
              </a:rPr>
              <a:t>minimise</a:t>
            </a:r>
            <a:r>
              <a:rPr lang="en" dirty="0">
                <a:solidFill>
                  <a:schemeClr val="dk1"/>
                </a:solidFill>
              </a:rPr>
              <a:t> discontinuation symptoms, individuals shouldn’t stop medications abruptly or when they travel</a:t>
            </a:r>
            <a:endParaRPr dirty="0">
              <a:solidFill>
                <a:schemeClr val="dk1"/>
              </a:solidFill>
            </a:endParaRPr>
          </a:p>
          <a:p>
            <a:pPr marL="457200" lvl="0" indent="-298450" algn="l" rtl="0">
              <a:lnSpc>
                <a:spcPct val="115000"/>
              </a:lnSpc>
              <a:spcBef>
                <a:spcPts val="0"/>
              </a:spcBef>
              <a:spcAft>
                <a:spcPts val="0"/>
              </a:spcAft>
              <a:buClr>
                <a:schemeClr val="dk1"/>
              </a:buClr>
              <a:buSzPts val="1100"/>
              <a:buChar char="●"/>
            </a:pPr>
            <a:r>
              <a:rPr lang="en" dirty="0">
                <a:solidFill>
                  <a:schemeClr val="dk1"/>
                </a:solidFill>
              </a:rPr>
              <a:t>After discontinuation, should be monitored over several months, and treated if symptoms occur</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Char char="●"/>
              <a:defRPr sz="1800">
                <a:solidFill>
                  <a:schemeClr val="lt2"/>
                </a:solidFill>
              </a:defRPr>
            </a:lvl1pPr>
            <a:lvl2pPr marL="914400" lvl="1" indent="-317500">
              <a:lnSpc>
                <a:spcPct val="115000"/>
              </a:lnSpc>
              <a:spcBef>
                <a:spcPts val="0"/>
              </a:spcBef>
              <a:spcAft>
                <a:spcPts val="0"/>
              </a:spcAft>
              <a:buClr>
                <a:schemeClr val="lt2"/>
              </a:buClr>
              <a:buSzPts val="1400"/>
              <a:buChar char="○"/>
              <a:defRPr>
                <a:solidFill>
                  <a:schemeClr val="lt2"/>
                </a:solidFill>
              </a:defRPr>
            </a:lvl2pPr>
            <a:lvl3pPr marL="1371600" lvl="2" indent="-317500">
              <a:lnSpc>
                <a:spcPct val="115000"/>
              </a:lnSpc>
              <a:spcBef>
                <a:spcPts val="0"/>
              </a:spcBef>
              <a:spcAft>
                <a:spcPts val="0"/>
              </a:spcAft>
              <a:buClr>
                <a:schemeClr val="lt2"/>
              </a:buClr>
              <a:buSzPts val="1400"/>
              <a:buChar char="■"/>
              <a:defRPr>
                <a:solidFill>
                  <a:schemeClr val="lt2"/>
                </a:solidFill>
              </a:defRPr>
            </a:lvl3pPr>
            <a:lvl4pPr marL="1828800" lvl="3" indent="-317500">
              <a:lnSpc>
                <a:spcPct val="115000"/>
              </a:lnSpc>
              <a:spcBef>
                <a:spcPts val="0"/>
              </a:spcBef>
              <a:spcAft>
                <a:spcPts val="0"/>
              </a:spcAft>
              <a:buClr>
                <a:schemeClr val="lt2"/>
              </a:buClr>
              <a:buSzPts val="1400"/>
              <a:buChar char="●"/>
              <a:defRPr>
                <a:solidFill>
                  <a:schemeClr val="lt2"/>
                </a:solidFill>
              </a:defRPr>
            </a:lvl4pPr>
            <a:lvl5pPr marL="2286000" lvl="4" indent="-317500">
              <a:lnSpc>
                <a:spcPct val="115000"/>
              </a:lnSpc>
              <a:spcBef>
                <a:spcPts val="0"/>
              </a:spcBef>
              <a:spcAft>
                <a:spcPts val="0"/>
              </a:spcAft>
              <a:buClr>
                <a:schemeClr val="lt2"/>
              </a:buClr>
              <a:buSzPts val="1400"/>
              <a:buChar char="○"/>
              <a:defRPr>
                <a:solidFill>
                  <a:schemeClr val="lt2"/>
                </a:solidFill>
              </a:defRPr>
            </a:lvl5pPr>
            <a:lvl6pPr marL="2743200" lvl="5" indent="-317500">
              <a:lnSpc>
                <a:spcPct val="115000"/>
              </a:lnSpc>
              <a:spcBef>
                <a:spcPts val="0"/>
              </a:spcBef>
              <a:spcAft>
                <a:spcPts val="0"/>
              </a:spcAft>
              <a:buClr>
                <a:schemeClr val="lt2"/>
              </a:buClr>
              <a:buSzPts val="1400"/>
              <a:buChar char="■"/>
              <a:defRPr>
                <a:solidFill>
                  <a:schemeClr val="lt2"/>
                </a:solidFill>
              </a:defRPr>
            </a:lvl6pPr>
            <a:lvl7pPr marL="3200400" lvl="6" indent="-317500">
              <a:lnSpc>
                <a:spcPct val="115000"/>
              </a:lnSpc>
              <a:spcBef>
                <a:spcPts val="0"/>
              </a:spcBef>
              <a:spcAft>
                <a:spcPts val="0"/>
              </a:spcAft>
              <a:buClr>
                <a:schemeClr val="lt2"/>
              </a:buClr>
              <a:buSzPts val="1400"/>
              <a:buChar char="●"/>
              <a:defRPr>
                <a:solidFill>
                  <a:schemeClr val="lt2"/>
                </a:solidFill>
              </a:defRPr>
            </a:lvl7pPr>
            <a:lvl8pPr marL="3657600" lvl="7" indent="-317500">
              <a:lnSpc>
                <a:spcPct val="115000"/>
              </a:lnSpc>
              <a:spcBef>
                <a:spcPts val="0"/>
              </a:spcBef>
              <a:spcAft>
                <a:spcPts val="0"/>
              </a:spcAft>
              <a:buClr>
                <a:schemeClr val="lt2"/>
              </a:buClr>
              <a:buSzPts val="1400"/>
              <a:buChar char="○"/>
              <a:defRPr>
                <a:solidFill>
                  <a:schemeClr val="lt2"/>
                </a:solidFill>
              </a:defRPr>
            </a:lvl8pPr>
            <a:lvl9pPr marL="4114800" lvl="8" indent="-317500">
              <a:lnSpc>
                <a:spcPct val="115000"/>
              </a:lnSpc>
              <a:spcBef>
                <a:spcPts val="0"/>
              </a:spcBef>
              <a:spcAft>
                <a:spcPts val="0"/>
              </a:spcAft>
              <a:buClr>
                <a:schemeClr val="lt2"/>
              </a:buClr>
              <a:buSzPts val="1400"/>
              <a:buChar char="■"/>
              <a:defRPr>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unsplash.com/@clemono?utm_source=unsplash&amp;utm_medium=referral&amp;utm_content=creditCopyText" TargetMode="External"/><Relationship Id="rId3" Type="http://schemas.openxmlformats.org/officeDocument/2006/relationships/image" Target="../media/image11.png"/><Relationship Id="rId7" Type="http://schemas.openxmlformats.org/officeDocument/2006/relationships/hyperlink" Target="https://stock.adobe.com/uk/contributor/206693516/azat-valeev?load_type=author&amp;prev_url=detai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hyperlink" Target="https://unsplash.com/s/photos/blurred-vision?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2xfu-d_aYWs&amp;ab_channel=evelynnO%27Dell"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www.youtube.com/watch?v=_UCaWSMddwA&amp;ab_channel=Let%27sTalkAboutTardiveDyskinesia"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stock.adobe.com/uk/contributor/206693516/azat-valeev?load_type=author&amp;prev_url=detail"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osmosis.org/learn/walking"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osmosis.org/learn/walking"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www.osmosis.org/learn/hip"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osmosis.org/learn/hip"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hyperlink" Target="https://www.osmosis.org/learn/blood_pressure" TargetMode="External"/><Relationship Id="rId3" Type="http://schemas.openxmlformats.org/officeDocument/2006/relationships/hyperlink" Target="https://www.osmosis.org/learn/eyes" TargetMode="External"/><Relationship Id="rId7" Type="http://schemas.openxmlformats.org/officeDocument/2006/relationships/hyperlink" Target="https://www.osmosis.org/learn/pulse" TargetMode="Externa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hyperlink" Target="https://www.osmosis.org/learn/anorexia_nervosa" TargetMode="External"/><Relationship Id="rId5" Type="http://schemas.openxmlformats.org/officeDocument/2006/relationships/hyperlink" Target="https://www.osmosis.org/learn/major_depressive_disorder" TargetMode="External"/><Relationship Id="rId4" Type="http://schemas.openxmlformats.org/officeDocument/2006/relationships/hyperlink" Target="https://www.osmosis.org/learn/sleep"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www.osmosis.org/learn/blood_pressure" TargetMode="External"/><Relationship Id="rId3" Type="http://schemas.openxmlformats.org/officeDocument/2006/relationships/hyperlink" Target="https://www.osmosis.org/learn/eyes" TargetMode="External"/><Relationship Id="rId7" Type="http://schemas.openxmlformats.org/officeDocument/2006/relationships/hyperlink" Target="https://www.osmosis.org/learn/pulse" TargetMode="Externa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hyperlink" Target="https://www.osmosis.org/learn/anorexia_nervosa" TargetMode="External"/><Relationship Id="rId5" Type="http://schemas.openxmlformats.org/officeDocument/2006/relationships/hyperlink" Target="https://www.osmosis.org/learn/major_depressive_disorder" TargetMode="External"/><Relationship Id="rId4" Type="http://schemas.openxmlformats.org/officeDocument/2006/relationships/hyperlink" Target="https://www.osmosis.org/learn/sleep"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www.osmosis.org/learn/er"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www.osmosis.org/learn/er" TargetMode="External"/><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s://www.osmosis.org/learn/stres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hyperlink" Target="https://www.osmosis.org/learn/auditory_and_visual_hallucinations" TargetMode="External"/><Relationship Id="rId4" Type="http://schemas.openxmlformats.org/officeDocument/2006/relationships/hyperlink" Target="https://www.osmosis.org/learn/co"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osmosis.org/learn/stress"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www.osmosis.org/learn/auditory_and_visual_hallucinations" TargetMode="External"/><Relationship Id="rId4" Type="http://schemas.openxmlformats.org/officeDocument/2006/relationships/hyperlink" Target="https://www.osmosis.org/learn/c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hyperlink" Target="https://unsplash.com/@jansedivy?utm_source=unsplash&amp;utm_medium=referral&amp;utm_content=creditCopyText" TargetMode="External"/><Relationship Id="rId3" Type="http://schemas.openxmlformats.org/officeDocument/2006/relationships/image" Target="../media/image7.png"/><Relationship Id="rId7" Type="http://schemas.openxmlformats.org/officeDocument/2006/relationships/hyperlink" Target="https://unsplash.com/s/photos/healthy?utm_source=unsplash&amp;utm_medium=referral&amp;utm_content=creditCopyText"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unsplash.com/@bruno_nascimento?utm_source=unsplash&amp;utm_medium=referral&amp;utm_content=creditCopyText" TargetMode="External"/><Relationship Id="rId11" Type="http://schemas.openxmlformats.org/officeDocument/2006/relationships/hyperlink" Target="https://unsplash.com/s/photos/therapy?utm_source=unsplash&amp;utm_medium=referral&amp;utm_content=creditCopyText" TargetMode="External"/><Relationship Id="rId5" Type="http://schemas.openxmlformats.org/officeDocument/2006/relationships/image" Target="../media/image9.png"/><Relationship Id="rId10" Type="http://schemas.openxmlformats.org/officeDocument/2006/relationships/hyperlink" Target="https://unsplash.com/@priscilladupreez?utm_source=unsplash&amp;utm_medium=referral&amp;utm_content=creditCopyText" TargetMode="External"/><Relationship Id="rId4" Type="http://schemas.openxmlformats.org/officeDocument/2006/relationships/image" Target="../media/image8.png"/><Relationship Id="rId9" Type="http://schemas.openxmlformats.org/officeDocument/2006/relationships/hyperlink" Target="https://unsplash.com/s/photos/diet?utm_source=unsplash&amp;utm_medium=referral&amp;utm_content=creditCopyTex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unsplash.com/s/photos/drugs?utm_source=unsplash&amp;utm_medium=referral&amp;utm_content=creditCopyText" TargetMode="External"/><Relationship Id="rId4" Type="http://schemas.openxmlformats.org/officeDocument/2006/relationships/hyperlink" Target="https://unsplash.com/@sharonmccutcheon?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519150"/>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600" b="1" dirty="0">
                <a:latin typeface="EB Garamond"/>
                <a:ea typeface="EB Garamond"/>
                <a:cs typeface="EB Garamond"/>
                <a:sym typeface="EB Garamond"/>
              </a:rPr>
              <a:t>Psychiatric Conditions and Emergencies</a:t>
            </a:r>
            <a:endParaRPr sz="3200" b="1" dirty="0">
              <a:latin typeface="EB Garamond"/>
              <a:ea typeface="EB Garamond"/>
              <a:cs typeface="EB Garamond"/>
              <a:sym typeface="EB Garamond"/>
            </a:endParaRPr>
          </a:p>
        </p:txBody>
      </p:sp>
      <p:sp>
        <p:nvSpPr>
          <p:cNvPr id="55" name="Google Shape;55;p13"/>
          <p:cNvSpPr txBox="1">
            <a:spLocks noGrp="1"/>
          </p:cNvSpPr>
          <p:nvPr>
            <p:ph type="subTitle" idx="1"/>
          </p:nvPr>
        </p:nvSpPr>
        <p:spPr>
          <a:xfrm>
            <a:off x="311700" y="2745450"/>
            <a:ext cx="8339400" cy="677400"/>
          </a:xfrm>
          <a:prstGeom prst="rect">
            <a:avLst/>
          </a:prstGeom>
        </p:spPr>
        <p:txBody>
          <a:bodyPr spcFirstLastPara="1" wrap="square" lIns="91425" tIns="91425" rIns="91425" bIns="91425" anchor="t" anchorCtr="0">
            <a:normAutofit fontScale="85000" lnSpcReduction="20000"/>
          </a:bodyPr>
          <a:lstStyle/>
          <a:p>
            <a:pPr marL="0" lvl="0" indent="0" algn="ctr" rtl="0">
              <a:lnSpc>
                <a:spcPct val="80000"/>
              </a:lnSpc>
              <a:spcBef>
                <a:spcPts val="0"/>
              </a:spcBef>
              <a:spcAft>
                <a:spcPts val="0"/>
              </a:spcAft>
              <a:buSzPct val="42889"/>
              <a:buNone/>
            </a:pPr>
            <a:r>
              <a:rPr lang="en" sz="2180" dirty="0">
                <a:solidFill>
                  <a:schemeClr val="dk1"/>
                </a:solidFill>
                <a:latin typeface="EB Garamond"/>
                <a:ea typeface="EB Garamond"/>
                <a:cs typeface="EB Garamond"/>
                <a:sym typeface="EB Garamond"/>
              </a:rPr>
              <a:t>GKTeach</a:t>
            </a:r>
            <a:endParaRPr sz="2180" dirty="0">
              <a:solidFill>
                <a:schemeClr val="dk1"/>
              </a:solidFill>
              <a:latin typeface="EB Garamond"/>
              <a:ea typeface="EB Garamond"/>
              <a:cs typeface="EB Garamond"/>
              <a:sym typeface="EB Garamond"/>
            </a:endParaRPr>
          </a:p>
          <a:p>
            <a:pPr marL="0" lvl="0" indent="0" algn="ctr" rtl="0">
              <a:lnSpc>
                <a:spcPct val="80000"/>
              </a:lnSpc>
              <a:spcBef>
                <a:spcPts val="0"/>
              </a:spcBef>
              <a:spcAft>
                <a:spcPts val="0"/>
              </a:spcAft>
              <a:buSzPct val="49734"/>
              <a:buNone/>
            </a:pPr>
            <a:endParaRPr sz="1879" dirty="0">
              <a:solidFill>
                <a:schemeClr val="dk1"/>
              </a:solidFill>
              <a:latin typeface="EB Garamond"/>
              <a:ea typeface="EB Garamond"/>
              <a:cs typeface="EB Garamond"/>
              <a:sym typeface="EB Garamond"/>
            </a:endParaRPr>
          </a:p>
          <a:p>
            <a:pPr marL="0" lvl="0" indent="0" algn="ctr" rtl="0">
              <a:lnSpc>
                <a:spcPct val="80000"/>
              </a:lnSpc>
              <a:spcBef>
                <a:spcPts val="0"/>
              </a:spcBef>
              <a:spcAft>
                <a:spcPts val="0"/>
              </a:spcAft>
              <a:buSzPct val="42889"/>
              <a:buNone/>
            </a:pPr>
            <a:r>
              <a:rPr lang="en" sz="1900" dirty="0">
                <a:solidFill>
                  <a:schemeClr val="dk1"/>
                </a:solidFill>
                <a:latin typeface="EB Garamond"/>
                <a:ea typeface="EB Garamond"/>
                <a:cs typeface="EB Garamond"/>
                <a:sym typeface="EB Garamond"/>
              </a:rPr>
              <a:t>Leah Asante and Mahdiyyah Osman</a:t>
            </a:r>
          </a:p>
          <a:p>
            <a:pPr marL="0" lvl="0" indent="0" algn="ctr" rtl="0">
              <a:lnSpc>
                <a:spcPct val="80000"/>
              </a:lnSpc>
              <a:spcBef>
                <a:spcPts val="0"/>
              </a:spcBef>
              <a:spcAft>
                <a:spcPts val="0"/>
              </a:spcAft>
              <a:buSzPct val="42889"/>
              <a:buNone/>
            </a:pPr>
            <a:endParaRPr sz="2180" dirty="0">
              <a:solidFill>
                <a:schemeClr val="dk1"/>
              </a:solidFill>
              <a:latin typeface="EB Garamond"/>
              <a:ea typeface="EB Garamond"/>
              <a:cs typeface="EB Garamond"/>
              <a:sym typeface="EB Garamond"/>
            </a:endParaRPr>
          </a:p>
        </p:txBody>
      </p:sp>
      <p:pic>
        <p:nvPicPr>
          <p:cNvPr id="56" name="Google Shape;56;p13"/>
          <p:cNvPicPr preferRelativeResize="0"/>
          <p:nvPr/>
        </p:nvPicPr>
        <p:blipFill>
          <a:blip r:embed="rId3">
            <a:alphaModFix/>
          </a:blip>
          <a:stretch>
            <a:fillRect/>
          </a:stretch>
        </p:blipFill>
        <p:spPr>
          <a:xfrm>
            <a:off x="3807972" y="4450475"/>
            <a:ext cx="1249449" cy="474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Depression Medication Side Effects</a:t>
            </a:r>
            <a:endParaRPr b="1">
              <a:latin typeface="EB Garamond"/>
              <a:ea typeface="EB Garamond"/>
              <a:cs typeface="EB Garamond"/>
              <a:sym typeface="EB Garamond"/>
            </a:endParaRPr>
          </a:p>
        </p:txBody>
      </p:sp>
      <p:sp>
        <p:nvSpPr>
          <p:cNvPr id="129" name="Google Shape;129;p22"/>
          <p:cNvSpPr txBox="1">
            <a:spLocks noGrp="1"/>
          </p:cNvSpPr>
          <p:nvPr>
            <p:ph type="body" idx="1"/>
          </p:nvPr>
        </p:nvSpPr>
        <p:spPr>
          <a:xfrm>
            <a:off x="311650" y="3067875"/>
            <a:ext cx="5871000" cy="18939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EB Garamond"/>
                <a:ea typeface="EB Garamond"/>
                <a:cs typeface="EB Garamond"/>
                <a:sym typeface="EB Garamond"/>
              </a:rPr>
              <a:t>Tricyclic antidepressants e.g. amitriptyline </a:t>
            </a:r>
            <a:r>
              <a:rPr lang="en" sz="1300">
                <a:solidFill>
                  <a:schemeClr val="dk1"/>
                </a:solidFill>
                <a:latin typeface="EB Garamond"/>
                <a:ea typeface="EB Garamond"/>
                <a:cs typeface="EB Garamond"/>
                <a:sym typeface="EB Garamond"/>
              </a:rPr>
              <a:t>- cardiac issues (arrhythmias, tachycardia, palpitations), anti-cholinergic side-effects (dry mouth, constipation, blurred vision)</a:t>
            </a:r>
            <a:endParaRPr sz="1300">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sz="1300" b="1">
                <a:solidFill>
                  <a:schemeClr val="dk1"/>
                </a:solidFill>
                <a:latin typeface="EB Garamond"/>
                <a:ea typeface="EB Garamond"/>
                <a:cs typeface="EB Garamond"/>
                <a:sym typeface="EB Garamond"/>
              </a:rPr>
              <a:t>MAOIs e.g. selegiline </a:t>
            </a:r>
            <a:r>
              <a:rPr lang="en" sz="1300">
                <a:solidFill>
                  <a:schemeClr val="dk1"/>
                </a:solidFill>
                <a:latin typeface="EB Garamond"/>
                <a:ea typeface="EB Garamond"/>
                <a:cs typeface="EB Garamond"/>
                <a:sym typeface="EB Garamond"/>
              </a:rPr>
              <a:t>- hypertensive crisis if taken with foods that contain tyramine e.g. cheese, wine, fermented meats. Common SEs include dry mouth, nausea, diarrhoea or constipation, headache, drowsiness, insomnia, dizziness/lightheadedness</a:t>
            </a:r>
            <a:endParaRPr sz="1300">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sz="1300" b="1">
                <a:solidFill>
                  <a:schemeClr val="dk1"/>
                </a:solidFill>
                <a:latin typeface="EB Garamond"/>
                <a:ea typeface="EB Garamond"/>
                <a:cs typeface="EB Garamond"/>
                <a:sym typeface="EB Garamond"/>
              </a:rPr>
              <a:t>Atypical antidepressants e.g. mirtazapine </a:t>
            </a:r>
            <a:r>
              <a:rPr lang="en" sz="1300">
                <a:solidFill>
                  <a:schemeClr val="dk1"/>
                </a:solidFill>
                <a:latin typeface="EB Garamond"/>
                <a:ea typeface="EB Garamond"/>
                <a:cs typeface="EB Garamond"/>
                <a:sym typeface="EB Garamond"/>
              </a:rPr>
              <a:t>- dry mouth, lightheadedness, dizziness</a:t>
            </a:r>
            <a:endParaRPr sz="1300">
              <a:solidFill>
                <a:schemeClr val="dk1"/>
              </a:solidFill>
              <a:latin typeface="EB Garamond"/>
              <a:ea typeface="EB Garamond"/>
              <a:cs typeface="EB Garamond"/>
              <a:sym typeface="EB Garamond"/>
            </a:endParaRPr>
          </a:p>
          <a:p>
            <a:pPr marL="0" lvl="0" indent="0" algn="l" rtl="0">
              <a:spcBef>
                <a:spcPts val="1200"/>
              </a:spcBef>
              <a:spcAft>
                <a:spcPts val="1200"/>
              </a:spcAft>
              <a:buNone/>
            </a:pPr>
            <a:endParaRPr sz="1300">
              <a:solidFill>
                <a:schemeClr val="dk1"/>
              </a:solidFill>
              <a:latin typeface="EB Garamond"/>
              <a:ea typeface="EB Garamond"/>
              <a:cs typeface="EB Garamond"/>
              <a:sym typeface="EB Garamond"/>
            </a:endParaRPr>
          </a:p>
        </p:txBody>
      </p:sp>
      <p:pic>
        <p:nvPicPr>
          <p:cNvPr id="130" name="Google Shape;130;p22"/>
          <p:cNvPicPr preferRelativeResize="0"/>
          <p:nvPr/>
        </p:nvPicPr>
        <p:blipFill>
          <a:blip r:embed="rId3">
            <a:alphaModFix/>
          </a:blip>
          <a:stretch>
            <a:fillRect/>
          </a:stretch>
        </p:blipFill>
        <p:spPr>
          <a:xfrm>
            <a:off x="6573050" y="1075675"/>
            <a:ext cx="947550" cy="947550"/>
          </a:xfrm>
          <a:prstGeom prst="rect">
            <a:avLst/>
          </a:prstGeom>
          <a:noFill/>
          <a:ln>
            <a:noFill/>
          </a:ln>
        </p:spPr>
      </p:pic>
      <p:pic>
        <p:nvPicPr>
          <p:cNvPr id="131" name="Google Shape;131;p22"/>
          <p:cNvPicPr preferRelativeResize="0"/>
          <p:nvPr/>
        </p:nvPicPr>
        <p:blipFill>
          <a:blip r:embed="rId4">
            <a:alphaModFix/>
          </a:blip>
          <a:stretch>
            <a:fillRect/>
          </a:stretch>
        </p:blipFill>
        <p:spPr>
          <a:xfrm>
            <a:off x="7655313" y="2207578"/>
            <a:ext cx="1092499" cy="728341"/>
          </a:xfrm>
          <a:prstGeom prst="rect">
            <a:avLst/>
          </a:prstGeom>
          <a:noFill/>
          <a:ln>
            <a:noFill/>
          </a:ln>
        </p:spPr>
      </p:pic>
      <p:pic>
        <p:nvPicPr>
          <p:cNvPr id="132" name="Google Shape;132;p22"/>
          <p:cNvPicPr preferRelativeResize="0"/>
          <p:nvPr/>
        </p:nvPicPr>
        <p:blipFill>
          <a:blip r:embed="rId5">
            <a:alphaModFix/>
          </a:blip>
          <a:stretch>
            <a:fillRect/>
          </a:stretch>
        </p:blipFill>
        <p:spPr>
          <a:xfrm>
            <a:off x="7570825" y="3147048"/>
            <a:ext cx="1261475" cy="947550"/>
          </a:xfrm>
          <a:prstGeom prst="rect">
            <a:avLst/>
          </a:prstGeom>
          <a:noFill/>
          <a:ln>
            <a:noFill/>
          </a:ln>
        </p:spPr>
      </p:pic>
      <p:pic>
        <p:nvPicPr>
          <p:cNvPr id="133" name="Google Shape;133;p22"/>
          <p:cNvPicPr preferRelativeResize="0"/>
          <p:nvPr/>
        </p:nvPicPr>
        <p:blipFill>
          <a:blip r:embed="rId6">
            <a:alphaModFix/>
          </a:blip>
          <a:stretch>
            <a:fillRect/>
          </a:stretch>
        </p:blipFill>
        <p:spPr>
          <a:xfrm>
            <a:off x="6311700" y="3795475"/>
            <a:ext cx="1130075" cy="1130075"/>
          </a:xfrm>
          <a:prstGeom prst="rect">
            <a:avLst/>
          </a:prstGeom>
          <a:noFill/>
          <a:ln>
            <a:noFill/>
          </a:ln>
        </p:spPr>
      </p:pic>
      <p:sp>
        <p:nvSpPr>
          <p:cNvPr id="134" name="Google Shape;134;p22"/>
          <p:cNvSpPr txBox="1"/>
          <p:nvPr/>
        </p:nvSpPr>
        <p:spPr>
          <a:xfrm>
            <a:off x="311700" y="1017725"/>
            <a:ext cx="6023100" cy="19194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a:solidFill>
                  <a:schemeClr val="dk1"/>
                </a:solidFill>
                <a:latin typeface="EB Garamond"/>
                <a:ea typeface="EB Garamond"/>
                <a:cs typeface="EB Garamond"/>
                <a:sym typeface="EB Garamond"/>
              </a:rPr>
              <a:t>SSRIs</a:t>
            </a:r>
            <a:endParaRPr sz="1300">
              <a:solidFill>
                <a:schemeClr val="dk1"/>
              </a:solidFill>
              <a:latin typeface="EB Garamond"/>
              <a:ea typeface="EB Garamond"/>
              <a:cs typeface="EB Garamond"/>
              <a:sym typeface="EB Garamond"/>
            </a:endParaRPr>
          </a:p>
          <a:p>
            <a:pPr marL="457200" lvl="0" indent="-311150" algn="l" rtl="0">
              <a:lnSpc>
                <a:spcPct val="115000"/>
              </a:lnSpc>
              <a:spcBef>
                <a:spcPts val="120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Common - GI - nausea, diarrhoea or constipation, loss of appetite, headaches, </a:t>
            </a:r>
            <a:r>
              <a:rPr lang="en" sz="1300" b="1">
                <a:solidFill>
                  <a:schemeClr val="dk1"/>
                </a:solidFill>
                <a:latin typeface="EB Garamond"/>
                <a:ea typeface="EB Garamond"/>
                <a:cs typeface="EB Garamond"/>
                <a:sym typeface="EB Garamond"/>
              </a:rPr>
              <a:t>sexual dysfunction /loss of libido</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Char char="●"/>
            </a:pPr>
            <a:r>
              <a:rPr lang="en" sz="1300">
                <a:solidFill>
                  <a:schemeClr val="dk1"/>
                </a:solidFill>
                <a:latin typeface="EB Garamond"/>
                <a:ea typeface="EB Garamond"/>
                <a:cs typeface="EB Garamond"/>
                <a:sym typeface="EB Garamond"/>
              </a:rPr>
              <a:t>Less common but good to know -</a:t>
            </a:r>
            <a:r>
              <a:rPr lang="en" sz="1300" b="1">
                <a:solidFill>
                  <a:schemeClr val="dk1"/>
                </a:solidFill>
                <a:latin typeface="EB Garamond"/>
                <a:ea typeface="EB Garamond"/>
                <a:cs typeface="EB Garamond"/>
                <a:sym typeface="EB Garamond"/>
              </a:rPr>
              <a:t> hyponatraemia</a:t>
            </a:r>
            <a:r>
              <a:rPr lang="en" sz="1300">
                <a:solidFill>
                  <a:schemeClr val="dk1"/>
                </a:solidFill>
                <a:latin typeface="EB Garamond"/>
                <a:ea typeface="EB Garamond"/>
                <a:cs typeface="EB Garamond"/>
                <a:sym typeface="EB Garamond"/>
              </a:rPr>
              <a:t>, gastrointestinal bleeding risk as increases stomach acid, </a:t>
            </a:r>
            <a:r>
              <a:rPr lang="en" sz="1300" b="1">
                <a:solidFill>
                  <a:schemeClr val="dk1"/>
                </a:solidFill>
                <a:latin typeface="EB Garamond"/>
                <a:ea typeface="EB Garamond"/>
                <a:cs typeface="EB Garamond"/>
                <a:sym typeface="EB Garamond"/>
              </a:rPr>
              <a:t>serotonin syndrome</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Interact with triptans - increased risk of serotonin syndrome</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Initial increase in suicidal thoughts/self-harm - thought to be higher for those under 25</a:t>
            </a:r>
            <a:endParaRPr/>
          </a:p>
        </p:txBody>
      </p:sp>
      <p:sp>
        <p:nvSpPr>
          <p:cNvPr id="135" name="Google Shape;135;p22"/>
          <p:cNvSpPr txBox="1"/>
          <p:nvPr/>
        </p:nvSpPr>
        <p:spPr>
          <a:xfrm>
            <a:off x="7655325" y="4125775"/>
            <a:ext cx="30000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 sz="800">
                <a:solidFill>
                  <a:srgbClr val="4B4B4B"/>
                </a:solidFill>
                <a:highlight>
                  <a:srgbClr val="F5F5F5"/>
                </a:highlight>
              </a:rPr>
              <a:t>Image by </a:t>
            </a:r>
            <a:r>
              <a:rPr lang="en" sz="800">
                <a:solidFill>
                  <a:srgbClr val="0D66D0"/>
                </a:solidFill>
                <a:highlight>
                  <a:srgbClr val="F5F5F5"/>
                </a:highlight>
                <a:uFill>
                  <a:noFill/>
                </a:uFill>
                <a:hlinkClick r:id="rId7">
                  <a:extLst>
                    <a:ext uri="{A12FA001-AC4F-418D-AE19-62706E023703}">
                      <ahyp:hlinkClr xmlns:ahyp="http://schemas.microsoft.com/office/drawing/2018/hyperlinkcolor" val="tx"/>
                    </a:ext>
                  </a:extLst>
                </a:hlinkClick>
              </a:rPr>
              <a:t>Azat Valeev</a:t>
            </a:r>
            <a:endParaRPr sz="800">
              <a:solidFill>
                <a:srgbClr val="0D66D0"/>
              </a:solidFill>
              <a:highlight>
                <a:srgbClr val="F5F5F5"/>
              </a:highlight>
            </a:endParaRPr>
          </a:p>
        </p:txBody>
      </p:sp>
      <p:sp>
        <p:nvSpPr>
          <p:cNvPr id="136" name="Google Shape;136;p22"/>
          <p:cNvSpPr txBox="1"/>
          <p:nvPr/>
        </p:nvSpPr>
        <p:spPr>
          <a:xfrm>
            <a:off x="7570825" y="4464750"/>
            <a:ext cx="1390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70757A"/>
                </a:solidFill>
                <a:highlight>
                  <a:srgbClr val="FFFFFF"/>
                </a:highlight>
              </a:rPr>
              <a:t>Creator: Asiya Hotaman  | Credit: Getty Images/iStockphoto</a:t>
            </a:r>
            <a:endParaRPr sz="800"/>
          </a:p>
        </p:txBody>
      </p:sp>
      <p:sp>
        <p:nvSpPr>
          <p:cNvPr id="137" name="Google Shape;137;p22"/>
          <p:cNvSpPr txBox="1"/>
          <p:nvPr/>
        </p:nvSpPr>
        <p:spPr>
          <a:xfrm>
            <a:off x="8196300" y="1594925"/>
            <a:ext cx="94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Photo by</a:t>
            </a:r>
            <a:r>
              <a:rPr lang="en" sz="800">
                <a:uFill>
                  <a:noFill/>
                </a:uFill>
                <a:hlinkClick r:id="rId8"/>
              </a:rPr>
              <a:t> </a:t>
            </a:r>
            <a:r>
              <a:rPr lang="en" sz="800" u="sng">
                <a:solidFill>
                  <a:schemeClr val="hlink"/>
                </a:solidFill>
                <a:hlinkClick r:id="rId8"/>
              </a:rPr>
              <a:t>Clem Onojeghuo</a:t>
            </a:r>
            <a:r>
              <a:rPr lang="en" sz="800"/>
              <a:t> on</a:t>
            </a:r>
            <a:r>
              <a:rPr lang="en" sz="800">
                <a:uFill>
                  <a:noFill/>
                </a:uFill>
                <a:hlinkClick r:id="rId9"/>
              </a:rPr>
              <a:t> </a:t>
            </a:r>
            <a:r>
              <a:rPr lang="en" sz="800" u="sng">
                <a:solidFill>
                  <a:schemeClr val="hlink"/>
                </a:solidFill>
                <a:hlinkClick r:id="rId9"/>
              </a:rPr>
              <a:t>Unsplash</a:t>
            </a:r>
            <a:endParaRPr sz="800"/>
          </a:p>
        </p:txBody>
      </p:sp>
      <p:sp>
        <p:nvSpPr>
          <p:cNvPr id="138" name="Google Shape;138;p22"/>
          <p:cNvSpPr txBox="1"/>
          <p:nvPr/>
        </p:nvSpPr>
        <p:spPr>
          <a:xfrm>
            <a:off x="7570825" y="982275"/>
            <a:ext cx="1652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70757A"/>
                </a:solidFill>
                <a:highlight>
                  <a:srgbClr val="FFFFFF"/>
                </a:highlight>
              </a:rPr>
              <a:t>Creator: Ekaterina Chemakina | Credit: Getty Images/iStockphoto</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3"/>
          <p:cNvSpPr txBox="1">
            <a:spLocks noGrp="1"/>
          </p:cNvSpPr>
          <p:nvPr>
            <p:ph type="title"/>
          </p:nvPr>
        </p:nvSpPr>
        <p:spPr>
          <a:xfrm>
            <a:off x="400700" y="462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Bipolar disorder </a:t>
            </a:r>
            <a:endParaRPr b="1">
              <a:latin typeface="EB Garamond"/>
              <a:ea typeface="EB Garamond"/>
              <a:cs typeface="EB Garamond"/>
              <a:sym typeface="EB Garamond"/>
            </a:endParaRPr>
          </a:p>
        </p:txBody>
      </p:sp>
      <p:sp>
        <p:nvSpPr>
          <p:cNvPr id="144" name="Google Shape;144;p23"/>
          <p:cNvSpPr txBox="1">
            <a:spLocks noGrp="1"/>
          </p:cNvSpPr>
          <p:nvPr>
            <p:ph type="body" idx="1"/>
          </p:nvPr>
        </p:nvSpPr>
        <p:spPr>
          <a:xfrm>
            <a:off x="480775" y="1192950"/>
            <a:ext cx="6168300" cy="27576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300">
                <a:solidFill>
                  <a:schemeClr val="dk1"/>
                </a:solidFill>
                <a:latin typeface="EB Garamond"/>
                <a:ea typeface="EB Garamond"/>
                <a:cs typeface="EB Garamond"/>
                <a:sym typeface="EB Garamond"/>
              </a:rPr>
              <a:t>A chronic mental health disorder characterised by periods of </a:t>
            </a:r>
            <a:r>
              <a:rPr lang="en" sz="1300" b="1">
                <a:solidFill>
                  <a:schemeClr val="dk1"/>
                </a:solidFill>
                <a:latin typeface="EB Garamond"/>
                <a:ea typeface="EB Garamond"/>
                <a:cs typeface="EB Garamond"/>
                <a:sym typeface="EB Garamond"/>
              </a:rPr>
              <a:t>mania/hypomania </a:t>
            </a:r>
            <a:r>
              <a:rPr lang="en" sz="1300">
                <a:solidFill>
                  <a:schemeClr val="dk1"/>
                </a:solidFill>
                <a:latin typeface="EB Garamond"/>
                <a:ea typeface="EB Garamond"/>
                <a:cs typeface="EB Garamond"/>
                <a:sym typeface="EB Garamond"/>
              </a:rPr>
              <a:t>alongside episodes of </a:t>
            </a:r>
            <a:r>
              <a:rPr lang="en" sz="1300" b="1">
                <a:solidFill>
                  <a:schemeClr val="dk1"/>
                </a:solidFill>
                <a:latin typeface="EB Garamond"/>
                <a:ea typeface="EB Garamond"/>
                <a:cs typeface="EB Garamond"/>
                <a:sym typeface="EB Garamond"/>
              </a:rPr>
              <a:t>depression</a:t>
            </a:r>
            <a:r>
              <a:rPr lang="en" sz="1300">
                <a:solidFill>
                  <a:schemeClr val="dk1"/>
                </a:solidFill>
                <a:latin typeface="EB Garamond"/>
                <a:ea typeface="EB Garamond"/>
                <a:cs typeface="EB Garamond"/>
                <a:sym typeface="EB Garamond"/>
              </a:rPr>
              <a:t>.</a:t>
            </a:r>
            <a:endParaRPr sz="13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3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300">
                <a:solidFill>
                  <a:schemeClr val="dk1"/>
                </a:solidFill>
                <a:latin typeface="EB Garamond"/>
                <a:ea typeface="EB Garamond"/>
                <a:cs typeface="EB Garamond"/>
                <a:sym typeface="EB Garamond"/>
              </a:rPr>
              <a:t>Epidemiology</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typically develops in the late teen years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lifetime prevalence: 2%</a:t>
            </a:r>
            <a:endParaRPr sz="1300">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sz="1300">
                <a:solidFill>
                  <a:schemeClr val="dk1"/>
                </a:solidFill>
                <a:latin typeface="EB Garamond"/>
                <a:ea typeface="EB Garamond"/>
                <a:cs typeface="EB Garamond"/>
                <a:sym typeface="EB Garamond"/>
              </a:rPr>
              <a:t>Two types of bipolar disorder are recognised:</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type I disorder: mania and depression (most common)</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type II disorder: hypomania and depression</a:t>
            </a:r>
            <a:endParaRPr sz="1300">
              <a:solidFill>
                <a:schemeClr val="dk1"/>
              </a:solidFill>
              <a:latin typeface="EB Garamond"/>
              <a:ea typeface="EB Garamond"/>
              <a:cs typeface="EB Garamond"/>
              <a:sym typeface="EB Garamond"/>
            </a:endParaRPr>
          </a:p>
        </p:txBody>
      </p:sp>
      <p:pic>
        <p:nvPicPr>
          <p:cNvPr id="145" name="Google Shape;145;p23"/>
          <p:cNvPicPr preferRelativeResize="0"/>
          <p:nvPr/>
        </p:nvPicPr>
        <p:blipFill>
          <a:blip r:embed="rId3">
            <a:alphaModFix/>
          </a:blip>
          <a:stretch>
            <a:fillRect/>
          </a:stretch>
        </p:blipFill>
        <p:spPr>
          <a:xfrm>
            <a:off x="7155775" y="4064150"/>
            <a:ext cx="1915225" cy="1017700"/>
          </a:xfrm>
          <a:prstGeom prst="rect">
            <a:avLst/>
          </a:prstGeom>
          <a:noFill/>
          <a:ln>
            <a:noFill/>
          </a:ln>
        </p:spPr>
      </p:pic>
      <p:pic>
        <p:nvPicPr>
          <p:cNvPr id="146" name="Google Shape;146;p23"/>
          <p:cNvPicPr preferRelativeResize="0"/>
          <p:nvPr/>
        </p:nvPicPr>
        <p:blipFill>
          <a:blip r:embed="rId4">
            <a:alphaModFix/>
          </a:blip>
          <a:stretch>
            <a:fillRect/>
          </a:stretch>
        </p:blipFill>
        <p:spPr>
          <a:xfrm>
            <a:off x="7382200" y="106050"/>
            <a:ext cx="1614500" cy="1017700"/>
          </a:xfrm>
          <a:prstGeom prst="rect">
            <a:avLst/>
          </a:prstGeom>
          <a:noFill/>
          <a:ln>
            <a:noFill/>
          </a:ln>
        </p:spPr>
      </p:pic>
      <p:sp>
        <p:nvSpPr>
          <p:cNvPr id="147" name="Google Shape;147;p23"/>
          <p:cNvSpPr txBox="1"/>
          <p:nvPr/>
        </p:nvSpPr>
        <p:spPr>
          <a:xfrm>
            <a:off x="5535775" y="4335125"/>
            <a:ext cx="1915200" cy="975900"/>
          </a:xfrm>
          <a:prstGeom prst="rect">
            <a:avLst/>
          </a:prstGeom>
          <a:noFill/>
          <a:ln>
            <a:noFill/>
          </a:ln>
        </p:spPr>
        <p:txBody>
          <a:bodyPr spcFirstLastPara="1" wrap="square" lIns="91425" tIns="91425" rIns="91425" bIns="91425" anchor="t" anchorCtr="0">
            <a:spAutoFit/>
          </a:bodyPr>
          <a:lstStyle/>
          <a:p>
            <a:pPr marL="228600" marR="228600" lvl="0" indent="0" algn="l" rtl="0">
              <a:lnSpc>
                <a:spcPct val="115000"/>
              </a:lnSpc>
              <a:spcBef>
                <a:spcPts val="300"/>
              </a:spcBef>
              <a:spcAft>
                <a:spcPts val="0"/>
              </a:spcAft>
              <a:buNone/>
            </a:pPr>
            <a:r>
              <a:rPr lang="en" sz="800">
                <a:solidFill>
                  <a:srgbClr val="999999"/>
                </a:solidFill>
                <a:highlight>
                  <a:srgbClr val="FFFFFF"/>
                </a:highlight>
              </a:rPr>
              <a:t>Benjavisa Ruangvaree/Adobe Stock</a:t>
            </a:r>
            <a:endParaRPr sz="800">
              <a:solidFill>
                <a:srgbClr val="999999"/>
              </a:solidFill>
              <a:highlight>
                <a:srgbClr val="FFFFFF"/>
              </a:highlight>
            </a:endParaRPr>
          </a:p>
          <a:p>
            <a:pPr marL="228600" marR="228600" lvl="0" indent="0" algn="l" rtl="0">
              <a:lnSpc>
                <a:spcPct val="115000"/>
              </a:lnSpc>
              <a:spcBef>
                <a:spcPts val="3000"/>
              </a:spcBef>
              <a:spcAft>
                <a:spcPts val="3000"/>
              </a:spcAft>
              <a:buNone/>
            </a:pPr>
            <a:endParaRPr sz="800">
              <a:solidFill>
                <a:srgbClr val="333333"/>
              </a:solidFill>
              <a:highlight>
                <a:srgbClr val="FFFFFF"/>
              </a:high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Mania vs Hypomania</a:t>
            </a:r>
            <a:endParaRPr b="1">
              <a:latin typeface="EB Garamond"/>
              <a:ea typeface="EB Garamond"/>
              <a:cs typeface="EB Garamond"/>
              <a:sym typeface="EB Garamond"/>
            </a:endParaRPr>
          </a:p>
        </p:txBody>
      </p:sp>
      <p:sp>
        <p:nvSpPr>
          <p:cNvPr id="153" name="Google Shape;153;p24"/>
          <p:cNvSpPr txBox="1">
            <a:spLocks noGrp="1"/>
          </p:cNvSpPr>
          <p:nvPr>
            <p:ph type="body" idx="1"/>
          </p:nvPr>
        </p:nvSpPr>
        <p:spPr>
          <a:xfrm>
            <a:off x="311700" y="1152475"/>
            <a:ext cx="8520600" cy="3922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 </a:t>
            </a:r>
            <a:r>
              <a:rPr lang="en" sz="1300" b="1">
                <a:solidFill>
                  <a:schemeClr val="dk1"/>
                </a:solidFill>
                <a:latin typeface="EB Garamond"/>
                <a:ea typeface="EB Garamond"/>
                <a:cs typeface="EB Garamond"/>
                <a:sym typeface="EB Garamond"/>
              </a:rPr>
              <a:t>manic</a:t>
            </a:r>
            <a:r>
              <a:rPr lang="en" sz="1300">
                <a:solidFill>
                  <a:schemeClr val="dk1"/>
                </a:solidFill>
                <a:latin typeface="EB Garamond"/>
                <a:ea typeface="EB Garamond"/>
                <a:cs typeface="EB Garamond"/>
                <a:sym typeface="EB Garamond"/>
              </a:rPr>
              <a:t> episode lasts for at least a week</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At least 3 of the following 7 symptoms are present</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Inflated self-esteem</a:t>
            </a:r>
            <a:r>
              <a:rPr lang="en" sz="1300">
                <a:solidFill>
                  <a:schemeClr val="dk1"/>
                </a:solidFill>
                <a:latin typeface="EB Garamond"/>
                <a:ea typeface="EB Garamond"/>
                <a:cs typeface="EB Garamond"/>
                <a:sym typeface="EB Garamond"/>
              </a:rPr>
              <a:t> or </a:t>
            </a:r>
            <a:r>
              <a:rPr lang="en" sz="1300" b="1">
                <a:solidFill>
                  <a:schemeClr val="dk1"/>
                </a:solidFill>
                <a:latin typeface="EB Garamond"/>
                <a:ea typeface="EB Garamond"/>
                <a:cs typeface="EB Garamond"/>
                <a:sym typeface="EB Garamond"/>
              </a:rPr>
              <a:t>grandiosity</a:t>
            </a:r>
            <a:endParaRPr sz="1300" b="1">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More </a:t>
            </a:r>
            <a:r>
              <a:rPr lang="en" sz="1300" b="1">
                <a:solidFill>
                  <a:schemeClr val="dk1"/>
                </a:solidFill>
                <a:latin typeface="EB Garamond"/>
                <a:ea typeface="EB Garamond"/>
                <a:cs typeface="EB Garamond"/>
                <a:sym typeface="EB Garamond"/>
              </a:rPr>
              <a:t>talkative </a:t>
            </a:r>
            <a:r>
              <a:rPr lang="en" sz="1300">
                <a:solidFill>
                  <a:schemeClr val="dk1"/>
                </a:solidFill>
                <a:latin typeface="EB Garamond"/>
                <a:ea typeface="EB Garamond"/>
                <a:cs typeface="EB Garamond"/>
                <a:sym typeface="EB Garamond"/>
              </a:rPr>
              <a:t>than usual</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Urgency to keep talking</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Racing thoughts</a:t>
            </a:r>
            <a:endParaRPr sz="1300" b="1">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Easily distracted </a:t>
            </a:r>
            <a:r>
              <a:rPr lang="en" sz="1300">
                <a:solidFill>
                  <a:schemeClr val="dk1"/>
                </a:solidFill>
                <a:latin typeface="EB Garamond"/>
                <a:ea typeface="EB Garamond"/>
                <a:cs typeface="EB Garamond"/>
                <a:sym typeface="EB Garamond"/>
              </a:rPr>
              <a:t>or excessive attention to irrelevant things</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Need to achieve certain things</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Reckless </a:t>
            </a:r>
            <a:r>
              <a:rPr lang="en" sz="1300">
                <a:solidFill>
                  <a:schemeClr val="dk1"/>
                </a:solidFill>
                <a:latin typeface="EB Garamond"/>
                <a:ea typeface="EB Garamond"/>
                <a:cs typeface="EB Garamond"/>
                <a:sym typeface="EB Garamond"/>
              </a:rPr>
              <a:t>e.g. sexual indiscretions or bad financial investments</a:t>
            </a:r>
            <a:endParaRPr sz="13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Hypomanic</a:t>
            </a:r>
            <a:r>
              <a:rPr lang="en" sz="1300">
                <a:solidFill>
                  <a:schemeClr val="dk1"/>
                </a:solidFill>
                <a:latin typeface="EB Garamond"/>
                <a:ea typeface="EB Garamond"/>
                <a:cs typeface="EB Garamond"/>
                <a:sym typeface="EB Garamond"/>
              </a:rPr>
              <a:t> episodes are a milder version of at least 3 of the same symptoms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Lasts for at least 4 days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rgbClr val="00FF00"/>
              </a:buClr>
              <a:buSzPts val="1300"/>
              <a:buFont typeface="EB Garamond"/>
              <a:buChar char="●"/>
            </a:pPr>
            <a:r>
              <a:rPr lang="en" sz="1300">
                <a:solidFill>
                  <a:srgbClr val="00FF00"/>
                </a:solidFill>
                <a:latin typeface="EB Garamond"/>
                <a:ea typeface="EB Garamond"/>
                <a:cs typeface="EB Garamond"/>
                <a:sym typeface="EB Garamond"/>
              </a:rPr>
              <a:t>From an exam point of view the key differentiation is psychotic symptoms (e.g.delusions of grandeur or auditory hallucinations) which suggest mania, and hypomanic patients are able to function in terms of their daily living e.g. work and sleep, whereas manic patients are not</a:t>
            </a:r>
            <a:endParaRPr sz="1300">
              <a:solidFill>
                <a:srgbClr val="00FF00"/>
              </a:solidFill>
              <a:latin typeface="EB Garamond"/>
              <a:ea typeface="EB Garamond"/>
              <a:cs typeface="EB Garamond"/>
              <a:sym typeface="EB Garamond"/>
            </a:endParaRPr>
          </a:p>
          <a:p>
            <a:pPr marL="0" lvl="0" indent="0" algn="l" rtl="0">
              <a:lnSpc>
                <a:spcPct val="100000"/>
              </a:lnSpc>
              <a:spcBef>
                <a:spcPts val="1200"/>
              </a:spcBef>
              <a:spcAft>
                <a:spcPts val="0"/>
              </a:spcAft>
              <a:buNone/>
            </a:pPr>
            <a:endParaRPr sz="1300">
              <a:solidFill>
                <a:schemeClr val="dk1"/>
              </a:solidFill>
              <a:latin typeface="EB Garamond"/>
              <a:ea typeface="EB Garamond"/>
              <a:cs typeface="EB Garamond"/>
              <a:sym typeface="EB Garamond"/>
            </a:endParaRPr>
          </a:p>
          <a:p>
            <a:pPr marL="0" lvl="0" indent="0" algn="l" rtl="0">
              <a:lnSpc>
                <a:spcPct val="100000"/>
              </a:lnSpc>
              <a:spcBef>
                <a:spcPts val="0"/>
              </a:spcBef>
              <a:spcAft>
                <a:spcPts val="0"/>
              </a:spcAft>
              <a:buNone/>
            </a:pPr>
            <a:endParaRPr sz="1300">
              <a:solidFill>
                <a:schemeClr val="dk1"/>
              </a:solidFill>
              <a:latin typeface="EB Garamond"/>
              <a:ea typeface="EB Garamond"/>
              <a:cs typeface="EB Garamond"/>
              <a:sym typeface="EB Garamond"/>
            </a:endParaRPr>
          </a:p>
          <a:p>
            <a:pPr marL="0" lvl="0" indent="0" algn="l" rtl="0">
              <a:spcBef>
                <a:spcPts val="0"/>
              </a:spcBef>
              <a:spcAft>
                <a:spcPts val="1200"/>
              </a:spcAft>
              <a:buNone/>
            </a:pPr>
            <a:endParaRPr sz="1300">
              <a:solidFill>
                <a:schemeClr val="dk1"/>
              </a:solidFill>
              <a:latin typeface="EB Garamond"/>
              <a:ea typeface="EB Garamond"/>
              <a:cs typeface="EB Garamond"/>
              <a:sym typeface="EB 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Management of Bipolar disorder</a:t>
            </a:r>
            <a:endParaRPr b="1">
              <a:latin typeface="EB Garamond"/>
              <a:ea typeface="EB Garamond"/>
              <a:cs typeface="EB Garamond"/>
              <a:sym typeface="EB Garamond"/>
            </a:endParaRPr>
          </a:p>
        </p:txBody>
      </p:sp>
      <p:sp>
        <p:nvSpPr>
          <p:cNvPr id="159" name="Google Shape;159;p25"/>
          <p:cNvSpPr txBox="1">
            <a:spLocks noGrp="1"/>
          </p:cNvSpPr>
          <p:nvPr>
            <p:ph type="body" idx="1"/>
          </p:nvPr>
        </p:nvSpPr>
        <p:spPr>
          <a:xfrm>
            <a:off x="598800" y="1263650"/>
            <a:ext cx="7946400" cy="3158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300" b="1">
                <a:solidFill>
                  <a:schemeClr val="dk1"/>
                </a:solidFill>
                <a:latin typeface="EB Garamond"/>
                <a:ea typeface="EB Garamond"/>
                <a:cs typeface="EB Garamond"/>
                <a:sym typeface="EB Garamond"/>
              </a:rPr>
              <a:t>Lithium </a:t>
            </a:r>
            <a:r>
              <a:rPr lang="en" sz="1300">
                <a:solidFill>
                  <a:schemeClr val="dk1"/>
                </a:solidFill>
                <a:latin typeface="EB Garamond"/>
                <a:ea typeface="EB Garamond"/>
                <a:cs typeface="EB Garamond"/>
                <a:sym typeface="EB Garamond"/>
              </a:rPr>
              <a:t>for mood stabilizing. An alternative is valproate.</a:t>
            </a:r>
            <a:endParaRPr sz="1300">
              <a:solidFill>
                <a:schemeClr val="dk1"/>
              </a:solidFill>
              <a:latin typeface="EB Garamond"/>
              <a:ea typeface="EB Garamond"/>
              <a:cs typeface="EB Garamond"/>
              <a:sym typeface="EB Garamond"/>
            </a:endParaRPr>
          </a:p>
          <a:p>
            <a:pPr marL="457200" lvl="0" indent="-311150" algn="l" rtl="0">
              <a:spcBef>
                <a:spcPts val="120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Management of mania/hypomania</a:t>
            </a:r>
            <a:endParaRPr sz="1300" b="1">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consider </a:t>
            </a:r>
            <a:r>
              <a:rPr lang="en" sz="1300" b="1">
                <a:solidFill>
                  <a:schemeClr val="dk1"/>
                </a:solidFill>
                <a:latin typeface="EB Garamond"/>
                <a:ea typeface="EB Garamond"/>
                <a:cs typeface="EB Garamond"/>
                <a:sym typeface="EB Garamond"/>
              </a:rPr>
              <a:t>stopping antidepressant </a:t>
            </a:r>
            <a:r>
              <a:rPr lang="en" sz="1300">
                <a:solidFill>
                  <a:schemeClr val="dk1"/>
                </a:solidFill>
                <a:latin typeface="EB Garamond"/>
                <a:ea typeface="EB Garamond"/>
                <a:cs typeface="EB Garamond"/>
                <a:sym typeface="EB Garamond"/>
              </a:rPr>
              <a:t>if the patient takes one; </a:t>
            </a:r>
            <a:r>
              <a:rPr lang="en" sz="1300" b="1">
                <a:solidFill>
                  <a:schemeClr val="dk1"/>
                </a:solidFill>
                <a:latin typeface="EB Garamond"/>
                <a:ea typeface="EB Garamond"/>
                <a:cs typeface="EB Garamond"/>
                <a:sym typeface="EB Garamond"/>
              </a:rPr>
              <a:t>antipsychotic therapy</a:t>
            </a:r>
            <a:r>
              <a:rPr lang="en" sz="1300">
                <a:solidFill>
                  <a:schemeClr val="dk1"/>
                </a:solidFill>
                <a:latin typeface="EB Garamond"/>
                <a:ea typeface="EB Garamond"/>
                <a:cs typeface="EB Garamond"/>
                <a:sym typeface="EB Garamond"/>
              </a:rPr>
              <a:t> e.g. olanzapine or haloperidol</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Management of depression</a:t>
            </a:r>
            <a:endParaRPr sz="1300" b="1">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talking therapies or antidepressants  </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Address co-morbidities</a:t>
            </a:r>
            <a:r>
              <a:rPr lang="en" sz="1300">
                <a:solidFill>
                  <a:schemeClr val="dk1"/>
                </a:solidFill>
                <a:latin typeface="EB Garamond"/>
                <a:ea typeface="EB Garamond"/>
                <a:cs typeface="EB Garamond"/>
                <a:sym typeface="EB Garamond"/>
              </a:rPr>
              <a:t> </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increased risk of diabetes, cardiovascular disease and COPD</a:t>
            </a:r>
            <a:endParaRPr sz="1300">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sz="1300" b="1">
                <a:solidFill>
                  <a:schemeClr val="dk1"/>
                </a:solidFill>
                <a:latin typeface="EB Garamond"/>
                <a:ea typeface="EB Garamond"/>
                <a:cs typeface="EB Garamond"/>
                <a:sym typeface="EB Garamond"/>
              </a:rPr>
              <a:t>Primary care referral</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if symptoms suggest hypomania then NICE recommend routine referral to the community mental health team (CMHT)</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if there are features of mania or severe depression then an urgent referral to the CMHT should be made</a:t>
            </a:r>
            <a:endParaRPr sz="1300">
              <a:solidFill>
                <a:schemeClr val="dk1"/>
              </a:solidFill>
              <a:latin typeface="EB Garamond"/>
              <a:ea typeface="EB Garamond"/>
              <a:cs typeface="EB Garamond"/>
              <a:sym typeface="EB Garamo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115900" y="1886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020" b="1">
                <a:latin typeface="EB Garamond"/>
                <a:ea typeface="EB Garamond"/>
                <a:cs typeface="EB Garamond"/>
                <a:sym typeface="EB Garamond"/>
              </a:rPr>
              <a:t>Any questions?</a:t>
            </a:r>
            <a:endParaRPr sz="4020" b="1">
              <a:latin typeface="EB Garamond"/>
              <a:ea typeface="EB Garamond"/>
              <a:cs typeface="EB Garamond"/>
              <a:sym typeface="EB 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Psychosis</a:t>
            </a:r>
            <a:endParaRPr b="1">
              <a:latin typeface="EB Garamond"/>
              <a:ea typeface="EB Garamond"/>
              <a:cs typeface="EB Garamond"/>
              <a:sym typeface="EB Garamond"/>
            </a:endParaRPr>
          </a:p>
        </p:txBody>
      </p:sp>
      <p:sp>
        <p:nvSpPr>
          <p:cNvPr id="170" name="Google Shape;170;p27"/>
          <p:cNvSpPr txBox="1">
            <a:spLocks noGrp="1"/>
          </p:cNvSpPr>
          <p:nvPr>
            <p:ph type="body" idx="1"/>
          </p:nvPr>
        </p:nvSpPr>
        <p:spPr>
          <a:xfrm>
            <a:off x="311700" y="927325"/>
            <a:ext cx="8520600" cy="916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1400">
                <a:solidFill>
                  <a:schemeClr val="dk1"/>
                </a:solidFill>
                <a:latin typeface="EB Garamond"/>
                <a:ea typeface="EB Garamond"/>
                <a:cs typeface="EB Garamond"/>
                <a:sym typeface="EB Garamond"/>
              </a:rPr>
              <a:t>The term '</a:t>
            </a:r>
            <a:r>
              <a:rPr lang="en" sz="1400" b="1">
                <a:solidFill>
                  <a:schemeClr val="dk1"/>
                </a:solidFill>
                <a:latin typeface="EB Garamond"/>
                <a:ea typeface="EB Garamond"/>
                <a:cs typeface="EB Garamond"/>
                <a:sym typeface="EB Garamond"/>
              </a:rPr>
              <a:t>psychosis'</a:t>
            </a:r>
            <a:r>
              <a:rPr lang="en" sz="1400">
                <a:solidFill>
                  <a:schemeClr val="dk1"/>
                </a:solidFill>
                <a:latin typeface="EB Garamond"/>
                <a:ea typeface="EB Garamond"/>
                <a:cs typeface="EB Garamond"/>
                <a:sym typeface="EB Garamond"/>
              </a:rPr>
              <a:t> encompasses a number of symptoms associated with significant alterations to a person's </a:t>
            </a:r>
            <a:r>
              <a:rPr lang="en" sz="1400" b="1">
                <a:solidFill>
                  <a:schemeClr val="dk1"/>
                </a:solidFill>
                <a:latin typeface="EB Garamond"/>
                <a:ea typeface="EB Garamond"/>
                <a:cs typeface="EB Garamond"/>
                <a:sym typeface="EB Garamond"/>
              </a:rPr>
              <a:t>perception</a:t>
            </a:r>
            <a:r>
              <a:rPr lang="en" sz="1400">
                <a:solidFill>
                  <a:schemeClr val="dk1"/>
                </a:solidFill>
                <a:latin typeface="EB Garamond"/>
                <a:ea typeface="EB Garamond"/>
                <a:cs typeface="EB Garamond"/>
                <a:sym typeface="EB Garamond"/>
              </a:rPr>
              <a:t>, </a:t>
            </a:r>
            <a:r>
              <a:rPr lang="en" sz="1400" b="1">
                <a:solidFill>
                  <a:schemeClr val="dk1"/>
                </a:solidFill>
                <a:latin typeface="EB Garamond"/>
                <a:ea typeface="EB Garamond"/>
                <a:cs typeface="EB Garamond"/>
                <a:sym typeface="EB Garamond"/>
              </a:rPr>
              <a:t>thoughts</a:t>
            </a:r>
            <a:r>
              <a:rPr lang="en" sz="1400">
                <a:solidFill>
                  <a:schemeClr val="dk1"/>
                </a:solidFill>
                <a:latin typeface="EB Garamond"/>
                <a:ea typeface="EB Garamond"/>
                <a:cs typeface="EB Garamond"/>
                <a:sym typeface="EB Garamond"/>
              </a:rPr>
              <a:t>, </a:t>
            </a:r>
            <a:r>
              <a:rPr lang="en" sz="1400" b="1">
                <a:solidFill>
                  <a:schemeClr val="dk1"/>
                </a:solidFill>
                <a:latin typeface="EB Garamond"/>
                <a:ea typeface="EB Garamond"/>
                <a:cs typeface="EB Garamond"/>
                <a:sym typeface="EB Garamond"/>
              </a:rPr>
              <a:t>mood</a:t>
            </a:r>
            <a:r>
              <a:rPr lang="en" sz="1400">
                <a:solidFill>
                  <a:schemeClr val="dk1"/>
                </a:solidFill>
                <a:latin typeface="EB Garamond"/>
                <a:ea typeface="EB Garamond"/>
                <a:cs typeface="EB Garamond"/>
                <a:sym typeface="EB Garamond"/>
              </a:rPr>
              <a:t>, and </a:t>
            </a:r>
            <a:r>
              <a:rPr lang="en" sz="1400" b="1">
                <a:solidFill>
                  <a:schemeClr val="dk1"/>
                </a:solidFill>
                <a:latin typeface="EB Garamond"/>
                <a:ea typeface="EB Garamond"/>
                <a:cs typeface="EB Garamond"/>
                <a:sym typeface="EB Garamond"/>
              </a:rPr>
              <a:t>behaviour</a:t>
            </a:r>
            <a:r>
              <a:rPr lang="en" sz="1400">
                <a:solidFill>
                  <a:schemeClr val="dk1"/>
                </a:solidFill>
                <a:latin typeface="EB Garamond"/>
                <a:ea typeface="EB Garamond"/>
                <a:cs typeface="EB Garamond"/>
                <a:sym typeface="EB Garamond"/>
              </a:rPr>
              <a:t> (NICE CKS). These perceptions are often </a:t>
            </a:r>
            <a:r>
              <a:rPr lang="en" sz="1400" b="1">
                <a:solidFill>
                  <a:schemeClr val="dk1"/>
                </a:solidFill>
                <a:latin typeface="EB Garamond"/>
                <a:ea typeface="EB Garamond"/>
                <a:cs typeface="EB Garamond"/>
                <a:sym typeface="EB Garamond"/>
              </a:rPr>
              <a:t>fixed </a:t>
            </a:r>
            <a:r>
              <a:rPr lang="en" sz="1400">
                <a:solidFill>
                  <a:schemeClr val="dk1"/>
                </a:solidFill>
                <a:latin typeface="EB Garamond"/>
                <a:ea typeface="EB Garamond"/>
                <a:cs typeface="EB Garamond"/>
                <a:sym typeface="EB Garamond"/>
              </a:rPr>
              <a:t>and </a:t>
            </a:r>
            <a:r>
              <a:rPr lang="en" sz="1400" b="1">
                <a:solidFill>
                  <a:schemeClr val="dk1"/>
                </a:solidFill>
                <a:latin typeface="EB Garamond"/>
                <a:ea typeface="EB Garamond"/>
                <a:cs typeface="EB Garamond"/>
                <a:sym typeface="EB Garamond"/>
              </a:rPr>
              <a:t>unshakeable</a:t>
            </a:r>
            <a:r>
              <a:rPr lang="en" sz="1400">
                <a:solidFill>
                  <a:schemeClr val="dk1"/>
                </a:solidFill>
                <a:latin typeface="EB Garamond"/>
                <a:ea typeface="EB Garamond"/>
                <a:cs typeface="EB Garamond"/>
                <a:sym typeface="EB Garamond"/>
              </a:rPr>
              <a:t>.</a:t>
            </a:r>
            <a:endParaRPr sz="1400">
              <a:solidFill>
                <a:schemeClr val="dk1"/>
              </a:solidFill>
              <a:latin typeface="EB Garamond"/>
              <a:ea typeface="EB Garamond"/>
              <a:cs typeface="EB Garamond"/>
              <a:sym typeface="EB Garamond"/>
            </a:endParaRPr>
          </a:p>
        </p:txBody>
      </p:sp>
      <p:sp>
        <p:nvSpPr>
          <p:cNvPr id="171" name="Google Shape;171;p27"/>
          <p:cNvSpPr txBox="1"/>
          <p:nvPr/>
        </p:nvSpPr>
        <p:spPr>
          <a:xfrm>
            <a:off x="4003250" y="1674850"/>
            <a:ext cx="4665600" cy="3069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dk1"/>
                </a:solidFill>
                <a:latin typeface="EB Garamond"/>
                <a:ea typeface="EB Garamond"/>
                <a:cs typeface="EB Garamond"/>
                <a:sym typeface="EB Garamond"/>
              </a:rPr>
              <a:t>2.    </a:t>
            </a:r>
            <a:r>
              <a:rPr lang="en" sz="1300" b="1">
                <a:solidFill>
                  <a:schemeClr val="dk1"/>
                </a:solidFill>
                <a:latin typeface="EB Garamond"/>
                <a:ea typeface="EB Garamond"/>
                <a:cs typeface="EB Garamond"/>
                <a:sym typeface="EB Garamond"/>
              </a:rPr>
              <a:t>Delusions </a:t>
            </a:r>
            <a:r>
              <a:rPr lang="en" sz="1300">
                <a:solidFill>
                  <a:schemeClr val="dk1"/>
                </a:solidFill>
                <a:latin typeface="EB Garamond"/>
                <a:ea typeface="EB Garamond"/>
                <a:cs typeface="EB Garamond"/>
                <a:sym typeface="EB Garamond"/>
              </a:rPr>
              <a:t>- individualistic, and cannot be convinced/reasoned otherwise</a:t>
            </a:r>
            <a:endParaRPr sz="1300">
              <a:solidFill>
                <a:schemeClr val="dk1"/>
              </a:solidFill>
              <a:latin typeface="EB Garamond"/>
              <a:ea typeface="EB Garamond"/>
              <a:cs typeface="EB Garamond"/>
              <a:sym typeface="EB Garamond"/>
            </a:endParaRPr>
          </a:p>
          <a:p>
            <a:pPr marL="457200" lvl="0" indent="-311150" algn="l" rtl="0">
              <a:lnSpc>
                <a:spcPct val="115000"/>
              </a:lnSpc>
              <a:spcBef>
                <a:spcPts val="120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Experiences of influence, passivity, and control - </a:t>
            </a:r>
            <a:r>
              <a:rPr lang="en" sz="1300" b="1">
                <a:solidFill>
                  <a:schemeClr val="dk1"/>
                </a:solidFill>
                <a:latin typeface="EB Garamond"/>
                <a:ea typeface="EB Garamond"/>
                <a:cs typeface="EB Garamond"/>
                <a:sym typeface="EB Garamond"/>
              </a:rPr>
              <a:t>thought withdrawal</a:t>
            </a:r>
            <a:r>
              <a:rPr lang="en" sz="1300">
                <a:solidFill>
                  <a:schemeClr val="dk1"/>
                </a:solidFill>
                <a:latin typeface="EB Garamond"/>
                <a:ea typeface="EB Garamond"/>
                <a:cs typeface="EB Garamond"/>
                <a:sym typeface="EB Garamond"/>
              </a:rPr>
              <a:t>, </a:t>
            </a:r>
            <a:r>
              <a:rPr lang="en" sz="1300" b="1">
                <a:solidFill>
                  <a:schemeClr val="dk1"/>
                </a:solidFill>
                <a:latin typeface="EB Garamond"/>
                <a:ea typeface="EB Garamond"/>
                <a:cs typeface="EB Garamond"/>
                <a:sym typeface="EB Garamond"/>
              </a:rPr>
              <a:t>insertion,</a:t>
            </a:r>
            <a:r>
              <a:rPr lang="en" sz="1300">
                <a:solidFill>
                  <a:schemeClr val="dk1"/>
                </a:solidFill>
                <a:latin typeface="EB Garamond"/>
                <a:ea typeface="EB Garamond"/>
                <a:cs typeface="EB Garamond"/>
                <a:sym typeface="EB Garamond"/>
              </a:rPr>
              <a:t> </a:t>
            </a:r>
            <a:r>
              <a:rPr lang="en" sz="1300" b="1">
                <a:solidFill>
                  <a:schemeClr val="dk1"/>
                </a:solidFill>
                <a:latin typeface="EB Garamond"/>
                <a:ea typeface="EB Garamond"/>
                <a:cs typeface="EB Garamond"/>
                <a:sym typeface="EB Garamond"/>
              </a:rPr>
              <a:t>broadcasting</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Delusion of reference</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Erotomanic</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Grandiose</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Jealous</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Persecutory</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Somatic</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Nihilistic</a:t>
            </a:r>
            <a:endParaRPr sz="1300" b="1">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Misidentification</a:t>
            </a:r>
            <a:endParaRPr sz="1300" b="1">
              <a:solidFill>
                <a:schemeClr val="dk1"/>
              </a:solidFill>
              <a:latin typeface="EB Garamond"/>
              <a:ea typeface="EB Garamond"/>
              <a:cs typeface="EB Garamond"/>
              <a:sym typeface="EB Garamond"/>
            </a:endParaRPr>
          </a:p>
        </p:txBody>
      </p:sp>
      <p:sp>
        <p:nvSpPr>
          <p:cNvPr id="172" name="Google Shape;172;p27"/>
          <p:cNvSpPr txBox="1"/>
          <p:nvPr/>
        </p:nvSpPr>
        <p:spPr>
          <a:xfrm>
            <a:off x="387425" y="1876050"/>
            <a:ext cx="3000000" cy="1305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chemeClr val="dk1"/>
              </a:buClr>
              <a:buSzPts val="1300"/>
              <a:buFont typeface="EB Garamond"/>
              <a:buAutoNum type="arabicPeriod"/>
            </a:pPr>
            <a:r>
              <a:rPr lang="en" sz="1300" b="1">
                <a:solidFill>
                  <a:schemeClr val="dk1"/>
                </a:solidFill>
                <a:latin typeface="EB Garamond"/>
                <a:ea typeface="EB Garamond"/>
                <a:cs typeface="EB Garamond"/>
                <a:sym typeface="EB Garamond"/>
              </a:rPr>
              <a:t>Hallucinations:</a:t>
            </a:r>
            <a:endParaRPr sz="1300" b="1">
              <a:solidFill>
                <a:schemeClr val="dk1"/>
              </a:solidFill>
              <a:latin typeface="EB Garamond"/>
              <a:ea typeface="EB Garamond"/>
              <a:cs typeface="EB Garamond"/>
              <a:sym typeface="EB Garamond"/>
            </a:endParaRPr>
          </a:p>
          <a:p>
            <a:pPr marL="9144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Auditory</a:t>
            </a:r>
            <a:endParaRPr sz="1300">
              <a:solidFill>
                <a:schemeClr val="dk1"/>
              </a:solidFill>
              <a:latin typeface="EB Garamond"/>
              <a:ea typeface="EB Garamond"/>
              <a:cs typeface="EB Garamond"/>
              <a:sym typeface="EB Garamond"/>
            </a:endParaRPr>
          </a:p>
          <a:p>
            <a:pPr marL="9144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Visual</a:t>
            </a:r>
            <a:endParaRPr sz="1300">
              <a:solidFill>
                <a:schemeClr val="dk1"/>
              </a:solidFill>
              <a:latin typeface="EB Garamond"/>
              <a:ea typeface="EB Garamond"/>
              <a:cs typeface="EB Garamond"/>
              <a:sym typeface="EB Garamond"/>
            </a:endParaRPr>
          </a:p>
          <a:p>
            <a:pPr marL="9144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Tactile</a:t>
            </a:r>
            <a:endParaRPr sz="1300">
              <a:solidFill>
                <a:schemeClr val="dk1"/>
              </a:solidFill>
              <a:latin typeface="EB Garamond"/>
              <a:ea typeface="EB Garamond"/>
              <a:cs typeface="EB Garamond"/>
              <a:sym typeface="EB Garamond"/>
            </a:endParaRPr>
          </a:p>
          <a:p>
            <a:pPr marL="9144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Olfactory</a:t>
            </a:r>
            <a:endParaRPr sz="1300">
              <a:latin typeface="EB Garamond"/>
              <a:ea typeface="EB Garamond"/>
              <a:cs typeface="EB Garamond"/>
              <a:sym typeface="EB Garamond"/>
            </a:endParaRPr>
          </a:p>
        </p:txBody>
      </p:sp>
      <p:pic>
        <p:nvPicPr>
          <p:cNvPr id="173" name="Google Shape;173;p27"/>
          <p:cNvPicPr preferRelativeResize="0"/>
          <p:nvPr/>
        </p:nvPicPr>
        <p:blipFill>
          <a:blip r:embed="rId3">
            <a:alphaModFix/>
          </a:blip>
          <a:stretch>
            <a:fillRect/>
          </a:stretch>
        </p:blipFill>
        <p:spPr>
          <a:xfrm>
            <a:off x="1006548" y="3357900"/>
            <a:ext cx="1761764" cy="1531475"/>
          </a:xfrm>
          <a:prstGeom prst="rect">
            <a:avLst/>
          </a:prstGeom>
          <a:noFill/>
          <a:ln>
            <a:noFill/>
          </a:ln>
        </p:spPr>
      </p:pic>
      <p:sp>
        <p:nvSpPr>
          <p:cNvPr id="174" name="Google Shape;174;p27"/>
          <p:cNvSpPr txBox="1"/>
          <p:nvPr/>
        </p:nvSpPr>
        <p:spPr>
          <a:xfrm>
            <a:off x="554525" y="485135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70757A"/>
                </a:solidFill>
                <a:highlight>
                  <a:srgbClr val="FFFFFF"/>
                </a:highlight>
              </a:rPr>
              <a:t>Creator: SpicyTruffel | Credit: Getty Images/iStockphoto</a:t>
            </a:r>
            <a:endParaRPr sz="800">
              <a:solidFill>
                <a:srgbClr val="70757A"/>
              </a:solidFill>
              <a:highlight>
                <a:srgbClr val="FFFFFF"/>
              </a:highlight>
            </a:endParaRPr>
          </a:p>
          <a:p>
            <a:pPr marL="0" lvl="0" indent="0" algn="l" rtl="0">
              <a:spcBef>
                <a:spcPts val="0"/>
              </a:spcBef>
              <a:spcAft>
                <a:spcPts val="0"/>
              </a:spcAft>
              <a:buNone/>
            </a:pPr>
            <a:endParaRPr sz="800">
              <a:solidFill>
                <a:srgbClr val="70757A"/>
              </a:solidFill>
              <a:highlight>
                <a:srgbClr val="FFFFFF"/>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Schizophrenia</a:t>
            </a:r>
            <a:r>
              <a:rPr lang="en">
                <a:latin typeface="EB Garamond"/>
                <a:ea typeface="EB Garamond"/>
                <a:cs typeface="EB Garamond"/>
                <a:sym typeface="EB Garamond"/>
              </a:rPr>
              <a:t> </a:t>
            </a:r>
            <a:endParaRPr>
              <a:latin typeface="EB Garamond"/>
              <a:ea typeface="EB Garamond"/>
              <a:cs typeface="EB Garamond"/>
              <a:sym typeface="EB Garamond"/>
            </a:endParaRPr>
          </a:p>
        </p:txBody>
      </p:sp>
      <p:sp>
        <p:nvSpPr>
          <p:cNvPr id="180" name="Google Shape;180;p28"/>
          <p:cNvSpPr txBox="1">
            <a:spLocks noGrp="1"/>
          </p:cNvSpPr>
          <p:nvPr>
            <p:ph type="body" idx="1"/>
          </p:nvPr>
        </p:nvSpPr>
        <p:spPr>
          <a:xfrm>
            <a:off x="270425" y="930150"/>
            <a:ext cx="7035000" cy="1250400"/>
          </a:xfrm>
          <a:prstGeom prst="rect">
            <a:avLst/>
          </a:prstGeom>
        </p:spPr>
        <p:txBody>
          <a:bodyPr spcFirstLastPara="1" wrap="square" lIns="91425" tIns="91425" rIns="91425" bIns="91425" anchor="t" anchorCtr="0">
            <a:noAutofit/>
          </a:bodyPr>
          <a:lstStyle/>
          <a:p>
            <a:pPr marL="457200" lvl="0" indent="-311150" algn="l" rtl="0">
              <a:spcBef>
                <a:spcPts val="120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 disorder characterised by loss of contact with the environment</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Deterioration in the level of functioning in everyday life</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Disintegration of personality</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Expressed as a disorder of feeling, thought, perception and behaviour</a:t>
            </a:r>
            <a:endParaRPr sz="1300">
              <a:solidFill>
                <a:schemeClr val="dk1"/>
              </a:solidFill>
              <a:latin typeface="EB Garamond"/>
              <a:ea typeface="EB Garamond"/>
              <a:cs typeface="EB Garamond"/>
              <a:sym typeface="EB Garamond"/>
            </a:endParaRPr>
          </a:p>
          <a:p>
            <a:pPr marL="0" lvl="0" indent="0" algn="l" rtl="0">
              <a:spcBef>
                <a:spcPts val="1200"/>
              </a:spcBef>
              <a:spcAft>
                <a:spcPts val="1200"/>
              </a:spcAft>
              <a:buNone/>
            </a:pPr>
            <a:endParaRPr sz="1300">
              <a:latin typeface="EB Garamond"/>
              <a:ea typeface="EB Garamond"/>
              <a:cs typeface="EB Garamond"/>
              <a:sym typeface="EB Garamond"/>
            </a:endParaRPr>
          </a:p>
        </p:txBody>
      </p:sp>
      <p:sp>
        <p:nvSpPr>
          <p:cNvPr id="181" name="Google Shape;181;p28"/>
          <p:cNvSpPr txBox="1"/>
          <p:nvPr/>
        </p:nvSpPr>
        <p:spPr>
          <a:xfrm>
            <a:off x="311700" y="2229750"/>
            <a:ext cx="2584200" cy="1785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Positive symptoms</a:t>
            </a:r>
            <a:endParaRPr sz="1300" b="1" u="sng">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300" b="1" u="sng">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300">
                <a:solidFill>
                  <a:schemeClr val="dk1"/>
                </a:solidFill>
                <a:latin typeface="EB Garamond"/>
                <a:ea typeface="EB Garamond"/>
                <a:cs typeface="EB Garamond"/>
                <a:sym typeface="EB Garamond"/>
              </a:rPr>
              <a:t>Psychotic symptoms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Hallucinations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Delusions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Disorganised speech e.g. word salad</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Catatonic behaviour</a:t>
            </a:r>
            <a:endParaRPr sz="1300">
              <a:solidFill>
                <a:schemeClr val="dk1"/>
              </a:solidFill>
              <a:latin typeface="EB Garamond"/>
              <a:ea typeface="EB Garamond"/>
              <a:cs typeface="EB Garamond"/>
              <a:sym typeface="EB Garamond"/>
            </a:endParaRPr>
          </a:p>
        </p:txBody>
      </p:sp>
      <p:sp>
        <p:nvSpPr>
          <p:cNvPr id="182" name="Google Shape;182;p28"/>
          <p:cNvSpPr txBox="1"/>
          <p:nvPr/>
        </p:nvSpPr>
        <p:spPr>
          <a:xfrm>
            <a:off x="3163763" y="2229750"/>
            <a:ext cx="2274300" cy="1985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Negative symptoms</a:t>
            </a:r>
            <a:endParaRPr sz="1300" b="1" u="sng">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3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300">
                <a:solidFill>
                  <a:schemeClr val="dk1"/>
                </a:solidFill>
                <a:latin typeface="EB Garamond"/>
                <a:ea typeface="EB Garamond"/>
                <a:cs typeface="EB Garamond"/>
                <a:sym typeface="EB Garamond"/>
              </a:rPr>
              <a:t>Removal of normal processes, decreased emotions, loss of interests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Flat affect</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Alogia - poverty of speech</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Avolition - decreased motivation</a:t>
            </a:r>
            <a:endParaRPr sz="1300">
              <a:solidFill>
                <a:schemeClr val="dk1"/>
              </a:solidFill>
              <a:latin typeface="EB Garamond"/>
              <a:ea typeface="EB Garamond"/>
              <a:cs typeface="EB Garamond"/>
              <a:sym typeface="EB Garamond"/>
            </a:endParaRPr>
          </a:p>
        </p:txBody>
      </p:sp>
      <p:sp>
        <p:nvSpPr>
          <p:cNvPr id="183" name="Google Shape;183;p28"/>
          <p:cNvSpPr txBox="1"/>
          <p:nvPr/>
        </p:nvSpPr>
        <p:spPr>
          <a:xfrm>
            <a:off x="5705925" y="2229750"/>
            <a:ext cx="2274300" cy="1600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Cognitive symptoms</a:t>
            </a:r>
            <a:endParaRPr sz="1300" b="1" u="sng">
              <a:solidFill>
                <a:schemeClr val="dk1"/>
              </a:solidFill>
              <a:latin typeface="EB Garamond"/>
              <a:ea typeface="EB Garamond"/>
              <a:cs typeface="EB Garamond"/>
              <a:sym typeface="EB Garamond"/>
            </a:endParaRPr>
          </a:p>
          <a:p>
            <a:pPr marL="0" lvl="0" indent="0" algn="l" rtl="0">
              <a:spcBef>
                <a:spcPts val="0"/>
              </a:spcBef>
              <a:spcAft>
                <a:spcPts val="0"/>
              </a:spcAft>
              <a:buNone/>
            </a:pPr>
            <a:endParaRPr>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300">
                <a:solidFill>
                  <a:schemeClr val="dk1"/>
                </a:solidFill>
                <a:latin typeface="EB Garamond"/>
                <a:ea typeface="EB Garamond"/>
                <a:cs typeface="EB Garamond"/>
                <a:sym typeface="EB Garamond"/>
              </a:rPr>
              <a:t>Affects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Memory</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Learning</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Understanding</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Subtle, difficult to notice</a:t>
            </a:r>
            <a:endParaRPr sz="1300">
              <a:solidFill>
                <a:schemeClr val="dk1"/>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Schizophrenia</a:t>
            </a:r>
            <a:endParaRPr b="1">
              <a:latin typeface="EB Garamond"/>
              <a:ea typeface="EB Garamond"/>
              <a:cs typeface="EB Garamond"/>
              <a:sym typeface="EB Garamond"/>
            </a:endParaRPr>
          </a:p>
        </p:txBody>
      </p:sp>
      <p:sp>
        <p:nvSpPr>
          <p:cNvPr id="189" name="Google Shape;189;p29"/>
          <p:cNvSpPr txBox="1">
            <a:spLocks noGrp="1"/>
          </p:cNvSpPr>
          <p:nvPr>
            <p:ph type="body" idx="1"/>
          </p:nvPr>
        </p:nvSpPr>
        <p:spPr>
          <a:xfrm>
            <a:off x="391800" y="1099100"/>
            <a:ext cx="6608400" cy="113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3 phases</a:t>
            </a:r>
            <a:endParaRPr sz="1300" b="1" u="sng">
              <a:solidFill>
                <a:schemeClr val="dk1"/>
              </a:solidFill>
              <a:latin typeface="EB Garamond"/>
              <a:ea typeface="EB Garamond"/>
              <a:cs typeface="EB Garamond"/>
              <a:sym typeface="EB Garamond"/>
            </a:endParaRPr>
          </a:p>
          <a:p>
            <a:pPr marL="457200" lvl="0" indent="-311150" algn="l" rtl="0">
              <a:spcBef>
                <a:spcPts val="1200"/>
              </a:spcBef>
              <a:spcAft>
                <a:spcPts val="0"/>
              </a:spcAft>
              <a:buClr>
                <a:schemeClr val="dk1"/>
              </a:buClr>
              <a:buSzPts val="1300"/>
              <a:buFont typeface="EB Garamond"/>
              <a:buAutoNum type="arabicPeriod"/>
            </a:pPr>
            <a:r>
              <a:rPr lang="en" sz="1300" b="1">
                <a:solidFill>
                  <a:schemeClr val="dk1"/>
                </a:solidFill>
                <a:latin typeface="EB Garamond"/>
                <a:ea typeface="EB Garamond"/>
                <a:cs typeface="EB Garamond"/>
                <a:sym typeface="EB Garamond"/>
              </a:rPr>
              <a:t>Prodromal </a:t>
            </a:r>
            <a:r>
              <a:rPr lang="en" sz="1300">
                <a:solidFill>
                  <a:schemeClr val="dk1"/>
                </a:solidFill>
                <a:latin typeface="EB Garamond"/>
                <a:ea typeface="EB Garamond"/>
                <a:cs typeface="EB Garamond"/>
                <a:sym typeface="EB Garamond"/>
              </a:rPr>
              <a:t>- withdrawn</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AutoNum type="arabicPeriod"/>
            </a:pPr>
            <a:r>
              <a:rPr lang="en" sz="1300" b="1">
                <a:solidFill>
                  <a:schemeClr val="dk1"/>
                </a:solidFill>
                <a:latin typeface="EB Garamond"/>
                <a:ea typeface="EB Garamond"/>
                <a:cs typeface="EB Garamond"/>
                <a:sym typeface="EB Garamond"/>
              </a:rPr>
              <a:t>Active</a:t>
            </a:r>
            <a:r>
              <a:rPr lang="en" sz="1300">
                <a:solidFill>
                  <a:schemeClr val="dk1"/>
                </a:solidFill>
                <a:latin typeface="EB Garamond"/>
                <a:ea typeface="EB Garamond"/>
                <a:cs typeface="EB Garamond"/>
                <a:sym typeface="EB Garamond"/>
              </a:rPr>
              <a:t> - severe, psychotic symptoms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AutoNum type="arabicPeriod"/>
            </a:pPr>
            <a:r>
              <a:rPr lang="en" sz="1300" b="1">
                <a:solidFill>
                  <a:schemeClr val="dk1"/>
                </a:solidFill>
                <a:latin typeface="EB Garamond"/>
                <a:ea typeface="EB Garamond"/>
                <a:cs typeface="EB Garamond"/>
                <a:sym typeface="EB Garamond"/>
              </a:rPr>
              <a:t>Residual </a:t>
            </a:r>
            <a:r>
              <a:rPr lang="en" sz="1300">
                <a:solidFill>
                  <a:schemeClr val="dk1"/>
                </a:solidFill>
                <a:latin typeface="EB Garamond"/>
                <a:ea typeface="EB Garamond"/>
                <a:cs typeface="EB Garamond"/>
                <a:sym typeface="EB Garamond"/>
              </a:rPr>
              <a:t>- cognitive symptoms, and may become withdrawn again</a:t>
            </a:r>
            <a:endParaRPr sz="1300">
              <a:solidFill>
                <a:schemeClr val="dk1"/>
              </a:solidFill>
              <a:latin typeface="EB Garamond"/>
              <a:ea typeface="EB Garamond"/>
              <a:cs typeface="EB Garamond"/>
              <a:sym typeface="EB Garamond"/>
            </a:endParaRPr>
          </a:p>
          <a:p>
            <a:pPr marL="457200" lvl="0" indent="0" algn="l" rtl="0">
              <a:spcBef>
                <a:spcPts val="1200"/>
              </a:spcBef>
              <a:spcAft>
                <a:spcPts val="0"/>
              </a:spcAft>
              <a:buNone/>
            </a:pPr>
            <a:endParaRPr sz="1300">
              <a:solidFill>
                <a:schemeClr val="dk1"/>
              </a:solidFill>
              <a:latin typeface="EB Garamond"/>
              <a:ea typeface="EB Garamond"/>
              <a:cs typeface="EB Garamond"/>
              <a:sym typeface="EB Garamond"/>
            </a:endParaRPr>
          </a:p>
          <a:p>
            <a:pPr marL="0" lvl="0" indent="0" algn="l" rtl="0">
              <a:spcBef>
                <a:spcPts val="1200"/>
              </a:spcBef>
              <a:spcAft>
                <a:spcPts val="1200"/>
              </a:spcAft>
              <a:buNone/>
            </a:pPr>
            <a:endParaRPr sz="1300">
              <a:solidFill>
                <a:schemeClr val="dk1"/>
              </a:solidFill>
              <a:latin typeface="EB Garamond"/>
              <a:ea typeface="EB Garamond"/>
              <a:cs typeface="EB Garamond"/>
              <a:sym typeface="EB Garamond"/>
            </a:endParaRPr>
          </a:p>
        </p:txBody>
      </p:sp>
      <p:sp>
        <p:nvSpPr>
          <p:cNvPr id="190" name="Google Shape;190;p29"/>
          <p:cNvSpPr txBox="1"/>
          <p:nvPr/>
        </p:nvSpPr>
        <p:spPr>
          <a:xfrm>
            <a:off x="444175" y="2417925"/>
            <a:ext cx="8388000" cy="2385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Diagnosis (DSM-5)</a:t>
            </a:r>
            <a:endParaRPr sz="1300" b="1" u="sng">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300">
                <a:solidFill>
                  <a:schemeClr val="dk1"/>
                </a:solidFill>
                <a:latin typeface="EB Garamond"/>
                <a:ea typeface="EB Garamond"/>
                <a:cs typeface="EB Garamond"/>
                <a:sym typeface="EB Garamond"/>
              </a:rPr>
              <a:t>2 of the following</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Delusions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Hallucinations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Disorganised speech</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Disorganised/catatonic behaviour</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Negative symptoms</a:t>
            </a:r>
            <a:endParaRPr sz="13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rgbClr val="00FF00"/>
              </a:buClr>
              <a:buSzPts val="1300"/>
              <a:buFont typeface="EB Garamond"/>
              <a:buChar char="-"/>
            </a:pPr>
            <a:r>
              <a:rPr lang="en" sz="1300" b="1">
                <a:solidFill>
                  <a:srgbClr val="00FF00"/>
                </a:solidFill>
                <a:latin typeface="EB Garamond"/>
                <a:ea typeface="EB Garamond"/>
                <a:cs typeface="EB Garamond"/>
                <a:sym typeface="EB Garamond"/>
              </a:rPr>
              <a:t>At least 1 has to be delusions, hallucinations or disorganised speech</a:t>
            </a:r>
            <a:endParaRPr sz="1300" b="1">
              <a:solidFill>
                <a:srgbClr val="00FF00"/>
              </a:solidFill>
              <a:latin typeface="EB Garamond"/>
              <a:ea typeface="EB Garamond"/>
              <a:cs typeface="EB Garamond"/>
              <a:sym typeface="EB Garamond"/>
            </a:endParaRPr>
          </a:p>
          <a:p>
            <a:pPr marL="457200" lvl="0" indent="-311150" algn="l" rtl="0">
              <a:spcBef>
                <a:spcPts val="0"/>
              </a:spcBef>
              <a:spcAft>
                <a:spcPts val="0"/>
              </a:spcAft>
              <a:buClr>
                <a:srgbClr val="00FF00"/>
              </a:buClr>
              <a:buSzPts val="1300"/>
              <a:buFont typeface="EB Garamond"/>
              <a:buChar char="-"/>
            </a:pPr>
            <a:r>
              <a:rPr lang="en" sz="1300" b="1">
                <a:solidFill>
                  <a:srgbClr val="00FF00"/>
                </a:solidFill>
                <a:latin typeface="EB Garamond"/>
                <a:ea typeface="EB Garamond"/>
                <a:cs typeface="EB Garamond"/>
                <a:sym typeface="EB Garamond"/>
              </a:rPr>
              <a:t>Has to be ongoing for at least 6 months, and at least 1 month in active phase</a:t>
            </a:r>
            <a:endParaRPr sz="1300" b="1">
              <a:solidFill>
                <a:srgbClr val="00FF00"/>
              </a:solidFill>
              <a:latin typeface="EB Garamond"/>
              <a:ea typeface="EB Garamond"/>
              <a:cs typeface="EB Garamond"/>
              <a:sym typeface="EB Garamond"/>
            </a:endParaRPr>
          </a:p>
          <a:p>
            <a:pPr marL="457200" lvl="0" indent="-311150" algn="l" rtl="0">
              <a:spcBef>
                <a:spcPts val="0"/>
              </a:spcBef>
              <a:spcAft>
                <a:spcPts val="0"/>
              </a:spcAft>
              <a:buClr>
                <a:srgbClr val="00FF00"/>
              </a:buClr>
              <a:buSzPts val="1300"/>
              <a:buFont typeface="EB Garamond"/>
              <a:buChar char="-"/>
            </a:pPr>
            <a:r>
              <a:rPr lang="en" sz="1300" b="1">
                <a:solidFill>
                  <a:srgbClr val="00FF00"/>
                </a:solidFill>
                <a:latin typeface="EB Garamond"/>
                <a:ea typeface="EB Garamond"/>
                <a:cs typeface="EB Garamond"/>
                <a:sym typeface="EB Garamond"/>
              </a:rPr>
              <a:t>Not attributable to another medical condition e.g. substance abuse</a:t>
            </a:r>
            <a:endParaRPr sz="1300" b="1">
              <a:solidFill>
                <a:srgbClr val="00FF00"/>
              </a:solidFill>
              <a:latin typeface="EB Garamond"/>
              <a:ea typeface="EB Garamond"/>
              <a:cs typeface="EB Garamond"/>
              <a:sym typeface="EB Garamon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Schizophrenia - treatment</a:t>
            </a:r>
            <a:endParaRPr b="1">
              <a:latin typeface="EB Garamond"/>
              <a:ea typeface="EB Garamond"/>
              <a:cs typeface="EB Garamond"/>
              <a:sym typeface="EB Garamond"/>
            </a:endParaRPr>
          </a:p>
        </p:txBody>
      </p:sp>
      <p:sp>
        <p:nvSpPr>
          <p:cNvPr id="196" name="Google Shape;196;p30"/>
          <p:cNvSpPr txBox="1">
            <a:spLocks noGrp="1"/>
          </p:cNvSpPr>
          <p:nvPr>
            <p:ph type="body" idx="1"/>
          </p:nvPr>
        </p:nvSpPr>
        <p:spPr>
          <a:xfrm>
            <a:off x="311700" y="1076275"/>
            <a:ext cx="4806900" cy="15141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rmAutofit fontScale="92500"/>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Oral antipsychotics - OR depot injections (long-acting)</a:t>
            </a:r>
            <a:endParaRPr sz="1300" b="1" u="sng">
              <a:solidFill>
                <a:schemeClr val="dk1"/>
              </a:solidFill>
              <a:latin typeface="EB Garamond"/>
              <a:ea typeface="EB Garamond"/>
              <a:cs typeface="EB Garamond"/>
              <a:sym typeface="EB Garamond"/>
            </a:endParaRPr>
          </a:p>
          <a:p>
            <a:pPr marL="457200" lvl="0" indent="-311150" algn="l" rtl="0">
              <a:spcBef>
                <a:spcPts val="120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1st generation  / typical e.g. haloperidol (fast-acting) chlorpromazine</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Older</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D2 antagonists</a:t>
            </a:r>
            <a:endParaRPr sz="1300">
              <a:solidFill>
                <a:schemeClr val="dk1"/>
              </a:solidFill>
              <a:latin typeface="EB Garamond"/>
              <a:ea typeface="EB Garamond"/>
              <a:cs typeface="EB Garamond"/>
              <a:sym typeface="EB Garamond"/>
            </a:endParaRPr>
          </a:p>
          <a:p>
            <a:pPr marL="914400" lvl="1"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Cause EPSEs - extra-pyramidal side effects</a:t>
            </a:r>
            <a:endParaRPr sz="1300">
              <a:solidFill>
                <a:schemeClr val="dk1"/>
              </a:solidFill>
              <a:latin typeface="EB Garamond"/>
              <a:ea typeface="EB Garamond"/>
              <a:cs typeface="EB Garamond"/>
              <a:sym typeface="EB Garamond"/>
            </a:endParaRPr>
          </a:p>
        </p:txBody>
      </p:sp>
      <p:sp>
        <p:nvSpPr>
          <p:cNvPr id="197" name="Google Shape;197;p30"/>
          <p:cNvSpPr txBox="1"/>
          <p:nvPr/>
        </p:nvSpPr>
        <p:spPr>
          <a:xfrm>
            <a:off x="311700" y="3962775"/>
            <a:ext cx="6105600" cy="8451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Third generation e.g. aripirazole</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Partial D2 antagonists</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Milder EPSEs and no metabolic syndrome</a:t>
            </a:r>
            <a:endParaRPr sz="1300">
              <a:solidFill>
                <a:schemeClr val="dk1"/>
              </a:solidFill>
              <a:latin typeface="EB Garamond"/>
              <a:ea typeface="EB Garamond"/>
              <a:cs typeface="EB Garamond"/>
              <a:sym typeface="EB Garamond"/>
            </a:endParaRPr>
          </a:p>
        </p:txBody>
      </p:sp>
      <p:sp>
        <p:nvSpPr>
          <p:cNvPr id="198" name="Google Shape;198;p30"/>
          <p:cNvSpPr txBox="1"/>
          <p:nvPr/>
        </p:nvSpPr>
        <p:spPr>
          <a:xfrm>
            <a:off x="3403200" y="2739713"/>
            <a:ext cx="5429100" cy="1075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2nd generation / atypical e.g. </a:t>
            </a:r>
            <a:r>
              <a:rPr lang="en" sz="1300" b="1">
                <a:solidFill>
                  <a:schemeClr val="dk1"/>
                </a:solidFill>
                <a:latin typeface="EB Garamond"/>
                <a:ea typeface="EB Garamond"/>
                <a:cs typeface="EB Garamond"/>
                <a:sym typeface="EB Garamond"/>
              </a:rPr>
              <a:t>clozapine</a:t>
            </a:r>
            <a:r>
              <a:rPr lang="en" sz="1300">
                <a:solidFill>
                  <a:schemeClr val="dk1"/>
                </a:solidFill>
                <a:latin typeface="EB Garamond"/>
                <a:ea typeface="EB Garamond"/>
                <a:cs typeface="EB Garamond"/>
                <a:sym typeface="EB Garamond"/>
              </a:rPr>
              <a:t> (treatment resistant schizophrenia, many side-effects and monitoring), olanzapine, quetiapine </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D2 plus 5HTA and other serotonin antagonists, cause metabolic syndrome (+/- EPSEs)</a:t>
            </a:r>
            <a:endParaRPr>
              <a:solidFill>
                <a:schemeClr val="dk1"/>
              </a:solidFill>
              <a:latin typeface="EB Garamond"/>
              <a:ea typeface="EB Garamond"/>
              <a:cs typeface="EB Garamond"/>
              <a:sym typeface="EB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1"/>
          <p:cNvSpPr txBox="1">
            <a:spLocks noGrp="1"/>
          </p:cNvSpPr>
          <p:nvPr>
            <p:ph type="title"/>
          </p:nvPr>
        </p:nvSpPr>
        <p:spPr>
          <a:xfrm>
            <a:off x="115900" y="1886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020" b="1">
                <a:latin typeface="EB Garamond"/>
                <a:ea typeface="EB Garamond"/>
                <a:cs typeface="EB Garamond"/>
                <a:sym typeface="EB Garamond"/>
              </a:rPr>
              <a:t>Any questions?</a:t>
            </a:r>
            <a:endParaRPr sz="4020" b="1">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439075" y="606375"/>
            <a:ext cx="42654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dk1"/>
                </a:solidFill>
                <a:latin typeface="EB Garamond"/>
                <a:ea typeface="EB Garamond"/>
                <a:cs typeface="EB Garamond"/>
                <a:sym typeface="EB Garamond"/>
              </a:rPr>
              <a:t>Learning objectives </a:t>
            </a:r>
            <a:endParaRPr sz="2200" b="1">
              <a:solidFill>
                <a:schemeClr val="dk1"/>
              </a:solidFill>
              <a:latin typeface="EB Garamond"/>
              <a:ea typeface="EB Garamond"/>
              <a:cs typeface="EB Garamond"/>
              <a:sym typeface="EB Garamond"/>
            </a:endParaRPr>
          </a:p>
        </p:txBody>
      </p:sp>
      <p:sp>
        <p:nvSpPr>
          <p:cNvPr id="62" name="Google Shape;62;p14"/>
          <p:cNvSpPr txBox="1"/>
          <p:nvPr/>
        </p:nvSpPr>
        <p:spPr>
          <a:xfrm>
            <a:off x="229975" y="1526350"/>
            <a:ext cx="7851300" cy="11082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dk1"/>
              </a:buClr>
              <a:buSzPts val="2000"/>
              <a:buFont typeface="EB Garamond"/>
              <a:buChar char="-"/>
            </a:pPr>
            <a:r>
              <a:rPr lang="en" sz="2000" dirty="0" err="1">
                <a:solidFill>
                  <a:schemeClr val="dk1"/>
                </a:solidFill>
                <a:latin typeface="EB Garamond"/>
                <a:ea typeface="EB Garamond"/>
                <a:cs typeface="EB Garamond"/>
                <a:sym typeface="EB Garamond"/>
              </a:rPr>
              <a:t>Recognise</a:t>
            </a:r>
            <a:r>
              <a:rPr lang="en" sz="2000" dirty="0">
                <a:solidFill>
                  <a:schemeClr val="dk1"/>
                </a:solidFill>
                <a:latin typeface="EB Garamond"/>
                <a:ea typeface="EB Garamond"/>
                <a:cs typeface="EB Garamond"/>
                <a:sym typeface="EB Garamond"/>
              </a:rPr>
              <a:t> the signs and symptoms of psychiatric conditions</a:t>
            </a:r>
            <a:endParaRPr sz="2000" dirty="0">
              <a:solidFill>
                <a:schemeClr val="dk1"/>
              </a:solidFill>
              <a:latin typeface="EB Garamond"/>
              <a:ea typeface="EB Garamond"/>
              <a:cs typeface="EB Garamond"/>
              <a:sym typeface="EB Garamond"/>
            </a:endParaRPr>
          </a:p>
          <a:p>
            <a:pPr marL="457200" lvl="0" indent="-355600" algn="l" rtl="0">
              <a:spcBef>
                <a:spcPts val="0"/>
              </a:spcBef>
              <a:spcAft>
                <a:spcPts val="0"/>
              </a:spcAft>
              <a:buClr>
                <a:schemeClr val="dk1"/>
              </a:buClr>
              <a:buSzPts val="2000"/>
              <a:buFont typeface="EB Garamond"/>
              <a:buChar char="-"/>
            </a:pPr>
            <a:r>
              <a:rPr lang="en" sz="2000" dirty="0">
                <a:solidFill>
                  <a:schemeClr val="dk1"/>
                </a:solidFill>
                <a:latin typeface="EB Garamond"/>
                <a:ea typeface="EB Garamond"/>
                <a:cs typeface="EB Garamond"/>
                <a:sym typeface="EB Garamond"/>
              </a:rPr>
              <a:t>Understand the treatment and management of psychiatric conditions</a:t>
            </a:r>
            <a:endParaRPr sz="2000" dirty="0">
              <a:solidFill>
                <a:schemeClr val="dk1"/>
              </a:solidFill>
              <a:latin typeface="EB Garamond"/>
              <a:ea typeface="EB Garamond"/>
              <a:cs typeface="EB Garamond"/>
              <a:sym typeface="EB Garamond"/>
            </a:endParaRPr>
          </a:p>
          <a:p>
            <a:pPr marL="457200" lvl="0" indent="-355600" algn="l" rtl="0">
              <a:spcBef>
                <a:spcPts val="0"/>
              </a:spcBef>
              <a:spcAft>
                <a:spcPts val="0"/>
              </a:spcAft>
              <a:buClr>
                <a:schemeClr val="dk1"/>
              </a:buClr>
              <a:buSzPts val="2000"/>
              <a:buFont typeface="EB Garamond"/>
              <a:buChar char="-"/>
            </a:pPr>
            <a:r>
              <a:rPr lang="en" sz="2000" dirty="0">
                <a:solidFill>
                  <a:schemeClr val="dk1"/>
                </a:solidFill>
                <a:latin typeface="EB Garamond"/>
                <a:ea typeface="EB Garamond"/>
                <a:cs typeface="EB Garamond"/>
                <a:sym typeface="EB Garamond"/>
              </a:rPr>
              <a:t>Apply knowledge to confidently answer Psychiatry exam questions</a:t>
            </a:r>
            <a:endParaRPr sz="2000" dirty="0">
              <a:solidFill>
                <a:schemeClr val="dk1"/>
              </a:solidFill>
              <a:latin typeface="EB Garamond"/>
              <a:ea typeface="EB Garamond"/>
              <a:cs typeface="EB Garamond"/>
              <a:sym typeface="EB Garamo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2"/>
          <p:cNvSpPr txBox="1">
            <a:spLocks noGrp="1"/>
          </p:cNvSpPr>
          <p:nvPr>
            <p:ph type="title"/>
          </p:nvPr>
        </p:nvSpPr>
        <p:spPr>
          <a:xfrm>
            <a:off x="311700" y="2657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Extrapyramidal side effects </a:t>
            </a:r>
            <a:endParaRPr b="1">
              <a:latin typeface="EB Garamond"/>
              <a:ea typeface="EB Garamond"/>
              <a:cs typeface="EB Garamond"/>
              <a:sym typeface="EB Garamond"/>
            </a:endParaRPr>
          </a:p>
        </p:txBody>
      </p:sp>
      <p:sp>
        <p:nvSpPr>
          <p:cNvPr id="209" name="Google Shape;209;p32"/>
          <p:cNvSpPr txBox="1">
            <a:spLocks noGrp="1"/>
          </p:cNvSpPr>
          <p:nvPr>
            <p:ph type="body" idx="1"/>
          </p:nvPr>
        </p:nvSpPr>
        <p:spPr>
          <a:xfrm>
            <a:off x="5302600" y="838425"/>
            <a:ext cx="3318900" cy="21321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Akathisia - restless leg syndrome</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Dystonia </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Dyskinesia</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Akinesia</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Muscle stiffness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NMS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Parkinsonism</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Tardive dyskinesia</a:t>
            </a:r>
            <a:endParaRPr sz="1300">
              <a:solidFill>
                <a:schemeClr val="dk1"/>
              </a:solidFill>
              <a:latin typeface="EB Garamond"/>
              <a:ea typeface="EB Garamond"/>
              <a:cs typeface="EB Garamond"/>
              <a:sym typeface="EB Garamond"/>
            </a:endParaRPr>
          </a:p>
        </p:txBody>
      </p:sp>
      <p:sp>
        <p:nvSpPr>
          <p:cNvPr id="210" name="Google Shape;210;p32"/>
          <p:cNvSpPr txBox="1"/>
          <p:nvPr/>
        </p:nvSpPr>
        <p:spPr>
          <a:xfrm>
            <a:off x="5274250" y="3256175"/>
            <a:ext cx="3375600" cy="14775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Recognising EPSEs </a:t>
            </a:r>
            <a:r>
              <a:rPr lang="en" sz="1200" u="sng">
                <a:solidFill>
                  <a:schemeClr val="dk1"/>
                </a:solid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https://www.youtube.com/watch?v=2xfu-d_aYWs&amp;ab_channel=evelynnO%27Dell</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Meet Jeff, living with tardive dyskinesia </a:t>
            </a:r>
            <a:r>
              <a:rPr lang="en" sz="1200" u="sng">
                <a:solidFill>
                  <a:schemeClr val="dk1"/>
                </a:solid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https://www.youtube.com/watch?v=_UCaWSMddwA&amp;ab_channel=Let%27sTalkAboutTardiveDyskinesia</a:t>
            </a:r>
            <a:endParaRPr sz="1200">
              <a:solidFill>
                <a:schemeClr val="dk1"/>
              </a:solidFill>
              <a:latin typeface="EB Garamond"/>
              <a:ea typeface="EB Garamond"/>
              <a:cs typeface="EB Garamond"/>
              <a:sym typeface="EB Garamond"/>
            </a:endParaRPr>
          </a:p>
        </p:txBody>
      </p:sp>
      <p:pic>
        <p:nvPicPr>
          <p:cNvPr id="211" name="Google Shape;211;p32"/>
          <p:cNvPicPr preferRelativeResize="0"/>
          <p:nvPr/>
        </p:nvPicPr>
        <p:blipFill rotWithShape="1">
          <a:blip r:embed="rId5">
            <a:alphaModFix/>
          </a:blip>
          <a:srcRect b="1555"/>
          <a:stretch/>
        </p:blipFill>
        <p:spPr>
          <a:xfrm>
            <a:off x="407725" y="838425"/>
            <a:ext cx="4662600" cy="3895251"/>
          </a:xfrm>
          <a:prstGeom prst="rect">
            <a:avLst/>
          </a:prstGeom>
          <a:noFill/>
          <a:ln>
            <a:noFill/>
          </a:ln>
        </p:spPr>
      </p:pic>
      <p:sp>
        <p:nvSpPr>
          <p:cNvPr id="212" name="Google Shape;212;p32"/>
          <p:cNvSpPr txBox="1"/>
          <p:nvPr/>
        </p:nvSpPr>
        <p:spPr>
          <a:xfrm>
            <a:off x="533075" y="4733675"/>
            <a:ext cx="46209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https://psychonautwiki.org/wiki/Talk:Extrapyramidal_symptoms</a:t>
            </a:r>
            <a:endParaRPr sz="11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Personality disorders</a:t>
            </a:r>
            <a:endParaRPr b="1">
              <a:latin typeface="EB Garamond"/>
              <a:ea typeface="EB Garamond"/>
              <a:cs typeface="EB Garamond"/>
              <a:sym typeface="EB Garamond"/>
            </a:endParaRPr>
          </a:p>
        </p:txBody>
      </p:sp>
      <p:sp>
        <p:nvSpPr>
          <p:cNvPr id="218" name="Google Shape;218;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b="1" u="sng">
                <a:solidFill>
                  <a:schemeClr val="dk1"/>
                </a:solidFill>
                <a:latin typeface="EB Garamond"/>
                <a:ea typeface="EB Garamond"/>
                <a:cs typeface="EB Garamond"/>
                <a:sym typeface="EB Garamond"/>
              </a:rPr>
              <a:t>ICD-10 Criteria</a:t>
            </a:r>
            <a:endParaRPr sz="1500" b="1" u="sng">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500">
                <a:solidFill>
                  <a:schemeClr val="dk1"/>
                </a:solidFill>
                <a:latin typeface="EB Garamond"/>
                <a:ea typeface="EB Garamond"/>
                <a:cs typeface="EB Garamond"/>
                <a:sym typeface="EB Garamond"/>
              </a:rPr>
              <a:t> </a:t>
            </a:r>
            <a:endParaRPr sz="15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500" b="1">
                <a:solidFill>
                  <a:schemeClr val="dk1"/>
                </a:solidFill>
                <a:latin typeface="EB Garamond"/>
                <a:ea typeface="EB Garamond"/>
                <a:cs typeface="EB Garamond"/>
                <a:sym typeface="EB Garamond"/>
              </a:rPr>
              <a:t>Specific personality disorders</a:t>
            </a:r>
            <a:endParaRPr sz="1500" b="1">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 Disturbances in the personality and behavioural tendencies of the individual; not directly resulting from disease, damage, or other insult to the brain, or from another psychiatric disorder; usually involving several areas of the personality; nearly always associated with considerable personal distress and social disruption; and usually manifest since childhood or adolescence and continuing throughout adulthood</a:t>
            </a:r>
            <a:endParaRPr sz="1500">
              <a:solidFill>
                <a:schemeClr val="dk1"/>
              </a:solidFill>
              <a:latin typeface="EB Garamond"/>
              <a:ea typeface="EB Garamond"/>
              <a:cs typeface="EB Garamond"/>
              <a:sym typeface="EB Garamond"/>
            </a:endParaRPr>
          </a:p>
          <a:p>
            <a:pPr marL="0" lvl="0" indent="0" algn="l" rtl="0">
              <a:spcBef>
                <a:spcPts val="0"/>
              </a:spcBef>
              <a:spcAft>
                <a:spcPts val="1200"/>
              </a:spcAft>
              <a:buNone/>
            </a:pPr>
            <a:endParaRPr sz="1500">
              <a:solidFill>
                <a:schemeClr val="dk1"/>
              </a:solidFill>
              <a:latin typeface="EB Garamond"/>
              <a:ea typeface="EB Garamond"/>
              <a:cs typeface="EB Garamond"/>
              <a:sym typeface="EB 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Personality disorders</a:t>
            </a:r>
            <a:endParaRPr b="1">
              <a:latin typeface="EB Garamond"/>
              <a:ea typeface="EB Garamond"/>
              <a:cs typeface="EB Garamond"/>
              <a:sym typeface="EB Garamond"/>
            </a:endParaRPr>
          </a:p>
        </p:txBody>
      </p:sp>
      <p:sp>
        <p:nvSpPr>
          <p:cNvPr id="224" name="Google Shape;224;p34"/>
          <p:cNvSpPr txBox="1">
            <a:spLocks noGrp="1"/>
          </p:cNvSpPr>
          <p:nvPr>
            <p:ph type="body" idx="1"/>
          </p:nvPr>
        </p:nvSpPr>
        <p:spPr>
          <a:xfrm>
            <a:off x="311700" y="1152475"/>
            <a:ext cx="8520600" cy="36789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EB Garamond"/>
              <a:buChar char="●"/>
            </a:pPr>
            <a:r>
              <a:rPr lang="en" sz="1500" b="1">
                <a:solidFill>
                  <a:schemeClr val="dk1"/>
                </a:solidFill>
                <a:latin typeface="EB Garamond"/>
                <a:ea typeface="EB Garamond"/>
                <a:cs typeface="EB Garamond"/>
                <a:sym typeface="EB Garamond"/>
              </a:rPr>
              <a:t>Emotionally unstable personality disorder</a:t>
            </a:r>
            <a:endParaRPr sz="1500" b="1">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characterized by a definite tendency to </a:t>
            </a:r>
            <a:r>
              <a:rPr lang="en" sz="1500" b="1">
                <a:solidFill>
                  <a:schemeClr val="dk1"/>
                </a:solidFill>
                <a:latin typeface="EB Garamond"/>
                <a:ea typeface="EB Garamond"/>
                <a:cs typeface="EB Garamond"/>
                <a:sym typeface="EB Garamond"/>
              </a:rPr>
              <a:t>act impulsively </a:t>
            </a:r>
            <a:r>
              <a:rPr lang="en" sz="1500">
                <a:solidFill>
                  <a:schemeClr val="dk1"/>
                </a:solidFill>
                <a:latin typeface="EB Garamond"/>
                <a:ea typeface="EB Garamond"/>
                <a:cs typeface="EB Garamond"/>
                <a:sym typeface="EB Garamond"/>
              </a:rPr>
              <a:t>and without consideration of the consequences; the mood is </a:t>
            </a:r>
            <a:r>
              <a:rPr lang="en" sz="1500" b="1">
                <a:solidFill>
                  <a:schemeClr val="dk1"/>
                </a:solidFill>
                <a:latin typeface="EB Garamond"/>
                <a:ea typeface="EB Garamond"/>
                <a:cs typeface="EB Garamond"/>
                <a:sym typeface="EB Garamond"/>
              </a:rPr>
              <a:t>unpredictable</a:t>
            </a:r>
            <a:r>
              <a:rPr lang="en" sz="1500">
                <a:solidFill>
                  <a:schemeClr val="dk1"/>
                </a:solidFill>
                <a:latin typeface="EB Garamond"/>
                <a:ea typeface="EB Garamond"/>
                <a:cs typeface="EB Garamond"/>
                <a:sym typeface="EB Garamond"/>
              </a:rPr>
              <a:t> and </a:t>
            </a:r>
            <a:r>
              <a:rPr lang="en" sz="1500" b="1">
                <a:solidFill>
                  <a:schemeClr val="dk1"/>
                </a:solidFill>
                <a:latin typeface="EB Garamond"/>
                <a:ea typeface="EB Garamond"/>
                <a:cs typeface="EB Garamond"/>
                <a:sym typeface="EB Garamond"/>
              </a:rPr>
              <a:t>capricious</a:t>
            </a:r>
            <a:endParaRPr sz="1500" b="1">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there is a liability to outbursts of emotion and an incapacity to control the </a:t>
            </a:r>
            <a:r>
              <a:rPr lang="en" sz="1500" b="1">
                <a:solidFill>
                  <a:schemeClr val="dk1"/>
                </a:solidFill>
                <a:latin typeface="EB Garamond"/>
                <a:ea typeface="EB Garamond"/>
                <a:cs typeface="EB Garamond"/>
                <a:sym typeface="EB Garamond"/>
              </a:rPr>
              <a:t>behavioural explosions</a:t>
            </a:r>
            <a:endParaRPr sz="1500" b="1">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there is a tendency for quarrelsome behaviour and</a:t>
            </a:r>
            <a:r>
              <a:rPr lang="en" sz="1500" b="1">
                <a:solidFill>
                  <a:schemeClr val="dk1"/>
                </a:solidFill>
                <a:latin typeface="EB Garamond"/>
                <a:ea typeface="EB Garamond"/>
                <a:cs typeface="EB Garamond"/>
                <a:sym typeface="EB Garamond"/>
              </a:rPr>
              <a:t> conflicts</a:t>
            </a:r>
            <a:r>
              <a:rPr lang="en" sz="1500">
                <a:solidFill>
                  <a:schemeClr val="dk1"/>
                </a:solidFill>
                <a:latin typeface="EB Garamond"/>
                <a:ea typeface="EB Garamond"/>
                <a:cs typeface="EB Garamond"/>
                <a:sym typeface="EB Garamond"/>
              </a:rPr>
              <a:t> with others, especially when impulsive acts are thwarted or censored</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Two types may be distinguished:</a:t>
            </a:r>
            <a:endParaRPr sz="1500">
              <a:solidFill>
                <a:schemeClr val="dk1"/>
              </a:solidFill>
              <a:latin typeface="EB Garamond"/>
              <a:ea typeface="EB Garamond"/>
              <a:cs typeface="EB Garamond"/>
              <a:sym typeface="EB Garamond"/>
            </a:endParaRPr>
          </a:p>
          <a:p>
            <a:pPr marL="1371600" lvl="2"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 </a:t>
            </a:r>
            <a:r>
              <a:rPr lang="en" sz="1500" b="1">
                <a:solidFill>
                  <a:schemeClr val="dk1"/>
                </a:solidFill>
                <a:latin typeface="EB Garamond"/>
                <a:ea typeface="EB Garamond"/>
                <a:cs typeface="EB Garamond"/>
                <a:sym typeface="EB Garamond"/>
              </a:rPr>
              <a:t>impulsive type</a:t>
            </a:r>
            <a:r>
              <a:rPr lang="en" sz="1500">
                <a:solidFill>
                  <a:schemeClr val="dk1"/>
                </a:solidFill>
                <a:latin typeface="EB Garamond"/>
                <a:ea typeface="EB Garamond"/>
                <a:cs typeface="EB Garamond"/>
                <a:sym typeface="EB Garamond"/>
              </a:rPr>
              <a:t>, characterized predominantly by emotional instability and </a:t>
            </a:r>
            <a:r>
              <a:rPr lang="en" sz="1500" b="1">
                <a:solidFill>
                  <a:schemeClr val="dk1"/>
                </a:solidFill>
                <a:latin typeface="EB Garamond"/>
                <a:ea typeface="EB Garamond"/>
                <a:cs typeface="EB Garamond"/>
                <a:sym typeface="EB Garamond"/>
              </a:rPr>
              <a:t>lack of impulse control</a:t>
            </a:r>
            <a:r>
              <a:rPr lang="en" sz="1500">
                <a:solidFill>
                  <a:schemeClr val="dk1"/>
                </a:solidFill>
                <a:latin typeface="EB Garamond"/>
                <a:ea typeface="EB Garamond"/>
                <a:cs typeface="EB Garamond"/>
                <a:sym typeface="EB Garamond"/>
              </a:rPr>
              <a:t>, and</a:t>
            </a:r>
            <a:endParaRPr sz="1500">
              <a:solidFill>
                <a:schemeClr val="dk1"/>
              </a:solidFill>
              <a:latin typeface="EB Garamond"/>
              <a:ea typeface="EB Garamond"/>
              <a:cs typeface="EB Garamond"/>
              <a:sym typeface="EB Garamond"/>
            </a:endParaRPr>
          </a:p>
          <a:p>
            <a:pPr marL="1371600" lvl="2" indent="-323850" algn="l" rtl="0">
              <a:spcBef>
                <a:spcPts val="0"/>
              </a:spcBef>
              <a:spcAft>
                <a:spcPts val="0"/>
              </a:spcAft>
              <a:buClr>
                <a:schemeClr val="dk1"/>
              </a:buClr>
              <a:buSzPts val="1500"/>
              <a:buFont typeface="EB Garamond"/>
              <a:buChar char="■"/>
            </a:pPr>
            <a:r>
              <a:rPr lang="en" sz="1500" b="1">
                <a:solidFill>
                  <a:schemeClr val="dk1"/>
                </a:solidFill>
                <a:latin typeface="EB Garamond"/>
                <a:ea typeface="EB Garamond"/>
                <a:cs typeface="EB Garamond"/>
                <a:sym typeface="EB Garamond"/>
              </a:rPr>
              <a:t>borderline type</a:t>
            </a:r>
            <a:r>
              <a:rPr lang="en" sz="1500">
                <a:solidFill>
                  <a:schemeClr val="dk1"/>
                </a:solidFill>
                <a:latin typeface="EB Garamond"/>
                <a:ea typeface="EB Garamond"/>
                <a:cs typeface="EB Garamond"/>
                <a:sym typeface="EB Garamond"/>
              </a:rPr>
              <a:t>, characterized in addition by </a:t>
            </a:r>
            <a:r>
              <a:rPr lang="en" sz="1500" b="1">
                <a:solidFill>
                  <a:schemeClr val="dk1"/>
                </a:solidFill>
                <a:latin typeface="EB Garamond"/>
                <a:ea typeface="EB Garamond"/>
                <a:cs typeface="EB Garamond"/>
                <a:sym typeface="EB Garamond"/>
              </a:rPr>
              <a:t>disturbances</a:t>
            </a:r>
            <a:r>
              <a:rPr lang="en" sz="1500">
                <a:solidFill>
                  <a:schemeClr val="dk1"/>
                </a:solidFill>
                <a:latin typeface="EB Garamond"/>
                <a:ea typeface="EB Garamond"/>
                <a:cs typeface="EB Garamond"/>
                <a:sym typeface="EB Garamond"/>
              </a:rPr>
              <a:t> in </a:t>
            </a:r>
            <a:r>
              <a:rPr lang="en" sz="1500" b="1">
                <a:solidFill>
                  <a:schemeClr val="dk1"/>
                </a:solidFill>
                <a:latin typeface="EB Garamond"/>
                <a:ea typeface="EB Garamond"/>
                <a:cs typeface="EB Garamond"/>
                <a:sym typeface="EB Garamond"/>
              </a:rPr>
              <a:t>self-image</a:t>
            </a:r>
            <a:r>
              <a:rPr lang="en" sz="1500">
                <a:solidFill>
                  <a:schemeClr val="dk1"/>
                </a:solidFill>
                <a:latin typeface="EB Garamond"/>
                <a:ea typeface="EB Garamond"/>
                <a:cs typeface="EB Garamond"/>
                <a:sym typeface="EB Garamond"/>
              </a:rPr>
              <a:t>, aims, and internal preferences, by chronic feelings of emptiness, by</a:t>
            </a:r>
            <a:r>
              <a:rPr lang="en" sz="1500" b="1">
                <a:solidFill>
                  <a:schemeClr val="dk1"/>
                </a:solidFill>
                <a:latin typeface="EB Garamond"/>
                <a:ea typeface="EB Garamond"/>
                <a:cs typeface="EB Garamond"/>
                <a:sym typeface="EB Garamond"/>
              </a:rPr>
              <a:t> intense </a:t>
            </a:r>
            <a:r>
              <a:rPr lang="en" sz="1500">
                <a:solidFill>
                  <a:schemeClr val="dk1"/>
                </a:solidFill>
                <a:latin typeface="EB Garamond"/>
                <a:ea typeface="EB Garamond"/>
                <a:cs typeface="EB Garamond"/>
                <a:sym typeface="EB Garamond"/>
              </a:rPr>
              <a:t>and </a:t>
            </a:r>
            <a:r>
              <a:rPr lang="en" sz="1500" b="1">
                <a:solidFill>
                  <a:schemeClr val="dk1"/>
                </a:solidFill>
                <a:latin typeface="EB Garamond"/>
                <a:ea typeface="EB Garamond"/>
                <a:cs typeface="EB Garamond"/>
                <a:sym typeface="EB Garamond"/>
              </a:rPr>
              <a:t>unstable interpersonal relationships</a:t>
            </a:r>
            <a:r>
              <a:rPr lang="en" sz="1500">
                <a:solidFill>
                  <a:schemeClr val="dk1"/>
                </a:solidFill>
                <a:latin typeface="EB Garamond"/>
                <a:ea typeface="EB Garamond"/>
                <a:cs typeface="EB Garamond"/>
                <a:sym typeface="EB Garamond"/>
              </a:rPr>
              <a:t>, and by a tendency to self-destructive behaviour, including suicide gestures and attempts</a:t>
            </a:r>
            <a:endParaRPr sz="15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500">
                <a:solidFill>
                  <a:schemeClr val="dk1"/>
                </a:solidFill>
                <a:latin typeface="EB Garamond"/>
                <a:ea typeface="EB Garamond"/>
                <a:cs typeface="EB Garamond"/>
                <a:sym typeface="EB Garamond"/>
              </a:rPr>
              <a:t> </a:t>
            </a:r>
            <a:endParaRPr sz="1500">
              <a:solidFill>
                <a:schemeClr val="dk1"/>
              </a:solidFill>
              <a:latin typeface="EB Garamond"/>
              <a:ea typeface="EB Garamond"/>
              <a:cs typeface="EB Garamond"/>
              <a:sym typeface="EB Garamond"/>
            </a:endParaRPr>
          </a:p>
          <a:p>
            <a:pPr marL="0" lvl="0" indent="0" algn="l" rtl="0">
              <a:spcBef>
                <a:spcPts val="0"/>
              </a:spcBef>
              <a:spcAft>
                <a:spcPts val="1200"/>
              </a:spcAft>
              <a:buNone/>
            </a:pPr>
            <a:endParaRPr sz="1500">
              <a:solidFill>
                <a:schemeClr val="dk1"/>
              </a:solidFill>
              <a:latin typeface="EB Garamond"/>
              <a:ea typeface="EB Garamond"/>
              <a:cs typeface="EB Garamond"/>
              <a:sym typeface="EB 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Personality disorders</a:t>
            </a:r>
            <a:endParaRPr b="1">
              <a:latin typeface="EB Garamond"/>
              <a:ea typeface="EB Garamond"/>
              <a:cs typeface="EB Garamond"/>
              <a:sym typeface="EB Garamond"/>
            </a:endParaRPr>
          </a:p>
        </p:txBody>
      </p:sp>
      <p:sp>
        <p:nvSpPr>
          <p:cNvPr id="230" name="Google Shape;230;p35"/>
          <p:cNvSpPr txBox="1">
            <a:spLocks noGrp="1"/>
          </p:cNvSpPr>
          <p:nvPr>
            <p:ph type="body" idx="1"/>
          </p:nvPr>
        </p:nvSpPr>
        <p:spPr>
          <a:xfrm>
            <a:off x="311700" y="1152475"/>
            <a:ext cx="7432500" cy="22965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457200" lvl="0" indent="-323850" algn="l" rtl="0">
              <a:spcBef>
                <a:spcPts val="0"/>
              </a:spcBef>
              <a:spcAft>
                <a:spcPts val="0"/>
              </a:spcAft>
              <a:buClr>
                <a:schemeClr val="dk1"/>
              </a:buClr>
              <a:buSzPts val="1500"/>
              <a:buFont typeface="EB Garamond"/>
              <a:buChar char="●"/>
            </a:pPr>
            <a:r>
              <a:rPr lang="en" sz="1500" b="1">
                <a:solidFill>
                  <a:schemeClr val="dk1"/>
                </a:solidFill>
                <a:latin typeface="EB Garamond"/>
                <a:ea typeface="EB Garamond"/>
                <a:cs typeface="EB Garamond"/>
                <a:sym typeface="EB Garamond"/>
              </a:rPr>
              <a:t>Paranoid personality disorder</a:t>
            </a:r>
            <a:endParaRPr sz="1500" b="1">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b="1">
                <a:solidFill>
                  <a:schemeClr val="dk1"/>
                </a:solidFill>
                <a:latin typeface="EB Garamond"/>
                <a:ea typeface="EB Garamond"/>
                <a:cs typeface="EB Garamond"/>
                <a:sym typeface="EB Garamond"/>
              </a:rPr>
              <a:t>Excessive sensitivity</a:t>
            </a:r>
            <a:r>
              <a:rPr lang="en" sz="1500">
                <a:solidFill>
                  <a:schemeClr val="dk1"/>
                </a:solidFill>
                <a:latin typeface="EB Garamond"/>
                <a:ea typeface="EB Garamond"/>
                <a:cs typeface="EB Garamond"/>
                <a:sym typeface="EB Garamond"/>
              </a:rPr>
              <a:t> to setbacks, unforgiveness of insults</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Suspiciousness and a tendency to </a:t>
            </a:r>
            <a:r>
              <a:rPr lang="en" sz="1500" b="1">
                <a:solidFill>
                  <a:schemeClr val="dk1"/>
                </a:solidFill>
                <a:latin typeface="EB Garamond"/>
                <a:ea typeface="EB Garamond"/>
                <a:cs typeface="EB Garamond"/>
                <a:sym typeface="EB Garamond"/>
              </a:rPr>
              <a:t>distort experience</a:t>
            </a:r>
            <a:r>
              <a:rPr lang="en" sz="1500">
                <a:solidFill>
                  <a:schemeClr val="dk1"/>
                </a:solidFill>
                <a:latin typeface="EB Garamond"/>
                <a:ea typeface="EB Garamond"/>
                <a:cs typeface="EB Garamond"/>
                <a:sym typeface="EB Garamond"/>
              </a:rPr>
              <a:t> by misconstruing the neutral or friendly actions of others as hostile or contemptuous</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b="1">
                <a:solidFill>
                  <a:schemeClr val="dk1"/>
                </a:solidFill>
                <a:latin typeface="EB Garamond"/>
                <a:ea typeface="EB Garamond"/>
                <a:cs typeface="EB Garamond"/>
                <a:sym typeface="EB Garamond"/>
              </a:rPr>
              <a:t>Recurrent suspicions,</a:t>
            </a:r>
            <a:r>
              <a:rPr lang="en" sz="1500">
                <a:solidFill>
                  <a:schemeClr val="dk1"/>
                </a:solidFill>
                <a:latin typeface="EB Garamond"/>
                <a:ea typeface="EB Garamond"/>
                <a:cs typeface="EB Garamond"/>
                <a:sym typeface="EB Garamond"/>
              </a:rPr>
              <a:t> without justification, regarding the sexual fidelity of the spouse or sexual partner</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Combative and tenacious sense of personal rights</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There may be </a:t>
            </a:r>
            <a:r>
              <a:rPr lang="en" sz="1500" b="1">
                <a:solidFill>
                  <a:schemeClr val="dk1"/>
                </a:solidFill>
                <a:latin typeface="EB Garamond"/>
                <a:ea typeface="EB Garamond"/>
                <a:cs typeface="EB Garamond"/>
                <a:sym typeface="EB Garamond"/>
              </a:rPr>
              <a:t>excessive self-importanc</a:t>
            </a:r>
            <a:r>
              <a:rPr lang="en" sz="1500">
                <a:solidFill>
                  <a:schemeClr val="dk1"/>
                </a:solidFill>
                <a:latin typeface="EB Garamond"/>
                <a:ea typeface="EB Garamond"/>
                <a:cs typeface="EB Garamond"/>
                <a:sym typeface="EB Garamond"/>
              </a:rPr>
              <a:t>e, and there is often excessive self-reference</a:t>
            </a:r>
            <a:endParaRPr sz="1500">
              <a:solidFill>
                <a:schemeClr val="dk1"/>
              </a:solidFill>
              <a:latin typeface="EB Garamond"/>
              <a:ea typeface="EB Garamond"/>
              <a:cs typeface="EB Garamond"/>
              <a:sym typeface="EB Garamond"/>
            </a:endParaRPr>
          </a:p>
          <a:p>
            <a:pPr marL="0" lvl="0" indent="0" algn="l" rtl="0">
              <a:spcBef>
                <a:spcPts val="0"/>
              </a:spcBef>
              <a:spcAft>
                <a:spcPts val="1200"/>
              </a:spcAft>
              <a:buNone/>
            </a:pPr>
            <a:endParaRPr sz="1500">
              <a:solidFill>
                <a:schemeClr val="dk1"/>
              </a:solidFill>
              <a:latin typeface="EB Garamond"/>
              <a:ea typeface="EB Garamond"/>
              <a:cs typeface="EB Garamond"/>
              <a:sym typeface="EB 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Personality disorders</a:t>
            </a:r>
            <a:endParaRPr b="1">
              <a:latin typeface="EB Garamond"/>
              <a:ea typeface="EB Garamond"/>
              <a:cs typeface="EB Garamond"/>
              <a:sym typeface="EB Garamond"/>
            </a:endParaRPr>
          </a:p>
        </p:txBody>
      </p:sp>
      <p:sp>
        <p:nvSpPr>
          <p:cNvPr id="236" name="Google Shape;236;p36"/>
          <p:cNvSpPr txBox="1">
            <a:spLocks noGrp="1"/>
          </p:cNvSpPr>
          <p:nvPr>
            <p:ph type="body" idx="1"/>
          </p:nvPr>
        </p:nvSpPr>
        <p:spPr>
          <a:xfrm>
            <a:off x="311700" y="1714800"/>
            <a:ext cx="4092000" cy="17139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400" b="1" u="sng">
                <a:solidFill>
                  <a:schemeClr val="dk1"/>
                </a:solidFill>
                <a:latin typeface="EB Garamond"/>
                <a:ea typeface="EB Garamond"/>
                <a:cs typeface="EB Garamond"/>
                <a:sym typeface="EB Garamond"/>
              </a:rPr>
              <a:t>Schizoid personality disorder</a:t>
            </a:r>
            <a:endParaRPr sz="1400" b="1" u="sng">
              <a:solidFill>
                <a:schemeClr val="dk1"/>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Withdrawal from affectional, social and other contacts with preference for fantasy, solitary activities, and introspection</a:t>
            </a:r>
            <a:endParaRPr sz="1400">
              <a:solidFill>
                <a:schemeClr val="dk1"/>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Limited capacity to express feelings and to experience pleasure</a:t>
            </a:r>
            <a:endParaRPr sz="1400">
              <a:solidFill>
                <a:schemeClr val="dk1"/>
              </a:solidFill>
              <a:latin typeface="EB Garamond"/>
              <a:ea typeface="EB Garamond"/>
              <a:cs typeface="EB Garamond"/>
              <a:sym typeface="EB Garamond"/>
            </a:endParaRPr>
          </a:p>
          <a:p>
            <a:pPr marL="0" lvl="0" indent="0" algn="l" rtl="0">
              <a:spcBef>
                <a:spcPts val="0"/>
              </a:spcBef>
              <a:spcAft>
                <a:spcPts val="1200"/>
              </a:spcAft>
              <a:buNone/>
            </a:pPr>
            <a:endParaRPr sz="1400">
              <a:solidFill>
                <a:schemeClr val="dk1"/>
              </a:solidFill>
              <a:latin typeface="EB Garamond"/>
              <a:ea typeface="EB Garamond"/>
              <a:cs typeface="EB Garamond"/>
              <a:sym typeface="EB Garamond"/>
            </a:endParaRPr>
          </a:p>
        </p:txBody>
      </p:sp>
      <p:sp>
        <p:nvSpPr>
          <p:cNvPr id="237" name="Google Shape;237;p36"/>
          <p:cNvSpPr txBox="1"/>
          <p:nvPr/>
        </p:nvSpPr>
        <p:spPr>
          <a:xfrm>
            <a:off x="4796750" y="1467925"/>
            <a:ext cx="4149600" cy="28782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u="sng">
                <a:solidFill>
                  <a:schemeClr val="dk1"/>
                </a:solidFill>
                <a:latin typeface="EB Garamond"/>
                <a:ea typeface="EB Garamond"/>
                <a:cs typeface="EB Garamond"/>
                <a:sym typeface="EB Garamond"/>
              </a:rPr>
              <a:t>Schizotypal personality disorder</a:t>
            </a:r>
            <a:endParaRPr b="1" u="sng">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Social and interpersonal deficits</a:t>
            </a:r>
            <a:endParaRPr>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Thinking that coincidences or events have personal meaning</a:t>
            </a:r>
            <a:endParaRPr>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Magical thinking or 'odd beliefs'</a:t>
            </a:r>
            <a:endParaRPr>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Bodily illusions or strange perceptual experiences</a:t>
            </a:r>
            <a:endParaRPr>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Being suspicious or paranoid</a:t>
            </a:r>
            <a:endParaRPr>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Not expressing emotions</a:t>
            </a:r>
            <a:endParaRPr>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Eccentric behaviour</a:t>
            </a:r>
            <a:endParaRPr>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Lack of close friends</a:t>
            </a:r>
            <a:endParaRPr>
              <a:solidFill>
                <a:schemeClr val="dk1"/>
              </a:solidFill>
              <a:latin typeface="EB Garamond"/>
              <a:ea typeface="EB Garamond"/>
              <a:cs typeface="EB Garamond"/>
              <a:sym typeface="EB Garamond"/>
            </a:endParaRPr>
          </a:p>
          <a:p>
            <a:pPr marL="457200" lvl="0" indent="-298450" algn="l" rtl="0">
              <a:lnSpc>
                <a:spcPct val="115000"/>
              </a:lnSpc>
              <a:spcBef>
                <a:spcPts val="0"/>
              </a:spcBef>
              <a:spcAft>
                <a:spcPts val="0"/>
              </a:spcAft>
              <a:buClr>
                <a:schemeClr val="dk1"/>
              </a:buClr>
              <a:buSzPts val="1100"/>
              <a:buFont typeface="EB Garamond"/>
              <a:buChar char="●"/>
            </a:pPr>
            <a:r>
              <a:rPr lang="en">
                <a:solidFill>
                  <a:schemeClr val="dk1"/>
                </a:solidFill>
                <a:latin typeface="EB Garamond"/>
                <a:ea typeface="EB Garamond"/>
                <a:cs typeface="EB Garamond"/>
                <a:sym typeface="EB Garamond"/>
              </a:rPr>
              <a:t>Social anxiety</a:t>
            </a:r>
            <a:endParaRPr>
              <a:solidFill>
                <a:schemeClr val="dk1"/>
              </a:solidFill>
              <a:latin typeface="EB Garamond"/>
              <a:ea typeface="EB Garamond"/>
              <a:cs typeface="EB Garamond"/>
              <a:sym typeface="EB Garamond"/>
            </a:endParaRPr>
          </a:p>
        </p:txBody>
      </p:sp>
      <p:sp>
        <p:nvSpPr>
          <p:cNvPr id="238" name="Google Shape;238;p36"/>
          <p:cNvSpPr txBox="1"/>
          <p:nvPr/>
        </p:nvSpPr>
        <p:spPr>
          <a:xfrm>
            <a:off x="936225" y="3883650"/>
            <a:ext cx="2323200" cy="8313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Others - </a:t>
            </a:r>
            <a:r>
              <a:rPr lang="en" b="1">
                <a:solidFill>
                  <a:schemeClr val="dk1"/>
                </a:solidFill>
                <a:latin typeface="EB Garamond"/>
                <a:ea typeface="EB Garamond"/>
                <a:cs typeface="EB Garamond"/>
                <a:sym typeface="EB Garamond"/>
              </a:rPr>
              <a:t>anxious/avoidant</a:t>
            </a:r>
            <a:r>
              <a:rPr lang="en">
                <a:solidFill>
                  <a:schemeClr val="dk1"/>
                </a:solidFill>
                <a:latin typeface="EB Garamond"/>
                <a:ea typeface="EB Garamond"/>
                <a:cs typeface="EB Garamond"/>
                <a:sym typeface="EB Garamond"/>
              </a:rPr>
              <a:t>, </a:t>
            </a:r>
            <a:r>
              <a:rPr lang="en" b="1">
                <a:solidFill>
                  <a:schemeClr val="dk1"/>
                </a:solidFill>
                <a:latin typeface="EB Garamond"/>
                <a:ea typeface="EB Garamond"/>
                <a:cs typeface="EB Garamond"/>
                <a:sym typeface="EB Garamond"/>
              </a:rPr>
              <a:t>narcissistic,</a:t>
            </a:r>
            <a:r>
              <a:rPr lang="en">
                <a:solidFill>
                  <a:schemeClr val="dk1"/>
                </a:solidFill>
                <a:latin typeface="EB Garamond"/>
                <a:ea typeface="EB Garamond"/>
                <a:cs typeface="EB Garamond"/>
                <a:sym typeface="EB Garamond"/>
              </a:rPr>
              <a:t> </a:t>
            </a:r>
            <a:r>
              <a:rPr lang="en" b="1">
                <a:solidFill>
                  <a:schemeClr val="dk1"/>
                </a:solidFill>
                <a:latin typeface="EB Garamond"/>
                <a:ea typeface="EB Garamond"/>
                <a:cs typeface="EB Garamond"/>
                <a:sym typeface="EB Garamond"/>
              </a:rPr>
              <a:t>histrionic</a:t>
            </a:r>
            <a:r>
              <a:rPr lang="en">
                <a:solidFill>
                  <a:schemeClr val="dk1"/>
                </a:solidFill>
                <a:latin typeface="EB Garamond"/>
                <a:ea typeface="EB Garamond"/>
                <a:cs typeface="EB Garamond"/>
                <a:sym typeface="EB Garamond"/>
              </a:rPr>
              <a:t>, </a:t>
            </a:r>
            <a:r>
              <a:rPr lang="en" b="1">
                <a:solidFill>
                  <a:schemeClr val="dk1"/>
                </a:solidFill>
                <a:latin typeface="EB Garamond"/>
                <a:ea typeface="EB Garamond"/>
                <a:cs typeface="EB Garamond"/>
                <a:sym typeface="EB Garamond"/>
              </a:rPr>
              <a:t>anankastic</a:t>
            </a:r>
            <a:r>
              <a:rPr lang="en">
                <a:solidFill>
                  <a:schemeClr val="dk1"/>
                </a:solidFill>
                <a:latin typeface="EB Garamond"/>
                <a:ea typeface="EB Garamond"/>
                <a:cs typeface="EB Garamond"/>
                <a:sym typeface="EB Garamond"/>
              </a:rPr>
              <a:t>, </a:t>
            </a:r>
            <a:r>
              <a:rPr lang="en" b="1">
                <a:solidFill>
                  <a:schemeClr val="dk1"/>
                </a:solidFill>
                <a:latin typeface="EB Garamond"/>
                <a:ea typeface="EB Garamond"/>
                <a:cs typeface="EB Garamond"/>
                <a:sym typeface="EB Garamond"/>
              </a:rPr>
              <a:t>dependent</a:t>
            </a:r>
            <a:endParaRPr b="1">
              <a:solidFill>
                <a:schemeClr val="dk1"/>
              </a:solidFill>
              <a:latin typeface="EB Garamond"/>
              <a:ea typeface="EB Garamond"/>
              <a:cs typeface="EB Garamond"/>
              <a:sym typeface="EB Garamon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Personality disorders</a:t>
            </a:r>
            <a:endParaRPr b="1">
              <a:latin typeface="EB Garamond"/>
              <a:ea typeface="EB Garamond"/>
              <a:cs typeface="EB Garamond"/>
              <a:sym typeface="EB Garamond"/>
            </a:endParaRPr>
          </a:p>
        </p:txBody>
      </p:sp>
      <p:sp>
        <p:nvSpPr>
          <p:cNvPr id="244" name="Google Shape;244;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Treatment</a:t>
            </a:r>
            <a:endParaRPr>
              <a:solidFill>
                <a:schemeClr val="dk1"/>
              </a:solidFill>
              <a:latin typeface="EB Garamond"/>
              <a:ea typeface="EB Garamond"/>
              <a:cs typeface="EB Garamond"/>
              <a:sym typeface="EB Garamond"/>
            </a:endParaRPr>
          </a:p>
          <a:p>
            <a:pPr marL="457200" lvl="0" indent="-342900" algn="l" rtl="0">
              <a:spcBef>
                <a:spcPts val="120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Patients should not usually be admitted / sectioned </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Treatment should be aimed at helping them deal with their personality traits and behaviours, usually through psychotherapy</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No medication to “fix” or cure</a:t>
            </a:r>
            <a:endParaRPr>
              <a:solidFill>
                <a:schemeClr val="dk1"/>
              </a:solidFill>
              <a:latin typeface="EB Garamond"/>
              <a:ea typeface="EB Garamond"/>
              <a:cs typeface="EB Garamond"/>
              <a:sym typeface="EB Garamond"/>
            </a:endParaRPr>
          </a:p>
        </p:txBody>
      </p:sp>
      <p:pic>
        <p:nvPicPr>
          <p:cNvPr id="245" name="Google Shape;245;p37"/>
          <p:cNvPicPr preferRelativeResize="0"/>
          <p:nvPr/>
        </p:nvPicPr>
        <p:blipFill>
          <a:blip r:embed="rId3">
            <a:alphaModFix/>
          </a:blip>
          <a:stretch>
            <a:fillRect/>
          </a:stretch>
        </p:blipFill>
        <p:spPr>
          <a:xfrm>
            <a:off x="6172200" y="3145095"/>
            <a:ext cx="2726076" cy="1533425"/>
          </a:xfrm>
          <a:prstGeom prst="rect">
            <a:avLst/>
          </a:prstGeom>
          <a:noFill/>
          <a:ln>
            <a:noFill/>
          </a:ln>
        </p:spPr>
      </p:pic>
      <p:sp>
        <p:nvSpPr>
          <p:cNvPr id="246" name="Google Shape;246;p37"/>
          <p:cNvSpPr txBox="1"/>
          <p:nvPr/>
        </p:nvSpPr>
        <p:spPr>
          <a:xfrm>
            <a:off x="4166325" y="3633300"/>
            <a:ext cx="1818300" cy="933900"/>
          </a:xfrm>
          <a:prstGeom prst="rect">
            <a:avLst/>
          </a:prstGeom>
          <a:noFill/>
          <a:ln>
            <a:noFill/>
          </a:ln>
        </p:spPr>
        <p:txBody>
          <a:bodyPr spcFirstLastPara="1" wrap="square" lIns="91425" tIns="91425" rIns="91425" bIns="91425" anchor="t" anchorCtr="0">
            <a:spAutoFit/>
          </a:bodyPr>
          <a:lstStyle/>
          <a:p>
            <a:pPr marL="0" lvl="0" indent="0" algn="r" rtl="0">
              <a:lnSpc>
                <a:spcPct val="133333"/>
              </a:lnSpc>
              <a:spcBef>
                <a:spcPts val="3600"/>
              </a:spcBef>
              <a:spcAft>
                <a:spcPts val="0"/>
              </a:spcAft>
              <a:buNone/>
            </a:pPr>
            <a:r>
              <a:rPr lang="en" sz="800">
                <a:solidFill>
                  <a:schemeClr val="lt1"/>
                </a:solidFill>
              </a:rPr>
              <a:t>IrynaDanyliuk/Getty Images</a:t>
            </a:r>
            <a:endParaRPr sz="800">
              <a:solidFill>
                <a:schemeClr val="lt1"/>
              </a:solidFill>
            </a:endParaRPr>
          </a:p>
          <a:p>
            <a:pPr marL="0" lvl="0" indent="0" algn="r" rtl="0">
              <a:lnSpc>
                <a:spcPct val="115000"/>
              </a:lnSpc>
              <a:spcBef>
                <a:spcPts val="3600"/>
              </a:spcBef>
              <a:spcAft>
                <a:spcPts val="3600"/>
              </a:spcAft>
              <a:buNone/>
            </a:pPr>
            <a:endParaRPr sz="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Anxiety disorders </a:t>
            </a:r>
            <a:endParaRPr b="1">
              <a:latin typeface="EB Garamond"/>
              <a:ea typeface="EB Garamond"/>
              <a:cs typeface="EB Garamond"/>
              <a:sym typeface="EB Garamond"/>
            </a:endParaRPr>
          </a:p>
        </p:txBody>
      </p:sp>
      <p:sp>
        <p:nvSpPr>
          <p:cNvPr id="252" name="Google Shape;252;p38"/>
          <p:cNvSpPr txBox="1">
            <a:spLocks noGrp="1"/>
          </p:cNvSpPr>
          <p:nvPr>
            <p:ph type="body" idx="1"/>
          </p:nvPr>
        </p:nvSpPr>
        <p:spPr>
          <a:xfrm>
            <a:off x="311700" y="935525"/>
            <a:ext cx="8520600" cy="9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EB Garamond"/>
                <a:ea typeface="EB Garamond"/>
                <a:cs typeface="EB Garamond"/>
                <a:sym typeface="EB Garamond"/>
              </a:rPr>
              <a:t>Anxiety and fear-related disorders are characterised by excessive fear and anxiety, with symptoms severe enough to result in significant distress and impairment in functioning. Anxiety = fear in the absence of stimulus / imminent threat, future-orientated,referring to perceived anticipated threat.</a:t>
            </a:r>
            <a:endParaRPr sz="1400" b="1" u="sng">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500" b="1" u="sng">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500">
              <a:solidFill>
                <a:schemeClr val="dk1"/>
              </a:solidFill>
              <a:latin typeface="EB Garamond"/>
              <a:ea typeface="EB Garamond"/>
              <a:cs typeface="EB Garamond"/>
              <a:sym typeface="EB Garamond"/>
            </a:endParaRPr>
          </a:p>
        </p:txBody>
      </p:sp>
      <p:sp>
        <p:nvSpPr>
          <p:cNvPr id="253" name="Google Shape;253;p38"/>
          <p:cNvSpPr txBox="1"/>
          <p:nvPr/>
        </p:nvSpPr>
        <p:spPr>
          <a:xfrm>
            <a:off x="640525" y="1871200"/>
            <a:ext cx="7467900" cy="30861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Generalised Anxiety Disorder - GAD</a:t>
            </a:r>
            <a:endParaRPr sz="1300" b="1" u="sng">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300" b="1" u="sng">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Marked symptoms of anxiety manifested by</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General apprehensiveness not limited to a particular situation OR</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Excessive worry about negative events occurring in several different aspects of life</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Additional symptoms of</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Muscle tension/restlessness</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Sympathetic autonomic overactivity - frequent GI symptoms e.g. nausea and abdominal distress, palpitations, sweating, shaking</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Nervousness, restlessness, being “on edge”</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Difficulty concentrating</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Irritability</a:t>
            </a:r>
            <a:endParaRPr sz="1300">
              <a:solidFill>
                <a:schemeClr val="dk1"/>
              </a:solidFill>
              <a:latin typeface="EB Garamond"/>
              <a:ea typeface="EB Garamond"/>
              <a:cs typeface="EB Garamond"/>
              <a:sym typeface="EB Garamond"/>
            </a:endParaRPr>
          </a:p>
          <a:p>
            <a:pPr marL="914400" lvl="1"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Sleep disturbances</a:t>
            </a:r>
            <a:endParaRPr sz="1300">
              <a:latin typeface="EB Garamond"/>
              <a:ea typeface="EB Garamond"/>
              <a:cs typeface="EB Garamond"/>
              <a:sym typeface="EB 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Anxiety disorders</a:t>
            </a:r>
            <a:endParaRPr b="1">
              <a:latin typeface="EB Garamond"/>
              <a:ea typeface="EB Garamond"/>
              <a:cs typeface="EB Garamond"/>
              <a:sym typeface="EB Garamond"/>
            </a:endParaRPr>
          </a:p>
        </p:txBody>
      </p:sp>
      <p:sp>
        <p:nvSpPr>
          <p:cNvPr id="259" name="Google Shape;259;p39"/>
          <p:cNvSpPr txBox="1"/>
          <p:nvPr/>
        </p:nvSpPr>
        <p:spPr>
          <a:xfrm>
            <a:off x="461025" y="1102825"/>
            <a:ext cx="7430400" cy="3417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Panic disorder</a:t>
            </a:r>
            <a:endParaRPr sz="1300" b="1" u="sng">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Recurrent panic attacks - discrete episodes of intense fear / apprehension</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Rapid onset of</a:t>
            </a:r>
            <a:endParaRPr sz="13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Palpitations / increased HR</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Sweating / trembling</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SOB</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Choking feeling</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Chest pain</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Nausea / abdominal distress</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Dizziness / lightheadedness</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Chills / hot flushes</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Tingling / paraesthesias</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Depersonalisation / derealisation</a:t>
            </a:r>
            <a:endParaRPr sz="1100">
              <a:solidFill>
                <a:schemeClr val="dk1"/>
              </a:solidFill>
              <a:latin typeface="EB Garamond"/>
              <a:ea typeface="EB Garamond"/>
              <a:cs typeface="EB Garamond"/>
              <a:sym typeface="EB Garamond"/>
            </a:endParaRPr>
          </a:p>
          <a:p>
            <a:pPr marL="914400" lvl="1"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Fear of losing control, going mad, imminent death</a:t>
            </a:r>
            <a:endParaRPr sz="11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1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Not restricted to particular stimuli / situations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Arise randomly</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Worry about future attacks, avoidance of situations which might lead to attacks</a:t>
            </a:r>
            <a:endParaRPr sz="1300">
              <a:solidFill>
                <a:schemeClr val="dk1"/>
              </a:solidFill>
              <a:latin typeface="EB Garamond"/>
              <a:ea typeface="EB Garamond"/>
              <a:cs typeface="EB Garamond"/>
              <a:sym typeface="EB Garamon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Anxiety disorders</a:t>
            </a:r>
            <a:endParaRPr b="1">
              <a:latin typeface="EB Garamond"/>
              <a:ea typeface="EB Garamond"/>
              <a:cs typeface="EB Garamond"/>
              <a:sym typeface="EB Garamond"/>
            </a:endParaRPr>
          </a:p>
        </p:txBody>
      </p:sp>
      <p:sp>
        <p:nvSpPr>
          <p:cNvPr id="265" name="Google Shape;265;p40"/>
          <p:cNvSpPr txBox="1">
            <a:spLocks noGrp="1"/>
          </p:cNvSpPr>
          <p:nvPr>
            <p:ph type="body" idx="1"/>
          </p:nvPr>
        </p:nvSpPr>
        <p:spPr>
          <a:xfrm>
            <a:off x="311700" y="1152475"/>
            <a:ext cx="3973200" cy="3416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Social anxiety disorder</a:t>
            </a:r>
            <a:endParaRPr sz="1300" b="1" u="sng">
              <a:solidFill>
                <a:schemeClr val="dk1"/>
              </a:solidFill>
              <a:latin typeface="EB Garamond"/>
              <a:ea typeface="EB Garamond"/>
              <a:cs typeface="EB Garamond"/>
              <a:sym typeface="EB Garamond"/>
            </a:endParaRPr>
          </a:p>
          <a:p>
            <a:pPr marL="457200" lvl="0" indent="-311150" algn="l" rtl="0">
              <a:spcBef>
                <a:spcPts val="120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Marked and excessive fear or anxiety, occurring consistently in 1 or more social situations such as social interactions (having a conversation), doing something while feeling observed (eating/drinking in front of others, or performing in front of others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Individual worried that they will act in a way, or show anxiety symptoms, that will be negatively judged by others, be embarrassed, humiliating, lead to rejection or be offensive</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Social situations are consistently avoided or dealt with intense anxiety</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Long-lasting symptoms e.g. persist for months</a:t>
            </a:r>
            <a:endParaRPr sz="1300">
              <a:solidFill>
                <a:schemeClr val="dk1"/>
              </a:solidFill>
              <a:latin typeface="EB Garamond"/>
              <a:ea typeface="EB Garamond"/>
              <a:cs typeface="EB Garamond"/>
              <a:sym typeface="EB Garamond"/>
            </a:endParaRPr>
          </a:p>
        </p:txBody>
      </p:sp>
      <p:sp>
        <p:nvSpPr>
          <p:cNvPr id="266" name="Google Shape;266;p40"/>
          <p:cNvSpPr txBox="1"/>
          <p:nvPr/>
        </p:nvSpPr>
        <p:spPr>
          <a:xfrm>
            <a:off x="4736725" y="1152475"/>
            <a:ext cx="3660900" cy="23859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300" b="1" u="sng">
                <a:solidFill>
                  <a:schemeClr val="dk1"/>
                </a:solidFill>
                <a:latin typeface="EB Garamond"/>
                <a:ea typeface="EB Garamond"/>
                <a:cs typeface="EB Garamond"/>
                <a:sym typeface="EB Garamond"/>
              </a:rPr>
              <a:t>Agoraphobia</a:t>
            </a:r>
            <a:endParaRPr sz="1300" b="1" u="sng">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300" b="1" u="sng">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Marked and excessive fear and anxiety occurring in, or in anticipation of, situations where </a:t>
            </a:r>
            <a:r>
              <a:rPr lang="en" sz="1300" b="1">
                <a:solidFill>
                  <a:schemeClr val="dk1"/>
                </a:solidFill>
                <a:latin typeface="EB Garamond"/>
                <a:ea typeface="EB Garamond"/>
                <a:cs typeface="EB Garamond"/>
                <a:sym typeface="EB Garamond"/>
              </a:rPr>
              <a:t>escape may be difficult</a:t>
            </a:r>
            <a:r>
              <a:rPr lang="en" sz="1300">
                <a:solidFill>
                  <a:schemeClr val="dk1"/>
                </a:solidFill>
                <a:latin typeface="EB Garamond"/>
                <a:ea typeface="EB Garamond"/>
                <a:cs typeface="EB Garamond"/>
                <a:sym typeface="EB Garamond"/>
              </a:rPr>
              <a:t> or help might not be available</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E.g. when using public transport, being in crowds, being outside alone</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Consistently fearful and anxious due to fear of specific negative outcomes e.g. panic attacks, embarrassing oneself</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Active avoidance of situations</a:t>
            </a:r>
            <a:endParaRPr b="1" u="sng">
              <a:latin typeface="EB Garamond"/>
              <a:ea typeface="EB Garamond"/>
              <a:cs typeface="EB Garamond"/>
              <a:sym typeface="EB Garamond"/>
            </a:endParaRPr>
          </a:p>
        </p:txBody>
      </p:sp>
      <p:sp>
        <p:nvSpPr>
          <p:cNvPr id="267" name="Google Shape;267;p40"/>
          <p:cNvSpPr txBox="1"/>
          <p:nvPr/>
        </p:nvSpPr>
        <p:spPr>
          <a:xfrm>
            <a:off x="6888125" y="4164825"/>
            <a:ext cx="2097300" cy="5541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EB Garamond"/>
                <a:ea typeface="EB Garamond"/>
                <a:cs typeface="EB Garamond"/>
                <a:sym typeface="EB Garamond"/>
              </a:rPr>
              <a:t>Others - PTSD, specific phobia, separation anxiety disorder</a:t>
            </a:r>
            <a:endParaRPr sz="1200">
              <a:solidFill>
                <a:schemeClr val="dk1"/>
              </a:solidFill>
              <a:latin typeface="EB Garamond"/>
              <a:ea typeface="EB Garamond"/>
              <a:cs typeface="EB Garamond"/>
              <a:sym typeface="EB Garamon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Anxiety disorders - treatment</a:t>
            </a:r>
            <a:endParaRPr b="1">
              <a:latin typeface="EB Garamond"/>
              <a:ea typeface="EB Garamond"/>
              <a:cs typeface="EB Garamond"/>
              <a:sym typeface="EB Garamond"/>
            </a:endParaRPr>
          </a:p>
        </p:txBody>
      </p:sp>
      <p:sp>
        <p:nvSpPr>
          <p:cNvPr id="273" name="Google Shape;273;p41"/>
          <p:cNvSpPr txBox="1">
            <a:spLocks noGrp="1"/>
          </p:cNvSpPr>
          <p:nvPr>
            <p:ph type="body" idx="1"/>
          </p:nvPr>
        </p:nvSpPr>
        <p:spPr>
          <a:xfrm>
            <a:off x="311700" y="1330200"/>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EB Garamond"/>
              <a:buChar char="●"/>
            </a:pPr>
            <a:r>
              <a:rPr lang="en" b="1">
                <a:solidFill>
                  <a:schemeClr val="dk1"/>
                </a:solidFill>
                <a:latin typeface="EB Garamond"/>
                <a:ea typeface="EB Garamond"/>
                <a:cs typeface="EB Garamond"/>
                <a:sym typeface="EB Garamond"/>
              </a:rPr>
              <a:t>Cognitive behavioural therapy</a:t>
            </a:r>
            <a:r>
              <a:rPr lang="en">
                <a:solidFill>
                  <a:schemeClr val="dk1"/>
                </a:solidFill>
                <a:latin typeface="EB Garamond"/>
                <a:ea typeface="EB Garamond"/>
                <a:cs typeface="EB Garamond"/>
                <a:sym typeface="EB Garamond"/>
              </a:rPr>
              <a:t> - CBT very effective</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b="1">
                <a:solidFill>
                  <a:schemeClr val="dk1"/>
                </a:solidFill>
                <a:latin typeface="EB Garamond"/>
                <a:ea typeface="EB Garamond"/>
                <a:cs typeface="EB Garamond"/>
                <a:sym typeface="EB Garamond"/>
              </a:rPr>
              <a:t>SSRIs</a:t>
            </a:r>
            <a:r>
              <a:rPr lang="en">
                <a:solidFill>
                  <a:schemeClr val="dk1"/>
                </a:solidFill>
                <a:latin typeface="EB Garamond"/>
                <a:ea typeface="EB Garamond"/>
                <a:cs typeface="EB Garamond"/>
                <a:sym typeface="EB Garamond"/>
              </a:rPr>
              <a:t> and </a:t>
            </a:r>
            <a:r>
              <a:rPr lang="en" b="1">
                <a:solidFill>
                  <a:schemeClr val="dk1"/>
                </a:solidFill>
                <a:latin typeface="EB Garamond"/>
                <a:ea typeface="EB Garamond"/>
                <a:cs typeface="EB Garamond"/>
                <a:sym typeface="EB Garamond"/>
              </a:rPr>
              <a:t>SNRIs </a:t>
            </a:r>
            <a:r>
              <a:rPr lang="en">
                <a:solidFill>
                  <a:schemeClr val="dk1"/>
                </a:solidFill>
                <a:latin typeface="EB Garamond"/>
                <a:ea typeface="EB Garamond"/>
                <a:cs typeface="EB Garamond"/>
                <a:sym typeface="EB Garamond"/>
              </a:rPr>
              <a:t>- e.g. sertraline, venlafaxine/duloxetine</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Pregabalin (anticonvulsant)</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In extreme cases, benzodiazepines and beta-blockers may be used for the physical symptoms of anxiety</a:t>
            </a:r>
            <a:endParaRPr>
              <a:solidFill>
                <a:schemeClr val="dk1"/>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Topics</a:t>
            </a:r>
            <a:endParaRPr b="1">
              <a:latin typeface="EB Garamond"/>
              <a:ea typeface="EB Garamond"/>
              <a:cs typeface="EB Garamond"/>
              <a:sym typeface="EB Garamond"/>
            </a:endParaRPr>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Affective disorders</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Psychosis and Schizophrenia </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Personality disorders </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Anxiety disorders </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Other conditions</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Psychiatric Emergencies</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Legislation </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Exam Questions</a:t>
            </a:r>
            <a:endParaRPr>
              <a:solidFill>
                <a:schemeClr val="dk1"/>
              </a:solidFill>
              <a:latin typeface="EB Garamond"/>
              <a:ea typeface="EB Garamond"/>
              <a:cs typeface="EB Garamond"/>
              <a:sym typeface="EB Garamon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2"/>
          <p:cNvSpPr txBox="1">
            <a:spLocks noGrp="1"/>
          </p:cNvSpPr>
          <p:nvPr>
            <p:ph type="ctrTitle" idx="4294967295"/>
          </p:nvPr>
        </p:nvSpPr>
        <p:spPr>
          <a:xfrm>
            <a:off x="1831675" y="1944850"/>
            <a:ext cx="5097900" cy="969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b="1">
                <a:latin typeface="EB Garamond"/>
                <a:ea typeface="EB Garamond"/>
                <a:cs typeface="EB Garamond"/>
                <a:sym typeface="EB Garamond"/>
              </a:rPr>
              <a:t>Any questions?</a:t>
            </a:r>
            <a:endParaRPr sz="3200" b="1">
              <a:latin typeface="EB Garamond"/>
              <a:ea typeface="EB Garamond"/>
              <a:cs typeface="EB Garamond"/>
              <a:sym typeface="EB Garamon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3"/>
          <p:cNvSpPr txBox="1">
            <a:spLocks noGrp="1"/>
          </p:cNvSpPr>
          <p:nvPr>
            <p:ph type="ctrTitle" idx="4294967295"/>
          </p:nvPr>
        </p:nvSpPr>
        <p:spPr>
          <a:xfrm>
            <a:off x="2098625" y="2033850"/>
            <a:ext cx="5097900" cy="96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600" b="1" u="sng">
                <a:latin typeface="EB Garamond"/>
                <a:ea typeface="EB Garamond"/>
                <a:cs typeface="EB Garamond"/>
                <a:sym typeface="EB Garamond"/>
              </a:rPr>
              <a:t>Psychiatric emergencies</a:t>
            </a:r>
            <a:endParaRPr sz="3200" b="1" u="sng">
              <a:latin typeface="EB Garamond"/>
              <a:ea typeface="EB Garamond"/>
              <a:cs typeface="EB Garamond"/>
              <a:sym typeface="EB Garamon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Neuroleptic malignant syndrome</a:t>
            </a:r>
            <a:endParaRPr b="1">
              <a:latin typeface="EB Garamond"/>
              <a:ea typeface="EB Garamond"/>
              <a:cs typeface="EB Garamond"/>
              <a:sym typeface="EB Garamond"/>
            </a:endParaRPr>
          </a:p>
        </p:txBody>
      </p:sp>
      <p:sp>
        <p:nvSpPr>
          <p:cNvPr id="289" name="Google Shape;289;p44"/>
          <p:cNvSpPr txBox="1">
            <a:spLocks noGrp="1"/>
          </p:cNvSpPr>
          <p:nvPr>
            <p:ph type="body" idx="1"/>
          </p:nvPr>
        </p:nvSpPr>
        <p:spPr>
          <a:xfrm>
            <a:off x="311700" y="952375"/>
            <a:ext cx="8415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EB Garamond"/>
                <a:ea typeface="EB Garamond"/>
                <a:cs typeface="EB Garamond"/>
                <a:sym typeface="EB Garamond"/>
              </a:rPr>
              <a:t>Neuroleptic malignant syndrome is a rare but dangerous condition seen in patients taking antipsychotic medication. It carries a mortality of up to 10% and can also occur with atypical antipsychotics. It may also occur with dopaminergic drugs (such as levodopa) for Parkinson's disease, usually when the drug is suddenly stopped or the dose reduced.</a:t>
            </a:r>
            <a:endParaRPr sz="1300">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sz="1300">
                <a:solidFill>
                  <a:schemeClr val="dk1"/>
                </a:solidFill>
                <a:latin typeface="EB Garamond"/>
                <a:ea typeface="EB Garamond"/>
                <a:cs typeface="EB Garamond"/>
                <a:sym typeface="EB Garamond"/>
              </a:rPr>
              <a:t>Symptoms</a:t>
            </a:r>
            <a:endParaRPr sz="1300">
              <a:solidFill>
                <a:schemeClr val="dk1"/>
              </a:solidFill>
              <a:latin typeface="EB Garamond"/>
              <a:ea typeface="EB Garamond"/>
              <a:cs typeface="EB Garamond"/>
              <a:sym typeface="EB Garamond"/>
            </a:endParaRPr>
          </a:p>
          <a:p>
            <a:pPr marL="457200" lvl="0" indent="-311150" algn="l" rtl="0">
              <a:spcBef>
                <a:spcPts val="120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Fever</a:t>
            </a:r>
            <a:r>
              <a:rPr lang="en" sz="1300">
                <a:solidFill>
                  <a:schemeClr val="dk1"/>
                </a:solidFill>
                <a:latin typeface="EB Garamond"/>
                <a:ea typeface="EB Garamond"/>
                <a:cs typeface="EB Garamond"/>
                <a:sym typeface="EB Garamond"/>
              </a:rPr>
              <a:t>, </a:t>
            </a:r>
            <a:r>
              <a:rPr lang="en" sz="1300" b="1">
                <a:solidFill>
                  <a:schemeClr val="dk1"/>
                </a:solidFill>
                <a:latin typeface="EB Garamond"/>
                <a:ea typeface="EB Garamond"/>
                <a:cs typeface="EB Garamond"/>
                <a:sym typeface="EB Garamond"/>
              </a:rPr>
              <a:t>sweating</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Muscle rigidity</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Confusion</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Fluctuating consciousness</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Fluctuating blood pressure</a:t>
            </a:r>
            <a:r>
              <a:rPr lang="en" sz="1300">
                <a:solidFill>
                  <a:schemeClr val="dk1"/>
                </a:solidFill>
                <a:latin typeface="EB Garamond"/>
                <a:ea typeface="EB Garamond"/>
                <a:cs typeface="EB Garamond"/>
                <a:sym typeface="EB Garamond"/>
              </a:rPr>
              <a:t>, </a:t>
            </a:r>
            <a:r>
              <a:rPr lang="en" sz="1300" b="1">
                <a:solidFill>
                  <a:schemeClr val="dk1"/>
                </a:solidFill>
                <a:latin typeface="EB Garamond"/>
                <a:ea typeface="EB Garamond"/>
                <a:cs typeface="EB Garamond"/>
                <a:sym typeface="EB Garamond"/>
              </a:rPr>
              <a:t>tachycardia</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Elevated creatine kinase</a:t>
            </a:r>
            <a:r>
              <a:rPr lang="en" sz="1300">
                <a:solidFill>
                  <a:schemeClr val="dk1"/>
                </a:solidFill>
                <a:latin typeface="EB Garamond"/>
                <a:ea typeface="EB Garamond"/>
                <a:cs typeface="EB Garamond"/>
                <a:sym typeface="EB Garamond"/>
              </a:rPr>
              <a:t>, leukocytosis, altered LFTs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Seizures</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Normal pupils and hyporeflexia (whereas serotonin syndrome - hyperreflexia and dilated pupils, caused by antidepressants e.g. SSRIs)</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b="1">
                <a:solidFill>
                  <a:schemeClr val="dk1"/>
                </a:solidFill>
                <a:latin typeface="EB Garamond"/>
                <a:ea typeface="EB Garamond"/>
                <a:cs typeface="EB Garamond"/>
                <a:sym typeface="EB Garamond"/>
              </a:rPr>
              <a:t>Will progress to rhabdomyolysis if not treated</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Roboto"/>
              <a:buChar char="●"/>
            </a:pPr>
            <a:r>
              <a:rPr lang="en" sz="1300" b="1">
                <a:solidFill>
                  <a:schemeClr val="dk1"/>
                </a:solidFill>
                <a:latin typeface="EB Garamond"/>
                <a:ea typeface="EB Garamond"/>
                <a:cs typeface="EB Garamond"/>
                <a:sym typeface="EB Garamond"/>
              </a:rPr>
              <a:t>Treatment</a:t>
            </a:r>
            <a:r>
              <a:rPr lang="en" sz="1300">
                <a:solidFill>
                  <a:schemeClr val="dk1"/>
                </a:solidFill>
                <a:latin typeface="EB Garamond"/>
                <a:ea typeface="EB Garamond"/>
                <a:cs typeface="EB Garamond"/>
                <a:sym typeface="EB Garamond"/>
              </a:rPr>
              <a:t> is to stop the offending antipsychotic and administer dantrolene - muscle relaxant, and bromocriptine, consider benzos</a:t>
            </a:r>
            <a:endParaRPr sz="1300">
              <a:solidFill>
                <a:schemeClr val="dk1"/>
              </a:solidFill>
              <a:latin typeface="EB Garamond"/>
              <a:ea typeface="EB Garamond"/>
              <a:cs typeface="EB Garamond"/>
              <a:sym typeface="EB Garamond"/>
            </a:endParaRPr>
          </a:p>
        </p:txBody>
      </p:sp>
      <p:pic>
        <p:nvPicPr>
          <p:cNvPr id="290" name="Google Shape;290;p44"/>
          <p:cNvPicPr preferRelativeResize="0"/>
          <p:nvPr/>
        </p:nvPicPr>
        <p:blipFill>
          <a:blip r:embed="rId3">
            <a:alphaModFix/>
          </a:blip>
          <a:stretch>
            <a:fillRect/>
          </a:stretch>
        </p:blipFill>
        <p:spPr>
          <a:xfrm>
            <a:off x="3145200" y="1899863"/>
            <a:ext cx="925075" cy="925075"/>
          </a:xfrm>
          <a:prstGeom prst="rect">
            <a:avLst/>
          </a:prstGeom>
          <a:noFill/>
          <a:ln>
            <a:noFill/>
          </a:ln>
        </p:spPr>
      </p:pic>
      <p:pic>
        <p:nvPicPr>
          <p:cNvPr id="291" name="Google Shape;291;p44"/>
          <p:cNvPicPr preferRelativeResize="0"/>
          <p:nvPr/>
        </p:nvPicPr>
        <p:blipFill>
          <a:blip r:embed="rId4">
            <a:alphaModFix/>
          </a:blip>
          <a:stretch>
            <a:fillRect/>
          </a:stretch>
        </p:blipFill>
        <p:spPr>
          <a:xfrm>
            <a:off x="5400600" y="1897818"/>
            <a:ext cx="925075" cy="929206"/>
          </a:xfrm>
          <a:prstGeom prst="rect">
            <a:avLst/>
          </a:prstGeom>
          <a:noFill/>
          <a:ln>
            <a:noFill/>
          </a:ln>
        </p:spPr>
      </p:pic>
      <p:pic>
        <p:nvPicPr>
          <p:cNvPr id="292" name="Google Shape;292;p44"/>
          <p:cNvPicPr preferRelativeResize="0"/>
          <p:nvPr/>
        </p:nvPicPr>
        <p:blipFill>
          <a:blip r:embed="rId5">
            <a:alphaModFix/>
          </a:blip>
          <a:stretch>
            <a:fillRect/>
          </a:stretch>
        </p:blipFill>
        <p:spPr>
          <a:xfrm>
            <a:off x="4303547" y="2571750"/>
            <a:ext cx="803325" cy="842450"/>
          </a:xfrm>
          <a:prstGeom prst="rect">
            <a:avLst/>
          </a:prstGeom>
          <a:noFill/>
          <a:ln>
            <a:noFill/>
          </a:ln>
        </p:spPr>
      </p:pic>
      <p:sp>
        <p:nvSpPr>
          <p:cNvPr id="293" name="Google Shape;293;p44"/>
          <p:cNvSpPr txBox="1"/>
          <p:nvPr/>
        </p:nvSpPr>
        <p:spPr>
          <a:xfrm>
            <a:off x="7150725" y="2268575"/>
            <a:ext cx="16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94" name="Google Shape;294;p44"/>
          <p:cNvSpPr txBox="1"/>
          <p:nvPr/>
        </p:nvSpPr>
        <p:spPr>
          <a:xfrm>
            <a:off x="4572000" y="3493950"/>
            <a:ext cx="1776600" cy="307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100"/>
              </a:spcAft>
              <a:buNone/>
            </a:pPr>
            <a:r>
              <a:rPr lang="en" sz="800">
                <a:solidFill>
                  <a:srgbClr val="4B4B4B"/>
                </a:solidFill>
                <a:highlight>
                  <a:srgbClr val="F5F5F5"/>
                </a:highlight>
              </a:rPr>
              <a:t>Image by </a:t>
            </a:r>
            <a:r>
              <a:rPr lang="en" sz="800">
                <a:solidFill>
                  <a:srgbClr val="0D66D0"/>
                </a:solidFill>
                <a:highlight>
                  <a:srgbClr val="F5F5F5"/>
                </a:highlight>
                <a:uFill>
                  <a:noFill/>
                </a:uFill>
                <a:hlinkClick r:id="rId6">
                  <a:extLst>
                    <a:ext uri="{A12FA001-AC4F-418D-AE19-62706E023703}">
                      <ahyp:hlinkClr xmlns:ahyp="http://schemas.microsoft.com/office/drawing/2018/hyperlinkcolor" val="tx"/>
                    </a:ext>
                  </a:extLst>
                </a:hlinkClick>
              </a:rPr>
              <a:t>Azat Valeev</a:t>
            </a:r>
            <a:endParaRPr sz="800">
              <a:solidFill>
                <a:srgbClr val="0D66D0"/>
              </a:solidFill>
              <a:highlight>
                <a:srgbClr val="F5F5F5"/>
              </a:highlight>
            </a:endParaRPr>
          </a:p>
        </p:txBody>
      </p:sp>
      <p:sp>
        <p:nvSpPr>
          <p:cNvPr id="295" name="Google Shape;295;p44"/>
          <p:cNvSpPr txBox="1"/>
          <p:nvPr/>
        </p:nvSpPr>
        <p:spPr>
          <a:xfrm>
            <a:off x="4040113" y="1855638"/>
            <a:ext cx="133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https://www.freepik.com/premium-vector/cute-cartoon-illustration-child-with-fever-bed_16618803.htm</a:t>
            </a:r>
            <a:endParaRPr sz="800"/>
          </a:p>
        </p:txBody>
      </p:sp>
      <p:sp>
        <p:nvSpPr>
          <p:cNvPr id="296" name="Google Shape;296;p44"/>
          <p:cNvSpPr txBox="1"/>
          <p:nvPr/>
        </p:nvSpPr>
        <p:spPr>
          <a:xfrm>
            <a:off x="6484900" y="1900725"/>
            <a:ext cx="1776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https://www.vecteezy.com/vector-art/1877380-businessman-confused-cartoon-vector</a:t>
            </a:r>
            <a:endParaRPr sz="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Serotonin syndrome</a:t>
            </a:r>
            <a:endParaRPr b="1">
              <a:latin typeface="EB Garamond"/>
              <a:ea typeface="EB Garamond"/>
              <a:cs typeface="EB Garamond"/>
              <a:sym typeface="EB Garamond"/>
            </a:endParaRPr>
          </a:p>
        </p:txBody>
      </p:sp>
      <p:sp>
        <p:nvSpPr>
          <p:cNvPr id="302" name="Google Shape;302;p45"/>
          <p:cNvSpPr txBox="1">
            <a:spLocks noGrp="1"/>
          </p:cNvSpPr>
          <p:nvPr>
            <p:ph type="body" idx="1"/>
          </p:nvPr>
        </p:nvSpPr>
        <p:spPr>
          <a:xfrm>
            <a:off x="311700" y="1152475"/>
            <a:ext cx="8370600" cy="3416400"/>
          </a:xfrm>
          <a:prstGeom prst="rect">
            <a:avLst/>
          </a:prstGeom>
        </p:spPr>
        <p:txBody>
          <a:bodyPr spcFirstLastPara="1" wrap="square" lIns="91425" tIns="91425" rIns="91425" bIns="91425" anchor="t" anchorCtr="0">
            <a:normAutofit/>
          </a:bodyPr>
          <a:lstStyle/>
          <a:p>
            <a:pPr marL="457200" lvl="0" indent="-317500" algn="l" rtl="0">
              <a:lnSpc>
                <a:spcPct val="15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Serotonin syndrome is a serious drug reaction. It is caused by medications that build up high levels of serotonin in the body</a:t>
            </a:r>
            <a:endParaRPr sz="1400">
              <a:solidFill>
                <a:schemeClr val="dk1"/>
              </a:solidFill>
              <a:latin typeface="EB Garamond"/>
              <a:ea typeface="EB Garamond"/>
              <a:cs typeface="EB Garamond"/>
              <a:sym typeface="EB Garamond"/>
            </a:endParaRPr>
          </a:p>
          <a:p>
            <a:pPr marL="457200" lvl="0" indent="-317500" algn="l" rtl="0">
              <a:lnSpc>
                <a:spcPct val="15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Serotonin syndrome can occur when you increase the dose of certain medications or start taking a new drug</a:t>
            </a:r>
            <a:endParaRPr sz="1400">
              <a:solidFill>
                <a:schemeClr val="dk1"/>
              </a:solidFill>
              <a:latin typeface="EB Garamond"/>
              <a:ea typeface="EB Garamond"/>
              <a:cs typeface="EB Garamond"/>
              <a:sym typeface="EB Garamond"/>
            </a:endParaRPr>
          </a:p>
          <a:p>
            <a:pPr marL="457200" lvl="0" indent="-317500" algn="l" rtl="0">
              <a:lnSpc>
                <a:spcPct val="150000"/>
              </a:lnSpc>
              <a:spcBef>
                <a:spcPts val="0"/>
              </a:spcBef>
              <a:spcAft>
                <a:spcPts val="0"/>
              </a:spcAft>
              <a:buClr>
                <a:schemeClr val="dk1"/>
              </a:buClr>
              <a:buSzPts val="1400"/>
              <a:buFont typeface="EB Garamond"/>
              <a:buChar char="●"/>
            </a:pPr>
            <a:r>
              <a:rPr lang="en" sz="1400">
                <a:solidFill>
                  <a:schemeClr val="dk1"/>
                </a:solidFill>
                <a:latin typeface="EB Garamond"/>
                <a:ea typeface="EB Garamond"/>
                <a:cs typeface="EB Garamond"/>
                <a:sym typeface="EB Garamond"/>
              </a:rPr>
              <a:t>It's most often caused by combining medications that contain serotonin</a:t>
            </a:r>
            <a:endParaRPr sz="1400">
              <a:solidFill>
                <a:schemeClr val="dk1"/>
              </a:solidFill>
              <a:latin typeface="EB Garamond"/>
              <a:ea typeface="EB Garamond"/>
              <a:cs typeface="EB Garamond"/>
              <a:sym typeface="EB Garamond"/>
            </a:endParaRPr>
          </a:p>
        </p:txBody>
      </p:sp>
      <p:pic>
        <p:nvPicPr>
          <p:cNvPr id="303" name="Google Shape;303;p45"/>
          <p:cNvPicPr preferRelativeResize="0"/>
          <p:nvPr/>
        </p:nvPicPr>
        <p:blipFill>
          <a:blip r:embed="rId3">
            <a:alphaModFix/>
          </a:blip>
          <a:stretch>
            <a:fillRect/>
          </a:stretch>
        </p:blipFill>
        <p:spPr>
          <a:xfrm>
            <a:off x="1101350" y="2892675"/>
            <a:ext cx="4417600" cy="1853525"/>
          </a:xfrm>
          <a:prstGeom prst="rect">
            <a:avLst/>
          </a:prstGeom>
          <a:noFill/>
          <a:ln>
            <a:noFill/>
          </a:ln>
        </p:spPr>
      </p:pic>
      <p:sp>
        <p:nvSpPr>
          <p:cNvPr id="304" name="Google Shape;304;p45"/>
          <p:cNvSpPr txBox="1"/>
          <p:nvPr/>
        </p:nvSpPr>
        <p:spPr>
          <a:xfrm>
            <a:off x="6160700" y="3134538"/>
            <a:ext cx="2602200" cy="1369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latin typeface="EB Garamond"/>
                <a:ea typeface="EB Garamond"/>
                <a:cs typeface="EB Garamond"/>
                <a:sym typeface="EB Garamond"/>
              </a:rPr>
              <a:t>Serotonergic agents</a:t>
            </a:r>
            <a:endParaRPr sz="1100">
              <a:solidFill>
                <a:schemeClr val="dk1"/>
              </a:solidFill>
              <a:latin typeface="EB Garamond"/>
              <a:ea typeface="EB Garamond"/>
              <a:cs typeface="EB Garamond"/>
              <a:sym typeface="EB Garamond"/>
            </a:endParaRPr>
          </a:p>
          <a:p>
            <a:pPr marL="457200" lvl="0"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Antidepressants - SSRIs, SNRIs, MAOIs, </a:t>
            </a:r>
            <a:endParaRPr sz="1100">
              <a:solidFill>
                <a:schemeClr val="dk1"/>
              </a:solidFill>
              <a:latin typeface="EB Garamond"/>
              <a:ea typeface="EB Garamond"/>
              <a:cs typeface="EB Garamond"/>
              <a:sym typeface="EB Garamond"/>
            </a:endParaRPr>
          </a:p>
          <a:p>
            <a:pPr marL="457200" lvl="0"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Triptans (for migraines)</a:t>
            </a:r>
            <a:endParaRPr sz="1100">
              <a:solidFill>
                <a:schemeClr val="dk1"/>
              </a:solidFill>
              <a:latin typeface="EB Garamond"/>
              <a:ea typeface="EB Garamond"/>
              <a:cs typeface="EB Garamond"/>
              <a:sym typeface="EB Garamond"/>
            </a:endParaRPr>
          </a:p>
          <a:p>
            <a:pPr marL="457200" lvl="0"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Nausea medications e.g. ondansetron and metoclopramide</a:t>
            </a:r>
            <a:endParaRPr sz="1100">
              <a:solidFill>
                <a:schemeClr val="dk1"/>
              </a:solidFill>
              <a:latin typeface="EB Garamond"/>
              <a:ea typeface="EB Garamond"/>
              <a:cs typeface="EB Garamond"/>
              <a:sym typeface="EB Garamond"/>
            </a:endParaRPr>
          </a:p>
          <a:p>
            <a:pPr marL="457200" lvl="0" indent="-298450" algn="l" rtl="0">
              <a:spcBef>
                <a:spcPts val="0"/>
              </a:spcBef>
              <a:spcAft>
                <a:spcPts val="0"/>
              </a:spcAft>
              <a:buClr>
                <a:schemeClr val="dk1"/>
              </a:buClr>
              <a:buSzPts val="1100"/>
              <a:buFont typeface="EB Garamond"/>
              <a:buChar char="●"/>
            </a:pPr>
            <a:r>
              <a:rPr lang="en" sz="1100">
                <a:solidFill>
                  <a:schemeClr val="dk1"/>
                </a:solidFill>
                <a:latin typeface="EB Garamond"/>
                <a:ea typeface="EB Garamond"/>
                <a:cs typeface="EB Garamond"/>
                <a:sym typeface="EB Garamond"/>
              </a:rPr>
              <a:t>Anxiety meds e.g. buspirone</a:t>
            </a:r>
            <a:endParaRPr sz="1100">
              <a:solidFill>
                <a:schemeClr val="dk1"/>
              </a:solidFill>
              <a:latin typeface="EB Garamond"/>
              <a:ea typeface="EB Garamond"/>
              <a:cs typeface="EB Garamond"/>
              <a:sym typeface="EB Garamon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6"/>
          <p:cNvPicPr preferRelativeResize="0"/>
          <p:nvPr/>
        </p:nvPicPr>
        <p:blipFill>
          <a:blip r:embed="rId3">
            <a:alphaModFix/>
          </a:blip>
          <a:stretch>
            <a:fillRect/>
          </a:stretch>
        </p:blipFill>
        <p:spPr>
          <a:xfrm>
            <a:off x="436050" y="448175"/>
            <a:ext cx="7744050" cy="4166300"/>
          </a:xfrm>
          <a:prstGeom prst="rect">
            <a:avLst/>
          </a:prstGeom>
          <a:noFill/>
          <a:ln>
            <a:noFill/>
          </a:ln>
        </p:spPr>
      </p:pic>
      <p:sp>
        <p:nvSpPr>
          <p:cNvPr id="310" name="Google Shape;310;p46"/>
          <p:cNvSpPr txBox="1"/>
          <p:nvPr/>
        </p:nvSpPr>
        <p:spPr>
          <a:xfrm>
            <a:off x="2394025" y="4614475"/>
            <a:ext cx="49323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a:solidFill>
                  <a:schemeClr val="dk1"/>
                </a:solidFill>
              </a:rPr>
              <a:t>Image from https://www.emboardbombs.com/papers/neuroleptic-malignant-syndrome-lead-pipe-rigidity</a:t>
            </a:r>
            <a:endParaRPr sz="600">
              <a:solidFill>
                <a:schemeClr val="dk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Serotonin/antidepressant discontinuation syndrome</a:t>
            </a:r>
            <a:endParaRPr b="1">
              <a:latin typeface="EB Garamond"/>
              <a:ea typeface="EB Garamond"/>
              <a:cs typeface="EB Garamond"/>
              <a:sym typeface="EB Garamond"/>
            </a:endParaRPr>
          </a:p>
          <a:p>
            <a:pPr marL="0" lvl="0" indent="0" algn="l" rtl="0">
              <a:spcBef>
                <a:spcPts val="0"/>
              </a:spcBef>
              <a:spcAft>
                <a:spcPts val="0"/>
              </a:spcAft>
              <a:buNone/>
            </a:pPr>
            <a:endParaRPr/>
          </a:p>
        </p:txBody>
      </p:sp>
      <p:sp>
        <p:nvSpPr>
          <p:cNvPr id="316" name="Google Shape;316;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chemeClr val="dk1"/>
                </a:solidFill>
                <a:latin typeface="EB Garamond"/>
                <a:ea typeface="EB Garamond"/>
                <a:cs typeface="EB Garamond"/>
                <a:sym typeface="EB Garamond"/>
              </a:rPr>
              <a:t>About 20% of patient develop this after abruptly stopping or markedly reducing their antidepressant medication that was taken for at least 6 weeks.</a:t>
            </a:r>
            <a:endParaRPr sz="1500">
              <a:solidFill>
                <a:schemeClr val="dk1"/>
              </a:solidFill>
              <a:latin typeface="EB Garamond"/>
              <a:ea typeface="EB Garamond"/>
              <a:cs typeface="EB Garamond"/>
              <a:sym typeface="EB Garamond"/>
            </a:endParaRPr>
          </a:p>
          <a:p>
            <a:pPr marL="457200" lvl="0" indent="-323850" algn="l" rtl="0">
              <a:spcBef>
                <a:spcPts val="120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Flu-like symptoms</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Insomnia</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Nausea</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Imbalance</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Sensory disturbances e.g. electric shock-like sensations, paraesthesias</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Hyperarousal</a:t>
            </a:r>
            <a:endParaRPr sz="1500">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sz="1500">
                <a:solidFill>
                  <a:schemeClr val="dk1"/>
                </a:solidFill>
                <a:latin typeface="EB Garamond"/>
                <a:ea typeface="EB Garamond"/>
                <a:cs typeface="EB Garamond"/>
                <a:sym typeface="EB Garamond"/>
              </a:rPr>
              <a:t>These symptoms usually are mild, last one to two weeks, and are rapidly extinguished with reinstitution of antidepressant medication</a:t>
            </a:r>
            <a:endParaRPr sz="1500">
              <a:solidFill>
                <a:schemeClr val="dk1"/>
              </a:solidFill>
              <a:latin typeface="EB Garamond"/>
              <a:ea typeface="EB Garamond"/>
              <a:cs typeface="EB Garamond"/>
              <a:sym typeface="EB Garamon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8"/>
          <p:cNvSpPr txBox="1">
            <a:spLocks noGrp="1"/>
          </p:cNvSpPr>
          <p:nvPr>
            <p:ph type="title"/>
          </p:nvPr>
        </p:nvSpPr>
        <p:spPr>
          <a:xfrm>
            <a:off x="186250" y="2747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Lithium toxicity</a:t>
            </a:r>
            <a:endParaRPr b="1">
              <a:latin typeface="EB Garamond"/>
              <a:ea typeface="EB Garamond"/>
              <a:cs typeface="EB Garamond"/>
              <a:sym typeface="EB Garamond"/>
            </a:endParaRPr>
          </a:p>
        </p:txBody>
      </p:sp>
      <p:sp>
        <p:nvSpPr>
          <p:cNvPr id="322" name="Google Shape;322;p48"/>
          <p:cNvSpPr txBox="1">
            <a:spLocks noGrp="1"/>
          </p:cNvSpPr>
          <p:nvPr>
            <p:ph type="body" idx="1"/>
          </p:nvPr>
        </p:nvSpPr>
        <p:spPr>
          <a:xfrm>
            <a:off x="311700" y="739825"/>
            <a:ext cx="4653900" cy="42945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EB Garamond"/>
                <a:ea typeface="EB Garamond"/>
                <a:cs typeface="EB Garamond"/>
                <a:sym typeface="EB Garamond"/>
              </a:rPr>
              <a:t>Lithium</a:t>
            </a:r>
            <a:r>
              <a:rPr lang="en" sz="1200">
                <a:solidFill>
                  <a:schemeClr val="dk1"/>
                </a:solidFill>
                <a:latin typeface="EB Garamond"/>
                <a:ea typeface="EB Garamond"/>
                <a:cs typeface="EB Garamond"/>
                <a:sym typeface="EB Garamond"/>
              </a:rPr>
              <a:t> is a </a:t>
            </a:r>
            <a:r>
              <a:rPr lang="en" sz="1200" b="1">
                <a:solidFill>
                  <a:schemeClr val="dk1"/>
                </a:solidFill>
                <a:latin typeface="EB Garamond"/>
                <a:ea typeface="EB Garamond"/>
                <a:cs typeface="EB Garamond"/>
                <a:sym typeface="EB Garamond"/>
              </a:rPr>
              <a:t>mood stabilising drug </a:t>
            </a:r>
            <a:r>
              <a:rPr lang="en" sz="1200">
                <a:solidFill>
                  <a:schemeClr val="dk1"/>
                </a:solidFill>
                <a:latin typeface="EB Garamond"/>
                <a:ea typeface="EB Garamond"/>
                <a:cs typeface="EB Garamond"/>
                <a:sym typeface="EB Garamond"/>
              </a:rPr>
              <a:t>used to treat </a:t>
            </a:r>
            <a:r>
              <a:rPr lang="en" sz="1200" b="1">
                <a:solidFill>
                  <a:schemeClr val="dk1"/>
                </a:solidFill>
                <a:latin typeface="EB Garamond"/>
                <a:ea typeface="EB Garamond"/>
                <a:cs typeface="EB Garamond"/>
                <a:sym typeface="EB Garamond"/>
              </a:rPr>
              <a:t>bipolar disorder</a:t>
            </a:r>
            <a:r>
              <a:rPr lang="en" sz="1200">
                <a:solidFill>
                  <a:schemeClr val="dk1"/>
                </a:solidFill>
                <a:latin typeface="EB Garamond"/>
                <a:ea typeface="EB Garamond"/>
                <a:cs typeface="EB Garamond"/>
                <a:sym typeface="EB Garamond"/>
              </a:rPr>
              <a:t> but also as an adjunct in </a:t>
            </a:r>
            <a:r>
              <a:rPr lang="en" sz="1200" b="1">
                <a:solidFill>
                  <a:schemeClr val="dk1"/>
                </a:solidFill>
                <a:latin typeface="EB Garamond"/>
                <a:ea typeface="EB Garamond"/>
                <a:cs typeface="EB Garamond"/>
                <a:sym typeface="EB Garamond"/>
              </a:rPr>
              <a:t>refractory depression</a:t>
            </a:r>
            <a:r>
              <a:rPr lang="en" sz="1200">
                <a:solidFill>
                  <a:schemeClr val="dk1"/>
                </a:solidFill>
                <a:latin typeface="EB Garamond"/>
                <a:ea typeface="EB Garamond"/>
                <a:cs typeface="EB Garamond"/>
                <a:sym typeface="EB Garamond"/>
              </a:rPr>
              <a:t>. It has a very narrow therapeutic range (0.4-1.0 mmol/L) and a long plasma half-life being excreted primarily by the kidneys. Lithium toxicity generally occurs following concentrations &gt; 1.5 mmol/L. </a:t>
            </a:r>
            <a:endParaRPr sz="12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2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200">
                <a:solidFill>
                  <a:schemeClr val="dk1"/>
                </a:solidFill>
                <a:latin typeface="EB Garamond"/>
                <a:ea typeface="EB Garamond"/>
                <a:cs typeface="EB Garamond"/>
                <a:sym typeface="EB Garamond"/>
              </a:rPr>
              <a:t>Toxicity may be precipitated by:</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dehydration</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renal failure</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drugs: diuretics (especially thiazides), ACE inhibitors/angiotensin II receptor blockers, NSAIDs and metronidazole.</a:t>
            </a:r>
            <a:endParaRPr sz="1200">
              <a:solidFill>
                <a:schemeClr val="dk1"/>
              </a:solidFill>
              <a:latin typeface="EB Garamond"/>
              <a:ea typeface="EB Garamond"/>
              <a:cs typeface="EB Garamond"/>
              <a:sym typeface="EB Garamond"/>
            </a:endParaRPr>
          </a:p>
          <a:p>
            <a:pPr marL="0" lvl="0" indent="0" algn="l" rtl="0">
              <a:spcBef>
                <a:spcPts val="1200"/>
              </a:spcBef>
              <a:spcAft>
                <a:spcPts val="0"/>
              </a:spcAft>
              <a:buNone/>
            </a:pPr>
            <a:endParaRPr sz="12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200">
                <a:solidFill>
                  <a:schemeClr val="dk1"/>
                </a:solidFill>
                <a:latin typeface="EB Garamond"/>
                <a:ea typeface="EB Garamond"/>
                <a:cs typeface="EB Garamond"/>
                <a:sym typeface="EB Garamond"/>
              </a:rPr>
              <a:t>Features of toxicity</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b="1">
                <a:solidFill>
                  <a:schemeClr val="dk1"/>
                </a:solidFill>
                <a:latin typeface="EB Garamond"/>
                <a:ea typeface="EB Garamond"/>
                <a:cs typeface="EB Garamond"/>
                <a:sym typeface="EB Garamond"/>
              </a:rPr>
              <a:t>coarse tremor </a:t>
            </a:r>
            <a:r>
              <a:rPr lang="en" sz="1200">
                <a:solidFill>
                  <a:schemeClr val="dk1"/>
                </a:solidFill>
                <a:latin typeface="EB Garamond"/>
                <a:ea typeface="EB Garamond"/>
                <a:cs typeface="EB Garamond"/>
                <a:sym typeface="EB Garamond"/>
              </a:rPr>
              <a:t>(a fine tremor is seen in therapeutic levels)</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b="1">
                <a:solidFill>
                  <a:schemeClr val="dk1"/>
                </a:solidFill>
                <a:latin typeface="EB Garamond"/>
                <a:ea typeface="EB Garamond"/>
                <a:cs typeface="EB Garamond"/>
                <a:sym typeface="EB Garamond"/>
              </a:rPr>
              <a:t>hyperreflexia</a:t>
            </a:r>
            <a:endParaRPr sz="1200" b="1">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b="1">
                <a:solidFill>
                  <a:schemeClr val="dk1"/>
                </a:solidFill>
                <a:latin typeface="EB Garamond"/>
                <a:ea typeface="EB Garamond"/>
                <a:cs typeface="EB Garamond"/>
                <a:sym typeface="EB Garamond"/>
              </a:rPr>
              <a:t>acute confusion</a:t>
            </a:r>
            <a:endParaRPr sz="1200" b="1">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b="1">
                <a:solidFill>
                  <a:schemeClr val="dk1"/>
                </a:solidFill>
                <a:latin typeface="EB Garamond"/>
                <a:ea typeface="EB Garamond"/>
                <a:cs typeface="EB Garamond"/>
                <a:sym typeface="EB Garamond"/>
              </a:rPr>
              <a:t>polyuria</a:t>
            </a:r>
            <a:endParaRPr sz="1200" b="1">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b="1">
                <a:solidFill>
                  <a:schemeClr val="dk1"/>
                </a:solidFill>
                <a:latin typeface="EB Garamond"/>
                <a:ea typeface="EB Garamond"/>
                <a:cs typeface="EB Garamond"/>
                <a:sym typeface="EB Garamond"/>
              </a:rPr>
              <a:t>seizure</a:t>
            </a:r>
            <a:endParaRPr sz="1200" b="1">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b="1">
                <a:solidFill>
                  <a:schemeClr val="dk1"/>
                </a:solidFill>
                <a:latin typeface="EB Garamond"/>
                <a:ea typeface="EB Garamond"/>
                <a:cs typeface="EB Garamond"/>
                <a:sym typeface="EB Garamond"/>
              </a:rPr>
              <a:t>coma</a:t>
            </a:r>
            <a:endParaRPr sz="1200" b="1">
              <a:solidFill>
                <a:schemeClr val="dk1"/>
              </a:solidFill>
              <a:latin typeface="EB Garamond"/>
              <a:ea typeface="EB Garamond"/>
              <a:cs typeface="EB Garamond"/>
              <a:sym typeface="EB Garamond"/>
            </a:endParaRPr>
          </a:p>
          <a:p>
            <a:pPr marL="0" lvl="0" indent="0" algn="l" rtl="0">
              <a:spcBef>
                <a:spcPts val="1200"/>
              </a:spcBef>
              <a:spcAft>
                <a:spcPts val="0"/>
              </a:spcAft>
              <a:buNone/>
            </a:pPr>
            <a:endParaRPr sz="1200">
              <a:solidFill>
                <a:schemeClr val="dk1"/>
              </a:solidFill>
              <a:latin typeface="EB Garamond"/>
              <a:ea typeface="EB Garamond"/>
              <a:cs typeface="EB Garamond"/>
              <a:sym typeface="EB Garamond"/>
            </a:endParaRPr>
          </a:p>
          <a:p>
            <a:pPr marL="0" lvl="0" indent="0" algn="l" rtl="0">
              <a:spcBef>
                <a:spcPts val="1200"/>
              </a:spcBef>
              <a:spcAft>
                <a:spcPts val="1200"/>
              </a:spcAft>
              <a:buNone/>
            </a:pPr>
            <a:endParaRPr sz="1200">
              <a:latin typeface="EB Garamond"/>
              <a:ea typeface="EB Garamond"/>
              <a:cs typeface="EB Garamond"/>
              <a:sym typeface="EB Garamond"/>
            </a:endParaRPr>
          </a:p>
        </p:txBody>
      </p:sp>
      <p:sp>
        <p:nvSpPr>
          <p:cNvPr id="323" name="Google Shape;323;p48"/>
          <p:cNvSpPr txBox="1"/>
          <p:nvPr/>
        </p:nvSpPr>
        <p:spPr>
          <a:xfrm>
            <a:off x="5067250" y="1341625"/>
            <a:ext cx="3639600" cy="1644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latin typeface="EB Garamond"/>
                <a:ea typeface="EB Garamond"/>
                <a:cs typeface="EB Garamond"/>
                <a:sym typeface="EB Garamond"/>
              </a:rPr>
              <a:t>Management</a:t>
            </a:r>
            <a:endParaRPr sz="1200" b="1">
              <a:solidFill>
                <a:schemeClr val="dk1"/>
              </a:solidFill>
              <a:latin typeface="EB Garamond"/>
              <a:ea typeface="EB Garamond"/>
              <a:cs typeface="EB Garamond"/>
              <a:sym typeface="EB Garamond"/>
            </a:endParaRPr>
          </a:p>
          <a:p>
            <a:pPr marL="457200" lvl="0"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mild-moderate toxicity may respond to volume resuscitation with normal saline</a:t>
            </a:r>
            <a:endParaRPr sz="1200">
              <a:solidFill>
                <a:schemeClr val="dk1"/>
              </a:solidFill>
              <a:latin typeface="EB Garamond"/>
              <a:ea typeface="EB Garamond"/>
              <a:cs typeface="EB Garamond"/>
              <a:sym typeface="EB Garamond"/>
            </a:endParaRPr>
          </a:p>
          <a:p>
            <a:pPr marL="457200" lvl="0" indent="-304800" algn="l" rtl="0">
              <a:lnSpc>
                <a:spcPct val="115000"/>
              </a:lnSpc>
              <a:spcBef>
                <a:spcPts val="0"/>
              </a:spcBef>
              <a:spcAft>
                <a:spcPts val="0"/>
              </a:spcAft>
              <a:buClr>
                <a:schemeClr val="dk1"/>
              </a:buClr>
              <a:buSzPts val="1200"/>
              <a:buFont typeface="EB Garamond"/>
              <a:buChar char="●"/>
            </a:pPr>
            <a:r>
              <a:rPr lang="en" sz="1200" b="1">
                <a:solidFill>
                  <a:schemeClr val="dk1"/>
                </a:solidFill>
                <a:latin typeface="EB Garamond"/>
                <a:ea typeface="EB Garamond"/>
                <a:cs typeface="EB Garamond"/>
                <a:sym typeface="EB Garamond"/>
              </a:rPr>
              <a:t>haemodialysis </a:t>
            </a:r>
            <a:r>
              <a:rPr lang="en" sz="1200">
                <a:solidFill>
                  <a:schemeClr val="dk1"/>
                </a:solidFill>
                <a:latin typeface="EB Garamond"/>
                <a:ea typeface="EB Garamond"/>
                <a:cs typeface="EB Garamond"/>
                <a:sym typeface="EB Garamond"/>
              </a:rPr>
              <a:t>may be needed in severe toxicity</a:t>
            </a:r>
            <a:endParaRPr sz="1200">
              <a:solidFill>
                <a:schemeClr val="dk1"/>
              </a:solidFill>
              <a:latin typeface="EB Garamond"/>
              <a:ea typeface="EB Garamond"/>
              <a:cs typeface="EB Garamond"/>
              <a:sym typeface="EB Garamond"/>
            </a:endParaRPr>
          </a:p>
          <a:p>
            <a:pPr marL="457200" lvl="0"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sodium bicarbonate is sometimes used but limited evidence to support this. By increasing the alkalinity of the urine it promotes lithium excretion</a:t>
            </a:r>
            <a:endParaRPr sz="1200">
              <a:latin typeface="EB Garamond"/>
              <a:ea typeface="EB Garamond"/>
              <a:cs typeface="EB Garamond"/>
              <a:sym typeface="EB Garamond"/>
            </a:endParaRPr>
          </a:p>
        </p:txBody>
      </p:sp>
      <p:pic>
        <p:nvPicPr>
          <p:cNvPr id="324" name="Google Shape;324;p48"/>
          <p:cNvPicPr preferRelativeResize="0"/>
          <p:nvPr/>
        </p:nvPicPr>
        <p:blipFill>
          <a:blip r:embed="rId3">
            <a:alphaModFix/>
          </a:blip>
          <a:stretch>
            <a:fillRect/>
          </a:stretch>
        </p:blipFill>
        <p:spPr>
          <a:xfrm>
            <a:off x="5855200" y="3049900"/>
            <a:ext cx="2173675" cy="1712625"/>
          </a:xfrm>
          <a:prstGeom prst="rect">
            <a:avLst/>
          </a:prstGeom>
          <a:noFill/>
          <a:ln>
            <a:noFill/>
          </a:ln>
        </p:spPr>
      </p:pic>
      <p:sp>
        <p:nvSpPr>
          <p:cNvPr id="325" name="Google Shape;325;p48"/>
          <p:cNvSpPr txBox="1"/>
          <p:nvPr/>
        </p:nvSpPr>
        <p:spPr>
          <a:xfrm>
            <a:off x="5855200" y="4762525"/>
            <a:ext cx="31188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1"/>
                </a:solidFill>
              </a:rPr>
              <a:t>Image from https://en.wikipedia.org/wiki/Lithium_toxicity</a:t>
            </a:r>
            <a:endParaRPr sz="7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Delirium</a:t>
            </a:r>
            <a:endParaRPr b="1">
              <a:latin typeface="EB Garamond"/>
              <a:ea typeface="EB Garamond"/>
              <a:cs typeface="EB Garamond"/>
              <a:sym typeface="EB Garamond"/>
            </a:endParaRPr>
          </a:p>
        </p:txBody>
      </p:sp>
      <p:sp>
        <p:nvSpPr>
          <p:cNvPr id="331" name="Google Shape;331;p49"/>
          <p:cNvSpPr txBox="1">
            <a:spLocks noGrp="1"/>
          </p:cNvSpPr>
          <p:nvPr>
            <p:ph type="body" idx="1"/>
          </p:nvPr>
        </p:nvSpPr>
        <p:spPr>
          <a:xfrm>
            <a:off x="371250" y="1017725"/>
            <a:ext cx="6765000" cy="3017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Also known as </a:t>
            </a:r>
            <a:r>
              <a:rPr lang="en" b="1">
                <a:solidFill>
                  <a:schemeClr val="dk1"/>
                </a:solidFill>
                <a:latin typeface="EB Garamond"/>
                <a:ea typeface="EB Garamond"/>
                <a:cs typeface="EB Garamond"/>
                <a:sym typeface="EB Garamond"/>
              </a:rPr>
              <a:t>acute</a:t>
            </a:r>
            <a:r>
              <a:rPr lang="en">
                <a:solidFill>
                  <a:schemeClr val="dk1"/>
                </a:solidFill>
                <a:latin typeface="EB Garamond"/>
                <a:ea typeface="EB Garamond"/>
                <a:cs typeface="EB Garamond"/>
                <a:sym typeface="EB Garamond"/>
              </a:rPr>
              <a:t> confusional state or acute organic brain syndrome. Patients become disorientated to time, place and people.</a:t>
            </a:r>
            <a:endParaRPr>
              <a:solidFill>
                <a:schemeClr val="dk1"/>
              </a:solidFill>
              <a:latin typeface="EB Garamond"/>
              <a:ea typeface="EB Garamond"/>
              <a:cs typeface="EB Garamond"/>
              <a:sym typeface="EB Garamond"/>
            </a:endParaRPr>
          </a:p>
          <a:p>
            <a:pPr marL="0" lvl="0" indent="0" algn="l" rtl="0">
              <a:spcBef>
                <a:spcPts val="0"/>
              </a:spcBef>
              <a:spcAft>
                <a:spcPts val="0"/>
              </a:spcAft>
              <a:buNone/>
            </a:pPr>
            <a:endParaRPr>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a:solidFill>
                  <a:schemeClr val="dk1"/>
                </a:solidFill>
                <a:latin typeface="EB Garamond"/>
                <a:ea typeface="EB Garamond"/>
                <a:cs typeface="EB Garamond"/>
                <a:sym typeface="EB Garamond"/>
              </a:rPr>
              <a:t>Predisposing factors include:</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Age &gt; 65 years</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Background of dementia</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Significant injury e.g. hip fracture</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Frailty or multimorbidity</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Polypharmacy</a:t>
            </a:r>
            <a:endParaRPr>
              <a:solidFill>
                <a:srgbClr val="212529"/>
              </a:solidFill>
              <a:latin typeface="EB Garamond"/>
              <a:ea typeface="EB Garamond"/>
              <a:cs typeface="EB Garamond"/>
              <a:sym typeface="EB Garamond"/>
            </a:endParaRPr>
          </a:p>
          <a:p>
            <a:pPr marL="457200" lvl="0" indent="0" algn="l" rtl="0">
              <a:spcBef>
                <a:spcPts val="1200"/>
              </a:spcBef>
              <a:spcAft>
                <a:spcPts val="0"/>
              </a:spcAft>
              <a:buNone/>
            </a:pPr>
            <a:endParaRPr sz="1300">
              <a:solidFill>
                <a:schemeClr val="dk1"/>
              </a:solidFill>
              <a:latin typeface="EB Garamond"/>
              <a:ea typeface="EB Garamond"/>
              <a:cs typeface="EB Garamond"/>
              <a:sym typeface="EB Garamond"/>
            </a:endParaRPr>
          </a:p>
          <a:p>
            <a:pPr marL="457200" lvl="0" indent="0" algn="l" rtl="0">
              <a:spcBef>
                <a:spcPts val="1200"/>
              </a:spcBef>
              <a:spcAft>
                <a:spcPts val="1200"/>
              </a:spcAft>
              <a:buNone/>
            </a:pPr>
            <a:endParaRPr sz="1300">
              <a:solidFill>
                <a:schemeClr val="dk1"/>
              </a:solidFill>
              <a:latin typeface="EB Garamond"/>
              <a:ea typeface="EB Garamond"/>
              <a:cs typeface="EB Garamond"/>
              <a:sym typeface="EB Garamond"/>
            </a:endParaRPr>
          </a:p>
        </p:txBody>
      </p:sp>
      <p:pic>
        <p:nvPicPr>
          <p:cNvPr id="332" name="Google Shape;332;p49"/>
          <p:cNvPicPr preferRelativeResize="0"/>
          <p:nvPr/>
        </p:nvPicPr>
        <p:blipFill>
          <a:blip r:embed="rId3">
            <a:alphaModFix/>
          </a:blip>
          <a:stretch>
            <a:fillRect/>
          </a:stretch>
        </p:blipFill>
        <p:spPr>
          <a:xfrm>
            <a:off x="7364925" y="4129500"/>
            <a:ext cx="1692675" cy="952125"/>
          </a:xfrm>
          <a:prstGeom prst="rect">
            <a:avLst/>
          </a:prstGeom>
          <a:noFill/>
          <a:ln>
            <a:noFill/>
          </a:ln>
        </p:spPr>
      </p:pic>
      <p:sp>
        <p:nvSpPr>
          <p:cNvPr id="333" name="Google Shape;333;p49"/>
          <p:cNvSpPr txBox="1"/>
          <p:nvPr/>
        </p:nvSpPr>
        <p:spPr>
          <a:xfrm>
            <a:off x="5420470" y="4174613"/>
            <a:ext cx="1881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Image from https://www.ausmed.com/cpd/articles/postoperative-delirium</a:t>
            </a:r>
            <a:endParaRPr sz="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Delirium</a:t>
            </a:r>
            <a:endParaRPr b="1">
              <a:latin typeface="EB Garamond"/>
              <a:ea typeface="EB Garamond"/>
              <a:cs typeface="EB Garamond"/>
              <a:sym typeface="EB Garamond"/>
            </a:endParaRPr>
          </a:p>
        </p:txBody>
      </p:sp>
      <p:sp>
        <p:nvSpPr>
          <p:cNvPr id="339" name="Google Shape;339;p50"/>
          <p:cNvSpPr txBox="1">
            <a:spLocks noGrp="1"/>
          </p:cNvSpPr>
          <p:nvPr>
            <p:ph type="body" idx="1"/>
          </p:nvPr>
        </p:nvSpPr>
        <p:spPr>
          <a:xfrm>
            <a:off x="311700" y="1017725"/>
            <a:ext cx="8520600" cy="34164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300" b="1">
                <a:solidFill>
                  <a:schemeClr val="dk1"/>
                </a:solidFill>
                <a:latin typeface="EB Garamond"/>
                <a:ea typeface="EB Garamond"/>
                <a:cs typeface="EB Garamond"/>
                <a:sym typeface="EB Garamond"/>
              </a:rPr>
              <a:t>Causes (CHIMPS PHONED)</a:t>
            </a:r>
            <a:endParaRPr sz="1300" b="1">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C</a:t>
            </a:r>
            <a:r>
              <a:rPr lang="en" sz="1300">
                <a:solidFill>
                  <a:schemeClr val="dk1"/>
                </a:solidFill>
                <a:latin typeface="EB Garamond"/>
                <a:ea typeface="EB Garamond"/>
                <a:cs typeface="EB Garamond"/>
                <a:sym typeface="EB Garamond"/>
              </a:rPr>
              <a:t>onstipation</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H</a:t>
            </a:r>
            <a:r>
              <a:rPr lang="en" sz="1300">
                <a:solidFill>
                  <a:schemeClr val="dk1"/>
                </a:solidFill>
                <a:latin typeface="EB Garamond"/>
                <a:ea typeface="EB Garamond"/>
                <a:cs typeface="EB Garamond"/>
                <a:sym typeface="EB Garamond"/>
              </a:rPr>
              <a:t>ypoxia</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I</a:t>
            </a:r>
            <a:r>
              <a:rPr lang="en" sz="1300">
                <a:solidFill>
                  <a:schemeClr val="dk1"/>
                </a:solidFill>
                <a:latin typeface="EB Garamond"/>
                <a:ea typeface="EB Garamond"/>
                <a:cs typeface="EB Garamond"/>
                <a:sym typeface="EB Garamond"/>
              </a:rPr>
              <a:t>nfections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M</a:t>
            </a:r>
            <a:r>
              <a:rPr lang="en" sz="1300">
                <a:solidFill>
                  <a:schemeClr val="dk1"/>
                </a:solidFill>
                <a:latin typeface="EB Garamond"/>
                <a:ea typeface="EB Garamond"/>
                <a:cs typeface="EB Garamond"/>
                <a:sym typeface="EB Garamond"/>
              </a:rPr>
              <a:t>etabolic disturbances - acidosis, hyponatraemia, hypercalcaemia, hypoglycaemia</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P</a:t>
            </a:r>
            <a:r>
              <a:rPr lang="en" sz="1300">
                <a:solidFill>
                  <a:schemeClr val="dk1"/>
                </a:solidFill>
                <a:latin typeface="EB Garamond"/>
                <a:ea typeface="EB Garamond"/>
                <a:cs typeface="EB Garamond"/>
                <a:sym typeface="EB Garamond"/>
              </a:rPr>
              <a:t>ain</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S</a:t>
            </a:r>
            <a:r>
              <a:rPr lang="en" sz="1300">
                <a:solidFill>
                  <a:schemeClr val="dk1"/>
                </a:solidFill>
                <a:latin typeface="EB Garamond"/>
                <a:ea typeface="EB Garamond"/>
                <a:cs typeface="EB Garamond"/>
                <a:sym typeface="EB Garamond"/>
              </a:rPr>
              <a:t>leeplessness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Pr</a:t>
            </a:r>
            <a:r>
              <a:rPr lang="en" sz="1300">
                <a:solidFill>
                  <a:schemeClr val="dk1"/>
                </a:solidFill>
                <a:latin typeface="EB Garamond"/>
                <a:ea typeface="EB Garamond"/>
                <a:cs typeface="EB Garamond"/>
                <a:sym typeface="EB Garamond"/>
              </a:rPr>
              <a:t>escriptions - opiates, sedatives, anticholinergics, BZs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H</a:t>
            </a:r>
            <a:r>
              <a:rPr lang="en" sz="1300">
                <a:solidFill>
                  <a:schemeClr val="dk1"/>
                </a:solidFill>
                <a:latin typeface="EB Garamond"/>
                <a:ea typeface="EB Garamond"/>
                <a:cs typeface="EB Garamond"/>
                <a:sym typeface="EB Garamond"/>
              </a:rPr>
              <a:t>ypothermia/pyrexia</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O</a:t>
            </a:r>
            <a:r>
              <a:rPr lang="en" sz="1300">
                <a:solidFill>
                  <a:schemeClr val="dk1"/>
                </a:solidFill>
                <a:latin typeface="EB Garamond"/>
                <a:ea typeface="EB Garamond"/>
                <a:cs typeface="EB Garamond"/>
                <a:sym typeface="EB Garamond"/>
              </a:rPr>
              <a:t>rgan dysfunction - hepatic/renal impairment, CNS pathology</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N</a:t>
            </a:r>
            <a:r>
              <a:rPr lang="en" sz="1300">
                <a:solidFill>
                  <a:schemeClr val="dk1"/>
                </a:solidFill>
                <a:latin typeface="EB Garamond"/>
                <a:ea typeface="EB Garamond"/>
                <a:cs typeface="EB Garamond"/>
                <a:sym typeface="EB Garamond"/>
              </a:rPr>
              <a:t>utrition - B12/thiamine deficiency</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E</a:t>
            </a:r>
            <a:r>
              <a:rPr lang="en" sz="1300">
                <a:solidFill>
                  <a:schemeClr val="dk1"/>
                </a:solidFill>
                <a:latin typeface="EB Garamond"/>
                <a:ea typeface="EB Garamond"/>
                <a:cs typeface="EB Garamond"/>
                <a:sym typeface="EB Garamond"/>
              </a:rPr>
              <a:t>nvironmental changes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rgbClr val="00FF00"/>
                </a:solidFill>
                <a:latin typeface="EB Garamond"/>
                <a:ea typeface="EB Garamond"/>
                <a:cs typeface="EB Garamond"/>
                <a:sym typeface="EB Garamond"/>
              </a:rPr>
              <a:t>D</a:t>
            </a:r>
            <a:r>
              <a:rPr lang="en" sz="1300">
                <a:solidFill>
                  <a:schemeClr val="dk1"/>
                </a:solidFill>
                <a:latin typeface="EB Garamond"/>
                <a:ea typeface="EB Garamond"/>
                <a:cs typeface="EB Garamond"/>
                <a:sym typeface="EB Garamond"/>
              </a:rPr>
              <a:t>rugs - intoxication/withdrawal - alcohol/G</a:t>
            </a:r>
            <a:endParaRPr sz="1300">
              <a:solidFill>
                <a:schemeClr val="dk1"/>
              </a:solidFill>
              <a:latin typeface="EB Garamond"/>
              <a:ea typeface="EB Garamond"/>
              <a:cs typeface="EB Garamond"/>
              <a:sym typeface="EB Garamond"/>
            </a:endParaRPr>
          </a:p>
        </p:txBody>
      </p:sp>
      <p:pic>
        <p:nvPicPr>
          <p:cNvPr id="340" name="Google Shape;340;p50"/>
          <p:cNvPicPr preferRelativeResize="0"/>
          <p:nvPr/>
        </p:nvPicPr>
        <p:blipFill>
          <a:blip r:embed="rId3">
            <a:alphaModFix/>
          </a:blip>
          <a:stretch>
            <a:fillRect/>
          </a:stretch>
        </p:blipFill>
        <p:spPr>
          <a:xfrm>
            <a:off x="7121700" y="1098575"/>
            <a:ext cx="1639000" cy="1639000"/>
          </a:xfrm>
          <a:prstGeom prst="rect">
            <a:avLst/>
          </a:prstGeom>
          <a:noFill/>
          <a:ln>
            <a:noFill/>
          </a:ln>
        </p:spPr>
      </p:pic>
      <p:sp>
        <p:nvSpPr>
          <p:cNvPr id="341" name="Google Shape;341;p50"/>
          <p:cNvSpPr txBox="1"/>
          <p:nvPr/>
        </p:nvSpPr>
        <p:spPr>
          <a:xfrm>
            <a:off x="7085900" y="2737575"/>
            <a:ext cx="1710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500">
                <a:solidFill>
                  <a:schemeClr val="dk1"/>
                </a:solidFill>
              </a:rPr>
              <a:t>Image from https://www.nice.org.uk/news/article/test-children-s-urine-before-prescribing-antibiotics-for-utis-says-nice</a:t>
            </a:r>
            <a:endParaRPr sz="500">
              <a:solidFill>
                <a:schemeClr val="dk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Hyper vs hypoactive delirium</a:t>
            </a:r>
            <a:endParaRPr b="1">
              <a:latin typeface="EB Garamond"/>
              <a:ea typeface="EB Garamond"/>
              <a:cs typeface="EB Garamond"/>
              <a:sym typeface="EB Garamond"/>
            </a:endParaRPr>
          </a:p>
        </p:txBody>
      </p:sp>
      <p:pic>
        <p:nvPicPr>
          <p:cNvPr id="347" name="Google Shape;347;p51"/>
          <p:cNvPicPr preferRelativeResize="0"/>
          <p:nvPr/>
        </p:nvPicPr>
        <p:blipFill>
          <a:blip r:embed="rId3">
            <a:alphaModFix/>
          </a:blip>
          <a:stretch>
            <a:fillRect/>
          </a:stretch>
        </p:blipFill>
        <p:spPr>
          <a:xfrm>
            <a:off x="1643050" y="1436713"/>
            <a:ext cx="5857875" cy="2486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b="1">
                <a:latin typeface="EB Garamond"/>
                <a:ea typeface="EB Garamond"/>
                <a:cs typeface="EB Garamond"/>
                <a:sym typeface="EB Garamond"/>
              </a:rPr>
              <a:t>Affective disorders - major depressive disorder / clinical depression</a:t>
            </a:r>
            <a:endParaRPr sz="2320" b="1">
              <a:latin typeface="EB Garamond"/>
              <a:ea typeface="EB Garamond"/>
              <a:cs typeface="EB Garamond"/>
              <a:sym typeface="EB Garamond"/>
            </a:endParaRPr>
          </a:p>
        </p:txBody>
      </p:sp>
      <p:sp>
        <p:nvSpPr>
          <p:cNvPr id="74" name="Google Shape;74;p16"/>
          <p:cNvSpPr txBox="1">
            <a:spLocks noGrp="1"/>
          </p:cNvSpPr>
          <p:nvPr>
            <p:ph type="body" idx="1"/>
          </p:nvPr>
        </p:nvSpPr>
        <p:spPr>
          <a:xfrm>
            <a:off x="311700" y="1152475"/>
            <a:ext cx="8520600" cy="288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chemeClr val="dk1"/>
                </a:solidFill>
                <a:latin typeface="EB Garamond"/>
                <a:ea typeface="EB Garamond"/>
                <a:cs typeface="EB Garamond"/>
                <a:sym typeface="EB Garamond"/>
              </a:rPr>
              <a:t>Neurotransmitters involved</a:t>
            </a:r>
            <a:endParaRPr sz="1500">
              <a:solidFill>
                <a:schemeClr val="dk1"/>
              </a:solidFill>
              <a:latin typeface="EB Garamond"/>
              <a:ea typeface="EB Garamond"/>
              <a:cs typeface="EB Garamond"/>
              <a:sym typeface="EB Garamond"/>
            </a:endParaRPr>
          </a:p>
          <a:p>
            <a:pPr marL="457200" lvl="0" indent="-323850" algn="l" rtl="0">
              <a:spcBef>
                <a:spcPts val="120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Serotonin (major player), norepinephrine and dopamine</a:t>
            </a:r>
            <a:endParaRPr sz="1500">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sz="1500">
                <a:solidFill>
                  <a:schemeClr val="dk1"/>
                </a:solidFill>
                <a:latin typeface="EB Garamond"/>
                <a:ea typeface="EB Garamond"/>
                <a:cs typeface="EB Garamond"/>
                <a:sym typeface="EB Garamond"/>
              </a:rPr>
              <a:t>Causes/risk factors</a:t>
            </a:r>
            <a:endParaRPr sz="1500">
              <a:solidFill>
                <a:schemeClr val="dk1"/>
              </a:solidFill>
              <a:latin typeface="EB Garamond"/>
              <a:ea typeface="EB Garamond"/>
              <a:cs typeface="EB Garamond"/>
              <a:sym typeface="EB Garamond"/>
            </a:endParaRPr>
          </a:p>
          <a:p>
            <a:pPr marL="457200" lvl="0" indent="-323850" algn="l" rtl="0">
              <a:spcBef>
                <a:spcPts val="120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Unknown</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Genetics - family history of depression</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Biology</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Environment</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Psychology</a:t>
            </a:r>
            <a:endParaRPr sz="1500">
              <a:latin typeface="EB Garamond"/>
              <a:ea typeface="EB Garamond"/>
              <a:cs typeface="EB Garamond"/>
              <a:sym typeface="EB Garamond"/>
            </a:endParaRPr>
          </a:p>
        </p:txBody>
      </p:sp>
      <p:pic>
        <p:nvPicPr>
          <p:cNvPr id="75" name="Google Shape;75;p16"/>
          <p:cNvPicPr preferRelativeResize="0"/>
          <p:nvPr/>
        </p:nvPicPr>
        <p:blipFill>
          <a:blip r:embed="rId3">
            <a:alphaModFix/>
          </a:blip>
          <a:stretch>
            <a:fillRect/>
          </a:stretch>
        </p:blipFill>
        <p:spPr>
          <a:xfrm>
            <a:off x="5558475" y="2236675"/>
            <a:ext cx="3355674" cy="2332200"/>
          </a:xfrm>
          <a:prstGeom prst="rect">
            <a:avLst/>
          </a:prstGeom>
          <a:noFill/>
          <a:ln>
            <a:noFill/>
          </a:ln>
        </p:spPr>
      </p:pic>
      <p:sp>
        <p:nvSpPr>
          <p:cNvPr id="76" name="Google Shape;76;p16"/>
          <p:cNvSpPr txBox="1"/>
          <p:nvPr/>
        </p:nvSpPr>
        <p:spPr>
          <a:xfrm>
            <a:off x="5345225" y="4544575"/>
            <a:ext cx="38889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dk1"/>
                </a:solidFill>
                <a:latin typeface="EB Garamond"/>
                <a:ea typeface="EB Garamond"/>
                <a:cs typeface="EB Garamond"/>
                <a:sym typeface="EB Garamond"/>
              </a:rPr>
              <a:t>Affect </a:t>
            </a:r>
            <a:r>
              <a:rPr lang="en" sz="1100">
                <a:solidFill>
                  <a:schemeClr val="dk1"/>
                </a:solidFill>
                <a:latin typeface="EB Garamond"/>
                <a:ea typeface="EB Garamond"/>
                <a:cs typeface="EB Garamond"/>
                <a:sym typeface="EB Garamond"/>
              </a:rPr>
              <a:t>describes the external expression of emotions</a:t>
            </a:r>
            <a:endParaRPr sz="1100">
              <a:solidFill>
                <a:schemeClr val="dk1"/>
              </a:solidFill>
              <a:latin typeface="EB Garamond"/>
              <a:ea typeface="EB Garamond"/>
              <a:cs typeface="EB Garamond"/>
              <a:sym typeface="EB Garamond"/>
            </a:endParaRPr>
          </a:p>
        </p:txBody>
      </p:sp>
      <p:sp>
        <p:nvSpPr>
          <p:cNvPr id="77" name="Google Shape;77;p16"/>
          <p:cNvSpPr txBox="1"/>
          <p:nvPr/>
        </p:nvSpPr>
        <p:spPr>
          <a:xfrm>
            <a:off x="6078450" y="4793238"/>
            <a:ext cx="3118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a:solidFill>
                  <a:srgbClr val="4E5F70"/>
                </a:solidFill>
                <a:highlight>
                  <a:srgbClr val="FFFFFF"/>
                </a:highlight>
              </a:rPr>
              <a:t>Image Credit: Mary Long/Shutterstock</a:t>
            </a:r>
            <a:endParaRPr sz="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Delirium - management</a:t>
            </a:r>
            <a:endParaRPr b="1">
              <a:latin typeface="EB Garamond"/>
              <a:ea typeface="EB Garamond"/>
              <a:cs typeface="EB Garamond"/>
              <a:sym typeface="EB Garamond"/>
            </a:endParaRPr>
          </a:p>
        </p:txBody>
      </p:sp>
      <p:sp>
        <p:nvSpPr>
          <p:cNvPr id="353" name="Google Shape;353;p52"/>
          <p:cNvSpPr txBox="1">
            <a:spLocks noGrp="1"/>
          </p:cNvSpPr>
          <p:nvPr>
            <p:ph type="body" idx="1"/>
          </p:nvPr>
        </p:nvSpPr>
        <p:spPr>
          <a:xfrm>
            <a:off x="311700" y="1152475"/>
            <a:ext cx="8520600" cy="2462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700">
              <a:solidFill>
                <a:schemeClr val="dk1"/>
              </a:solidFill>
              <a:latin typeface="EB Garamond"/>
              <a:ea typeface="EB Garamond"/>
              <a:cs typeface="EB Garamond"/>
              <a:sym typeface="EB Garamond"/>
            </a:endParaRPr>
          </a:p>
          <a:p>
            <a:pPr marL="457200" lvl="0" indent="-336550" algn="l" rtl="0">
              <a:lnSpc>
                <a:spcPct val="100000"/>
              </a:lnSpc>
              <a:spcBef>
                <a:spcPts val="0"/>
              </a:spcBef>
              <a:spcAft>
                <a:spcPts val="0"/>
              </a:spcAft>
              <a:buClr>
                <a:schemeClr val="dk1"/>
              </a:buClr>
              <a:buSzPts val="1700"/>
              <a:buChar char="-"/>
            </a:pPr>
            <a:r>
              <a:rPr lang="en" sz="1700" b="1">
                <a:solidFill>
                  <a:schemeClr val="dk1"/>
                </a:solidFill>
                <a:latin typeface="EB Garamond"/>
                <a:ea typeface="EB Garamond"/>
                <a:cs typeface="EB Garamond"/>
                <a:sym typeface="EB Garamond"/>
              </a:rPr>
              <a:t>Treat the underlying cause </a:t>
            </a:r>
            <a:r>
              <a:rPr lang="en" sz="1700">
                <a:solidFill>
                  <a:schemeClr val="dk1"/>
                </a:solidFill>
                <a:latin typeface="EB Garamond"/>
                <a:ea typeface="EB Garamond"/>
                <a:cs typeface="EB Garamond"/>
                <a:sym typeface="EB Garamond"/>
              </a:rPr>
              <a:t>e.g. antibiotics for an infection, stopping medication that can cause constipation </a:t>
            </a:r>
            <a:endParaRPr sz="1700">
              <a:solidFill>
                <a:schemeClr val="dk1"/>
              </a:solidFill>
              <a:latin typeface="EB Garamond"/>
              <a:ea typeface="EB Garamond"/>
              <a:cs typeface="EB Garamond"/>
              <a:sym typeface="EB Garamond"/>
            </a:endParaRPr>
          </a:p>
          <a:p>
            <a:pPr marL="0" lvl="0" indent="0" algn="l" rtl="0">
              <a:lnSpc>
                <a:spcPct val="100000"/>
              </a:lnSpc>
              <a:spcBef>
                <a:spcPts val="0"/>
              </a:spcBef>
              <a:spcAft>
                <a:spcPts val="0"/>
              </a:spcAft>
              <a:buNone/>
            </a:pPr>
            <a:endParaRPr sz="1700">
              <a:solidFill>
                <a:schemeClr val="dk1"/>
              </a:solidFill>
              <a:latin typeface="EB Garamond"/>
              <a:ea typeface="EB Garamond"/>
              <a:cs typeface="EB Garamond"/>
              <a:sym typeface="EB Garamond"/>
            </a:endParaRPr>
          </a:p>
          <a:p>
            <a:pPr marL="457200" lvl="0" indent="-336550" algn="l" rtl="0">
              <a:lnSpc>
                <a:spcPct val="100000"/>
              </a:lnSpc>
              <a:spcBef>
                <a:spcPts val="0"/>
              </a:spcBef>
              <a:spcAft>
                <a:spcPts val="0"/>
              </a:spcAft>
              <a:buClr>
                <a:schemeClr val="dk1"/>
              </a:buClr>
              <a:buSzPts val="1700"/>
              <a:buFont typeface="EB Garamond"/>
              <a:buChar char="-"/>
            </a:pPr>
            <a:r>
              <a:rPr lang="en" sz="1700">
                <a:solidFill>
                  <a:schemeClr val="dk1"/>
                </a:solidFill>
                <a:latin typeface="EB Garamond"/>
                <a:ea typeface="EB Garamond"/>
                <a:cs typeface="EB Garamond"/>
                <a:sym typeface="EB Garamond"/>
              </a:rPr>
              <a:t>Use of </a:t>
            </a:r>
            <a:r>
              <a:rPr lang="en" sz="1700" b="1">
                <a:solidFill>
                  <a:schemeClr val="dk1"/>
                </a:solidFill>
                <a:latin typeface="EB Garamond"/>
                <a:ea typeface="EB Garamond"/>
                <a:cs typeface="EB Garamond"/>
                <a:sym typeface="EB Garamond"/>
              </a:rPr>
              <a:t>antipsychotics</a:t>
            </a:r>
            <a:r>
              <a:rPr lang="en" sz="1700">
                <a:solidFill>
                  <a:schemeClr val="dk1"/>
                </a:solidFill>
                <a:latin typeface="EB Garamond"/>
                <a:ea typeface="EB Garamond"/>
                <a:cs typeface="EB Garamond"/>
                <a:sym typeface="EB Garamond"/>
              </a:rPr>
              <a:t> for </a:t>
            </a:r>
            <a:r>
              <a:rPr lang="en" sz="1700" b="1">
                <a:solidFill>
                  <a:schemeClr val="dk1"/>
                </a:solidFill>
                <a:latin typeface="EB Garamond"/>
                <a:ea typeface="EB Garamond"/>
                <a:cs typeface="EB Garamond"/>
                <a:sym typeface="EB Garamond"/>
              </a:rPr>
              <a:t>sedation</a:t>
            </a:r>
            <a:r>
              <a:rPr lang="en" sz="1700">
                <a:solidFill>
                  <a:schemeClr val="dk1"/>
                </a:solidFill>
                <a:latin typeface="EB Garamond"/>
                <a:ea typeface="EB Garamond"/>
                <a:cs typeface="EB Garamond"/>
                <a:sym typeface="EB Garamond"/>
              </a:rPr>
              <a:t>  if necessary e.g. Haloperidol or Olanzapine</a:t>
            </a:r>
            <a:endParaRPr sz="1700">
              <a:solidFill>
                <a:schemeClr val="dk1"/>
              </a:solidFill>
              <a:latin typeface="EB Garamond"/>
              <a:ea typeface="EB Garamond"/>
              <a:cs typeface="EB Garamond"/>
              <a:sym typeface="EB Garamond"/>
            </a:endParaRPr>
          </a:p>
          <a:p>
            <a:pPr marL="0" lvl="0" indent="0" algn="l" rtl="0">
              <a:lnSpc>
                <a:spcPct val="100000"/>
              </a:lnSpc>
              <a:spcBef>
                <a:spcPts val="0"/>
              </a:spcBef>
              <a:spcAft>
                <a:spcPts val="0"/>
              </a:spcAft>
              <a:buNone/>
            </a:pPr>
            <a:endParaRPr sz="1700">
              <a:solidFill>
                <a:schemeClr val="dk1"/>
              </a:solidFill>
              <a:latin typeface="EB Garamond"/>
              <a:ea typeface="EB Garamond"/>
              <a:cs typeface="EB Garamond"/>
              <a:sym typeface="EB Garamond"/>
            </a:endParaRPr>
          </a:p>
          <a:p>
            <a:pPr marL="457200" lvl="0" indent="-336550" algn="l" rtl="0">
              <a:lnSpc>
                <a:spcPct val="100000"/>
              </a:lnSpc>
              <a:spcBef>
                <a:spcPts val="0"/>
              </a:spcBef>
              <a:spcAft>
                <a:spcPts val="0"/>
              </a:spcAft>
              <a:buClr>
                <a:schemeClr val="dk1"/>
              </a:buClr>
              <a:buSzPts val="1700"/>
              <a:buChar char="-"/>
            </a:pPr>
            <a:r>
              <a:rPr lang="en" sz="1700" b="1">
                <a:solidFill>
                  <a:schemeClr val="dk1"/>
                </a:solidFill>
                <a:latin typeface="EB Garamond"/>
                <a:ea typeface="EB Garamond"/>
                <a:cs typeface="EB Garamond"/>
                <a:sym typeface="EB Garamond"/>
              </a:rPr>
              <a:t>Antipsychotics </a:t>
            </a:r>
            <a:r>
              <a:rPr lang="en" sz="1700">
                <a:solidFill>
                  <a:schemeClr val="dk1"/>
                </a:solidFill>
                <a:latin typeface="EB Garamond"/>
                <a:ea typeface="EB Garamond"/>
                <a:cs typeface="EB Garamond"/>
                <a:sym typeface="EB Garamond"/>
              </a:rPr>
              <a:t>can often </a:t>
            </a:r>
            <a:r>
              <a:rPr lang="en" sz="1700" b="1">
                <a:solidFill>
                  <a:schemeClr val="dk1"/>
                </a:solidFill>
                <a:latin typeface="EB Garamond"/>
                <a:ea typeface="EB Garamond"/>
                <a:cs typeface="EB Garamond"/>
                <a:sym typeface="EB Garamond"/>
              </a:rPr>
              <a:t>worsen Parkinsonian symptoms</a:t>
            </a:r>
            <a:r>
              <a:rPr lang="en" sz="1700">
                <a:solidFill>
                  <a:schemeClr val="dk1"/>
                </a:solidFill>
                <a:latin typeface="EB Garamond"/>
                <a:ea typeface="EB Garamond"/>
                <a:cs typeface="EB Garamond"/>
                <a:sym typeface="EB Garamond"/>
              </a:rPr>
              <a:t>. Therefore, in patients’ with Parkinson’s, atypical antipsychotics such as quetiapine and clozapine are preferred</a:t>
            </a:r>
            <a:endParaRPr sz="1700">
              <a:solidFill>
                <a:schemeClr val="dk1"/>
              </a:solidFill>
              <a:latin typeface="EB Garamond"/>
              <a:ea typeface="EB Garamond"/>
              <a:cs typeface="EB Garamond"/>
              <a:sym typeface="EB Garamond"/>
            </a:endParaRPr>
          </a:p>
          <a:p>
            <a:pPr marL="0" lvl="0" indent="0" algn="l" rtl="0">
              <a:spcBef>
                <a:spcPts val="0"/>
              </a:spcBef>
              <a:spcAft>
                <a:spcPts val="0"/>
              </a:spcAft>
              <a:buNone/>
            </a:pPr>
            <a:endParaRPr sz="1400">
              <a:solidFill>
                <a:srgbClr val="000000"/>
              </a:solidFill>
              <a:latin typeface="EB Garamond"/>
              <a:ea typeface="EB Garamond"/>
              <a:cs typeface="EB Garamond"/>
              <a:sym typeface="EB Garamond"/>
            </a:endParaRPr>
          </a:p>
          <a:p>
            <a:pPr marL="457200" lvl="0" indent="0" algn="l" rtl="0">
              <a:lnSpc>
                <a:spcPct val="100000"/>
              </a:lnSpc>
              <a:spcBef>
                <a:spcPts val="0"/>
              </a:spcBef>
              <a:spcAft>
                <a:spcPts val="0"/>
              </a:spcAft>
              <a:buNone/>
            </a:pPr>
            <a:endParaRPr sz="1400">
              <a:solidFill>
                <a:schemeClr val="dk1"/>
              </a:solidFill>
              <a:latin typeface="EB Garamond"/>
              <a:ea typeface="EB Garamond"/>
              <a:cs typeface="EB Garamond"/>
              <a:sym typeface="EB Garamond"/>
            </a:endParaRPr>
          </a:p>
          <a:p>
            <a:pPr marL="0" lvl="0" indent="0" algn="l" rtl="0">
              <a:spcBef>
                <a:spcPts val="0"/>
              </a:spcBef>
              <a:spcAft>
                <a:spcPts val="1200"/>
              </a:spcAft>
              <a:buNone/>
            </a:pPr>
            <a:endParaRPr sz="1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Delirium Tremens</a:t>
            </a:r>
            <a:endParaRPr b="1">
              <a:latin typeface="EB Garamond"/>
              <a:ea typeface="EB Garamond"/>
              <a:cs typeface="EB Garamond"/>
              <a:sym typeface="EB Garamond"/>
            </a:endParaRPr>
          </a:p>
        </p:txBody>
      </p:sp>
      <p:sp>
        <p:nvSpPr>
          <p:cNvPr id="359" name="Google Shape;359;p53"/>
          <p:cNvSpPr txBox="1">
            <a:spLocks noGrp="1"/>
          </p:cNvSpPr>
          <p:nvPr>
            <p:ph type="body" idx="1"/>
          </p:nvPr>
        </p:nvSpPr>
        <p:spPr>
          <a:xfrm>
            <a:off x="223350" y="1017725"/>
            <a:ext cx="8520600" cy="13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latin typeface="EB Garamond"/>
                <a:ea typeface="EB Garamond"/>
                <a:cs typeface="EB Garamond"/>
                <a:sym typeface="EB Garamond"/>
              </a:rPr>
              <a:t>A </a:t>
            </a:r>
            <a:r>
              <a:rPr lang="en" sz="1300" b="1">
                <a:solidFill>
                  <a:schemeClr val="dk1"/>
                </a:solidFill>
                <a:latin typeface="EB Garamond"/>
                <a:ea typeface="EB Garamond"/>
                <a:cs typeface="EB Garamond"/>
                <a:sym typeface="EB Garamond"/>
              </a:rPr>
              <a:t>severe</a:t>
            </a:r>
            <a:r>
              <a:rPr lang="en" sz="1300">
                <a:solidFill>
                  <a:schemeClr val="dk1"/>
                </a:solidFill>
                <a:latin typeface="EB Garamond"/>
                <a:ea typeface="EB Garamond"/>
                <a:cs typeface="EB Garamond"/>
                <a:sym typeface="EB Garamond"/>
              </a:rPr>
              <a:t>, </a:t>
            </a:r>
            <a:r>
              <a:rPr lang="en" sz="1300" b="1">
                <a:solidFill>
                  <a:schemeClr val="dk1"/>
                </a:solidFill>
                <a:latin typeface="EB Garamond"/>
                <a:ea typeface="EB Garamond"/>
                <a:cs typeface="EB Garamond"/>
                <a:sym typeface="EB Garamond"/>
              </a:rPr>
              <a:t>life threatening form</a:t>
            </a:r>
            <a:r>
              <a:rPr lang="en" sz="1300">
                <a:solidFill>
                  <a:schemeClr val="dk1"/>
                </a:solidFill>
                <a:latin typeface="EB Garamond"/>
                <a:ea typeface="EB Garamond"/>
                <a:cs typeface="EB Garamond"/>
                <a:sym typeface="EB Garamond"/>
              </a:rPr>
              <a:t> of </a:t>
            </a:r>
            <a:r>
              <a:rPr lang="en" sz="1300" b="1">
                <a:solidFill>
                  <a:schemeClr val="dk1"/>
                </a:solidFill>
                <a:latin typeface="EB Garamond"/>
                <a:ea typeface="EB Garamond"/>
                <a:cs typeface="EB Garamond"/>
                <a:sym typeface="EB Garamond"/>
              </a:rPr>
              <a:t>alcohol withdrawal</a:t>
            </a:r>
            <a:endParaRPr sz="1300" b="1">
              <a:solidFill>
                <a:schemeClr val="dk1"/>
              </a:solidFill>
              <a:latin typeface="EB Garamond"/>
              <a:ea typeface="EB Garamond"/>
              <a:cs typeface="EB Garamond"/>
              <a:sym typeface="EB Garamond"/>
            </a:endParaRPr>
          </a:p>
          <a:p>
            <a:pPr marL="457200" lvl="0" indent="-311150" algn="l" rtl="0">
              <a:spcBef>
                <a:spcPts val="120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Medical emergency - 5-15% mortality</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72 hours</a:t>
            </a:r>
            <a:endParaRPr sz="1300">
              <a:solidFill>
                <a:schemeClr val="dk1"/>
              </a:solidFill>
              <a:latin typeface="EB Garamond"/>
              <a:ea typeface="EB Garamond"/>
              <a:cs typeface="EB Garamond"/>
              <a:sym typeface="EB Garamond"/>
            </a:endParaRPr>
          </a:p>
          <a:p>
            <a:pPr marL="457200" lvl="0" indent="-311150" algn="l" rtl="0">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Risk - </a:t>
            </a:r>
            <a:r>
              <a:rPr lang="en" sz="1300" b="1">
                <a:solidFill>
                  <a:schemeClr val="dk1"/>
                </a:solidFill>
                <a:latin typeface="EB Garamond"/>
                <a:ea typeface="EB Garamond"/>
                <a:cs typeface="EB Garamond"/>
                <a:sym typeface="EB Garamond"/>
              </a:rPr>
              <a:t>history of DTs</a:t>
            </a:r>
            <a:r>
              <a:rPr lang="en" sz="1300">
                <a:solidFill>
                  <a:schemeClr val="dk1"/>
                </a:solidFill>
                <a:latin typeface="EB Garamond"/>
                <a:ea typeface="EB Garamond"/>
                <a:cs typeface="EB Garamond"/>
                <a:sym typeface="EB Garamond"/>
              </a:rPr>
              <a:t>, </a:t>
            </a:r>
            <a:r>
              <a:rPr lang="en" sz="1300" b="1">
                <a:solidFill>
                  <a:schemeClr val="dk1"/>
                </a:solidFill>
                <a:latin typeface="EB Garamond"/>
                <a:ea typeface="EB Garamond"/>
                <a:cs typeface="EB Garamond"/>
                <a:sym typeface="EB Garamond"/>
              </a:rPr>
              <a:t>seizures</a:t>
            </a:r>
            <a:r>
              <a:rPr lang="en" sz="1300">
                <a:solidFill>
                  <a:schemeClr val="dk1"/>
                </a:solidFill>
                <a:latin typeface="EB Garamond"/>
                <a:ea typeface="EB Garamond"/>
                <a:cs typeface="EB Garamond"/>
                <a:sym typeface="EB Garamond"/>
              </a:rPr>
              <a:t>, </a:t>
            </a:r>
            <a:r>
              <a:rPr lang="en" sz="1300" b="1">
                <a:solidFill>
                  <a:schemeClr val="dk1"/>
                </a:solidFill>
                <a:latin typeface="EB Garamond"/>
                <a:ea typeface="EB Garamond"/>
                <a:cs typeface="EB Garamond"/>
                <a:sym typeface="EB Garamond"/>
              </a:rPr>
              <a:t>severe alcohol dependency</a:t>
            </a:r>
            <a:endParaRPr sz="1300" b="1">
              <a:solidFill>
                <a:schemeClr val="dk1"/>
              </a:solidFill>
              <a:latin typeface="EB Garamond"/>
              <a:ea typeface="EB Garamond"/>
              <a:cs typeface="EB Garamond"/>
              <a:sym typeface="EB Garamond"/>
            </a:endParaRPr>
          </a:p>
        </p:txBody>
      </p:sp>
      <p:sp>
        <p:nvSpPr>
          <p:cNvPr id="360" name="Google Shape;360;p53"/>
          <p:cNvSpPr txBox="1"/>
          <p:nvPr/>
        </p:nvSpPr>
        <p:spPr>
          <a:xfrm>
            <a:off x="311700" y="2306675"/>
            <a:ext cx="5177700" cy="26097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a:solidFill>
                  <a:schemeClr val="dk1"/>
                </a:solidFill>
                <a:latin typeface="EB Garamond"/>
                <a:ea typeface="EB Garamond"/>
                <a:cs typeface="EB Garamond"/>
                <a:sym typeface="EB Garamond"/>
              </a:rPr>
              <a:t>Symptoms:</a:t>
            </a:r>
            <a:endParaRPr sz="1300">
              <a:solidFill>
                <a:schemeClr val="dk1"/>
              </a:solidFill>
              <a:latin typeface="EB Garamond"/>
              <a:ea typeface="EB Garamond"/>
              <a:cs typeface="EB Garamond"/>
              <a:sym typeface="EB Garamond"/>
            </a:endParaRPr>
          </a:p>
          <a:p>
            <a:pPr marL="457200" lvl="0" indent="-311150" algn="l" rtl="0">
              <a:lnSpc>
                <a:spcPct val="115000"/>
              </a:lnSpc>
              <a:spcBef>
                <a:spcPts val="120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Global confusion / disorientation</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Agitation / impending doom</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Sweating</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Paranoia</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Severe tremors</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Seizures</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Perceptual disturbance e.g. hallucinations and delusions</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Autonomic hyperactivity</a:t>
            </a:r>
            <a:endParaRPr sz="1300">
              <a:solidFill>
                <a:schemeClr val="dk1"/>
              </a:solidFill>
              <a:latin typeface="EB Garamond"/>
              <a:ea typeface="EB Garamond"/>
              <a:cs typeface="EB Garamond"/>
              <a:sym typeface="EB Garamond"/>
            </a:endParaRPr>
          </a:p>
          <a:p>
            <a:pPr marL="457200" lvl="0" indent="-311150" algn="l" rtl="0">
              <a:lnSpc>
                <a:spcPct val="115000"/>
              </a:lnSpc>
              <a:spcBef>
                <a:spcPts val="0"/>
              </a:spcBef>
              <a:spcAft>
                <a:spcPts val="0"/>
              </a:spcAft>
              <a:buClr>
                <a:schemeClr val="dk1"/>
              </a:buClr>
              <a:buSzPts val="1300"/>
              <a:buFont typeface="EB Garamond"/>
              <a:buChar char="-"/>
            </a:pPr>
            <a:r>
              <a:rPr lang="en" sz="1300">
                <a:solidFill>
                  <a:schemeClr val="dk1"/>
                </a:solidFill>
                <a:latin typeface="EB Garamond"/>
                <a:ea typeface="EB Garamond"/>
                <a:cs typeface="EB Garamond"/>
                <a:sym typeface="EB Garamond"/>
              </a:rPr>
              <a:t>Reduced GCS</a:t>
            </a:r>
            <a:endParaRPr sz="13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Delirium tremens - management</a:t>
            </a:r>
            <a:endParaRPr b="1">
              <a:latin typeface="EB Garamond"/>
              <a:ea typeface="EB Garamond"/>
              <a:cs typeface="EB Garamond"/>
              <a:sym typeface="EB Garamond"/>
            </a:endParaRPr>
          </a:p>
        </p:txBody>
      </p:sp>
      <p:sp>
        <p:nvSpPr>
          <p:cNvPr id="366" name="Google Shape;366;p54"/>
          <p:cNvSpPr txBox="1"/>
          <p:nvPr/>
        </p:nvSpPr>
        <p:spPr>
          <a:xfrm>
            <a:off x="311700" y="1017725"/>
            <a:ext cx="66576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Medication</a:t>
            </a:r>
            <a:endParaRPr>
              <a:solidFill>
                <a:schemeClr val="dk1"/>
              </a:solidFill>
              <a:latin typeface="EB Garamond"/>
              <a:ea typeface="EB Garamond"/>
              <a:cs typeface="EB Garamond"/>
              <a:sym typeface="EB Garamond"/>
            </a:endParaRPr>
          </a:p>
          <a:p>
            <a:pPr marL="457200" lvl="0" indent="-317500" algn="l" rtl="0">
              <a:spcBef>
                <a:spcPts val="0"/>
              </a:spcBef>
              <a:spcAft>
                <a:spcPts val="0"/>
              </a:spcAft>
              <a:buClr>
                <a:srgbClr val="00FF00"/>
              </a:buClr>
              <a:buSzPts val="1400"/>
              <a:buFont typeface="EB Garamond"/>
              <a:buChar char="●"/>
            </a:pPr>
            <a:r>
              <a:rPr lang="en">
                <a:solidFill>
                  <a:srgbClr val="00FF00"/>
                </a:solidFill>
                <a:latin typeface="EB Garamond"/>
                <a:ea typeface="EB Garamond"/>
                <a:cs typeface="EB Garamond"/>
                <a:sym typeface="EB Garamond"/>
              </a:rPr>
              <a:t>Thiamine - IM/IV pabrinex</a:t>
            </a:r>
            <a:endParaRPr>
              <a:solidFill>
                <a:srgbClr val="00FF00"/>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Reduced regime - chlordiazepoxide / oxazepam</a:t>
            </a:r>
            <a:endParaRPr>
              <a:solidFill>
                <a:schemeClr val="dk1"/>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PR diazepam for seizures</a:t>
            </a:r>
            <a:endParaRPr>
              <a:solidFill>
                <a:schemeClr val="dk1"/>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Caution with antipsychotics as they reduce the seizure threshold</a:t>
            </a:r>
            <a:endParaRPr>
              <a:solidFill>
                <a:schemeClr val="dk1"/>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CIWA - Clinical Institute Withdrawal Assessment for Alcohol will tell you what to do based on symptoms</a:t>
            </a:r>
            <a:endParaRPr>
              <a:solidFill>
                <a:schemeClr val="dk1"/>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Monitor physical health</a:t>
            </a:r>
            <a:endParaRPr>
              <a:solidFill>
                <a:schemeClr val="dk1"/>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Nutrition / bloods</a:t>
            </a:r>
            <a:endParaRPr>
              <a:solidFill>
                <a:schemeClr val="dk1"/>
              </a:solidFill>
              <a:latin typeface="EB Garamond"/>
              <a:ea typeface="EB Garamond"/>
              <a:cs typeface="EB Garamond"/>
              <a:sym typeface="EB Garamond"/>
            </a:endParaRPr>
          </a:p>
          <a:p>
            <a:pPr marL="457200" lvl="0" indent="-317500" algn="l" rtl="0">
              <a:spcBef>
                <a:spcPts val="0"/>
              </a:spcBef>
              <a:spcAft>
                <a:spcPts val="0"/>
              </a:spcAft>
              <a:buClr>
                <a:schemeClr val="dk1"/>
              </a:buClr>
              <a:buSzPts val="1400"/>
              <a:buFont typeface="EB Garamond"/>
              <a:buChar char="●"/>
            </a:pPr>
            <a:r>
              <a:rPr lang="en">
                <a:solidFill>
                  <a:schemeClr val="dk1"/>
                </a:solidFill>
                <a:latin typeface="EB Garamond"/>
                <a:ea typeface="EB Garamond"/>
                <a:cs typeface="EB Garamond"/>
                <a:sym typeface="EB Garamond"/>
              </a:rPr>
              <a:t>Admission to a medical unit / ICU</a:t>
            </a:r>
            <a:endParaRPr>
              <a:solidFill>
                <a:schemeClr val="dk1"/>
              </a:solidFill>
              <a:latin typeface="EB Garamond"/>
              <a:ea typeface="EB Garamond"/>
              <a:cs typeface="EB Garamond"/>
              <a:sym typeface="EB Garamon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Delirium tremens </a:t>
            </a:r>
            <a:endParaRPr b="1">
              <a:latin typeface="EB Garamond"/>
              <a:ea typeface="EB Garamond"/>
              <a:cs typeface="EB Garamond"/>
              <a:sym typeface="EB Garamond"/>
            </a:endParaRPr>
          </a:p>
        </p:txBody>
      </p:sp>
      <p:sp>
        <p:nvSpPr>
          <p:cNvPr id="372" name="Google Shape;372;p55"/>
          <p:cNvSpPr txBox="1">
            <a:spLocks noGrp="1"/>
          </p:cNvSpPr>
          <p:nvPr>
            <p:ph type="body" idx="1"/>
          </p:nvPr>
        </p:nvSpPr>
        <p:spPr>
          <a:xfrm>
            <a:off x="311700" y="1152475"/>
            <a:ext cx="4390200" cy="25089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EB Garamond"/>
                <a:ea typeface="EB Garamond"/>
                <a:cs typeface="EB Garamond"/>
                <a:sym typeface="EB Garamond"/>
              </a:rPr>
              <a:t>Community management</a:t>
            </a:r>
            <a:endParaRPr sz="1200" b="1">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Dependence and consequences</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Advise against abrupt withdrawal in community</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Refer to alcohol liaison service or Community Drug and Alcohol Team (CDAT)</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Ongoing vitamin supplementation - Thiamine 100mg TDS</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Relapse prevention medication - acamprosate/natrexone/disulfiram</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Harm reduction - don’t stop suddenly, reduce slowly</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Cut down 10% over 3-4 days</a:t>
            </a:r>
            <a:endParaRPr sz="1200">
              <a:solidFill>
                <a:schemeClr val="dk1"/>
              </a:solidFill>
              <a:latin typeface="EB Garamond"/>
              <a:ea typeface="EB Garamond"/>
              <a:cs typeface="EB Garamond"/>
              <a:sym typeface="EB Garamond"/>
            </a:endParaRPr>
          </a:p>
          <a:p>
            <a:pPr marL="457200" lvl="0" indent="-304800" algn="l" rtl="0">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Fibroscans - measure damage - fibrosis and scarring to liver</a:t>
            </a:r>
            <a:endParaRPr sz="1200">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sz="1200">
                <a:solidFill>
                  <a:schemeClr val="dk1"/>
                </a:solidFill>
                <a:latin typeface="EB Garamond"/>
                <a:ea typeface="EB Garamond"/>
                <a:cs typeface="EB Garamond"/>
                <a:sym typeface="EB Garamond"/>
              </a:rPr>
              <a:t> </a:t>
            </a:r>
            <a:endParaRPr sz="1200">
              <a:solidFill>
                <a:schemeClr val="dk1"/>
              </a:solidFill>
              <a:latin typeface="EB Garamond"/>
              <a:ea typeface="EB Garamond"/>
              <a:cs typeface="EB Garamond"/>
              <a:sym typeface="EB Garamond"/>
            </a:endParaRPr>
          </a:p>
        </p:txBody>
      </p:sp>
      <p:sp>
        <p:nvSpPr>
          <p:cNvPr id="373" name="Google Shape;373;p55"/>
          <p:cNvSpPr txBox="1"/>
          <p:nvPr/>
        </p:nvSpPr>
        <p:spPr>
          <a:xfrm>
            <a:off x="5271125" y="581550"/>
            <a:ext cx="3739800" cy="40866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300" b="1" u="sng">
                <a:solidFill>
                  <a:schemeClr val="dk1"/>
                </a:solidFill>
                <a:latin typeface="EB Garamond"/>
                <a:ea typeface="EB Garamond"/>
                <a:cs typeface="EB Garamond"/>
                <a:sym typeface="EB Garamond"/>
              </a:rPr>
              <a:t>Physical health complications - Thiamine Deficiency</a:t>
            </a:r>
            <a:endParaRPr sz="1300" b="1" u="sng">
              <a:solidFill>
                <a:schemeClr val="dk1"/>
              </a:solidFill>
              <a:latin typeface="EB Garamond"/>
              <a:ea typeface="EB Garamond"/>
              <a:cs typeface="EB Garamond"/>
              <a:sym typeface="EB Garamond"/>
            </a:endParaRPr>
          </a:p>
          <a:p>
            <a:pPr marL="457200" lvl="0" indent="-317500" algn="l" rtl="0">
              <a:lnSpc>
                <a:spcPct val="115000"/>
              </a:lnSpc>
              <a:spcBef>
                <a:spcPts val="0"/>
              </a:spcBef>
              <a:spcAft>
                <a:spcPts val="0"/>
              </a:spcAft>
              <a:buClr>
                <a:schemeClr val="dk1"/>
              </a:buClr>
              <a:buSzPts val="1400"/>
              <a:buFont typeface="EB Garamond"/>
              <a:buChar char="●"/>
            </a:pPr>
            <a:r>
              <a:rPr lang="en" b="1">
                <a:solidFill>
                  <a:schemeClr val="dk1"/>
                </a:solidFill>
                <a:latin typeface="EB Garamond"/>
                <a:ea typeface="EB Garamond"/>
                <a:cs typeface="EB Garamond"/>
                <a:sym typeface="EB Garamond"/>
              </a:rPr>
              <a:t>Wernicke's encephalopathy</a:t>
            </a:r>
            <a:endParaRPr b="1">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Not just alcohol</a:t>
            </a:r>
            <a:endParaRPr sz="1200">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b="1">
                <a:solidFill>
                  <a:schemeClr val="dk1"/>
                </a:solidFill>
                <a:latin typeface="EB Garamond"/>
                <a:ea typeface="EB Garamond"/>
                <a:cs typeface="EB Garamond"/>
                <a:sym typeface="EB Garamond"/>
              </a:rPr>
              <a:t>Confusion</a:t>
            </a:r>
            <a:r>
              <a:rPr lang="en" sz="1200">
                <a:solidFill>
                  <a:schemeClr val="dk1"/>
                </a:solidFill>
                <a:latin typeface="EB Garamond"/>
                <a:ea typeface="EB Garamond"/>
                <a:cs typeface="EB Garamond"/>
                <a:sym typeface="EB Garamond"/>
              </a:rPr>
              <a:t>, </a:t>
            </a:r>
            <a:r>
              <a:rPr lang="en" sz="1200" b="1">
                <a:solidFill>
                  <a:schemeClr val="dk1"/>
                </a:solidFill>
                <a:latin typeface="EB Garamond"/>
                <a:ea typeface="EB Garamond"/>
                <a:cs typeface="EB Garamond"/>
                <a:sym typeface="EB Garamond"/>
              </a:rPr>
              <a:t>ataxia</a:t>
            </a:r>
            <a:r>
              <a:rPr lang="en" sz="1200">
                <a:solidFill>
                  <a:schemeClr val="dk1"/>
                </a:solidFill>
                <a:latin typeface="EB Garamond"/>
                <a:ea typeface="EB Garamond"/>
                <a:cs typeface="EB Garamond"/>
                <a:sym typeface="EB Garamond"/>
              </a:rPr>
              <a:t> and </a:t>
            </a:r>
            <a:r>
              <a:rPr lang="en" sz="1200" b="1">
                <a:solidFill>
                  <a:schemeClr val="dk1"/>
                </a:solidFill>
                <a:latin typeface="EB Garamond"/>
                <a:ea typeface="EB Garamond"/>
                <a:cs typeface="EB Garamond"/>
                <a:sym typeface="EB Garamond"/>
              </a:rPr>
              <a:t>ophthalmoplegi</a:t>
            </a:r>
            <a:r>
              <a:rPr lang="en" sz="1200">
                <a:solidFill>
                  <a:schemeClr val="dk1"/>
                </a:solidFill>
                <a:latin typeface="EB Garamond"/>
                <a:ea typeface="EB Garamond"/>
                <a:cs typeface="EB Garamond"/>
                <a:sym typeface="EB Garamond"/>
              </a:rPr>
              <a:t>a - 10% of patients</a:t>
            </a:r>
            <a:endParaRPr sz="1200">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Other features - nystagmus/reduces GCS/hypothermia</a:t>
            </a:r>
            <a:endParaRPr sz="1200">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Medical emergency - mortality approx. 15 %</a:t>
            </a:r>
            <a:endParaRPr sz="1200">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Prevention/treatment - PO thiamine/IV pabrinex</a:t>
            </a:r>
            <a:endParaRPr sz="1200">
              <a:solidFill>
                <a:schemeClr val="dk1"/>
              </a:solidFill>
              <a:latin typeface="EB Garamond"/>
              <a:ea typeface="EB Garamond"/>
              <a:cs typeface="EB Garamond"/>
              <a:sym typeface="EB Garamond"/>
            </a:endParaRPr>
          </a:p>
          <a:p>
            <a:pPr marL="0" lvl="0" indent="0" algn="l" rtl="0">
              <a:lnSpc>
                <a:spcPct val="115000"/>
              </a:lnSpc>
              <a:spcBef>
                <a:spcPts val="0"/>
              </a:spcBef>
              <a:spcAft>
                <a:spcPts val="0"/>
              </a:spcAft>
              <a:buNone/>
            </a:pPr>
            <a:r>
              <a:rPr lang="en" sz="1200">
                <a:solidFill>
                  <a:schemeClr val="dk1"/>
                </a:solidFill>
                <a:latin typeface="EB Garamond"/>
                <a:ea typeface="EB Garamond"/>
                <a:cs typeface="EB Garamond"/>
                <a:sym typeface="EB Garamond"/>
              </a:rPr>
              <a:t> </a:t>
            </a:r>
            <a:endParaRPr sz="1200">
              <a:solidFill>
                <a:schemeClr val="dk1"/>
              </a:solidFill>
              <a:latin typeface="EB Garamond"/>
              <a:ea typeface="EB Garamond"/>
              <a:cs typeface="EB Garamond"/>
              <a:sym typeface="EB Garamond"/>
            </a:endParaRPr>
          </a:p>
          <a:p>
            <a:pPr marL="457200" lvl="0" indent="-317500" algn="l" rtl="0">
              <a:lnSpc>
                <a:spcPct val="115000"/>
              </a:lnSpc>
              <a:spcBef>
                <a:spcPts val="0"/>
              </a:spcBef>
              <a:spcAft>
                <a:spcPts val="0"/>
              </a:spcAft>
              <a:buClr>
                <a:schemeClr val="dk1"/>
              </a:buClr>
              <a:buSzPts val="1400"/>
              <a:buFont typeface="EB Garamond"/>
              <a:buChar char="●"/>
            </a:pPr>
            <a:r>
              <a:rPr lang="en" b="1">
                <a:solidFill>
                  <a:schemeClr val="dk1"/>
                </a:solidFill>
                <a:latin typeface="EB Garamond"/>
                <a:ea typeface="EB Garamond"/>
                <a:cs typeface="EB Garamond"/>
                <a:sym typeface="EB Garamond"/>
              </a:rPr>
              <a:t>Korsakoff's syndrome</a:t>
            </a:r>
            <a:endParaRPr b="1">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Wernicke's encephalopathy</a:t>
            </a:r>
            <a:endParaRPr sz="1200">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Confabulation - lack of insight</a:t>
            </a:r>
            <a:endParaRPr sz="1200">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Anterograde amnesia</a:t>
            </a:r>
            <a:endParaRPr sz="1200">
              <a:solidFill>
                <a:schemeClr val="dk1"/>
              </a:solidFill>
              <a:latin typeface="EB Garamond"/>
              <a:ea typeface="EB Garamond"/>
              <a:cs typeface="EB Garamond"/>
              <a:sym typeface="EB Garamond"/>
            </a:endParaRPr>
          </a:p>
          <a:p>
            <a:pPr marL="914400" lvl="1"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Retrograde amnesia</a:t>
            </a:r>
            <a:endParaRPr sz="1200">
              <a:solidFill>
                <a:schemeClr val="dk1"/>
              </a:solidFill>
              <a:latin typeface="EB Garamond"/>
              <a:ea typeface="EB Garamond"/>
              <a:cs typeface="EB Garamond"/>
              <a:sym typeface="EB Garamond"/>
            </a:endParaRPr>
          </a:p>
          <a:p>
            <a:pPr marL="0" lvl="0" indent="0" algn="l" rtl="0">
              <a:lnSpc>
                <a:spcPct val="115000"/>
              </a:lnSpc>
              <a:spcBef>
                <a:spcPts val="0"/>
              </a:spcBef>
              <a:spcAft>
                <a:spcPts val="1200"/>
              </a:spcAft>
              <a:buNone/>
            </a:pPr>
            <a:endParaRPr sz="1200">
              <a:solidFill>
                <a:schemeClr val="dk1"/>
              </a:solidFill>
              <a:latin typeface="EB Garamond"/>
              <a:ea typeface="EB Garamond"/>
              <a:cs typeface="EB Garamond"/>
              <a:sym typeface="EB Garamon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Legislation</a:t>
            </a:r>
            <a:endParaRPr b="1">
              <a:latin typeface="EB Garamond"/>
              <a:ea typeface="EB Garamond"/>
              <a:cs typeface="EB Garamond"/>
              <a:sym typeface="EB Garamond"/>
            </a:endParaRPr>
          </a:p>
        </p:txBody>
      </p:sp>
      <p:sp>
        <p:nvSpPr>
          <p:cNvPr id="379" name="Google Shape;379;p56"/>
          <p:cNvSpPr txBox="1">
            <a:spLocks noGrp="1"/>
          </p:cNvSpPr>
          <p:nvPr>
            <p:ph type="body" idx="1"/>
          </p:nvPr>
        </p:nvSpPr>
        <p:spPr>
          <a:xfrm>
            <a:off x="395325" y="1116050"/>
            <a:ext cx="8124900" cy="3912600"/>
          </a:xfrm>
          <a:prstGeom prst="rect">
            <a:avLst/>
          </a:prstGeom>
          <a:ln w="28575" cap="flat" cmpd="sng">
            <a:solidFill>
              <a:schemeClr val="dk1"/>
            </a:solidFill>
            <a:prstDash val="solid"/>
            <a:round/>
            <a:headEnd type="none" w="sm" len="sm"/>
            <a:tailEnd type="none" w="sm" len="sm"/>
          </a:ln>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450" b="1">
                <a:solidFill>
                  <a:srgbClr val="FFFFFF"/>
                </a:solidFill>
                <a:latin typeface="EB Garamond"/>
                <a:ea typeface="EB Garamond"/>
                <a:cs typeface="EB Garamond"/>
                <a:sym typeface="EB Garamond"/>
              </a:rPr>
              <a:t>The Mental Health Act</a:t>
            </a:r>
            <a:r>
              <a:rPr lang="en" sz="1450">
                <a:solidFill>
                  <a:srgbClr val="FFFFFF"/>
                </a:solidFill>
                <a:latin typeface="EB Garamond"/>
                <a:ea typeface="EB Garamond"/>
                <a:cs typeface="EB Garamond"/>
                <a:sym typeface="EB Garamond"/>
              </a:rPr>
              <a:t> (1983) - the main piece of legislation that covers the assessment, treatment and rights of people with a mental health disorder.</a:t>
            </a:r>
            <a:endParaRPr sz="1450">
              <a:solidFill>
                <a:srgbClr val="FFFFFF"/>
              </a:solidFill>
              <a:latin typeface="EB Garamond"/>
              <a:ea typeface="EB Garamond"/>
              <a:cs typeface="EB Garamond"/>
              <a:sym typeface="EB Garamond"/>
            </a:endParaRPr>
          </a:p>
          <a:p>
            <a:pPr marL="0" lvl="0" indent="0" algn="l" rtl="0">
              <a:spcBef>
                <a:spcPts val="1200"/>
              </a:spcBef>
              <a:spcAft>
                <a:spcPts val="0"/>
              </a:spcAft>
              <a:buNone/>
            </a:pPr>
            <a:r>
              <a:rPr lang="en" sz="1350" b="1">
                <a:solidFill>
                  <a:srgbClr val="FFFFFF"/>
                </a:solidFill>
                <a:latin typeface="EB Garamond"/>
                <a:ea typeface="EB Garamond"/>
                <a:cs typeface="EB Garamond"/>
                <a:sym typeface="EB Garamond"/>
              </a:rPr>
              <a:t>Section 2</a:t>
            </a:r>
            <a:r>
              <a:rPr lang="en" sz="1350">
                <a:solidFill>
                  <a:srgbClr val="FFFFFF"/>
                </a:solidFill>
                <a:latin typeface="EB Garamond"/>
                <a:ea typeface="EB Garamond"/>
                <a:cs typeface="EB Garamond"/>
                <a:sym typeface="EB Garamond"/>
              </a:rPr>
              <a:t> - person has a  mental disorder. Needs to be detained for assessment and for possible medical treatment. This is necessary for the safety of the  patient and the protection of other people. Last for </a:t>
            </a:r>
            <a:r>
              <a:rPr lang="en" sz="1350" b="1">
                <a:solidFill>
                  <a:srgbClr val="FFFFFF"/>
                </a:solidFill>
                <a:latin typeface="EB Garamond"/>
                <a:ea typeface="EB Garamond"/>
                <a:cs typeface="EB Garamond"/>
                <a:sym typeface="EB Garamond"/>
              </a:rPr>
              <a:t>28 days.</a:t>
            </a:r>
            <a:endParaRPr sz="1350" b="1">
              <a:solidFill>
                <a:srgbClr val="FFFFFF"/>
              </a:solidFill>
              <a:latin typeface="EB Garamond"/>
              <a:ea typeface="EB Garamond"/>
              <a:cs typeface="EB Garamond"/>
              <a:sym typeface="EB Garamond"/>
            </a:endParaRPr>
          </a:p>
          <a:p>
            <a:pPr marL="0" lvl="0" indent="0" algn="l" rtl="0">
              <a:spcBef>
                <a:spcPts val="1200"/>
              </a:spcBef>
              <a:spcAft>
                <a:spcPts val="0"/>
              </a:spcAft>
              <a:buNone/>
            </a:pPr>
            <a:r>
              <a:rPr lang="en" sz="1350" b="1">
                <a:solidFill>
                  <a:srgbClr val="FFFFFF"/>
                </a:solidFill>
                <a:latin typeface="EB Garamond"/>
                <a:ea typeface="EB Garamond"/>
                <a:cs typeface="EB Garamond"/>
                <a:sym typeface="EB Garamond"/>
              </a:rPr>
              <a:t>Section 3 </a:t>
            </a:r>
            <a:r>
              <a:rPr lang="en" sz="1350">
                <a:solidFill>
                  <a:srgbClr val="FFFFFF"/>
                </a:solidFill>
                <a:latin typeface="EB Garamond"/>
                <a:ea typeface="EB Garamond"/>
                <a:cs typeface="EB Garamond"/>
                <a:sym typeface="EB Garamond"/>
              </a:rPr>
              <a:t>- person has a mental disorder and needs to be detained for their own health or the safety/protection of other people. Treatment can’t be given unless the patient is detained. Doctors have agreed the appropriate treatment. Lasts for up to </a:t>
            </a:r>
            <a:r>
              <a:rPr lang="en" sz="1350" b="1">
                <a:solidFill>
                  <a:srgbClr val="FFFFFF"/>
                </a:solidFill>
                <a:latin typeface="EB Garamond"/>
                <a:ea typeface="EB Garamond"/>
                <a:cs typeface="EB Garamond"/>
                <a:sym typeface="EB Garamond"/>
              </a:rPr>
              <a:t>6 months </a:t>
            </a:r>
            <a:endParaRPr sz="1350" b="1">
              <a:solidFill>
                <a:srgbClr val="FFFFFF"/>
              </a:solidFill>
              <a:latin typeface="EB Garamond"/>
              <a:ea typeface="EB Garamond"/>
              <a:cs typeface="EB Garamond"/>
              <a:sym typeface="EB Garamond"/>
            </a:endParaRPr>
          </a:p>
          <a:p>
            <a:pPr marL="0" lvl="0" indent="0" algn="l" rtl="0">
              <a:spcBef>
                <a:spcPts val="1200"/>
              </a:spcBef>
              <a:spcAft>
                <a:spcPts val="0"/>
              </a:spcAft>
              <a:buNone/>
            </a:pPr>
            <a:r>
              <a:rPr lang="en" sz="1450">
                <a:solidFill>
                  <a:srgbClr val="00FF00"/>
                </a:solidFill>
                <a:latin typeface="EB Garamond"/>
                <a:ea typeface="EB Garamond"/>
                <a:cs typeface="EB Garamond"/>
                <a:sym typeface="EB Garamond"/>
              </a:rPr>
              <a:t>*</a:t>
            </a:r>
            <a:r>
              <a:rPr lang="en" sz="1450" b="1">
                <a:solidFill>
                  <a:srgbClr val="00FF00"/>
                </a:solidFill>
                <a:latin typeface="EB Garamond"/>
                <a:ea typeface="EB Garamond"/>
                <a:cs typeface="EB Garamond"/>
                <a:sym typeface="EB Garamond"/>
              </a:rPr>
              <a:t>There are other sections but Section 2 and 3 often feature in progress tests.</a:t>
            </a:r>
            <a:r>
              <a:rPr lang="en" sz="1450" b="1">
                <a:solidFill>
                  <a:srgbClr val="FFFFFF"/>
                </a:solidFill>
                <a:latin typeface="EB Garamond"/>
                <a:ea typeface="EB Garamond"/>
                <a:cs typeface="EB Garamond"/>
                <a:sym typeface="EB Garamond"/>
              </a:rPr>
              <a:t> </a:t>
            </a:r>
            <a:endParaRPr sz="1450" b="1">
              <a:solidFill>
                <a:srgbClr val="FFFFFF"/>
              </a:solidFill>
              <a:latin typeface="EB Garamond"/>
              <a:ea typeface="EB Garamond"/>
              <a:cs typeface="EB Garamond"/>
              <a:sym typeface="EB Garamond"/>
            </a:endParaRPr>
          </a:p>
          <a:p>
            <a:pPr marL="0" lvl="0" indent="0" algn="l" rtl="0">
              <a:spcBef>
                <a:spcPts val="1200"/>
              </a:spcBef>
              <a:spcAft>
                <a:spcPts val="0"/>
              </a:spcAft>
              <a:buNone/>
            </a:pPr>
            <a:r>
              <a:rPr lang="en" sz="1450" b="1">
                <a:solidFill>
                  <a:srgbClr val="FFFFFF"/>
                </a:solidFill>
                <a:latin typeface="EB Garamond"/>
                <a:ea typeface="EB Garamond"/>
                <a:cs typeface="EB Garamond"/>
                <a:sym typeface="EB Garamond"/>
              </a:rPr>
              <a:t>The Mental Capacity Act</a:t>
            </a:r>
            <a:r>
              <a:rPr lang="en" sz="1450">
                <a:solidFill>
                  <a:srgbClr val="FFFFFF"/>
                </a:solidFill>
                <a:latin typeface="EB Garamond"/>
                <a:ea typeface="EB Garamond"/>
                <a:cs typeface="EB Garamond"/>
                <a:sym typeface="EB Garamond"/>
              </a:rPr>
              <a:t>  (2005) - </a:t>
            </a:r>
            <a:r>
              <a:rPr lang="en" sz="1400">
                <a:solidFill>
                  <a:schemeClr val="dk1"/>
                </a:solidFill>
                <a:latin typeface="EB Garamond"/>
                <a:ea typeface="EB Garamond"/>
                <a:cs typeface="EB Garamond"/>
                <a:sym typeface="EB Garamond"/>
              </a:rPr>
              <a:t>applies if a person has  a mental health issue and they do not have the mental capacity to make certain decisions.</a:t>
            </a:r>
            <a:endParaRPr sz="1400">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sz="1400" b="1">
                <a:solidFill>
                  <a:schemeClr val="dk1"/>
                </a:solidFill>
                <a:latin typeface="EB Garamond"/>
                <a:ea typeface="EB Garamond"/>
                <a:cs typeface="EB Garamond"/>
                <a:sym typeface="EB Garamond"/>
              </a:rPr>
              <a:t>Deprivation of Liberty Safeguards -  </a:t>
            </a:r>
            <a:r>
              <a:rPr lang="en" sz="1400">
                <a:solidFill>
                  <a:schemeClr val="dk1"/>
                </a:solidFill>
                <a:latin typeface="EB Garamond"/>
                <a:ea typeface="EB Garamond"/>
                <a:cs typeface="EB Garamond"/>
                <a:sym typeface="EB Garamond"/>
              </a:rPr>
              <a:t>patients that can’t be sectioned but can be detained and stopped from leaving a place using this procedure under this Act or by a court order. This deprivation of liberty is within their best interests.</a:t>
            </a:r>
            <a:endParaRPr sz="1400" b="1">
              <a:solidFill>
                <a:schemeClr val="dk1"/>
              </a:solidFill>
              <a:latin typeface="EB Garamond"/>
              <a:ea typeface="EB Garamond"/>
              <a:cs typeface="EB Garamond"/>
              <a:sym typeface="EB Garamond"/>
            </a:endParaRPr>
          </a:p>
          <a:p>
            <a:pPr marL="0" lvl="0" indent="0" algn="l" rtl="0">
              <a:spcBef>
                <a:spcPts val="1200"/>
              </a:spcBef>
              <a:spcAft>
                <a:spcPts val="1200"/>
              </a:spcAft>
              <a:buNone/>
            </a:pPr>
            <a:endParaRPr sz="1450">
              <a:solidFill>
                <a:srgbClr val="FFFFFF"/>
              </a:solidFill>
              <a:latin typeface="EB Garamond"/>
              <a:ea typeface="EB Garamond"/>
              <a:cs typeface="EB Garamond"/>
              <a:sym typeface="EB Garamon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20" b="1">
                <a:latin typeface="EB Garamond"/>
                <a:ea typeface="EB Garamond"/>
                <a:cs typeface="EB Garamond"/>
                <a:sym typeface="EB Garamond"/>
              </a:rPr>
              <a:t>Other conditions and emergencies </a:t>
            </a:r>
            <a:endParaRPr sz="3320" b="1">
              <a:latin typeface="EB Garamond"/>
              <a:ea typeface="EB Garamond"/>
              <a:cs typeface="EB Garamond"/>
              <a:sym typeface="EB Garamond"/>
            </a:endParaRPr>
          </a:p>
        </p:txBody>
      </p:sp>
      <p:sp>
        <p:nvSpPr>
          <p:cNvPr id="385" name="Google Shape;385;p57"/>
          <p:cNvSpPr/>
          <p:nvPr/>
        </p:nvSpPr>
        <p:spPr>
          <a:xfrm>
            <a:off x="2523000" y="1372850"/>
            <a:ext cx="4570500" cy="35652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p>
        </p:txBody>
      </p:sp>
      <p:sp>
        <p:nvSpPr>
          <p:cNvPr id="386" name="Google Shape;386;p57"/>
          <p:cNvSpPr txBox="1">
            <a:spLocks noGrp="1"/>
          </p:cNvSpPr>
          <p:nvPr>
            <p:ph type="body" idx="1"/>
          </p:nvPr>
        </p:nvSpPr>
        <p:spPr>
          <a:xfrm>
            <a:off x="2791281" y="1440044"/>
            <a:ext cx="3719700" cy="377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200" b="1" dirty="0" err="1">
                <a:solidFill>
                  <a:schemeClr val="lt1"/>
                </a:solidFill>
                <a:latin typeface="EB Garamond"/>
                <a:ea typeface="EB Garamond"/>
                <a:cs typeface="EB Garamond"/>
                <a:sym typeface="EB Garamond"/>
              </a:rPr>
              <a:t>Somatisation</a:t>
            </a:r>
            <a:r>
              <a:rPr lang="en" sz="1200" b="1" dirty="0">
                <a:solidFill>
                  <a:schemeClr val="lt1"/>
                </a:solidFill>
                <a:latin typeface="EB Garamond"/>
                <a:ea typeface="EB Garamond"/>
                <a:cs typeface="EB Garamond"/>
                <a:sym typeface="EB Garamond"/>
              </a:rPr>
              <a:t> disorder</a:t>
            </a:r>
            <a:endParaRPr sz="1200" b="1" dirty="0">
              <a:solidFill>
                <a:schemeClr val="lt1"/>
              </a:solidFill>
              <a:latin typeface="EB Garamond"/>
              <a:ea typeface="EB Garamond"/>
              <a:cs typeface="EB Garamond"/>
              <a:sym typeface="EB Garamond"/>
            </a:endParaRPr>
          </a:p>
          <a:p>
            <a:pPr marL="457200" lvl="0" indent="-297028" algn="l" rtl="0">
              <a:spcBef>
                <a:spcPts val="0"/>
              </a:spcBef>
              <a:spcAft>
                <a:spcPts val="0"/>
              </a:spcAft>
              <a:buClr>
                <a:schemeClr val="lt1"/>
              </a:buClr>
              <a:buSzPts val="1078"/>
              <a:buFont typeface="EB Garamond"/>
              <a:buChar char="●"/>
            </a:pPr>
            <a:r>
              <a:rPr lang="en" sz="1077" dirty="0">
                <a:solidFill>
                  <a:schemeClr val="lt1"/>
                </a:solidFill>
                <a:latin typeface="EB Garamond"/>
                <a:ea typeface="EB Garamond"/>
                <a:cs typeface="EB Garamond"/>
                <a:sym typeface="EB Garamond"/>
              </a:rPr>
              <a:t>Multiple physical symptoms present for at least 2 years</a:t>
            </a:r>
            <a:endParaRPr sz="1077" dirty="0">
              <a:solidFill>
                <a:schemeClr val="lt1"/>
              </a:solidFill>
              <a:latin typeface="EB Garamond"/>
              <a:ea typeface="EB Garamond"/>
              <a:cs typeface="EB Garamond"/>
              <a:sym typeface="EB Garamond"/>
            </a:endParaRPr>
          </a:p>
          <a:p>
            <a:pPr marL="457200" lvl="0" indent="-297028" algn="l" rtl="0">
              <a:spcBef>
                <a:spcPts val="0"/>
              </a:spcBef>
              <a:spcAft>
                <a:spcPts val="0"/>
              </a:spcAft>
              <a:buClr>
                <a:schemeClr val="lt1"/>
              </a:buClr>
              <a:buSzPts val="1078"/>
              <a:buFont typeface="EB Garamond"/>
              <a:buChar char="●"/>
            </a:pPr>
            <a:r>
              <a:rPr lang="en" sz="1077" dirty="0">
                <a:solidFill>
                  <a:schemeClr val="lt1"/>
                </a:solidFill>
                <a:latin typeface="EB Garamond"/>
                <a:ea typeface="EB Garamond"/>
                <a:cs typeface="EB Garamond"/>
                <a:sym typeface="EB Garamond"/>
              </a:rPr>
              <a:t>Patient refuses to accept reassurance or negative test results</a:t>
            </a:r>
            <a:endParaRPr sz="1077" dirty="0">
              <a:solidFill>
                <a:schemeClr val="lt1"/>
              </a:solidFill>
              <a:latin typeface="EB Garamond"/>
              <a:ea typeface="EB Garamond"/>
              <a:cs typeface="EB Garamond"/>
              <a:sym typeface="EB Garamond"/>
            </a:endParaRPr>
          </a:p>
          <a:p>
            <a:pPr marL="0" lvl="0" indent="0" algn="l" rtl="0">
              <a:spcBef>
                <a:spcPts val="1200"/>
              </a:spcBef>
              <a:spcAft>
                <a:spcPts val="0"/>
              </a:spcAft>
              <a:buNone/>
            </a:pPr>
            <a:r>
              <a:rPr lang="en" sz="1200" b="1" dirty="0">
                <a:solidFill>
                  <a:schemeClr val="lt1"/>
                </a:solidFill>
                <a:latin typeface="EB Garamond"/>
                <a:ea typeface="EB Garamond"/>
                <a:cs typeface="EB Garamond"/>
                <a:sym typeface="EB Garamond"/>
              </a:rPr>
              <a:t>Conversion disorder</a:t>
            </a:r>
            <a:endParaRPr sz="1200" b="1" dirty="0">
              <a:solidFill>
                <a:schemeClr val="lt1"/>
              </a:solidFill>
              <a:latin typeface="EB Garamond"/>
              <a:ea typeface="EB Garamond"/>
              <a:cs typeface="EB Garamond"/>
              <a:sym typeface="EB Garamond"/>
            </a:endParaRPr>
          </a:p>
          <a:p>
            <a:pPr marL="457200" lvl="0" indent="-297028" algn="l" rtl="0">
              <a:spcBef>
                <a:spcPts val="0"/>
              </a:spcBef>
              <a:spcAft>
                <a:spcPts val="0"/>
              </a:spcAft>
              <a:buClr>
                <a:schemeClr val="lt1"/>
              </a:buClr>
              <a:buSzPts val="1078"/>
              <a:buFont typeface="EB Garamond"/>
              <a:buChar char="●"/>
            </a:pPr>
            <a:r>
              <a:rPr lang="en" sz="1077" dirty="0">
                <a:solidFill>
                  <a:schemeClr val="lt1"/>
                </a:solidFill>
                <a:latin typeface="EB Garamond"/>
                <a:ea typeface="EB Garamond"/>
                <a:cs typeface="EB Garamond"/>
                <a:sym typeface="EB Garamond"/>
              </a:rPr>
              <a:t>Neurological symptoms that cannot be explained by medical evaluation e.g. loss of motor or sensory function</a:t>
            </a:r>
            <a:endParaRPr sz="1277" b="1" dirty="0">
              <a:solidFill>
                <a:schemeClr val="lt1"/>
              </a:solidFill>
              <a:latin typeface="EB Garamond"/>
              <a:ea typeface="EB Garamond"/>
              <a:cs typeface="EB Garamond"/>
              <a:sym typeface="EB Garamond"/>
            </a:endParaRPr>
          </a:p>
          <a:p>
            <a:pPr marL="457200" lvl="0" indent="-297028" algn="l" rtl="0">
              <a:spcBef>
                <a:spcPts val="0"/>
              </a:spcBef>
              <a:spcAft>
                <a:spcPts val="0"/>
              </a:spcAft>
              <a:buClr>
                <a:schemeClr val="lt1"/>
              </a:buClr>
              <a:buSzPts val="1078"/>
              <a:buFont typeface="EB Garamond"/>
              <a:buChar char="●"/>
            </a:pPr>
            <a:r>
              <a:rPr lang="en" sz="1077" dirty="0">
                <a:solidFill>
                  <a:schemeClr val="lt1"/>
                </a:solidFill>
                <a:latin typeface="EB Garamond"/>
                <a:ea typeface="EB Garamond"/>
                <a:cs typeface="EB Garamond"/>
                <a:sym typeface="EB Garamond"/>
              </a:rPr>
              <a:t>The patient doesn't consciously feign the symptoms (factitious disorder) or seek material gain (malingering)</a:t>
            </a:r>
            <a:endParaRPr sz="1077" dirty="0">
              <a:solidFill>
                <a:schemeClr val="lt1"/>
              </a:solidFill>
              <a:latin typeface="EB Garamond"/>
              <a:ea typeface="EB Garamond"/>
              <a:cs typeface="EB Garamond"/>
              <a:sym typeface="EB Garamond"/>
            </a:endParaRPr>
          </a:p>
          <a:p>
            <a:pPr marL="0" lvl="0" indent="0" algn="l" rtl="0">
              <a:lnSpc>
                <a:spcPct val="100000"/>
              </a:lnSpc>
              <a:spcBef>
                <a:spcPts val="1200"/>
              </a:spcBef>
              <a:spcAft>
                <a:spcPts val="0"/>
              </a:spcAft>
              <a:buNone/>
            </a:pPr>
            <a:r>
              <a:rPr lang="en" sz="1200" b="1" dirty="0" err="1">
                <a:solidFill>
                  <a:srgbClr val="000000"/>
                </a:solidFill>
                <a:latin typeface="EB Garamond"/>
                <a:ea typeface="EB Garamond"/>
                <a:cs typeface="EB Garamond"/>
                <a:sym typeface="EB Garamond"/>
              </a:rPr>
              <a:t>Cotard’s</a:t>
            </a:r>
            <a:r>
              <a:rPr lang="en" sz="1200" b="1" dirty="0">
                <a:solidFill>
                  <a:srgbClr val="000000"/>
                </a:solidFill>
                <a:latin typeface="EB Garamond"/>
                <a:ea typeface="EB Garamond"/>
                <a:cs typeface="EB Garamond"/>
                <a:sym typeface="EB Garamond"/>
              </a:rPr>
              <a:t> Delusion/Syndrome</a:t>
            </a:r>
            <a:endParaRPr sz="1200" b="1" dirty="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endParaRPr sz="1000" b="1" dirty="0">
              <a:solidFill>
                <a:srgbClr val="000000"/>
              </a:solidFill>
              <a:latin typeface="EB Garamond"/>
              <a:ea typeface="EB Garamond"/>
              <a:cs typeface="EB Garamond"/>
              <a:sym typeface="EB Garamond"/>
            </a:endParaRPr>
          </a:p>
          <a:p>
            <a:pPr marL="457200" lvl="0" indent="-292100" algn="l" rtl="0">
              <a:lnSpc>
                <a:spcPct val="100000"/>
              </a:lnSpc>
              <a:spcBef>
                <a:spcPts val="0"/>
              </a:spcBef>
              <a:spcAft>
                <a:spcPts val="0"/>
              </a:spcAft>
              <a:buClr>
                <a:srgbClr val="000000"/>
              </a:buClr>
              <a:buSzPts val="1000"/>
              <a:buFont typeface="EB Garamond"/>
              <a:buChar char="●"/>
            </a:pPr>
            <a:r>
              <a:rPr lang="en" sz="1000" dirty="0">
                <a:solidFill>
                  <a:srgbClr val="000000"/>
                </a:solidFill>
                <a:latin typeface="EB Garamond"/>
                <a:ea typeface="EB Garamond"/>
                <a:cs typeface="EB Garamond"/>
                <a:sym typeface="EB Garamond"/>
              </a:rPr>
              <a:t>A person believes they are dying, dead or parts of the body are missing </a:t>
            </a:r>
            <a:endParaRPr sz="1000" dirty="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endParaRPr sz="1000" b="1" dirty="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r>
              <a:rPr lang="en" sz="1200" b="1" dirty="0">
                <a:solidFill>
                  <a:srgbClr val="000000"/>
                </a:solidFill>
                <a:latin typeface="EB Garamond"/>
                <a:ea typeface="EB Garamond"/>
                <a:cs typeface="EB Garamond"/>
                <a:sym typeface="EB Garamond"/>
              </a:rPr>
              <a:t>Eating disorders (Anorexia, Bulimia), PTSD &amp; Acute Stress</a:t>
            </a:r>
            <a:endParaRPr sz="1200" b="1" dirty="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endParaRPr sz="1100" b="1" dirty="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r>
              <a:rPr lang="en" sz="1200" b="1" dirty="0">
                <a:solidFill>
                  <a:srgbClr val="000000"/>
                </a:solidFill>
                <a:latin typeface="EB Garamond"/>
                <a:ea typeface="EB Garamond"/>
                <a:cs typeface="EB Garamond"/>
                <a:sym typeface="EB Garamond"/>
              </a:rPr>
              <a:t>*Clozapine-induced Neutropenia/ Agranulocytosis</a:t>
            </a:r>
            <a:endParaRPr sz="1200" b="1" dirty="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endParaRPr sz="1000" b="1" dirty="0">
              <a:solidFill>
                <a:srgbClr val="000000"/>
              </a:solidFill>
              <a:latin typeface="EB Garamond"/>
              <a:ea typeface="EB Garamond"/>
              <a:cs typeface="EB Garamond"/>
              <a:sym typeface="EB Garamond"/>
            </a:endParaRPr>
          </a:p>
          <a:p>
            <a:pPr marL="0" lvl="0" indent="0" algn="l" rtl="0">
              <a:spcBef>
                <a:spcPts val="0"/>
              </a:spcBef>
              <a:spcAft>
                <a:spcPts val="0"/>
              </a:spcAft>
              <a:buNone/>
            </a:pPr>
            <a:endParaRPr sz="1200" b="1" dirty="0">
              <a:solidFill>
                <a:schemeClr val="lt1"/>
              </a:solidFill>
              <a:latin typeface="Roboto"/>
              <a:ea typeface="Roboto"/>
              <a:cs typeface="Roboto"/>
              <a:sym typeface="Roboto"/>
            </a:endParaRPr>
          </a:p>
          <a:p>
            <a:pPr marL="0" lvl="0" indent="0" algn="l" rtl="0">
              <a:spcBef>
                <a:spcPts val="1200"/>
              </a:spcBef>
              <a:spcAft>
                <a:spcPts val="1200"/>
              </a:spcAft>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8"/>
          <p:cNvSpPr txBox="1">
            <a:spLocks noGrp="1"/>
          </p:cNvSpPr>
          <p:nvPr>
            <p:ph type="ctrTitle" idx="4294967295"/>
          </p:nvPr>
        </p:nvSpPr>
        <p:spPr>
          <a:xfrm>
            <a:off x="1938475" y="1953750"/>
            <a:ext cx="5097900" cy="969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b="1">
                <a:latin typeface="EB Garamond"/>
                <a:ea typeface="EB Garamond"/>
                <a:cs typeface="EB Garamond"/>
                <a:sym typeface="EB Garamond"/>
              </a:rPr>
              <a:t>Any questions?</a:t>
            </a:r>
            <a:endParaRPr sz="3200" b="1">
              <a:latin typeface="EB Garamond"/>
              <a:ea typeface="EB Garamond"/>
              <a:cs typeface="EB Garamond"/>
              <a:sym typeface="EB Garamon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9"/>
          <p:cNvSpPr txBox="1">
            <a:spLocks noGrp="1"/>
          </p:cNvSpPr>
          <p:nvPr>
            <p:ph type="title"/>
          </p:nvPr>
        </p:nvSpPr>
        <p:spPr>
          <a:xfrm>
            <a:off x="254350" y="19335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420" b="1" u="sng">
                <a:latin typeface="EB Garamond"/>
                <a:ea typeface="EB Garamond"/>
                <a:cs typeface="EB Garamond"/>
                <a:sym typeface="EB Garamond"/>
              </a:rPr>
              <a:t>Exam Question Practice</a:t>
            </a:r>
            <a:endParaRPr sz="3420" b="1" u="sng">
              <a:latin typeface="EB Garamond"/>
              <a:ea typeface="EB Garamond"/>
              <a:cs typeface="EB Garamond"/>
              <a:sym typeface="EB Garamond"/>
            </a:endParaRPr>
          </a:p>
          <a:p>
            <a:pPr marL="0" lvl="0" indent="0" algn="ctr" rtl="0">
              <a:spcBef>
                <a:spcPts val="0"/>
              </a:spcBef>
              <a:spcAft>
                <a:spcPts val="0"/>
              </a:spcAft>
              <a:buSzPts val="990"/>
              <a:buNone/>
            </a:pPr>
            <a:endParaRPr sz="1320" b="1" u="sng">
              <a:latin typeface="EB Garamond"/>
              <a:ea typeface="EB Garamond"/>
              <a:cs typeface="EB Garamond"/>
              <a:sym typeface="EB Garamond"/>
            </a:endParaRPr>
          </a:p>
        </p:txBody>
      </p:sp>
      <p:sp>
        <p:nvSpPr>
          <p:cNvPr id="397" name="Google Shape;397;p59"/>
          <p:cNvSpPr txBox="1"/>
          <p:nvPr/>
        </p:nvSpPr>
        <p:spPr>
          <a:xfrm>
            <a:off x="2962175" y="4652175"/>
            <a:ext cx="3021300" cy="41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SzPts val="990"/>
              <a:buFont typeface="Arial"/>
              <a:buNone/>
            </a:pPr>
            <a:r>
              <a:rPr lang="en" sz="1520" b="1">
                <a:solidFill>
                  <a:schemeClr val="dk1"/>
                </a:solidFill>
                <a:latin typeface="EB Garamond"/>
                <a:ea typeface="EB Garamond"/>
                <a:cs typeface="EB Garamond"/>
                <a:sym typeface="EB Garamond"/>
              </a:rPr>
              <a:t>https://vevox.app/#/m/155350535</a:t>
            </a:r>
            <a:endParaRPr sz="16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Question 1</a:t>
            </a:r>
            <a:endParaRPr b="1">
              <a:latin typeface="EB Garamond"/>
              <a:ea typeface="EB Garamond"/>
              <a:cs typeface="EB Garamond"/>
              <a:sym typeface="EB Garamond"/>
            </a:endParaRPr>
          </a:p>
        </p:txBody>
      </p:sp>
      <p:sp>
        <p:nvSpPr>
          <p:cNvPr id="403" name="Google Shape;403;p6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200">
                <a:solidFill>
                  <a:schemeClr val="lt1"/>
                </a:solidFill>
                <a:latin typeface="EB Garamond"/>
                <a:ea typeface="EB Garamond"/>
                <a:cs typeface="EB Garamond"/>
                <a:sym typeface="EB Garamond"/>
              </a:rPr>
              <a:t>A 23-year-old man is brought to the physician by his family due to concerns about his behavior. The patient's parent tells the physician that for the past month, the patient has been telling them that he is receiving signals on the television from a secret organization to “save the world from the upcoming alien invasion.” His parent adds that they sometimes see the patient communicating with people who are not there. The patient dropped out of his college courses seven months ago after his grades deteriorated, although he was an excellent student before. At that time, the patient also stopped taking care of his hygiene, often not showering for multiple days, and he has withdrawn from his friends and family. Past medical history is noncontributory, and the patient does not drink alcohol or use recreational drugs. Which of the following is the most likely diagnosis?</a:t>
            </a:r>
            <a:endParaRPr sz="1200">
              <a:solidFill>
                <a:schemeClr val="lt1"/>
              </a:solidFill>
              <a:latin typeface="EB Garamond"/>
              <a:ea typeface="EB Garamond"/>
              <a:cs typeface="EB Garamond"/>
              <a:sym typeface="EB Garamond"/>
            </a:endParaRPr>
          </a:p>
          <a:p>
            <a:pPr marL="0" lvl="0" indent="0" algn="just" rtl="0">
              <a:spcBef>
                <a:spcPts val="0"/>
              </a:spcBef>
              <a:spcAft>
                <a:spcPts val="0"/>
              </a:spcAft>
              <a:buNone/>
            </a:pP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Narcissistic personality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Delusional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Brief psychotic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Schizophrenia</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Schizophreniform disorder</a:t>
            </a:r>
            <a:endParaRPr sz="1200">
              <a:solidFill>
                <a:schemeClr val="lt1"/>
              </a:solidFill>
              <a:latin typeface="EB Garamond"/>
              <a:ea typeface="EB Garamond"/>
              <a:cs typeface="EB Garamond"/>
              <a:sym typeface="EB Garamon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Question 1</a:t>
            </a:r>
            <a:endParaRPr b="1">
              <a:latin typeface="EB Garamond"/>
              <a:ea typeface="EB Garamond"/>
              <a:cs typeface="EB Garamond"/>
              <a:sym typeface="EB Garamond"/>
            </a:endParaRPr>
          </a:p>
        </p:txBody>
      </p:sp>
      <p:sp>
        <p:nvSpPr>
          <p:cNvPr id="409" name="Google Shape;409;p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200">
                <a:solidFill>
                  <a:schemeClr val="lt1"/>
                </a:solidFill>
                <a:latin typeface="EB Garamond"/>
                <a:ea typeface="EB Garamond"/>
                <a:cs typeface="EB Garamond"/>
                <a:sym typeface="EB Garamond"/>
              </a:rPr>
              <a:t>A 23-year-old man is brought to the physician by his family due to concerns about his behavior. The patient's parent tells the physician that for the past month, the patient has been telling them that he is </a:t>
            </a:r>
            <a:r>
              <a:rPr lang="en" sz="1200">
                <a:solidFill>
                  <a:schemeClr val="lt1"/>
                </a:solidFill>
                <a:highlight>
                  <a:srgbClr val="00FF00"/>
                </a:highlight>
                <a:latin typeface="EB Garamond"/>
                <a:ea typeface="EB Garamond"/>
                <a:cs typeface="EB Garamond"/>
                <a:sym typeface="EB Garamond"/>
              </a:rPr>
              <a:t>receiving signals on the television from a secret organization to “save the world from the upcoming alien invasion.”</a:t>
            </a:r>
            <a:r>
              <a:rPr lang="en" sz="1200">
                <a:solidFill>
                  <a:schemeClr val="lt1"/>
                </a:solidFill>
                <a:latin typeface="EB Garamond"/>
                <a:ea typeface="EB Garamond"/>
                <a:cs typeface="EB Garamond"/>
                <a:sym typeface="EB Garamond"/>
              </a:rPr>
              <a:t> His parent adds that they sometimes see the </a:t>
            </a:r>
            <a:r>
              <a:rPr lang="en" sz="1200">
                <a:solidFill>
                  <a:schemeClr val="lt1"/>
                </a:solidFill>
                <a:highlight>
                  <a:srgbClr val="00FF00"/>
                </a:highlight>
                <a:latin typeface="EB Garamond"/>
                <a:ea typeface="EB Garamond"/>
                <a:cs typeface="EB Garamond"/>
                <a:sym typeface="EB Garamond"/>
              </a:rPr>
              <a:t>patient communicating with people who are not there.</a:t>
            </a:r>
            <a:r>
              <a:rPr lang="en" sz="1200">
                <a:solidFill>
                  <a:schemeClr val="lt1"/>
                </a:solidFill>
                <a:latin typeface="EB Garamond"/>
                <a:ea typeface="EB Garamond"/>
                <a:cs typeface="EB Garamond"/>
                <a:sym typeface="EB Garamond"/>
              </a:rPr>
              <a:t> The patient </a:t>
            </a:r>
            <a:r>
              <a:rPr lang="en" sz="1200">
                <a:solidFill>
                  <a:schemeClr val="lt1"/>
                </a:solidFill>
                <a:highlight>
                  <a:srgbClr val="00FF00"/>
                </a:highlight>
                <a:latin typeface="EB Garamond"/>
                <a:ea typeface="EB Garamond"/>
                <a:cs typeface="EB Garamond"/>
                <a:sym typeface="EB Garamond"/>
              </a:rPr>
              <a:t>dropped out of his college courses seven months ago</a:t>
            </a:r>
            <a:r>
              <a:rPr lang="en" sz="1200">
                <a:solidFill>
                  <a:schemeClr val="lt1"/>
                </a:solidFill>
                <a:latin typeface="EB Garamond"/>
                <a:ea typeface="EB Garamond"/>
                <a:cs typeface="EB Garamond"/>
                <a:sym typeface="EB Garamond"/>
              </a:rPr>
              <a:t> after his grades deteriorated, although he was an excellent student before. At that time, the </a:t>
            </a:r>
            <a:r>
              <a:rPr lang="en" sz="1200">
                <a:solidFill>
                  <a:schemeClr val="lt1"/>
                </a:solidFill>
                <a:highlight>
                  <a:srgbClr val="00FF00"/>
                </a:highlight>
                <a:latin typeface="EB Garamond"/>
                <a:ea typeface="EB Garamond"/>
                <a:cs typeface="EB Garamond"/>
                <a:sym typeface="EB Garamond"/>
              </a:rPr>
              <a:t>patient also stopped taking care of his hygiene, often not showering for multiple days, and he has withdrawn from his friends and family. </a:t>
            </a:r>
            <a:r>
              <a:rPr lang="en" sz="1200">
                <a:solidFill>
                  <a:schemeClr val="lt1"/>
                </a:solidFill>
                <a:latin typeface="EB Garamond"/>
                <a:ea typeface="EB Garamond"/>
                <a:cs typeface="EB Garamond"/>
                <a:sym typeface="EB Garamond"/>
              </a:rPr>
              <a:t>Past medical history is noncontributory, and the patient does not drink alcohol or use recreational drugs. Which of the following is the most likely diagnosis?</a:t>
            </a:r>
            <a:endParaRPr sz="1200">
              <a:solidFill>
                <a:schemeClr val="lt1"/>
              </a:solidFill>
              <a:latin typeface="EB Garamond"/>
              <a:ea typeface="EB Garamond"/>
              <a:cs typeface="EB Garamond"/>
              <a:sym typeface="EB Garamond"/>
            </a:endParaRPr>
          </a:p>
          <a:p>
            <a:pPr marL="0" lvl="0" indent="0" algn="just" rtl="0">
              <a:spcBef>
                <a:spcPts val="0"/>
              </a:spcBef>
              <a:spcAft>
                <a:spcPts val="0"/>
              </a:spcAft>
              <a:buNone/>
            </a:pP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Narcissistic personality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Delusional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Brief psychotic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highlight>
                  <a:srgbClr val="00FF00"/>
                </a:highlight>
                <a:latin typeface="EB Garamond"/>
                <a:ea typeface="EB Garamond"/>
                <a:cs typeface="EB Garamond"/>
                <a:sym typeface="EB Garamond"/>
              </a:rPr>
              <a:t>Schizophrenia</a:t>
            </a:r>
            <a:endParaRPr sz="1200">
              <a:solidFill>
                <a:schemeClr val="lt1"/>
              </a:solidFill>
              <a:highlight>
                <a:srgbClr val="00FF00"/>
              </a:highlight>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Schizophreniform disorder</a:t>
            </a:r>
            <a:endParaRPr sz="1200">
              <a:solidFill>
                <a:schemeClr val="lt1"/>
              </a:solidFill>
              <a:latin typeface="EB Garamond"/>
              <a:ea typeface="EB Garamond"/>
              <a:cs typeface="EB Garamond"/>
              <a:sym typeface="EB 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Major depressive disorder / clinical depression</a:t>
            </a:r>
            <a:endParaRPr b="1">
              <a:latin typeface="EB Garamond"/>
              <a:ea typeface="EB Garamond"/>
              <a:cs typeface="EB Garamond"/>
              <a:sym typeface="EB Garamond"/>
            </a:endParaRPr>
          </a:p>
        </p:txBody>
      </p:sp>
      <p:sp>
        <p:nvSpPr>
          <p:cNvPr id="83" name="Google Shape;83;p17"/>
          <p:cNvSpPr txBox="1">
            <a:spLocks noGrp="1"/>
          </p:cNvSpPr>
          <p:nvPr>
            <p:ph type="body" idx="1"/>
          </p:nvPr>
        </p:nvSpPr>
        <p:spPr>
          <a:xfrm>
            <a:off x="364975" y="1072525"/>
            <a:ext cx="8936100" cy="359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chemeClr val="dk1"/>
                </a:solidFill>
                <a:latin typeface="EB Garamond"/>
                <a:ea typeface="EB Garamond"/>
                <a:cs typeface="EB Garamond"/>
                <a:sym typeface="EB Garamond"/>
              </a:rPr>
              <a:t>Diagnosis - criteria from DSM-5, 5-9 symptoms of</a:t>
            </a:r>
            <a:endParaRPr sz="1500">
              <a:solidFill>
                <a:schemeClr val="dk1"/>
              </a:solidFill>
              <a:latin typeface="EB Garamond"/>
              <a:ea typeface="EB Garamond"/>
              <a:cs typeface="EB Garamond"/>
              <a:sym typeface="EB Garamond"/>
            </a:endParaRPr>
          </a:p>
          <a:p>
            <a:pPr marL="914400" lvl="0" indent="-323850" algn="l" rtl="0">
              <a:spcBef>
                <a:spcPts val="120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Low mood</a:t>
            </a:r>
            <a:endParaRPr sz="1500">
              <a:solidFill>
                <a:schemeClr val="dk1"/>
              </a:solidFill>
              <a:latin typeface="EB Garamond"/>
              <a:ea typeface="EB Garamond"/>
              <a:cs typeface="EB Garamond"/>
              <a:sym typeface="EB Garamond"/>
            </a:endParaRPr>
          </a:p>
          <a:p>
            <a:pPr marL="9144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Diminished pleasure/interest (anhedonia)</a:t>
            </a:r>
            <a:endParaRPr sz="1500">
              <a:solidFill>
                <a:schemeClr val="dk1"/>
              </a:solidFill>
              <a:latin typeface="EB Garamond"/>
              <a:ea typeface="EB Garamond"/>
              <a:cs typeface="EB Garamond"/>
              <a:sym typeface="EB Garamond"/>
            </a:endParaRPr>
          </a:p>
          <a:p>
            <a:pPr marL="9144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Weight loss /gain</a:t>
            </a:r>
            <a:endParaRPr sz="1500">
              <a:solidFill>
                <a:schemeClr val="dk1"/>
              </a:solidFill>
              <a:latin typeface="EB Garamond"/>
              <a:ea typeface="EB Garamond"/>
              <a:cs typeface="EB Garamond"/>
              <a:sym typeface="EB Garamond"/>
            </a:endParaRPr>
          </a:p>
          <a:p>
            <a:pPr marL="9144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Insomnia / oversleeping</a:t>
            </a:r>
            <a:endParaRPr sz="1500">
              <a:solidFill>
                <a:schemeClr val="dk1"/>
              </a:solidFill>
              <a:latin typeface="EB Garamond"/>
              <a:ea typeface="EB Garamond"/>
              <a:cs typeface="EB Garamond"/>
              <a:sym typeface="EB Garamond"/>
            </a:endParaRPr>
          </a:p>
          <a:p>
            <a:pPr marL="9144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Psychomotor agitation (pacing, wringing hands) or impairment (e.g. slowing of thoughts or movement)</a:t>
            </a:r>
            <a:endParaRPr sz="1500">
              <a:solidFill>
                <a:schemeClr val="dk1"/>
              </a:solidFill>
              <a:latin typeface="EB Garamond"/>
              <a:ea typeface="EB Garamond"/>
              <a:cs typeface="EB Garamond"/>
              <a:sym typeface="EB Garamond"/>
            </a:endParaRPr>
          </a:p>
          <a:p>
            <a:pPr marL="9144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Fatigue</a:t>
            </a:r>
            <a:endParaRPr sz="1500">
              <a:solidFill>
                <a:schemeClr val="dk1"/>
              </a:solidFill>
              <a:latin typeface="EB Garamond"/>
              <a:ea typeface="EB Garamond"/>
              <a:cs typeface="EB Garamond"/>
              <a:sym typeface="EB Garamond"/>
            </a:endParaRPr>
          </a:p>
          <a:p>
            <a:pPr marL="9144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Feelings of worthlessness / guilt</a:t>
            </a:r>
            <a:endParaRPr sz="1500">
              <a:solidFill>
                <a:schemeClr val="dk1"/>
              </a:solidFill>
              <a:latin typeface="EB Garamond"/>
              <a:ea typeface="EB Garamond"/>
              <a:cs typeface="EB Garamond"/>
              <a:sym typeface="EB Garamond"/>
            </a:endParaRPr>
          </a:p>
          <a:p>
            <a:pPr marL="9144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Decreased concentration</a:t>
            </a:r>
            <a:endParaRPr sz="1500">
              <a:solidFill>
                <a:schemeClr val="dk1"/>
              </a:solidFill>
              <a:latin typeface="EB Garamond"/>
              <a:ea typeface="EB Garamond"/>
              <a:cs typeface="EB Garamond"/>
              <a:sym typeface="EB Garamond"/>
            </a:endParaRPr>
          </a:p>
          <a:p>
            <a:pPr marL="9144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Suicidal thoughts, ideation, attempts</a:t>
            </a:r>
            <a:endParaRPr sz="1500">
              <a:latin typeface="EB Garamond"/>
              <a:ea typeface="EB Garamond"/>
              <a:cs typeface="EB Garamond"/>
              <a:sym typeface="EB Garamond"/>
            </a:endParaRPr>
          </a:p>
        </p:txBody>
      </p:sp>
      <p:sp>
        <p:nvSpPr>
          <p:cNvPr id="84" name="Google Shape;84;p17"/>
          <p:cNvSpPr txBox="1"/>
          <p:nvPr/>
        </p:nvSpPr>
        <p:spPr>
          <a:xfrm>
            <a:off x="5580200" y="3092800"/>
            <a:ext cx="3436500" cy="16440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lvl="0"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For </a:t>
            </a:r>
            <a:r>
              <a:rPr lang="en" sz="1200" u="sng">
                <a:solidFill>
                  <a:schemeClr val="dk1"/>
                </a:solidFill>
                <a:latin typeface="EB Garamond"/>
                <a:ea typeface="EB Garamond"/>
                <a:cs typeface="EB Garamond"/>
                <a:sym typeface="EB Garamond"/>
              </a:rPr>
              <a:t>at least 2 weeks</a:t>
            </a:r>
            <a:r>
              <a:rPr lang="en" sz="1200">
                <a:solidFill>
                  <a:schemeClr val="dk1"/>
                </a:solidFill>
                <a:latin typeface="EB Garamond"/>
                <a:ea typeface="EB Garamond"/>
                <a:cs typeface="EB Garamond"/>
                <a:sym typeface="EB Garamond"/>
              </a:rPr>
              <a:t>, most of the day, nearly every day</a:t>
            </a:r>
            <a:endParaRPr sz="1200">
              <a:solidFill>
                <a:schemeClr val="dk1"/>
              </a:solidFill>
              <a:latin typeface="EB Garamond"/>
              <a:ea typeface="EB Garamond"/>
              <a:cs typeface="EB Garamond"/>
              <a:sym typeface="EB Garamond"/>
            </a:endParaRPr>
          </a:p>
          <a:p>
            <a:pPr marL="457200" lvl="0" indent="-304800" algn="l" rtl="0">
              <a:lnSpc>
                <a:spcPct val="115000"/>
              </a:lnSpc>
              <a:spcBef>
                <a:spcPts val="0"/>
              </a:spcBef>
              <a:spcAft>
                <a:spcPts val="0"/>
              </a:spcAft>
              <a:buClr>
                <a:schemeClr val="dk1"/>
              </a:buClr>
              <a:buSzPts val="1200"/>
              <a:buFont typeface="EB Garamond"/>
              <a:buChar char="●"/>
            </a:pPr>
            <a:r>
              <a:rPr lang="en" sz="1200">
                <a:solidFill>
                  <a:schemeClr val="dk1"/>
                </a:solidFill>
                <a:latin typeface="EB Garamond"/>
                <a:ea typeface="EB Garamond"/>
                <a:cs typeface="EB Garamond"/>
                <a:sym typeface="EB Garamond"/>
              </a:rPr>
              <a:t>Must cause </a:t>
            </a:r>
            <a:r>
              <a:rPr lang="en" sz="1200" u="sng">
                <a:solidFill>
                  <a:schemeClr val="dk1"/>
                </a:solidFill>
                <a:latin typeface="EB Garamond"/>
                <a:ea typeface="EB Garamond"/>
                <a:cs typeface="EB Garamond"/>
                <a:sym typeface="EB Garamond"/>
              </a:rPr>
              <a:t>significant distress to patient’s daily life</a:t>
            </a:r>
            <a:r>
              <a:rPr lang="en" sz="1200">
                <a:solidFill>
                  <a:schemeClr val="dk1"/>
                </a:solidFill>
                <a:latin typeface="EB Garamond"/>
                <a:ea typeface="EB Garamond"/>
                <a:cs typeface="EB Garamond"/>
                <a:sym typeface="EB Garamond"/>
              </a:rPr>
              <a:t>, not due to another medical condition or substance, not better explained by another mental disorder (e.g. schizoaffective disorder), and no manic or hypomanic episodes</a:t>
            </a:r>
            <a:endParaRPr sz="1200">
              <a:solidFill>
                <a:schemeClr val="dk1"/>
              </a:solidFill>
              <a:latin typeface="EB Garamond"/>
              <a:ea typeface="EB Garamond"/>
              <a:cs typeface="EB Garamond"/>
              <a:sym typeface="EB Garamon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2</a:t>
            </a:r>
            <a:endParaRPr>
              <a:latin typeface="EB Garamond"/>
              <a:ea typeface="EB Garamond"/>
              <a:cs typeface="EB Garamond"/>
              <a:sym typeface="EB Garamond"/>
            </a:endParaRPr>
          </a:p>
        </p:txBody>
      </p:sp>
      <p:sp>
        <p:nvSpPr>
          <p:cNvPr id="415" name="Google Shape;415;p6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500">
                <a:solidFill>
                  <a:schemeClr val="lt1"/>
                </a:solidFill>
                <a:latin typeface="EB Garamond"/>
                <a:ea typeface="EB Garamond"/>
                <a:cs typeface="EB Garamond"/>
                <a:sym typeface="EB Garamond"/>
              </a:rPr>
              <a:t>A 28-year-old man comes to the office because of fear of leaving his home or </a:t>
            </a:r>
            <a:r>
              <a:rPr lang="en" sz="1500">
                <a:solidFill>
                  <a:schemeClr val="lt1"/>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walking</a:t>
            </a:r>
            <a:r>
              <a:rPr lang="en" sz="1500">
                <a:solidFill>
                  <a:schemeClr val="lt1"/>
                </a:solidFill>
                <a:latin typeface="EB Garamond"/>
                <a:ea typeface="EB Garamond"/>
                <a:cs typeface="EB Garamond"/>
                <a:sym typeface="EB Garamond"/>
              </a:rPr>
              <a:t> on the street for the past five years. He avoids going outside, feels panic when he does, and asks for transportation from friends and family wherever he goes because he feels really anxious when using public transportation. Which of the following disorders is the most appropriate diagnosis?</a:t>
            </a:r>
            <a:endParaRPr sz="1500">
              <a:solidFill>
                <a:schemeClr val="lt1"/>
              </a:solidFill>
              <a:latin typeface="EB Garamond"/>
              <a:ea typeface="EB Garamond"/>
              <a:cs typeface="EB Garamond"/>
              <a:sym typeface="EB Garamond"/>
            </a:endParaRPr>
          </a:p>
          <a:p>
            <a:pPr marL="0" lvl="0" indent="0" algn="just" rtl="0">
              <a:spcBef>
                <a:spcPts val="0"/>
              </a:spcBef>
              <a:spcAft>
                <a:spcPts val="0"/>
              </a:spcAft>
              <a:buNone/>
            </a:pPr>
            <a:endParaRPr sz="1500">
              <a:solidFill>
                <a:schemeClr val="lt1"/>
              </a:solidFill>
              <a:latin typeface="EB Garamond"/>
              <a:ea typeface="EB Garamond"/>
              <a:cs typeface="EB Garamond"/>
              <a:sym typeface="EB Garamond"/>
            </a:endParaRPr>
          </a:p>
          <a:p>
            <a:pPr marL="457200" lvl="0" indent="-323850" algn="just" rtl="0">
              <a:spcBef>
                <a:spcPts val="0"/>
              </a:spcBef>
              <a:spcAft>
                <a:spcPts val="0"/>
              </a:spcAft>
              <a:buClr>
                <a:schemeClr val="lt1"/>
              </a:buClr>
              <a:buSzPts val="1500"/>
              <a:buFont typeface="EB Garamond"/>
              <a:buAutoNum type="alphaLcPeriod"/>
            </a:pPr>
            <a:r>
              <a:rPr lang="en" sz="1500">
                <a:solidFill>
                  <a:schemeClr val="lt1"/>
                </a:solidFill>
                <a:latin typeface="EB Garamond"/>
                <a:ea typeface="EB Garamond"/>
                <a:cs typeface="EB Garamond"/>
                <a:sym typeface="EB Garamond"/>
              </a:rPr>
              <a:t>Agoraphobia</a:t>
            </a:r>
            <a:endParaRPr sz="1500">
              <a:solidFill>
                <a:schemeClr val="lt1"/>
              </a:solidFill>
              <a:latin typeface="EB Garamond"/>
              <a:ea typeface="EB Garamond"/>
              <a:cs typeface="EB Garamond"/>
              <a:sym typeface="EB Garamond"/>
            </a:endParaRPr>
          </a:p>
          <a:p>
            <a:pPr marL="457200" lvl="0" indent="-323850" algn="just" rtl="0">
              <a:spcBef>
                <a:spcPts val="0"/>
              </a:spcBef>
              <a:spcAft>
                <a:spcPts val="0"/>
              </a:spcAft>
              <a:buClr>
                <a:schemeClr val="lt1"/>
              </a:buClr>
              <a:buSzPts val="1500"/>
              <a:buFont typeface="EB Garamond"/>
              <a:buAutoNum type="alphaLcPeriod"/>
            </a:pPr>
            <a:r>
              <a:rPr lang="en" sz="1500">
                <a:solidFill>
                  <a:schemeClr val="lt1"/>
                </a:solidFill>
                <a:latin typeface="EB Garamond"/>
                <a:ea typeface="EB Garamond"/>
                <a:cs typeface="EB Garamond"/>
                <a:sym typeface="EB Garamond"/>
              </a:rPr>
              <a:t>Depression</a:t>
            </a:r>
            <a:endParaRPr sz="1500">
              <a:solidFill>
                <a:schemeClr val="lt1"/>
              </a:solidFill>
              <a:latin typeface="EB Garamond"/>
              <a:ea typeface="EB Garamond"/>
              <a:cs typeface="EB Garamond"/>
              <a:sym typeface="EB Garamond"/>
            </a:endParaRPr>
          </a:p>
          <a:p>
            <a:pPr marL="457200" lvl="0" indent="-323850" algn="just" rtl="0">
              <a:spcBef>
                <a:spcPts val="0"/>
              </a:spcBef>
              <a:spcAft>
                <a:spcPts val="0"/>
              </a:spcAft>
              <a:buClr>
                <a:schemeClr val="lt1"/>
              </a:buClr>
              <a:buSzPts val="1500"/>
              <a:buFont typeface="EB Garamond"/>
              <a:buAutoNum type="alphaLcPeriod"/>
            </a:pPr>
            <a:r>
              <a:rPr lang="en" sz="1500">
                <a:solidFill>
                  <a:schemeClr val="lt1"/>
                </a:solidFill>
                <a:latin typeface="EB Garamond"/>
                <a:ea typeface="EB Garamond"/>
                <a:cs typeface="EB Garamond"/>
                <a:sym typeface="EB Garamond"/>
              </a:rPr>
              <a:t>Panic disorder</a:t>
            </a:r>
            <a:endParaRPr sz="1500">
              <a:solidFill>
                <a:schemeClr val="lt1"/>
              </a:solidFill>
              <a:latin typeface="EB Garamond"/>
              <a:ea typeface="EB Garamond"/>
              <a:cs typeface="EB Garamond"/>
              <a:sym typeface="EB Garamond"/>
            </a:endParaRPr>
          </a:p>
          <a:p>
            <a:pPr marL="457200" lvl="0" indent="-323850" algn="just" rtl="0">
              <a:spcBef>
                <a:spcPts val="0"/>
              </a:spcBef>
              <a:spcAft>
                <a:spcPts val="0"/>
              </a:spcAft>
              <a:buClr>
                <a:schemeClr val="lt1"/>
              </a:buClr>
              <a:buSzPts val="1500"/>
              <a:buFont typeface="EB Garamond"/>
              <a:buAutoNum type="alphaLcPeriod"/>
            </a:pPr>
            <a:r>
              <a:rPr lang="en" sz="1500">
                <a:solidFill>
                  <a:schemeClr val="lt1"/>
                </a:solidFill>
                <a:latin typeface="EB Garamond"/>
                <a:ea typeface="EB Garamond"/>
                <a:cs typeface="EB Garamond"/>
                <a:sym typeface="EB Garamond"/>
              </a:rPr>
              <a:t>Separation anxiety disorder</a:t>
            </a:r>
            <a:endParaRPr sz="1500">
              <a:solidFill>
                <a:schemeClr val="lt1"/>
              </a:solidFill>
              <a:latin typeface="EB Garamond"/>
              <a:ea typeface="EB Garamond"/>
              <a:cs typeface="EB Garamond"/>
              <a:sym typeface="EB Garamond"/>
            </a:endParaRPr>
          </a:p>
          <a:p>
            <a:pPr marL="457200" lvl="0" indent="-323850" algn="just" rtl="0">
              <a:spcBef>
                <a:spcPts val="0"/>
              </a:spcBef>
              <a:spcAft>
                <a:spcPts val="0"/>
              </a:spcAft>
              <a:buClr>
                <a:schemeClr val="lt1"/>
              </a:buClr>
              <a:buSzPts val="1500"/>
              <a:buFont typeface="EB Garamond"/>
              <a:buAutoNum type="alphaLcPeriod"/>
            </a:pPr>
            <a:r>
              <a:rPr lang="en" sz="1500">
                <a:solidFill>
                  <a:schemeClr val="lt1"/>
                </a:solidFill>
                <a:latin typeface="EB Garamond"/>
                <a:ea typeface="EB Garamond"/>
                <a:cs typeface="EB Garamond"/>
                <a:sym typeface="EB Garamond"/>
              </a:rPr>
              <a:t>Specific phobia</a:t>
            </a:r>
            <a:endParaRPr sz="1500">
              <a:solidFill>
                <a:schemeClr val="lt1"/>
              </a:solidFill>
              <a:latin typeface="EB Garamond"/>
              <a:ea typeface="EB Garamond"/>
              <a:cs typeface="EB Garamond"/>
              <a:sym typeface="EB Garamon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2</a:t>
            </a:r>
            <a:endParaRPr>
              <a:latin typeface="EB Garamond"/>
              <a:ea typeface="EB Garamond"/>
              <a:cs typeface="EB Garamond"/>
              <a:sym typeface="EB Garamond"/>
            </a:endParaRPr>
          </a:p>
        </p:txBody>
      </p:sp>
      <p:sp>
        <p:nvSpPr>
          <p:cNvPr id="421" name="Google Shape;421;p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200">
                <a:solidFill>
                  <a:schemeClr val="lt1"/>
                </a:solidFill>
                <a:latin typeface="EB Garamond"/>
                <a:ea typeface="EB Garamond"/>
                <a:cs typeface="EB Garamond"/>
                <a:sym typeface="EB Garamond"/>
              </a:rPr>
              <a:t>A 28-year-old man comes to the office because of </a:t>
            </a:r>
            <a:r>
              <a:rPr lang="en" sz="1200">
                <a:solidFill>
                  <a:schemeClr val="lt1"/>
                </a:solidFill>
                <a:highlight>
                  <a:srgbClr val="00FF00"/>
                </a:highlight>
                <a:latin typeface="EB Garamond"/>
                <a:ea typeface="EB Garamond"/>
                <a:cs typeface="EB Garamond"/>
                <a:sym typeface="EB Garamond"/>
              </a:rPr>
              <a:t>fear of leaving his home</a:t>
            </a:r>
            <a:r>
              <a:rPr lang="en" sz="1200">
                <a:solidFill>
                  <a:schemeClr val="lt1"/>
                </a:solidFill>
                <a:latin typeface="EB Garamond"/>
                <a:ea typeface="EB Garamond"/>
                <a:cs typeface="EB Garamond"/>
                <a:sym typeface="EB Garamond"/>
              </a:rPr>
              <a:t> or </a:t>
            </a:r>
            <a:r>
              <a:rPr lang="en" sz="1200">
                <a:solidFill>
                  <a:schemeClr val="lt1"/>
                </a:solidFill>
                <a:highlight>
                  <a:srgbClr val="00FF00"/>
                </a:highlight>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walking</a:t>
            </a:r>
            <a:r>
              <a:rPr lang="en" sz="1200">
                <a:solidFill>
                  <a:schemeClr val="lt1"/>
                </a:solidFill>
                <a:highlight>
                  <a:srgbClr val="00FF00"/>
                </a:highlight>
                <a:latin typeface="EB Garamond"/>
                <a:ea typeface="EB Garamond"/>
                <a:cs typeface="EB Garamond"/>
                <a:sym typeface="EB Garamond"/>
              </a:rPr>
              <a:t> on the street </a:t>
            </a:r>
            <a:r>
              <a:rPr lang="en" sz="1200">
                <a:solidFill>
                  <a:schemeClr val="lt1"/>
                </a:solidFill>
                <a:latin typeface="EB Garamond"/>
                <a:ea typeface="EB Garamond"/>
                <a:cs typeface="EB Garamond"/>
                <a:sym typeface="EB Garamond"/>
              </a:rPr>
              <a:t>for the past five years. He </a:t>
            </a:r>
            <a:r>
              <a:rPr lang="en" sz="1200">
                <a:solidFill>
                  <a:schemeClr val="lt1"/>
                </a:solidFill>
                <a:highlight>
                  <a:srgbClr val="00FF00"/>
                </a:highlight>
                <a:latin typeface="EB Garamond"/>
                <a:ea typeface="EB Garamond"/>
                <a:cs typeface="EB Garamond"/>
                <a:sym typeface="EB Garamond"/>
              </a:rPr>
              <a:t>avoids going outside, feels panic when he does, and asks for transportation from friends and family wherever he goes because he feels really anxious when using public transportation.</a:t>
            </a:r>
            <a:r>
              <a:rPr lang="en" sz="1200">
                <a:solidFill>
                  <a:schemeClr val="lt1"/>
                </a:solidFill>
                <a:latin typeface="EB Garamond"/>
                <a:ea typeface="EB Garamond"/>
                <a:cs typeface="EB Garamond"/>
                <a:sym typeface="EB Garamond"/>
              </a:rPr>
              <a:t> Which of the following disorders is the most appropriate diagnosis?</a:t>
            </a:r>
            <a:endParaRPr sz="1200">
              <a:solidFill>
                <a:schemeClr val="lt1"/>
              </a:solidFill>
              <a:latin typeface="EB Garamond"/>
              <a:ea typeface="EB Garamond"/>
              <a:cs typeface="EB Garamond"/>
              <a:sym typeface="EB Garamond"/>
            </a:endParaRPr>
          </a:p>
          <a:p>
            <a:pPr marL="0" lvl="0" indent="0" algn="just" rtl="0">
              <a:spcBef>
                <a:spcPts val="0"/>
              </a:spcBef>
              <a:spcAft>
                <a:spcPts val="0"/>
              </a:spcAft>
              <a:buNone/>
            </a:pP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highlight>
                  <a:srgbClr val="00FF00"/>
                </a:highlight>
                <a:latin typeface="EB Garamond"/>
                <a:ea typeface="EB Garamond"/>
                <a:cs typeface="EB Garamond"/>
                <a:sym typeface="EB Garamond"/>
              </a:rPr>
              <a:t>Agoraphobia</a:t>
            </a:r>
            <a:endParaRPr sz="1200">
              <a:solidFill>
                <a:schemeClr val="lt1"/>
              </a:solidFill>
              <a:highlight>
                <a:srgbClr val="00FF00"/>
              </a:highlight>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Depression</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Panic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Separation anxiety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Specific phobia</a:t>
            </a:r>
            <a:endParaRPr sz="1200">
              <a:solidFill>
                <a:schemeClr val="lt1"/>
              </a:solidFill>
              <a:latin typeface="EB Garamond"/>
              <a:ea typeface="EB Garamond"/>
              <a:cs typeface="EB Garamond"/>
              <a:sym typeface="EB Garamon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3</a:t>
            </a:r>
            <a:endParaRPr>
              <a:latin typeface="EB Garamond"/>
              <a:ea typeface="EB Garamond"/>
              <a:cs typeface="EB Garamond"/>
              <a:sym typeface="EB Garamond"/>
            </a:endParaRPr>
          </a:p>
        </p:txBody>
      </p:sp>
      <p:sp>
        <p:nvSpPr>
          <p:cNvPr id="427" name="Google Shape;427;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200">
                <a:solidFill>
                  <a:schemeClr val="lt1"/>
                </a:solidFill>
                <a:latin typeface="EB Garamond"/>
                <a:ea typeface="EB Garamond"/>
                <a:cs typeface="EB Garamond"/>
                <a:sym typeface="EB Garamond"/>
              </a:rPr>
              <a:t>A 25-year-old woman comes to the emergency department because of cuts she made with a razor blade to her left forearm and right </a:t>
            </a:r>
            <a:r>
              <a:rPr lang="en" sz="1200">
                <a:solidFill>
                  <a:schemeClr val="lt1"/>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hip</a:t>
            </a:r>
            <a:r>
              <a:rPr lang="en" sz="1200">
                <a:solidFill>
                  <a:schemeClr val="lt1"/>
                </a:solidFill>
                <a:latin typeface="EB Garamond"/>
                <a:ea typeface="EB Garamond"/>
                <a:cs typeface="EB Garamond"/>
                <a:sym typeface="EB Garamond"/>
              </a:rPr>
              <a:t>. She says her boyfriend broke up with her recently, and she has been feeling very lonely and empty. She reports frequent cutting with a razor blade on herself when feeling this way in the past. She lives with a roommate, but reports constant fighting with her. Which of the following is the most likely diagnosis?</a:t>
            </a:r>
            <a:endParaRPr sz="1200">
              <a:solidFill>
                <a:schemeClr val="lt1"/>
              </a:solidFill>
              <a:latin typeface="EB Garamond"/>
              <a:ea typeface="EB Garamond"/>
              <a:cs typeface="EB Garamond"/>
              <a:sym typeface="EB Garamond"/>
            </a:endParaRPr>
          </a:p>
          <a:p>
            <a:pPr marL="0" lvl="0" indent="0" algn="just" rtl="0">
              <a:spcBef>
                <a:spcPts val="0"/>
              </a:spcBef>
              <a:spcAft>
                <a:spcPts val="0"/>
              </a:spcAft>
              <a:buNone/>
            </a:pP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Dysthymic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Bipolar disorder type 2</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Schizoid personality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Major depressive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Borderline personality disorder / EUPD</a:t>
            </a:r>
            <a:endParaRPr sz="1200">
              <a:solidFill>
                <a:schemeClr val="lt1"/>
              </a:solidFill>
              <a:latin typeface="EB Garamond"/>
              <a:ea typeface="EB Garamond"/>
              <a:cs typeface="EB Garamond"/>
              <a:sym typeface="EB Garamon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3</a:t>
            </a:r>
            <a:endParaRPr>
              <a:latin typeface="EB Garamond"/>
              <a:ea typeface="EB Garamond"/>
              <a:cs typeface="EB Garamond"/>
              <a:sym typeface="EB Garamond"/>
            </a:endParaRPr>
          </a:p>
        </p:txBody>
      </p:sp>
      <p:sp>
        <p:nvSpPr>
          <p:cNvPr id="433" name="Google Shape;433;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200">
                <a:solidFill>
                  <a:schemeClr val="lt1"/>
                </a:solidFill>
                <a:latin typeface="EB Garamond"/>
                <a:ea typeface="EB Garamond"/>
                <a:cs typeface="EB Garamond"/>
                <a:sym typeface="EB Garamond"/>
              </a:rPr>
              <a:t>A 25-year-old woman comes to the emergency department because of </a:t>
            </a:r>
            <a:r>
              <a:rPr lang="en" sz="1200">
                <a:solidFill>
                  <a:schemeClr val="lt1"/>
                </a:solidFill>
                <a:highlight>
                  <a:srgbClr val="00FF00"/>
                </a:highlight>
                <a:latin typeface="EB Garamond"/>
                <a:ea typeface="EB Garamond"/>
                <a:cs typeface="EB Garamond"/>
                <a:sym typeface="EB Garamond"/>
              </a:rPr>
              <a:t>cuts she made with a razor blade to her left forearm and right </a:t>
            </a:r>
            <a:r>
              <a:rPr lang="en" sz="1200">
                <a:solidFill>
                  <a:schemeClr val="lt1"/>
                </a:solidFill>
                <a:highlight>
                  <a:srgbClr val="00FF00"/>
                </a:highlight>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hip</a:t>
            </a:r>
            <a:r>
              <a:rPr lang="en" sz="1200">
                <a:solidFill>
                  <a:schemeClr val="lt1"/>
                </a:solidFill>
                <a:highlight>
                  <a:srgbClr val="00FF00"/>
                </a:highlight>
                <a:latin typeface="EB Garamond"/>
                <a:ea typeface="EB Garamond"/>
                <a:cs typeface="EB Garamond"/>
                <a:sym typeface="EB Garamond"/>
              </a:rPr>
              <a:t>.</a:t>
            </a:r>
            <a:r>
              <a:rPr lang="en" sz="1200">
                <a:solidFill>
                  <a:schemeClr val="lt1"/>
                </a:solidFill>
                <a:latin typeface="EB Garamond"/>
                <a:ea typeface="EB Garamond"/>
                <a:cs typeface="EB Garamond"/>
                <a:sym typeface="EB Garamond"/>
              </a:rPr>
              <a:t> She says her </a:t>
            </a:r>
            <a:r>
              <a:rPr lang="en" sz="1200">
                <a:solidFill>
                  <a:schemeClr val="lt1"/>
                </a:solidFill>
                <a:highlight>
                  <a:srgbClr val="00FF00"/>
                </a:highlight>
                <a:latin typeface="EB Garamond"/>
                <a:ea typeface="EB Garamond"/>
                <a:cs typeface="EB Garamond"/>
                <a:sym typeface="EB Garamond"/>
              </a:rPr>
              <a:t>boyfriend broke up with her recently, and she has been feeling very lonely and empty.</a:t>
            </a:r>
            <a:r>
              <a:rPr lang="en" sz="1200">
                <a:solidFill>
                  <a:schemeClr val="lt1"/>
                </a:solidFill>
                <a:latin typeface="EB Garamond"/>
                <a:ea typeface="EB Garamond"/>
                <a:cs typeface="EB Garamond"/>
                <a:sym typeface="EB Garamond"/>
              </a:rPr>
              <a:t> She reports </a:t>
            </a:r>
            <a:r>
              <a:rPr lang="en" sz="1200">
                <a:solidFill>
                  <a:schemeClr val="lt1"/>
                </a:solidFill>
                <a:highlight>
                  <a:srgbClr val="00FF00"/>
                </a:highlight>
                <a:latin typeface="EB Garamond"/>
                <a:ea typeface="EB Garamond"/>
                <a:cs typeface="EB Garamond"/>
                <a:sym typeface="EB Garamond"/>
              </a:rPr>
              <a:t>frequent cutting with a razor blade on herself when feeling this way in the past. </a:t>
            </a:r>
            <a:r>
              <a:rPr lang="en" sz="1200">
                <a:solidFill>
                  <a:schemeClr val="lt1"/>
                </a:solidFill>
                <a:latin typeface="EB Garamond"/>
                <a:ea typeface="EB Garamond"/>
                <a:cs typeface="EB Garamond"/>
                <a:sym typeface="EB Garamond"/>
              </a:rPr>
              <a:t>She lives with a roommate, but reports </a:t>
            </a:r>
            <a:r>
              <a:rPr lang="en" sz="1200">
                <a:solidFill>
                  <a:schemeClr val="lt1"/>
                </a:solidFill>
                <a:highlight>
                  <a:srgbClr val="00FF00"/>
                </a:highlight>
                <a:latin typeface="EB Garamond"/>
                <a:ea typeface="EB Garamond"/>
                <a:cs typeface="EB Garamond"/>
                <a:sym typeface="EB Garamond"/>
              </a:rPr>
              <a:t>constant fighting with her. </a:t>
            </a:r>
            <a:r>
              <a:rPr lang="en" sz="1200">
                <a:solidFill>
                  <a:schemeClr val="lt1"/>
                </a:solidFill>
                <a:latin typeface="EB Garamond"/>
                <a:ea typeface="EB Garamond"/>
                <a:cs typeface="EB Garamond"/>
                <a:sym typeface="EB Garamond"/>
              </a:rPr>
              <a:t>Which of the following is the most likely diagnosis?</a:t>
            </a:r>
            <a:endParaRPr sz="1200">
              <a:solidFill>
                <a:schemeClr val="lt1"/>
              </a:solidFill>
              <a:latin typeface="EB Garamond"/>
              <a:ea typeface="EB Garamond"/>
              <a:cs typeface="EB Garamond"/>
              <a:sym typeface="EB Garamond"/>
            </a:endParaRPr>
          </a:p>
          <a:p>
            <a:pPr marL="0" lvl="0" indent="0" algn="just" rtl="0">
              <a:spcBef>
                <a:spcPts val="0"/>
              </a:spcBef>
              <a:spcAft>
                <a:spcPts val="0"/>
              </a:spcAft>
              <a:buNone/>
            </a:pP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Dysthymic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Bipolar disorder type 2</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Schizoid personality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Major depressive disorder</a:t>
            </a:r>
            <a:endParaRPr sz="1200">
              <a:solidFill>
                <a:schemeClr val="lt1"/>
              </a:solidFill>
              <a:latin typeface="EB Garamond"/>
              <a:ea typeface="EB Garamond"/>
              <a:cs typeface="EB Garamond"/>
              <a:sym typeface="EB Garamond"/>
            </a:endParaRPr>
          </a:p>
          <a:p>
            <a:pPr marL="457200" lvl="0" indent="-304800" algn="just" rtl="0">
              <a:spcBef>
                <a:spcPts val="0"/>
              </a:spcBef>
              <a:spcAft>
                <a:spcPts val="0"/>
              </a:spcAft>
              <a:buClr>
                <a:schemeClr val="lt1"/>
              </a:buClr>
              <a:buSzPts val="1200"/>
              <a:buFont typeface="EB Garamond"/>
              <a:buAutoNum type="alphaLcPeriod"/>
            </a:pPr>
            <a:r>
              <a:rPr lang="en" sz="1200">
                <a:solidFill>
                  <a:schemeClr val="lt1"/>
                </a:solidFill>
                <a:highlight>
                  <a:srgbClr val="00FF00"/>
                </a:highlight>
                <a:latin typeface="EB Garamond"/>
                <a:ea typeface="EB Garamond"/>
                <a:cs typeface="EB Garamond"/>
                <a:sym typeface="EB Garamond"/>
              </a:rPr>
              <a:t>Borderline personality disorder / EUPD</a:t>
            </a:r>
            <a:endParaRPr sz="1200">
              <a:solidFill>
                <a:schemeClr val="lt1"/>
              </a:solidFill>
              <a:highlight>
                <a:srgbClr val="00FF00"/>
              </a:highlight>
              <a:latin typeface="EB Garamond"/>
              <a:ea typeface="EB Garamond"/>
              <a:cs typeface="EB Garamond"/>
              <a:sym typeface="EB Garamon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4</a:t>
            </a:r>
            <a:endParaRPr>
              <a:latin typeface="EB Garamond"/>
              <a:ea typeface="EB Garamond"/>
              <a:cs typeface="EB Garamond"/>
              <a:sym typeface="EB Garamond"/>
            </a:endParaRPr>
          </a:p>
        </p:txBody>
      </p:sp>
      <p:sp>
        <p:nvSpPr>
          <p:cNvPr id="439" name="Google Shape;439;p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lnSpc>
                <a:spcPct val="95000"/>
              </a:lnSpc>
              <a:spcBef>
                <a:spcPts val="0"/>
              </a:spcBef>
              <a:spcAft>
                <a:spcPts val="0"/>
              </a:spcAft>
              <a:buSzPts val="688"/>
              <a:buNone/>
            </a:pPr>
            <a:r>
              <a:rPr lang="en" sz="1200">
                <a:solidFill>
                  <a:schemeClr val="lt1"/>
                </a:solidFill>
                <a:latin typeface="EB Garamond"/>
                <a:ea typeface="EB Garamond"/>
                <a:cs typeface="EB Garamond"/>
                <a:sym typeface="EB Garamond"/>
              </a:rPr>
              <a:t>A 28-year-old woman is brought to the emergency department by her sister because of erratic behavior. The sister claims that while driving the patient said "let's close our </a:t>
            </a:r>
            <a:r>
              <a:rPr lang="en" sz="1200">
                <a:solidFill>
                  <a:schemeClr val="lt1"/>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eyes</a:t>
            </a:r>
            <a:r>
              <a:rPr lang="en" sz="1200">
                <a:solidFill>
                  <a:schemeClr val="lt1"/>
                </a:solidFill>
                <a:latin typeface="EB Garamond"/>
                <a:ea typeface="EB Garamond"/>
                <a:cs typeface="EB Garamond"/>
                <a:sym typeface="EB Garamond"/>
              </a:rPr>
              <a:t>” while crossing red-traffic lights, and then laughed frenetically. The patient works as a stockbroker and over the past 2 months she has joined multiple organizations as a consultant. She claims to </a:t>
            </a:r>
            <a:r>
              <a:rPr lang="en" sz="1200">
                <a:solidFill>
                  <a:schemeClr val="lt1"/>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sleep</a:t>
            </a:r>
            <a:r>
              <a:rPr lang="en" sz="1200">
                <a:solidFill>
                  <a:schemeClr val="lt1"/>
                </a:solidFill>
                <a:latin typeface="EB Garamond"/>
                <a:ea typeface="EB Garamond"/>
                <a:cs typeface="EB Garamond"/>
                <a:sym typeface="EB Garamond"/>
              </a:rPr>
              <a:t> with different men after closing business deals because she feels empowered. When asked about her personal information, she talks very rapidly, claims to feel better than ever, while assuring that there is no need to keep her in the hospital. Her medical history is relevant for being diagnosed with </a:t>
            </a:r>
            <a:r>
              <a:rPr lang="en" sz="1200">
                <a:solidFill>
                  <a:schemeClr val="lt1"/>
                </a:solidFill>
                <a:uFill>
                  <a:noFill/>
                </a:uFill>
                <a:latin typeface="EB Garamond"/>
                <a:ea typeface="EB Garamond"/>
                <a:cs typeface="EB Garamond"/>
                <a:sym typeface="EB Garamond"/>
                <a:hlinkClick r:id="rId5">
                  <a:extLst>
                    <a:ext uri="{A12FA001-AC4F-418D-AE19-62706E023703}">
                      <ahyp:hlinkClr xmlns:ahyp="http://schemas.microsoft.com/office/drawing/2018/hyperlinkcolor" val="tx"/>
                    </a:ext>
                  </a:extLst>
                </a:hlinkClick>
              </a:rPr>
              <a:t>major depressive disorder</a:t>
            </a:r>
            <a:r>
              <a:rPr lang="en" sz="1200">
                <a:solidFill>
                  <a:schemeClr val="lt1"/>
                </a:solidFill>
                <a:latin typeface="EB Garamond"/>
                <a:ea typeface="EB Garamond"/>
                <a:cs typeface="EB Garamond"/>
                <a:sym typeface="EB Garamond"/>
              </a:rPr>
              <a:t> a year ago, and a</a:t>
            </a:r>
            <a:r>
              <a:rPr lang="en" sz="1200">
                <a:solidFill>
                  <a:schemeClr val="lt1"/>
                </a:solidFill>
                <a:uFill>
                  <a:noFill/>
                </a:uFill>
                <a:latin typeface="EB Garamond"/>
                <a:ea typeface="EB Garamond"/>
                <a:cs typeface="EB Garamond"/>
                <a:sym typeface="EB Garamond"/>
                <a:hlinkClick r:id="rId6">
                  <a:extLst>
                    <a:ext uri="{A12FA001-AC4F-418D-AE19-62706E023703}">
                      <ahyp:hlinkClr xmlns:ahyp="http://schemas.microsoft.com/office/drawing/2018/hyperlinkcolor" val="tx"/>
                    </a:ext>
                  </a:extLst>
                </a:hlinkClick>
              </a:rPr>
              <a:t>norexia nervosa</a:t>
            </a:r>
            <a:r>
              <a:rPr lang="en" sz="1200">
                <a:solidFill>
                  <a:schemeClr val="lt1"/>
                </a:solidFill>
                <a:latin typeface="EB Garamond"/>
                <a:ea typeface="EB Garamond"/>
                <a:cs typeface="EB Garamond"/>
                <a:sym typeface="EB Garamond"/>
              </a:rPr>
              <a:t> when she was 15-years-old. Physical examination is noncontributory. Her temperature is 36.1°C (96.9°F), </a:t>
            </a:r>
            <a:r>
              <a:rPr lang="en" sz="1200">
                <a:solidFill>
                  <a:schemeClr val="lt1"/>
                </a:solidFill>
                <a:uFill>
                  <a:noFill/>
                </a:uFill>
                <a:latin typeface="EB Garamond"/>
                <a:ea typeface="EB Garamond"/>
                <a:cs typeface="EB Garamond"/>
                <a:sym typeface="EB Garamond"/>
                <a:hlinkClick r:id="rId7">
                  <a:extLst>
                    <a:ext uri="{A12FA001-AC4F-418D-AE19-62706E023703}">
                      <ahyp:hlinkClr xmlns:ahyp="http://schemas.microsoft.com/office/drawing/2018/hyperlinkcolor" val="tx"/>
                    </a:ext>
                  </a:extLst>
                </a:hlinkClick>
              </a:rPr>
              <a:t>pulse</a:t>
            </a:r>
            <a:r>
              <a:rPr lang="en" sz="1200">
                <a:solidFill>
                  <a:schemeClr val="lt1"/>
                </a:solidFill>
                <a:latin typeface="EB Garamond"/>
                <a:ea typeface="EB Garamond"/>
                <a:cs typeface="EB Garamond"/>
                <a:sym typeface="EB Garamond"/>
              </a:rPr>
              <a:t> is 94/min, respirations are 29/min, and </a:t>
            </a:r>
            <a:r>
              <a:rPr lang="en" sz="1200">
                <a:solidFill>
                  <a:schemeClr val="lt1"/>
                </a:solidFill>
                <a:uFill>
                  <a:noFill/>
                </a:uFill>
                <a:latin typeface="EB Garamond"/>
                <a:ea typeface="EB Garamond"/>
                <a:cs typeface="EB Garamond"/>
                <a:sym typeface="EB Garamond"/>
                <a:hlinkClick r:id="rId8">
                  <a:extLst>
                    <a:ext uri="{A12FA001-AC4F-418D-AE19-62706E023703}">
                      <ahyp:hlinkClr xmlns:ahyp="http://schemas.microsoft.com/office/drawing/2018/hyperlinkcolor" val="tx"/>
                    </a:ext>
                  </a:extLst>
                </a:hlinkClick>
              </a:rPr>
              <a:t>blood pressure</a:t>
            </a:r>
            <a:r>
              <a:rPr lang="en" sz="1200">
                <a:solidFill>
                  <a:schemeClr val="lt1"/>
                </a:solidFill>
                <a:latin typeface="EB Garamond"/>
                <a:ea typeface="EB Garamond"/>
                <a:cs typeface="EB Garamond"/>
                <a:sym typeface="EB Garamond"/>
              </a:rPr>
              <a:t> is 125/60 mm Hg. Which of the following is the most likely diagnosis? </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150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Bipolar disorder type 1</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Bipolar disorder type 2</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Borderline personality disorder</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Brief psychotic disorder</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Histrionic personality disorder</a:t>
            </a:r>
            <a:endParaRPr sz="1200">
              <a:solidFill>
                <a:schemeClr val="lt1"/>
              </a:solidFill>
              <a:latin typeface="EB Garamond"/>
              <a:ea typeface="EB Garamond"/>
              <a:cs typeface="EB Garamond"/>
              <a:sym typeface="EB Garamond"/>
            </a:endParaRPr>
          </a:p>
          <a:p>
            <a:pPr marL="0" lvl="0" indent="0" algn="l" rtl="0">
              <a:lnSpc>
                <a:spcPct val="95000"/>
              </a:lnSpc>
              <a:spcBef>
                <a:spcPts val="0"/>
              </a:spcBef>
              <a:spcAft>
                <a:spcPts val="1200"/>
              </a:spcAft>
              <a:buSzPts val="688"/>
              <a:buNone/>
            </a:pPr>
            <a:endParaRPr sz="1200">
              <a:solidFill>
                <a:schemeClr val="lt1"/>
              </a:solidFill>
              <a:latin typeface="EB Garamond"/>
              <a:ea typeface="EB Garamond"/>
              <a:cs typeface="EB Garamond"/>
              <a:sym typeface="EB Garamon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6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4</a:t>
            </a:r>
            <a:endParaRPr>
              <a:latin typeface="EB Garamond"/>
              <a:ea typeface="EB Garamond"/>
              <a:cs typeface="EB Garamond"/>
              <a:sym typeface="EB Garamond"/>
            </a:endParaRPr>
          </a:p>
        </p:txBody>
      </p:sp>
      <p:sp>
        <p:nvSpPr>
          <p:cNvPr id="445" name="Google Shape;445;p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lnSpc>
                <a:spcPct val="95000"/>
              </a:lnSpc>
              <a:spcBef>
                <a:spcPts val="0"/>
              </a:spcBef>
              <a:spcAft>
                <a:spcPts val="0"/>
              </a:spcAft>
              <a:buSzPts val="688"/>
              <a:buNone/>
            </a:pPr>
            <a:r>
              <a:rPr lang="en" sz="1200">
                <a:solidFill>
                  <a:schemeClr val="lt1"/>
                </a:solidFill>
                <a:latin typeface="EB Garamond"/>
                <a:ea typeface="EB Garamond"/>
                <a:cs typeface="EB Garamond"/>
                <a:sym typeface="EB Garamond"/>
              </a:rPr>
              <a:t>A 28-year-old woman is brought to the emergency department by her sister because of </a:t>
            </a:r>
            <a:r>
              <a:rPr lang="en" sz="1200">
                <a:solidFill>
                  <a:schemeClr val="lt1"/>
                </a:solidFill>
                <a:highlight>
                  <a:srgbClr val="00FF00"/>
                </a:highlight>
                <a:latin typeface="EB Garamond"/>
                <a:ea typeface="EB Garamond"/>
                <a:cs typeface="EB Garamond"/>
                <a:sym typeface="EB Garamond"/>
              </a:rPr>
              <a:t>erratic behavior. </a:t>
            </a:r>
            <a:r>
              <a:rPr lang="en" sz="1200">
                <a:solidFill>
                  <a:schemeClr val="lt1"/>
                </a:solidFill>
                <a:latin typeface="EB Garamond"/>
                <a:ea typeface="EB Garamond"/>
                <a:cs typeface="EB Garamond"/>
                <a:sym typeface="EB Garamond"/>
              </a:rPr>
              <a:t>The sister claims that </a:t>
            </a:r>
            <a:r>
              <a:rPr lang="en" sz="1200">
                <a:solidFill>
                  <a:schemeClr val="lt1"/>
                </a:solidFill>
                <a:highlight>
                  <a:srgbClr val="00FF00"/>
                </a:highlight>
                <a:latin typeface="EB Garamond"/>
                <a:ea typeface="EB Garamond"/>
                <a:cs typeface="EB Garamond"/>
                <a:sym typeface="EB Garamond"/>
              </a:rPr>
              <a:t>while driving the patient said "let's close our </a:t>
            </a:r>
            <a:r>
              <a:rPr lang="en" sz="1200">
                <a:solidFill>
                  <a:schemeClr val="lt1"/>
                </a:solidFill>
                <a:highlight>
                  <a:srgbClr val="00FF00"/>
                </a:highlight>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eyes</a:t>
            </a:r>
            <a:r>
              <a:rPr lang="en" sz="1200">
                <a:solidFill>
                  <a:schemeClr val="lt1"/>
                </a:solidFill>
                <a:highlight>
                  <a:srgbClr val="00FF00"/>
                </a:highlight>
                <a:latin typeface="EB Garamond"/>
                <a:ea typeface="EB Garamond"/>
                <a:cs typeface="EB Garamond"/>
                <a:sym typeface="EB Garamond"/>
              </a:rPr>
              <a:t>” while crossing red-traffic lights, and then laughed frenetically. </a:t>
            </a:r>
            <a:r>
              <a:rPr lang="en" sz="1200">
                <a:solidFill>
                  <a:schemeClr val="lt1"/>
                </a:solidFill>
                <a:latin typeface="EB Garamond"/>
                <a:ea typeface="EB Garamond"/>
                <a:cs typeface="EB Garamond"/>
                <a:sym typeface="EB Garamond"/>
              </a:rPr>
              <a:t>The patient works as a stockbroker and </a:t>
            </a:r>
            <a:r>
              <a:rPr lang="en" sz="1200">
                <a:solidFill>
                  <a:schemeClr val="lt1"/>
                </a:solidFill>
                <a:highlight>
                  <a:srgbClr val="00FF00"/>
                </a:highlight>
                <a:latin typeface="EB Garamond"/>
                <a:ea typeface="EB Garamond"/>
                <a:cs typeface="EB Garamond"/>
                <a:sym typeface="EB Garamond"/>
              </a:rPr>
              <a:t>over the past 2 months she has joined multiple organizations as a consultant. </a:t>
            </a:r>
            <a:r>
              <a:rPr lang="en" sz="1200">
                <a:solidFill>
                  <a:schemeClr val="lt1"/>
                </a:solidFill>
                <a:latin typeface="EB Garamond"/>
                <a:ea typeface="EB Garamond"/>
                <a:cs typeface="EB Garamond"/>
                <a:sym typeface="EB Garamond"/>
              </a:rPr>
              <a:t>She </a:t>
            </a:r>
            <a:r>
              <a:rPr lang="en" sz="1200">
                <a:solidFill>
                  <a:schemeClr val="lt1"/>
                </a:solidFill>
                <a:highlight>
                  <a:srgbClr val="00FF00"/>
                </a:highlight>
                <a:latin typeface="EB Garamond"/>
                <a:ea typeface="EB Garamond"/>
                <a:cs typeface="EB Garamond"/>
                <a:sym typeface="EB Garamond"/>
              </a:rPr>
              <a:t>claims to </a:t>
            </a:r>
            <a:r>
              <a:rPr lang="en" sz="1200">
                <a:solidFill>
                  <a:schemeClr val="lt1"/>
                </a:solidFill>
                <a:highlight>
                  <a:srgbClr val="00FF00"/>
                </a:highlight>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sleep</a:t>
            </a:r>
            <a:r>
              <a:rPr lang="en" sz="1200">
                <a:solidFill>
                  <a:schemeClr val="lt1"/>
                </a:solidFill>
                <a:highlight>
                  <a:srgbClr val="00FF00"/>
                </a:highlight>
                <a:latin typeface="EB Garamond"/>
                <a:ea typeface="EB Garamond"/>
                <a:cs typeface="EB Garamond"/>
                <a:sym typeface="EB Garamond"/>
              </a:rPr>
              <a:t> with different men after closing business deals because she feels empowered.</a:t>
            </a:r>
            <a:r>
              <a:rPr lang="en" sz="1200">
                <a:solidFill>
                  <a:schemeClr val="lt1"/>
                </a:solidFill>
                <a:latin typeface="EB Garamond"/>
                <a:ea typeface="EB Garamond"/>
                <a:cs typeface="EB Garamond"/>
                <a:sym typeface="EB Garamond"/>
              </a:rPr>
              <a:t> When asked about her personal information, she</a:t>
            </a:r>
            <a:r>
              <a:rPr lang="en" sz="1200">
                <a:solidFill>
                  <a:schemeClr val="lt1"/>
                </a:solidFill>
                <a:highlight>
                  <a:srgbClr val="00FF00"/>
                </a:highlight>
                <a:latin typeface="EB Garamond"/>
                <a:ea typeface="EB Garamond"/>
                <a:cs typeface="EB Garamond"/>
                <a:sym typeface="EB Garamond"/>
              </a:rPr>
              <a:t> talks very rapidly, claims to feel better than ever, while assuring that there is no need to keep her in the hospital.</a:t>
            </a:r>
            <a:r>
              <a:rPr lang="en" sz="1200">
                <a:solidFill>
                  <a:schemeClr val="lt1"/>
                </a:solidFill>
                <a:latin typeface="EB Garamond"/>
                <a:ea typeface="EB Garamond"/>
                <a:cs typeface="EB Garamond"/>
                <a:sym typeface="EB Garamond"/>
              </a:rPr>
              <a:t> Her medical history is relevant for being diagnosed with </a:t>
            </a:r>
            <a:r>
              <a:rPr lang="en" sz="1200">
                <a:solidFill>
                  <a:schemeClr val="lt1"/>
                </a:solidFill>
                <a:highlight>
                  <a:srgbClr val="00FF00"/>
                </a:highlight>
                <a:uFill>
                  <a:noFill/>
                </a:uFill>
                <a:latin typeface="EB Garamond"/>
                <a:ea typeface="EB Garamond"/>
                <a:cs typeface="EB Garamond"/>
                <a:sym typeface="EB Garamond"/>
                <a:hlinkClick r:id="rId5">
                  <a:extLst>
                    <a:ext uri="{A12FA001-AC4F-418D-AE19-62706E023703}">
                      <ahyp:hlinkClr xmlns:ahyp="http://schemas.microsoft.com/office/drawing/2018/hyperlinkcolor" val="tx"/>
                    </a:ext>
                  </a:extLst>
                </a:hlinkClick>
              </a:rPr>
              <a:t>major depressive disorder</a:t>
            </a:r>
            <a:r>
              <a:rPr lang="en" sz="1200">
                <a:solidFill>
                  <a:schemeClr val="lt1"/>
                </a:solidFill>
                <a:highlight>
                  <a:srgbClr val="00FF00"/>
                </a:highlight>
                <a:latin typeface="EB Garamond"/>
                <a:ea typeface="EB Garamond"/>
                <a:cs typeface="EB Garamond"/>
                <a:sym typeface="EB Garamond"/>
              </a:rPr>
              <a:t> a year ago,</a:t>
            </a:r>
            <a:r>
              <a:rPr lang="en" sz="1200">
                <a:solidFill>
                  <a:schemeClr val="lt1"/>
                </a:solidFill>
                <a:latin typeface="EB Garamond"/>
                <a:ea typeface="EB Garamond"/>
                <a:cs typeface="EB Garamond"/>
                <a:sym typeface="EB Garamond"/>
              </a:rPr>
              <a:t> and a</a:t>
            </a:r>
            <a:r>
              <a:rPr lang="en" sz="1200">
                <a:solidFill>
                  <a:schemeClr val="lt1"/>
                </a:solidFill>
                <a:uFill>
                  <a:noFill/>
                </a:uFill>
                <a:latin typeface="EB Garamond"/>
                <a:ea typeface="EB Garamond"/>
                <a:cs typeface="EB Garamond"/>
                <a:sym typeface="EB Garamond"/>
                <a:hlinkClick r:id="rId6">
                  <a:extLst>
                    <a:ext uri="{A12FA001-AC4F-418D-AE19-62706E023703}">
                      <ahyp:hlinkClr xmlns:ahyp="http://schemas.microsoft.com/office/drawing/2018/hyperlinkcolor" val="tx"/>
                    </a:ext>
                  </a:extLst>
                </a:hlinkClick>
              </a:rPr>
              <a:t>norexia nervosa</a:t>
            </a:r>
            <a:r>
              <a:rPr lang="en" sz="1200">
                <a:solidFill>
                  <a:schemeClr val="lt1"/>
                </a:solidFill>
                <a:latin typeface="EB Garamond"/>
                <a:ea typeface="EB Garamond"/>
                <a:cs typeface="EB Garamond"/>
                <a:sym typeface="EB Garamond"/>
              </a:rPr>
              <a:t> when she was 15-years-old. Physical examination is noncontributory. Her temperature is 36.1°C (96.9°F), </a:t>
            </a:r>
            <a:r>
              <a:rPr lang="en" sz="1200">
                <a:solidFill>
                  <a:schemeClr val="lt1"/>
                </a:solidFill>
                <a:uFill>
                  <a:noFill/>
                </a:uFill>
                <a:latin typeface="EB Garamond"/>
                <a:ea typeface="EB Garamond"/>
                <a:cs typeface="EB Garamond"/>
                <a:sym typeface="EB Garamond"/>
                <a:hlinkClick r:id="rId7">
                  <a:extLst>
                    <a:ext uri="{A12FA001-AC4F-418D-AE19-62706E023703}">
                      <ahyp:hlinkClr xmlns:ahyp="http://schemas.microsoft.com/office/drawing/2018/hyperlinkcolor" val="tx"/>
                    </a:ext>
                  </a:extLst>
                </a:hlinkClick>
              </a:rPr>
              <a:t>pulse</a:t>
            </a:r>
            <a:r>
              <a:rPr lang="en" sz="1200">
                <a:solidFill>
                  <a:schemeClr val="lt1"/>
                </a:solidFill>
                <a:latin typeface="EB Garamond"/>
                <a:ea typeface="EB Garamond"/>
                <a:cs typeface="EB Garamond"/>
                <a:sym typeface="EB Garamond"/>
              </a:rPr>
              <a:t> is 94/min, respirations are 29/min, and </a:t>
            </a:r>
            <a:r>
              <a:rPr lang="en" sz="1200">
                <a:solidFill>
                  <a:schemeClr val="lt1"/>
                </a:solidFill>
                <a:uFill>
                  <a:noFill/>
                </a:uFill>
                <a:latin typeface="EB Garamond"/>
                <a:ea typeface="EB Garamond"/>
                <a:cs typeface="EB Garamond"/>
                <a:sym typeface="EB Garamond"/>
                <a:hlinkClick r:id="rId8">
                  <a:extLst>
                    <a:ext uri="{A12FA001-AC4F-418D-AE19-62706E023703}">
                      <ahyp:hlinkClr xmlns:ahyp="http://schemas.microsoft.com/office/drawing/2018/hyperlinkcolor" val="tx"/>
                    </a:ext>
                  </a:extLst>
                </a:hlinkClick>
              </a:rPr>
              <a:t>blood pressure</a:t>
            </a:r>
            <a:r>
              <a:rPr lang="en" sz="1200">
                <a:solidFill>
                  <a:schemeClr val="lt1"/>
                </a:solidFill>
                <a:latin typeface="EB Garamond"/>
                <a:ea typeface="EB Garamond"/>
                <a:cs typeface="EB Garamond"/>
                <a:sym typeface="EB Garamond"/>
              </a:rPr>
              <a:t> is 125/60 mm Hg. Which of the following is the most likely diagnosis? </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1500"/>
              </a:spcBef>
              <a:spcAft>
                <a:spcPts val="0"/>
              </a:spcAft>
              <a:buClr>
                <a:schemeClr val="lt1"/>
              </a:buClr>
              <a:buSzPts val="1200"/>
              <a:buFont typeface="EB Garamond"/>
              <a:buAutoNum type="alphaLcPeriod"/>
            </a:pPr>
            <a:r>
              <a:rPr lang="en" sz="1200">
                <a:solidFill>
                  <a:schemeClr val="lt1"/>
                </a:solidFill>
                <a:highlight>
                  <a:srgbClr val="00FF00"/>
                </a:highlight>
                <a:latin typeface="EB Garamond"/>
                <a:ea typeface="EB Garamond"/>
                <a:cs typeface="EB Garamond"/>
                <a:sym typeface="EB Garamond"/>
              </a:rPr>
              <a:t>Bipolar disorder type 1</a:t>
            </a:r>
            <a:endParaRPr sz="1200">
              <a:solidFill>
                <a:schemeClr val="lt1"/>
              </a:solidFill>
              <a:highlight>
                <a:srgbClr val="00FF00"/>
              </a:highlight>
              <a:latin typeface="EB Garamond"/>
              <a:ea typeface="EB Garamond"/>
              <a:cs typeface="EB Garamond"/>
              <a:sym typeface="EB Garamond"/>
            </a:endParaRPr>
          </a:p>
          <a:p>
            <a:pPr marL="457200" marR="241300" lvl="0" indent="-304800" algn="just" rtl="0">
              <a:lnSpc>
                <a:spcPct val="95000"/>
              </a:lnSpc>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Bipolar disorder type 2</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Borderline personality disorder</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Brief psychotic disorder</a:t>
            </a:r>
            <a:endParaRPr sz="1200">
              <a:solidFill>
                <a:schemeClr val="lt1"/>
              </a:solidFill>
              <a:latin typeface="EB Garamond"/>
              <a:ea typeface="EB Garamond"/>
              <a:cs typeface="EB Garamond"/>
              <a:sym typeface="EB Garamond"/>
            </a:endParaRPr>
          </a:p>
          <a:p>
            <a:pPr marL="457200" marR="241300" lvl="0" indent="-304800" algn="just" rtl="0">
              <a:lnSpc>
                <a:spcPct val="95000"/>
              </a:lnSpc>
              <a:spcBef>
                <a:spcPts val="0"/>
              </a:spcBef>
              <a:spcAft>
                <a:spcPts val="0"/>
              </a:spcAft>
              <a:buClr>
                <a:schemeClr val="lt1"/>
              </a:buClr>
              <a:buSzPts val="1200"/>
              <a:buFont typeface="EB Garamond"/>
              <a:buAutoNum type="alphaLcPeriod"/>
            </a:pPr>
            <a:r>
              <a:rPr lang="en" sz="1200">
                <a:solidFill>
                  <a:schemeClr val="lt1"/>
                </a:solidFill>
                <a:latin typeface="EB Garamond"/>
                <a:ea typeface="EB Garamond"/>
                <a:cs typeface="EB Garamond"/>
                <a:sym typeface="EB Garamond"/>
              </a:rPr>
              <a:t>Histrionic personality disorder</a:t>
            </a:r>
            <a:endParaRPr sz="1200">
              <a:solidFill>
                <a:schemeClr val="lt1"/>
              </a:solidFill>
              <a:latin typeface="EB Garamond"/>
              <a:ea typeface="EB Garamond"/>
              <a:cs typeface="EB Garamond"/>
              <a:sym typeface="EB Garamond"/>
            </a:endParaRPr>
          </a:p>
          <a:p>
            <a:pPr marL="0" lvl="0" indent="0" algn="l" rtl="0">
              <a:lnSpc>
                <a:spcPct val="95000"/>
              </a:lnSpc>
              <a:spcBef>
                <a:spcPts val="0"/>
              </a:spcBef>
              <a:spcAft>
                <a:spcPts val="1200"/>
              </a:spcAft>
              <a:buSzPts val="688"/>
              <a:buNone/>
            </a:pPr>
            <a:endParaRPr sz="1200">
              <a:solidFill>
                <a:schemeClr val="lt1"/>
              </a:solidFill>
              <a:latin typeface="EB Garamond"/>
              <a:ea typeface="EB Garamond"/>
              <a:cs typeface="EB Garamond"/>
              <a:sym typeface="EB Garamon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5</a:t>
            </a:r>
            <a:endParaRPr>
              <a:latin typeface="EB Garamond"/>
              <a:ea typeface="EB Garamond"/>
              <a:cs typeface="EB Garamond"/>
              <a:sym typeface="EB Garamond"/>
            </a:endParaRPr>
          </a:p>
        </p:txBody>
      </p:sp>
      <p:sp>
        <p:nvSpPr>
          <p:cNvPr id="451" name="Google Shape;451;p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200">
                <a:solidFill>
                  <a:srgbClr val="0E0E0E"/>
                </a:solidFill>
                <a:latin typeface="EB Garamond"/>
                <a:ea typeface="EB Garamond"/>
                <a:cs typeface="EB Garamond"/>
                <a:sym typeface="EB Garamond"/>
              </a:rPr>
              <a:t>A 30-year-old woman in dirty clothing is brought by police to a psychiatric community crisis response center after being found shouting in the middle of a busy street about the end of the world. Bystanders noted that she was yelling and having a conversation with herself. On her arrival at the crisis center, h</a:t>
            </a:r>
            <a:r>
              <a:rPr lang="en" sz="1200">
                <a:solidFill>
                  <a:srgbClr val="0E0E0E"/>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er</a:t>
            </a:r>
            <a:r>
              <a:rPr lang="en" sz="1200">
                <a:solidFill>
                  <a:srgbClr val="0E0E0E"/>
                </a:solidFill>
                <a:latin typeface="EB Garamond"/>
                <a:ea typeface="EB Garamond"/>
                <a:cs typeface="EB Garamond"/>
                <a:sym typeface="EB Garamond"/>
              </a:rPr>
              <a:t> behavior quickly escalated. She became belligerent, shouting obscenities and trying to have a physical altercation with everyone around her. To calm her down and in an attempt to speak with her in a less agitated fashion, the psychiatric doctor on call ordered an intramuscular medication to be administered. Which of the following medications is most likely being used?</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Clozapine</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Haloperidol</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Lithium</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Olanzapine</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Pherphanazine</a:t>
            </a:r>
            <a:endParaRPr sz="1200">
              <a:solidFill>
                <a:srgbClr val="0E0E0E"/>
              </a:solidFill>
              <a:latin typeface="EB Garamond"/>
              <a:ea typeface="EB Garamond"/>
              <a:cs typeface="EB Garamond"/>
              <a:sym typeface="EB Garamon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5</a:t>
            </a:r>
            <a:endParaRPr>
              <a:latin typeface="EB Garamond"/>
              <a:ea typeface="EB Garamond"/>
              <a:cs typeface="EB Garamond"/>
              <a:sym typeface="EB Garamond"/>
            </a:endParaRPr>
          </a:p>
        </p:txBody>
      </p:sp>
      <p:sp>
        <p:nvSpPr>
          <p:cNvPr id="457" name="Google Shape;457;p6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just" rtl="0">
              <a:spcBef>
                <a:spcPts val="0"/>
              </a:spcBef>
              <a:spcAft>
                <a:spcPts val="0"/>
              </a:spcAft>
              <a:buNone/>
            </a:pPr>
            <a:r>
              <a:rPr lang="en" sz="1200">
                <a:solidFill>
                  <a:srgbClr val="0E0E0E"/>
                </a:solidFill>
                <a:latin typeface="EB Garamond"/>
                <a:ea typeface="EB Garamond"/>
                <a:cs typeface="EB Garamond"/>
                <a:sym typeface="EB Garamond"/>
              </a:rPr>
              <a:t>A 30-year-old woman in dirty clothing is brought by police to a psychiatric community crisis response center after being found shouting in the middle of a busy street about the end of the world. Bystanders noted that she was yelling and having a conversation with herself. On her arrival at the crisis center, he</a:t>
            </a:r>
            <a:r>
              <a:rPr lang="en" sz="1200">
                <a:solidFill>
                  <a:srgbClr val="0E0E0E"/>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r</a:t>
            </a:r>
            <a:r>
              <a:rPr lang="en" sz="1200">
                <a:solidFill>
                  <a:srgbClr val="0E0E0E"/>
                </a:solidFill>
                <a:latin typeface="EB Garamond"/>
                <a:ea typeface="EB Garamond"/>
                <a:cs typeface="EB Garamond"/>
                <a:sym typeface="EB Garamond"/>
              </a:rPr>
              <a:t> behavior quickly escalated. She became belligerent, shouting obscenities and trying to have a physical altercation with everyone around her. To calm her down and in an attempt to speak with her in a less agitated fashion, the psychiatric intern on call ordered an intramuscular medication to be administered. Which of the following medications is most likely being used?</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Clozapine</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highlight>
                  <a:srgbClr val="00FF00"/>
                </a:highlight>
                <a:latin typeface="EB Garamond"/>
                <a:ea typeface="EB Garamond"/>
                <a:cs typeface="EB Garamond"/>
                <a:sym typeface="EB Garamond"/>
              </a:rPr>
              <a:t>Haloperidol</a:t>
            </a:r>
            <a:endParaRPr sz="1200">
              <a:solidFill>
                <a:srgbClr val="0E0E0E"/>
              </a:solidFill>
              <a:highlight>
                <a:srgbClr val="00FF00"/>
              </a:highlight>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Lithium</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Olanzapine</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Pherphanazine</a:t>
            </a:r>
            <a:endParaRPr sz="1200">
              <a:solidFill>
                <a:srgbClr val="0E0E0E"/>
              </a:solidFill>
              <a:latin typeface="EB Garamond"/>
              <a:ea typeface="EB Garamond"/>
              <a:cs typeface="EB Garamond"/>
              <a:sym typeface="EB Garamon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Question 6</a:t>
            </a:r>
            <a:endParaRPr b="1">
              <a:latin typeface="EB Garamond"/>
              <a:ea typeface="EB Garamond"/>
              <a:cs typeface="EB Garamond"/>
              <a:sym typeface="EB Garamond"/>
            </a:endParaRPr>
          </a:p>
        </p:txBody>
      </p:sp>
      <p:sp>
        <p:nvSpPr>
          <p:cNvPr id="463" name="Google Shape;463;p7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spcBef>
                <a:spcPts val="1500"/>
              </a:spcBef>
              <a:spcAft>
                <a:spcPts val="0"/>
              </a:spcAft>
              <a:buNone/>
            </a:pPr>
            <a:r>
              <a:rPr lang="en" sz="1200">
                <a:solidFill>
                  <a:srgbClr val="0E0E0E"/>
                </a:solidFill>
                <a:latin typeface="EB Garamond"/>
                <a:ea typeface="EB Garamond"/>
                <a:cs typeface="EB Garamond"/>
                <a:sym typeface="EB Garamond"/>
              </a:rPr>
              <a:t>A 35-year-old man comes to the office for an annual visit. He says he has been under a lot of </a:t>
            </a:r>
            <a:r>
              <a:rPr lang="en" sz="1200">
                <a:solidFill>
                  <a:srgbClr val="0E0E0E"/>
                </a:solidFill>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stress</a:t>
            </a:r>
            <a:r>
              <a:rPr lang="en" sz="1200">
                <a:solidFill>
                  <a:srgbClr val="0E0E0E"/>
                </a:solidFill>
                <a:latin typeface="EB Garamond"/>
                <a:ea typeface="EB Garamond"/>
                <a:cs typeface="EB Garamond"/>
                <a:sym typeface="EB Garamond"/>
              </a:rPr>
              <a:t> lately at home and at work and is afraid that he will lose his job since his </a:t>
            </a:r>
            <a:r>
              <a:rPr lang="en" sz="1200">
                <a:solidFill>
                  <a:srgbClr val="0E0E0E"/>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co</a:t>
            </a:r>
            <a:r>
              <a:rPr lang="en" sz="1200">
                <a:solidFill>
                  <a:srgbClr val="0E0E0E"/>
                </a:solidFill>
                <a:latin typeface="EB Garamond"/>
                <a:ea typeface="EB Garamond"/>
                <a:cs typeface="EB Garamond"/>
                <a:sym typeface="EB Garamond"/>
              </a:rPr>
              <a:t>-workers are trying to sabotage him. He does not get along with his </a:t>
            </a:r>
            <a:r>
              <a:rPr lang="en" sz="1200">
                <a:solidFill>
                  <a:srgbClr val="0E0E0E"/>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co</a:t>
            </a:r>
            <a:r>
              <a:rPr lang="en" sz="1200">
                <a:solidFill>
                  <a:srgbClr val="0E0E0E"/>
                </a:solidFill>
                <a:latin typeface="EB Garamond"/>
                <a:ea typeface="EB Garamond"/>
                <a:cs typeface="EB Garamond"/>
                <a:sym typeface="EB Garamond"/>
              </a:rPr>
              <a:t>-workers and believes it is because he does a better job. At home, he suspects that his wife is cheating on him because he does not make enough money to support her. He denies any </a:t>
            </a:r>
            <a:r>
              <a:rPr lang="en" sz="1200">
                <a:solidFill>
                  <a:srgbClr val="0E0E0E"/>
                </a:solidFill>
                <a:uFill>
                  <a:noFill/>
                </a:uFill>
                <a:latin typeface="EB Garamond"/>
                <a:ea typeface="EB Garamond"/>
                <a:cs typeface="EB Garamond"/>
                <a:sym typeface="EB Garamond"/>
                <a:hlinkClick r:id="rId5">
                  <a:extLst>
                    <a:ext uri="{A12FA001-AC4F-418D-AE19-62706E023703}">
                      <ahyp:hlinkClr xmlns:ahyp="http://schemas.microsoft.com/office/drawing/2018/hyperlinkcolor" val="tx"/>
                    </a:ext>
                  </a:extLst>
                </a:hlinkClick>
              </a:rPr>
              <a:t>auditory and visual hallucinations</a:t>
            </a:r>
            <a:r>
              <a:rPr lang="en" sz="1200">
                <a:solidFill>
                  <a:srgbClr val="0E0E0E"/>
                </a:solidFill>
                <a:latin typeface="EB Garamond"/>
                <a:ea typeface="EB Garamond"/>
                <a:cs typeface="EB Garamond"/>
                <a:sym typeface="EB Garamond"/>
              </a:rPr>
              <a:t>, special powers, ideas of reference, or belief that others can hear his thoughts. His wife says he has always had a difficult time confiding in others and would hold grudges against friends and </a:t>
            </a:r>
            <a:r>
              <a:rPr lang="en" sz="1200">
                <a:solidFill>
                  <a:srgbClr val="0E0E0E"/>
                </a:solidFill>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co</a:t>
            </a:r>
            <a:r>
              <a:rPr lang="en" sz="1200">
                <a:solidFill>
                  <a:srgbClr val="0E0E0E"/>
                </a:solidFill>
                <a:latin typeface="EB Garamond"/>
                <a:ea typeface="EB Garamond"/>
                <a:cs typeface="EB Garamond"/>
                <a:sym typeface="EB Garamond"/>
              </a:rPr>
              <a:t>-workers. Which of the following is the most likely explanation for this man's symptoms? </a:t>
            </a:r>
            <a:endParaRPr sz="1200">
              <a:solidFill>
                <a:srgbClr val="0E0E0E"/>
              </a:solidFill>
              <a:latin typeface="EB Garamond"/>
              <a:ea typeface="EB Garamond"/>
              <a:cs typeface="EB Garamond"/>
              <a:sym typeface="EB Garamond"/>
            </a:endParaRPr>
          </a:p>
          <a:p>
            <a:pPr marL="457200" lvl="0" indent="-304800" algn="l" rtl="0">
              <a:spcBef>
                <a:spcPts val="80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Narcissistic personality disorder</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Paranoid personality disorder</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Paranoid schizophrenia</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Schizoid personality disorder</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Schizotypal personality disorder</a:t>
            </a:r>
            <a:endParaRPr sz="1200">
              <a:solidFill>
                <a:srgbClr val="0E0E0E"/>
              </a:solidFill>
              <a:latin typeface="EB Garamond"/>
              <a:ea typeface="EB Garamond"/>
              <a:cs typeface="EB Garamond"/>
              <a:sym typeface="EB Garamon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Question 6</a:t>
            </a:r>
            <a:endParaRPr b="1">
              <a:latin typeface="EB Garamond"/>
              <a:ea typeface="EB Garamond"/>
              <a:cs typeface="EB Garamond"/>
              <a:sym typeface="EB Garamond"/>
            </a:endParaRPr>
          </a:p>
        </p:txBody>
      </p:sp>
      <p:sp>
        <p:nvSpPr>
          <p:cNvPr id="469" name="Google Shape;469;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spcBef>
                <a:spcPts val="1500"/>
              </a:spcBef>
              <a:spcAft>
                <a:spcPts val="0"/>
              </a:spcAft>
              <a:buNone/>
            </a:pPr>
            <a:r>
              <a:rPr lang="en" sz="1200">
                <a:solidFill>
                  <a:srgbClr val="0E0E0E"/>
                </a:solidFill>
                <a:latin typeface="EB Garamond"/>
                <a:ea typeface="EB Garamond"/>
                <a:cs typeface="EB Garamond"/>
                <a:sym typeface="EB Garamond"/>
              </a:rPr>
              <a:t>A 35-year-old man comes to the office for an annual visit. </a:t>
            </a:r>
            <a:r>
              <a:rPr lang="en" sz="1200">
                <a:solidFill>
                  <a:srgbClr val="0E0E0E"/>
                </a:solidFill>
                <a:highlight>
                  <a:srgbClr val="00FF00"/>
                </a:highlight>
                <a:latin typeface="EB Garamond"/>
                <a:ea typeface="EB Garamond"/>
                <a:cs typeface="EB Garamond"/>
                <a:sym typeface="EB Garamond"/>
              </a:rPr>
              <a:t>He says he has been under a lot of </a:t>
            </a:r>
            <a:r>
              <a:rPr lang="en" sz="1200">
                <a:solidFill>
                  <a:srgbClr val="0E0E0E"/>
                </a:solidFill>
                <a:highlight>
                  <a:srgbClr val="00FF00"/>
                </a:highlight>
                <a:uFill>
                  <a:noFill/>
                </a:uFill>
                <a:latin typeface="EB Garamond"/>
                <a:ea typeface="EB Garamond"/>
                <a:cs typeface="EB Garamond"/>
                <a:sym typeface="EB Garamond"/>
                <a:hlinkClick r:id="rId3">
                  <a:extLst>
                    <a:ext uri="{A12FA001-AC4F-418D-AE19-62706E023703}">
                      <ahyp:hlinkClr xmlns:ahyp="http://schemas.microsoft.com/office/drawing/2018/hyperlinkcolor" val="tx"/>
                    </a:ext>
                  </a:extLst>
                </a:hlinkClick>
              </a:rPr>
              <a:t>stress</a:t>
            </a:r>
            <a:r>
              <a:rPr lang="en" sz="1200">
                <a:solidFill>
                  <a:srgbClr val="0E0E0E"/>
                </a:solidFill>
                <a:highlight>
                  <a:srgbClr val="00FF00"/>
                </a:highlight>
                <a:latin typeface="EB Garamond"/>
                <a:ea typeface="EB Garamond"/>
                <a:cs typeface="EB Garamond"/>
                <a:sym typeface="EB Garamond"/>
              </a:rPr>
              <a:t> lately at home and at work and is afraid that he will lose his job since his </a:t>
            </a:r>
            <a:r>
              <a:rPr lang="en" sz="1200">
                <a:solidFill>
                  <a:srgbClr val="0E0E0E"/>
                </a:solidFill>
                <a:highlight>
                  <a:srgbClr val="00FF00"/>
                </a:highlight>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co</a:t>
            </a:r>
            <a:r>
              <a:rPr lang="en" sz="1200">
                <a:solidFill>
                  <a:srgbClr val="0E0E0E"/>
                </a:solidFill>
                <a:highlight>
                  <a:srgbClr val="00FF00"/>
                </a:highlight>
                <a:latin typeface="EB Garamond"/>
                <a:ea typeface="EB Garamond"/>
                <a:cs typeface="EB Garamond"/>
                <a:sym typeface="EB Garamond"/>
              </a:rPr>
              <a:t>-workers are trying to sabotage him</a:t>
            </a:r>
            <a:r>
              <a:rPr lang="en" sz="1200">
                <a:solidFill>
                  <a:srgbClr val="0E0E0E"/>
                </a:solidFill>
                <a:latin typeface="EB Garamond"/>
                <a:ea typeface="EB Garamond"/>
                <a:cs typeface="EB Garamond"/>
                <a:sym typeface="EB Garamond"/>
              </a:rPr>
              <a:t>. He </a:t>
            </a:r>
            <a:r>
              <a:rPr lang="en" sz="1200">
                <a:solidFill>
                  <a:srgbClr val="0E0E0E"/>
                </a:solidFill>
                <a:highlight>
                  <a:srgbClr val="00FF00"/>
                </a:highlight>
                <a:latin typeface="EB Garamond"/>
                <a:ea typeface="EB Garamond"/>
                <a:cs typeface="EB Garamond"/>
                <a:sym typeface="EB Garamond"/>
              </a:rPr>
              <a:t>does not get along with his </a:t>
            </a:r>
            <a:r>
              <a:rPr lang="en" sz="1200">
                <a:solidFill>
                  <a:srgbClr val="0E0E0E"/>
                </a:solidFill>
                <a:highlight>
                  <a:srgbClr val="00FF00"/>
                </a:highlight>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co</a:t>
            </a:r>
            <a:r>
              <a:rPr lang="en" sz="1200">
                <a:solidFill>
                  <a:srgbClr val="0E0E0E"/>
                </a:solidFill>
                <a:highlight>
                  <a:srgbClr val="00FF00"/>
                </a:highlight>
                <a:latin typeface="EB Garamond"/>
                <a:ea typeface="EB Garamond"/>
                <a:cs typeface="EB Garamond"/>
                <a:sym typeface="EB Garamond"/>
              </a:rPr>
              <a:t>-workers and believes it is because he does a better job. </a:t>
            </a:r>
            <a:r>
              <a:rPr lang="en" sz="1200">
                <a:solidFill>
                  <a:srgbClr val="0E0E0E"/>
                </a:solidFill>
                <a:latin typeface="EB Garamond"/>
                <a:ea typeface="EB Garamond"/>
                <a:cs typeface="EB Garamond"/>
                <a:sym typeface="EB Garamond"/>
              </a:rPr>
              <a:t>At home, </a:t>
            </a:r>
            <a:r>
              <a:rPr lang="en" sz="1200">
                <a:solidFill>
                  <a:srgbClr val="0E0E0E"/>
                </a:solidFill>
                <a:highlight>
                  <a:srgbClr val="00FF00"/>
                </a:highlight>
                <a:latin typeface="EB Garamond"/>
                <a:ea typeface="EB Garamond"/>
                <a:cs typeface="EB Garamond"/>
                <a:sym typeface="EB Garamond"/>
              </a:rPr>
              <a:t>he suspects that his wife is cheating on him because he does not make enough money to support her. </a:t>
            </a:r>
            <a:r>
              <a:rPr lang="en" sz="1200">
                <a:solidFill>
                  <a:srgbClr val="0E0E0E"/>
                </a:solidFill>
                <a:latin typeface="EB Garamond"/>
                <a:ea typeface="EB Garamond"/>
                <a:cs typeface="EB Garamond"/>
                <a:sym typeface="EB Garamond"/>
              </a:rPr>
              <a:t>He </a:t>
            </a:r>
            <a:r>
              <a:rPr lang="en" sz="1200">
                <a:solidFill>
                  <a:srgbClr val="0E0E0E"/>
                </a:solidFill>
                <a:highlight>
                  <a:srgbClr val="00FF00"/>
                </a:highlight>
                <a:latin typeface="EB Garamond"/>
                <a:ea typeface="EB Garamond"/>
                <a:cs typeface="EB Garamond"/>
                <a:sym typeface="EB Garamond"/>
              </a:rPr>
              <a:t>denies any </a:t>
            </a:r>
            <a:r>
              <a:rPr lang="en" sz="1200">
                <a:solidFill>
                  <a:srgbClr val="0E0E0E"/>
                </a:solidFill>
                <a:highlight>
                  <a:srgbClr val="00FF00"/>
                </a:highlight>
                <a:uFill>
                  <a:noFill/>
                </a:uFill>
                <a:latin typeface="EB Garamond"/>
                <a:ea typeface="EB Garamond"/>
                <a:cs typeface="EB Garamond"/>
                <a:sym typeface="EB Garamond"/>
                <a:hlinkClick r:id="rId5">
                  <a:extLst>
                    <a:ext uri="{A12FA001-AC4F-418D-AE19-62706E023703}">
                      <ahyp:hlinkClr xmlns:ahyp="http://schemas.microsoft.com/office/drawing/2018/hyperlinkcolor" val="tx"/>
                    </a:ext>
                  </a:extLst>
                </a:hlinkClick>
              </a:rPr>
              <a:t>auditory and visual hallucinations</a:t>
            </a:r>
            <a:r>
              <a:rPr lang="en" sz="1200">
                <a:solidFill>
                  <a:srgbClr val="0E0E0E"/>
                </a:solidFill>
                <a:highlight>
                  <a:srgbClr val="00FF00"/>
                </a:highlight>
                <a:latin typeface="EB Garamond"/>
                <a:ea typeface="EB Garamond"/>
                <a:cs typeface="EB Garamond"/>
                <a:sym typeface="EB Garamond"/>
              </a:rPr>
              <a:t>, special powers, ideas of reference, or belief that others can hear his thoughts.</a:t>
            </a:r>
            <a:r>
              <a:rPr lang="en" sz="1200">
                <a:solidFill>
                  <a:srgbClr val="0E0E0E"/>
                </a:solidFill>
                <a:latin typeface="EB Garamond"/>
                <a:ea typeface="EB Garamond"/>
                <a:cs typeface="EB Garamond"/>
                <a:sym typeface="EB Garamond"/>
              </a:rPr>
              <a:t> His wife says he has</a:t>
            </a:r>
            <a:r>
              <a:rPr lang="en" sz="1200">
                <a:solidFill>
                  <a:srgbClr val="0E0E0E"/>
                </a:solidFill>
                <a:highlight>
                  <a:srgbClr val="00FF00"/>
                </a:highlight>
                <a:latin typeface="EB Garamond"/>
                <a:ea typeface="EB Garamond"/>
                <a:cs typeface="EB Garamond"/>
                <a:sym typeface="EB Garamond"/>
              </a:rPr>
              <a:t> always had a difficult time confiding in others and would hold grudges against friends and </a:t>
            </a:r>
            <a:r>
              <a:rPr lang="en" sz="1200">
                <a:solidFill>
                  <a:srgbClr val="0E0E0E"/>
                </a:solidFill>
                <a:highlight>
                  <a:srgbClr val="00FF00"/>
                </a:highlight>
                <a:uFill>
                  <a:noFill/>
                </a:uFill>
                <a:latin typeface="EB Garamond"/>
                <a:ea typeface="EB Garamond"/>
                <a:cs typeface="EB Garamond"/>
                <a:sym typeface="EB Garamond"/>
                <a:hlinkClick r:id="rId4">
                  <a:extLst>
                    <a:ext uri="{A12FA001-AC4F-418D-AE19-62706E023703}">
                      <ahyp:hlinkClr xmlns:ahyp="http://schemas.microsoft.com/office/drawing/2018/hyperlinkcolor" val="tx"/>
                    </a:ext>
                  </a:extLst>
                </a:hlinkClick>
              </a:rPr>
              <a:t>co</a:t>
            </a:r>
            <a:r>
              <a:rPr lang="en" sz="1200">
                <a:solidFill>
                  <a:srgbClr val="0E0E0E"/>
                </a:solidFill>
                <a:highlight>
                  <a:srgbClr val="00FF00"/>
                </a:highlight>
                <a:latin typeface="EB Garamond"/>
                <a:ea typeface="EB Garamond"/>
                <a:cs typeface="EB Garamond"/>
                <a:sym typeface="EB Garamond"/>
              </a:rPr>
              <a:t>-workers.</a:t>
            </a:r>
            <a:r>
              <a:rPr lang="en" sz="1200">
                <a:solidFill>
                  <a:srgbClr val="0E0E0E"/>
                </a:solidFill>
                <a:latin typeface="EB Garamond"/>
                <a:ea typeface="EB Garamond"/>
                <a:cs typeface="EB Garamond"/>
                <a:sym typeface="EB Garamond"/>
              </a:rPr>
              <a:t> Which of the following is the most likely explanation for this man's symptoms? </a:t>
            </a:r>
            <a:endParaRPr sz="1200">
              <a:solidFill>
                <a:srgbClr val="0E0E0E"/>
              </a:solidFill>
              <a:latin typeface="EB Garamond"/>
              <a:ea typeface="EB Garamond"/>
              <a:cs typeface="EB Garamond"/>
              <a:sym typeface="EB Garamond"/>
            </a:endParaRPr>
          </a:p>
          <a:p>
            <a:pPr marL="457200" lvl="0" indent="-304800" algn="l" rtl="0">
              <a:spcBef>
                <a:spcPts val="80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Narcissistic personality disorder</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highlight>
                  <a:srgbClr val="00FF00"/>
                </a:highlight>
                <a:latin typeface="EB Garamond"/>
                <a:ea typeface="EB Garamond"/>
                <a:cs typeface="EB Garamond"/>
                <a:sym typeface="EB Garamond"/>
              </a:rPr>
              <a:t>Paranoid personality disorder</a:t>
            </a:r>
            <a:endParaRPr sz="1200">
              <a:solidFill>
                <a:srgbClr val="0E0E0E"/>
              </a:solidFill>
              <a:highlight>
                <a:srgbClr val="00FF00"/>
              </a:highlight>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Paranoid schizophrenia</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Schizoid personality disorder</a:t>
            </a:r>
            <a:endParaRPr sz="1200">
              <a:solidFill>
                <a:srgbClr val="0E0E0E"/>
              </a:solidFill>
              <a:latin typeface="EB Garamond"/>
              <a:ea typeface="EB Garamond"/>
              <a:cs typeface="EB Garamond"/>
              <a:sym typeface="EB Garamond"/>
            </a:endParaRPr>
          </a:p>
          <a:p>
            <a:pPr marL="457200" lvl="0" indent="-304800" algn="l" rtl="0">
              <a:spcBef>
                <a:spcPts val="0"/>
              </a:spcBef>
              <a:spcAft>
                <a:spcPts val="0"/>
              </a:spcAft>
              <a:buClr>
                <a:srgbClr val="0E0E0E"/>
              </a:buClr>
              <a:buSzPts val="1200"/>
              <a:buFont typeface="EB Garamond"/>
              <a:buAutoNum type="alphaLcPeriod"/>
            </a:pPr>
            <a:r>
              <a:rPr lang="en" sz="1200">
                <a:solidFill>
                  <a:srgbClr val="0E0E0E"/>
                </a:solidFill>
                <a:latin typeface="EB Garamond"/>
                <a:ea typeface="EB Garamond"/>
                <a:cs typeface="EB Garamond"/>
                <a:sym typeface="EB Garamond"/>
              </a:rPr>
              <a:t>Schizotypal personality disorder</a:t>
            </a:r>
            <a:endParaRPr sz="1200">
              <a:solidFill>
                <a:srgbClr val="0E0E0E"/>
              </a:solidFill>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Others - Atypical depression</a:t>
            </a:r>
            <a:endParaRPr b="1">
              <a:latin typeface="EB Garamond"/>
              <a:ea typeface="EB Garamond"/>
              <a:cs typeface="EB Garamond"/>
              <a:sym typeface="EB Garamond"/>
            </a:endParaRPr>
          </a:p>
        </p:txBody>
      </p:sp>
      <p:sp>
        <p:nvSpPr>
          <p:cNvPr id="90" name="Google Shape;90;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EB Garamond"/>
                <a:ea typeface="EB Garamond"/>
                <a:cs typeface="EB Garamond"/>
                <a:sym typeface="EB Garamond"/>
              </a:rPr>
              <a:t>Mood reactivity - increased mood in relation to positive events / loved ones</a:t>
            </a:r>
            <a:endParaRPr>
              <a:solidFill>
                <a:schemeClr val="dk1"/>
              </a:solidFill>
              <a:latin typeface="EB Garamond"/>
              <a:ea typeface="EB Garamond"/>
              <a:cs typeface="EB Garamond"/>
              <a:sym typeface="EB Garamond"/>
            </a:endParaRPr>
          </a:p>
          <a:p>
            <a:pPr marL="0" lvl="0" indent="0" algn="l" rtl="0">
              <a:spcBef>
                <a:spcPts val="1200"/>
              </a:spcBef>
              <a:spcAft>
                <a:spcPts val="0"/>
              </a:spcAft>
              <a:buNone/>
            </a:pPr>
            <a:r>
              <a:rPr lang="en">
                <a:solidFill>
                  <a:schemeClr val="dk1"/>
                </a:solidFill>
                <a:latin typeface="EB Garamond"/>
                <a:ea typeface="EB Garamond"/>
                <a:cs typeface="EB Garamond"/>
                <a:sym typeface="EB Garamond"/>
              </a:rPr>
              <a:t>Symptoms include:</a:t>
            </a:r>
            <a:endParaRPr>
              <a:solidFill>
                <a:schemeClr val="dk1"/>
              </a:solidFill>
              <a:latin typeface="EB Garamond"/>
              <a:ea typeface="EB Garamond"/>
              <a:cs typeface="EB Garamond"/>
              <a:sym typeface="EB Garamond"/>
            </a:endParaRPr>
          </a:p>
          <a:p>
            <a:pPr marL="457200" lvl="0" indent="-342900" algn="l" rtl="0">
              <a:spcBef>
                <a:spcPts val="120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Weight gain</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Increased appetite</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Oversleeping</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Heavy limbs - leaden paralysis</a:t>
            </a:r>
            <a:endParaRPr>
              <a:solidFill>
                <a:schemeClr val="dk1"/>
              </a:solidFill>
              <a:latin typeface="EB Garamond"/>
              <a:ea typeface="EB Garamond"/>
              <a:cs typeface="EB Garamond"/>
              <a:sym typeface="EB Garamond"/>
            </a:endParaRPr>
          </a:p>
          <a:p>
            <a:pPr marL="457200" lvl="0" indent="-342900" algn="l" rtl="0">
              <a:spcBef>
                <a:spcPts val="0"/>
              </a:spcBef>
              <a:spcAft>
                <a:spcPts val="0"/>
              </a:spcAft>
              <a:buClr>
                <a:schemeClr val="dk1"/>
              </a:buClr>
              <a:buSzPts val="1800"/>
              <a:buFont typeface="EB Garamond"/>
              <a:buChar char="●"/>
            </a:pPr>
            <a:r>
              <a:rPr lang="en">
                <a:solidFill>
                  <a:schemeClr val="dk1"/>
                </a:solidFill>
                <a:latin typeface="EB Garamond"/>
                <a:ea typeface="EB Garamond"/>
                <a:cs typeface="EB Garamond"/>
                <a:sym typeface="EB Garamond"/>
              </a:rPr>
              <a:t>Rejection sensitivity - feeling anxiety at the slightest evidence of rejection</a:t>
            </a:r>
            <a:endParaRPr>
              <a:solidFill>
                <a:schemeClr val="dk1"/>
              </a:solidFill>
              <a:latin typeface="EB Garamond"/>
              <a:ea typeface="EB Garamond"/>
              <a:cs typeface="EB Garamond"/>
              <a:sym typeface="EB Garamond"/>
            </a:endParaRPr>
          </a:p>
        </p:txBody>
      </p:sp>
      <p:pic>
        <p:nvPicPr>
          <p:cNvPr id="91" name="Google Shape;91;p18"/>
          <p:cNvPicPr preferRelativeResize="0"/>
          <p:nvPr/>
        </p:nvPicPr>
        <p:blipFill>
          <a:blip r:embed="rId3">
            <a:alphaModFix/>
          </a:blip>
          <a:stretch>
            <a:fillRect/>
          </a:stretch>
        </p:blipFill>
        <p:spPr>
          <a:xfrm>
            <a:off x="4572000" y="1828525"/>
            <a:ext cx="1231875" cy="1231875"/>
          </a:xfrm>
          <a:prstGeom prst="rect">
            <a:avLst/>
          </a:prstGeom>
          <a:noFill/>
          <a:ln>
            <a:noFill/>
          </a:ln>
        </p:spPr>
      </p:pic>
      <p:pic>
        <p:nvPicPr>
          <p:cNvPr id="92" name="Google Shape;92;p18"/>
          <p:cNvPicPr preferRelativeResize="0"/>
          <p:nvPr/>
        </p:nvPicPr>
        <p:blipFill>
          <a:blip r:embed="rId4">
            <a:alphaModFix/>
          </a:blip>
          <a:stretch>
            <a:fillRect/>
          </a:stretch>
        </p:blipFill>
        <p:spPr>
          <a:xfrm>
            <a:off x="6472300" y="1922850"/>
            <a:ext cx="1968349" cy="1043225"/>
          </a:xfrm>
          <a:prstGeom prst="rect">
            <a:avLst/>
          </a:prstGeom>
          <a:noFill/>
          <a:ln>
            <a:noFill/>
          </a:ln>
        </p:spPr>
      </p:pic>
      <p:pic>
        <p:nvPicPr>
          <p:cNvPr id="93" name="Google Shape;93;p18"/>
          <p:cNvPicPr preferRelativeResize="0"/>
          <p:nvPr/>
        </p:nvPicPr>
        <p:blipFill>
          <a:blip r:embed="rId5">
            <a:alphaModFix/>
          </a:blip>
          <a:stretch>
            <a:fillRect/>
          </a:stretch>
        </p:blipFill>
        <p:spPr>
          <a:xfrm>
            <a:off x="6915249" y="3871200"/>
            <a:ext cx="1710949" cy="962400"/>
          </a:xfrm>
          <a:prstGeom prst="rect">
            <a:avLst/>
          </a:prstGeom>
          <a:noFill/>
          <a:ln>
            <a:noFill/>
          </a:ln>
        </p:spPr>
      </p:pic>
      <p:sp>
        <p:nvSpPr>
          <p:cNvPr id="94" name="Google Shape;94;p18"/>
          <p:cNvSpPr txBox="1"/>
          <p:nvPr/>
        </p:nvSpPr>
        <p:spPr>
          <a:xfrm>
            <a:off x="5956475" y="2966075"/>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https://www.deviantart.com/jessioddie/art/Leaden-Paralysis-510199497</a:t>
            </a:r>
            <a:endParaRPr sz="800"/>
          </a:p>
        </p:txBody>
      </p:sp>
      <p:sp>
        <p:nvSpPr>
          <p:cNvPr id="95" name="Google Shape;95;p18"/>
          <p:cNvSpPr txBox="1"/>
          <p:nvPr/>
        </p:nvSpPr>
        <p:spPr>
          <a:xfrm>
            <a:off x="4335500" y="4079325"/>
            <a:ext cx="2453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0A1829"/>
                </a:solidFill>
                <a:latin typeface="Roboto"/>
                <a:ea typeface="Roboto"/>
                <a:cs typeface="Roboto"/>
                <a:sym typeface="Roboto"/>
              </a:rPr>
              <a:t>Turn rejection into reflection. Credit: Getty Images / IStockphoto</a:t>
            </a:r>
            <a:endParaRPr sz="800">
              <a:solidFill>
                <a:srgbClr val="0A1829"/>
              </a:solidFill>
              <a:latin typeface="Roboto"/>
              <a:ea typeface="Roboto"/>
              <a:cs typeface="Roboto"/>
              <a:sym typeface="Roboto"/>
            </a:endParaRPr>
          </a:p>
          <a:p>
            <a:pPr marL="0" lvl="0" indent="0" algn="l" rtl="0">
              <a:lnSpc>
                <a:spcPct val="150000"/>
              </a:lnSpc>
              <a:spcBef>
                <a:spcPts val="0"/>
              </a:spcBef>
              <a:spcAft>
                <a:spcPts val="0"/>
              </a:spcAft>
              <a:buNone/>
            </a:pPr>
            <a:endParaRPr sz="800">
              <a:solidFill>
                <a:srgbClr val="0A1829"/>
              </a:solidFill>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7</a:t>
            </a:r>
            <a:endParaRPr>
              <a:latin typeface="EB Garamond"/>
              <a:ea typeface="EB Garamond"/>
              <a:cs typeface="EB Garamond"/>
              <a:sym typeface="EB Garamond"/>
            </a:endParaRPr>
          </a:p>
        </p:txBody>
      </p:sp>
      <p:sp>
        <p:nvSpPr>
          <p:cNvPr id="475" name="Google Shape;475;p72"/>
          <p:cNvSpPr txBox="1">
            <a:spLocks noGrp="1"/>
          </p:cNvSpPr>
          <p:nvPr>
            <p:ph type="body" idx="1"/>
          </p:nvPr>
        </p:nvSpPr>
        <p:spPr>
          <a:xfrm>
            <a:off x="213825" y="1152475"/>
            <a:ext cx="50811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100">
                <a:solidFill>
                  <a:srgbClr val="000000"/>
                </a:solidFill>
                <a:latin typeface="EB Garamond"/>
                <a:ea typeface="EB Garamond"/>
                <a:cs typeface="EB Garamond"/>
                <a:sym typeface="EB Garamond"/>
              </a:rPr>
              <a:t>You are called to review an 76-year-old woman who is distressed and shouting at 2am. The patient underwent a hemiarthroplasty for a fractured neck of femur 10 days ago.</a:t>
            </a:r>
            <a:endParaRPr sz="1100">
              <a:solidFill>
                <a:srgbClr val="000000"/>
              </a:solidFill>
              <a:latin typeface="EB Garamond"/>
              <a:ea typeface="EB Garamond"/>
              <a:cs typeface="EB Garamond"/>
              <a:sym typeface="EB Garamond"/>
            </a:endParaRPr>
          </a:p>
          <a:p>
            <a:pPr marL="0" lvl="0" indent="0" algn="l" rtl="0">
              <a:lnSpc>
                <a:spcPct val="90000"/>
              </a:lnSpc>
              <a:spcBef>
                <a:spcPts val="1000"/>
              </a:spcBef>
              <a:spcAft>
                <a:spcPts val="0"/>
              </a:spcAft>
              <a:buNone/>
            </a:pPr>
            <a:r>
              <a:rPr lang="en" sz="1100">
                <a:solidFill>
                  <a:srgbClr val="000000"/>
                </a:solidFill>
                <a:latin typeface="EB Garamond"/>
                <a:ea typeface="EB Garamond"/>
                <a:cs typeface="EB Garamond"/>
                <a:sym typeface="EB Garamond"/>
              </a:rPr>
              <a:t>The patient’s observations: heart rate 85/min, blood pressure 140/85mmHg, oxygen saturations 98% on air, respiratory rate 23/min, temperature 36.5ºC and blood glucose 6.4.</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The patient has a past medical history of Alzheimer’s dementia, Gout and Type 2 diabetes. Her drug chart includes the following medications: </a:t>
            </a:r>
            <a:r>
              <a:rPr lang="en" sz="1100">
                <a:solidFill>
                  <a:schemeClr val="lt1"/>
                </a:solidFill>
                <a:latin typeface="EB Garamond"/>
                <a:ea typeface="EB Garamond"/>
                <a:cs typeface="EB Garamond"/>
                <a:sym typeface="EB Garamond"/>
              </a:rPr>
              <a:t>codeine </a:t>
            </a:r>
            <a:r>
              <a:rPr lang="en" sz="1100">
                <a:solidFill>
                  <a:srgbClr val="000000"/>
                </a:solidFill>
                <a:latin typeface="EB Garamond"/>
                <a:ea typeface="EB Garamond"/>
                <a:cs typeface="EB Garamond"/>
                <a:sym typeface="EB Garamond"/>
              </a:rPr>
              <a:t>30mg QDS (started on admission), paracetamol 1g QDS, donepezil, allopurinol, metformin, and ondansetron.</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The fluid chart shows good oral intake and output.</a:t>
            </a:r>
            <a:endParaRPr sz="1100">
              <a:solidFill>
                <a:srgbClr val="000000"/>
              </a:solidFill>
              <a:latin typeface="EB Garamond"/>
              <a:ea typeface="EB Garamond"/>
              <a:cs typeface="EB Garamond"/>
              <a:sym typeface="EB Garamond"/>
            </a:endParaRPr>
          </a:p>
          <a:p>
            <a:pPr marL="0" lvl="0" indent="0" algn="l" rtl="0">
              <a:spcBef>
                <a:spcPts val="1200"/>
              </a:spcBef>
              <a:spcAft>
                <a:spcPts val="0"/>
              </a:spcAft>
              <a:buNone/>
            </a:pPr>
            <a:r>
              <a:rPr lang="en" sz="1100">
                <a:solidFill>
                  <a:srgbClr val="000000"/>
                </a:solidFill>
                <a:latin typeface="EB Garamond"/>
                <a:ea typeface="EB Garamond"/>
                <a:cs typeface="EB Garamond"/>
                <a:sym typeface="EB Garamond"/>
              </a:rPr>
              <a:t>Which of these is the most likely cause of the patient’s presentation?</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a) Hypoglycaemia</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b) Urinary tract infection</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c) Progression of Alzheimer’s dementia</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d) Constipation</a:t>
            </a:r>
            <a:endParaRPr sz="1100" b="1">
              <a:solidFill>
                <a:srgbClr val="000000"/>
              </a:solidFill>
              <a:latin typeface="EB Garamond"/>
              <a:ea typeface="EB Garamond"/>
              <a:cs typeface="EB Garamond"/>
              <a:sym typeface="EB Garamond"/>
            </a:endParaRPr>
          </a:p>
        </p:txBody>
      </p:sp>
      <p:pic>
        <p:nvPicPr>
          <p:cNvPr id="476" name="Google Shape;476;p72"/>
          <p:cNvPicPr preferRelativeResize="0"/>
          <p:nvPr/>
        </p:nvPicPr>
        <p:blipFill rotWithShape="1">
          <a:blip r:embed="rId3">
            <a:alphaModFix/>
          </a:blip>
          <a:srcRect r="-4525" b="-4525"/>
          <a:stretch/>
        </p:blipFill>
        <p:spPr>
          <a:xfrm>
            <a:off x="5555250" y="1214750"/>
            <a:ext cx="3277051" cy="25301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3"/>
          <p:cNvSpPr txBox="1">
            <a:spLocks noGrp="1"/>
          </p:cNvSpPr>
          <p:nvPr>
            <p:ph type="title"/>
          </p:nvPr>
        </p:nvSpPr>
        <p:spPr>
          <a:xfrm>
            <a:off x="311700" y="455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7</a:t>
            </a:r>
            <a:endParaRPr>
              <a:latin typeface="EB Garamond"/>
              <a:ea typeface="EB Garamond"/>
              <a:cs typeface="EB Garamond"/>
              <a:sym typeface="EB Garamond"/>
            </a:endParaRPr>
          </a:p>
        </p:txBody>
      </p:sp>
      <p:sp>
        <p:nvSpPr>
          <p:cNvPr id="482" name="Google Shape;482;p73"/>
          <p:cNvSpPr txBox="1">
            <a:spLocks noGrp="1"/>
          </p:cNvSpPr>
          <p:nvPr>
            <p:ph type="body" idx="1"/>
          </p:nvPr>
        </p:nvSpPr>
        <p:spPr>
          <a:xfrm>
            <a:off x="213825" y="1152475"/>
            <a:ext cx="5081100" cy="34164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 sz="1100">
                <a:solidFill>
                  <a:srgbClr val="000000"/>
                </a:solidFill>
                <a:latin typeface="EB Garamond"/>
                <a:ea typeface="EB Garamond"/>
                <a:cs typeface="EB Garamond"/>
                <a:sym typeface="EB Garamond"/>
              </a:rPr>
              <a:t>You are called to review an 76-year-old woman who is distressed and shouting at 2am. The patient underwent a hemiarthroplasty for a fractured neck of femur 10 days ago.</a:t>
            </a:r>
            <a:endParaRPr sz="1100">
              <a:solidFill>
                <a:srgbClr val="000000"/>
              </a:solidFill>
              <a:latin typeface="EB Garamond"/>
              <a:ea typeface="EB Garamond"/>
              <a:cs typeface="EB Garamond"/>
              <a:sym typeface="EB Garamond"/>
            </a:endParaRPr>
          </a:p>
          <a:p>
            <a:pPr marL="0" lvl="0" indent="0" algn="l" rtl="0">
              <a:lnSpc>
                <a:spcPct val="90000"/>
              </a:lnSpc>
              <a:spcBef>
                <a:spcPts val="1000"/>
              </a:spcBef>
              <a:spcAft>
                <a:spcPts val="0"/>
              </a:spcAft>
              <a:buNone/>
            </a:pPr>
            <a:r>
              <a:rPr lang="en" sz="1100">
                <a:solidFill>
                  <a:srgbClr val="000000"/>
                </a:solidFill>
                <a:latin typeface="EB Garamond"/>
                <a:ea typeface="EB Garamond"/>
                <a:cs typeface="EB Garamond"/>
                <a:sym typeface="EB Garamond"/>
              </a:rPr>
              <a:t>The patient’s observations: heart rate 85/min, blood pressure 140/85mmHg, oxygen saturations 98% on air, respiratory rate 23/min, temperature 36.5ºC and blood glucose 6.4.</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The patient has a past medical history of Alzheimer’s dementia, Gout and Type 2 diabetes. Her drug chart includes the following medications: </a:t>
            </a:r>
            <a:r>
              <a:rPr lang="en" sz="1100">
                <a:solidFill>
                  <a:schemeClr val="lt1"/>
                </a:solidFill>
                <a:highlight>
                  <a:srgbClr val="00FF00"/>
                </a:highlight>
                <a:latin typeface="EB Garamond"/>
                <a:ea typeface="EB Garamond"/>
                <a:cs typeface="EB Garamond"/>
                <a:sym typeface="EB Garamond"/>
              </a:rPr>
              <a:t>codeine </a:t>
            </a:r>
            <a:r>
              <a:rPr lang="en" sz="1100">
                <a:solidFill>
                  <a:srgbClr val="000000"/>
                </a:solidFill>
                <a:latin typeface="EB Garamond"/>
                <a:ea typeface="EB Garamond"/>
                <a:cs typeface="EB Garamond"/>
                <a:sym typeface="EB Garamond"/>
              </a:rPr>
              <a:t>30mg QDS (started on admission), paracetamol 1g QDS, donepezil, allopurinol, metformin, and </a:t>
            </a:r>
            <a:r>
              <a:rPr lang="en" sz="1100">
                <a:solidFill>
                  <a:srgbClr val="000000"/>
                </a:solidFill>
                <a:highlight>
                  <a:srgbClr val="00FF00"/>
                </a:highlight>
                <a:latin typeface="EB Garamond"/>
                <a:ea typeface="EB Garamond"/>
                <a:cs typeface="EB Garamond"/>
                <a:sym typeface="EB Garamond"/>
              </a:rPr>
              <a:t>ondansetron.</a:t>
            </a:r>
            <a:endParaRPr sz="1100">
              <a:solidFill>
                <a:srgbClr val="000000"/>
              </a:solidFill>
              <a:highlight>
                <a:srgbClr val="00FF00"/>
              </a:highlight>
              <a:latin typeface="EB Garamond"/>
              <a:ea typeface="EB Garamond"/>
              <a:cs typeface="EB Garamond"/>
              <a:sym typeface="EB Garamond"/>
            </a:endParaRPr>
          </a:p>
          <a:p>
            <a:pPr marL="0" lvl="0" indent="0" algn="l" rtl="0">
              <a:spcBef>
                <a:spcPts val="0"/>
              </a:spcBef>
              <a:spcAft>
                <a:spcPts val="0"/>
              </a:spcAft>
              <a:buNone/>
            </a:pP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The fluid chart shows good oral intake and output.</a:t>
            </a:r>
            <a:endParaRPr sz="1100">
              <a:solidFill>
                <a:srgbClr val="000000"/>
              </a:solidFill>
              <a:latin typeface="EB Garamond"/>
              <a:ea typeface="EB Garamond"/>
              <a:cs typeface="EB Garamond"/>
              <a:sym typeface="EB Garamond"/>
            </a:endParaRPr>
          </a:p>
          <a:p>
            <a:pPr marL="0" lvl="0" indent="0" algn="l" rtl="0">
              <a:spcBef>
                <a:spcPts val="1200"/>
              </a:spcBef>
              <a:spcAft>
                <a:spcPts val="0"/>
              </a:spcAft>
              <a:buNone/>
            </a:pPr>
            <a:r>
              <a:rPr lang="en" sz="1100">
                <a:solidFill>
                  <a:srgbClr val="000000"/>
                </a:solidFill>
                <a:latin typeface="EB Garamond"/>
                <a:ea typeface="EB Garamond"/>
                <a:cs typeface="EB Garamond"/>
                <a:sym typeface="EB Garamond"/>
              </a:rPr>
              <a:t>Which of these is the most likely cause of the patient’s presentation?</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a) Hypoglycaemia</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b) Urinary tract infection</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latin typeface="EB Garamond"/>
                <a:ea typeface="EB Garamond"/>
                <a:cs typeface="EB Garamond"/>
                <a:sym typeface="EB Garamond"/>
              </a:rPr>
              <a:t>c) Progression of Alzheimer’s dementia</a:t>
            </a:r>
            <a:endParaRPr sz="1100">
              <a:solidFill>
                <a:srgbClr val="000000"/>
              </a:solidFill>
              <a:latin typeface="EB Garamond"/>
              <a:ea typeface="EB Garamond"/>
              <a:cs typeface="EB Garamond"/>
              <a:sym typeface="EB Garamond"/>
            </a:endParaRPr>
          </a:p>
          <a:p>
            <a:pPr marL="0" lvl="0" indent="0" algn="l" rtl="0">
              <a:spcBef>
                <a:spcPts val="0"/>
              </a:spcBef>
              <a:spcAft>
                <a:spcPts val="0"/>
              </a:spcAft>
              <a:buNone/>
            </a:pPr>
            <a:r>
              <a:rPr lang="en" sz="1100">
                <a:solidFill>
                  <a:srgbClr val="000000"/>
                </a:solidFill>
                <a:highlight>
                  <a:srgbClr val="00FF00"/>
                </a:highlight>
                <a:latin typeface="EB Garamond"/>
                <a:ea typeface="EB Garamond"/>
                <a:cs typeface="EB Garamond"/>
                <a:sym typeface="EB Garamond"/>
              </a:rPr>
              <a:t>d) Constipation</a:t>
            </a:r>
            <a:endParaRPr sz="1100" b="1">
              <a:solidFill>
                <a:srgbClr val="000000"/>
              </a:solidFill>
              <a:highlight>
                <a:srgbClr val="00FF00"/>
              </a:highlight>
              <a:latin typeface="EB Garamond"/>
              <a:ea typeface="EB Garamond"/>
              <a:cs typeface="EB Garamond"/>
              <a:sym typeface="EB Garamond"/>
            </a:endParaRPr>
          </a:p>
        </p:txBody>
      </p:sp>
      <p:pic>
        <p:nvPicPr>
          <p:cNvPr id="483" name="Google Shape;483;p73"/>
          <p:cNvPicPr preferRelativeResize="0"/>
          <p:nvPr/>
        </p:nvPicPr>
        <p:blipFill rotWithShape="1">
          <a:blip r:embed="rId3">
            <a:alphaModFix/>
          </a:blip>
          <a:srcRect r="-4525" b="-4525"/>
          <a:stretch/>
        </p:blipFill>
        <p:spPr>
          <a:xfrm>
            <a:off x="5555250" y="1446125"/>
            <a:ext cx="3277051" cy="25301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8</a:t>
            </a:r>
            <a:endParaRPr>
              <a:latin typeface="EB Garamond"/>
              <a:ea typeface="EB Garamond"/>
              <a:cs typeface="EB Garamond"/>
              <a:sym typeface="EB Garamond"/>
            </a:endParaRPr>
          </a:p>
        </p:txBody>
      </p:sp>
      <p:sp>
        <p:nvSpPr>
          <p:cNvPr id="489" name="Google Shape;489;p74"/>
          <p:cNvSpPr txBox="1">
            <a:spLocks noGrp="1"/>
          </p:cNvSpPr>
          <p:nvPr>
            <p:ph type="body" idx="1"/>
          </p:nvPr>
        </p:nvSpPr>
        <p:spPr>
          <a:xfrm>
            <a:off x="311700" y="1159050"/>
            <a:ext cx="7635000" cy="3041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600">
                <a:solidFill>
                  <a:srgbClr val="0E0E0E"/>
                </a:solidFill>
                <a:latin typeface="EB Garamond"/>
                <a:ea typeface="EB Garamond"/>
                <a:cs typeface="EB Garamond"/>
                <a:sym typeface="EB Garamond"/>
              </a:rPr>
              <a:t>A 42-year-old woman is brought to the psychiatry clinic by her daughter. Her daughter reports that the patient has been exhibiting unusual behaviour. This behaviour includes staying up all night, talking rapidly, excessive gambling, and saying she will soon become a millionaire. </a:t>
            </a: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5600">
                <a:solidFill>
                  <a:srgbClr val="0E0E0E"/>
                </a:solidFill>
                <a:latin typeface="EB Garamond"/>
                <a:ea typeface="EB Garamond"/>
                <a:cs typeface="EB Garamond"/>
                <a:sym typeface="EB Garamond"/>
              </a:rPr>
              <a:t>The patient has a background of depression for which she takes sertraline.</a:t>
            </a: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5600">
                <a:solidFill>
                  <a:srgbClr val="0E0E0E"/>
                </a:solidFill>
                <a:latin typeface="EB Garamond"/>
                <a:ea typeface="EB Garamond"/>
                <a:cs typeface="EB Garamond"/>
                <a:sym typeface="EB Garamond"/>
              </a:rPr>
              <a:t>On examination of her mental state, there is evidence of overly familiar behaviour, pressured speech, and flight of ideas.</a:t>
            </a: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5600">
                <a:solidFill>
                  <a:srgbClr val="0E0E0E"/>
                </a:solidFill>
                <a:latin typeface="EB Garamond"/>
                <a:ea typeface="EB Garamond"/>
                <a:cs typeface="EB Garamond"/>
                <a:sym typeface="EB Garamond"/>
              </a:rPr>
              <a:t>What is the most appropriate pharmacological treatment?</a:t>
            </a:r>
            <a:endParaRPr sz="5600">
              <a:solidFill>
                <a:srgbClr val="0E0E0E"/>
              </a:solidFill>
              <a:latin typeface="EB Garamond"/>
              <a:ea typeface="EB Garamond"/>
              <a:cs typeface="EB Garamond"/>
              <a:sym typeface="EB Garamond"/>
            </a:endParaRPr>
          </a:p>
          <a:p>
            <a:pPr marL="0" lvl="0" indent="0" algn="l" rtl="0">
              <a:lnSpc>
                <a:spcPct val="100000"/>
              </a:lnSpc>
              <a:spcBef>
                <a:spcPts val="1200"/>
              </a:spcBef>
              <a:spcAft>
                <a:spcPts val="0"/>
              </a:spcAft>
              <a:buNone/>
            </a:pPr>
            <a:r>
              <a:rPr lang="en" sz="5600">
                <a:solidFill>
                  <a:srgbClr val="000000"/>
                </a:solidFill>
                <a:latin typeface="EB Garamond"/>
                <a:ea typeface="EB Garamond"/>
                <a:cs typeface="EB Garamond"/>
                <a:sym typeface="EB Garamond"/>
              </a:rPr>
              <a:t>a) Continue sertraline and add lithium</a:t>
            </a:r>
            <a:endParaRPr sz="560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r>
              <a:rPr lang="en" sz="5600">
                <a:solidFill>
                  <a:srgbClr val="000000"/>
                </a:solidFill>
                <a:latin typeface="EB Garamond"/>
                <a:ea typeface="EB Garamond"/>
                <a:cs typeface="EB Garamond"/>
                <a:sym typeface="EB Garamond"/>
              </a:rPr>
              <a:t>b) Stop sertraline and add citalopram</a:t>
            </a:r>
            <a:endParaRPr sz="560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r>
              <a:rPr lang="en" sz="5600">
                <a:solidFill>
                  <a:srgbClr val="000000"/>
                </a:solidFill>
                <a:latin typeface="EB Garamond"/>
                <a:ea typeface="EB Garamond"/>
                <a:cs typeface="EB Garamond"/>
                <a:sym typeface="EB Garamond"/>
              </a:rPr>
              <a:t>c) Stop sertraline and add olanzapine</a:t>
            </a:r>
            <a:endParaRPr sz="560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r>
              <a:rPr lang="en" sz="5600">
                <a:solidFill>
                  <a:srgbClr val="0E0E0E"/>
                </a:solidFill>
                <a:latin typeface="EB Garamond"/>
                <a:ea typeface="EB Garamond"/>
                <a:cs typeface="EB Garamond"/>
                <a:sym typeface="EB Garamond"/>
              </a:rPr>
              <a:t>d) Continue sertraline and add fluoxetine</a:t>
            </a: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1300">
              <a:solidFill>
                <a:schemeClr val="dk1"/>
              </a:solidFill>
            </a:endParaRPr>
          </a:p>
          <a:p>
            <a:pPr marL="0" lvl="0" indent="0" algn="l" rtl="0">
              <a:spcBef>
                <a:spcPts val="1200"/>
              </a:spcBef>
              <a:spcAft>
                <a:spcPts val="0"/>
              </a:spcAft>
              <a:buNone/>
            </a:pPr>
            <a:endParaRPr sz="1300">
              <a:solidFill>
                <a:schemeClr val="dk1"/>
              </a:solidFill>
            </a:endParaRPr>
          </a:p>
          <a:p>
            <a:pPr marL="0" lvl="0" indent="0" algn="l" rtl="0">
              <a:spcBef>
                <a:spcPts val="1200"/>
              </a:spcBef>
              <a:spcAft>
                <a:spcPts val="1200"/>
              </a:spcAft>
              <a:buNone/>
            </a:pPr>
            <a:endParaRPr sz="1300">
              <a:solidFill>
                <a:schemeClr val="dk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8</a:t>
            </a:r>
            <a:endParaRPr>
              <a:latin typeface="EB Garamond"/>
              <a:ea typeface="EB Garamond"/>
              <a:cs typeface="EB Garamond"/>
              <a:sym typeface="EB Garamond"/>
            </a:endParaRPr>
          </a:p>
        </p:txBody>
      </p:sp>
      <p:sp>
        <p:nvSpPr>
          <p:cNvPr id="495" name="Google Shape;495;p75"/>
          <p:cNvSpPr txBox="1">
            <a:spLocks noGrp="1"/>
          </p:cNvSpPr>
          <p:nvPr>
            <p:ph type="body" idx="1"/>
          </p:nvPr>
        </p:nvSpPr>
        <p:spPr>
          <a:xfrm>
            <a:off x="311700" y="1159050"/>
            <a:ext cx="7695000" cy="3041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5600">
                <a:solidFill>
                  <a:srgbClr val="0E0E0E"/>
                </a:solidFill>
                <a:latin typeface="EB Garamond"/>
                <a:ea typeface="EB Garamond"/>
                <a:cs typeface="EB Garamond"/>
                <a:sym typeface="EB Garamond"/>
              </a:rPr>
              <a:t>A 42-year-old woman is brought to the psychiatry clinic by her daughter. Her daughter reports that the patient has been exhibiting unusual behaviour. This behaviour includes staying up all night, talking rapidly, excessive gambling, and saying she will soon become a millionaire. </a:t>
            </a: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5600">
                <a:solidFill>
                  <a:srgbClr val="0E0E0E"/>
                </a:solidFill>
                <a:latin typeface="EB Garamond"/>
                <a:ea typeface="EB Garamond"/>
                <a:cs typeface="EB Garamond"/>
                <a:sym typeface="EB Garamond"/>
              </a:rPr>
              <a:t>The patient has a background of depression for which she takes sertraline.</a:t>
            </a: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5600">
                <a:solidFill>
                  <a:srgbClr val="0E0E0E"/>
                </a:solidFill>
                <a:latin typeface="EB Garamond"/>
                <a:ea typeface="EB Garamond"/>
                <a:cs typeface="EB Garamond"/>
                <a:sym typeface="EB Garamond"/>
              </a:rPr>
              <a:t>On examination of her mental state, there is evidence of overly familiar behaviour, pressured speech, and flight of ideas.</a:t>
            </a: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5600">
                <a:solidFill>
                  <a:srgbClr val="0E0E0E"/>
                </a:solidFill>
                <a:latin typeface="EB Garamond"/>
                <a:ea typeface="EB Garamond"/>
                <a:cs typeface="EB Garamond"/>
                <a:sym typeface="EB Garamond"/>
              </a:rPr>
              <a:t>What is the most appropriate pharmacological treatment?</a:t>
            </a:r>
            <a:endParaRPr sz="5600">
              <a:solidFill>
                <a:srgbClr val="0E0E0E"/>
              </a:solidFill>
              <a:latin typeface="EB Garamond"/>
              <a:ea typeface="EB Garamond"/>
              <a:cs typeface="EB Garamond"/>
              <a:sym typeface="EB Garamond"/>
            </a:endParaRPr>
          </a:p>
          <a:p>
            <a:pPr marL="0" lvl="0" indent="0" algn="l" rtl="0">
              <a:lnSpc>
                <a:spcPct val="100000"/>
              </a:lnSpc>
              <a:spcBef>
                <a:spcPts val="1200"/>
              </a:spcBef>
              <a:spcAft>
                <a:spcPts val="0"/>
              </a:spcAft>
              <a:buNone/>
            </a:pPr>
            <a:r>
              <a:rPr lang="en" sz="5600">
                <a:solidFill>
                  <a:srgbClr val="000000"/>
                </a:solidFill>
                <a:latin typeface="EB Garamond"/>
                <a:ea typeface="EB Garamond"/>
                <a:cs typeface="EB Garamond"/>
                <a:sym typeface="EB Garamond"/>
              </a:rPr>
              <a:t>a) Continue sertraline and add lithium</a:t>
            </a:r>
            <a:endParaRPr sz="560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r>
              <a:rPr lang="en" sz="5600">
                <a:solidFill>
                  <a:srgbClr val="000000"/>
                </a:solidFill>
                <a:latin typeface="EB Garamond"/>
                <a:ea typeface="EB Garamond"/>
                <a:cs typeface="EB Garamond"/>
                <a:sym typeface="EB Garamond"/>
              </a:rPr>
              <a:t>b) Stop sertraline and add citalopram</a:t>
            </a:r>
            <a:endParaRPr sz="5600">
              <a:solidFill>
                <a:srgbClr val="000000"/>
              </a:solidFill>
              <a:latin typeface="EB Garamond"/>
              <a:ea typeface="EB Garamond"/>
              <a:cs typeface="EB Garamond"/>
              <a:sym typeface="EB Garamond"/>
            </a:endParaRPr>
          </a:p>
          <a:p>
            <a:pPr marL="0" lvl="0" indent="0" algn="l" rtl="0">
              <a:lnSpc>
                <a:spcPct val="100000"/>
              </a:lnSpc>
              <a:spcBef>
                <a:spcPts val="0"/>
              </a:spcBef>
              <a:spcAft>
                <a:spcPts val="0"/>
              </a:spcAft>
              <a:buNone/>
            </a:pPr>
            <a:r>
              <a:rPr lang="en" sz="5600">
                <a:solidFill>
                  <a:srgbClr val="000000"/>
                </a:solidFill>
                <a:highlight>
                  <a:srgbClr val="00FF00"/>
                </a:highlight>
                <a:latin typeface="EB Garamond"/>
                <a:ea typeface="EB Garamond"/>
                <a:cs typeface="EB Garamond"/>
                <a:sym typeface="EB Garamond"/>
              </a:rPr>
              <a:t>c) Stop sertraline and add olanzapine</a:t>
            </a:r>
            <a:endParaRPr sz="5600">
              <a:solidFill>
                <a:srgbClr val="000000"/>
              </a:solidFill>
              <a:highlight>
                <a:srgbClr val="00FF00"/>
              </a:highlight>
              <a:latin typeface="EB Garamond"/>
              <a:ea typeface="EB Garamond"/>
              <a:cs typeface="EB Garamond"/>
              <a:sym typeface="EB Garamond"/>
            </a:endParaRPr>
          </a:p>
          <a:p>
            <a:pPr marL="0" lvl="0" indent="0" algn="l" rtl="0">
              <a:lnSpc>
                <a:spcPct val="100000"/>
              </a:lnSpc>
              <a:spcBef>
                <a:spcPts val="0"/>
              </a:spcBef>
              <a:spcAft>
                <a:spcPts val="0"/>
              </a:spcAft>
              <a:buNone/>
            </a:pPr>
            <a:r>
              <a:rPr lang="en" sz="5600">
                <a:solidFill>
                  <a:srgbClr val="0E0E0E"/>
                </a:solidFill>
                <a:latin typeface="EB Garamond"/>
                <a:ea typeface="EB Garamond"/>
                <a:cs typeface="EB Garamond"/>
                <a:sym typeface="EB Garamond"/>
              </a:rPr>
              <a:t>d) Continue sertraline and add fluoxetine</a:t>
            </a:r>
            <a:endParaRPr sz="56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1300">
              <a:solidFill>
                <a:schemeClr val="dk1"/>
              </a:solidFill>
            </a:endParaRPr>
          </a:p>
          <a:p>
            <a:pPr marL="0" lvl="0" indent="0" algn="l" rtl="0">
              <a:spcBef>
                <a:spcPts val="1200"/>
              </a:spcBef>
              <a:spcAft>
                <a:spcPts val="0"/>
              </a:spcAft>
              <a:buNone/>
            </a:pPr>
            <a:endParaRPr sz="1300">
              <a:solidFill>
                <a:schemeClr val="dk1"/>
              </a:solidFill>
            </a:endParaRPr>
          </a:p>
          <a:p>
            <a:pPr marL="0" lvl="0" indent="0" algn="l" rtl="0">
              <a:spcBef>
                <a:spcPts val="1200"/>
              </a:spcBef>
              <a:spcAft>
                <a:spcPts val="1200"/>
              </a:spcAft>
              <a:buNone/>
            </a:pPr>
            <a:endParaRPr sz="1300">
              <a:solidFill>
                <a:schemeClr val="dk1"/>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9</a:t>
            </a:r>
            <a:endParaRPr>
              <a:latin typeface="EB Garamond"/>
              <a:ea typeface="EB Garamond"/>
              <a:cs typeface="EB Garamond"/>
              <a:sym typeface="EB Garamond"/>
            </a:endParaRPr>
          </a:p>
        </p:txBody>
      </p:sp>
      <p:sp>
        <p:nvSpPr>
          <p:cNvPr id="501" name="Google Shape;501;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rgbClr val="0E0E0E"/>
                </a:solidFill>
                <a:latin typeface="EB Garamond"/>
                <a:ea typeface="EB Garamond"/>
                <a:cs typeface="EB Garamond"/>
                <a:sym typeface="EB Garamond"/>
              </a:rPr>
              <a:t>A 70-year-old male is admitted to the in-patient psychiatric unit last night. On reviewing him this morning, he is a retired librarian, answering most questions minimally and stating he does not need to be here as he is deceased, and hospitals should be for living patients.</a:t>
            </a:r>
            <a:endParaRPr sz="15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15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1500">
                <a:solidFill>
                  <a:srgbClr val="0E0E0E"/>
                </a:solidFill>
                <a:latin typeface="EB Garamond"/>
                <a:ea typeface="EB Garamond"/>
                <a:cs typeface="EB Garamond"/>
                <a:sym typeface="EB Garamond"/>
              </a:rPr>
              <a:t>What is the most likely diagnosis?</a:t>
            </a:r>
            <a:endParaRPr sz="15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500">
                <a:solidFill>
                  <a:srgbClr val="0E0E0E"/>
                </a:solidFill>
                <a:latin typeface="EB Garamond"/>
                <a:ea typeface="EB Garamond"/>
                <a:cs typeface="EB Garamond"/>
                <a:sym typeface="EB Garamond"/>
              </a:rPr>
              <a:t>a)  Somatization disorder</a:t>
            </a:r>
            <a:endParaRPr sz="15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500">
                <a:solidFill>
                  <a:srgbClr val="0E0E0E"/>
                </a:solidFill>
                <a:latin typeface="EB Garamond"/>
                <a:ea typeface="EB Garamond"/>
                <a:cs typeface="EB Garamond"/>
                <a:sym typeface="EB Garamond"/>
              </a:rPr>
              <a:t>b) Conversion disorder </a:t>
            </a:r>
            <a:endParaRPr sz="15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500">
                <a:solidFill>
                  <a:srgbClr val="0E0E0E"/>
                </a:solidFill>
                <a:latin typeface="EB Garamond"/>
                <a:ea typeface="EB Garamond"/>
                <a:cs typeface="EB Garamond"/>
                <a:sym typeface="EB Garamond"/>
              </a:rPr>
              <a:t>c) Cotard’s syndrome</a:t>
            </a:r>
            <a:endParaRPr sz="15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500">
                <a:solidFill>
                  <a:srgbClr val="0E0E0E"/>
                </a:solidFill>
                <a:latin typeface="EB Garamond"/>
                <a:ea typeface="EB Garamond"/>
                <a:cs typeface="EB Garamond"/>
                <a:sym typeface="EB Garamond"/>
              </a:rPr>
              <a:t>d) Schizophrenia </a:t>
            </a:r>
            <a:endParaRPr sz="1500">
              <a:solidFill>
                <a:srgbClr val="0E0E0E"/>
              </a:solidFill>
              <a:latin typeface="EB Garamond"/>
              <a:ea typeface="EB Garamond"/>
              <a:cs typeface="EB Garamond"/>
              <a:sym typeface="EB Garamond"/>
            </a:endParaRPr>
          </a:p>
          <a:p>
            <a:pPr marL="0" lvl="0" indent="0" algn="l" rtl="0">
              <a:spcBef>
                <a:spcPts val="1200"/>
              </a:spcBef>
              <a:spcAft>
                <a:spcPts val="1200"/>
              </a:spcAft>
              <a:buNone/>
            </a:pPr>
            <a:endParaRPr sz="1300">
              <a:solidFill>
                <a:srgbClr val="0E0E0E"/>
              </a:solidFill>
              <a:latin typeface="EB Garamond"/>
              <a:ea typeface="EB Garamond"/>
              <a:cs typeface="EB Garamond"/>
              <a:sym typeface="EB Garamon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9</a:t>
            </a:r>
            <a:endParaRPr>
              <a:latin typeface="EB Garamond"/>
              <a:ea typeface="EB Garamond"/>
              <a:cs typeface="EB Garamond"/>
              <a:sym typeface="EB Garamond"/>
            </a:endParaRPr>
          </a:p>
        </p:txBody>
      </p:sp>
      <p:sp>
        <p:nvSpPr>
          <p:cNvPr id="507" name="Google Shape;507;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rgbClr val="0E0E0E"/>
                </a:solidFill>
                <a:latin typeface="EB Garamond"/>
                <a:ea typeface="EB Garamond"/>
                <a:cs typeface="EB Garamond"/>
                <a:sym typeface="EB Garamond"/>
              </a:rPr>
              <a:t>A 70-year-old male is admitted to the in-patient psychiatric unit last night. On reviewing him this morning, he is a retired librarian, answering most questions minimally and stating he does not need to be here as he is deceased, and hospitals should be for living patients.</a:t>
            </a:r>
            <a:endParaRPr sz="15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15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1500">
                <a:solidFill>
                  <a:srgbClr val="0E0E0E"/>
                </a:solidFill>
                <a:latin typeface="EB Garamond"/>
                <a:ea typeface="EB Garamond"/>
                <a:cs typeface="EB Garamond"/>
                <a:sym typeface="EB Garamond"/>
              </a:rPr>
              <a:t>What is the most likely diagnosis?</a:t>
            </a:r>
            <a:endParaRPr sz="15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500">
                <a:solidFill>
                  <a:srgbClr val="0E0E0E"/>
                </a:solidFill>
                <a:latin typeface="EB Garamond"/>
                <a:ea typeface="EB Garamond"/>
                <a:cs typeface="EB Garamond"/>
                <a:sym typeface="EB Garamond"/>
              </a:rPr>
              <a:t>a)  Somatization disorder</a:t>
            </a:r>
            <a:endParaRPr sz="15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500">
                <a:solidFill>
                  <a:srgbClr val="0E0E0E"/>
                </a:solidFill>
                <a:latin typeface="EB Garamond"/>
                <a:ea typeface="EB Garamond"/>
                <a:cs typeface="EB Garamond"/>
                <a:sym typeface="EB Garamond"/>
              </a:rPr>
              <a:t>b) Conversion disorder</a:t>
            </a:r>
            <a:endParaRPr sz="15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500">
                <a:solidFill>
                  <a:srgbClr val="0E0E0E"/>
                </a:solidFill>
                <a:highlight>
                  <a:srgbClr val="00FF00"/>
                </a:highlight>
                <a:latin typeface="EB Garamond"/>
                <a:ea typeface="EB Garamond"/>
                <a:cs typeface="EB Garamond"/>
                <a:sym typeface="EB Garamond"/>
              </a:rPr>
              <a:t>c) Cotard’s syndrome</a:t>
            </a:r>
            <a:endParaRPr sz="1500">
              <a:solidFill>
                <a:srgbClr val="0E0E0E"/>
              </a:solidFill>
              <a:highlight>
                <a:srgbClr val="00FF00"/>
              </a:highlight>
              <a:latin typeface="EB Garamond"/>
              <a:ea typeface="EB Garamond"/>
              <a:cs typeface="EB Garamond"/>
              <a:sym typeface="EB Garamond"/>
            </a:endParaRPr>
          </a:p>
          <a:p>
            <a:pPr marL="0" lvl="0" indent="0" algn="l" rtl="0">
              <a:spcBef>
                <a:spcPts val="1200"/>
              </a:spcBef>
              <a:spcAft>
                <a:spcPts val="0"/>
              </a:spcAft>
              <a:buNone/>
            </a:pPr>
            <a:r>
              <a:rPr lang="en" sz="1500">
                <a:solidFill>
                  <a:srgbClr val="0E0E0E"/>
                </a:solidFill>
                <a:latin typeface="EB Garamond"/>
                <a:ea typeface="EB Garamond"/>
                <a:cs typeface="EB Garamond"/>
                <a:sym typeface="EB Garamond"/>
              </a:rPr>
              <a:t>d) Illness anxiety (hypochondriasis)</a:t>
            </a:r>
            <a:endParaRPr sz="1500">
              <a:solidFill>
                <a:srgbClr val="0E0E0E"/>
              </a:solidFill>
              <a:latin typeface="EB Garamond"/>
              <a:ea typeface="EB Garamond"/>
              <a:cs typeface="EB Garamond"/>
              <a:sym typeface="EB Garamond"/>
            </a:endParaRPr>
          </a:p>
          <a:p>
            <a:pPr marL="0" lvl="0" indent="0" algn="l" rtl="0">
              <a:spcBef>
                <a:spcPts val="1200"/>
              </a:spcBef>
              <a:spcAft>
                <a:spcPts val="1200"/>
              </a:spcAft>
              <a:buNone/>
            </a:pPr>
            <a:endParaRPr sz="1300">
              <a:solidFill>
                <a:srgbClr val="0E0E0E"/>
              </a:solidFill>
              <a:latin typeface="EB Garamond"/>
              <a:ea typeface="EB Garamond"/>
              <a:cs typeface="EB Garamond"/>
              <a:sym typeface="EB Garamon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10</a:t>
            </a:r>
            <a:endParaRPr>
              <a:latin typeface="EB Garamond"/>
              <a:ea typeface="EB Garamond"/>
              <a:cs typeface="EB Garamond"/>
              <a:sym typeface="EB Garamond"/>
            </a:endParaRPr>
          </a:p>
        </p:txBody>
      </p:sp>
      <p:sp>
        <p:nvSpPr>
          <p:cNvPr id="513" name="Google Shape;513;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solidFill>
                  <a:srgbClr val="0E0E0E"/>
                </a:solidFill>
                <a:latin typeface="EB Garamond"/>
                <a:ea typeface="EB Garamond"/>
                <a:cs typeface="EB Garamond"/>
                <a:sym typeface="EB Garamond"/>
              </a:rPr>
              <a:t>A 38-year-old woman is brought by her son to A&amp;E. The son believes the patient has taken an overdose of  ‘some white tablets’ she keeps in her bedside drawer. The patient’s clinical notes show she has a history of bipolar affective disorder. The son recalls the patient not being able to form sentences when speaking and that her hands had been shaking the night before. She suddenly worsened in the early hours of the morning with</a:t>
            </a:r>
            <a:r>
              <a:rPr lang="en" sz="1400">
                <a:solidFill>
                  <a:srgbClr val="00FF00"/>
                </a:solidFill>
                <a:latin typeface="EB Garamond"/>
                <a:ea typeface="EB Garamond"/>
                <a:cs typeface="EB Garamond"/>
                <a:sym typeface="EB Garamond"/>
              </a:rPr>
              <a:t> </a:t>
            </a:r>
            <a:r>
              <a:rPr lang="en" sz="1400">
                <a:solidFill>
                  <a:srgbClr val="0E0E0E"/>
                </a:solidFill>
                <a:latin typeface="EB Garamond"/>
                <a:ea typeface="EB Garamond"/>
                <a:cs typeface="EB Garamond"/>
                <a:sym typeface="EB Garamond"/>
              </a:rPr>
              <a:t>confusion, drowsiness and convulsions. </a:t>
            </a:r>
            <a:endParaRPr sz="14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400">
                <a:solidFill>
                  <a:srgbClr val="0E0E0E"/>
                </a:solidFill>
                <a:latin typeface="EB Garamond"/>
                <a:ea typeface="EB Garamond"/>
                <a:cs typeface="EB Garamond"/>
                <a:sym typeface="EB Garamond"/>
              </a:rPr>
              <a:t>Which medication is she most likely to have taken an overdose of?</a:t>
            </a:r>
            <a:endParaRPr sz="1400">
              <a:solidFill>
                <a:srgbClr val="0E0E0E"/>
              </a:solidFill>
              <a:latin typeface="EB Garamond"/>
              <a:ea typeface="EB Garamond"/>
              <a:cs typeface="EB Garamond"/>
              <a:sym typeface="EB Garamond"/>
            </a:endParaRPr>
          </a:p>
          <a:p>
            <a:pPr marL="457200" lvl="0" indent="-317500" algn="l" rtl="0">
              <a:spcBef>
                <a:spcPts val="1200"/>
              </a:spcBef>
              <a:spcAft>
                <a:spcPts val="0"/>
              </a:spcAft>
              <a:buClr>
                <a:srgbClr val="0E0E0E"/>
              </a:buClr>
              <a:buSzPts val="1400"/>
              <a:buFont typeface="EB Garamond"/>
              <a:buAutoNum type="alphaLcParenR"/>
            </a:pPr>
            <a:r>
              <a:rPr lang="en" sz="1400">
                <a:solidFill>
                  <a:srgbClr val="0E0E0E"/>
                </a:solidFill>
                <a:latin typeface="EB Garamond"/>
                <a:ea typeface="EB Garamond"/>
                <a:cs typeface="EB Garamond"/>
                <a:sym typeface="EB Garamond"/>
              </a:rPr>
              <a:t>Clozapine</a:t>
            </a:r>
            <a:endParaRPr sz="1400">
              <a:solidFill>
                <a:srgbClr val="0E0E0E"/>
              </a:solidFill>
              <a:latin typeface="EB Garamond"/>
              <a:ea typeface="EB Garamond"/>
              <a:cs typeface="EB Garamond"/>
              <a:sym typeface="EB Garamond"/>
            </a:endParaRPr>
          </a:p>
          <a:p>
            <a:pPr marL="457200" lvl="0" indent="-317500" algn="l" rtl="0">
              <a:spcBef>
                <a:spcPts val="0"/>
              </a:spcBef>
              <a:spcAft>
                <a:spcPts val="0"/>
              </a:spcAft>
              <a:buClr>
                <a:srgbClr val="0E0E0E"/>
              </a:buClr>
              <a:buSzPts val="1400"/>
              <a:buFont typeface="EB Garamond"/>
              <a:buAutoNum type="alphaLcParenR"/>
            </a:pPr>
            <a:r>
              <a:rPr lang="en" sz="1400">
                <a:solidFill>
                  <a:srgbClr val="0E0E0E"/>
                </a:solidFill>
                <a:latin typeface="EB Garamond"/>
                <a:ea typeface="EB Garamond"/>
                <a:cs typeface="EB Garamond"/>
                <a:sym typeface="EB Garamond"/>
              </a:rPr>
              <a:t>Lamotrigine</a:t>
            </a:r>
            <a:endParaRPr sz="1400">
              <a:solidFill>
                <a:srgbClr val="0E0E0E"/>
              </a:solidFill>
              <a:latin typeface="EB Garamond"/>
              <a:ea typeface="EB Garamond"/>
              <a:cs typeface="EB Garamond"/>
              <a:sym typeface="EB Garamond"/>
            </a:endParaRPr>
          </a:p>
          <a:p>
            <a:pPr marL="457200" lvl="0" indent="-317500" algn="l" rtl="0">
              <a:spcBef>
                <a:spcPts val="0"/>
              </a:spcBef>
              <a:spcAft>
                <a:spcPts val="0"/>
              </a:spcAft>
              <a:buClr>
                <a:srgbClr val="0E0E0E"/>
              </a:buClr>
              <a:buSzPts val="1400"/>
              <a:buFont typeface="EB Garamond"/>
              <a:buAutoNum type="alphaLcParenR"/>
            </a:pPr>
            <a:r>
              <a:rPr lang="en" sz="1400">
                <a:solidFill>
                  <a:srgbClr val="0E0E0E"/>
                </a:solidFill>
                <a:latin typeface="EB Garamond"/>
                <a:ea typeface="EB Garamond"/>
                <a:cs typeface="EB Garamond"/>
                <a:sym typeface="EB Garamond"/>
              </a:rPr>
              <a:t>Haloperidol</a:t>
            </a:r>
            <a:endParaRPr sz="1400">
              <a:solidFill>
                <a:srgbClr val="0E0E0E"/>
              </a:solidFill>
              <a:latin typeface="EB Garamond"/>
              <a:ea typeface="EB Garamond"/>
              <a:cs typeface="EB Garamond"/>
              <a:sym typeface="EB Garamond"/>
            </a:endParaRPr>
          </a:p>
          <a:p>
            <a:pPr marL="457200" lvl="0" indent="-317500" algn="l" rtl="0">
              <a:spcBef>
                <a:spcPts val="0"/>
              </a:spcBef>
              <a:spcAft>
                <a:spcPts val="0"/>
              </a:spcAft>
              <a:buClr>
                <a:srgbClr val="0E0E0E"/>
              </a:buClr>
              <a:buSzPts val="1400"/>
              <a:buFont typeface="EB Garamond"/>
              <a:buAutoNum type="alphaLcParenR"/>
            </a:pPr>
            <a:r>
              <a:rPr lang="en" sz="1400">
                <a:solidFill>
                  <a:srgbClr val="0E0E0E"/>
                </a:solidFill>
                <a:latin typeface="EB Garamond"/>
                <a:ea typeface="EB Garamond"/>
                <a:cs typeface="EB Garamond"/>
                <a:sym typeface="EB Garamond"/>
              </a:rPr>
              <a:t>Lithium</a:t>
            </a:r>
            <a:endParaRPr sz="1400">
              <a:solidFill>
                <a:srgbClr val="0E0E0E"/>
              </a:solidFill>
              <a:latin typeface="EB Garamond"/>
              <a:ea typeface="EB Garamond"/>
              <a:cs typeface="EB Garamond"/>
              <a:sym typeface="EB Garamon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10</a:t>
            </a:r>
            <a:endParaRPr>
              <a:latin typeface="EB Garamond"/>
              <a:ea typeface="EB Garamond"/>
              <a:cs typeface="EB Garamond"/>
              <a:sym typeface="EB Garamond"/>
            </a:endParaRPr>
          </a:p>
        </p:txBody>
      </p:sp>
      <p:sp>
        <p:nvSpPr>
          <p:cNvPr id="519" name="Google Shape;519;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solidFill>
                  <a:srgbClr val="0E0E0E"/>
                </a:solidFill>
                <a:latin typeface="EB Garamond"/>
                <a:ea typeface="EB Garamond"/>
                <a:cs typeface="EB Garamond"/>
                <a:sym typeface="EB Garamond"/>
              </a:rPr>
              <a:t>A 38-year-old woman is brought by her son to A&amp;E. The son believes the patient has taken an overdose of  ‘some white tablets’ she keeps in her bedside drawer. The patient’s clinical notes show she has a history of </a:t>
            </a:r>
            <a:r>
              <a:rPr lang="en" sz="1400">
                <a:solidFill>
                  <a:srgbClr val="0E0E0E"/>
                </a:solidFill>
                <a:highlight>
                  <a:srgbClr val="00FF00"/>
                </a:highlight>
                <a:latin typeface="EB Garamond"/>
                <a:ea typeface="EB Garamond"/>
                <a:cs typeface="EB Garamond"/>
                <a:sym typeface="EB Garamond"/>
              </a:rPr>
              <a:t>bipolar affective disorder.</a:t>
            </a:r>
            <a:r>
              <a:rPr lang="en" sz="1400">
                <a:solidFill>
                  <a:srgbClr val="0E0E0E"/>
                </a:solidFill>
                <a:latin typeface="EB Garamond"/>
                <a:ea typeface="EB Garamond"/>
                <a:cs typeface="EB Garamond"/>
                <a:sym typeface="EB Garamond"/>
              </a:rPr>
              <a:t> The son recalls the patient </a:t>
            </a:r>
            <a:r>
              <a:rPr lang="en" sz="1400">
                <a:solidFill>
                  <a:srgbClr val="0E0E0E"/>
                </a:solidFill>
                <a:highlight>
                  <a:srgbClr val="00FF00"/>
                </a:highlight>
                <a:latin typeface="EB Garamond"/>
                <a:ea typeface="EB Garamond"/>
                <a:cs typeface="EB Garamond"/>
                <a:sym typeface="EB Garamond"/>
              </a:rPr>
              <a:t>not being able to form sentences </a:t>
            </a:r>
            <a:r>
              <a:rPr lang="en" sz="1400">
                <a:solidFill>
                  <a:srgbClr val="0E0E0E"/>
                </a:solidFill>
                <a:latin typeface="EB Garamond"/>
                <a:ea typeface="EB Garamond"/>
                <a:cs typeface="EB Garamond"/>
                <a:sym typeface="EB Garamond"/>
              </a:rPr>
              <a:t>when speaking and that her </a:t>
            </a:r>
            <a:r>
              <a:rPr lang="en" sz="1400">
                <a:solidFill>
                  <a:srgbClr val="0E0E0E"/>
                </a:solidFill>
                <a:highlight>
                  <a:srgbClr val="00FF00"/>
                </a:highlight>
                <a:latin typeface="EB Garamond"/>
                <a:ea typeface="EB Garamond"/>
                <a:cs typeface="EB Garamond"/>
                <a:sym typeface="EB Garamond"/>
              </a:rPr>
              <a:t>hands had been shaking</a:t>
            </a:r>
            <a:r>
              <a:rPr lang="en" sz="1400">
                <a:solidFill>
                  <a:srgbClr val="0E0E0E"/>
                </a:solidFill>
                <a:latin typeface="EB Garamond"/>
                <a:ea typeface="EB Garamond"/>
                <a:cs typeface="EB Garamond"/>
                <a:sym typeface="EB Garamond"/>
              </a:rPr>
              <a:t> the night before. She suddenly worsened in the early hours of the morning with</a:t>
            </a:r>
            <a:r>
              <a:rPr lang="en" sz="1400">
                <a:solidFill>
                  <a:srgbClr val="00FF00"/>
                </a:solidFill>
                <a:latin typeface="EB Garamond"/>
                <a:ea typeface="EB Garamond"/>
                <a:cs typeface="EB Garamond"/>
                <a:sym typeface="EB Garamond"/>
              </a:rPr>
              <a:t> </a:t>
            </a:r>
            <a:r>
              <a:rPr lang="en" sz="1400">
                <a:solidFill>
                  <a:srgbClr val="0E0E0E"/>
                </a:solidFill>
                <a:highlight>
                  <a:srgbClr val="00FF00"/>
                </a:highlight>
                <a:latin typeface="EB Garamond"/>
                <a:ea typeface="EB Garamond"/>
                <a:cs typeface="EB Garamond"/>
                <a:sym typeface="EB Garamond"/>
              </a:rPr>
              <a:t>confusion</a:t>
            </a:r>
            <a:r>
              <a:rPr lang="en" sz="1400">
                <a:solidFill>
                  <a:srgbClr val="0E0E0E"/>
                </a:solidFill>
                <a:latin typeface="EB Garamond"/>
                <a:ea typeface="EB Garamond"/>
                <a:cs typeface="EB Garamond"/>
                <a:sym typeface="EB Garamond"/>
              </a:rPr>
              <a:t>, </a:t>
            </a:r>
            <a:r>
              <a:rPr lang="en" sz="1400">
                <a:solidFill>
                  <a:srgbClr val="0E0E0E"/>
                </a:solidFill>
                <a:highlight>
                  <a:srgbClr val="00FF00"/>
                </a:highlight>
                <a:latin typeface="EB Garamond"/>
                <a:ea typeface="EB Garamond"/>
                <a:cs typeface="EB Garamond"/>
                <a:sym typeface="EB Garamond"/>
              </a:rPr>
              <a:t>drowsiness </a:t>
            </a:r>
            <a:r>
              <a:rPr lang="en" sz="1400">
                <a:solidFill>
                  <a:srgbClr val="0E0E0E"/>
                </a:solidFill>
                <a:latin typeface="EB Garamond"/>
                <a:ea typeface="EB Garamond"/>
                <a:cs typeface="EB Garamond"/>
                <a:sym typeface="EB Garamond"/>
              </a:rPr>
              <a:t>and </a:t>
            </a:r>
            <a:r>
              <a:rPr lang="en" sz="1400">
                <a:solidFill>
                  <a:srgbClr val="0E0E0E"/>
                </a:solidFill>
                <a:highlight>
                  <a:srgbClr val="00FF00"/>
                </a:highlight>
                <a:latin typeface="EB Garamond"/>
                <a:ea typeface="EB Garamond"/>
                <a:cs typeface="EB Garamond"/>
                <a:sym typeface="EB Garamond"/>
              </a:rPr>
              <a:t>convulsions.</a:t>
            </a:r>
            <a:r>
              <a:rPr lang="en" sz="1400">
                <a:solidFill>
                  <a:srgbClr val="0E0E0E"/>
                </a:solidFill>
                <a:latin typeface="EB Garamond"/>
                <a:ea typeface="EB Garamond"/>
                <a:cs typeface="EB Garamond"/>
                <a:sym typeface="EB Garamond"/>
              </a:rPr>
              <a:t> </a:t>
            </a:r>
            <a:endParaRPr sz="14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400">
                <a:solidFill>
                  <a:srgbClr val="0E0E0E"/>
                </a:solidFill>
                <a:latin typeface="EB Garamond"/>
                <a:ea typeface="EB Garamond"/>
                <a:cs typeface="EB Garamond"/>
                <a:sym typeface="EB Garamond"/>
              </a:rPr>
              <a:t>Which medication is she most likely to have taken an overdose of?</a:t>
            </a:r>
            <a:endParaRPr sz="1400">
              <a:solidFill>
                <a:srgbClr val="0E0E0E"/>
              </a:solidFill>
              <a:latin typeface="EB Garamond"/>
              <a:ea typeface="EB Garamond"/>
              <a:cs typeface="EB Garamond"/>
              <a:sym typeface="EB Garamond"/>
            </a:endParaRPr>
          </a:p>
          <a:p>
            <a:pPr marL="457200" lvl="0" indent="-317500" algn="l" rtl="0">
              <a:spcBef>
                <a:spcPts val="1200"/>
              </a:spcBef>
              <a:spcAft>
                <a:spcPts val="0"/>
              </a:spcAft>
              <a:buClr>
                <a:srgbClr val="0E0E0E"/>
              </a:buClr>
              <a:buSzPts val="1400"/>
              <a:buFont typeface="EB Garamond"/>
              <a:buAutoNum type="alphaLcParenR"/>
            </a:pPr>
            <a:r>
              <a:rPr lang="en" sz="1400">
                <a:solidFill>
                  <a:srgbClr val="0E0E0E"/>
                </a:solidFill>
                <a:latin typeface="EB Garamond"/>
                <a:ea typeface="EB Garamond"/>
                <a:cs typeface="EB Garamond"/>
                <a:sym typeface="EB Garamond"/>
              </a:rPr>
              <a:t>Clozapine</a:t>
            </a:r>
            <a:endParaRPr sz="1400">
              <a:solidFill>
                <a:srgbClr val="0E0E0E"/>
              </a:solidFill>
              <a:latin typeface="EB Garamond"/>
              <a:ea typeface="EB Garamond"/>
              <a:cs typeface="EB Garamond"/>
              <a:sym typeface="EB Garamond"/>
            </a:endParaRPr>
          </a:p>
          <a:p>
            <a:pPr marL="457200" lvl="0" indent="-317500" algn="l" rtl="0">
              <a:spcBef>
                <a:spcPts val="0"/>
              </a:spcBef>
              <a:spcAft>
                <a:spcPts val="0"/>
              </a:spcAft>
              <a:buClr>
                <a:srgbClr val="0E0E0E"/>
              </a:buClr>
              <a:buSzPts val="1400"/>
              <a:buFont typeface="EB Garamond"/>
              <a:buAutoNum type="alphaLcParenR"/>
            </a:pPr>
            <a:r>
              <a:rPr lang="en" sz="1400">
                <a:solidFill>
                  <a:srgbClr val="0E0E0E"/>
                </a:solidFill>
                <a:latin typeface="EB Garamond"/>
                <a:ea typeface="EB Garamond"/>
                <a:cs typeface="EB Garamond"/>
                <a:sym typeface="EB Garamond"/>
              </a:rPr>
              <a:t>Lamotrigine</a:t>
            </a:r>
            <a:endParaRPr sz="1400">
              <a:solidFill>
                <a:srgbClr val="0E0E0E"/>
              </a:solidFill>
              <a:latin typeface="EB Garamond"/>
              <a:ea typeface="EB Garamond"/>
              <a:cs typeface="EB Garamond"/>
              <a:sym typeface="EB Garamond"/>
            </a:endParaRPr>
          </a:p>
          <a:p>
            <a:pPr marL="457200" lvl="0" indent="-317500" algn="l" rtl="0">
              <a:spcBef>
                <a:spcPts val="0"/>
              </a:spcBef>
              <a:spcAft>
                <a:spcPts val="0"/>
              </a:spcAft>
              <a:buClr>
                <a:srgbClr val="0E0E0E"/>
              </a:buClr>
              <a:buSzPts val="1400"/>
              <a:buFont typeface="EB Garamond"/>
              <a:buAutoNum type="alphaLcParenR"/>
            </a:pPr>
            <a:r>
              <a:rPr lang="en" sz="1400">
                <a:solidFill>
                  <a:srgbClr val="0E0E0E"/>
                </a:solidFill>
                <a:latin typeface="EB Garamond"/>
                <a:ea typeface="EB Garamond"/>
                <a:cs typeface="EB Garamond"/>
                <a:sym typeface="EB Garamond"/>
              </a:rPr>
              <a:t>Haloperidol</a:t>
            </a:r>
            <a:endParaRPr sz="1400">
              <a:solidFill>
                <a:srgbClr val="0E0E0E"/>
              </a:solidFill>
              <a:latin typeface="EB Garamond"/>
              <a:ea typeface="EB Garamond"/>
              <a:cs typeface="EB Garamond"/>
              <a:sym typeface="EB Garamond"/>
            </a:endParaRPr>
          </a:p>
          <a:p>
            <a:pPr marL="457200" lvl="0" indent="-317500" algn="l" rtl="0">
              <a:spcBef>
                <a:spcPts val="0"/>
              </a:spcBef>
              <a:spcAft>
                <a:spcPts val="0"/>
              </a:spcAft>
              <a:buClr>
                <a:srgbClr val="0E0E0E"/>
              </a:buClr>
              <a:buSzPts val="1400"/>
              <a:buFont typeface="EB Garamond"/>
              <a:buAutoNum type="alphaLcParenR"/>
            </a:pPr>
            <a:r>
              <a:rPr lang="en" sz="1400">
                <a:solidFill>
                  <a:srgbClr val="0E0E0E"/>
                </a:solidFill>
                <a:highlight>
                  <a:srgbClr val="00FF00"/>
                </a:highlight>
                <a:latin typeface="EB Garamond"/>
                <a:ea typeface="EB Garamond"/>
                <a:cs typeface="EB Garamond"/>
                <a:sym typeface="EB Garamond"/>
              </a:rPr>
              <a:t>Lithium</a:t>
            </a:r>
            <a:endParaRPr sz="1400">
              <a:solidFill>
                <a:srgbClr val="0E0E0E"/>
              </a:solidFill>
              <a:highlight>
                <a:srgbClr val="00FF00"/>
              </a:highlight>
              <a:latin typeface="EB Garamond"/>
              <a:ea typeface="EB Garamond"/>
              <a:cs typeface="EB Garamond"/>
              <a:sym typeface="EB Garamon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11</a:t>
            </a:r>
            <a:endParaRPr>
              <a:latin typeface="EB Garamond"/>
              <a:ea typeface="EB Garamond"/>
              <a:cs typeface="EB Garamond"/>
              <a:sym typeface="EB Garamond"/>
            </a:endParaRPr>
          </a:p>
        </p:txBody>
      </p:sp>
      <p:sp>
        <p:nvSpPr>
          <p:cNvPr id="525" name="Google Shape;525;p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rgbClr val="0E0E0E"/>
                </a:solidFill>
                <a:latin typeface="EB Garamond"/>
                <a:ea typeface="EB Garamond"/>
                <a:cs typeface="EB Garamond"/>
                <a:sym typeface="EB Garamond"/>
              </a:rPr>
              <a:t>A 43 year-old man is started on haloperidol  for schizophrenia. He  presents to his  general practitioner with a 1-day history of neck pain and difficulty moving the neck. On examination, she has normal observation except a mild tachycardia of 105 and neck stiffness with restricted range of motion. Her neck is involuntarily flexed to the right. She has normal facial movements. </a:t>
            </a:r>
            <a:endParaRPr sz="15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14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1500">
                <a:solidFill>
                  <a:srgbClr val="0E0E0E"/>
                </a:solidFill>
                <a:latin typeface="EB Garamond"/>
                <a:ea typeface="EB Garamond"/>
                <a:cs typeface="EB Garamond"/>
                <a:sym typeface="EB Garamond"/>
              </a:rPr>
              <a:t>What is the most likely diagnosis?</a:t>
            </a:r>
            <a:endParaRPr sz="1500">
              <a:solidFill>
                <a:srgbClr val="0E0E0E"/>
              </a:solidFill>
              <a:latin typeface="EB Garamond"/>
              <a:ea typeface="EB Garamond"/>
              <a:cs typeface="EB Garamond"/>
              <a:sym typeface="EB Garamond"/>
            </a:endParaRPr>
          </a:p>
          <a:p>
            <a:pPr marL="457200" lvl="0" indent="-323850" algn="l" rtl="0">
              <a:spcBef>
                <a:spcPts val="1200"/>
              </a:spcBef>
              <a:spcAft>
                <a:spcPts val="0"/>
              </a:spcAft>
              <a:buClr>
                <a:srgbClr val="0E0E0E"/>
              </a:buClr>
              <a:buSzPts val="1500"/>
              <a:buFont typeface="EB Garamond"/>
              <a:buAutoNum type="alphaLcParenR"/>
            </a:pPr>
            <a:r>
              <a:rPr lang="en" sz="1500">
                <a:solidFill>
                  <a:srgbClr val="0E0E0E"/>
                </a:solidFill>
                <a:latin typeface="EB Garamond"/>
                <a:ea typeface="EB Garamond"/>
                <a:cs typeface="EB Garamond"/>
                <a:sym typeface="EB Garamond"/>
              </a:rPr>
              <a:t>Neuroleptic malignant syndrome</a:t>
            </a:r>
            <a:endParaRPr sz="1500">
              <a:solidFill>
                <a:srgbClr val="0E0E0E"/>
              </a:solidFill>
              <a:latin typeface="EB Garamond"/>
              <a:ea typeface="EB Garamond"/>
              <a:cs typeface="EB Garamond"/>
              <a:sym typeface="EB Garamond"/>
            </a:endParaRPr>
          </a:p>
          <a:p>
            <a:pPr marL="457200" lvl="0" indent="-323850" algn="l" rtl="0">
              <a:spcBef>
                <a:spcPts val="0"/>
              </a:spcBef>
              <a:spcAft>
                <a:spcPts val="0"/>
              </a:spcAft>
              <a:buClr>
                <a:srgbClr val="0E0E0E"/>
              </a:buClr>
              <a:buSzPts val="1500"/>
              <a:buFont typeface="EB Garamond"/>
              <a:buAutoNum type="alphaLcParenR"/>
            </a:pPr>
            <a:r>
              <a:rPr lang="en" sz="1500">
                <a:solidFill>
                  <a:srgbClr val="0E0E0E"/>
                </a:solidFill>
                <a:latin typeface="EB Garamond"/>
                <a:ea typeface="EB Garamond"/>
                <a:cs typeface="EB Garamond"/>
                <a:sym typeface="EB Garamond"/>
              </a:rPr>
              <a:t>Acute dystonia</a:t>
            </a:r>
            <a:endParaRPr sz="1500">
              <a:solidFill>
                <a:srgbClr val="0E0E0E"/>
              </a:solidFill>
              <a:latin typeface="EB Garamond"/>
              <a:ea typeface="EB Garamond"/>
              <a:cs typeface="EB Garamond"/>
              <a:sym typeface="EB Garamond"/>
            </a:endParaRPr>
          </a:p>
          <a:p>
            <a:pPr marL="457200" lvl="0" indent="-323850" algn="l" rtl="0">
              <a:spcBef>
                <a:spcPts val="0"/>
              </a:spcBef>
              <a:spcAft>
                <a:spcPts val="0"/>
              </a:spcAft>
              <a:buClr>
                <a:srgbClr val="0E0E0E"/>
              </a:buClr>
              <a:buSzPts val="1500"/>
              <a:buFont typeface="EB Garamond"/>
              <a:buAutoNum type="alphaLcParenR"/>
            </a:pPr>
            <a:r>
              <a:rPr lang="en" sz="1500">
                <a:solidFill>
                  <a:srgbClr val="0E0E0E"/>
                </a:solidFill>
                <a:latin typeface="EB Garamond"/>
                <a:ea typeface="EB Garamond"/>
                <a:cs typeface="EB Garamond"/>
                <a:sym typeface="EB Garamond"/>
              </a:rPr>
              <a:t>Tardive dyskinesia</a:t>
            </a:r>
            <a:endParaRPr sz="1500">
              <a:solidFill>
                <a:srgbClr val="0E0E0E"/>
              </a:solidFill>
              <a:latin typeface="EB Garamond"/>
              <a:ea typeface="EB Garamond"/>
              <a:cs typeface="EB Garamond"/>
              <a:sym typeface="EB Garamond"/>
            </a:endParaRPr>
          </a:p>
          <a:p>
            <a:pPr marL="457200" lvl="0" indent="-323850" algn="l" rtl="0">
              <a:spcBef>
                <a:spcPts val="0"/>
              </a:spcBef>
              <a:spcAft>
                <a:spcPts val="0"/>
              </a:spcAft>
              <a:buClr>
                <a:srgbClr val="0E0E0E"/>
              </a:buClr>
              <a:buSzPts val="1500"/>
              <a:buFont typeface="EB Garamond"/>
              <a:buAutoNum type="alphaLcParenR"/>
            </a:pPr>
            <a:r>
              <a:rPr lang="en" sz="1500">
                <a:solidFill>
                  <a:srgbClr val="0E0E0E"/>
                </a:solidFill>
                <a:latin typeface="EB Garamond"/>
                <a:ea typeface="EB Garamond"/>
                <a:cs typeface="EB Garamond"/>
                <a:sym typeface="EB Garamond"/>
              </a:rPr>
              <a:t>Akathisia </a:t>
            </a:r>
            <a:endParaRPr sz="1500">
              <a:solidFill>
                <a:srgbClr val="0E0E0E"/>
              </a:solidFill>
              <a:latin typeface="EB Garamond"/>
              <a:ea typeface="EB Garamond"/>
              <a:cs typeface="EB Garamond"/>
              <a:sym typeface="EB Garamon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Question 11</a:t>
            </a:r>
            <a:endParaRPr>
              <a:latin typeface="EB Garamond"/>
              <a:ea typeface="EB Garamond"/>
              <a:cs typeface="EB Garamond"/>
              <a:sym typeface="EB Garamond"/>
            </a:endParaRPr>
          </a:p>
        </p:txBody>
      </p:sp>
      <p:sp>
        <p:nvSpPr>
          <p:cNvPr id="531" name="Google Shape;531;p8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rgbClr val="0E0E0E"/>
                </a:solidFill>
                <a:latin typeface="EB Garamond"/>
                <a:ea typeface="EB Garamond"/>
                <a:cs typeface="EB Garamond"/>
                <a:sym typeface="EB Garamond"/>
              </a:rPr>
              <a:t>A 43 year-old man is started on </a:t>
            </a:r>
            <a:r>
              <a:rPr lang="en" sz="1500">
                <a:solidFill>
                  <a:srgbClr val="0E0E0E"/>
                </a:solidFill>
                <a:highlight>
                  <a:srgbClr val="00FF00"/>
                </a:highlight>
                <a:latin typeface="EB Garamond"/>
                <a:ea typeface="EB Garamond"/>
                <a:cs typeface="EB Garamond"/>
                <a:sym typeface="EB Garamond"/>
              </a:rPr>
              <a:t>haloperidol</a:t>
            </a:r>
            <a:r>
              <a:rPr lang="en" sz="1500">
                <a:solidFill>
                  <a:srgbClr val="0E0E0E"/>
                </a:solidFill>
                <a:latin typeface="EB Garamond"/>
                <a:ea typeface="EB Garamond"/>
                <a:cs typeface="EB Garamond"/>
                <a:sym typeface="EB Garamond"/>
              </a:rPr>
              <a:t>  for schizophrenia. He  presents to his  general practitioner with a 1-day history of neck pain and difficulty moving the neck. On examination, he has normal observation except a </a:t>
            </a:r>
            <a:r>
              <a:rPr lang="en" sz="1500">
                <a:solidFill>
                  <a:srgbClr val="0E0E0E"/>
                </a:solidFill>
                <a:highlight>
                  <a:srgbClr val="00FF00"/>
                </a:highlight>
                <a:latin typeface="EB Garamond"/>
                <a:ea typeface="EB Garamond"/>
                <a:cs typeface="EB Garamond"/>
                <a:sym typeface="EB Garamond"/>
              </a:rPr>
              <a:t>mild tachycardia </a:t>
            </a:r>
            <a:r>
              <a:rPr lang="en" sz="1500">
                <a:solidFill>
                  <a:srgbClr val="0E0E0E"/>
                </a:solidFill>
                <a:latin typeface="EB Garamond"/>
                <a:ea typeface="EB Garamond"/>
                <a:cs typeface="EB Garamond"/>
                <a:sym typeface="EB Garamond"/>
              </a:rPr>
              <a:t>of 105 and </a:t>
            </a:r>
            <a:r>
              <a:rPr lang="en" sz="1500">
                <a:solidFill>
                  <a:srgbClr val="0E0E0E"/>
                </a:solidFill>
                <a:highlight>
                  <a:srgbClr val="00FF00"/>
                </a:highlight>
                <a:latin typeface="EB Garamond"/>
                <a:ea typeface="EB Garamond"/>
                <a:cs typeface="EB Garamond"/>
                <a:sym typeface="EB Garamond"/>
              </a:rPr>
              <a:t>neck stiffness with restricted range of motion</a:t>
            </a:r>
            <a:r>
              <a:rPr lang="en" sz="1500">
                <a:solidFill>
                  <a:srgbClr val="0E0E0E"/>
                </a:solidFill>
                <a:latin typeface="EB Garamond"/>
                <a:ea typeface="EB Garamond"/>
                <a:cs typeface="EB Garamond"/>
                <a:sym typeface="EB Garamond"/>
              </a:rPr>
              <a:t>. His neck is involuntarily flexed to the right. He has </a:t>
            </a:r>
            <a:r>
              <a:rPr lang="en" sz="1500">
                <a:solidFill>
                  <a:srgbClr val="0E0E0E"/>
                </a:solidFill>
                <a:highlight>
                  <a:srgbClr val="00FF00"/>
                </a:highlight>
                <a:latin typeface="EB Garamond"/>
                <a:ea typeface="EB Garamond"/>
                <a:cs typeface="EB Garamond"/>
                <a:sym typeface="EB Garamond"/>
              </a:rPr>
              <a:t>normal facial movements</a:t>
            </a:r>
            <a:r>
              <a:rPr lang="en" sz="1500">
                <a:solidFill>
                  <a:srgbClr val="0E0E0E"/>
                </a:solidFill>
                <a:latin typeface="EB Garamond"/>
                <a:ea typeface="EB Garamond"/>
                <a:cs typeface="EB Garamond"/>
                <a:sym typeface="EB Garamond"/>
              </a:rPr>
              <a:t>. </a:t>
            </a:r>
            <a:endParaRPr sz="1500">
              <a:solidFill>
                <a:srgbClr val="0E0E0E"/>
              </a:solidFill>
              <a:latin typeface="EB Garamond"/>
              <a:ea typeface="EB Garamond"/>
              <a:cs typeface="EB Garamond"/>
              <a:sym typeface="EB Garamond"/>
            </a:endParaRPr>
          </a:p>
          <a:p>
            <a:pPr marL="0" lvl="0" indent="0" algn="l" rtl="0">
              <a:spcBef>
                <a:spcPts val="0"/>
              </a:spcBef>
              <a:spcAft>
                <a:spcPts val="0"/>
              </a:spcAft>
              <a:buNone/>
            </a:pPr>
            <a:endParaRPr sz="1400">
              <a:solidFill>
                <a:srgbClr val="0E0E0E"/>
              </a:solidFill>
              <a:latin typeface="EB Garamond"/>
              <a:ea typeface="EB Garamond"/>
              <a:cs typeface="EB Garamond"/>
              <a:sym typeface="EB Garamond"/>
            </a:endParaRPr>
          </a:p>
          <a:p>
            <a:pPr marL="0" lvl="0" indent="0" algn="l" rtl="0">
              <a:spcBef>
                <a:spcPts val="0"/>
              </a:spcBef>
              <a:spcAft>
                <a:spcPts val="0"/>
              </a:spcAft>
              <a:buNone/>
            </a:pPr>
            <a:r>
              <a:rPr lang="en" sz="1500">
                <a:solidFill>
                  <a:srgbClr val="0E0E0E"/>
                </a:solidFill>
                <a:latin typeface="EB Garamond"/>
                <a:ea typeface="EB Garamond"/>
                <a:cs typeface="EB Garamond"/>
                <a:sym typeface="EB Garamond"/>
              </a:rPr>
              <a:t>What is the most likely diagnosis?</a:t>
            </a:r>
            <a:endParaRPr sz="1500">
              <a:solidFill>
                <a:srgbClr val="0E0E0E"/>
              </a:solidFill>
              <a:latin typeface="EB Garamond"/>
              <a:ea typeface="EB Garamond"/>
              <a:cs typeface="EB Garamond"/>
              <a:sym typeface="EB Garamond"/>
            </a:endParaRPr>
          </a:p>
          <a:p>
            <a:pPr marL="457200" lvl="0" indent="-323850" algn="l" rtl="0">
              <a:spcBef>
                <a:spcPts val="1200"/>
              </a:spcBef>
              <a:spcAft>
                <a:spcPts val="0"/>
              </a:spcAft>
              <a:buClr>
                <a:srgbClr val="0E0E0E"/>
              </a:buClr>
              <a:buSzPts val="1500"/>
              <a:buFont typeface="EB Garamond"/>
              <a:buAutoNum type="alphaLcParenR"/>
            </a:pPr>
            <a:r>
              <a:rPr lang="en" sz="1500">
                <a:solidFill>
                  <a:srgbClr val="0E0E0E"/>
                </a:solidFill>
                <a:latin typeface="EB Garamond"/>
                <a:ea typeface="EB Garamond"/>
                <a:cs typeface="EB Garamond"/>
                <a:sym typeface="EB Garamond"/>
              </a:rPr>
              <a:t>Neuroleptic malignant syndrome</a:t>
            </a:r>
            <a:endParaRPr sz="1500">
              <a:solidFill>
                <a:srgbClr val="0E0E0E"/>
              </a:solidFill>
              <a:latin typeface="EB Garamond"/>
              <a:ea typeface="EB Garamond"/>
              <a:cs typeface="EB Garamond"/>
              <a:sym typeface="EB Garamond"/>
            </a:endParaRPr>
          </a:p>
          <a:p>
            <a:pPr marL="457200" lvl="0" indent="-323850" algn="l" rtl="0">
              <a:spcBef>
                <a:spcPts val="0"/>
              </a:spcBef>
              <a:spcAft>
                <a:spcPts val="0"/>
              </a:spcAft>
              <a:buClr>
                <a:srgbClr val="0E0E0E"/>
              </a:buClr>
              <a:buSzPts val="1500"/>
              <a:buFont typeface="EB Garamond"/>
              <a:buAutoNum type="alphaLcParenR"/>
            </a:pPr>
            <a:r>
              <a:rPr lang="en" sz="1500">
                <a:solidFill>
                  <a:srgbClr val="0E0E0E"/>
                </a:solidFill>
                <a:highlight>
                  <a:srgbClr val="00FF00"/>
                </a:highlight>
                <a:latin typeface="EB Garamond"/>
                <a:ea typeface="EB Garamond"/>
                <a:cs typeface="EB Garamond"/>
                <a:sym typeface="EB Garamond"/>
              </a:rPr>
              <a:t>Acute dystonia - Torticollis</a:t>
            </a:r>
            <a:endParaRPr sz="1500">
              <a:solidFill>
                <a:srgbClr val="0E0E0E"/>
              </a:solidFill>
              <a:highlight>
                <a:srgbClr val="00FF00"/>
              </a:highlight>
              <a:latin typeface="EB Garamond"/>
              <a:ea typeface="EB Garamond"/>
              <a:cs typeface="EB Garamond"/>
              <a:sym typeface="EB Garamond"/>
            </a:endParaRPr>
          </a:p>
          <a:p>
            <a:pPr marL="457200" lvl="0" indent="-323850" algn="l" rtl="0">
              <a:spcBef>
                <a:spcPts val="0"/>
              </a:spcBef>
              <a:spcAft>
                <a:spcPts val="0"/>
              </a:spcAft>
              <a:buClr>
                <a:srgbClr val="0E0E0E"/>
              </a:buClr>
              <a:buSzPts val="1500"/>
              <a:buFont typeface="EB Garamond"/>
              <a:buAutoNum type="alphaLcParenR"/>
            </a:pPr>
            <a:r>
              <a:rPr lang="en" sz="1500">
                <a:solidFill>
                  <a:srgbClr val="0E0E0E"/>
                </a:solidFill>
                <a:latin typeface="EB Garamond"/>
                <a:ea typeface="EB Garamond"/>
                <a:cs typeface="EB Garamond"/>
                <a:sym typeface="EB Garamond"/>
              </a:rPr>
              <a:t>Tardive dyskinesia</a:t>
            </a:r>
            <a:endParaRPr sz="1500">
              <a:solidFill>
                <a:srgbClr val="0E0E0E"/>
              </a:solidFill>
              <a:latin typeface="EB Garamond"/>
              <a:ea typeface="EB Garamond"/>
              <a:cs typeface="EB Garamond"/>
              <a:sym typeface="EB Garamond"/>
            </a:endParaRPr>
          </a:p>
          <a:p>
            <a:pPr marL="457200" lvl="0" indent="-323850" algn="l" rtl="0">
              <a:spcBef>
                <a:spcPts val="0"/>
              </a:spcBef>
              <a:spcAft>
                <a:spcPts val="0"/>
              </a:spcAft>
              <a:buClr>
                <a:srgbClr val="0E0E0E"/>
              </a:buClr>
              <a:buSzPts val="1500"/>
              <a:buFont typeface="EB Garamond"/>
              <a:buAutoNum type="alphaLcParenR"/>
            </a:pPr>
            <a:r>
              <a:rPr lang="en" sz="1500">
                <a:solidFill>
                  <a:srgbClr val="0E0E0E"/>
                </a:solidFill>
                <a:latin typeface="EB Garamond"/>
                <a:ea typeface="EB Garamond"/>
                <a:cs typeface="EB Garamond"/>
                <a:sym typeface="EB Garamond"/>
              </a:rPr>
              <a:t>Akathisia </a:t>
            </a:r>
            <a:endParaRPr sz="1500">
              <a:solidFill>
                <a:srgbClr val="0E0E0E"/>
              </a:solidFill>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Others - dysthymia</a:t>
            </a:r>
            <a:endParaRPr b="1">
              <a:latin typeface="EB Garamond"/>
              <a:ea typeface="EB Garamond"/>
              <a:cs typeface="EB Garamond"/>
              <a:sym typeface="EB Garamond"/>
            </a:endParaRPr>
          </a:p>
          <a:p>
            <a:pPr marL="0" lvl="0" indent="0" algn="l" rtl="0">
              <a:spcBef>
                <a:spcPts val="0"/>
              </a:spcBef>
              <a:spcAft>
                <a:spcPts val="0"/>
              </a:spcAft>
              <a:buNone/>
            </a:pPr>
            <a:r>
              <a:rPr lang="en"/>
              <a:t>	</a:t>
            </a:r>
            <a:endParaRPr/>
          </a:p>
        </p:txBody>
      </p:sp>
      <p:sp>
        <p:nvSpPr>
          <p:cNvPr id="101" name="Google Shape;101;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Milder symptoms of depression that happen over longer periods of time</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2 or more years</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2 or more of the following symptoms</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Change in appetite</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Change in sleep</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Fatigue / low energy</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Reduced self-esteem</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Decreased concentration or difficulty making decisions</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Feelings of hopelessness or pessimism</a:t>
            </a:r>
            <a:endParaRPr sz="1500">
              <a:solidFill>
                <a:schemeClr val="dk1"/>
              </a:solidFill>
              <a:latin typeface="EB Garamond"/>
              <a:ea typeface="EB Garamond"/>
              <a:cs typeface="EB Garamond"/>
              <a:sym typeface="EB Garamond"/>
            </a:endParaRPr>
          </a:p>
        </p:txBody>
      </p:sp>
      <p:pic>
        <p:nvPicPr>
          <p:cNvPr id="102" name="Google Shape;102;p19"/>
          <p:cNvPicPr preferRelativeResize="0"/>
          <p:nvPr/>
        </p:nvPicPr>
        <p:blipFill>
          <a:blip r:embed="rId3">
            <a:alphaModFix/>
          </a:blip>
          <a:stretch>
            <a:fillRect/>
          </a:stretch>
        </p:blipFill>
        <p:spPr>
          <a:xfrm>
            <a:off x="5731044" y="1900576"/>
            <a:ext cx="3146977" cy="2518500"/>
          </a:xfrm>
          <a:prstGeom prst="rect">
            <a:avLst/>
          </a:prstGeom>
          <a:noFill/>
          <a:ln>
            <a:noFill/>
          </a:ln>
        </p:spPr>
      </p:pic>
      <p:sp>
        <p:nvSpPr>
          <p:cNvPr id="103" name="Google Shape;103;p19"/>
          <p:cNvSpPr txBox="1"/>
          <p:nvPr/>
        </p:nvSpPr>
        <p:spPr>
          <a:xfrm>
            <a:off x="5474538" y="4379500"/>
            <a:ext cx="366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Image from https://adaa.org/learn-from-us/from-the-experts/blog-posts/consumer/what-depression-how-can-we-overcome-it</a:t>
            </a:r>
            <a:endParaRPr sz="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2"/>
          <p:cNvSpPr txBox="1">
            <a:spLocks noGrp="1"/>
          </p:cNvSpPr>
          <p:nvPr>
            <p:ph type="body" idx="1"/>
          </p:nvPr>
        </p:nvSpPr>
        <p:spPr>
          <a:xfrm>
            <a:off x="311700" y="12465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solidFill>
                  <a:srgbClr val="0E0E0E"/>
                </a:solidFill>
                <a:latin typeface="EB Garamond"/>
                <a:ea typeface="EB Garamond"/>
                <a:cs typeface="EB Garamond"/>
                <a:sym typeface="EB Garamond"/>
              </a:rPr>
              <a:t>A 85-year-old man has been admitted to the hospital for malnutrition and dehydration. He has depression and anxiety. He is currently refusing antidepressant medication and nasogastric feeding. He denies any illness and tells you he is well enough to go home and wants to leave the hospital now. </a:t>
            </a:r>
            <a:endParaRPr sz="16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600">
                <a:solidFill>
                  <a:srgbClr val="0E0E0E"/>
                </a:solidFill>
                <a:latin typeface="EB Garamond"/>
                <a:ea typeface="EB Garamond"/>
                <a:cs typeface="EB Garamond"/>
                <a:sym typeface="EB Garamond"/>
              </a:rPr>
              <a:t>Which of the following should be used to allow treatment for the patient’s depression?</a:t>
            </a:r>
            <a:endParaRPr sz="1600">
              <a:solidFill>
                <a:srgbClr val="0E0E0E"/>
              </a:solidFill>
              <a:latin typeface="EB Garamond"/>
              <a:ea typeface="EB Garamond"/>
              <a:cs typeface="EB Garamond"/>
              <a:sym typeface="EB Garamond"/>
            </a:endParaRPr>
          </a:p>
          <a:p>
            <a:pPr marL="457200" lvl="0" indent="-330200" algn="l" rtl="0">
              <a:spcBef>
                <a:spcPts val="1200"/>
              </a:spcBef>
              <a:spcAft>
                <a:spcPts val="0"/>
              </a:spcAft>
              <a:buClr>
                <a:srgbClr val="0E0E0E"/>
              </a:buClr>
              <a:buSzPts val="1600"/>
              <a:buFont typeface="EB Garamond"/>
              <a:buAutoNum type="alphaLcParenR"/>
            </a:pPr>
            <a:r>
              <a:rPr lang="en" sz="1600">
                <a:solidFill>
                  <a:srgbClr val="0E0E0E"/>
                </a:solidFill>
                <a:latin typeface="EB Garamond"/>
                <a:ea typeface="EB Garamond"/>
                <a:cs typeface="EB Garamond"/>
                <a:sym typeface="EB Garamond"/>
              </a:rPr>
              <a:t>Mental Capacity Act</a:t>
            </a:r>
            <a:endParaRPr sz="1600">
              <a:solidFill>
                <a:srgbClr val="0E0E0E"/>
              </a:solidFill>
              <a:latin typeface="EB Garamond"/>
              <a:ea typeface="EB Garamond"/>
              <a:cs typeface="EB Garamond"/>
              <a:sym typeface="EB Garamond"/>
            </a:endParaRPr>
          </a:p>
          <a:p>
            <a:pPr marL="457200" lvl="0" indent="-330200" algn="l" rtl="0">
              <a:spcBef>
                <a:spcPts val="0"/>
              </a:spcBef>
              <a:spcAft>
                <a:spcPts val="0"/>
              </a:spcAft>
              <a:buClr>
                <a:srgbClr val="0E0E0E"/>
              </a:buClr>
              <a:buSzPts val="1600"/>
              <a:buFont typeface="EB Garamond"/>
              <a:buAutoNum type="alphaLcParenR"/>
            </a:pPr>
            <a:r>
              <a:rPr lang="en" sz="1600">
                <a:solidFill>
                  <a:srgbClr val="0E0E0E"/>
                </a:solidFill>
                <a:latin typeface="EB Garamond"/>
                <a:ea typeface="EB Garamond"/>
                <a:cs typeface="EB Garamond"/>
                <a:sym typeface="EB Garamond"/>
              </a:rPr>
              <a:t>No legal framework needed as the treatment is in the patient’s best interests</a:t>
            </a:r>
            <a:endParaRPr sz="1600">
              <a:solidFill>
                <a:srgbClr val="0E0E0E"/>
              </a:solidFill>
              <a:latin typeface="EB Garamond"/>
              <a:ea typeface="EB Garamond"/>
              <a:cs typeface="EB Garamond"/>
              <a:sym typeface="EB Garamond"/>
            </a:endParaRPr>
          </a:p>
          <a:p>
            <a:pPr marL="457200" lvl="0" indent="-330200" algn="l" rtl="0">
              <a:spcBef>
                <a:spcPts val="0"/>
              </a:spcBef>
              <a:spcAft>
                <a:spcPts val="0"/>
              </a:spcAft>
              <a:buClr>
                <a:srgbClr val="0E0E0E"/>
              </a:buClr>
              <a:buSzPts val="1600"/>
              <a:buFont typeface="EB Garamond"/>
              <a:buAutoNum type="alphaLcParenR"/>
            </a:pPr>
            <a:r>
              <a:rPr lang="en" sz="1600">
                <a:solidFill>
                  <a:srgbClr val="0E0E0E"/>
                </a:solidFill>
                <a:latin typeface="EB Garamond"/>
                <a:ea typeface="EB Garamond"/>
                <a:cs typeface="EB Garamond"/>
                <a:sym typeface="EB Garamond"/>
              </a:rPr>
              <a:t>Deprivation of Liberty Safeguarding</a:t>
            </a:r>
            <a:endParaRPr sz="1600">
              <a:solidFill>
                <a:srgbClr val="0E0E0E"/>
              </a:solidFill>
              <a:latin typeface="EB Garamond"/>
              <a:ea typeface="EB Garamond"/>
              <a:cs typeface="EB Garamond"/>
              <a:sym typeface="EB Garamond"/>
            </a:endParaRPr>
          </a:p>
          <a:p>
            <a:pPr marL="457200" lvl="0" indent="-330200" algn="l" rtl="0">
              <a:spcBef>
                <a:spcPts val="0"/>
              </a:spcBef>
              <a:spcAft>
                <a:spcPts val="0"/>
              </a:spcAft>
              <a:buClr>
                <a:srgbClr val="0E0E0E"/>
              </a:buClr>
              <a:buSzPts val="1600"/>
              <a:buFont typeface="EB Garamond"/>
              <a:buAutoNum type="alphaLcParenR"/>
            </a:pPr>
            <a:r>
              <a:rPr lang="en" sz="1600">
                <a:solidFill>
                  <a:srgbClr val="0E0E0E"/>
                </a:solidFill>
                <a:latin typeface="EB Garamond"/>
                <a:ea typeface="EB Garamond"/>
                <a:cs typeface="EB Garamond"/>
                <a:sym typeface="EB Garamond"/>
              </a:rPr>
              <a:t>Mental Health Act</a:t>
            </a:r>
            <a:endParaRPr sz="1600">
              <a:solidFill>
                <a:srgbClr val="0E0E0E"/>
              </a:solidFill>
              <a:latin typeface="EB Garamond"/>
              <a:ea typeface="EB Garamond"/>
              <a:cs typeface="EB Garamond"/>
              <a:sym typeface="EB Garamond"/>
            </a:endParaRPr>
          </a:p>
        </p:txBody>
      </p:sp>
      <p:sp>
        <p:nvSpPr>
          <p:cNvPr id="537" name="Google Shape;537;p82"/>
          <p:cNvSpPr txBox="1"/>
          <p:nvPr/>
        </p:nvSpPr>
        <p:spPr>
          <a:xfrm>
            <a:off x="311700" y="533150"/>
            <a:ext cx="6073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EB Garamond"/>
                <a:ea typeface="EB Garamond"/>
                <a:cs typeface="EB Garamond"/>
                <a:sym typeface="EB Garamond"/>
              </a:rPr>
              <a:t>Question 12</a:t>
            </a:r>
            <a:endParaRPr sz="2400">
              <a:solidFill>
                <a:schemeClr val="dk1"/>
              </a:solidFill>
              <a:latin typeface="EB Garamond"/>
              <a:ea typeface="EB Garamond"/>
              <a:cs typeface="EB Garamond"/>
              <a:sym typeface="EB Garamon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3"/>
          <p:cNvSpPr txBox="1">
            <a:spLocks noGrp="1"/>
          </p:cNvSpPr>
          <p:nvPr>
            <p:ph type="body" idx="1"/>
          </p:nvPr>
        </p:nvSpPr>
        <p:spPr>
          <a:xfrm>
            <a:off x="311700" y="12465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a:solidFill>
                  <a:srgbClr val="0E0E0E"/>
                </a:solidFill>
                <a:latin typeface="EB Garamond"/>
                <a:ea typeface="EB Garamond"/>
                <a:cs typeface="EB Garamond"/>
                <a:sym typeface="EB Garamond"/>
              </a:rPr>
              <a:t>A 85-year-old man has been admitted to the hospital for malnutrition and dehydration. He has severe depression and anxiety. He is currently refusing antidepressant medication and nasogastric feeding. He denies any illness and tells you that he is would like to go home. </a:t>
            </a:r>
            <a:endParaRPr sz="1600">
              <a:solidFill>
                <a:srgbClr val="0E0E0E"/>
              </a:solidFill>
              <a:latin typeface="EB Garamond"/>
              <a:ea typeface="EB Garamond"/>
              <a:cs typeface="EB Garamond"/>
              <a:sym typeface="EB Garamond"/>
            </a:endParaRPr>
          </a:p>
          <a:p>
            <a:pPr marL="0" lvl="0" indent="0" algn="l" rtl="0">
              <a:spcBef>
                <a:spcPts val="1200"/>
              </a:spcBef>
              <a:spcAft>
                <a:spcPts val="0"/>
              </a:spcAft>
              <a:buNone/>
            </a:pPr>
            <a:r>
              <a:rPr lang="en" sz="1600">
                <a:solidFill>
                  <a:srgbClr val="0E0E0E"/>
                </a:solidFill>
                <a:latin typeface="EB Garamond"/>
                <a:ea typeface="EB Garamond"/>
                <a:cs typeface="EB Garamond"/>
                <a:sym typeface="EB Garamond"/>
              </a:rPr>
              <a:t>Which of the following should be used to allow treatment for the patient’s depression?</a:t>
            </a:r>
            <a:endParaRPr sz="1600">
              <a:solidFill>
                <a:srgbClr val="0E0E0E"/>
              </a:solidFill>
              <a:latin typeface="EB Garamond"/>
              <a:ea typeface="EB Garamond"/>
              <a:cs typeface="EB Garamond"/>
              <a:sym typeface="EB Garamond"/>
            </a:endParaRPr>
          </a:p>
          <a:p>
            <a:pPr marL="457200" lvl="0" indent="-330200" algn="l" rtl="0">
              <a:spcBef>
                <a:spcPts val="1200"/>
              </a:spcBef>
              <a:spcAft>
                <a:spcPts val="0"/>
              </a:spcAft>
              <a:buClr>
                <a:srgbClr val="0E0E0E"/>
              </a:buClr>
              <a:buSzPts val="1600"/>
              <a:buFont typeface="EB Garamond"/>
              <a:buAutoNum type="alphaLcParenR"/>
            </a:pPr>
            <a:r>
              <a:rPr lang="en" sz="1600">
                <a:solidFill>
                  <a:srgbClr val="0E0E0E"/>
                </a:solidFill>
                <a:highlight>
                  <a:srgbClr val="00FF00"/>
                </a:highlight>
                <a:latin typeface="EB Garamond"/>
                <a:ea typeface="EB Garamond"/>
                <a:cs typeface="EB Garamond"/>
                <a:sym typeface="EB Garamond"/>
              </a:rPr>
              <a:t>Mental Capacity Act</a:t>
            </a:r>
            <a:endParaRPr sz="1600">
              <a:solidFill>
                <a:srgbClr val="0E0E0E"/>
              </a:solidFill>
              <a:highlight>
                <a:srgbClr val="00FF00"/>
              </a:highlight>
              <a:latin typeface="EB Garamond"/>
              <a:ea typeface="EB Garamond"/>
              <a:cs typeface="EB Garamond"/>
              <a:sym typeface="EB Garamond"/>
            </a:endParaRPr>
          </a:p>
          <a:p>
            <a:pPr marL="457200" lvl="0" indent="-330200" algn="l" rtl="0">
              <a:spcBef>
                <a:spcPts val="0"/>
              </a:spcBef>
              <a:spcAft>
                <a:spcPts val="0"/>
              </a:spcAft>
              <a:buClr>
                <a:srgbClr val="0E0E0E"/>
              </a:buClr>
              <a:buSzPts val="1600"/>
              <a:buFont typeface="EB Garamond"/>
              <a:buAutoNum type="alphaLcParenR"/>
            </a:pPr>
            <a:r>
              <a:rPr lang="en" sz="1600">
                <a:solidFill>
                  <a:srgbClr val="0E0E0E"/>
                </a:solidFill>
                <a:latin typeface="EB Garamond"/>
                <a:ea typeface="EB Garamond"/>
                <a:cs typeface="EB Garamond"/>
                <a:sym typeface="EB Garamond"/>
              </a:rPr>
              <a:t>No legal framework needed as the treatment is in the patient’s best interests</a:t>
            </a:r>
            <a:endParaRPr sz="1600">
              <a:solidFill>
                <a:srgbClr val="0E0E0E"/>
              </a:solidFill>
              <a:latin typeface="EB Garamond"/>
              <a:ea typeface="EB Garamond"/>
              <a:cs typeface="EB Garamond"/>
              <a:sym typeface="EB Garamond"/>
            </a:endParaRPr>
          </a:p>
          <a:p>
            <a:pPr marL="457200" lvl="0" indent="-330200" algn="l" rtl="0">
              <a:spcBef>
                <a:spcPts val="0"/>
              </a:spcBef>
              <a:spcAft>
                <a:spcPts val="0"/>
              </a:spcAft>
              <a:buClr>
                <a:srgbClr val="0E0E0E"/>
              </a:buClr>
              <a:buSzPts val="1600"/>
              <a:buFont typeface="EB Garamond"/>
              <a:buAutoNum type="alphaLcParenR"/>
            </a:pPr>
            <a:r>
              <a:rPr lang="en" sz="1600">
                <a:solidFill>
                  <a:srgbClr val="0E0E0E"/>
                </a:solidFill>
                <a:latin typeface="EB Garamond"/>
                <a:ea typeface="EB Garamond"/>
                <a:cs typeface="EB Garamond"/>
                <a:sym typeface="EB Garamond"/>
              </a:rPr>
              <a:t>Deprivation of Liberty Safeguarding</a:t>
            </a:r>
            <a:endParaRPr sz="1600">
              <a:solidFill>
                <a:srgbClr val="0E0E0E"/>
              </a:solidFill>
              <a:latin typeface="EB Garamond"/>
              <a:ea typeface="EB Garamond"/>
              <a:cs typeface="EB Garamond"/>
              <a:sym typeface="EB Garamond"/>
            </a:endParaRPr>
          </a:p>
          <a:p>
            <a:pPr marL="457200" lvl="0" indent="-330200" algn="l" rtl="0">
              <a:spcBef>
                <a:spcPts val="0"/>
              </a:spcBef>
              <a:spcAft>
                <a:spcPts val="0"/>
              </a:spcAft>
              <a:buClr>
                <a:srgbClr val="0E0E0E"/>
              </a:buClr>
              <a:buSzPts val="1600"/>
              <a:buFont typeface="EB Garamond"/>
              <a:buAutoNum type="alphaLcParenR"/>
            </a:pPr>
            <a:r>
              <a:rPr lang="en" sz="1600">
                <a:solidFill>
                  <a:srgbClr val="0E0E0E"/>
                </a:solidFill>
                <a:latin typeface="EB Garamond"/>
                <a:ea typeface="EB Garamond"/>
                <a:cs typeface="EB Garamond"/>
                <a:sym typeface="EB Garamond"/>
              </a:rPr>
              <a:t>Mental Health Act</a:t>
            </a:r>
            <a:endParaRPr sz="1600">
              <a:solidFill>
                <a:srgbClr val="0E0E0E"/>
              </a:solidFill>
              <a:latin typeface="EB Garamond"/>
              <a:ea typeface="EB Garamond"/>
              <a:cs typeface="EB Garamond"/>
              <a:sym typeface="EB Garamond"/>
            </a:endParaRPr>
          </a:p>
        </p:txBody>
      </p:sp>
      <p:sp>
        <p:nvSpPr>
          <p:cNvPr id="543" name="Google Shape;543;p83"/>
          <p:cNvSpPr txBox="1"/>
          <p:nvPr/>
        </p:nvSpPr>
        <p:spPr>
          <a:xfrm>
            <a:off x="311700" y="533150"/>
            <a:ext cx="6073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EB Garamond"/>
                <a:ea typeface="EB Garamond"/>
                <a:cs typeface="EB Garamond"/>
                <a:sym typeface="EB Garamond"/>
              </a:rPr>
              <a:t>Question 12</a:t>
            </a:r>
            <a:endParaRPr sz="2400">
              <a:solidFill>
                <a:schemeClr val="dk1"/>
              </a:solidFill>
              <a:latin typeface="EB Garamond"/>
              <a:ea typeface="EB Garamond"/>
              <a:cs typeface="EB Garamond"/>
              <a:sym typeface="EB Garamond"/>
            </a:endParaRPr>
          </a:p>
        </p:txBody>
      </p:sp>
      <p:pic>
        <p:nvPicPr>
          <p:cNvPr id="544" name="Google Shape;544;p83"/>
          <p:cNvPicPr preferRelativeResize="0"/>
          <p:nvPr/>
        </p:nvPicPr>
        <p:blipFill>
          <a:blip r:embed="rId3">
            <a:alphaModFix/>
          </a:blip>
          <a:stretch>
            <a:fillRect/>
          </a:stretch>
        </p:blipFill>
        <p:spPr>
          <a:xfrm>
            <a:off x="4830447" y="3438925"/>
            <a:ext cx="4046275" cy="15882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4"/>
          <p:cNvSpPr txBox="1">
            <a:spLocks noGrp="1"/>
          </p:cNvSpPr>
          <p:nvPr>
            <p:ph type="title"/>
          </p:nvPr>
        </p:nvSpPr>
        <p:spPr>
          <a:xfrm>
            <a:off x="311700" y="5704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EB Garamond"/>
                <a:ea typeface="EB Garamond"/>
                <a:cs typeface="EB Garamond"/>
                <a:sym typeface="EB Garamond"/>
              </a:rPr>
              <a:t>Any questions? Feedback Form</a:t>
            </a:r>
            <a:endParaRPr>
              <a:latin typeface="EB Garamond"/>
              <a:ea typeface="EB Garamond"/>
              <a:cs typeface="EB Garamond"/>
              <a:sym typeface="EB Garamond"/>
            </a:endParaRPr>
          </a:p>
        </p:txBody>
      </p:sp>
      <p:sp>
        <p:nvSpPr>
          <p:cNvPr id="550" name="Google Shape;550;p84"/>
          <p:cNvSpPr txBox="1"/>
          <p:nvPr/>
        </p:nvSpPr>
        <p:spPr>
          <a:xfrm>
            <a:off x="3920350" y="1325925"/>
            <a:ext cx="4829700" cy="1908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EB Garamond"/>
                <a:ea typeface="EB Garamond"/>
                <a:cs typeface="EB Garamond"/>
                <a:sym typeface="EB Garamond"/>
              </a:rPr>
              <a:t>Useful resources:</a:t>
            </a:r>
            <a:endParaRPr b="1">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a:solidFill>
                  <a:schemeClr val="dk1"/>
                </a:solidFill>
                <a:latin typeface="EB Garamond"/>
                <a:ea typeface="EB Garamond"/>
                <a:cs typeface="EB Garamond"/>
                <a:sym typeface="EB Garamond"/>
              </a:rPr>
              <a:t>Passmedicine Psychiatry Question Bank</a:t>
            </a:r>
            <a:endParaRPr>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a:solidFill>
                  <a:schemeClr val="dk1"/>
                </a:solidFill>
                <a:latin typeface="EB Garamond"/>
                <a:ea typeface="EB Garamond"/>
                <a:cs typeface="EB Garamond"/>
                <a:sym typeface="EB Garamond"/>
              </a:rPr>
              <a:t>Mind charity</a:t>
            </a:r>
            <a:r>
              <a:rPr lang="en">
                <a:latin typeface="EB Garamond"/>
                <a:ea typeface="EB Garamond"/>
                <a:cs typeface="EB Garamond"/>
                <a:sym typeface="EB Garamond"/>
              </a:rPr>
              <a:t> </a:t>
            </a:r>
            <a:r>
              <a:rPr lang="en" u="sng">
                <a:solidFill>
                  <a:schemeClr val="hlink"/>
                </a:solidFill>
                <a:latin typeface="EB Garamond"/>
                <a:ea typeface="EB Garamond"/>
                <a:cs typeface="EB Garamond"/>
                <a:sym typeface="EB Garamond"/>
                <a:hlinkClick r:id="rId3"/>
              </a:rPr>
              <a:t>www.mind.org,uk</a:t>
            </a:r>
            <a:r>
              <a:rPr lang="en">
                <a:latin typeface="EB Garamond"/>
                <a:ea typeface="EB Garamond"/>
                <a:cs typeface="EB Garamond"/>
                <a:sym typeface="EB Garamond"/>
              </a:rPr>
              <a:t> </a:t>
            </a:r>
            <a:endParaRPr>
              <a:latin typeface="EB Garamond"/>
              <a:ea typeface="EB Garamond"/>
              <a:cs typeface="EB Garamond"/>
              <a:sym typeface="EB Garamond"/>
            </a:endParaRPr>
          </a:p>
          <a:p>
            <a:pPr marL="0" lvl="0" indent="0" algn="l" rtl="0">
              <a:spcBef>
                <a:spcPts val="0"/>
              </a:spcBef>
              <a:spcAft>
                <a:spcPts val="0"/>
              </a:spcAft>
              <a:buNone/>
            </a:pPr>
            <a:r>
              <a:rPr lang="en">
                <a:solidFill>
                  <a:schemeClr val="dk1"/>
                </a:solidFill>
                <a:latin typeface="EB Garamond"/>
                <a:ea typeface="EB Garamond"/>
                <a:cs typeface="EB Garamond"/>
                <a:sym typeface="EB Garamond"/>
              </a:rPr>
              <a:t>GKTeach — updates in MSA newsletter, Facebook and Instagram</a:t>
            </a:r>
            <a:endParaRPr>
              <a:solidFill>
                <a:schemeClr val="dk1"/>
              </a:solidFill>
              <a:latin typeface="EB Garamond"/>
              <a:ea typeface="EB Garamond"/>
              <a:cs typeface="EB Garamond"/>
              <a:sym typeface="EB Garamond"/>
            </a:endParaRPr>
          </a:p>
          <a:p>
            <a:pPr marL="0" lvl="0" indent="0" algn="l" rtl="0">
              <a:spcBef>
                <a:spcPts val="0"/>
              </a:spcBef>
              <a:spcAft>
                <a:spcPts val="0"/>
              </a:spcAft>
              <a:buNone/>
            </a:pPr>
            <a:endParaRPr>
              <a:latin typeface="EB Garamond"/>
              <a:ea typeface="EB Garamond"/>
              <a:cs typeface="EB Garamond"/>
              <a:sym typeface="EB Garamond"/>
            </a:endParaRPr>
          </a:p>
          <a:p>
            <a:pPr marL="0" lvl="0" indent="0" algn="l" rtl="0">
              <a:spcBef>
                <a:spcPts val="0"/>
              </a:spcBef>
              <a:spcAft>
                <a:spcPts val="0"/>
              </a:spcAft>
              <a:buNone/>
            </a:pPr>
            <a:r>
              <a:rPr lang="en">
                <a:solidFill>
                  <a:schemeClr val="dk1"/>
                </a:solidFill>
                <a:latin typeface="EB Garamond"/>
                <a:ea typeface="EB Garamond"/>
                <a:cs typeface="EB Garamond"/>
                <a:sym typeface="EB Garamond"/>
              </a:rPr>
              <a:t>Osmosis med</a:t>
            </a:r>
            <a:endParaRPr>
              <a:solidFill>
                <a:schemeClr val="dk1"/>
              </a:solidFill>
              <a:latin typeface="EB Garamond"/>
              <a:ea typeface="EB Garamond"/>
              <a:cs typeface="EB Garamond"/>
              <a:sym typeface="EB Garamond"/>
            </a:endParaRPr>
          </a:p>
          <a:p>
            <a:pPr marL="0" lvl="0" indent="0" algn="l" rtl="0">
              <a:spcBef>
                <a:spcPts val="0"/>
              </a:spcBef>
              <a:spcAft>
                <a:spcPts val="0"/>
              </a:spcAft>
              <a:buNone/>
            </a:pPr>
            <a:r>
              <a:rPr lang="en">
                <a:solidFill>
                  <a:schemeClr val="dk1"/>
                </a:solidFill>
                <a:latin typeface="EB Garamond"/>
                <a:ea typeface="EB Garamond"/>
                <a:cs typeface="EB Garamond"/>
                <a:sym typeface="EB Garamond"/>
              </a:rPr>
              <a:t>Looking at the ICD/DSM and looking up symptoms and diagnosis criteria</a:t>
            </a:r>
            <a:endParaRPr>
              <a:solidFill>
                <a:schemeClr val="dk1"/>
              </a:solidFill>
              <a:latin typeface="EB Garamond"/>
              <a:ea typeface="EB Garamond"/>
              <a:cs typeface="EB Garamond"/>
              <a:sym typeface="EB Garamond"/>
            </a:endParaRPr>
          </a:p>
        </p:txBody>
      </p:sp>
      <p:pic>
        <p:nvPicPr>
          <p:cNvPr id="551" name="Google Shape;551;p84"/>
          <p:cNvPicPr preferRelativeResize="0"/>
          <p:nvPr/>
        </p:nvPicPr>
        <p:blipFill>
          <a:blip r:embed="rId4">
            <a:alphaModFix/>
          </a:blip>
          <a:stretch>
            <a:fillRect/>
          </a:stretch>
        </p:blipFill>
        <p:spPr>
          <a:xfrm>
            <a:off x="4090247" y="4534125"/>
            <a:ext cx="1249449" cy="474725"/>
          </a:xfrm>
          <a:prstGeom prst="rect">
            <a:avLst/>
          </a:prstGeom>
          <a:noFill/>
          <a:ln>
            <a:noFill/>
          </a:ln>
        </p:spPr>
      </p:pic>
      <p:pic>
        <p:nvPicPr>
          <p:cNvPr id="552" name="Google Shape;552;p84"/>
          <p:cNvPicPr preferRelativeResize="0"/>
          <p:nvPr/>
        </p:nvPicPr>
        <p:blipFill rotWithShape="1">
          <a:blip r:embed="rId5">
            <a:alphaModFix/>
          </a:blip>
          <a:srcRect t="2286"/>
          <a:stretch/>
        </p:blipFill>
        <p:spPr>
          <a:xfrm>
            <a:off x="424200" y="1325925"/>
            <a:ext cx="2994325" cy="2925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Depressive disorders - treatment</a:t>
            </a:r>
            <a:endParaRPr b="1">
              <a:latin typeface="EB Garamond"/>
              <a:ea typeface="EB Garamond"/>
              <a:cs typeface="EB Garamond"/>
              <a:sym typeface="EB Garamond"/>
            </a:endParaRPr>
          </a:p>
        </p:txBody>
      </p:sp>
      <p:sp>
        <p:nvSpPr>
          <p:cNvPr id="109" name="Google Shape;109;p20"/>
          <p:cNvSpPr txBox="1"/>
          <p:nvPr/>
        </p:nvSpPr>
        <p:spPr>
          <a:xfrm>
            <a:off x="139950" y="1445175"/>
            <a:ext cx="6141600" cy="242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500" u="sng">
                <a:solidFill>
                  <a:schemeClr val="dk1"/>
                </a:solidFill>
                <a:latin typeface="EB Garamond"/>
                <a:ea typeface="EB Garamond"/>
                <a:cs typeface="EB Garamond"/>
                <a:sym typeface="EB Garamond"/>
              </a:rPr>
              <a:t>Non-pharmacological approaches</a:t>
            </a:r>
            <a:endParaRPr sz="1500" u="sng">
              <a:solidFill>
                <a:schemeClr val="dk1"/>
              </a:solidFill>
              <a:latin typeface="EB Garamond"/>
              <a:ea typeface="EB Garamond"/>
              <a:cs typeface="EB Garamond"/>
              <a:sym typeface="EB Garamond"/>
            </a:endParaRPr>
          </a:p>
          <a:p>
            <a:pPr marL="457200" lvl="0" indent="-323850" algn="l" rtl="0">
              <a:lnSpc>
                <a:spcPct val="115000"/>
              </a:lnSpc>
              <a:spcBef>
                <a:spcPts val="120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Physical activity - 20 mins x 3 / week, raised endorphins, neurotransmitters and endocannabinoids, increasing body temperature and relaxing tense muscles</a:t>
            </a:r>
            <a:endParaRPr sz="1500">
              <a:solidFill>
                <a:schemeClr val="dk1"/>
              </a:solidFill>
              <a:latin typeface="EB Garamond"/>
              <a:ea typeface="EB Garamond"/>
              <a:cs typeface="EB Garamond"/>
              <a:sym typeface="EB Garamond"/>
            </a:endParaRPr>
          </a:p>
          <a:p>
            <a:pPr marL="457200" lvl="0" indent="-323850" algn="l" rtl="0">
              <a:lnSpc>
                <a:spcPct val="115000"/>
              </a:lnSpc>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Diet - more healthy foods, fruits and veggies</a:t>
            </a:r>
            <a:endParaRPr sz="1500">
              <a:solidFill>
                <a:schemeClr val="dk1"/>
              </a:solidFill>
              <a:latin typeface="EB Garamond"/>
              <a:ea typeface="EB Garamond"/>
              <a:cs typeface="EB Garamond"/>
              <a:sym typeface="EB Garamond"/>
            </a:endParaRPr>
          </a:p>
          <a:p>
            <a:pPr marL="457200" lvl="0" indent="-323850" algn="l" rtl="0">
              <a:lnSpc>
                <a:spcPct val="115000"/>
              </a:lnSpc>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Psychotherapy - milder symptoms and younger patients</a:t>
            </a:r>
            <a:endParaRPr sz="1500">
              <a:solidFill>
                <a:schemeClr val="dk1"/>
              </a:solidFill>
              <a:latin typeface="EB Garamond"/>
              <a:ea typeface="EB Garamond"/>
              <a:cs typeface="EB Garamond"/>
              <a:sym typeface="EB Garamond"/>
            </a:endParaRPr>
          </a:p>
          <a:p>
            <a:pPr marL="914400" lvl="1" indent="-323850" algn="l" rtl="0">
              <a:lnSpc>
                <a:spcPct val="115000"/>
              </a:lnSpc>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CBT - cognitive behavioural therapy</a:t>
            </a:r>
            <a:endParaRPr sz="1500">
              <a:solidFill>
                <a:schemeClr val="dk1"/>
              </a:solidFill>
              <a:latin typeface="EB Garamond"/>
              <a:ea typeface="EB Garamond"/>
              <a:cs typeface="EB Garamond"/>
              <a:sym typeface="EB Garamond"/>
            </a:endParaRPr>
          </a:p>
          <a:p>
            <a:pPr marL="914400" lvl="1" indent="-323850" algn="l" rtl="0">
              <a:lnSpc>
                <a:spcPct val="115000"/>
              </a:lnSpc>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Interpersonal therapy</a:t>
            </a:r>
            <a:endParaRPr sz="1500">
              <a:latin typeface="EB Garamond"/>
              <a:ea typeface="EB Garamond"/>
              <a:cs typeface="EB Garamond"/>
              <a:sym typeface="EB Garamond"/>
            </a:endParaRPr>
          </a:p>
        </p:txBody>
      </p:sp>
      <p:pic>
        <p:nvPicPr>
          <p:cNvPr id="110" name="Google Shape;110;p20"/>
          <p:cNvPicPr preferRelativeResize="0"/>
          <p:nvPr/>
        </p:nvPicPr>
        <p:blipFill>
          <a:blip r:embed="rId3">
            <a:alphaModFix/>
          </a:blip>
          <a:stretch>
            <a:fillRect/>
          </a:stretch>
        </p:blipFill>
        <p:spPr>
          <a:xfrm>
            <a:off x="6636974" y="371750"/>
            <a:ext cx="2235601" cy="1490401"/>
          </a:xfrm>
          <a:prstGeom prst="rect">
            <a:avLst/>
          </a:prstGeom>
          <a:noFill/>
          <a:ln>
            <a:noFill/>
          </a:ln>
        </p:spPr>
      </p:pic>
      <p:pic>
        <p:nvPicPr>
          <p:cNvPr id="111" name="Google Shape;111;p20"/>
          <p:cNvPicPr preferRelativeResize="0"/>
          <p:nvPr/>
        </p:nvPicPr>
        <p:blipFill>
          <a:blip r:embed="rId4">
            <a:alphaModFix/>
          </a:blip>
          <a:stretch>
            <a:fillRect/>
          </a:stretch>
        </p:blipFill>
        <p:spPr>
          <a:xfrm>
            <a:off x="7219826" y="2109949"/>
            <a:ext cx="1652750" cy="1322524"/>
          </a:xfrm>
          <a:prstGeom prst="rect">
            <a:avLst/>
          </a:prstGeom>
          <a:noFill/>
          <a:ln>
            <a:noFill/>
          </a:ln>
        </p:spPr>
      </p:pic>
      <p:pic>
        <p:nvPicPr>
          <p:cNvPr id="112" name="Google Shape;112;p20"/>
          <p:cNvPicPr preferRelativeResize="0"/>
          <p:nvPr/>
        </p:nvPicPr>
        <p:blipFill>
          <a:blip r:embed="rId5">
            <a:alphaModFix/>
          </a:blip>
          <a:stretch>
            <a:fillRect/>
          </a:stretch>
        </p:blipFill>
        <p:spPr>
          <a:xfrm>
            <a:off x="5445071" y="2571750"/>
            <a:ext cx="1592825" cy="2390399"/>
          </a:xfrm>
          <a:prstGeom prst="rect">
            <a:avLst/>
          </a:prstGeom>
          <a:noFill/>
          <a:ln>
            <a:noFill/>
          </a:ln>
        </p:spPr>
      </p:pic>
      <p:sp>
        <p:nvSpPr>
          <p:cNvPr id="113" name="Google Shape;113;p20"/>
          <p:cNvSpPr txBox="1"/>
          <p:nvPr/>
        </p:nvSpPr>
        <p:spPr>
          <a:xfrm>
            <a:off x="6448800" y="175595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Photo by</a:t>
            </a:r>
            <a:r>
              <a:rPr lang="en" sz="800">
                <a:uFill>
                  <a:noFill/>
                </a:uFill>
                <a:hlinkClick r:id="rId6"/>
              </a:rPr>
              <a:t> </a:t>
            </a:r>
            <a:r>
              <a:rPr lang="en" sz="800" u="sng">
                <a:solidFill>
                  <a:schemeClr val="hlink"/>
                </a:solidFill>
                <a:hlinkClick r:id="rId6"/>
              </a:rPr>
              <a:t>Bruno Nascimento</a:t>
            </a:r>
            <a:r>
              <a:rPr lang="en" sz="800"/>
              <a:t> on</a:t>
            </a:r>
            <a:r>
              <a:rPr lang="en" sz="800">
                <a:uFill>
                  <a:noFill/>
                </a:uFill>
                <a:hlinkClick r:id="rId7"/>
              </a:rPr>
              <a:t> </a:t>
            </a:r>
            <a:r>
              <a:rPr lang="en" sz="800" u="sng">
                <a:solidFill>
                  <a:schemeClr val="hlink"/>
                </a:solidFill>
                <a:hlinkClick r:id="rId7"/>
              </a:rPr>
              <a:t>Unsplash</a:t>
            </a:r>
            <a:endParaRPr sz="800"/>
          </a:p>
        </p:txBody>
      </p:sp>
      <p:sp>
        <p:nvSpPr>
          <p:cNvPr id="114" name="Google Shape;114;p20"/>
          <p:cNvSpPr txBox="1"/>
          <p:nvPr/>
        </p:nvSpPr>
        <p:spPr>
          <a:xfrm>
            <a:off x="7262000" y="3519375"/>
            <a:ext cx="19314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Photo by</a:t>
            </a:r>
            <a:r>
              <a:rPr lang="en" sz="800">
                <a:uFill>
                  <a:noFill/>
                </a:uFill>
                <a:hlinkClick r:id="rId8"/>
              </a:rPr>
              <a:t> </a:t>
            </a:r>
            <a:r>
              <a:rPr lang="en" sz="800" u="sng">
                <a:solidFill>
                  <a:schemeClr val="hlink"/>
                </a:solidFill>
                <a:hlinkClick r:id="rId8"/>
              </a:rPr>
              <a:t>Jan Sedivy</a:t>
            </a:r>
            <a:r>
              <a:rPr lang="en" sz="800"/>
              <a:t> on</a:t>
            </a:r>
            <a:r>
              <a:rPr lang="en" sz="800">
                <a:uFill>
                  <a:noFill/>
                </a:uFill>
                <a:hlinkClick r:id="rId9"/>
              </a:rPr>
              <a:t> </a:t>
            </a:r>
            <a:r>
              <a:rPr lang="en" sz="800" u="sng">
                <a:solidFill>
                  <a:schemeClr val="hlink"/>
                </a:solidFill>
                <a:hlinkClick r:id="rId9"/>
              </a:rPr>
              <a:t>Unsplash</a:t>
            </a:r>
            <a:endParaRPr sz="800"/>
          </a:p>
        </p:txBody>
      </p:sp>
      <p:sp>
        <p:nvSpPr>
          <p:cNvPr id="115" name="Google Shape;115;p20"/>
          <p:cNvSpPr txBox="1"/>
          <p:nvPr/>
        </p:nvSpPr>
        <p:spPr>
          <a:xfrm>
            <a:off x="3982768" y="4300825"/>
            <a:ext cx="1338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Photo by</a:t>
            </a:r>
            <a:r>
              <a:rPr lang="en" sz="800">
                <a:uFill>
                  <a:noFill/>
                </a:uFill>
                <a:hlinkClick r:id="rId10"/>
              </a:rPr>
              <a:t> </a:t>
            </a:r>
            <a:r>
              <a:rPr lang="en" sz="800" u="sng">
                <a:solidFill>
                  <a:schemeClr val="hlink"/>
                </a:solidFill>
                <a:hlinkClick r:id="rId10"/>
              </a:rPr>
              <a:t>Priscilla Du Preez</a:t>
            </a:r>
            <a:r>
              <a:rPr lang="en" sz="800"/>
              <a:t> on</a:t>
            </a:r>
            <a:r>
              <a:rPr lang="en" sz="800">
                <a:uFill>
                  <a:noFill/>
                </a:uFill>
                <a:hlinkClick r:id="rId11"/>
              </a:rPr>
              <a:t> </a:t>
            </a:r>
            <a:r>
              <a:rPr lang="en" sz="800" u="sng">
                <a:solidFill>
                  <a:schemeClr val="hlink"/>
                </a:solidFill>
                <a:hlinkClick r:id="rId11"/>
              </a:rPr>
              <a:t>Unsplash</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latin typeface="EB Garamond"/>
                <a:ea typeface="EB Garamond"/>
                <a:cs typeface="EB Garamond"/>
                <a:sym typeface="EB Garamond"/>
              </a:rPr>
              <a:t>Depressive disorders - treatment</a:t>
            </a:r>
            <a:endParaRPr b="1">
              <a:latin typeface="EB Garamond"/>
              <a:ea typeface="EB Garamond"/>
              <a:cs typeface="EB Garamond"/>
              <a:sym typeface="EB Garamond"/>
            </a:endParaRPr>
          </a:p>
        </p:txBody>
      </p:sp>
      <p:sp>
        <p:nvSpPr>
          <p:cNvPr id="121" name="Google Shape;121;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u="sng">
                <a:solidFill>
                  <a:schemeClr val="dk1"/>
                </a:solidFill>
                <a:latin typeface="EB Garamond"/>
                <a:ea typeface="EB Garamond"/>
                <a:cs typeface="EB Garamond"/>
                <a:sym typeface="EB Garamond"/>
              </a:rPr>
              <a:t>Pharmacological approaches </a:t>
            </a:r>
            <a:r>
              <a:rPr lang="en" sz="1500">
                <a:solidFill>
                  <a:schemeClr val="dk1"/>
                </a:solidFill>
                <a:latin typeface="EB Garamond"/>
                <a:ea typeface="EB Garamond"/>
                <a:cs typeface="EB Garamond"/>
                <a:sym typeface="EB Garamond"/>
              </a:rPr>
              <a:t>- severe depression or milder depression lasting over a long period of time</a:t>
            </a:r>
            <a:endParaRPr sz="1500">
              <a:solidFill>
                <a:schemeClr val="dk1"/>
              </a:solidFill>
              <a:latin typeface="EB Garamond"/>
              <a:ea typeface="EB Garamond"/>
              <a:cs typeface="EB Garamond"/>
              <a:sym typeface="EB Garamond"/>
            </a:endParaRPr>
          </a:p>
          <a:p>
            <a:pPr marL="457200" lvl="0" indent="-323850" algn="l" rtl="0">
              <a:spcBef>
                <a:spcPts val="120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Antidepressants</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Char char="○"/>
            </a:pPr>
            <a:r>
              <a:rPr lang="en" sz="1500" b="1">
                <a:solidFill>
                  <a:schemeClr val="dk1"/>
                </a:solidFill>
                <a:latin typeface="EB Garamond"/>
                <a:ea typeface="EB Garamond"/>
                <a:cs typeface="EB Garamond"/>
                <a:sym typeface="EB Garamond"/>
              </a:rPr>
              <a:t>SSRIs</a:t>
            </a:r>
            <a:r>
              <a:rPr lang="en" sz="1500">
                <a:solidFill>
                  <a:schemeClr val="dk1"/>
                </a:solidFill>
                <a:latin typeface="EB Garamond"/>
                <a:ea typeface="EB Garamond"/>
                <a:cs typeface="EB Garamond"/>
                <a:sym typeface="EB Garamond"/>
              </a:rPr>
              <a:t> - selective serotonin reuptake inhibitors</a:t>
            </a:r>
            <a:endParaRPr sz="1500">
              <a:solidFill>
                <a:schemeClr val="dk1"/>
              </a:solidFill>
              <a:latin typeface="EB Garamond"/>
              <a:ea typeface="EB Garamond"/>
              <a:cs typeface="EB Garamond"/>
              <a:sym typeface="EB Garamond"/>
            </a:endParaRPr>
          </a:p>
          <a:p>
            <a:pPr marL="1371600" lvl="2"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Sertraline, fluoxetine, paroxetine</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Font typeface="EB Garamond"/>
              <a:buChar char="○"/>
            </a:pPr>
            <a:r>
              <a:rPr lang="en" sz="1500" b="1">
                <a:solidFill>
                  <a:schemeClr val="dk1"/>
                </a:solidFill>
                <a:latin typeface="EB Garamond"/>
                <a:ea typeface="EB Garamond"/>
                <a:cs typeface="EB Garamond"/>
                <a:sym typeface="EB Garamond"/>
              </a:rPr>
              <a:t>SNRIs - </a:t>
            </a:r>
            <a:r>
              <a:rPr lang="en" sz="1500">
                <a:solidFill>
                  <a:schemeClr val="dk1"/>
                </a:solidFill>
                <a:latin typeface="EB Garamond"/>
                <a:ea typeface="EB Garamond"/>
                <a:cs typeface="EB Garamond"/>
                <a:sym typeface="EB Garamond"/>
              </a:rPr>
              <a:t>serotonin and norepinephrine reuptake inhibitors </a:t>
            </a:r>
            <a:endParaRPr sz="1500">
              <a:solidFill>
                <a:schemeClr val="dk1"/>
              </a:solidFill>
              <a:latin typeface="EB Garamond"/>
              <a:ea typeface="EB Garamond"/>
              <a:cs typeface="EB Garamond"/>
              <a:sym typeface="EB Garamond"/>
            </a:endParaRPr>
          </a:p>
          <a:p>
            <a:pPr marL="1371600" lvl="2"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Venlafaxine, desvenlafaxine, duloxetine</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Char char="○"/>
            </a:pPr>
            <a:r>
              <a:rPr lang="en" sz="1500" b="1">
                <a:solidFill>
                  <a:schemeClr val="dk1"/>
                </a:solidFill>
                <a:latin typeface="EB Garamond"/>
                <a:ea typeface="EB Garamond"/>
                <a:cs typeface="EB Garamond"/>
                <a:sym typeface="EB Garamond"/>
              </a:rPr>
              <a:t>Atypical antidepressants</a:t>
            </a:r>
            <a:r>
              <a:rPr lang="en" sz="1500">
                <a:solidFill>
                  <a:schemeClr val="dk1"/>
                </a:solidFill>
                <a:latin typeface="EB Garamond"/>
                <a:ea typeface="EB Garamond"/>
                <a:cs typeface="EB Garamond"/>
                <a:sym typeface="EB Garamond"/>
              </a:rPr>
              <a:t> </a:t>
            </a:r>
            <a:endParaRPr sz="1500">
              <a:solidFill>
                <a:schemeClr val="dk1"/>
              </a:solidFill>
              <a:latin typeface="EB Garamond"/>
              <a:ea typeface="EB Garamond"/>
              <a:cs typeface="EB Garamond"/>
              <a:sym typeface="EB Garamond"/>
            </a:endParaRPr>
          </a:p>
          <a:p>
            <a:pPr marL="1371600" lvl="2" indent="-323850" algn="l" rtl="0">
              <a:spcBef>
                <a:spcPts val="0"/>
              </a:spcBef>
              <a:spcAft>
                <a:spcPts val="0"/>
              </a:spcAft>
              <a:buClr>
                <a:schemeClr val="dk1"/>
              </a:buClr>
              <a:buSzPts val="1500"/>
              <a:buFont typeface="EB Garamond"/>
              <a:buChar char="■"/>
            </a:pPr>
            <a:r>
              <a:rPr lang="en" sz="1500">
                <a:solidFill>
                  <a:schemeClr val="dk1"/>
                </a:solidFill>
                <a:latin typeface="EB Garamond"/>
                <a:ea typeface="EB Garamond"/>
                <a:cs typeface="EB Garamond"/>
                <a:sym typeface="EB Garamond"/>
              </a:rPr>
              <a:t>Buproprion and mirtazapine</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Char char="○"/>
            </a:pPr>
            <a:r>
              <a:rPr lang="en" sz="1500" b="1">
                <a:solidFill>
                  <a:schemeClr val="dk1"/>
                </a:solidFill>
                <a:latin typeface="EB Garamond"/>
                <a:ea typeface="EB Garamond"/>
                <a:cs typeface="EB Garamond"/>
                <a:sym typeface="EB Garamond"/>
              </a:rPr>
              <a:t>Tricyclic antidepressants </a:t>
            </a:r>
            <a:r>
              <a:rPr lang="en" sz="1500">
                <a:solidFill>
                  <a:schemeClr val="dk1"/>
                </a:solidFill>
                <a:latin typeface="EB Garamond"/>
                <a:ea typeface="EB Garamond"/>
                <a:cs typeface="EB Garamond"/>
                <a:sym typeface="EB Garamond"/>
              </a:rPr>
              <a:t>e.g. amitriptyline</a:t>
            </a:r>
            <a:endParaRPr sz="1500">
              <a:solidFill>
                <a:schemeClr val="dk1"/>
              </a:solidFill>
              <a:latin typeface="EB Garamond"/>
              <a:ea typeface="EB Garamond"/>
              <a:cs typeface="EB Garamond"/>
              <a:sym typeface="EB Garamond"/>
            </a:endParaRPr>
          </a:p>
          <a:p>
            <a:pPr marL="914400" lvl="1" indent="-323850" algn="l" rtl="0">
              <a:spcBef>
                <a:spcPts val="0"/>
              </a:spcBef>
              <a:spcAft>
                <a:spcPts val="0"/>
              </a:spcAft>
              <a:buClr>
                <a:schemeClr val="dk1"/>
              </a:buClr>
              <a:buSzPts val="1500"/>
              <a:buChar char="○"/>
            </a:pPr>
            <a:r>
              <a:rPr lang="en" sz="1500" b="1">
                <a:solidFill>
                  <a:schemeClr val="dk1"/>
                </a:solidFill>
                <a:latin typeface="EB Garamond"/>
                <a:ea typeface="EB Garamond"/>
                <a:cs typeface="EB Garamond"/>
                <a:sym typeface="EB Garamond"/>
              </a:rPr>
              <a:t>Monoamine oxidase inhibitors</a:t>
            </a:r>
            <a:r>
              <a:rPr lang="en" sz="1500">
                <a:solidFill>
                  <a:schemeClr val="dk1"/>
                </a:solidFill>
                <a:latin typeface="EB Garamond"/>
                <a:ea typeface="EB Garamond"/>
                <a:cs typeface="EB Garamond"/>
                <a:sym typeface="EB Garamond"/>
              </a:rPr>
              <a:t> (MAOIs)</a:t>
            </a:r>
            <a:endParaRPr sz="1500">
              <a:solidFill>
                <a:schemeClr val="dk1"/>
              </a:solidFill>
              <a:latin typeface="EB Garamond"/>
              <a:ea typeface="EB Garamond"/>
              <a:cs typeface="EB Garamond"/>
              <a:sym typeface="EB Garamond"/>
            </a:endParaRPr>
          </a:p>
          <a:p>
            <a:pPr marL="457200" lvl="0" indent="-323850" algn="l" rtl="0">
              <a:spcBef>
                <a:spcPts val="0"/>
              </a:spcBef>
              <a:spcAft>
                <a:spcPts val="0"/>
              </a:spcAft>
              <a:buClr>
                <a:schemeClr val="dk1"/>
              </a:buClr>
              <a:buSzPts val="1500"/>
              <a:buChar char="●"/>
            </a:pPr>
            <a:r>
              <a:rPr lang="en" sz="1500" b="1">
                <a:solidFill>
                  <a:schemeClr val="dk1"/>
                </a:solidFill>
                <a:latin typeface="EB Garamond"/>
                <a:ea typeface="EB Garamond"/>
                <a:cs typeface="EB Garamond"/>
                <a:sym typeface="EB Garamond"/>
              </a:rPr>
              <a:t>ECT - electroconvulsive therapy </a:t>
            </a:r>
            <a:r>
              <a:rPr lang="en" sz="1500">
                <a:solidFill>
                  <a:schemeClr val="dk1"/>
                </a:solidFill>
                <a:latin typeface="EB Garamond"/>
                <a:ea typeface="EB Garamond"/>
                <a:cs typeface="EB Garamond"/>
                <a:sym typeface="EB Garamond"/>
              </a:rPr>
              <a:t>- last line treatment for severe depression</a:t>
            </a:r>
            <a:endParaRPr>
              <a:latin typeface="EB Garamond"/>
              <a:ea typeface="EB Garamond"/>
              <a:cs typeface="EB Garamond"/>
              <a:sym typeface="EB Garamond"/>
            </a:endParaRPr>
          </a:p>
        </p:txBody>
      </p:sp>
      <p:pic>
        <p:nvPicPr>
          <p:cNvPr id="122" name="Google Shape;122;p21"/>
          <p:cNvPicPr preferRelativeResize="0"/>
          <p:nvPr/>
        </p:nvPicPr>
        <p:blipFill>
          <a:blip r:embed="rId3">
            <a:alphaModFix/>
          </a:blip>
          <a:stretch>
            <a:fillRect/>
          </a:stretch>
        </p:blipFill>
        <p:spPr>
          <a:xfrm>
            <a:off x="7446899" y="1735575"/>
            <a:ext cx="1385401" cy="2079099"/>
          </a:xfrm>
          <a:prstGeom prst="rect">
            <a:avLst/>
          </a:prstGeom>
          <a:noFill/>
          <a:ln>
            <a:noFill/>
          </a:ln>
        </p:spPr>
      </p:pic>
      <p:sp>
        <p:nvSpPr>
          <p:cNvPr id="123" name="Google Shape;123;p21"/>
          <p:cNvSpPr txBox="1"/>
          <p:nvPr/>
        </p:nvSpPr>
        <p:spPr>
          <a:xfrm>
            <a:off x="7203450" y="3970925"/>
            <a:ext cx="18723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Photo by</a:t>
            </a:r>
            <a:r>
              <a:rPr lang="en" sz="800">
                <a:uFill>
                  <a:noFill/>
                </a:uFill>
                <a:hlinkClick r:id="rId4"/>
              </a:rPr>
              <a:t> </a:t>
            </a:r>
            <a:r>
              <a:rPr lang="en" sz="800" u="sng">
                <a:solidFill>
                  <a:schemeClr val="hlink"/>
                </a:solidFill>
                <a:hlinkClick r:id="rId4"/>
              </a:rPr>
              <a:t>Alexander Grey</a:t>
            </a:r>
            <a:r>
              <a:rPr lang="en" sz="800"/>
              <a:t> on</a:t>
            </a:r>
            <a:r>
              <a:rPr lang="en" sz="800">
                <a:uFill>
                  <a:noFill/>
                </a:uFill>
                <a:hlinkClick r:id="rId5"/>
              </a:rPr>
              <a:t> </a:t>
            </a:r>
            <a:r>
              <a:rPr lang="en" sz="800" u="sng">
                <a:solidFill>
                  <a:schemeClr val="hlink"/>
                </a:solidFill>
                <a:hlinkClick r:id="rId5"/>
              </a:rPr>
              <a:t>Unsplash</a:t>
            </a:r>
            <a:endParaRPr sz="800"/>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1434</TotalTime>
  <Words>7869</Words>
  <Application>Microsoft Macintosh PowerPoint</Application>
  <PresentationFormat>On-screen Show (16:9)</PresentationFormat>
  <Paragraphs>826</Paragraphs>
  <Slides>72</Slides>
  <Notes>72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72</vt:i4>
      </vt:variant>
    </vt:vector>
  </HeadingPairs>
  <TitlesOfParts>
    <vt:vector size="76" baseType="lpstr">
      <vt:lpstr>Arial</vt:lpstr>
      <vt:lpstr>EB Garamond</vt:lpstr>
      <vt:lpstr>Roboto</vt:lpstr>
      <vt:lpstr>Simple Dark</vt:lpstr>
      <vt:lpstr>Psychiatric Conditions and Emergencies</vt:lpstr>
      <vt:lpstr>PowerPoint Presentation</vt:lpstr>
      <vt:lpstr>Topics</vt:lpstr>
      <vt:lpstr>Affective disorders - major depressive disorder / clinical depression</vt:lpstr>
      <vt:lpstr>Major depressive disorder / clinical depression</vt:lpstr>
      <vt:lpstr>Others - Atypical depression</vt:lpstr>
      <vt:lpstr>Others - dysthymia  </vt:lpstr>
      <vt:lpstr>Depressive disorders - treatment</vt:lpstr>
      <vt:lpstr>Depressive disorders - treatment</vt:lpstr>
      <vt:lpstr>Depression Medication Side Effects</vt:lpstr>
      <vt:lpstr>Bipolar disorder </vt:lpstr>
      <vt:lpstr>Mania vs Hypomania</vt:lpstr>
      <vt:lpstr>Management of Bipolar disorder</vt:lpstr>
      <vt:lpstr>Any questions?</vt:lpstr>
      <vt:lpstr>Psychosis</vt:lpstr>
      <vt:lpstr>Schizophrenia </vt:lpstr>
      <vt:lpstr>Schizophrenia</vt:lpstr>
      <vt:lpstr>Schizophrenia - treatment</vt:lpstr>
      <vt:lpstr>Any questions?</vt:lpstr>
      <vt:lpstr>Extrapyramidal side effects </vt:lpstr>
      <vt:lpstr>Personality disorders</vt:lpstr>
      <vt:lpstr>Personality disorders</vt:lpstr>
      <vt:lpstr>Personality disorders</vt:lpstr>
      <vt:lpstr>Personality disorders</vt:lpstr>
      <vt:lpstr>Personality disorders</vt:lpstr>
      <vt:lpstr>Anxiety disorders </vt:lpstr>
      <vt:lpstr>Anxiety disorders</vt:lpstr>
      <vt:lpstr>Anxiety disorders</vt:lpstr>
      <vt:lpstr>Anxiety disorders - treatment</vt:lpstr>
      <vt:lpstr>Any questions?</vt:lpstr>
      <vt:lpstr>Psychiatric emergencies</vt:lpstr>
      <vt:lpstr>Neuroleptic malignant syndrome</vt:lpstr>
      <vt:lpstr>Serotonin syndrome</vt:lpstr>
      <vt:lpstr>PowerPoint Presentation</vt:lpstr>
      <vt:lpstr>Serotonin/antidepressant discontinuation syndrome </vt:lpstr>
      <vt:lpstr>Lithium toxicity</vt:lpstr>
      <vt:lpstr>Delirium</vt:lpstr>
      <vt:lpstr>Delirium</vt:lpstr>
      <vt:lpstr>Hyper vs hypoactive delirium</vt:lpstr>
      <vt:lpstr>Delirium - management</vt:lpstr>
      <vt:lpstr>Delirium Tremens</vt:lpstr>
      <vt:lpstr>Delirium tremens - management</vt:lpstr>
      <vt:lpstr>Delirium tremens </vt:lpstr>
      <vt:lpstr>Legislation</vt:lpstr>
      <vt:lpstr>Other conditions and emergencies </vt:lpstr>
      <vt:lpstr>Any questions?</vt:lpstr>
      <vt:lpstr>Exam Question Practice </vt:lpstr>
      <vt:lpstr>Question 1</vt:lpstr>
      <vt:lpstr>Question 1</vt:lpstr>
      <vt:lpstr>Question 2</vt:lpstr>
      <vt:lpstr>Question 2</vt:lpstr>
      <vt:lpstr>Question 3</vt:lpstr>
      <vt:lpstr>Question 3</vt:lpstr>
      <vt:lpstr>Question 4</vt:lpstr>
      <vt:lpstr>Question 4</vt:lpstr>
      <vt:lpstr>Question 5</vt:lpstr>
      <vt:lpstr>Question 5</vt:lpstr>
      <vt:lpstr>Question 6</vt:lpstr>
      <vt:lpstr>Question 6</vt:lpstr>
      <vt:lpstr>Question 7</vt:lpstr>
      <vt:lpstr>Question 7</vt:lpstr>
      <vt:lpstr>Question 8</vt:lpstr>
      <vt:lpstr>Question 8</vt:lpstr>
      <vt:lpstr>Question 9</vt:lpstr>
      <vt:lpstr>Question 9</vt:lpstr>
      <vt:lpstr>Question 10</vt:lpstr>
      <vt:lpstr>Question 10</vt:lpstr>
      <vt:lpstr>Question 11</vt:lpstr>
      <vt:lpstr>Question 11</vt:lpstr>
      <vt:lpstr>PowerPoint Presentation</vt:lpstr>
      <vt:lpstr>PowerPoint Presentation</vt:lpstr>
      <vt:lpstr>Any questions? Feedback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Psychiatric Conditions and Emergencies</dc:title>
  <cp:lastModifiedBy>Asante, Leah</cp:lastModifiedBy>
  <cp:revision>5</cp:revision>
  <dcterms:modified xsi:type="dcterms:W3CDTF">2022-11-21T20:33:24Z</dcterms:modified>
</cp:coreProperties>
</file>