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2"/>
  </p:notesMasterIdLst>
  <p:sldIdLst>
    <p:sldId id="256" r:id="rId2"/>
    <p:sldId id="260" r:id="rId3"/>
    <p:sldId id="257" r:id="rId4"/>
    <p:sldId id="258" r:id="rId5"/>
    <p:sldId id="264" r:id="rId6"/>
    <p:sldId id="265" r:id="rId7"/>
    <p:sldId id="259" r:id="rId8"/>
    <p:sldId id="267" r:id="rId9"/>
    <p:sldId id="298" r:id="rId10"/>
    <p:sldId id="297" r:id="rId11"/>
    <p:sldId id="304" r:id="rId12"/>
    <p:sldId id="300" r:id="rId13"/>
    <p:sldId id="301" r:id="rId14"/>
    <p:sldId id="302" r:id="rId15"/>
    <p:sldId id="303" r:id="rId16"/>
    <p:sldId id="261" r:id="rId17"/>
    <p:sldId id="262" r:id="rId18"/>
    <p:sldId id="305" r:id="rId19"/>
    <p:sldId id="306" r:id="rId20"/>
    <p:sldId id="316" r:id="rId21"/>
    <p:sldId id="317" r:id="rId22"/>
    <p:sldId id="288" r:id="rId23"/>
    <p:sldId id="289" r:id="rId24"/>
    <p:sldId id="290" r:id="rId25"/>
    <p:sldId id="291" r:id="rId26"/>
    <p:sldId id="292" r:id="rId27"/>
    <p:sldId id="293" r:id="rId28"/>
    <p:sldId id="294" r:id="rId29"/>
    <p:sldId id="295" r:id="rId30"/>
    <p:sldId id="296" r:id="rId31"/>
    <p:sldId id="314" r:id="rId32"/>
    <p:sldId id="315" r:id="rId33"/>
    <p:sldId id="279" r:id="rId34"/>
    <p:sldId id="280" r:id="rId35"/>
    <p:sldId id="281" r:id="rId36"/>
    <p:sldId id="282" r:id="rId37"/>
    <p:sldId id="287" r:id="rId38"/>
    <p:sldId id="284" r:id="rId39"/>
    <p:sldId id="285" r:id="rId40"/>
    <p:sldId id="286" r:id="rId41"/>
    <p:sldId id="308" r:id="rId42"/>
    <p:sldId id="309" r:id="rId43"/>
    <p:sldId id="310" r:id="rId44"/>
    <p:sldId id="311" r:id="rId45"/>
    <p:sldId id="319" r:id="rId46"/>
    <p:sldId id="320" r:id="rId47"/>
    <p:sldId id="268" r:id="rId48"/>
    <p:sldId id="269" r:id="rId49"/>
    <p:sldId id="271" r:id="rId50"/>
    <p:sldId id="272" r:id="rId51"/>
    <p:sldId id="275" r:id="rId52"/>
    <p:sldId id="277" r:id="rId53"/>
    <p:sldId id="276" r:id="rId54"/>
    <p:sldId id="278" r:id="rId55"/>
    <p:sldId id="307" r:id="rId56"/>
    <p:sldId id="312" r:id="rId57"/>
    <p:sldId id="313" r:id="rId58"/>
    <p:sldId id="318" r:id="rId59"/>
    <p:sldId id="321" r:id="rId60"/>
    <p:sldId id="263" r:id="rId61"/>
  </p:sldIdLst>
  <p:sldSz cx="18288000" cy="10287000"/>
  <p:notesSz cx="6858000" cy="9144000"/>
  <p:embeddedFontLst>
    <p:embeddedFont>
      <p:font typeface="Cardo" panose="020B0604020202020204" charset="-79"/>
      <p:regular r:id="rId63"/>
      <p:bold r:id="rId64"/>
      <p:italic r:id="rId65"/>
    </p:embeddedFont>
    <p:embeddedFont>
      <p:font typeface="Garamond" panose="02020404030301010803" pitchFamily="18" charset="0"/>
      <p:regular r:id="rId66"/>
      <p:bold r:id="rId67"/>
      <p:italic r:id="rId68"/>
      <p:boldItalic r:id="rId69"/>
    </p:embeddedFont>
    <p:embeddedFont>
      <p:font typeface="Open Sans" panose="020B0606030504020204" pitchFamily="34" charset="0"/>
      <p:regular r:id="rId70"/>
      <p:bold r:id="rId71"/>
      <p:italic r:id="rId72"/>
      <p:boldItalic r:id="rId73"/>
    </p:embeddedFont>
    <p:embeddedFont>
      <p:font typeface="Times" panose="02020603050405020304" pitchFamily="18" charset="0"/>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000000"/>
          </p15:clr>
        </p15:guide>
        <p15:guide id="2" pos="2880" userDrawn="1">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8" roundtripDataSignature="AMtx7mjsMupnSq0IuN8Zh9dC3AexexwcP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22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0CC54B-863D-C4B8-3C9F-A732C9EEDC37}" v="26" dt="2025-11-11T18:57:54.163"/>
    <p1510:client id="{58BD2EE6-1008-55B0-A5DD-EDC25EBA3B4E}" v="83" dt="2025-11-10T21:05:56.778"/>
    <p1510:client id="{6B565553-19EB-DA06-F9AC-E3B648F7EECE}" v="5723" dt="2025-11-10T21:55:22.421"/>
    <p1510:client id="{6D13FE88-2196-1662-CF99-61C2F3E64FC9}" v="89" dt="2025-11-11T01:02:40.912"/>
    <p1510:client id="{82243B0C-58EB-0590-DED2-D783528C0860}" v="3643" dt="2025-11-10T16:17:35.3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fntdata"/><Relationship Id="rId68" Type="http://schemas.openxmlformats.org/officeDocument/2006/relationships/font" Target="fonts/font6.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2.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0.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font" Target="fonts/font13.fntdata"/><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73" Type="http://schemas.openxmlformats.org/officeDocument/2006/relationships/font" Target="fonts/font11.fntdata"/><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4.fntdata"/><Relationship Id="rId7" Type="http://schemas.openxmlformats.org/officeDocument/2006/relationships/slide" Target="slides/slide6.xml"/><Relationship Id="rId71" Type="http://schemas.openxmlformats.org/officeDocument/2006/relationships/font" Target="fonts/font9.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FDE9371B-83DE-DD77-9DCA-9DE23BE3B193}"/>
            </a:ext>
          </a:extLst>
        </p:cNvPr>
        <p:cNvGrpSpPr/>
        <p:nvPr/>
      </p:nvGrpSpPr>
      <p:grpSpPr>
        <a:xfrm>
          <a:off x="0" y="0"/>
          <a:ext cx="0" cy="0"/>
          <a:chOff x="0" y="0"/>
          <a:chExt cx="0" cy="0"/>
        </a:xfrm>
      </p:grpSpPr>
      <p:sp>
        <p:nvSpPr>
          <p:cNvPr id="110" name="Google Shape;110;p3:notes">
            <a:extLst>
              <a:ext uri="{FF2B5EF4-FFF2-40B4-BE49-F238E27FC236}">
                <a16:creationId xmlns:a16="http://schemas.microsoft.com/office/drawing/2014/main" id="{54B299D9-2572-C608-47E5-B0637D933EA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a:extLst>
              <a:ext uri="{FF2B5EF4-FFF2-40B4-BE49-F238E27FC236}">
                <a16:creationId xmlns:a16="http://schemas.microsoft.com/office/drawing/2014/main" id="{A436E0C1-D269-1BFF-4B53-CD12D127C2B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6534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A0B57896-A799-E32F-6B1F-ADDCC31AD917}"/>
            </a:ext>
          </a:extLst>
        </p:cNvPr>
        <p:cNvGrpSpPr/>
        <p:nvPr/>
      </p:nvGrpSpPr>
      <p:grpSpPr>
        <a:xfrm>
          <a:off x="0" y="0"/>
          <a:ext cx="0" cy="0"/>
          <a:chOff x="0" y="0"/>
          <a:chExt cx="0" cy="0"/>
        </a:xfrm>
      </p:grpSpPr>
      <p:sp>
        <p:nvSpPr>
          <p:cNvPr id="110" name="Google Shape;110;p3:notes">
            <a:extLst>
              <a:ext uri="{FF2B5EF4-FFF2-40B4-BE49-F238E27FC236}">
                <a16:creationId xmlns:a16="http://schemas.microsoft.com/office/drawing/2014/main" id="{16851203-35BD-CEB0-C0D4-EEF8AA1EDC6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a:extLst>
              <a:ext uri="{FF2B5EF4-FFF2-40B4-BE49-F238E27FC236}">
                <a16:creationId xmlns:a16="http://schemas.microsoft.com/office/drawing/2014/main" id="{48812D04-4F2F-91AE-0FEB-056A1721A21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7047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73E0B244-97AD-7AE8-31E1-5918536E784C}"/>
            </a:ext>
          </a:extLst>
        </p:cNvPr>
        <p:cNvGrpSpPr/>
        <p:nvPr/>
      </p:nvGrpSpPr>
      <p:grpSpPr>
        <a:xfrm>
          <a:off x="0" y="0"/>
          <a:ext cx="0" cy="0"/>
          <a:chOff x="0" y="0"/>
          <a:chExt cx="0" cy="0"/>
        </a:xfrm>
      </p:grpSpPr>
      <p:sp>
        <p:nvSpPr>
          <p:cNvPr id="110" name="Google Shape;110;p3:notes">
            <a:extLst>
              <a:ext uri="{FF2B5EF4-FFF2-40B4-BE49-F238E27FC236}">
                <a16:creationId xmlns:a16="http://schemas.microsoft.com/office/drawing/2014/main" id="{E2537A2E-3C80-9672-2A7E-3770144A71D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a:extLst>
              <a:ext uri="{FF2B5EF4-FFF2-40B4-BE49-F238E27FC236}">
                <a16:creationId xmlns:a16="http://schemas.microsoft.com/office/drawing/2014/main" id="{EDDD9D91-2F9E-EC52-D7EB-CE60C123D11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53385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5EC99D39-BDCC-19FF-3A31-0F684E7773FF}"/>
            </a:ext>
          </a:extLst>
        </p:cNvPr>
        <p:cNvGrpSpPr/>
        <p:nvPr/>
      </p:nvGrpSpPr>
      <p:grpSpPr>
        <a:xfrm>
          <a:off x="0" y="0"/>
          <a:ext cx="0" cy="0"/>
          <a:chOff x="0" y="0"/>
          <a:chExt cx="0" cy="0"/>
        </a:xfrm>
      </p:grpSpPr>
      <p:sp>
        <p:nvSpPr>
          <p:cNvPr id="110" name="Google Shape;110;p3:notes">
            <a:extLst>
              <a:ext uri="{FF2B5EF4-FFF2-40B4-BE49-F238E27FC236}">
                <a16:creationId xmlns:a16="http://schemas.microsoft.com/office/drawing/2014/main" id="{BEAFE60C-08BA-7472-1050-1C1AE8BC677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a:extLst>
              <a:ext uri="{FF2B5EF4-FFF2-40B4-BE49-F238E27FC236}">
                <a16:creationId xmlns:a16="http://schemas.microsoft.com/office/drawing/2014/main" id="{71D3D5F3-64FF-123F-9A57-5F447A505D1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5467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561622BB-64B5-F3DC-3EA7-0E559557DF44}"/>
            </a:ext>
          </a:extLst>
        </p:cNvPr>
        <p:cNvGrpSpPr/>
        <p:nvPr/>
      </p:nvGrpSpPr>
      <p:grpSpPr>
        <a:xfrm>
          <a:off x="0" y="0"/>
          <a:ext cx="0" cy="0"/>
          <a:chOff x="0" y="0"/>
          <a:chExt cx="0" cy="0"/>
        </a:xfrm>
      </p:grpSpPr>
      <p:sp>
        <p:nvSpPr>
          <p:cNvPr id="110" name="Google Shape;110;p3:notes">
            <a:extLst>
              <a:ext uri="{FF2B5EF4-FFF2-40B4-BE49-F238E27FC236}">
                <a16:creationId xmlns:a16="http://schemas.microsoft.com/office/drawing/2014/main" id="{CB7C90E4-E3A4-D09B-C234-34E04E27819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a:extLst>
              <a:ext uri="{FF2B5EF4-FFF2-40B4-BE49-F238E27FC236}">
                <a16:creationId xmlns:a16="http://schemas.microsoft.com/office/drawing/2014/main" id="{706DE49C-8205-195C-3BE3-6468666FAA7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37633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FEC3B9D0-A229-F9AE-4370-34467B199D86}"/>
            </a:ext>
          </a:extLst>
        </p:cNvPr>
        <p:cNvGrpSpPr/>
        <p:nvPr/>
      </p:nvGrpSpPr>
      <p:grpSpPr>
        <a:xfrm>
          <a:off x="0" y="0"/>
          <a:ext cx="0" cy="0"/>
          <a:chOff x="0" y="0"/>
          <a:chExt cx="0" cy="0"/>
        </a:xfrm>
      </p:grpSpPr>
      <p:sp>
        <p:nvSpPr>
          <p:cNvPr id="110" name="Google Shape;110;p3:notes">
            <a:extLst>
              <a:ext uri="{FF2B5EF4-FFF2-40B4-BE49-F238E27FC236}">
                <a16:creationId xmlns:a16="http://schemas.microsoft.com/office/drawing/2014/main" id="{2D0228F4-025A-6392-4506-6CBF0639D0D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a:extLst>
              <a:ext uri="{FF2B5EF4-FFF2-40B4-BE49-F238E27FC236}">
                <a16:creationId xmlns:a16="http://schemas.microsoft.com/office/drawing/2014/main" id="{47E0DD8D-052F-FFF0-B126-346775748FC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79761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76C45030-D6CC-DF74-B93A-9CA3103A8543}"/>
            </a:ext>
          </a:extLst>
        </p:cNvPr>
        <p:cNvGrpSpPr/>
        <p:nvPr/>
      </p:nvGrpSpPr>
      <p:grpSpPr>
        <a:xfrm>
          <a:off x="0" y="0"/>
          <a:ext cx="0" cy="0"/>
          <a:chOff x="0" y="0"/>
          <a:chExt cx="0" cy="0"/>
        </a:xfrm>
      </p:grpSpPr>
      <p:sp>
        <p:nvSpPr>
          <p:cNvPr id="141" name="Google Shape;141;p6:notes">
            <a:extLst>
              <a:ext uri="{FF2B5EF4-FFF2-40B4-BE49-F238E27FC236}">
                <a16:creationId xmlns:a16="http://schemas.microsoft.com/office/drawing/2014/main" id="{CC817E23-04F8-02A0-0DF2-9A2BF4D2064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6:notes">
            <a:extLst>
              <a:ext uri="{FF2B5EF4-FFF2-40B4-BE49-F238E27FC236}">
                <a16:creationId xmlns:a16="http://schemas.microsoft.com/office/drawing/2014/main" id="{B693E3E6-5D2A-1339-4A40-6E9BEF122E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57951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a:extLst>
            <a:ext uri="{FF2B5EF4-FFF2-40B4-BE49-F238E27FC236}">
              <a16:creationId xmlns:a16="http://schemas.microsoft.com/office/drawing/2014/main" id="{19CB3256-DA22-9F47-F345-B25F1B523E77}"/>
            </a:ext>
          </a:extLst>
        </p:cNvPr>
        <p:cNvGrpSpPr/>
        <p:nvPr/>
      </p:nvGrpSpPr>
      <p:grpSpPr>
        <a:xfrm>
          <a:off x="0" y="0"/>
          <a:ext cx="0" cy="0"/>
          <a:chOff x="0" y="0"/>
          <a:chExt cx="0" cy="0"/>
        </a:xfrm>
      </p:grpSpPr>
      <p:sp>
        <p:nvSpPr>
          <p:cNvPr id="150" name="Google Shape;150;p7:notes">
            <a:extLst>
              <a:ext uri="{FF2B5EF4-FFF2-40B4-BE49-F238E27FC236}">
                <a16:creationId xmlns:a16="http://schemas.microsoft.com/office/drawing/2014/main" id="{B2CC981D-DD83-FF06-B6A9-0563128E573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7:notes">
            <a:extLst>
              <a:ext uri="{FF2B5EF4-FFF2-40B4-BE49-F238E27FC236}">
                <a16:creationId xmlns:a16="http://schemas.microsoft.com/office/drawing/2014/main" id="{B006BE2B-F49A-3F8C-626A-8F8BADE1BF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57544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A6930C0F-9CF4-08F4-75EA-C06BFAA9B6F4}"/>
            </a:ext>
          </a:extLst>
        </p:cNvPr>
        <p:cNvGrpSpPr/>
        <p:nvPr/>
      </p:nvGrpSpPr>
      <p:grpSpPr>
        <a:xfrm>
          <a:off x="0" y="0"/>
          <a:ext cx="0" cy="0"/>
          <a:chOff x="0" y="0"/>
          <a:chExt cx="0" cy="0"/>
        </a:xfrm>
      </p:grpSpPr>
      <p:sp>
        <p:nvSpPr>
          <p:cNvPr id="141" name="Google Shape;141;p6:notes">
            <a:extLst>
              <a:ext uri="{FF2B5EF4-FFF2-40B4-BE49-F238E27FC236}">
                <a16:creationId xmlns:a16="http://schemas.microsoft.com/office/drawing/2014/main" id="{D6826178-2B4D-820D-663F-4F60B5D87E6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6:notes">
            <a:extLst>
              <a:ext uri="{FF2B5EF4-FFF2-40B4-BE49-F238E27FC236}">
                <a16:creationId xmlns:a16="http://schemas.microsoft.com/office/drawing/2014/main" id="{09945133-6742-BFB6-430C-719B42FFD41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01198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5F253E54-AB1A-4B5E-B548-749859486005}"/>
            </a:ext>
          </a:extLst>
        </p:cNvPr>
        <p:cNvGrpSpPr/>
        <p:nvPr/>
      </p:nvGrpSpPr>
      <p:grpSpPr>
        <a:xfrm>
          <a:off x="0" y="0"/>
          <a:ext cx="0" cy="0"/>
          <a:chOff x="0" y="0"/>
          <a:chExt cx="0" cy="0"/>
        </a:xfrm>
      </p:grpSpPr>
      <p:sp>
        <p:nvSpPr>
          <p:cNvPr id="141" name="Google Shape;141;p6:notes">
            <a:extLst>
              <a:ext uri="{FF2B5EF4-FFF2-40B4-BE49-F238E27FC236}">
                <a16:creationId xmlns:a16="http://schemas.microsoft.com/office/drawing/2014/main" id="{32F65170-B1F8-5A5D-91C6-7BD8124B9F7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6:notes">
            <a:extLst>
              <a:ext uri="{FF2B5EF4-FFF2-40B4-BE49-F238E27FC236}">
                <a16:creationId xmlns:a16="http://schemas.microsoft.com/office/drawing/2014/main" id="{4DBC78B9-CCCE-C1C7-5CB0-29E5FAE59FA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5276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3D7320A9-4BFE-6420-7AF0-104C6EBE9F0D}"/>
            </a:ext>
          </a:extLst>
        </p:cNvPr>
        <p:cNvGrpSpPr/>
        <p:nvPr/>
      </p:nvGrpSpPr>
      <p:grpSpPr>
        <a:xfrm>
          <a:off x="0" y="0"/>
          <a:ext cx="0" cy="0"/>
          <a:chOff x="0" y="0"/>
          <a:chExt cx="0" cy="0"/>
        </a:xfrm>
      </p:grpSpPr>
      <p:sp>
        <p:nvSpPr>
          <p:cNvPr id="126" name="Google Shape;126;p5:notes">
            <a:extLst>
              <a:ext uri="{FF2B5EF4-FFF2-40B4-BE49-F238E27FC236}">
                <a16:creationId xmlns:a16="http://schemas.microsoft.com/office/drawing/2014/main" id="{71B7AC6F-CD14-F8F4-2D7D-12894A7D2EF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5:notes">
            <a:extLst>
              <a:ext uri="{FF2B5EF4-FFF2-40B4-BE49-F238E27FC236}">
                <a16:creationId xmlns:a16="http://schemas.microsoft.com/office/drawing/2014/main" id="{7FFB20AB-5D5C-5255-59C2-2499B9A984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9351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54F160F0-2F3F-8FF8-1B0B-A003561916E8}"/>
            </a:ext>
          </a:extLst>
        </p:cNvPr>
        <p:cNvGrpSpPr/>
        <p:nvPr/>
      </p:nvGrpSpPr>
      <p:grpSpPr>
        <a:xfrm>
          <a:off x="0" y="0"/>
          <a:ext cx="0" cy="0"/>
          <a:chOff x="0" y="0"/>
          <a:chExt cx="0" cy="0"/>
        </a:xfrm>
      </p:grpSpPr>
      <p:sp>
        <p:nvSpPr>
          <p:cNvPr id="102" name="Google Shape;102;p2:notes">
            <a:extLst>
              <a:ext uri="{FF2B5EF4-FFF2-40B4-BE49-F238E27FC236}">
                <a16:creationId xmlns:a16="http://schemas.microsoft.com/office/drawing/2014/main" id="{AF8D4A4A-65B6-AEF0-27AA-365664A60CF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2:notes">
            <a:extLst>
              <a:ext uri="{FF2B5EF4-FFF2-40B4-BE49-F238E27FC236}">
                <a16:creationId xmlns:a16="http://schemas.microsoft.com/office/drawing/2014/main" id="{C052D878-9CCE-9AC8-4E22-0C030CCC0B7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4439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3D25ECB9-F511-8C2F-2B6E-BC768ACE30B0}"/>
            </a:ext>
          </a:extLst>
        </p:cNvPr>
        <p:cNvGrpSpPr/>
        <p:nvPr/>
      </p:nvGrpSpPr>
      <p:grpSpPr>
        <a:xfrm>
          <a:off x="0" y="0"/>
          <a:ext cx="0" cy="0"/>
          <a:chOff x="0" y="0"/>
          <a:chExt cx="0" cy="0"/>
        </a:xfrm>
      </p:grpSpPr>
      <p:sp>
        <p:nvSpPr>
          <p:cNvPr id="110" name="Google Shape;110;p3:notes">
            <a:extLst>
              <a:ext uri="{FF2B5EF4-FFF2-40B4-BE49-F238E27FC236}">
                <a16:creationId xmlns:a16="http://schemas.microsoft.com/office/drawing/2014/main" id="{3630A320-72E9-0549-0A53-E71B6C90E4C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a:extLst>
              <a:ext uri="{FF2B5EF4-FFF2-40B4-BE49-F238E27FC236}">
                <a16:creationId xmlns:a16="http://schemas.microsoft.com/office/drawing/2014/main" id="{ECE5A905-AE09-9D25-5CF9-A0667BCDA6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5627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59B118B2-74D0-374D-4398-45CF8211A7A5}"/>
            </a:ext>
          </a:extLst>
        </p:cNvPr>
        <p:cNvGrpSpPr/>
        <p:nvPr/>
      </p:nvGrpSpPr>
      <p:grpSpPr>
        <a:xfrm>
          <a:off x="0" y="0"/>
          <a:ext cx="0" cy="0"/>
          <a:chOff x="0" y="0"/>
          <a:chExt cx="0" cy="0"/>
        </a:xfrm>
      </p:grpSpPr>
      <p:sp>
        <p:nvSpPr>
          <p:cNvPr id="110" name="Google Shape;110;p3:notes">
            <a:extLst>
              <a:ext uri="{FF2B5EF4-FFF2-40B4-BE49-F238E27FC236}">
                <a16:creationId xmlns:a16="http://schemas.microsoft.com/office/drawing/2014/main" id="{FEB238AE-F6D7-C9EC-68EE-9EBD79A1B60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a:extLst>
              <a:ext uri="{FF2B5EF4-FFF2-40B4-BE49-F238E27FC236}">
                <a16:creationId xmlns:a16="http://schemas.microsoft.com/office/drawing/2014/main" id="{8EDD0E52-A3F7-4E99-D7A1-278A0164F0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8306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388705D2-0089-D195-D04D-F87CF0AD6C1E}"/>
            </a:ext>
          </a:extLst>
        </p:cNvPr>
        <p:cNvGrpSpPr/>
        <p:nvPr/>
      </p:nvGrpSpPr>
      <p:grpSpPr>
        <a:xfrm>
          <a:off x="0" y="0"/>
          <a:ext cx="0" cy="0"/>
          <a:chOff x="0" y="0"/>
          <a:chExt cx="0" cy="0"/>
        </a:xfrm>
      </p:grpSpPr>
      <p:sp>
        <p:nvSpPr>
          <p:cNvPr id="110" name="Google Shape;110;p3:notes">
            <a:extLst>
              <a:ext uri="{FF2B5EF4-FFF2-40B4-BE49-F238E27FC236}">
                <a16:creationId xmlns:a16="http://schemas.microsoft.com/office/drawing/2014/main" id="{A5FF72F5-6509-8283-FD6A-42FF5C5FECE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a:extLst>
              <a:ext uri="{FF2B5EF4-FFF2-40B4-BE49-F238E27FC236}">
                <a16:creationId xmlns:a16="http://schemas.microsoft.com/office/drawing/2014/main" id="{C8D94C37-7375-8C6B-178E-F0BE4BC0304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7890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53F26D81-D29A-91F2-BD15-A5A9825970E9}"/>
            </a:ext>
          </a:extLst>
        </p:cNvPr>
        <p:cNvGrpSpPr/>
        <p:nvPr/>
      </p:nvGrpSpPr>
      <p:grpSpPr>
        <a:xfrm>
          <a:off x="0" y="0"/>
          <a:ext cx="0" cy="0"/>
          <a:chOff x="0" y="0"/>
          <a:chExt cx="0" cy="0"/>
        </a:xfrm>
      </p:grpSpPr>
      <p:sp>
        <p:nvSpPr>
          <p:cNvPr id="110" name="Google Shape;110;p3:notes">
            <a:extLst>
              <a:ext uri="{FF2B5EF4-FFF2-40B4-BE49-F238E27FC236}">
                <a16:creationId xmlns:a16="http://schemas.microsoft.com/office/drawing/2014/main" id="{81E41652-B627-2B7E-491B-7BF0176552D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a:extLst>
              <a:ext uri="{FF2B5EF4-FFF2-40B4-BE49-F238E27FC236}">
                <a16:creationId xmlns:a16="http://schemas.microsoft.com/office/drawing/2014/main" id="{5EAAC141-FE67-A208-BE98-9A9012DECE1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4230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735FECD5-A046-AA42-53DD-F96D4950BDFA}"/>
            </a:ext>
          </a:extLst>
        </p:cNvPr>
        <p:cNvGrpSpPr/>
        <p:nvPr/>
      </p:nvGrpSpPr>
      <p:grpSpPr>
        <a:xfrm>
          <a:off x="0" y="0"/>
          <a:ext cx="0" cy="0"/>
          <a:chOff x="0" y="0"/>
          <a:chExt cx="0" cy="0"/>
        </a:xfrm>
      </p:grpSpPr>
      <p:sp>
        <p:nvSpPr>
          <p:cNvPr id="110" name="Google Shape;110;p3:notes">
            <a:extLst>
              <a:ext uri="{FF2B5EF4-FFF2-40B4-BE49-F238E27FC236}">
                <a16:creationId xmlns:a16="http://schemas.microsoft.com/office/drawing/2014/main" id="{F1A2D2E7-DE97-8B91-01ED-608C41D790E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a:extLst>
              <a:ext uri="{FF2B5EF4-FFF2-40B4-BE49-F238E27FC236}">
                <a16:creationId xmlns:a16="http://schemas.microsoft.com/office/drawing/2014/main" id="{50148B00-11A9-4923-6D4A-023F9D3023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0295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4DADB759-91F2-7168-8E54-D7CF3F0D4009}"/>
            </a:ext>
          </a:extLst>
        </p:cNvPr>
        <p:cNvGrpSpPr/>
        <p:nvPr/>
      </p:nvGrpSpPr>
      <p:grpSpPr>
        <a:xfrm>
          <a:off x="0" y="0"/>
          <a:ext cx="0" cy="0"/>
          <a:chOff x="0" y="0"/>
          <a:chExt cx="0" cy="0"/>
        </a:xfrm>
      </p:grpSpPr>
      <p:sp>
        <p:nvSpPr>
          <p:cNvPr id="141" name="Google Shape;141;p6:notes">
            <a:extLst>
              <a:ext uri="{FF2B5EF4-FFF2-40B4-BE49-F238E27FC236}">
                <a16:creationId xmlns:a16="http://schemas.microsoft.com/office/drawing/2014/main" id="{AA52B41C-7047-0F6E-A773-53EDA4206E8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6:notes">
            <a:extLst>
              <a:ext uri="{FF2B5EF4-FFF2-40B4-BE49-F238E27FC236}">
                <a16:creationId xmlns:a16="http://schemas.microsoft.com/office/drawing/2014/main" id="{083BBC11-CF07-0574-15E9-7FFCCD77C4F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68706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3F7302F8-D377-F2C6-62EE-8F8B7FB97C99}"/>
            </a:ext>
          </a:extLst>
        </p:cNvPr>
        <p:cNvGrpSpPr/>
        <p:nvPr/>
      </p:nvGrpSpPr>
      <p:grpSpPr>
        <a:xfrm>
          <a:off x="0" y="0"/>
          <a:ext cx="0" cy="0"/>
          <a:chOff x="0" y="0"/>
          <a:chExt cx="0" cy="0"/>
        </a:xfrm>
      </p:grpSpPr>
      <p:sp>
        <p:nvSpPr>
          <p:cNvPr id="141" name="Google Shape;141;p6:notes">
            <a:extLst>
              <a:ext uri="{FF2B5EF4-FFF2-40B4-BE49-F238E27FC236}">
                <a16:creationId xmlns:a16="http://schemas.microsoft.com/office/drawing/2014/main" id="{B73FB2CB-58E6-F55B-3656-0A2702CBCB7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6:notes">
            <a:extLst>
              <a:ext uri="{FF2B5EF4-FFF2-40B4-BE49-F238E27FC236}">
                <a16:creationId xmlns:a16="http://schemas.microsoft.com/office/drawing/2014/main" id="{3DC2739B-C26C-F94E-9AF7-7E7BA956A26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77947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E6C9387A-71A2-EDEE-FEDB-25770DD6DECD}"/>
            </a:ext>
          </a:extLst>
        </p:cNvPr>
        <p:cNvGrpSpPr/>
        <p:nvPr/>
      </p:nvGrpSpPr>
      <p:grpSpPr>
        <a:xfrm>
          <a:off x="0" y="0"/>
          <a:ext cx="0" cy="0"/>
          <a:chOff x="0" y="0"/>
          <a:chExt cx="0" cy="0"/>
        </a:xfrm>
      </p:grpSpPr>
      <p:sp>
        <p:nvSpPr>
          <p:cNvPr id="141" name="Google Shape;141;p6:notes">
            <a:extLst>
              <a:ext uri="{FF2B5EF4-FFF2-40B4-BE49-F238E27FC236}">
                <a16:creationId xmlns:a16="http://schemas.microsoft.com/office/drawing/2014/main" id="{F275409A-F1E9-0E1C-589D-4E226462260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6:notes">
            <a:extLst>
              <a:ext uri="{FF2B5EF4-FFF2-40B4-BE49-F238E27FC236}">
                <a16:creationId xmlns:a16="http://schemas.microsoft.com/office/drawing/2014/main" id="{92A6851A-BE97-875E-D08A-5D93A8050D5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749652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C4BDB23E-D812-9F0A-72F9-1A506B67A9C7}"/>
            </a:ext>
          </a:extLst>
        </p:cNvPr>
        <p:cNvGrpSpPr/>
        <p:nvPr/>
      </p:nvGrpSpPr>
      <p:grpSpPr>
        <a:xfrm>
          <a:off x="0" y="0"/>
          <a:ext cx="0" cy="0"/>
          <a:chOff x="0" y="0"/>
          <a:chExt cx="0" cy="0"/>
        </a:xfrm>
      </p:grpSpPr>
      <p:sp>
        <p:nvSpPr>
          <p:cNvPr id="141" name="Google Shape;141;p6:notes">
            <a:extLst>
              <a:ext uri="{FF2B5EF4-FFF2-40B4-BE49-F238E27FC236}">
                <a16:creationId xmlns:a16="http://schemas.microsoft.com/office/drawing/2014/main" id="{A397603A-85FC-FE07-FC71-C75B74A0E94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6:notes">
            <a:extLst>
              <a:ext uri="{FF2B5EF4-FFF2-40B4-BE49-F238E27FC236}">
                <a16:creationId xmlns:a16="http://schemas.microsoft.com/office/drawing/2014/main" id="{E3F5DD38-EEBE-D96F-50BB-D61BA84A0A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53422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0C280218-27AC-B845-69D9-094505970346}"/>
            </a:ext>
          </a:extLst>
        </p:cNvPr>
        <p:cNvGrpSpPr/>
        <p:nvPr/>
      </p:nvGrpSpPr>
      <p:grpSpPr>
        <a:xfrm>
          <a:off x="0" y="0"/>
          <a:ext cx="0" cy="0"/>
          <a:chOff x="0" y="0"/>
          <a:chExt cx="0" cy="0"/>
        </a:xfrm>
      </p:grpSpPr>
      <p:sp>
        <p:nvSpPr>
          <p:cNvPr id="126" name="Google Shape;126;p5:notes">
            <a:extLst>
              <a:ext uri="{FF2B5EF4-FFF2-40B4-BE49-F238E27FC236}">
                <a16:creationId xmlns:a16="http://schemas.microsoft.com/office/drawing/2014/main" id="{ECADFD07-3BB4-78A3-49B0-768BBC32A0D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5:notes">
            <a:extLst>
              <a:ext uri="{FF2B5EF4-FFF2-40B4-BE49-F238E27FC236}">
                <a16:creationId xmlns:a16="http://schemas.microsoft.com/office/drawing/2014/main" id="{D61060B9-EBC3-01D0-5455-49FB070C23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53682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FC57806F-6DD4-FE15-F305-B9D3EF74221D}"/>
            </a:ext>
          </a:extLst>
        </p:cNvPr>
        <p:cNvGrpSpPr/>
        <p:nvPr/>
      </p:nvGrpSpPr>
      <p:grpSpPr>
        <a:xfrm>
          <a:off x="0" y="0"/>
          <a:ext cx="0" cy="0"/>
          <a:chOff x="0" y="0"/>
          <a:chExt cx="0" cy="0"/>
        </a:xfrm>
      </p:grpSpPr>
      <p:sp>
        <p:nvSpPr>
          <p:cNvPr id="102" name="Google Shape;102;p2:notes">
            <a:extLst>
              <a:ext uri="{FF2B5EF4-FFF2-40B4-BE49-F238E27FC236}">
                <a16:creationId xmlns:a16="http://schemas.microsoft.com/office/drawing/2014/main" id="{F99E38E9-BD47-F35E-DA92-AD5F175373E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2:notes">
            <a:extLst>
              <a:ext uri="{FF2B5EF4-FFF2-40B4-BE49-F238E27FC236}">
                <a16:creationId xmlns:a16="http://schemas.microsoft.com/office/drawing/2014/main" id="{25733981-7DBD-7112-1FD7-7A15BFB11A3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39745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8C0B2CEC-322A-8811-7B19-52736A98B722}"/>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1276F11C-FEBB-3FD8-2A69-1D417799F42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a:extLst>
              <a:ext uri="{FF2B5EF4-FFF2-40B4-BE49-F238E27FC236}">
                <a16:creationId xmlns:a16="http://schemas.microsoft.com/office/drawing/2014/main" id="{CAD36E55-A1D3-5CA8-EF10-1C7ABDCB6A9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90002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5647AD4F-5105-D68A-6087-D4DF1B03B2A0}"/>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CD66AE36-368E-9147-3C4B-CA15BBC9618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a:extLst>
              <a:ext uri="{FF2B5EF4-FFF2-40B4-BE49-F238E27FC236}">
                <a16:creationId xmlns:a16="http://schemas.microsoft.com/office/drawing/2014/main" id="{8DEDAE33-DD7A-0970-C85E-3290BA0A57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85124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EA56DE19-304F-66A9-6943-FAC996BBBABB}"/>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A2CA5041-44BF-BCB1-A3D7-F68C62CFE7C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a:extLst>
              <a:ext uri="{FF2B5EF4-FFF2-40B4-BE49-F238E27FC236}">
                <a16:creationId xmlns:a16="http://schemas.microsoft.com/office/drawing/2014/main" id="{EB27FBB1-3E12-4B46-516D-1E66DA05C5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4191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CFFDC2AD-AC84-F258-4760-B4E8610E4ACA}"/>
            </a:ext>
          </a:extLst>
        </p:cNvPr>
        <p:cNvGrpSpPr/>
        <p:nvPr/>
      </p:nvGrpSpPr>
      <p:grpSpPr>
        <a:xfrm>
          <a:off x="0" y="0"/>
          <a:ext cx="0" cy="0"/>
          <a:chOff x="0" y="0"/>
          <a:chExt cx="0" cy="0"/>
        </a:xfrm>
      </p:grpSpPr>
      <p:sp>
        <p:nvSpPr>
          <p:cNvPr id="110" name="Google Shape;110;p3:notes">
            <a:extLst>
              <a:ext uri="{FF2B5EF4-FFF2-40B4-BE49-F238E27FC236}">
                <a16:creationId xmlns:a16="http://schemas.microsoft.com/office/drawing/2014/main" id="{93C1CAC7-359D-0F0B-BB45-61D71D06450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a:extLst>
              <a:ext uri="{FF2B5EF4-FFF2-40B4-BE49-F238E27FC236}">
                <a16:creationId xmlns:a16="http://schemas.microsoft.com/office/drawing/2014/main" id="{A6D3CEDB-B057-D974-93D1-98D80C7A74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09232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B1F17C40-560B-2A48-F9C1-CFB009295334}"/>
            </a:ext>
          </a:extLst>
        </p:cNvPr>
        <p:cNvGrpSpPr/>
        <p:nvPr/>
      </p:nvGrpSpPr>
      <p:grpSpPr>
        <a:xfrm>
          <a:off x="0" y="0"/>
          <a:ext cx="0" cy="0"/>
          <a:chOff x="0" y="0"/>
          <a:chExt cx="0" cy="0"/>
        </a:xfrm>
      </p:grpSpPr>
      <p:sp>
        <p:nvSpPr>
          <p:cNvPr id="110" name="Google Shape;110;p3:notes">
            <a:extLst>
              <a:ext uri="{FF2B5EF4-FFF2-40B4-BE49-F238E27FC236}">
                <a16:creationId xmlns:a16="http://schemas.microsoft.com/office/drawing/2014/main" id="{620164B1-016C-8A79-A922-C5AF19842F0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a:extLst>
              <a:ext uri="{FF2B5EF4-FFF2-40B4-BE49-F238E27FC236}">
                <a16:creationId xmlns:a16="http://schemas.microsoft.com/office/drawing/2014/main" id="{3444BDB9-7F82-55AA-86A0-47DF29C542D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8867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9A12843C-F72F-832F-2D6E-CC9005A98514}"/>
            </a:ext>
          </a:extLst>
        </p:cNvPr>
        <p:cNvGrpSpPr/>
        <p:nvPr/>
      </p:nvGrpSpPr>
      <p:grpSpPr>
        <a:xfrm>
          <a:off x="0" y="0"/>
          <a:ext cx="0" cy="0"/>
          <a:chOff x="0" y="0"/>
          <a:chExt cx="0" cy="0"/>
        </a:xfrm>
      </p:grpSpPr>
      <p:sp>
        <p:nvSpPr>
          <p:cNvPr id="110" name="Google Shape;110;p3:notes">
            <a:extLst>
              <a:ext uri="{FF2B5EF4-FFF2-40B4-BE49-F238E27FC236}">
                <a16:creationId xmlns:a16="http://schemas.microsoft.com/office/drawing/2014/main" id="{BAD2EA71-B891-7C94-F7EB-22EE71F243C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a:extLst>
              <a:ext uri="{FF2B5EF4-FFF2-40B4-BE49-F238E27FC236}">
                <a16:creationId xmlns:a16="http://schemas.microsoft.com/office/drawing/2014/main" id="{8D475B40-4E15-0203-9E18-CB18F167F6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19219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B3431823-8135-EC07-EC3C-9FE28B20C4D3}"/>
            </a:ext>
          </a:extLst>
        </p:cNvPr>
        <p:cNvGrpSpPr/>
        <p:nvPr/>
      </p:nvGrpSpPr>
      <p:grpSpPr>
        <a:xfrm>
          <a:off x="0" y="0"/>
          <a:ext cx="0" cy="0"/>
          <a:chOff x="0" y="0"/>
          <a:chExt cx="0" cy="0"/>
        </a:xfrm>
      </p:grpSpPr>
      <p:sp>
        <p:nvSpPr>
          <p:cNvPr id="141" name="Google Shape;141;p6:notes">
            <a:extLst>
              <a:ext uri="{FF2B5EF4-FFF2-40B4-BE49-F238E27FC236}">
                <a16:creationId xmlns:a16="http://schemas.microsoft.com/office/drawing/2014/main" id="{CB589B13-DBCD-594A-706F-F15C8E0D383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6:notes">
            <a:extLst>
              <a:ext uri="{FF2B5EF4-FFF2-40B4-BE49-F238E27FC236}">
                <a16:creationId xmlns:a16="http://schemas.microsoft.com/office/drawing/2014/main" id="{217145F7-C936-6EB7-B0EC-EE63B7D178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029682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4FC8F81A-D2DF-1163-2D6E-8FFEBB568C9A}"/>
            </a:ext>
          </a:extLst>
        </p:cNvPr>
        <p:cNvGrpSpPr/>
        <p:nvPr/>
      </p:nvGrpSpPr>
      <p:grpSpPr>
        <a:xfrm>
          <a:off x="0" y="0"/>
          <a:ext cx="0" cy="0"/>
          <a:chOff x="0" y="0"/>
          <a:chExt cx="0" cy="0"/>
        </a:xfrm>
      </p:grpSpPr>
      <p:sp>
        <p:nvSpPr>
          <p:cNvPr id="141" name="Google Shape;141;p6:notes">
            <a:extLst>
              <a:ext uri="{FF2B5EF4-FFF2-40B4-BE49-F238E27FC236}">
                <a16:creationId xmlns:a16="http://schemas.microsoft.com/office/drawing/2014/main" id="{4D789463-541A-753A-EB85-F1EE9BD1BC4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6:notes">
            <a:extLst>
              <a:ext uri="{FF2B5EF4-FFF2-40B4-BE49-F238E27FC236}">
                <a16:creationId xmlns:a16="http://schemas.microsoft.com/office/drawing/2014/main" id="{701FE852-0C1B-5329-3BCB-91886A0760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22705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6BE872E8-01BE-8595-670B-5731F6FD3AFB}"/>
            </a:ext>
          </a:extLst>
        </p:cNvPr>
        <p:cNvGrpSpPr/>
        <p:nvPr/>
      </p:nvGrpSpPr>
      <p:grpSpPr>
        <a:xfrm>
          <a:off x="0" y="0"/>
          <a:ext cx="0" cy="0"/>
          <a:chOff x="0" y="0"/>
          <a:chExt cx="0" cy="0"/>
        </a:xfrm>
      </p:grpSpPr>
      <p:sp>
        <p:nvSpPr>
          <p:cNvPr id="141" name="Google Shape;141;p6:notes">
            <a:extLst>
              <a:ext uri="{FF2B5EF4-FFF2-40B4-BE49-F238E27FC236}">
                <a16:creationId xmlns:a16="http://schemas.microsoft.com/office/drawing/2014/main" id="{348B1471-B491-1656-E28E-C0F61A526B4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6:notes">
            <a:extLst>
              <a:ext uri="{FF2B5EF4-FFF2-40B4-BE49-F238E27FC236}">
                <a16:creationId xmlns:a16="http://schemas.microsoft.com/office/drawing/2014/main" id="{3DE37FAF-8BEC-0B78-F9E2-BFDC1F511E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32514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C98E68E1-575B-90DB-80A3-54488B0A3047}"/>
            </a:ext>
          </a:extLst>
        </p:cNvPr>
        <p:cNvGrpSpPr/>
        <p:nvPr/>
      </p:nvGrpSpPr>
      <p:grpSpPr>
        <a:xfrm>
          <a:off x="0" y="0"/>
          <a:ext cx="0" cy="0"/>
          <a:chOff x="0" y="0"/>
          <a:chExt cx="0" cy="0"/>
        </a:xfrm>
      </p:grpSpPr>
      <p:sp>
        <p:nvSpPr>
          <p:cNvPr id="141" name="Google Shape;141;p6:notes">
            <a:extLst>
              <a:ext uri="{FF2B5EF4-FFF2-40B4-BE49-F238E27FC236}">
                <a16:creationId xmlns:a16="http://schemas.microsoft.com/office/drawing/2014/main" id="{9CD58BD0-83AA-6C63-8FF1-DBA3F95AE73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6:notes">
            <a:extLst>
              <a:ext uri="{FF2B5EF4-FFF2-40B4-BE49-F238E27FC236}">
                <a16:creationId xmlns:a16="http://schemas.microsoft.com/office/drawing/2014/main" id="{F7F98190-0F5A-7486-1D1B-FEADB11A4B1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8877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1E8D66FE-429D-8BCA-C297-09F63E28B610}"/>
            </a:ext>
          </a:extLst>
        </p:cNvPr>
        <p:cNvGrpSpPr/>
        <p:nvPr/>
      </p:nvGrpSpPr>
      <p:grpSpPr>
        <a:xfrm>
          <a:off x="0" y="0"/>
          <a:ext cx="0" cy="0"/>
          <a:chOff x="0" y="0"/>
          <a:chExt cx="0" cy="0"/>
        </a:xfrm>
      </p:grpSpPr>
      <p:sp>
        <p:nvSpPr>
          <p:cNvPr id="141" name="Google Shape;141;p6:notes">
            <a:extLst>
              <a:ext uri="{FF2B5EF4-FFF2-40B4-BE49-F238E27FC236}">
                <a16:creationId xmlns:a16="http://schemas.microsoft.com/office/drawing/2014/main" id="{18CD004C-5D8B-2599-78D5-BF7B489AAC1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6:notes">
            <a:extLst>
              <a:ext uri="{FF2B5EF4-FFF2-40B4-BE49-F238E27FC236}">
                <a16:creationId xmlns:a16="http://schemas.microsoft.com/office/drawing/2014/main" id="{1CBF3965-ABFB-8F6F-B980-2DD70D1DC7A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30526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BF10E730-B59C-B0A4-2E3C-BEDAC99EA281}"/>
            </a:ext>
          </a:extLst>
        </p:cNvPr>
        <p:cNvGrpSpPr/>
        <p:nvPr/>
      </p:nvGrpSpPr>
      <p:grpSpPr>
        <a:xfrm>
          <a:off x="0" y="0"/>
          <a:ext cx="0" cy="0"/>
          <a:chOff x="0" y="0"/>
          <a:chExt cx="0" cy="0"/>
        </a:xfrm>
      </p:grpSpPr>
      <p:sp>
        <p:nvSpPr>
          <p:cNvPr id="141" name="Google Shape;141;p6:notes">
            <a:extLst>
              <a:ext uri="{FF2B5EF4-FFF2-40B4-BE49-F238E27FC236}">
                <a16:creationId xmlns:a16="http://schemas.microsoft.com/office/drawing/2014/main" id="{997C0425-6F40-E3CF-6260-064E993A3FC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6:notes">
            <a:extLst>
              <a:ext uri="{FF2B5EF4-FFF2-40B4-BE49-F238E27FC236}">
                <a16:creationId xmlns:a16="http://schemas.microsoft.com/office/drawing/2014/main" id="{CBFDE492-FF72-AD0B-4027-8E2144F7891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34127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33ED3D3E-F4BB-E0E3-7865-ACEB4262AEE0}"/>
            </a:ext>
          </a:extLst>
        </p:cNvPr>
        <p:cNvGrpSpPr/>
        <p:nvPr/>
      </p:nvGrpSpPr>
      <p:grpSpPr>
        <a:xfrm>
          <a:off x="0" y="0"/>
          <a:ext cx="0" cy="0"/>
          <a:chOff x="0" y="0"/>
          <a:chExt cx="0" cy="0"/>
        </a:xfrm>
      </p:grpSpPr>
      <p:sp>
        <p:nvSpPr>
          <p:cNvPr id="126" name="Google Shape;126;p5:notes">
            <a:extLst>
              <a:ext uri="{FF2B5EF4-FFF2-40B4-BE49-F238E27FC236}">
                <a16:creationId xmlns:a16="http://schemas.microsoft.com/office/drawing/2014/main" id="{254B36DD-C095-8ED9-B733-5782326C14A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5:notes">
            <a:extLst>
              <a:ext uri="{FF2B5EF4-FFF2-40B4-BE49-F238E27FC236}">
                <a16:creationId xmlns:a16="http://schemas.microsoft.com/office/drawing/2014/main" id="{921320B0-AAE5-D036-6D6C-0CEEE79A449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9417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826C14C4-4F8E-1B4A-0DFF-E456CC88145D}"/>
            </a:ext>
          </a:extLst>
        </p:cNvPr>
        <p:cNvGrpSpPr/>
        <p:nvPr/>
      </p:nvGrpSpPr>
      <p:grpSpPr>
        <a:xfrm>
          <a:off x="0" y="0"/>
          <a:ext cx="0" cy="0"/>
          <a:chOff x="0" y="0"/>
          <a:chExt cx="0" cy="0"/>
        </a:xfrm>
      </p:grpSpPr>
      <p:sp>
        <p:nvSpPr>
          <p:cNvPr id="102" name="Google Shape;102;p2:notes">
            <a:extLst>
              <a:ext uri="{FF2B5EF4-FFF2-40B4-BE49-F238E27FC236}">
                <a16:creationId xmlns:a16="http://schemas.microsoft.com/office/drawing/2014/main" id="{223AF821-D17A-6A3A-81B7-35878C68356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2:notes">
            <a:extLst>
              <a:ext uri="{FF2B5EF4-FFF2-40B4-BE49-F238E27FC236}">
                <a16:creationId xmlns:a16="http://schemas.microsoft.com/office/drawing/2014/main" id="{2548B029-1A19-0FC0-AD41-A65D604B1DD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542205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5C2ADC49-3A5E-5345-FDD7-CC3D92817A3F}"/>
            </a:ext>
          </a:extLst>
        </p:cNvPr>
        <p:cNvGrpSpPr/>
        <p:nvPr/>
      </p:nvGrpSpPr>
      <p:grpSpPr>
        <a:xfrm>
          <a:off x="0" y="0"/>
          <a:ext cx="0" cy="0"/>
          <a:chOff x="0" y="0"/>
          <a:chExt cx="0" cy="0"/>
        </a:xfrm>
      </p:grpSpPr>
      <p:sp>
        <p:nvSpPr>
          <p:cNvPr id="110" name="Google Shape;110;p3:notes">
            <a:extLst>
              <a:ext uri="{FF2B5EF4-FFF2-40B4-BE49-F238E27FC236}">
                <a16:creationId xmlns:a16="http://schemas.microsoft.com/office/drawing/2014/main" id="{54E47641-1A44-DA84-E1B8-013BCB90784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a:extLst>
              <a:ext uri="{FF2B5EF4-FFF2-40B4-BE49-F238E27FC236}">
                <a16:creationId xmlns:a16="http://schemas.microsoft.com/office/drawing/2014/main" id="{56402FFB-BD90-8B2D-BC6E-8C174E285C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5133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416D5CF8-C8C3-1FB7-40A2-A10CB5EAB3A9}"/>
            </a:ext>
          </a:extLst>
        </p:cNvPr>
        <p:cNvGrpSpPr/>
        <p:nvPr/>
      </p:nvGrpSpPr>
      <p:grpSpPr>
        <a:xfrm>
          <a:off x="0" y="0"/>
          <a:ext cx="0" cy="0"/>
          <a:chOff x="0" y="0"/>
          <a:chExt cx="0" cy="0"/>
        </a:xfrm>
      </p:grpSpPr>
      <p:sp>
        <p:nvSpPr>
          <p:cNvPr id="110" name="Google Shape;110;p3:notes">
            <a:extLst>
              <a:ext uri="{FF2B5EF4-FFF2-40B4-BE49-F238E27FC236}">
                <a16:creationId xmlns:a16="http://schemas.microsoft.com/office/drawing/2014/main" id="{66F41B45-6C87-496E-94D2-2398AB6D445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a:extLst>
              <a:ext uri="{FF2B5EF4-FFF2-40B4-BE49-F238E27FC236}">
                <a16:creationId xmlns:a16="http://schemas.microsoft.com/office/drawing/2014/main" id="{139E0E52-802C-A77D-2EB4-6F31B239A1A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03788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CC4B372C-5AEC-17CC-948E-27173872C0F5}"/>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697E78CA-DAC7-9F74-46DB-2B7F53A148A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a:extLst>
              <a:ext uri="{FF2B5EF4-FFF2-40B4-BE49-F238E27FC236}">
                <a16:creationId xmlns:a16="http://schemas.microsoft.com/office/drawing/2014/main" id="{131945F5-B31F-7D69-43D0-677219AF6AC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659203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CA28473D-8AD4-69BB-25A9-C4DCA1E97240}"/>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126E73CC-62E4-2669-1C76-4065B6F16A8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a:extLst>
              <a:ext uri="{FF2B5EF4-FFF2-40B4-BE49-F238E27FC236}">
                <a16:creationId xmlns:a16="http://schemas.microsoft.com/office/drawing/2014/main" id="{9254C1D8-9A8E-6473-A8C5-CCE2CB273C1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786158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90D68188-CAE5-1B55-17C9-0BD191B21BFD}"/>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6771B70C-93CF-0052-F555-AADD3091B29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a:extLst>
              <a:ext uri="{FF2B5EF4-FFF2-40B4-BE49-F238E27FC236}">
                <a16:creationId xmlns:a16="http://schemas.microsoft.com/office/drawing/2014/main" id="{E34F198F-126B-DF6A-8DB8-26A0BFE343E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513425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CC5D94E1-E5D1-C007-1D51-B991F61CC24B}"/>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A25FF4D1-4B04-3167-0563-AB7451DC04D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a:extLst>
              <a:ext uri="{FF2B5EF4-FFF2-40B4-BE49-F238E27FC236}">
                <a16:creationId xmlns:a16="http://schemas.microsoft.com/office/drawing/2014/main" id="{DD4F78A8-BABB-8913-2223-A533FFE79E6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88924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BF84B804-0ED1-3B7F-0E2C-7A4B8DEE562E}"/>
            </a:ext>
          </a:extLst>
        </p:cNvPr>
        <p:cNvGrpSpPr/>
        <p:nvPr/>
      </p:nvGrpSpPr>
      <p:grpSpPr>
        <a:xfrm>
          <a:off x="0" y="0"/>
          <a:ext cx="0" cy="0"/>
          <a:chOff x="0" y="0"/>
          <a:chExt cx="0" cy="0"/>
        </a:xfrm>
      </p:grpSpPr>
      <p:sp>
        <p:nvSpPr>
          <p:cNvPr id="141" name="Google Shape;141;p6:notes">
            <a:extLst>
              <a:ext uri="{FF2B5EF4-FFF2-40B4-BE49-F238E27FC236}">
                <a16:creationId xmlns:a16="http://schemas.microsoft.com/office/drawing/2014/main" id="{56A7C84C-5529-D3F5-4C3E-342D1FEC1A0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6:notes">
            <a:extLst>
              <a:ext uri="{FF2B5EF4-FFF2-40B4-BE49-F238E27FC236}">
                <a16:creationId xmlns:a16="http://schemas.microsoft.com/office/drawing/2014/main" id="{7F67424A-7E2C-10EF-000C-B39CC0A93D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089747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98BBBCD2-CAE5-C21C-DD5F-0307874C056E}"/>
            </a:ext>
          </a:extLst>
        </p:cNvPr>
        <p:cNvGrpSpPr/>
        <p:nvPr/>
      </p:nvGrpSpPr>
      <p:grpSpPr>
        <a:xfrm>
          <a:off x="0" y="0"/>
          <a:ext cx="0" cy="0"/>
          <a:chOff x="0" y="0"/>
          <a:chExt cx="0" cy="0"/>
        </a:xfrm>
      </p:grpSpPr>
      <p:sp>
        <p:nvSpPr>
          <p:cNvPr id="141" name="Google Shape;141;p6:notes">
            <a:extLst>
              <a:ext uri="{FF2B5EF4-FFF2-40B4-BE49-F238E27FC236}">
                <a16:creationId xmlns:a16="http://schemas.microsoft.com/office/drawing/2014/main" id="{FC7D38EC-1D3F-7376-190B-85C71D350E8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6:notes">
            <a:extLst>
              <a:ext uri="{FF2B5EF4-FFF2-40B4-BE49-F238E27FC236}">
                <a16:creationId xmlns:a16="http://schemas.microsoft.com/office/drawing/2014/main" id="{10ED048C-0658-CEC7-CEB2-49DEAF412C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69223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DF59D003-ED82-08E5-71E1-83EB08A3B17B}"/>
            </a:ext>
          </a:extLst>
        </p:cNvPr>
        <p:cNvGrpSpPr/>
        <p:nvPr/>
      </p:nvGrpSpPr>
      <p:grpSpPr>
        <a:xfrm>
          <a:off x="0" y="0"/>
          <a:ext cx="0" cy="0"/>
          <a:chOff x="0" y="0"/>
          <a:chExt cx="0" cy="0"/>
        </a:xfrm>
      </p:grpSpPr>
      <p:sp>
        <p:nvSpPr>
          <p:cNvPr id="141" name="Google Shape;141;p6:notes">
            <a:extLst>
              <a:ext uri="{FF2B5EF4-FFF2-40B4-BE49-F238E27FC236}">
                <a16:creationId xmlns:a16="http://schemas.microsoft.com/office/drawing/2014/main" id="{52444790-A078-C94E-6C69-4E945135E54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6:notes">
            <a:extLst>
              <a:ext uri="{FF2B5EF4-FFF2-40B4-BE49-F238E27FC236}">
                <a16:creationId xmlns:a16="http://schemas.microsoft.com/office/drawing/2014/main" id="{0361D837-285F-3317-FDC1-00384379ABE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03658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a:extLst>
            <a:ext uri="{FF2B5EF4-FFF2-40B4-BE49-F238E27FC236}">
              <a16:creationId xmlns:a16="http://schemas.microsoft.com/office/drawing/2014/main" id="{1404A911-58C9-D80A-8F50-2A34712546DB}"/>
            </a:ext>
          </a:extLst>
        </p:cNvPr>
        <p:cNvGrpSpPr/>
        <p:nvPr/>
      </p:nvGrpSpPr>
      <p:grpSpPr>
        <a:xfrm>
          <a:off x="0" y="0"/>
          <a:ext cx="0" cy="0"/>
          <a:chOff x="0" y="0"/>
          <a:chExt cx="0" cy="0"/>
        </a:xfrm>
      </p:grpSpPr>
      <p:sp>
        <p:nvSpPr>
          <p:cNvPr id="141" name="Google Shape;141;p6:notes">
            <a:extLst>
              <a:ext uri="{FF2B5EF4-FFF2-40B4-BE49-F238E27FC236}">
                <a16:creationId xmlns:a16="http://schemas.microsoft.com/office/drawing/2014/main" id="{19C58756-D362-A9FE-0934-1F2F48E60B6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6:notes">
            <a:extLst>
              <a:ext uri="{FF2B5EF4-FFF2-40B4-BE49-F238E27FC236}">
                <a16:creationId xmlns:a16="http://schemas.microsoft.com/office/drawing/2014/main" id="{7F781E61-C5A6-4A6A-63E5-DE81E5158CC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74299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CE6BD257-9B9B-F071-B626-44DAB530DCE5}"/>
            </a:ext>
          </a:extLst>
        </p:cNvPr>
        <p:cNvGrpSpPr/>
        <p:nvPr/>
      </p:nvGrpSpPr>
      <p:grpSpPr>
        <a:xfrm>
          <a:off x="0" y="0"/>
          <a:ext cx="0" cy="0"/>
          <a:chOff x="0" y="0"/>
          <a:chExt cx="0" cy="0"/>
        </a:xfrm>
      </p:grpSpPr>
      <p:sp>
        <p:nvSpPr>
          <p:cNvPr id="110" name="Google Shape;110;p3:notes">
            <a:extLst>
              <a:ext uri="{FF2B5EF4-FFF2-40B4-BE49-F238E27FC236}">
                <a16:creationId xmlns:a16="http://schemas.microsoft.com/office/drawing/2014/main" id="{1776A191-7164-DD48-C040-DB921E9E491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a:extLst>
              <a:ext uri="{FF2B5EF4-FFF2-40B4-BE49-F238E27FC236}">
                <a16:creationId xmlns:a16="http://schemas.microsoft.com/office/drawing/2014/main" id="{B656B1B8-EE32-12C2-9D50-6EC454BBEBC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60626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449FD7CB-B20A-3B6D-95F2-3C63730F4ADD}"/>
            </a:ext>
          </a:extLst>
        </p:cNvPr>
        <p:cNvGrpSpPr/>
        <p:nvPr/>
      </p:nvGrpSpPr>
      <p:grpSpPr>
        <a:xfrm>
          <a:off x="0" y="0"/>
          <a:ext cx="0" cy="0"/>
          <a:chOff x="0" y="0"/>
          <a:chExt cx="0" cy="0"/>
        </a:xfrm>
      </p:grpSpPr>
      <p:sp>
        <p:nvSpPr>
          <p:cNvPr id="110" name="Google Shape;110;p3:notes">
            <a:extLst>
              <a:ext uri="{FF2B5EF4-FFF2-40B4-BE49-F238E27FC236}">
                <a16:creationId xmlns:a16="http://schemas.microsoft.com/office/drawing/2014/main" id="{E0656CF4-4FF7-946E-CE0A-E54BDF26E2D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a:extLst>
              <a:ext uri="{FF2B5EF4-FFF2-40B4-BE49-F238E27FC236}">
                <a16:creationId xmlns:a16="http://schemas.microsoft.com/office/drawing/2014/main" id="{F581D5E7-FB55-17CF-F72F-8236E493700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79577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65479D0C-A1EA-9E93-F3A9-E6E3220AFA86}"/>
            </a:ext>
          </a:extLst>
        </p:cNvPr>
        <p:cNvGrpSpPr/>
        <p:nvPr/>
      </p:nvGrpSpPr>
      <p:grpSpPr>
        <a:xfrm>
          <a:off x="0" y="0"/>
          <a:ext cx="0" cy="0"/>
          <a:chOff x="0" y="0"/>
          <a:chExt cx="0" cy="0"/>
        </a:xfrm>
      </p:grpSpPr>
      <p:sp>
        <p:nvSpPr>
          <p:cNvPr id="110" name="Google Shape;110;p3:notes">
            <a:extLst>
              <a:ext uri="{FF2B5EF4-FFF2-40B4-BE49-F238E27FC236}">
                <a16:creationId xmlns:a16="http://schemas.microsoft.com/office/drawing/2014/main" id="{BF8468DB-3494-B0D7-04FC-17200138CE0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a:extLst>
              <a:ext uri="{FF2B5EF4-FFF2-40B4-BE49-F238E27FC236}">
                <a16:creationId xmlns:a16="http://schemas.microsoft.com/office/drawing/2014/main" id="{C76C5B16-EBE8-4D6F-3A38-275ED1B666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4547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8"/>
          <p:cNvSpPr>
            <a:spLocks noGrp="1"/>
          </p:cNvSpPr>
          <p:nvPr>
            <p:ph type="pic" idx="2"/>
          </p:nvPr>
        </p:nvSpPr>
        <p:spPr>
          <a:xfrm>
            <a:off x="1792288" y="612775"/>
            <a:ext cx="5486400" cy="4114800"/>
          </a:xfrm>
          <a:prstGeom prst="rect">
            <a:avLst/>
          </a:prstGeom>
          <a:noFill/>
          <a:ln>
            <a:noFill/>
          </a:ln>
        </p:spPr>
      </p:sp>
      <p:sp>
        <p:nvSpPr>
          <p:cNvPr id="64" name="Google Shape;64;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23.jpe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hyperlink" Target="https://www.khanacademy.org/science/biology/dna-as-the-genetic-material/dna-replication/a/telomeres-telomeras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hyperlink" Target="https://www.khanacademy.org/science/biology/gene-expression-central-dogma/transcription-of-dna-into-rna/a/stages-of-transcription" TargetMode="Externa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hyperlink" Target="https://www.khanacademy.org/science/biology/gene-expression-central-dogma/transcription-of-dna-into-rna/a/stages-of-transcription" TargetMode="External"/><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39.gif"/></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hyperlink" Target="https://microbenotes.com/the-wobble-hypothesis/" TargetMode="External"/><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hyperlink" Target="https://www.britannica.com/science/nucleotide" TargetMode="External"/><Relationship Id="rId4" Type="http://schemas.openxmlformats.org/officeDocument/2006/relationships/image" Target="../media/image15.jpeg"/></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46.png"/></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50.png"/></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52.png"/><Relationship Id="rId4" Type="http://schemas.openxmlformats.org/officeDocument/2006/relationships/image" Target="../media/image51.png"/></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hyperlink" Target="https://www.geeksforgeeks.org/biology/rna-definition-structure-types-and-functions/" TargetMode="External"/><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11.png"/><Relationship Id="rId10" Type="http://schemas.openxmlformats.org/officeDocument/2006/relationships/image" Target="../media/image53.png"/><Relationship Id="rId4" Type="http://schemas.openxmlformats.org/officeDocument/2006/relationships/image" Target="../media/image4.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83"/>
        <p:cNvGrpSpPr/>
        <p:nvPr/>
      </p:nvGrpSpPr>
      <p:grpSpPr>
        <a:xfrm>
          <a:off x="0" y="0"/>
          <a:ext cx="0" cy="0"/>
          <a:chOff x="0" y="0"/>
          <a:chExt cx="0" cy="0"/>
        </a:xfrm>
      </p:grpSpPr>
      <p:sp>
        <p:nvSpPr>
          <p:cNvPr id="84" name="Google Shape;84;p1"/>
          <p:cNvSpPr/>
          <p:nvPr/>
        </p:nvSpPr>
        <p:spPr>
          <a:xfrm>
            <a:off x="-10625" y="0"/>
            <a:ext cx="8554266" cy="10292460"/>
          </a:xfrm>
          <a:custGeom>
            <a:avLst/>
            <a:gdLst/>
            <a:ahLst/>
            <a:cxnLst/>
            <a:rect l="l" t="t" r="r" b="b"/>
            <a:pathLst>
              <a:path w="11805873" h="11805873" extrusionOk="0">
                <a:moveTo>
                  <a:pt x="0" y="0"/>
                </a:moveTo>
                <a:lnTo>
                  <a:pt x="11805874" y="0"/>
                </a:lnTo>
                <a:lnTo>
                  <a:pt x="11805874" y="11805874"/>
                </a:lnTo>
                <a:lnTo>
                  <a:pt x="0" y="11805874"/>
                </a:lnTo>
                <a:lnTo>
                  <a:pt x="0" y="0"/>
                </a:lnTo>
                <a:close/>
              </a:path>
            </a:pathLst>
          </a:custGeom>
          <a:blipFill rotWithShape="1">
            <a:blip r:embed="rId3">
              <a:alphaModFix/>
            </a:blip>
            <a:stretch>
              <a:fillRect/>
            </a:stretch>
          </a:blipFill>
          <a:ln>
            <a:noFill/>
          </a:ln>
        </p:spPr>
      </p:sp>
      <p:sp>
        <p:nvSpPr>
          <p:cNvPr id="85" name="Google Shape;85;p1"/>
          <p:cNvSpPr/>
          <p:nvPr/>
        </p:nvSpPr>
        <p:spPr>
          <a:xfrm>
            <a:off x="5529760" y="4531486"/>
            <a:ext cx="1207210" cy="1234997"/>
          </a:xfrm>
          <a:custGeom>
            <a:avLst/>
            <a:gdLst/>
            <a:ahLst/>
            <a:cxnLst/>
            <a:rect l="l" t="t" r="r" b="b"/>
            <a:pathLst>
              <a:path w="1207210" h="1234997" extrusionOk="0">
                <a:moveTo>
                  <a:pt x="0" y="0"/>
                </a:moveTo>
                <a:lnTo>
                  <a:pt x="1207210" y="0"/>
                </a:lnTo>
                <a:lnTo>
                  <a:pt x="1207210" y="1234998"/>
                </a:lnTo>
                <a:lnTo>
                  <a:pt x="0" y="1234998"/>
                </a:lnTo>
                <a:lnTo>
                  <a:pt x="0" y="0"/>
                </a:lnTo>
                <a:close/>
              </a:path>
            </a:pathLst>
          </a:custGeom>
          <a:blipFill rotWithShape="1">
            <a:blip r:embed="rId4">
              <a:alphaModFix/>
            </a:blip>
            <a:stretch>
              <a:fillRect/>
            </a:stretch>
          </a:blipFill>
          <a:ln>
            <a:noFill/>
          </a:ln>
        </p:spPr>
      </p:sp>
      <p:sp>
        <p:nvSpPr>
          <p:cNvPr id="86" name="Google Shape;86;p1"/>
          <p:cNvSpPr/>
          <p:nvPr/>
        </p:nvSpPr>
        <p:spPr>
          <a:xfrm>
            <a:off x="15737248" y="8193345"/>
            <a:ext cx="1541598" cy="1541598"/>
          </a:xfrm>
          <a:custGeom>
            <a:avLst/>
            <a:gdLst/>
            <a:ahLst/>
            <a:cxnLst/>
            <a:rect l="l" t="t" r="r" b="b"/>
            <a:pathLst>
              <a:path w="1541598" h="1541598" extrusionOk="0">
                <a:moveTo>
                  <a:pt x="0" y="0"/>
                </a:moveTo>
                <a:lnTo>
                  <a:pt x="1541597" y="0"/>
                </a:lnTo>
                <a:lnTo>
                  <a:pt x="1541597" y="1541598"/>
                </a:lnTo>
                <a:lnTo>
                  <a:pt x="0" y="1541598"/>
                </a:lnTo>
                <a:lnTo>
                  <a:pt x="0" y="0"/>
                </a:lnTo>
                <a:close/>
              </a:path>
            </a:pathLst>
          </a:custGeom>
          <a:blipFill rotWithShape="1">
            <a:blip r:embed="rId5">
              <a:alphaModFix/>
            </a:blip>
            <a:stretch>
              <a:fillRect/>
            </a:stretch>
          </a:blipFill>
          <a:ln>
            <a:noFill/>
          </a:ln>
        </p:spPr>
      </p:sp>
      <p:sp>
        <p:nvSpPr>
          <p:cNvPr id="87" name="Google Shape;87;p1"/>
          <p:cNvSpPr/>
          <p:nvPr/>
        </p:nvSpPr>
        <p:spPr>
          <a:xfrm>
            <a:off x="9807891" y="8193345"/>
            <a:ext cx="1940180" cy="1515766"/>
          </a:xfrm>
          <a:custGeom>
            <a:avLst/>
            <a:gdLst/>
            <a:ahLst/>
            <a:cxnLst/>
            <a:rect l="l" t="t" r="r" b="b"/>
            <a:pathLst>
              <a:path w="1940180" h="1515766" extrusionOk="0">
                <a:moveTo>
                  <a:pt x="0" y="0"/>
                </a:moveTo>
                <a:lnTo>
                  <a:pt x="1940180" y="0"/>
                </a:lnTo>
                <a:lnTo>
                  <a:pt x="1940180" y="1515766"/>
                </a:lnTo>
                <a:lnTo>
                  <a:pt x="0" y="1515766"/>
                </a:lnTo>
                <a:lnTo>
                  <a:pt x="0" y="0"/>
                </a:lnTo>
                <a:close/>
              </a:path>
            </a:pathLst>
          </a:custGeom>
          <a:blipFill rotWithShape="1">
            <a:blip r:embed="rId6">
              <a:alphaModFix/>
            </a:blip>
            <a:stretch>
              <a:fillRect/>
            </a:stretch>
          </a:blipFill>
          <a:ln>
            <a:noFill/>
          </a:ln>
        </p:spPr>
      </p:sp>
      <p:sp>
        <p:nvSpPr>
          <p:cNvPr id="88" name="Google Shape;88;p1"/>
          <p:cNvSpPr/>
          <p:nvPr/>
        </p:nvSpPr>
        <p:spPr>
          <a:xfrm>
            <a:off x="12130800" y="427106"/>
            <a:ext cx="2375956" cy="1767118"/>
          </a:xfrm>
          <a:custGeom>
            <a:avLst/>
            <a:gdLst/>
            <a:ahLst/>
            <a:cxnLst/>
            <a:rect l="l" t="t" r="r" b="b"/>
            <a:pathLst>
              <a:path w="2375956" h="1767118" extrusionOk="0">
                <a:moveTo>
                  <a:pt x="0" y="0"/>
                </a:moveTo>
                <a:lnTo>
                  <a:pt x="2375957" y="0"/>
                </a:lnTo>
                <a:lnTo>
                  <a:pt x="2375957" y="1767118"/>
                </a:lnTo>
                <a:lnTo>
                  <a:pt x="0" y="1767118"/>
                </a:lnTo>
                <a:lnTo>
                  <a:pt x="0" y="0"/>
                </a:lnTo>
                <a:close/>
              </a:path>
            </a:pathLst>
          </a:custGeom>
          <a:blipFill rotWithShape="1">
            <a:blip r:embed="rId7">
              <a:alphaModFix/>
            </a:blip>
            <a:stretch>
              <a:fillRect/>
            </a:stretch>
          </a:blipFill>
          <a:ln>
            <a:noFill/>
          </a:ln>
        </p:spPr>
      </p:sp>
      <p:sp>
        <p:nvSpPr>
          <p:cNvPr id="89" name="Google Shape;89;p1"/>
          <p:cNvSpPr/>
          <p:nvPr/>
        </p:nvSpPr>
        <p:spPr>
          <a:xfrm>
            <a:off x="15737248" y="0"/>
            <a:ext cx="2008197" cy="2147805"/>
          </a:xfrm>
          <a:custGeom>
            <a:avLst/>
            <a:gdLst/>
            <a:ahLst/>
            <a:cxnLst/>
            <a:rect l="l" t="t" r="r" b="b"/>
            <a:pathLst>
              <a:path w="2008197" h="2147805" extrusionOk="0">
                <a:moveTo>
                  <a:pt x="0" y="0"/>
                </a:moveTo>
                <a:lnTo>
                  <a:pt x="2008197" y="0"/>
                </a:lnTo>
                <a:lnTo>
                  <a:pt x="2008197" y="2147805"/>
                </a:lnTo>
                <a:lnTo>
                  <a:pt x="0" y="2147805"/>
                </a:lnTo>
                <a:lnTo>
                  <a:pt x="0" y="0"/>
                </a:lnTo>
                <a:close/>
              </a:path>
            </a:pathLst>
          </a:custGeom>
          <a:blipFill rotWithShape="1">
            <a:blip r:embed="rId8">
              <a:alphaModFix/>
            </a:blip>
            <a:stretch>
              <a:fillRect/>
            </a:stretch>
          </a:blipFill>
          <a:ln>
            <a:noFill/>
          </a:ln>
        </p:spPr>
      </p:sp>
      <p:sp>
        <p:nvSpPr>
          <p:cNvPr id="90" name="Google Shape;90;p1"/>
          <p:cNvSpPr/>
          <p:nvPr/>
        </p:nvSpPr>
        <p:spPr>
          <a:xfrm>
            <a:off x="8858554" y="209127"/>
            <a:ext cx="2280252" cy="2232747"/>
          </a:xfrm>
          <a:custGeom>
            <a:avLst/>
            <a:gdLst/>
            <a:ahLst/>
            <a:cxnLst/>
            <a:rect l="l" t="t" r="r" b="b"/>
            <a:pathLst>
              <a:path w="2280252" h="2232747" extrusionOk="0">
                <a:moveTo>
                  <a:pt x="0" y="0"/>
                </a:moveTo>
                <a:lnTo>
                  <a:pt x="2280253" y="0"/>
                </a:lnTo>
                <a:lnTo>
                  <a:pt x="2280253" y="2232747"/>
                </a:lnTo>
                <a:lnTo>
                  <a:pt x="0" y="2232747"/>
                </a:lnTo>
                <a:lnTo>
                  <a:pt x="0" y="0"/>
                </a:lnTo>
                <a:close/>
              </a:path>
            </a:pathLst>
          </a:custGeom>
          <a:blipFill rotWithShape="1">
            <a:blip r:embed="rId9">
              <a:alphaModFix/>
            </a:blip>
            <a:stretch>
              <a:fillRect/>
            </a:stretch>
          </a:blipFill>
          <a:ln>
            <a:noFill/>
          </a:ln>
        </p:spPr>
      </p:sp>
      <p:sp>
        <p:nvSpPr>
          <p:cNvPr id="91" name="Google Shape;91;p1"/>
          <p:cNvSpPr/>
          <p:nvPr/>
        </p:nvSpPr>
        <p:spPr>
          <a:xfrm>
            <a:off x="13019545" y="8015575"/>
            <a:ext cx="1184381" cy="1871306"/>
          </a:xfrm>
          <a:custGeom>
            <a:avLst/>
            <a:gdLst/>
            <a:ahLst/>
            <a:cxnLst/>
            <a:rect l="l" t="t" r="r" b="b"/>
            <a:pathLst>
              <a:path w="1184381" h="1871306" extrusionOk="0">
                <a:moveTo>
                  <a:pt x="0" y="0"/>
                </a:moveTo>
                <a:lnTo>
                  <a:pt x="1184380" y="0"/>
                </a:lnTo>
                <a:lnTo>
                  <a:pt x="1184380" y="1871306"/>
                </a:lnTo>
                <a:lnTo>
                  <a:pt x="0" y="1871306"/>
                </a:lnTo>
                <a:lnTo>
                  <a:pt x="0" y="0"/>
                </a:lnTo>
                <a:close/>
              </a:path>
            </a:pathLst>
          </a:custGeom>
          <a:blipFill rotWithShape="1">
            <a:blip r:embed="rId10">
              <a:alphaModFix/>
            </a:blip>
            <a:stretch>
              <a:fillRect/>
            </a:stretch>
          </a:blipFill>
          <a:ln>
            <a:noFill/>
          </a:ln>
        </p:spPr>
      </p:sp>
      <p:sp>
        <p:nvSpPr>
          <p:cNvPr id="92" name="Google Shape;92;p1"/>
          <p:cNvSpPr/>
          <p:nvPr/>
        </p:nvSpPr>
        <p:spPr>
          <a:xfrm>
            <a:off x="7135591" y="0"/>
            <a:ext cx="1128034" cy="3059075"/>
          </a:xfrm>
          <a:custGeom>
            <a:avLst/>
            <a:gdLst/>
            <a:ahLst/>
            <a:cxnLst/>
            <a:rect l="l" t="t" r="r" b="b"/>
            <a:pathLst>
              <a:path w="1128034" h="3059075" extrusionOk="0">
                <a:moveTo>
                  <a:pt x="0" y="0"/>
                </a:moveTo>
                <a:lnTo>
                  <a:pt x="1128034" y="0"/>
                </a:lnTo>
                <a:lnTo>
                  <a:pt x="1128034" y="3059075"/>
                </a:lnTo>
                <a:lnTo>
                  <a:pt x="0" y="3059075"/>
                </a:lnTo>
                <a:lnTo>
                  <a:pt x="0" y="0"/>
                </a:lnTo>
                <a:close/>
              </a:path>
            </a:pathLst>
          </a:custGeom>
          <a:blipFill rotWithShape="1">
            <a:blip r:embed="rId11">
              <a:alphaModFix/>
            </a:blip>
            <a:stretch>
              <a:fillRect/>
            </a:stretch>
          </a:blipFill>
          <a:ln>
            <a:noFill/>
          </a:ln>
        </p:spPr>
      </p:sp>
      <p:sp>
        <p:nvSpPr>
          <p:cNvPr id="93" name="Google Shape;93;p1"/>
          <p:cNvSpPr/>
          <p:nvPr/>
        </p:nvSpPr>
        <p:spPr>
          <a:xfrm>
            <a:off x="1028700" y="6827277"/>
            <a:ext cx="5927580" cy="1757932"/>
          </a:xfrm>
          <a:custGeom>
            <a:avLst/>
            <a:gdLst/>
            <a:ahLst/>
            <a:cxnLst/>
            <a:rect l="l" t="t" r="r" b="b"/>
            <a:pathLst>
              <a:path w="5927580" h="1757932" extrusionOk="0">
                <a:moveTo>
                  <a:pt x="0" y="0"/>
                </a:moveTo>
                <a:lnTo>
                  <a:pt x="5927580" y="0"/>
                </a:lnTo>
                <a:lnTo>
                  <a:pt x="5927580" y="1757931"/>
                </a:lnTo>
                <a:lnTo>
                  <a:pt x="0" y="1757931"/>
                </a:lnTo>
                <a:lnTo>
                  <a:pt x="0" y="0"/>
                </a:lnTo>
                <a:close/>
              </a:path>
            </a:pathLst>
          </a:custGeom>
          <a:blipFill rotWithShape="1">
            <a:blip r:embed="rId12">
              <a:alphaModFix/>
            </a:blip>
            <a:stretch>
              <a:fillRect/>
            </a:stretch>
          </a:blipFill>
          <a:ln>
            <a:noFill/>
          </a:ln>
        </p:spPr>
      </p:sp>
      <p:sp>
        <p:nvSpPr>
          <p:cNvPr id="94" name="Google Shape;94;p1"/>
          <p:cNvSpPr txBox="1"/>
          <p:nvPr/>
        </p:nvSpPr>
        <p:spPr>
          <a:xfrm>
            <a:off x="797244" y="2222799"/>
            <a:ext cx="6159036" cy="1235403"/>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Clr>
                <a:srgbClr val="000000"/>
              </a:buClr>
              <a:buSzPts val="11468"/>
              <a:buFont typeface="Arial"/>
              <a:buNone/>
            </a:pPr>
            <a:r>
              <a:rPr lang="en-US" sz="11468">
                <a:solidFill>
                  <a:srgbClr val="FFFFFF"/>
                </a:solidFill>
                <a:latin typeface="Cardo"/>
                <a:ea typeface="Cardo"/>
                <a:cs typeface="Cardo"/>
                <a:sym typeface="Cardo"/>
              </a:rPr>
              <a:t>GKTeach </a:t>
            </a:r>
            <a:endParaRPr sz="1400"/>
          </a:p>
        </p:txBody>
      </p:sp>
      <p:sp>
        <p:nvSpPr>
          <p:cNvPr id="95" name="Google Shape;95;p1"/>
          <p:cNvSpPr txBox="1"/>
          <p:nvPr/>
        </p:nvSpPr>
        <p:spPr>
          <a:xfrm>
            <a:off x="8540995" y="3015644"/>
            <a:ext cx="9324300" cy="759439"/>
          </a:xfrm>
          <a:prstGeom prst="rect">
            <a:avLst/>
          </a:prstGeom>
          <a:noFill/>
          <a:ln>
            <a:noFill/>
          </a:ln>
        </p:spPr>
        <p:txBody>
          <a:bodyPr spcFirstLastPara="1" wrap="square" lIns="0" tIns="0" rIns="0" bIns="0" anchor="t" anchorCtr="0">
            <a:spAutoFit/>
          </a:bodyPr>
          <a:lstStyle/>
          <a:p>
            <a:pPr algn="ctr">
              <a:lnSpc>
                <a:spcPct val="140005"/>
              </a:lnSpc>
              <a:buSzPts val="7099"/>
            </a:pPr>
            <a:r>
              <a:rPr lang="en-US" sz="7050" b="1">
                <a:solidFill>
                  <a:srgbClr val="392503"/>
                </a:solidFill>
                <a:latin typeface="Garamond"/>
                <a:ea typeface="Garamond"/>
                <a:cs typeface="Garamond"/>
              </a:rPr>
              <a:t>DNA &amp; nucleic acids</a:t>
            </a:r>
          </a:p>
        </p:txBody>
      </p:sp>
      <p:sp>
        <p:nvSpPr>
          <p:cNvPr id="96" name="Google Shape;96;p1"/>
          <p:cNvSpPr txBox="1"/>
          <p:nvPr/>
        </p:nvSpPr>
        <p:spPr>
          <a:xfrm>
            <a:off x="1436528" y="4591564"/>
            <a:ext cx="3696792" cy="74591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24"/>
              <a:buFont typeface="Arial"/>
              <a:buNone/>
            </a:pPr>
            <a:r>
              <a:rPr lang="en-US" sz="6924">
                <a:solidFill>
                  <a:srgbClr val="FFFFFF"/>
                </a:solidFill>
                <a:latin typeface="Cardo"/>
                <a:ea typeface="Cardo"/>
                <a:cs typeface="Cardo"/>
                <a:sym typeface="Cardo"/>
              </a:rPr>
              <a:t>STAGE 1 </a:t>
            </a:r>
            <a:endParaRPr sz="1400"/>
          </a:p>
        </p:txBody>
      </p:sp>
      <p:sp>
        <p:nvSpPr>
          <p:cNvPr id="97" name="Google Shape;97;p1"/>
          <p:cNvSpPr txBox="1"/>
          <p:nvPr/>
        </p:nvSpPr>
        <p:spPr>
          <a:xfrm>
            <a:off x="8855467" y="4349239"/>
            <a:ext cx="8007580" cy="1661993"/>
          </a:xfrm>
          <a:prstGeom prst="rect">
            <a:avLst/>
          </a:prstGeom>
          <a:noFill/>
          <a:ln>
            <a:noFill/>
          </a:ln>
        </p:spPr>
        <p:txBody>
          <a:bodyPr spcFirstLastPara="1" wrap="square" lIns="0" tIns="0" rIns="0" bIns="0" anchor="t" anchorCtr="0">
            <a:spAutoFit/>
          </a:bodyPr>
          <a:lstStyle/>
          <a:p>
            <a:pPr algn="ctr">
              <a:buSzPts val="3900"/>
            </a:pPr>
            <a:r>
              <a:rPr lang="en-US" sz="3600" i="1">
                <a:solidFill>
                  <a:srgbClr val="392503"/>
                </a:solidFill>
                <a:latin typeface="Garamond"/>
              </a:rPr>
              <a:t>DNA replication + mutagenesis, molecular basis of gene transcription, gene products and protein synthesis, protein targeting</a:t>
            </a:r>
          </a:p>
        </p:txBody>
      </p:sp>
      <p:sp>
        <p:nvSpPr>
          <p:cNvPr id="2" name="Google Shape;97;p1">
            <a:extLst>
              <a:ext uri="{FF2B5EF4-FFF2-40B4-BE49-F238E27FC236}">
                <a16:creationId xmlns:a16="http://schemas.microsoft.com/office/drawing/2014/main" id="{3D063D96-7677-DA18-0FB1-1E1E69BDBD88}"/>
              </a:ext>
            </a:extLst>
          </p:cNvPr>
          <p:cNvSpPr txBox="1"/>
          <p:nvPr/>
        </p:nvSpPr>
        <p:spPr>
          <a:xfrm>
            <a:off x="9198367" y="6055575"/>
            <a:ext cx="8007580" cy="861774"/>
          </a:xfrm>
          <a:prstGeom prst="rect">
            <a:avLst/>
          </a:prstGeom>
          <a:noFill/>
          <a:ln>
            <a:noFill/>
          </a:ln>
        </p:spPr>
        <p:txBody>
          <a:bodyPr spcFirstLastPara="1" wrap="square" lIns="0" tIns="0" rIns="0" bIns="0" anchor="t" anchorCtr="0">
            <a:spAutoFit/>
          </a:bodyPr>
          <a:lstStyle/>
          <a:p>
            <a:pPr algn="ctr">
              <a:buSzPts val="3900"/>
            </a:pPr>
            <a:r>
              <a:rPr lang="en-US" sz="2800">
                <a:solidFill>
                  <a:srgbClr val="392503"/>
                </a:solidFill>
                <a:latin typeface="Garamond"/>
              </a:rPr>
              <a:t>Saraswathi Karanam</a:t>
            </a:r>
          </a:p>
          <a:p>
            <a:pPr algn="ctr">
              <a:buSzPts val="3900"/>
            </a:pPr>
            <a:r>
              <a:rPr lang="en-US" sz="2800">
                <a:solidFill>
                  <a:srgbClr val="392503"/>
                </a:solidFill>
                <a:latin typeface="Garamond"/>
              </a:rPr>
              <a:t>saraswathi.karanam@kcl.ac.uk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2">
          <a:extLst>
            <a:ext uri="{FF2B5EF4-FFF2-40B4-BE49-F238E27FC236}">
              <a16:creationId xmlns:a16="http://schemas.microsoft.com/office/drawing/2014/main" id="{C77CB9A0-B001-84B8-CD02-D2565C731269}"/>
            </a:ext>
          </a:extLst>
        </p:cNvPr>
        <p:cNvGrpSpPr/>
        <p:nvPr/>
      </p:nvGrpSpPr>
      <p:grpSpPr>
        <a:xfrm>
          <a:off x="0" y="0"/>
          <a:ext cx="0" cy="0"/>
          <a:chOff x="0" y="0"/>
          <a:chExt cx="0" cy="0"/>
        </a:xfrm>
      </p:grpSpPr>
      <p:sp>
        <p:nvSpPr>
          <p:cNvPr id="113" name="Google Shape;113;p3">
            <a:extLst>
              <a:ext uri="{FF2B5EF4-FFF2-40B4-BE49-F238E27FC236}">
                <a16:creationId xmlns:a16="http://schemas.microsoft.com/office/drawing/2014/main" id="{FEFB4101-3959-6A8D-A8F3-95E55E502623}"/>
              </a:ext>
            </a:extLst>
          </p:cNvPr>
          <p:cNvSpPr/>
          <p:nvPr/>
        </p:nvSpPr>
        <p:spPr>
          <a:xfrm>
            <a:off x="172836" y="1672770"/>
            <a:ext cx="8365620" cy="7968638"/>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sp>
      <p:sp>
        <p:nvSpPr>
          <p:cNvPr id="4" name="Title 3">
            <a:extLst>
              <a:ext uri="{FF2B5EF4-FFF2-40B4-BE49-F238E27FC236}">
                <a16:creationId xmlns:a16="http://schemas.microsoft.com/office/drawing/2014/main" id="{357F2D16-BEC7-C805-A8E7-C2E74EC18B59}"/>
              </a:ext>
            </a:extLst>
          </p:cNvPr>
          <p:cNvSpPr>
            <a:spLocks noGrp="1"/>
          </p:cNvSpPr>
          <p:nvPr>
            <p:ph type="title"/>
          </p:nvPr>
        </p:nvSpPr>
        <p:spPr>
          <a:xfrm>
            <a:off x="457200" y="274638"/>
            <a:ext cx="17667514" cy="1665514"/>
          </a:xfrm>
        </p:spPr>
        <p:txBody>
          <a:bodyPr/>
          <a:lstStyle/>
          <a:p>
            <a:r>
              <a:rPr lang="en-GB"/>
              <a:t>DNA replication</a:t>
            </a:r>
          </a:p>
        </p:txBody>
      </p:sp>
      <p:sp>
        <p:nvSpPr>
          <p:cNvPr id="5" name="Text Placeholder 4">
            <a:extLst>
              <a:ext uri="{FF2B5EF4-FFF2-40B4-BE49-F238E27FC236}">
                <a16:creationId xmlns:a16="http://schemas.microsoft.com/office/drawing/2014/main" id="{EDE41A1E-096A-DB44-F7D4-9AFB1E0DC756}"/>
              </a:ext>
            </a:extLst>
          </p:cNvPr>
          <p:cNvSpPr>
            <a:spLocks noGrp="1"/>
          </p:cNvSpPr>
          <p:nvPr>
            <p:ph type="body" idx="1"/>
          </p:nvPr>
        </p:nvSpPr>
        <p:spPr>
          <a:xfrm>
            <a:off x="236765" y="1943100"/>
            <a:ext cx="8047263" cy="7040563"/>
          </a:xfrm>
        </p:spPr>
        <p:txBody>
          <a:bodyPr>
            <a:normAutofit/>
          </a:bodyPr>
          <a:lstStyle/>
          <a:p>
            <a:pPr marL="508000" indent="-457200">
              <a:buFont typeface="Calibri"/>
              <a:buChar char="-"/>
            </a:pPr>
            <a:endParaRPr lang="en-GB"/>
          </a:p>
          <a:p>
            <a:pPr marL="508000" indent="-457200">
              <a:buFont typeface="Calibri"/>
              <a:buChar char="-"/>
            </a:pPr>
            <a:endParaRPr lang="en-GB"/>
          </a:p>
          <a:p>
            <a:pPr lvl="1">
              <a:buFont typeface="Courier New"/>
              <a:buChar char="o"/>
            </a:pPr>
            <a:endParaRPr lang="en-GB"/>
          </a:p>
          <a:p>
            <a:pPr>
              <a:buFont typeface="Calibri"/>
              <a:buChar char="-"/>
            </a:pPr>
            <a:endParaRPr lang="en-GB"/>
          </a:p>
        </p:txBody>
      </p:sp>
      <p:pic>
        <p:nvPicPr>
          <p:cNvPr id="3" name="Picture 2">
            <a:extLst>
              <a:ext uri="{FF2B5EF4-FFF2-40B4-BE49-F238E27FC236}">
                <a16:creationId xmlns:a16="http://schemas.microsoft.com/office/drawing/2014/main" id="{1E0FB399-3513-B07D-0402-D5134D958AA1}"/>
              </a:ext>
            </a:extLst>
          </p:cNvPr>
          <p:cNvPicPr>
            <a:picLocks noChangeAspect="1"/>
          </p:cNvPicPr>
          <p:nvPr/>
        </p:nvPicPr>
        <p:blipFill>
          <a:blip r:embed="rId4"/>
          <a:stretch>
            <a:fillRect/>
          </a:stretch>
        </p:blipFill>
        <p:spPr>
          <a:xfrm>
            <a:off x="11351079" y="276225"/>
            <a:ext cx="5774872" cy="3497036"/>
          </a:xfrm>
          <a:prstGeom prst="rect">
            <a:avLst/>
          </a:prstGeom>
        </p:spPr>
      </p:pic>
      <p:sp>
        <p:nvSpPr>
          <p:cNvPr id="10" name="Text Placeholder 4">
            <a:extLst>
              <a:ext uri="{FF2B5EF4-FFF2-40B4-BE49-F238E27FC236}">
                <a16:creationId xmlns:a16="http://schemas.microsoft.com/office/drawing/2014/main" id="{7ED8ACFC-5F1C-6780-E7CA-381C57BADC41}"/>
              </a:ext>
            </a:extLst>
          </p:cNvPr>
          <p:cNvSpPr txBox="1">
            <a:spLocks/>
          </p:cNvSpPr>
          <p:nvPr/>
        </p:nvSpPr>
        <p:spPr>
          <a:xfrm>
            <a:off x="389165" y="2095500"/>
            <a:ext cx="8047263" cy="7040563"/>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0" indent="-457200">
              <a:buFont typeface="Calibri"/>
              <a:buChar char="-"/>
            </a:pPr>
            <a:r>
              <a:rPr lang="en-GB"/>
              <a:t>DNA polymerase synthesises new strands using the old ones as templates – semi conservative replication</a:t>
            </a:r>
          </a:p>
          <a:p>
            <a:pPr marL="508000" indent="-457200">
              <a:buFont typeface="Calibri"/>
              <a:buChar char="-"/>
            </a:pPr>
            <a:r>
              <a:rPr lang="en-GB"/>
              <a:t>Only works in </a:t>
            </a:r>
            <a:r>
              <a:rPr lang="en-GB" b="1"/>
              <a:t>5' to 3' direction</a:t>
            </a:r>
            <a:r>
              <a:rPr lang="en-GB"/>
              <a:t> – results in different method for 2 parental strands</a:t>
            </a:r>
          </a:p>
          <a:p>
            <a:pPr marL="965200" lvl="1">
              <a:buSzPts val="2800"/>
              <a:buFont typeface="Courier New"/>
              <a:buChar char="o"/>
            </a:pPr>
            <a:r>
              <a:rPr lang="en-GB"/>
              <a:t>Leading strand is synthesised continuously</a:t>
            </a:r>
          </a:p>
          <a:p>
            <a:pPr marL="965200" lvl="1">
              <a:buFont typeface="Courier New"/>
              <a:buChar char="o"/>
            </a:pPr>
            <a:r>
              <a:rPr lang="en-GB"/>
              <a:t>Lagging strand is synthesised discontinuously forming </a:t>
            </a:r>
            <a:r>
              <a:rPr lang="en-GB" b="1" err="1"/>
              <a:t>okazaki</a:t>
            </a:r>
            <a:r>
              <a:rPr lang="en-GB" b="1"/>
              <a:t> fragments</a:t>
            </a:r>
          </a:p>
          <a:p>
            <a:pPr marL="508000" indent="-457200">
              <a:buFont typeface="Calibri"/>
              <a:buChar char="-"/>
            </a:pPr>
            <a:r>
              <a:rPr lang="en-GB"/>
              <a:t>Helix unwinds further so replication can continue</a:t>
            </a:r>
          </a:p>
          <a:p>
            <a:pPr marL="508000" indent="-457200">
              <a:buFont typeface="Calibri"/>
              <a:buChar char="-"/>
            </a:pPr>
            <a:r>
              <a:rPr lang="en-GB"/>
              <a:t>Process of joining </a:t>
            </a:r>
            <a:r>
              <a:rPr lang="en-GB" err="1"/>
              <a:t>okazaki</a:t>
            </a:r>
            <a:r>
              <a:rPr lang="en-GB"/>
              <a:t> fragments</a:t>
            </a:r>
          </a:p>
          <a:p>
            <a:pPr marL="965200" lvl="1">
              <a:buSzPts val="2800"/>
              <a:buFont typeface="Courier New"/>
              <a:buChar char="o"/>
            </a:pPr>
            <a:r>
              <a:rPr lang="en-GB"/>
              <a:t>DNA polymerase extends DNA until it reaches the next RNA primer</a:t>
            </a:r>
          </a:p>
          <a:p>
            <a:pPr marL="965200" lvl="1">
              <a:buFont typeface="Courier New"/>
              <a:buChar char="o"/>
            </a:pPr>
            <a:r>
              <a:rPr lang="en-GB"/>
              <a:t>The primer is degraded by an </a:t>
            </a:r>
            <a:r>
              <a:rPr lang="en-GB" b="1"/>
              <a:t>exonuclease</a:t>
            </a:r>
            <a:r>
              <a:rPr lang="en-GB"/>
              <a:t> leaving a gap</a:t>
            </a:r>
          </a:p>
          <a:p>
            <a:pPr marL="965200" lvl="1">
              <a:buFont typeface="Courier New"/>
              <a:buChar char="o"/>
            </a:pPr>
            <a:r>
              <a:rPr lang="en-GB"/>
              <a:t>DNA polymerase continues across the gap</a:t>
            </a:r>
          </a:p>
          <a:p>
            <a:pPr marL="965200" lvl="1">
              <a:buFont typeface="Courier New"/>
              <a:buChar char="o"/>
            </a:pPr>
            <a:r>
              <a:rPr lang="en-GB"/>
              <a:t>Missing phosphodiester bond in added by </a:t>
            </a:r>
            <a:r>
              <a:rPr lang="en-GB" b="1"/>
              <a:t>DNA ligase</a:t>
            </a:r>
          </a:p>
          <a:p>
            <a:pPr marL="508000" indent="-457200">
              <a:buFont typeface="Calibri"/>
              <a:buChar char="-"/>
            </a:pPr>
            <a:endParaRPr lang="en-GB"/>
          </a:p>
          <a:p>
            <a:pPr marL="508000" indent="-457200">
              <a:buFont typeface="Calibri"/>
              <a:buChar char="-"/>
            </a:pPr>
            <a:endParaRPr lang="en-GB"/>
          </a:p>
          <a:p>
            <a:pPr marL="533400" lvl="1" indent="0">
              <a:buNone/>
            </a:pPr>
            <a:endParaRPr lang="en-GB"/>
          </a:p>
          <a:p>
            <a:pPr>
              <a:buFont typeface="Calibri"/>
              <a:buChar char="-"/>
            </a:pPr>
            <a:endParaRPr lang="en-GB"/>
          </a:p>
        </p:txBody>
      </p:sp>
      <p:sp>
        <p:nvSpPr>
          <p:cNvPr id="7" name="TextBox 6">
            <a:extLst>
              <a:ext uri="{FF2B5EF4-FFF2-40B4-BE49-F238E27FC236}">
                <a16:creationId xmlns:a16="http://schemas.microsoft.com/office/drawing/2014/main" id="{E9D6E8B5-E23C-69D9-8876-219087FC8AAC}"/>
              </a:ext>
            </a:extLst>
          </p:cNvPr>
          <p:cNvSpPr txBox="1"/>
          <p:nvPr/>
        </p:nvSpPr>
        <p:spPr>
          <a:xfrm>
            <a:off x="171449" y="9644494"/>
            <a:ext cx="14956971" cy="8463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Image references: </a:t>
            </a:r>
            <a:r>
              <a:rPr lang="en-GB">
                <a:ea typeface="Open Sans"/>
              </a:rPr>
              <a:t>Knight, S</a:t>
            </a:r>
            <a:r>
              <a:rPr lang="en-GB" sz="1100">
                <a:latin typeface="Open Sans"/>
                <a:ea typeface="Open Sans"/>
                <a:cs typeface="Open Sans"/>
              </a:rPr>
              <a:t>. (2024) DNA replication and mutagenesis</a:t>
            </a:r>
          </a:p>
          <a:p>
            <a:r>
              <a:rPr lang="en-GB" sz="1200" err="1">
                <a:latin typeface="Times New Roman"/>
                <a:ea typeface="Open Sans"/>
                <a:cs typeface="Times New Roman"/>
              </a:rPr>
              <a:t>AbdelAziz</a:t>
            </a:r>
            <a:r>
              <a:rPr lang="en-GB" sz="1200">
                <a:latin typeface="Times New Roman"/>
                <a:ea typeface="Open Sans"/>
                <a:cs typeface="Times New Roman"/>
              </a:rPr>
              <a:t>, W. (2003). The DNA synthesome: its potential as a novel in vitro model system for studying S-phase specific anticancer agents. </a:t>
            </a:r>
            <a:r>
              <a:rPr lang="en-GB" sz="1200" i="1">
                <a:latin typeface="Times New Roman"/>
                <a:ea typeface="Open Sans"/>
                <a:cs typeface="Times New Roman"/>
              </a:rPr>
              <a:t>Critical Reviews in Oncology/</a:t>
            </a:r>
            <a:r>
              <a:rPr lang="en-GB" sz="1200" i="1" err="1">
                <a:latin typeface="Times New Roman"/>
                <a:ea typeface="Open Sans"/>
                <a:cs typeface="Times New Roman"/>
              </a:rPr>
              <a:t>Hematology</a:t>
            </a:r>
            <a:r>
              <a:rPr lang="en-GB" sz="1200">
                <a:latin typeface="Times New Roman"/>
                <a:ea typeface="Open Sans"/>
                <a:cs typeface="Times New Roman"/>
              </a:rPr>
              <a:t>, 48(1), pp.19–33. </a:t>
            </a:r>
            <a:r>
              <a:rPr lang="en-GB" sz="1200" err="1">
                <a:latin typeface="Times New Roman"/>
                <a:ea typeface="Open Sans"/>
                <a:cs typeface="Times New Roman"/>
              </a:rPr>
              <a:t>doi:https</a:t>
            </a:r>
            <a:r>
              <a:rPr lang="en-GB" sz="1200">
                <a:latin typeface="Times New Roman"/>
                <a:ea typeface="Open Sans"/>
                <a:cs typeface="Times New Roman"/>
              </a:rPr>
              <a:t>://doi.org/10.1016/s1040-8428(03)00096-9.</a:t>
            </a:r>
            <a:endParaRPr lang="en-GB"/>
          </a:p>
          <a:p>
            <a:endParaRPr lang="en-GB" sz="1100">
              <a:latin typeface="Open Sans"/>
              <a:ea typeface="Open Sans"/>
              <a:cs typeface="Open Sans"/>
            </a:endParaRPr>
          </a:p>
        </p:txBody>
      </p:sp>
      <p:pic>
        <p:nvPicPr>
          <p:cNvPr id="8" name="Picture 7" descr="Okazaki Fragment - an overview | ScienceDirect Topics">
            <a:extLst>
              <a:ext uri="{FF2B5EF4-FFF2-40B4-BE49-F238E27FC236}">
                <a16:creationId xmlns:a16="http://schemas.microsoft.com/office/drawing/2014/main" id="{821C7B2D-3808-6793-1118-81BA59E2DFA2}"/>
              </a:ext>
            </a:extLst>
          </p:cNvPr>
          <p:cNvPicPr>
            <a:picLocks noChangeAspect="1"/>
          </p:cNvPicPr>
          <p:nvPr/>
        </p:nvPicPr>
        <p:blipFill>
          <a:blip r:embed="rId5"/>
          <a:stretch>
            <a:fillRect/>
          </a:stretch>
        </p:blipFill>
        <p:spPr>
          <a:xfrm>
            <a:off x="11738240" y="4025075"/>
            <a:ext cx="3386164" cy="5830536"/>
          </a:xfrm>
          <a:prstGeom prst="rect">
            <a:avLst/>
          </a:prstGeom>
        </p:spPr>
      </p:pic>
      <p:pic>
        <p:nvPicPr>
          <p:cNvPr id="6" name="Picture 5" descr="A black background with a black square&#10;&#10;AI-generated content may be incorrect.">
            <a:extLst>
              <a:ext uri="{FF2B5EF4-FFF2-40B4-BE49-F238E27FC236}">
                <a16:creationId xmlns:a16="http://schemas.microsoft.com/office/drawing/2014/main" id="{C3CE323C-0115-2A01-09EC-0FD024082552}"/>
              </a:ext>
            </a:extLst>
          </p:cNvPr>
          <p:cNvPicPr>
            <a:picLocks noChangeAspect="1"/>
          </p:cNvPicPr>
          <p:nvPr/>
        </p:nvPicPr>
        <p:blipFill>
          <a:blip r:embed="rId6"/>
          <a:stretch>
            <a:fillRect/>
          </a:stretch>
        </p:blipFill>
        <p:spPr>
          <a:xfrm>
            <a:off x="172717" y="277346"/>
            <a:ext cx="2750526" cy="817440"/>
          </a:xfrm>
          <a:prstGeom prst="rect">
            <a:avLst/>
          </a:prstGeom>
        </p:spPr>
      </p:pic>
    </p:spTree>
    <p:extLst>
      <p:ext uri="{BB962C8B-B14F-4D97-AF65-F5344CB8AC3E}">
        <p14:creationId xmlns:p14="http://schemas.microsoft.com/office/powerpoint/2010/main" val="1947481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2">
          <a:extLst>
            <a:ext uri="{FF2B5EF4-FFF2-40B4-BE49-F238E27FC236}">
              <a16:creationId xmlns:a16="http://schemas.microsoft.com/office/drawing/2014/main" id="{B1BB764B-F7BC-9E34-8FBC-0CC8CE9D14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E682BC-A565-4FF9-F2BA-521F12A9A59F}"/>
              </a:ext>
            </a:extLst>
          </p:cNvPr>
          <p:cNvSpPr>
            <a:spLocks noGrp="1"/>
          </p:cNvSpPr>
          <p:nvPr>
            <p:ph type="title"/>
          </p:nvPr>
        </p:nvSpPr>
        <p:spPr>
          <a:xfrm>
            <a:off x="457200" y="274638"/>
            <a:ext cx="17667514" cy="1665514"/>
          </a:xfrm>
        </p:spPr>
        <p:txBody>
          <a:bodyPr/>
          <a:lstStyle/>
          <a:p>
            <a:r>
              <a:rPr lang="en-GB"/>
              <a:t>Proof reading</a:t>
            </a:r>
          </a:p>
        </p:txBody>
      </p:sp>
      <p:sp>
        <p:nvSpPr>
          <p:cNvPr id="5" name="Text Placeholder 4">
            <a:extLst>
              <a:ext uri="{FF2B5EF4-FFF2-40B4-BE49-F238E27FC236}">
                <a16:creationId xmlns:a16="http://schemas.microsoft.com/office/drawing/2014/main" id="{7F0B83EF-851A-35E7-3282-545CEAAAFC44}"/>
              </a:ext>
            </a:extLst>
          </p:cNvPr>
          <p:cNvSpPr>
            <a:spLocks noGrp="1"/>
          </p:cNvSpPr>
          <p:nvPr>
            <p:ph type="body" idx="1"/>
          </p:nvPr>
        </p:nvSpPr>
        <p:spPr>
          <a:xfrm>
            <a:off x="236765" y="1943100"/>
            <a:ext cx="8047263" cy="7040563"/>
          </a:xfrm>
        </p:spPr>
        <p:txBody>
          <a:bodyPr>
            <a:normAutofit/>
          </a:bodyPr>
          <a:lstStyle/>
          <a:p>
            <a:pPr marL="508000" indent="-457200">
              <a:buFont typeface="Calibri"/>
              <a:buChar char="-"/>
            </a:pPr>
            <a:endParaRPr lang="en-GB"/>
          </a:p>
          <a:p>
            <a:pPr marL="508000" indent="-457200">
              <a:buFont typeface="Calibri"/>
              <a:buChar char="-"/>
            </a:pPr>
            <a:endParaRPr lang="en-GB"/>
          </a:p>
          <a:p>
            <a:pPr lvl="1">
              <a:buFont typeface="Courier New"/>
              <a:buChar char="o"/>
            </a:pPr>
            <a:endParaRPr lang="en-GB"/>
          </a:p>
          <a:p>
            <a:pPr>
              <a:buFont typeface="Calibri"/>
              <a:buChar char="-"/>
            </a:pPr>
            <a:endParaRPr lang="en-GB"/>
          </a:p>
        </p:txBody>
      </p:sp>
      <p:pic>
        <p:nvPicPr>
          <p:cNvPr id="6" name="Picture 5" descr="Proofreading:&#10;&#10;1. DNA polymerase adds a new base to the 3' end of the growing, new strand. (The template has a G,  and the polymerase incorrectly adds a T rather than a C to the new strand.)&#10;&#10;2. Polymerase detects that the bases are mispaired.&#10;&#10;3. Polymerase uses 3' to 5' exonuclease activity to remove the incorrect T from the 3' end of the new strand.">
            <a:extLst>
              <a:ext uri="{FF2B5EF4-FFF2-40B4-BE49-F238E27FC236}">
                <a16:creationId xmlns:a16="http://schemas.microsoft.com/office/drawing/2014/main" id="{B1024A66-6892-4D64-1AB4-B050372B7A2D}"/>
              </a:ext>
            </a:extLst>
          </p:cNvPr>
          <p:cNvPicPr>
            <a:picLocks noChangeAspect="1"/>
          </p:cNvPicPr>
          <p:nvPr/>
        </p:nvPicPr>
        <p:blipFill>
          <a:blip r:embed="rId3"/>
          <a:stretch>
            <a:fillRect/>
          </a:stretch>
        </p:blipFill>
        <p:spPr>
          <a:xfrm>
            <a:off x="2219037" y="1646988"/>
            <a:ext cx="14542653" cy="7639569"/>
          </a:xfrm>
          <a:prstGeom prst="rect">
            <a:avLst/>
          </a:prstGeom>
        </p:spPr>
      </p:pic>
      <p:sp>
        <p:nvSpPr>
          <p:cNvPr id="7" name="TextBox 6">
            <a:extLst>
              <a:ext uri="{FF2B5EF4-FFF2-40B4-BE49-F238E27FC236}">
                <a16:creationId xmlns:a16="http://schemas.microsoft.com/office/drawing/2014/main" id="{363DB659-FB43-BF51-BCCD-FAE8851FC479}"/>
              </a:ext>
            </a:extLst>
          </p:cNvPr>
          <p:cNvSpPr txBox="1"/>
          <p:nvPr/>
        </p:nvSpPr>
        <p:spPr>
          <a:xfrm>
            <a:off x="187778" y="9666514"/>
            <a:ext cx="1782263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Image reference: https://www.khanacademy.org/science/biology/dna-as-the-genetic-material/dna-replication/a/dna-proofreading-and-repair#:~:text=DNA%20polymerases%20are%20the%20enzymes,This%20process%20is%20called%20proofreading.</a:t>
            </a:r>
          </a:p>
        </p:txBody>
      </p:sp>
      <p:pic>
        <p:nvPicPr>
          <p:cNvPr id="3" name="Picture 2" descr="A black background with a black square&#10;&#10;AI-generated content may be incorrect.">
            <a:extLst>
              <a:ext uri="{FF2B5EF4-FFF2-40B4-BE49-F238E27FC236}">
                <a16:creationId xmlns:a16="http://schemas.microsoft.com/office/drawing/2014/main" id="{63B88AC3-B391-5A71-FD04-A582EC0ACC38}"/>
              </a:ext>
            </a:extLst>
          </p:cNvPr>
          <p:cNvPicPr>
            <a:picLocks noChangeAspect="1"/>
          </p:cNvPicPr>
          <p:nvPr/>
        </p:nvPicPr>
        <p:blipFill>
          <a:blip r:embed="rId4"/>
          <a:stretch>
            <a:fillRect/>
          </a:stretch>
        </p:blipFill>
        <p:spPr>
          <a:xfrm>
            <a:off x="15320353" y="231164"/>
            <a:ext cx="2750526" cy="817440"/>
          </a:xfrm>
          <a:prstGeom prst="rect">
            <a:avLst/>
          </a:prstGeom>
        </p:spPr>
      </p:pic>
    </p:spTree>
    <p:extLst>
      <p:ext uri="{BB962C8B-B14F-4D97-AF65-F5344CB8AC3E}">
        <p14:creationId xmlns:p14="http://schemas.microsoft.com/office/powerpoint/2010/main" val="2148727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2">
          <a:extLst>
            <a:ext uri="{FF2B5EF4-FFF2-40B4-BE49-F238E27FC236}">
              <a16:creationId xmlns:a16="http://schemas.microsoft.com/office/drawing/2014/main" id="{02502B42-3DC9-C37E-8AD3-DA3EE144989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BFC1D29-64E1-6ECF-1971-CE0FED51E609}"/>
              </a:ext>
            </a:extLst>
          </p:cNvPr>
          <p:cNvSpPr>
            <a:spLocks noGrp="1"/>
          </p:cNvSpPr>
          <p:nvPr>
            <p:ph type="title"/>
          </p:nvPr>
        </p:nvSpPr>
        <p:spPr>
          <a:xfrm>
            <a:off x="457200" y="274638"/>
            <a:ext cx="17667514" cy="1665514"/>
          </a:xfrm>
        </p:spPr>
        <p:txBody>
          <a:bodyPr/>
          <a:lstStyle/>
          <a:p>
            <a:r>
              <a:rPr lang="en-GB"/>
              <a:t>Chromosome end problem</a:t>
            </a:r>
          </a:p>
        </p:txBody>
      </p:sp>
      <p:sp>
        <p:nvSpPr>
          <p:cNvPr id="5" name="Text Placeholder 4">
            <a:extLst>
              <a:ext uri="{FF2B5EF4-FFF2-40B4-BE49-F238E27FC236}">
                <a16:creationId xmlns:a16="http://schemas.microsoft.com/office/drawing/2014/main" id="{B310BC3C-8378-EC1F-57FE-321065D37D74}"/>
              </a:ext>
            </a:extLst>
          </p:cNvPr>
          <p:cNvSpPr>
            <a:spLocks noGrp="1"/>
          </p:cNvSpPr>
          <p:nvPr>
            <p:ph type="body" idx="1"/>
          </p:nvPr>
        </p:nvSpPr>
        <p:spPr>
          <a:xfrm>
            <a:off x="236765" y="1943100"/>
            <a:ext cx="8047263" cy="7040563"/>
          </a:xfrm>
        </p:spPr>
        <p:txBody>
          <a:bodyPr>
            <a:normAutofit/>
          </a:bodyPr>
          <a:lstStyle/>
          <a:p>
            <a:pPr marL="508000" indent="-457200">
              <a:buFont typeface="Calibri"/>
              <a:buChar char="-"/>
            </a:pPr>
            <a:endParaRPr lang="en-GB"/>
          </a:p>
          <a:p>
            <a:pPr marL="508000" indent="-457200">
              <a:buFont typeface="Calibri"/>
              <a:buChar char="-"/>
            </a:pPr>
            <a:endParaRPr lang="en-GB"/>
          </a:p>
          <a:p>
            <a:pPr lvl="1">
              <a:buFont typeface="Courier New"/>
              <a:buChar char="o"/>
            </a:pPr>
            <a:endParaRPr lang="en-GB"/>
          </a:p>
          <a:p>
            <a:pPr>
              <a:buFont typeface="Calibri"/>
              <a:buChar char="-"/>
            </a:pPr>
            <a:endParaRPr lang="en-GB"/>
          </a:p>
        </p:txBody>
      </p:sp>
      <p:pic>
        <p:nvPicPr>
          <p:cNvPr id="6" name="Picture 5" descr="A diagram explains D N A replication, showing leading and lagging strands, replication forks, primers, and overhangs. Arrows indicate the direction of synthesis.">
            <a:extLst>
              <a:ext uri="{FF2B5EF4-FFF2-40B4-BE49-F238E27FC236}">
                <a16:creationId xmlns:a16="http://schemas.microsoft.com/office/drawing/2014/main" id="{FC99C103-228B-4ADB-9ADF-C581BA65054C}"/>
              </a:ext>
            </a:extLst>
          </p:cNvPr>
          <p:cNvPicPr>
            <a:picLocks noChangeAspect="1"/>
          </p:cNvPicPr>
          <p:nvPr/>
        </p:nvPicPr>
        <p:blipFill>
          <a:blip r:embed="rId3"/>
          <a:stretch>
            <a:fillRect/>
          </a:stretch>
        </p:blipFill>
        <p:spPr>
          <a:xfrm>
            <a:off x="5293673" y="1504009"/>
            <a:ext cx="7707745" cy="8167651"/>
          </a:xfrm>
          <a:prstGeom prst="rect">
            <a:avLst/>
          </a:prstGeom>
        </p:spPr>
      </p:pic>
      <p:sp>
        <p:nvSpPr>
          <p:cNvPr id="7" name="TextBox 6">
            <a:extLst>
              <a:ext uri="{FF2B5EF4-FFF2-40B4-BE49-F238E27FC236}">
                <a16:creationId xmlns:a16="http://schemas.microsoft.com/office/drawing/2014/main" id="{16A397A6-BAE4-AAB6-71E3-200D5FDB0136}"/>
              </a:ext>
            </a:extLst>
          </p:cNvPr>
          <p:cNvSpPr txBox="1"/>
          <p:nvPr/>
        </p:nvSpPr>
        <p:spPr>
          <a:xfrm>
            <a:off x="36615" y="9851654"/>
            <a:ext cx="145162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Image reference: </a:t>
            </a:r>
            <a:r>
              <a:rPr lang="en-GB" sz="1200">
                <a:latin typeface="Times New Roman"/>
                <a:cs typeface="Times New Roman"/>
              </a:rPr>
              <a:t>Khan Academy (2018b). </a:t>
            </a:r>
            <a:r>
              <a:rPr lang="en-GB" sz="1200" i="1">
                <a:latin typeface="Times New Roman"/>
                <a:cs typeface="Times New Roman"/>
              </a:rPr>
              <a:t>Telomeres and telomerase</a:t>
            </a:r>
            <a:r>
              <a:rPr lang="en-GB" sz="1200">
                <a:latin typeface="Times New Roman"/>
                <a:cs typeface="Times New Roman"/>
              </a:rPr>
              <a:t>. [online] Khan Academy. Available at: </a:t>
            </a:r>
            <a:r>
              <a:rPr lang="en-GB" sz="1200">
                <a:latin typeface="Times New Roman"/>
                <a:cs typeface="Times New Roman"/>
                <a:hlinkClick r:id="rId4"/>
              </a:rPr>
              <a:t>https://www.khanacademy.org/science/biology/dna-as-the-genetic-material/dna-replication/a/telomeres-telomerase</a:t>
            </a:r>
            <a:r>
              <a:rPr lang="en-GB" sz="1200">
                <a:latin typeface="Times New Roman"/>
                <a:cs typeface="Times New Roman"/>
              </a:rPr>
              <a:t>.</a:t>
            </a:r>
            <a:endParaRPr lang="en-US"/>
          </a:p>
          <a:p>
            <a:endParaRPr lang="en-GB"/>
          </a:p>
        </p:txBody>
      </p:sp>
      <p:pic>
        <p:nvPicPr>
          <p:cNvPr id="3" name="Picture 2" descr="A black background with a black square&#10;&#10;AI-generated content may be incorrect.">
            <a:extLst>
              <a:ext uri="{FF2B5EF4-FFF2-40B4-BE49-F238E27FC236}">
                <a16:creationId xmlns:a16="http://schemas.microsoft.com/office/drawing/2014/main" id="{9DCCF4E6-13AC-6B6F-75FD-159B13F5B4AD}"/>
              </a:ext>
            </a:extLst>
          </p:cNvPr>
          <p:cNvPicPr>
            <a:picLocks noChangeAspect="1"/>
          </p:cNvPicPr>
          <p:nvPr/>
        </p:nvPicPr>
        <p:blipFill>
          <a:blip r:embed="rId5"/>
          <a:stretch>
            <a:fillRect/>
          </a:stretch>
        </p:blipFill>
        <p:spPr>
          <a:xfrm>
            <a:off x="15320353" y="231164"/>
            <a:ext cx="2750526" cy="817440"/>
          </a:xfrm>
          <a:prstGeom prst="rect">
            <a:avLst/>
          </a:prstGeom>
        </p:spPr>
      </p:pic>
    </p:spTree>
    <p:extLst>
      <p:ext uri="{BB962C8B-B14F-4D97-AF65-F5344CB8AC3E}">
        <p14:creationId xmlns:p14="http://schemas.microsoft.com/office/powerpoint/2010/main" val="3417120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2">
          <a:extLst>
            <a:ext uri="{FF2B5EF4-FFF2-40B4-BE49-F238E27FC236}">
              <a16:creationId xmlns:a16="http://schemas.microsoft.com/office/drawing/2014/main" id="{84F2C660-BBE9-5CE6-B0AB-A050BAFC01EB}"/>
            </a:ext>
          </a:extLst>
        </p:cNvPr>
        <p:cNvGrpSpPr/>
        <p:nvPr/>
      </p:nvGrpSpPr>
      <p:grpSpPr>
        <a:xfrm>
          <a:off x="0" y="0"/>
          <a:ext cx="0" cy="0"/>
          <a:chOff x="0" y="0"/>
          <a:chExt cx="0" cy="0"/>
        </a:xfrm>
      </p:grpSpPr>
      <p:sp>
        <p:nvSpPr>
          <p:cNvPr id="113" name="Google Shape;113;p3">
            <a:extLst>
              <a:ext uri="{FF2B5EF4-FFF2-40B4-BE49-F238E27FC236}">
                <a16:creationId xmlns:a16="http://schemas.microsoft.com/office/drawing/2014/main" id="{88815431-65E7-1536-A01C-FBA2AD05F12B}"/>
              </a:ext>
            </a:extLst>
          </p:cNvPr>
          <p:cNvSpPr/>
          <p:nvPr/>
        </p:nvSpPr>
        <p:spPr>
          <a:xfrm>
            <a:off x="172836" y="1672770"/>
            <a:ext cx="8365620" cy="7968638"/>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sp>
      <p:sp>
        <p:nvSpPr>
          <p:cNvPr id="4" name="Title 3">
            <a:extLst>
              <a:ext uri="{FF2B5EF4-FFF2-40B4-BE49-F238E27FC236}">
                <a16:creationId xmlns:a16="http://schemas.microsoft.com/office/drawing/2014/main" id="{96813559-2A0F-3F82-2000-619410777077}"/>
              </a:ext>
            </a:extLst>
          </p:cNvPr>
          <p:cNvSpPr>
            <a:spLocks noGrp="1"/>
          </p:cNvSpPr>
          <p:nvPr>
            <p:ph type="title"/>
          </p:nvPr>
        </p:nvSpPr>
        <p:spPr>
          <a:xfrm>
            <a:off x="457200" y="274638"/>
            <a:ext cx="17667514" cy="1665514"/>
          </a:xfrm>
        </p:spPr>
        <p:txBody>
          <a:bodyPr/>
          <a:lstStyle/>
          <a:p>
            <a:r>
              <a:rPr lang="en-GB"/>
              <a:t>Chromosome end problem solution: telomeres</a:t>
            </a:r>
          </a:p>
        </p:txBody>
      </p:sp>
      <p:sp>
        <p:nvSpPr>
          <p:cNvPr id="5" name="Text Placeholder 4">
            <a:extLst>
              <a:ext uri="{FF2B5EF4-FFF2-40B4-BE49-F238E27FC236}">
                <a16:creationId xmlns:a16="http://schemas.microsoft.com/office/drawing/2014/main" id="{BA3E7CA7-4AF3-5D4F-6B86-6F75A94C7C12}"/>
              </a:ext>
            </a:extLst>
          </p:cNvPr>
          <p:cNvSpPr>
            <a:spLocks noGrp="1"/>
          </p:cNvSpPr>
          <p:nvPr>
            <p:ph type="body" idx="1"/>
          </p:nvPr>
        </p:nvSpPr>
        <p:spPr>
          <a:xfrm>
            <a:off x="236765" y="1943100"/>
            <a:ext cx="8047263" cy="7040563"/>
          </a:xfrm>
        </p:spPr>
        <p:txBody>
          <a:bodyPr>
            <a:normAutofit/>
          </a:bodyPr>
          <a:lstStyle/>
          <a:p>
            <a:pPr marL="508000" indent="-457200">
              <a:buFont typeface="Calibri"/>
              <a:buChar char="-"/>
            </a:pPr>
            <a:endParaRPr lang="en-GB"/>
          </a:p>
          <a:p>
            <a:pPr marL="508000" indent="-457200">
              <a:buFont typeface="Calibri"/>
              <a:buChar char="-"/>
            </a:pPr>
            <a:endParaRPr lang="en-GB"/>
          </a:p>
          <a:p>
            <a:pPr lvl="1">
              <a:buFont typeface="Courier New"/>
              <a:buChar char="o"/>
            </a:pPr>
            <a:endParaRPr lang="en-GB"/>
          </a:p>
          <a:p>
            <a:pPr>
              <a:buFont typeface="Calibri"/>
              <a:buChar char="-"/>
            </a:pPr>
            <a:endParaRPr lang="en-GB"/>
          </a:p>
        </p:txBody>
      </p:sp>
      <p:sp>
        <p:nvSpPr>
          <p:cNvPr id="10" name="Text Placeholder 4">
            <a:extLst>
              <a:ext uri="{FF2B5EF4-FFF2-40B4-BE49-F238E27FC236}">
                <a16:creationId xmlns:a16="http://schemas.microsoft.com/office/drawing/2014/main" id="{87BAD6B4-81B9-113D-8832-E618A11BAA3F}"/>
              </a:ext>
            </a:extLst>
          </p:cNvPr>
          <p:cNvSpPr txBox="1">
            <a:spLocks/>
          </p:cNvSpPr>
          <p:nvPr/>
        </p:nvSpPr>
        <p:spPr>
          <a:xfrm>
            <a:off x="389165" y="2095500"/>
            <a:ext cx="8047263" cy="704056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0" indent="-457200">
              <a:buFont typeface="Calibri"/>
              <a:buChar char="-"/>
            </a:pPr>
            <a:r>
              <a:rPr lang="en-GB"/>
              <a:t>Specialised structure at end of chromosome: consists of hundreds of repeats of sequence 5'TTAGGG 3'</a:t>
            </a:r>
          </a:p>
          <a:p>
            <a:pPr marL="508000" indent="-457200">
              <a:buFont typeface="Calibri"/>
              <a:buChar char="-"/>
            </a:pPr>
            <a:r>
              <a:rPr lang="en-GB"/>
              <a:t>Telomeres get shorter after each replication – prevents loss of functional parts of the genome</a:t>
            </a:r>
          </a:p>
          <a:p>
            <a:pPr marL="965200" lvl="1">
              <a:buSzPts val="2800"/>
              <a:buFont typeface="Courier New"/>
              <a:buChar char="o"/>
            </a:pPr>
            <a:r>
              <a:rPr lang="en-GB"/>
              <a:t>When they become too short cells stop dividing</a:t>
            </a:r>
          </a:p>
          <a:p>
            <a:pPr marL="508000" indent="-457200">
              <a:buFont typeface="Calibri"/>
              <a:buChar char="-"/>
            </a:pPr>
            <a:r>
              <a:rPr lang="en-GB"/>
              <a:t>Specific proteins bind to telomeres to form </a:t>
            </a:r>
            <a:r>
              <a:rPr lang="en-GB" b="1" err="1"/>
              <a:t>shelterin</a:t>
            </a:r>
            <a:r>
              <a:rPr lang="en-GB"/>
              <a:t> complex – prevents end to end chromosome fusions</a:t>
            </a:r>
          </a:p>
          <a:p>
            <a:pPr marL="508000" indent="-457200">
              <a:buFont typeface="Calibri"/>
              <a:buChar char="-"/>
            </a:pPr>
            <a:r>
              <a:rPr lang="en-GB"/>
              <a:t>In stem cells and gametes telomerase adds telomere repeats to the end of chromosomes – telomerase consists of </a:t>
            </a:r>
            <a:r>
              <a:rPr lang="en-GB" b="1"/>
              <a:t>reverse transcriptase</a:t>
            </a:r>
            <a:r>
              <a:rPr lang="en-GB"/>
              <a:t> and </a:t>
            </a:r>
            <a:r>
              <a:rPr lang="en-GB" err="1"/>
              <a:t>and</a:t>
            </a:r>
            <a:r>
              <a:rPr lang="en-GB"/>
              <a:t> an </a:t>
            </a:r>
            <a:r>
              <a:rPr lang="en-GB" b="1"/>
              <a:t>RNA telomere repeat template</a:t>
            </a:r>
          </a:p>
          <a:p>
            <a:pPr marL="508000" indent="-457200">
              <a:buFont typeface="Calibri"/>
              <a:buChar char="-"/>
            </a:pPr>
            <a:endParaRPr lang="en-GB"/>
          </a:p>
          <a:p>
            <a:pPr marL="508000" indent="-457200">
              <a:buFont typeface="Calibri"/>
              <a:buChar char="-"/>
            </a:pPr>
            <a:endParaRPr lang="en-GB"/>
          </a:p>
          <a:p>
            <a:pPr marL="533400" lvl="1" indent="0">
              <a:buNone/>
            </a:pPr>
            <a:endParaRPr lang="en-GB"/>
          </a:p>
          <a:p>
            <a:pPr>
              <a:buFont typeface="Calibri"/>
              <a:buChar char="-"/>
            </a:pPr>
            <a:endParaRPr lang="en-GB"/>
          </a:p>
        </p:txBody>
      </p:sp>
      <p:pic>
        <p:nvPicPr>
          <p:cNvPr id="6" name="Picture 5">
            <a:extLst>
              <a:ext uri="{FF2B5EF4-FFF2-40B4-BE49-F238E27FC236}">
                <a16:creationId xmlns:a16="http://schemas.microsoft.com/office/drawing/2014/main" id="{2770F4E9-63EE-6733-54DC-60672932307D}"/>
              </a:ext>
            </a:extLst>
          </p:cNvPr>
          <p:cNvPicPr>
            <a:picLocks noChangeAspect="1"/>
          </p:cNvPicPr>
          <p:nvPr/>
        </p:nvPicPr>
        <p:blipFill>
          <a:blip r:embed="rId4"/>
          <a:stretch>
            <a:fillRect/>
          </a:stretch>
        </p:blipFill>
        <p:spPr>
          <a:xfrm>
            <a:off x="8747703" y="3067050"/>
            <a:ext cx="9105321" cy="4152900"/>
          </a:xfrm>
          <a:prstGeom prst="rect">
            <a:avLst/>
          </a:prstGeom>
        </p:spPr>
      </p:pic>
      <p:sp>
        <p:nvSpPr>
          <p:cNvPr id="7" name="TextBox 6">
            <a:extLst>
              <a:ext uri="{FF2B5EF4-FFF2-40B4-BE49-F238E27FC236}">
                <a16:creationId xmlns:a16="http://schemas.microsoft.com/office/drawing/2014/main" id="{CAFB8F6F-8A85-9005-7D70-CFA21004D370}"/>
              </a:ext>
            </a:extLst>
          </p:cNvPr>
          <p:cNvSpPr txBox="1"/>
          <p:nvPr/>
        </p:nvSpPr>
        <p:spPr>
          <a:xfrm>
            <a:off x="247237" y="9765804"/>
            <a:ext cx="1804265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Image reference: Telomere biology: from disorders to </a:t>
            </a:r>
            <a:r>
              <a:rPr lang="en-GB" err="1"/>
              <a:t>hematological</a:t>
            </a:r>
            <a:r>
              <a:rPr lang="en-GB"/>
              <a:t> diseases - Scientific Figure on ResearchGate. Available from: https://www.researchgate.net/figure/Schematic-presentation-of-telomere-left-part-shelterin-complex-middle-and_fig1_371286593 [accessed 10 Nov 2025]</a:t>
            </a:r>
          </a:p>
        </p:txBody>
      </p:sp>
      <p:pic>
        <p:nvPicPr>
          <p:cNvPr id="3" name="Picture 2" descr="A black background with a black square&#10;&#10;AI-generated content may be incorrect.">
            <a:extLst>
              <a:ext uri="{FF2B5EF4-FFF2-40B4-BE49-F238E27FC236}">
                <a16:creationId xmlns:a16="http://schemas.microsoft.com/office/drawing/2014/main" id="{BFF81163-7CE5-0BA0-BD7F-5E7A2290110A}"/>
              </a:ext>
            </a:extLst>
          </p:cNvPr>
          <p:cNvPicPr>
            <a:picLocks noChangeAspect="1"/>
          </p:cNvPicPr>
          <p:nvPr/>
        </p:nvPicPr>
        <p:blipFill>
          <a:blip r:embed="rId5"/>
          <a:stretch>
            <a:fillRect/>
          </a:stretch>
        </p:blipFill>
        <p:spPr>
          <a:xfrm>
            <a:off x="15320353" y="231164"/>
            <a:ext cx="2750526" cy="817440"/>
          </a:xfrm>
          <a:prstGeom prst="rect">
            <a:avLst/>
          </a:prstGeom>
        </p:spPr>
      </p:pic>
    </p:spTree>
    <p:extLst>
      <p:ext uri="{BB962C8B-B14F-4D97-AF65-F5344CB8AC3E}">
        <p14:creationId xmlns:p14="http://schemas.microsoft.com/office/powerpoint/2010/main" val="2373514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2">
          <a:extLst>
            <a:ext uri="{FF2B5EF4-FFF2-40B4-BE49-F238E27FC236}">
              <a16:creationId xmlns:a16="http://schemas.microsoft.com/office/drawing/2014/main" id="{42C8C0A9-8167-18F5-8034-8FB32594825C}"/>
            </a:ext>
          </a:extLst>
        </p:cNvPr>
        <p:cNvGrpSpPr/>
        <p:nvPr/>
      </p:nvGrpSpPr>
      <p:grpSpPr>
        <a:xfrm>
          <a:off x="0" y="0"/>
          <a:ext cx="0" cy="0"/>
          <a:chOff x="0" y="0"/>
          <a:chExt cx="0" cy="0"/>
        </a:xfrm>
      </p:grpSpPr>
      <p:sp>
        <p:nvSpPr>
          <p:cNvPr id="113" name="Google Shape;113;p3">
            <a:extLst>
              <a:ext uri="{FF2B5EF4-FFF2-40B4-BE49-F238E27FC236}">
                <a16:creationId xmlns:a16="http://schemas.microsoft.com/office/drawing/2014/main" id="{DCB5BE47-58FE-7A4D-593B-A51286BC8584}"/>
              </a:ext>
            </a:extLst>
          </p:cNvPr>
          <p:cNvSpPr/>
          <p:nvPr/>
        </p:nvSpPr>
        <p:spPr>
          <a:xfrm>
            <a:off x="172836" y="1672770"/>
            <a:ext cx="8365620" cy="7968638"/>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sp>
      <p:sp>
        <p:nvSpPr>
          <p:cNvPr id="4" name="Title 3">
            <a:extLst>
              <a:ext uri="{FF2B5EF4-FFF2-40B4-BE49-F238E27FC236}">
                <a16:creationId xmlns:a16="http://schemas.microsoft.com/office/drawing/2014/main" id="{4AA7C7E0-B2F2-65CE-23F4-9B66AA230154}"/>
              </a:ext>
            </a:extLst>
          </p:cNvPr>
          <p:cNvSpPr>
            <a:spLocks noGrp="1"/>
          </p:cNvSpPr>
          <p:nvPr>
            <p:ph type="title"/>
          </p:nvPr>
        </p:nvSpPr>
        <p:spPr>
          <a:xfrm>
            <a:off x="457200" y="274638"/>
            <a:ext cx="17667514" cy="1665514"/>
          </a:xfrm>
        </p:spPr>
        <p:txBody>
          <a:bodyPr/>
          <a:lstStyle/>
          <a:p>
            <a:r>
              <a:rPr lang="en-GB"/>
              <a:t>DNA damage repairs</a:t>
            </a:r>
          </a:p>
        </p:txBody>
      </p:sp>
      <p:sp>
        <p:nvSpPr>
          <p:cNvPr id="5" name="Text Placeholder 4">
            <a:extLst>
              <a:ext uri="{FF2B5EF4-FFF2-40B4-BE49-F238E27FC236}">
                <a16:creationId xmlns:a16="http://schemas.microsoft.com/office/drawing/2014/main" id="{0CE7E445-877E-9F8E-1419-8A57B2029573}"/>
              </a:ext>
            </a:extLst>
          </p:cNvPr>
          <p:cNvSpPr>
            <a:spLocks noGrp="1"/>
          </p:cNvSpPr>
          <p:nvPr>
            <p:ph type="body" idx="1"/>
          </p:nvPr>
        </p:nvSpPr>
        <p:spPr>
          <a:xfrm>
            <a:off x="236765" y="1943100"/>
            <a:ext cx="8047263" cy="7040563"/>
          </a:xfrm>
        </p:spPr>
        <p:txBody>
          <a:bodyPr>
            <a:normAutofit/>
          </a:bodyPr>
          <a:lstStyle/>
          <a:p>
            <a:pPr marL="508000" indent="-457200">
              <a:buFont typeface="Calibri"/>
              <a:buChar char="-"/>
            </a:pPr>
            <a:endParaRPr lang="en-GB"/>
          </a:p>
          <a:p>
            <a:pPr marL="508000" indent="-457200">
              <a:buFont typeface="Calibri"/>
              <a:buChar char="-"/>
            </a:pPr>
            <a:endParaRPr lang="en-GB"/>
          </a:p>
          <a:p>
            <a:pPr lvl="1">
              <a:buFont typeface="Courier New"/>
              <a:buChar char="o"/>
            </a:pPr>
            <a:endParaRPr lang="en-GB"/>
          </a:p>
          <a:p>
            <a:pPr>
              <a:buFont typeface="Calibri"/>
              <a:buChar char="-"/>
            </a:pPr>
            <a:endParaRPr lang="en-GB"/>
          </a:p>
        </p:txBody>
      </p:sp>
      <p:sp>
        <p:nvSpPr>
          <p:cNvPr id="10" name="Text Placeholder 4">
            <a:extLst>
              <a:ext uri="{FF2B5EF4-FFF2-40B4-BE49-F238E27FC236}">
                <a16:creationId xmlns:a16="http://schemas.microsoft.com/office/drawing/2014/main" id="{F77B0E01-4F3F-6166-3629-6BDCF7518D61}"/>
              </a:ext>
            </a:extLst>
          </p:cNvPr>
          <p:cNvSpPr txBox="1">
            <a:spLocks/>
          </p:cNvSpPr>
          <p:nvPr/>
        </p:nvSpPr>
        <p:spPr>
          <a:xfrm>
            <a:off x="389165" y="2095500"/>
            <a:ext cx="8047263" cy="704056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None/>
            </a:pPr>
            <a:r>
              <a:rPr lang="en-GB"/>
              <a:t>METHODS OF REPAIR</a:t>
            </a:r>
          </a:p>
          <a:p>
            <a:pPr marL="508000" indent="-457200">
              <a:buFont typeface="Calibri"/>
              <a:buChar char="-"/>
            </a:pPr>
            <a:r>
              <a:rPr lang="en-GB"/>
              <a:t>Direct repair of alkylation caused by methyl-nitrosourea by specific enzyme that removes the methyl group</a:t>
            </a:r>
          </a:p>
          <a:p>
            <a:pPr marL="508000" indent="-457200">
              <a:buFont typeface="Calibri"/>
              <a:buChar char="-"/>
            </a:pPr>
            <a:r>
              <a:rPr lang="en-GB"/>
              <a:t>Nucleotide excision repair (NER) - removal of damaged region by nuclease and helicase action and re-synthesis</a:t>
            </a:r>
          </a:p>
          <a:p>
            <a:pPr marL="508000" indent="-457200">
              <a:buFont typeface="Calibri"/>
              <a:buChar char="-"/>
            </a:pPr>
            <a:r>
              <a:rPr lang="en-GB"/>
              <a:t>Repair of DSB – homologous recombination</a:t>
            </a:r>
          </a:p>
          <a:p>
            <a:pPr marL="965200" lvl="1">
              <a:buSzPts val="2800"/>
              <a:buFont typeface="Courier New"/>
              <a:buChar char="o"/>
            </a:pPr>
            <a:r>
              <a:rPr lang="en-GB"/>
              <a:t>Exonuclease removes a few bases leaving protruding 3' ends</a:t>
            </a:r>
          </a:p>
          <a:p>
            <a:pPr marL="965200" lvl="1">
              <a:buSzPts val="2800"/>
              <a:buFont typeface="Courier New"/>
              <a:buChar char="o"/>
            </a:pPr>
            <a:r>
              <a:rPr lang="en-GB"/>
              <a:t>Free strand invades homologous intact duplex promoted by protein Rad51</a:t>
            </a:r>
          </a:p>
          <a:p>
            <a:pPr marL="965200" lvl="1">
              <a:buSzPts val="2800"/>
              <a:buFont typeface="Courier New"/>
              <a:buChar char="o"/>
            </a:pPr>
            <a:r>
              <a:rPr lang="en-GB"/>
              <a:t>Donor strand is used as a template for resynthesis</a:t>
            </a:r>
          </a:p>
          <a:p>
            <a:pPr marL="965200" lvl="1">
              <a:buSzPts val="2800"/>
              <a:buFont typeface="Courier New"/>
              <a:buChar char="o"/>
            </a:pPr>
            <a:r>
              <a:rPr lang="en-GB"/>
              <a:t>Complex junction resolved to leave 2 duplexes</a:t>
            </a:r>
          </a:p>
          <a:p>
            <a:pPr marL="533400" lvl="1" indent="0">
              <a:buNone/>
            </a:pPr>
            <a:endParaRPr lang="en-GB"/>
          </a:p>
          <a:p>
            <a:pPr>
              <a:buFont typeface="Calibri"/>
              <a:buChar char="-"/>
            </a:pPr>
            <a:endParaRPr lang="en-GB"/>
          </a:p>
        </p:txBody>
      </p:sp>
      <p:pic>
        <p:nvPicPr>
          <p:cNvPr id="3" name="Picture 2" descr="Methylation of guanine&#10;&#10;A normal guanine base undergoes a reaction with a harmful chemical, causing a methyl ($-\text{CH}_3$) group to be added to the carbonyl O found on one of the rings of the base.&#10;&#10;The methyl group can be removed from the damaged, methylated base by an enzyme found in the cell.">
            <a:extLst>
              <a:ext uri="{FF2B5EF4-FFF2-40B4-BE49-F238E27FC236}">
                <a16:creationId xmlns:a16="http://schemas.microsoft.com/office/drawing/2014/main" id="{AD37BF49-7DB3-D212-039D-B782E0DB8D15}"/>
              </a:ext>
            </a:extLst>
          </p:cNvPr>
          <p:cNvPicPr>
            <a:picLocks noChangeAspect="1"/>
          </p:cNvPicPr>
          <p:nvPr/>
        </p:nvPicPr>
        <p:blipFill>
          <a:blip r:embed="rId4"/>
          <a:stretch>
            <a:fillRect/>
          </a:stretch>
        </p:blipFill>
        <p:spPr>
          <a:xfrm>
            <a:off x="8488219" y="1670269"/>
            <a:ext cx="9393378" cy="2790099"/>
          </a:xfrm>
          <a:prstGeom prst="rect">
            <a:avLst/>
          </a:prstGeom>
        </p:spPr>
      </p:pic>
      <p:pic>
        <p:nvPicPr>
          <p:cNvPr id="8" name="Picture 7" descr="Nucleotide excision repair of a thymine dimer.&#10;&#10;1. UV radiation produces a thymine dimer. In a thymine dimer, two Ts that are next to each other in the same strand link up via a chemical reaction between the bases. This creates a distortion in the shape of the double helix.&#10;&#10;2. Once the dimer has been detected, the surrounding DNA is opened to form a bubble.&#10;&#10;3. Enzymes cut the damaged region (thymine dimer plus neighboring regions of same strand) out of the bubble.&#10;&#10;4. A DNA polymerase replaces the excised (cut-out) DNA, and a ligase seals the backbone.">
            <a:extLst>
              <a:ext uri="{FF2B5EF4-FFF2-40B4-BE49-F238E27FC236}">
                <a16:creationId xmlns:a16="http://schemas.microsoft.com/office/drawing/2014/main" id="{294BC9AD-AFC0-671A-0738-0586A5F69A1C}"/>
              </a:ext>
            </a:extLst>
          </p:cNvPr>
          <p:cNvPicPr>
            <a:picLocks noChangeAspect="1"/>
          </p:cNvPicPr>
          <p:nvPr/>
        </p:nvPicPr>
        <p:blipFill>
          <a:blip r:embed="rId5"/>
          <a:stretch>
            <a:fillRect/>
          </a:stretch>
        </p:blipFill>
        <p:spPr>
          <a:xfrm>
            <a:off x="9954490" y="5143229"/>
            <a:ext cx="6460836" cy="4687997"/>
          </a:xfrm>
          <a:prstGeom prst="rect">
            <a:avLst/>
          </a:prstGeom>
        </p:spPr>
      </p:pic>
      <p:sp>
        <p:nvSpPr>
          <p:cNvPr id="9" name="TextBox 8">
            <a:extLst>
              <a:ext uri="{FF2B5EF4-FFF2-40B4-BE49-F238E27FC236}">
                <a16:creationId xmlns:a16="http://schemas.microsoft.com/office/drawing/2014/main" id="{719A84BD-FFFA-9EA5-661B-6C5E8FE8F023}"/>
              </a:ext>
            </a:extLst>
          </p:cNvPr>
          <p:cNvSpPr txBox="1"/>
          <p:nvPr/>
        </p:nvSpPr>
        <p:spPr>
          <a:xfrm>
            <a:off x="114300" y="9895114"/>
            <a:ext cx="1350372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Image reference: https://www.khanacademy.org/science/biology/dna-as-the-genetic-material/dna-replication/a/dna-proofreading-and-repair</a:t>
            </a:r>
          </a:p>
        </p:txBody>
      </p:sp>
      <p:pic>
        <p:nvPicPr>
          <p:cNvPr id="6" name="Picture 5" descr="A black background with a black square&#10;&#10;AI-generated content may be incorrect.">
            <a:extLst>
              <a:ext uri="{FF2B5EF4-FFF2-40B4-BE49-F238E27FC236}">
                <a16:creationId xmlns:a16="http://schemas.microsoft.com/office/drawing/2014/main" id="{59DA880C-2161-841D-A241-7D8FA5AE4F09}"/>
              </a:ext>
            </a:extLst>
          </p:cNvPr>
          <p:cNvPicPr>
            <a:picLocks noChangeAspect="1"/>
          </p:cNvPicPr>
          <p:nvPr/>
        </p:nvPicPr>
        <p:blipFill>
          <a:blip r:embed="rId6"/>
          <a:stretch>
            <a:fillRect/>
          </a:stretch>
        </p:blipFill>
        <p:spPr>
          <a:xfrm>
            <a:off x="15320353" y="231164"/>
            <a:ext cx="2750526" cy="817440"/>
          </a:xfrm>
          <a:prstGeom prst="rect">
            <a:avLst/>
          </a:prstGeom>
        </p:spPr>
      </p:pic>
    </p:spTree>
    <p:extLst>
      <p:ext uri="{BB962C8B-B14F-4D97-AF65-F5344CB8AC3E}">
        <p14:creationId xmlns:p14="http://schemas.microsoft.com/office/powerpoint/2010/main" val="3361132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2">
          <a:extLst>
            <a:ext uri="{FF2B5EF4-FFF2-40B4-BE49-F238E27FC236}">
              <a16:creationId xmlns:a16="http://schemas.microsoft.com/office/drawing/2014/main" id="{DEDDB505-00C4-576B-AEBC-9E2558D8F8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178B748-B59B-035B-433B-EC0B2C470AAC}"/>
              </a:ext>
            </a:extLst>
          </p:cNvPr>
          <p:cNvSpPr>
            <a:spLocks noGrp="1"/>
          </p:cNvSpPr>
          <p:nvPr>
            <p:ph type="title"/>
          </p:nvPr>
        </p:nvSpPr>
        <p:spPr>
          <a:xfrm>
            <a:off x="457200" y="274638"/>
            <a:ext cx="17667514" cy="1665514"/>
          </a:xfrm>
        </p:spPr>
        <p:txBody>
          <a:bodyPr/>
          <a:lstStyle/>
          <a:p>
            <a:r>
              <a:rPr lang="en-GB"/>
              <a:t>Homologous recombination</a:t>
            </a:r>
          </a:p>
        </p:txBody>
      </p:sp>
      <p:sp>
        <p:nvSpPr>
          <p:cNvPr id="5" name="Text Placeholder 4">
            <a:extLst>
              <a:ext uri="{FF2B5EF4-FFF2-40B4-BE49-F238E27FC236}">
                <a16:creationId xmlns:a16="http://schemas.microsoft.com/office/drawing/2014/main" id="{0F9BE751-38F1-08B7-AD9D-2DE6ACCABD5E}"/>
              </a:ext>
            </a:extLst>
          </p:cNvPr>
          <p:cNvSpPr>
            <a:spLocks noGrp="1"/>
          </p:cNvSpPr>
          <p:nvPr>
            <p:ph type="body" idx="1"/>
          </p:nvPr>
        </p:nvSpPr>
        <p:spPr>
          <a:xfrm>
            <a:off x="236765" y="1943100"/>
            <a:ext cx="8047263" cy="7040563"/>
          </a:xfrm>
        </p:spPr>
        <p:txBody>
          <a:bodyPr>
            <a:normAutofit/>
          </a:bodyPr>
          <a:lstStyle/>
          <a:p>
            <a:pPr marL="508000" indent="-457200">
              <a:buFont typeface="Calibri"/>
              <a:buChar char="-"/>
            </a:pPr>
            <a:endParaRPr lang="en-GB"/>
          </a:p>
          <a:p>
            <a:pPr marL="508000" indent="-457200">
              <a:buFont typeface="Calibri"/>
              <a:buChar char="-"/>
            </a:pPr>
            <a:endParaRPr lang="en-GB"/>
          </a:p>
          <a:p>
            <a:pPr lvl="1">
              <a:buFont typeface="Courier New"/>
              <a:buChar char="o"/>
            </a:pPr>
            <a:endParaRPr lang="en-GB"/>
          </a:p>
          <a:p>
            <a:pPr>
              <a:buFont typeface="Calibri"/>
              <a:buChar char="-"/>
            </a:pPr>
            <a:endParaRPr lang="en-GB"/>
          </a:p>
        </p:txBody>
      </p:sp>
      <p:pic>
        <p:nvPicPr>
          <p:cNvPr id="3" name="Picture 2" descr="A diagram of a dna sequence&#10;&#10;AI-generated content may be incorrect.">
            <a:extLst>
              <a:ext uri="{FF2B5EF4-FFF2-40B4-BE49-F238E27FC236}">
                <a16:creationId xmlns:a16="http://schemas.microsoft.com/office/drawing/2014/main" id="{C48ACCE6-26D2-C692-3702-B8E1FFFB8B8B}"/>
              </a:ext>
            </a:extLst>
          </p:cNvPr>
          <p:cNvPicPr>
            <a:picLocks noChangeAspect="1"/>
          </p:cNvPicPr>
          <p:nvPr/>
        </p:nvPicPr>
        <p:blipFill>
          <a:blip r:embed="rId3"/>
          <a:stretch>
            <a:fillRect/>
          </a:stretch>
        </p:blipFill>
        <p:spPr>
          <a:xfrm>
            <a:off x="2042225" y="2267486"/>
            <a:ext cx="14501090" cy="7022522"/>
          </a:xfrm>
          <a:prstGeom prst="rect">
            <a:avLst/>
          </a:prstGeom>
        </p:spPr>
      </p:pic>
      <p:sp>
        <p:nvSpPr>
          <p:cNvPr id="8" name="TextBox 7">
            <a:extLst>
              <a:ext uri="{FF2B5EF4-FFF2-40B4-BE49-F238E27FC236}">
                <a16:creationId xmlns:a16="http://schemas.microsoft.com/office/drawing/2014/main" id="{DCD4E012-AFEB-8EF0-1D0D-E904F46B36A1}"/>
              </a:ext>
            </a:extLst>
          </p:cNvPr>
          <p:cNvSpPr txBox="1"/>
          <p:nvPr/>
        </p:nvSpPr>
        <p:spPr>
          <a:xfrm>
            <a:off x="43378" y="9698182"/>
            <a:ext cx="1809411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Image reference: </a:t>
            </a:r>
            <a:r>
              <a:rPr lang="en-GB" sz="1200">
                <a:latin typeface="Times New Roman"/>
                <a:cs typeface="Times New Roman"/>
              </a:rPr>
              <a:t>Modesti, M. and </a:t>
            </a:r>
            <a:r>
              <a:rPr lang="en-GB" sz="1200" err="1">
                <a:latin typeface="Times New Roman"/>
                <a:cs typeface="Times New Roman"/>
              </a:rPr>
              <a:t>Kanaar</a:t>
            </a:r>
            <a:r>
              <a:rPr lang="en-GB" sz="1200">
                <a:latin typeface="Times New Roman"/>
                <a:cs typeface="Times New Roman"/>
              </a:rPr>
              <a:t>, R. (2001). Homologous recombination: from model organisms to human disease. </a:t>
            </a:r>
            <a:r>
              <a:rPr lang="en-GB" sz="1200" i="1">
                <a:latin typeface="Times New Roman"/>
                <a:cs typeface="Times New Roman"/>
              </a:rPr>
              <a:t>Genome Biology</a:t>
            </a:r>
            <a:r>
              <a:rPr lang="en-GB" sz="1200">
                <a:latin typeface="Times New Roman"/>
                <a:cs typeface="Times New Roman"/>
              </a:rPr>
              <a:t>, 2(5), p.reviews1014.1. </a:t>
            </a:r>
            <a:r>
              <a:rPr lang="en-GB" sz="1200" err="1">
                <a:latin typeface="Times New Roman"/>
                <a:cs typeface="Times New Roman"/>
              </a:rPr>
              <a:t>doi:https</a:t>
            </a:r>
            <a:r>
              <a:rPr lang="en-GB" sz="1200">
                <a:latin typeface="Times New Roman"/>
                <a:cs typeface="Times New Roman"/>
              </a:rPr>
              <a:t>://doi.org/10.1186/gb-2001-2-5-reviews1014.</a:t>
            </a:r>
            <a:endParaRPr lang="en-US"/>
          </a:p>
          <a:p>
            <a:endParaRPr lang="en-GB"/>
          </a:p>
        </p:txBody>
      </p:sp>
      <p:pic>
        <p:nvPicPr>
          <p:cNvPr id="6" name="Picture 5" descr="A black background with a black square&#10;&#10;AI-generated content may be incorrect.">
            <a:extLst>
              <a:ext uri="{FF2B5EF4-FFF2-40B4-BE49-F238E27FC236}">
                <a16:creationId xmlns:a16="http://schemas.microsoft.com/office/drawing/2014/main" id="{152B3F0B-8C41-2BA1-7FC4-621B374FCD71}"/>
              </a:ext>
            </a:extLst>
          </p:cNvPr>
          <p:cNvPicPr>
            <a:picLocks noChangeAspect="1"/>
          </p:cNvPicPr>
          <p:nvPr/>
        </p:nvPicPr>
        <p:blipFill>
          <a:blip r:embed="rId4"/>
          <a:stretch>
            <a:fillRect/>
          </a:stretch>
        </p:blipFill>
        <p:spPr>
          <a:xfrm>
            <a:off x="15320353" y="231164"/>
            <a:ext cx="2750526" cy="817440"/>
          </a:xfrm>
          <a:prstGeom prst="rect">
            <a:avLst/>
          </a:prstGeom>
        </p:spPr>
      </p:pic>
    </p:spTree>
    <p:extLst>
      <p:ext uri="{BB962C8B-B14F-4D97-AF65-F5344CB8AC3E}">
        <p14:creationId xmlns:p14="http://schemas.microsoft.com/office/powerpoint/2010/main" val="3275898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6216A"/>
        </a:solidFill>
        <a:effectLst/>
      </p:bgPr>
    </p:bg>
    <p:spTree>
      <p:nvGrpSpPr>
        <p:cNvPr id="1" name="Shape 143"/>
        <p:cNvGrpSpPr/>
        <p:nvPr/>
      </p:nvGrpSpPr>
      <p:grpSpPr>
        <a:xfrm>
          <a:off x="0" y="0"/>
          <a:ext cx="0" cy="0"/>
          <a:chOff x="0" y="0"/>
          <a:chExt cx="0" cy="0"/>
        </a:xfrm>
      </p:grpSpPr>
      <p:sp>
        <p:nvSpPr>
          <p:cNvPr id="144" name="Google Shape;144;p6"/>
          <p:cNvSpPr/>
          <p:nvPr/>
        </p:nvSpPr>
        <p:spPr>
          <a:xfrm>
            <a:off x="2238482" y="2203704"/>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46" name="Google Shape;146;p6"/>
          <p:cNvSpPr txBox="1"/>
          <p:nvPr/>
        </p:nvSpPr>
        <p:spPr>
          <a:xfrm>
            <a:off x="4481801" y="895350"/>
            <a:ext cx="9324398" cy="753861"/>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a:solidFill>
                  <a:srgbClr val="FFFFFF"/>
                </a:solidFill>
              </a:rPr>
              <a:t>SBA</a:t>
            </a:r>
            <a:endParaRPr sz="1400"/>
          </a:p>
        </p:txBody>
      </p:sp>
      <p:sp>
        <p:nvSpPr>
          <p:cNvPr id="147" name="Google Shape;147;p6"/>
          <p:cNvSpPr txBox="1"/>
          <p:nvPr/>
        </p:nvSpPr>
        <p:spPr>
          <a:xfrm>
            <a:off x="2823501" y="2378840"/>
            <a:ext cx="13391328" cy="2068259"/>
          </a:xfrm>
          <a:prstGeom prst="rect">
            <a:avLst/>
          </a:prstGeom>
          <a:noFill/>
          <a:ln>
            <a:noFill/>
          </a:ln>
        </p:spPr>
        <p:txBody>
          <a:bodyPr spcFirstLastPara="1" wrap="square" lIns="0" tIns="0" rIns="0" bIns="0" anchor="t" anchorCtr="0">
            <a:spAutoFit/>
          </a:bodyPr>
          <a:lstStyle/>
          <a:p>
            <a:pPr algn="ctr">
              <a:lnSpc>
                <a:spcPct val="140000"/>
              </a:lnSpc>
              <a:buSzPts val="4800"/>
            </a:pPr>
            <a:r>
              <a:rPr lang="en-US" sz="4800">
                <a:solidFill>
                  <a:srgbClr val="392503"/>
                </a:solidFill>
              </a:rPr>
              <a:t>What is the role of topoisomerases?</a:t>
            </a:r>
            <a:endParaRPr sz="1400"/>
          </a:p>
          <a:p>
            <a:pPr marL="0" marR="0" lvl="0" indent="0" algn="ctr" rtl="0">
              <a:lnSpc>
                <a:spcPct val="140000"/>
              </a:lnSpc>
              <a:spcBef>
                <a:spcPts val="0"/>
              </a:spcBef>
              <a:spcAft>
                <a:spcPts val="0"/>
              </a:spcAft>
              <a:buClr>
                <a:srgbClr val="000000"/>
              </a:buClr>
              <a:buSzPts val="4800"/>
              <a:buFont typeface="Arial"/>
              <a:buNone/>
            </a:pPr>
            <a:endParaRPr sz="4800">
              <a:solidFill>
                <a:srgbClr val="392503"/>
              </a:solidFill>
            </a:endParaRPr>
          </a:p>
        </p:txBody>
      </p:sp>
      <p:sp>
        <p:nvSpPr>
          <p:cNvPr id="148" name="Google Shape;148;p6"/>
          <p:cNvSpPr txBox="1"/>
          <p:nvPr/>
        </p:nvSpPr>
        <p:spPr>
          <a:xfrm>
            <a:off x="2839830" y="3693437"/>
            <a:ext cx="13377508" cy="6204776"/>
          </a:xfrm>
          <a:prstGeom prst="rect">
            <a:avLst/>
          </a:prstGeom>
          <a:noFill/>
          <a:ln>
            <a:noFill/>
          </a:ln>
        </p:spPr>
        <p:txBody>
          <a:bodyPr spcFirstLastPara="1" wrap="square" lIns="0" tIns="0" rIns="0" bIns="0" anchor="t" anchorCtr="0">
            <a:spAutoFit/>
          </a:bodyPr>
          <a:lstStyle/>
          <a:p>
            <a:pPr>
              <a:lnSpc>
                <a:spcPct val="140000"/>
              </a:lnSpc>
              <a:buSzPts val="4800"/>
            </a:pPr>
            <a:r>
              <a:rPr lang="en-US" sz="4800">
                <a:solidFill>
                  <a:srgbClr val="392503"/>
                </a:solidFill>
              </a:rPr>
              <a:t>A) prevent rejoining of DNA strands</a:t>
            </a:r>
            <a:endParaRPr lang="en-US"/>
          </a:p>
          <a:p>
            <a:pPr>
              <a:lnSpc>
                <a:spcPct val="140000"/>
              </a:lnSpc>
              <a:buSzPts val="4800"/>
            </a:pPr>
            <a:r>
              <a:rPr lang="en-US" sz="4800">
                <a:solidFill>
                  <a:srgbClr val="392503"/>
                </a:solidFill>
              </a:rPr>
              <a:t>B) prevent double strand breaks</a:t>
            </a:r>
            <a:endParaRPr sz="1400"/>
          </a:p>
          <a:p>
            <a:pPr>
              <a:lnSpc>
                <a:spcPct val="140000"/>
              </a:lnSpc>
              <a:buSzPts val="4800"/>
            </a:pPr>
            <a:r>
              <a:rPr lang="en-US" sz="4800">
                <a:solidFill>
                  <a:srgbClr val="392503"/>
                </a:solidFill>
              </a:rPr>
              <a:t>C) unwinding DNA strands</a:t>
            </a:r>
            <a:endParaRPr sz="1400"/>
          </a:p>
          <a:p>
            <a:pPr>
              <a:lnSpc>
                <a:spcPct val="140000"/>
              </a:lnSpc>
              <a:buSzPts val="4800"/>
            </a:pPr>
            <a:r>
              <a:rPr lang="en-US" sz="4800">
                <a:solidFill>
                  <a:srgbClr val="392503"/>
                </a:solidFill>
              </a:rPr>
              <a:t>D) break base pairs to begin replication fork</a:t>
            </a:r>
            <a:endParaRPr sz="1400"/>
          </a:p>
          <a:p>
            <a:pPr>
              <a:lnSpc>
                <a:spcPct val="140000"/>
              </a:lnSpc>
              <a:buSzPts val="4800"/>
            </a:pPr>
            <a:r>
              <a:rPr lang="en-US" sz="4800">
                <a:solidFill>
                  <a:srgbClr val="392503"/>
                </a:solidFill>
              </a:rPr>
              <a:t>E) initiate DNA synthesis</a:t>
            </a:r>
            <a:endParaRPr sz="1400"/>
          </a:p>
          <a:p>
            <a:pPr marL="0" marR="0" lvl="0" indent="0" rtl="0">
              <a:lnSpc>
                <a:spcPct val="140000"/>
              </a:lnSpc>
              <a:spcBef>
                <a:spcPts val="0"/>
              </a:spcBef>
              <a:spcAft>
                <a:spcPts val="0"/>
              </a:spcAft>
              <a:buClr>
                <a:srgbClr val="000000"/>
              </a:buClr>
              <a:buSzPts val="4800"/>
              <a:buFont typeface="Arial"/>
              <a:buNone/>
            </a:pPr>
            <a:endParaRPr sz="4800">
              <a:solidFill>
                <a:srgbClr val="392503"/>
              </a:solidFill>
            </a:endParaRPr>
          </a:p>
        </p:txBody>
      </p:sp>
      <p:pic>
        <p:nvPicPr>
          <p:cNvPr id="4" name="Picture 3" descr="A white letter on a black background&#10;&#10;AI-generated content may be incorrect.">
            <a:extLst>
              <a:ext uri="{FF2B5EF4-FFF2-40B4-BE49-F238E27FC236}">
                <a16:creationId xmlns:a16="http://schemas.microsoft.com/office/drawing/2014/main" id="{1B7EBB6D-CEA9-B98F-5B95-3716F663AB00}"/>
              </a:ext>
            </a:extLst>
          </p:cNvPr>
          <p:cNvPicPr>
            <a:picLocks noChangeAspect="1"/>
          </p:cNvPicPr>
          <p:nvPr/>
        </p:nvPicPr>
        <p:blipFill>
          <a:blip r:embed="rId4"/>
          <a:stretch>
            <a:fillRect/>
          </a:stretch>
        </p:blipFill>
        <p:spPr>
          <a:xfrm>
            <a:off x="14955864" y="416900"/>
            <a:ext cx="2983424" cy="85163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6216A"/>
        </a:solidFill>
        <a:effectLst/>
      </p:bgPr>
    </p:bg>
    <p:spTree>
      <p:nvGrpSpPr>
        <p:cNvPr id="1" name="Shape 152"/>
        <p:cNvGrpSpPr/>
        <p:nvPr/>
      </p:nvGrpSpPr>
      <p:grpSpPr>
        <a:xfrm>
          <a:off x="0" y="0"/>
          <a:ext cx="0" cy="0"/>
          <a:chOff x="0" y="0"/>
          <a:chExt cx="0" cy="0"/>
        </a:xfrm>
      </p:grpSpPr>
      <p:sp>
        <p:nvSpPr>
          <p:cNvPr id="153" name="Google Shape;153;p7"/>
          <p:cNvSpPr/>
          <p:nvPr/>
        </p:nvSpPr>
        <p:spPr>
          <a:xfrm>
            <a:off x="2238482" y="2203704"/>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55" name="Google Shape;155;p7"/>
          <p:cNvSpPr txBox="1"/>
          <p:nvPr/>
        </p:nvSpPr>
        <p:spPr>
          <a:xfrm>
            <a:off x="4481801" y="895350"/>
            <a:ext cx="9324398" cy="753861"/>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a:solidFill>
                  <a:srgbClr val="FFFFFF"/>
                </a:solidFill>
              </a:rPr>
              <a:t>SBA answer</a:t>
            </a:r>
            <a:endParaRPr sz="1400"/>
          </a:p>
        </p:txBody>
      </p:sp>
      <p:sp>
        <p:nvSpPr>
          <p:cNvPr id="3" name="TextBox 2">
            <a:extLst>
              <a:ext uri="{FF2B5EF4-FFF2-40B4-BE49-F238E27FC236}">
                <a16:creationId xmlns:a16="http://schemas.microsoft.com/office/drawing/2014/main" id="{C54BD1ED-1608-BE3E-6164-48AD5C1A6EA6}"/>
              </a:ext>
            </a:extLst>
          </p:cNvPr>
          <p:cNvSpPr txBox="1"/>
          <p:nvPr/>
        </p:nvSpPr>
        <p:spPr>
          <a:xfrm>
            <a:off x="2596243" y="2449285"/>
            <a:ext cx="13503728"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t>ANSWER: prevent double strand breaks</a:t>
            </a:r>
          </a:p>
          <a:p>
            <a:endParaRPr lang="en-GB" sz="3200"/>
          </a:p>
          <a:p>
            <a:r>
              <a:rPr lang="en-GB" sz="3200"/>
              <a:t>EXPLANATION: pulling strands apart increases their winding around each other – causing positive supercoiling</a:t>
            </a:r>
          </a:p>
          <a:p>
            <a:r>
              <a:rPr lang="en-GB" sz="3200"/>
              <a:t>This would eventually cause double strand breaks as the helix would snap</a:t>
            </a:r>
          </a:p>
          <a:p>
            <a:r>
              <a:rPr lang="en-GB" sz="3200"/>
              <a:t>Topoisomerase breaks a bond in one strand ahead of the replication fork to allow a degree of freedom for the helix to unwind</a:t>
            </a:r>
          </a:p>
        </p:txBody>
      </p:sp>
      <p:pic>
        <p:nvPicPr>
          <p:cNvPr id="4" name="Picture 3" descr="DNA supercoiling and topoisomerase">
            <a:extLst>
              <a:ext uri="{FF2B5EF4-FFF2-40B4-BE49-F238E27FC236}">
                <a16:creationId xmlns:a16="http://schemas.microsoft.com/office/drawing/2014/main" id="{E5D7B380-0A72-5FF7-59A3-87D6E792B8A9}"/>
              </a:ext>
            </a:extLst>
          </p:cNvPr>
          <p:cNvPicPr>
            <a:picLocks noChangeAspect="1"/>
          </p:cNvPicPr>
          <p:nvPr/>
        </p:nvPicPr>
        <p:blipFill>
          <a:blip r:embed="rId4"/>
          <a:stretch>
            <a:fillRect/>
          </a:stretch>
        </p:blipFill>
        <p:spPr>
          <a:xfrm>
            <a:off x="6000750" y="5991225"/>
            <a:ext cx="6286500" cy="2990850"/>
          </a:xfrm>
          <a:prstGeom prst="rect">
            <a:avLst/>
          </a:prstGeom>
        </p:spPr>
      </p:pic>
      <p:sp>
        <p:nvSpPr>
          <p:cNvPr id="6" name="TextBox 5">
            <a:extLst>
              <a:ext uri="{FF2B5EF4-FFF2-40B4-BE49-F238E27FC236}">
                <a16:creationId xmlns:a16="http://schemas.microsoft.com/office/drawing/2014/main" id="{5087FF66-CDD3-DC57-E84D-956A43B0FFED}"/>
              </a:ext>
            </a:extLst>
          </p:cNvPr>
          <p:cNvSpPr txBox="1"/>
          <p:nvPr/>
        </p:nvSpPr>
        <p:spPr>
          <a:xfrm>
            <a:off x="171449" y="9886949"/>
            <a:ext cx="1495697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chemeClr val="bg1"/>
                </a:solidFill>
              </a:rPr>
              <a:t>Image reference: </a:t>
            </a:r>
            <a:r>
              <a:rPr lang="en-GB">
                <a:solidFill>
                  <a:schemeClr val="bg1"/>
                </a:solidFill>
                <a:ea typeface="Open Sans"/>
              </a:rPr>
              <a:t>Knight, S</a:t>
            </a:r>
            <a:r>
              <a:rPr lang="en-GB" sz="1100">
                <a:solidFill>
                  <a:schemeClr val="bg1"/>
                </a:solidFill>
                <a:latin typeface="Open Sans"/>
                <a:ea typeface="Open Sans"/>
                <a:cs typeface="Open Sans"/>
              </a:rPr>
              <a:t>. (2024) DNA replication and mutagenesis</a:t>
            </a:r>
            <a:endParaRPr lang="en-US" err="1">
              <a:solidFill>
                <a:schemeClr val="bg1"/>
              </a:solidFill>
            </a:endParaRPr>
          </a:p>
        </p:txBody>
      </p:sp>
      <p:pic>
        <p:nvPicPr>
          <p:cNvPr id="5" name="Picture 4" descr="A white letter on a black background&#10;&#10;AI-generated content may be incorrect.">
            <a:extLst>
              <a:ext uri="{FF2B5EF4-FFF2-40B4-BE49-F238E27FC236}">
                <a16:creationId xmlns:a16="http://schemas.microsoft.com/office/drawing/2014/main" id="{50046EF1-7EE0-2046-164B-D1B40160AA61}"/>
              </a:ext>
            </a:extLst>
          </p:cNvPr>
          <p:cNvPicPr>
            <a:picLocks noChangeAspect="1"/>
          </p:cNvPicPr>
          <p:nvPr/>
        </p:nvPicPr>
        <p:blipFill>
          <a:blip r:embed="rId5"/>
          <a:stretch>
            <a:fillRect/>
          </a:stretch>
        </p:blipFill>
        <p:spPr>
          <a:xfrm>
            <a:off x="14955864" y="416900"/>
            <a:ext cx="2983424" cy="85163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6216A"/>
        </a:solidFill>
        <a:effectLst/>
      </p:bgPr>
    </p:bg>
    <p:spTree>
      <p:nvGrpSpPr>
        <p:cNvPr id="1" name="Shape 143">
          <a:extLst>
            <a:ext uri="{FF2B5EF4-FFF2-40B4-BE49-F238E27FC236}">
              <a16:creationId xmlns:a16="http://schemas.microsoft.com/office/drawing/2014/main" id="{CF52CBA6-D893-BCAE-04C5-AB0E3C9EE3EC}"/>
            </a:ext>
          </a:extLst>
        </p:cNvPr>
        <p:cNvGrpSpPr/>
        <p:nvPr/>
      </p:nvGrpSpPr>
      <p:grpSpPr>
        <a:xfrm>
          <a:off x="0" y="0"/>
          <a:ext cx="0" cy="0"/>
          <a:chOff x="0" y="0"/>
          <a:chExt cx="0" cy="0"/>
        </a:xfrm>
      </p:grpSpPr>
      <p:sp>
        <p:nvSpPr>
          <p:cNvPr id="144" name="Google Shape;144;p6">
            <a:extLst>
              <a:ext uri="{FF2B5EF4-FFF2-40B4-BE49-F238E27FC236}">
                <a16:creationId xmlns:a16="http://schemas.microsoft.com/office/drawing/2014/main" id="{0A71BB68-1D55-5715-9B8D-B78232AEF715}"/>
              </a:ext>
            </a:extLst>
          </p:cNvPr>
          <p:cNvSpPr/>
          <p:nvPr/>
        </p:nvSpPr>
        <p:spPr>
          <a:xfrm>
            <a:off x="2238482" y="2203704"/>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46" name="Google Shape;146;p6">
            <a:extLst>
              <a:ext uri="{FF2B5EF4-FFF2-40B4-BE49-F238E27FC236}">
                <a16:creationId xmlns:a16="http://schemas.microsoft.com/office/drawing/2014/main" id="{E3E784D3-D8F0-9C4E-253B-C8E0AB0CC845}"/>
              </a:ext>
            </a:extLst>
          </p:cNvPr>
          <p:cNvSpPr txBox="1"/>
          <p:nvPr/>
        </p:nvSpPr>
        <p:spPr>
          <a:xfrm>
            <a:off x="4481801" y="895350"/>
            <a:ext cx="9324398" cy="753861"/>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a:solidFill>
                  <a:srgbClr val="FFFFFF"/>
                </a:solidFill>
              </a:rPr>
              <a:t>SBA</a:t>
            </a:r>
            <a:endParaRPr sz="1400"/>
          </a:p>
        </p:txBody>
      </p:sp>
      <p:sp>
        <p:nvSpPr>
          <p:cNvPr id="147" name="Google Shape;147;p6">
            <a:extLst>
              <a:ext uri="{FF2B5EF4-FFF2-40B4-BE49-F238E27FC236}">
                <a16:creationId xmlns:a16="http://schemas.microsoft.com/office/drawing/2014/main" id="{1C4B7D22-511C-E20D-80DF-ACB59F200BCF}"/>
              </a:ext>
            </a:extLst>
          </p:cNvPr>
          <p:cNvSpPr txBox="1"/>
          <p:nvPr/>
        </p:nvSpPr>
        <p:spPr>
          <a:xfrm>
            <a:off x="2823501" y="2378840"/>
            <a:ext cx="13391328" cy="2215991"/>
          </a:xfrm>
          <a:prstGeom prst="rect">
            <a:avLst/>
          </a:prstGeom>
          <a:noFill/>
          <a:ln>
            <a:noFill/>
          </a:ln>
        </p:spPr>
        <p:txBody>
          <a:bodyPr spcFirstLastPara="1" wrap="square" lIns="0" tIns="0" rIns="0" bIns="0" anchor="t" anchorCtr="0">
            <a:spAutoFit/>
          </a:bodyPr>
          <a:lstStyle/>
          <a:p>
            <a:pPr algn="ctr">
              <a:buSzPts val="4800"/>
            </a:pPr>
            <a:r>
              <a:rPr lang="en-US" sz="4800">
                <a:solidFill>
                  <a:srgbClr val="392503"/>
                </a:solidFill>
              </a:rPr>
              <a:t>What type of mutation causes chromic myeloid </a:t>
            </a:r>
            <a:r>
              <a:rPr lang="en-US" sz="4800" err="1">
                <a:solidFill>
                  <a:srgbClr val="392503"/>
                </a:solidFill>
              </a:rPr>
              <a:t>leukaemia</a:t>
            </a:r>
            <a:endParaRPr lang="en-US" sz="1400" err="1"/>
          </a:p>
          <a:p>
            <a:pPr marL="0" marR="0" lvl="0" indent="0" algn="ctr" rtl="0">
              <a:spcBef>
                <a:spcPts val="0"/>
              </a:spcBef>
              <a:spcAft>
                <a:spcPts val="0"/>
              </a:spcAft>
              <a:buClr>
                <a:srgbClr val="000000"/>
              </a:buClr>
              <a:buSzPts val="4800"/>
              <a:buFont typeface="Arial"/>
              <a:buNone/>
            </a:pPr>
            <a:endParaRPr sz="4800">
              <a:solidFill>
                <a:srgbClr val="392503"/>
              </a:solidFill>
            </a:endParaRPr>
          </a:p>
        </p:txBody>
      </p:sp>
      <p:sp>
        <p:nvSpPr>
          <p:cNvPr id="148" name="Google Shape;148;p6">
            <a:extLst>
              <a:ext uri="{FF2B5EF4-FFF2-40B4-BE49-F238E27FC236}">
                <a16:creationId xmlns:a16="http://schemas.microsoft.com/office/drawing/2014/main" id="{31DD5221-5DBE-7005-7A7F-3846E8E32547}"/>
              </a:ext>
            </a:extLst>
          </p:cNvPr>
          <p:cNvSpPr txBox="1"/>
          <p:nvPr/>
        </p:nvSpPr>
        <p:spPr>
          <a:xfrm>
            <a:off x="2839830" y="3693437"/>
            <a:ext cx="13377508" cy="6204776"/>
          </a:xfrm>
          <a:prstGeom prst="rect">
            <a:avLst/>
          </a:prstGeom>
          <a:noFill/>
          <a:ln>
            <a:noFill/>
          </a:ln>
        </p:spPr>
        <p:txBody>
          <a:bodyPr spcFirstLastPara="1" wrap="square" lIns="0" tIns="0" rIns="0" bIns="0" anchor="t" anchorCtr="0">
            <a:spAutoFit/>
          </a:bodyPr>
          <a:lstStyle/>
          <a:p>
            <a:pPr>
              <a:lnSpc>
                <a:spcPct val="140000"/>
              </a:lnSpc>
              <a:buSzPts val="4800"/>
            </a:pPr>
            <a:r>
              <a:rPr lang="en-US" sz="4800">
                <a:solidFill>
                  <a:srgbClr val="392503"/>
                </a:solidFill>
              </a:rPr>
              <a:t>A) replication slippage</a:t>
            </a:r>
            <a:endParaRPr lang="en-US"/>
          </a:p>
          <a:p>
            <a:pPr>
              <a:lnSpc>
                <a:spcPct val="140000"/>
              </a:lnSpc>
              <a:buSzPts val="4800"/>
            </a:pPr>
            <a:r>
              <a:rPr lang="en-US" sz="4800">
                <a:solidFill>
                  <a:srgbClr val="392503"/>
                </a:solidFill>
              </a:rPr>
              <a:t>B) deletion</a:t>
            </a:r>
            <a:endParaRPr sz="1400"/>
          </a:p>
          <a:p>
            <a:pPr>
              <a:lnSpc>
                <a:spcPct val="140000"/>
              </a:lnSpc>
              <a:buSzPts val="4800"/>
            </a:pPr>
            <a:r>
              <a:rPr lang="en-US" sz="4800">
                <a:solidFill>
                  <a:srgbClr val="392503"/>
                </a:solidFill>
              </a:rPr>
              <a:t>C) inversion</a:t>
            </a:r>
            <a:endParaRPr sz="1400"/>
          </a:p>
          <a:p>
            <a:pPr>
              <a:lnSpc>
                <a:spcPct val="140000"/>
              </a:lnSpc>
              <a:buSzPts val="4800"/>
            </a:pPr>
            <a:r>
              <a:rPr lang="en-US" sz="4800">
                <a:solidFill>
                  <a:srgbClr val="392503"/>
                </a:solidFill>
              </a:rPr>
              <a:t>D) translocation</a:t>
            </a:r>
            <a:endParaRPr sz="1400"/>
          </a:p>
          <a:p>
            <a:pPr>
              <a:lnSpc>
                <a:spcPct val="140000"/>
              </a:lnSpc>
              <a:buSzPts val="4800"/>
            </a:pPr>
            <a:r>
              <a:rPr lang="en-US" sz="4800">
                <a:solidFill>
                  <a:srgbClr val="392503"/>
                </a:solidFill>
              </a:rPr>
              <a:t>E) duplication</a:t>
            </a:r>
            <a:endParaRPr sz="1400"/>
          </a:p>
          <a:p>
            <a:pPr marL="0" marR="0" lvl="0" indent="0" rtl="0">
              <a:lnSpc>
                <a:spcPct val="140000"/>
              </a:lnSpc>
              <a:spcBef>
                <a:spcPts val="0"/>
              </a:spcBef>
              <a:spcAft>
                <a:spcPts val="0"/>
              </a:spcAft>
              <a:buClr>
                <a:srgbClr val="000000"/>
              </a:buClr>
              <a:buSzPts val="4800"/>
              <a:buFont typeface="Arial"/>
              <a:buNone/>
            </a:pPr>
            <a:endParaRPr sz="4800">
              <a:solidFill>
                <a:srgbClr val="392503"/>
              </a:solidFill>
            </a:endParaRPr>
          </a:p>
        </p:txBody>
      </p:sp>
      <p:pic>
        <p:nvPicPr>
          <p:cNvPr id="3" name="Picture 2" descr="A white letter on a black background&#10;&#10;AI-generated content may be incorrect.">
            <a:extLst>
              <a:ext uri="{FF2B5EF4-FFF2-40B4-BE49-F238E27FC236}">
                <a16:creationId xmlns:a16="http://schemas.microsoft.com/office/drawing/2014/main" id="{D317B040-6A44-8FF9-0ADA-EB922BC2FB2A}"/>
              </a:ext>
            </a:extLst>
          </p:cNvPr>
          <p:cNvPicPr>
            <a:picLocks noChangeAspect="1"/>
          </p:cNvPicPr>
          <p:nvPr/>
        </p:nvPicPr>
        <p:blipFill>
          <a:blip r:embed="rId4"/>
          <a:stretch>
            <a:fillRect/>
          </a:stretch>
        </p:blipFill>
        <p:spPr>
          <a:xfrm>
            <a:off x="14955864" y="416900"/>
            <a:ext cx="2983424" cy="851639"/>
          </a:xfrm>
          <a:prstGeom prst="rect">
            <a:avLst/>
          </a:prstGeom>
        </p:spPr>
      </p:pic>
    </p:spTree>
    <p:extLst>
      <p:ext uri="{BB962C8B-B14F-4D97-AF65-F5344CB8AC3E}">
        <p14:creationId xmlns:p14="http://schemas.microsoft.com/office/powerpoint/2010/main" val="2167028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6216A"/>
        </a:solidFill>
        <a:effectLst/>
      </p:bgPr>
    </p:bg>
    <p:spTree>
      <p:nvGrpSpPr>
        <p:cNvPr id="1" name="Shape 152">
          <a:extLst>
            <a:ext uri="{FF2B5EF4-FFF2-40B4-BE49-F238E27FC236}">
              <a16:creationId xmlns:a16="http://schemas.microsoft.com/office/drawing/2014/main" id="{9A178E4F-4B2E-1487-B65D-3CBD9D97707D}"/>
            </a:ext>
          </a:extLst>
        </p:cNvPr>
        <p:cNvGrpSpPr/>
        <p:nvPr/>
      </p:nvGrpSpPr>
      <p:grpSpPr>
        <a:xfrm>
          <a:off x="0" y="0"/>
          <a:ext cx="0" cy="0"/>
          <a:chOff x="0" y="0"/>
          <a:chExt cx="0" cy="0"/>
        </a:xfrm>
      </p:grpSpPr>
      <p:sp>
        <p:nvSpPr>
          <p:cNvPr id="153" name="Google Shape;153;p7">
            <a:extLst>
              <a:ext uri="{FF2B5EF4-FFF2-40B4-BE49-F238E27FC236}">
                <a16:creationId xmlns:a16="http://schemas.microsoft.com/office/drawing/2014/main" id="{42FF224E-5CE2-1245-7538-7774879F36FB}"/>
              </a:ext>
            </a:extLst>
          </p:cNvPr>
          <p:cNvSpPr/>
          <p:nvPr/>
        </p:nvSpPr>
        <p:spPr>
          <a:xfrm>
            <a:off x="2238482" y="2203704"/>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55" name="Google Shape;155;p7">
            <a:extLst>
              <a:ext uri="{FF2B5EF4-FFF2-40B4-BE49-F238E27FC236}">
                <a16:creationId xmlns:a16="http://schemas.microsoft.com/office/drawing/2014/main" id="{4EA19B73-C9BB-0021-12FB-10B182ACD6FE}"/>
              </a:ext>
            </a:extLst>
          </p:cNvPr>
          <p:cNvSpPr txBox="1"/>
          <p:nvPr/>
        </p:nvSpPr>
        <p:spPr>
          <a:xfrm>
            <a:off x="4481801" y="895350"/>
            <a:ext cx="9324398" cy="753861"/>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a:solidFill>
                  <a:srgbClr val="FFFFFF"/>
                </a:solidFill>
              </a:rPr>
              <a:t>SBA answer</a:t>
            </a:r>
            <a:endParaRPr sz="1400"/>
          </a:p>
        </p:txBody>
      </p:sp>
      <p:sp>
        <p:nvSpPr>
          <p:cNvPr id="3" name="TextBox 2">
            <a:extLst>
              <a:ext uri="{FF2B5EF4-FFF2-40B4-BE49-F238E27FC236}">
                <a16:creationId xmlns:a16="http://schemas.microsoft.com/office/drawing/2014/main" id="{3E1D7953-560F-CD9A-9FF0-736E19E833AA}"/>
              </a:ext>
            </a:extLst>
          </p:cNvPr>
          <p:cNvSpPr txBox="1"/>
          <p:nvPr/>
        </p:nvSpPr>
        <p:spPr>
          <a:xfrm>
            <a:off x="2596243" y="2449285"/>
            <a:ext cx="13503728"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t>ANSWER: translocation</a:t>
            </a:r>
          </a:p>
          <a:p>
            <a:endParaRPr lang="en-GB" sz="3200"/>
          </a:p>
          <a:p>
            <a:r>
              <a:rPr lang="en-GB" sz="3200"/>
              <a:t>EXPLANATION: 90% of patients have </a:t>
            </a:r>
            <a:r>
              <a:rPr lang="en-GB" sz="3200" err="1"/>
              <a:t>philadelphia</a:t>
            </a:r>
            <a:r>
              <a:rPr lang="en-GB" sz="3200"/>
              <a:t> chromosome</a:t>
            </a:r>
          </a:p>
          <a:p>
            <a:r>
              <a:rPr lang="en-GB" sz="3200"/>
              <a:t>Caused by translocation from chromosome 9 to chromosome 22</a:t>
            </a:r>
          </a:p>
          <a:p>
            <a:r>
              <a:rPr lang="en-GB" sz="3200"/>
              <a:t>Causes formation of 2 hybrid genes </a:t>
            </a:r>
          </a:p>
          <a:p>
            <a:r>
              <a:rPr lang="en-GB" sz="3200"/>
              <a:t>BCR/ABL mRNA encodes p210 'fusion' protein which is a constituently active tyrosine kinase resulting in </a:t>
            </a:r>
            <a:r>
              <a:rPr lang="en-GB" sz="3200" err="1"/>
              <a:t>permenant</a:t>
            </a:r>
            <a:r>
              <a:rPr lang="en-GB" sz="3200"/>
              <a:t> activation of cell growth Ras pathway</a:t>
            </a:r>
          </a:p>
        </p:txBody>
      </p:sp>
      <p:pic>
        <p:nvPicPr>
          <p:cNvPr id="2" name="Picture 1" descr="A diagram of a sequence of chromosome&#10;&#10;AI-generated content may be incorrect.">
            <a:extLst>
              <a:ext uri="{FF2B5EF4-FFF2-40B4-BE49-F238E27FC236}">
                <a16:creationId xmlns:a16="http://schemas.microsoft.com/office/drawing/2014/main" id="{24E719C5-F427-D48A-87E4-FCF407642F47}"/>
              </a:ext>
            </a:extLst>
          </p:cNvPr>
          <p:cNvPicPr>
            <a:picLocks noChangeAspect="1"/>
          </p:cNvPicPr>
          <p:nvPr/>
        </p:nvPicPr>
        <p:blipFill>
          <a:blip r:embed="rId4"/>
          <a:stretch>
            <a:fillRect/>
          </a:stretch>
        </p:blipFill>
        <p:spPr>
          <a:xfrm>
            <a:off x="7124700" y="6117771"/>
            <a:ext cx="4038600" cy="2819400"/>
          </a:xfrm>
          <a:prstGeom prst="rect">
            <a:avLst/>
          </a:prstGeom>
        </p:spPr>
      </p:pic>
      <p:sp>
        <p:nvSpPr>
          <p:cNvPr id="6" name="TextBox 5">
            <a:extLst>
              <a:ext uri="{FF2B5EF4-FFF2-40B4-BE49-F238E27FC236}">
                <a16:creationId xmlns:a16="http://schemas.microsoft.com/office/drawing/2014/main" id="{5A8775B2-4E44-98F5-8220-1A437AB12F10}"/>
              </a:ext>
            </a:extLst>
          </p:cNvPr>
          <p:cNvSpPr txBox="1"/>
          <p:nvPr/>
        </p:nvSpPr>
        <p:spPr>
          <a:xfrm>
            <a:off x="171449" y="9886949"/>
            <a:ext cx="1495697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chemeClr val="bg1"/>
                </a:solidFill>
              </a:rPr>
              <a:t>Image reference: </a:t>
            </a:r>
            <a:r>
              <a:rPr lang="en-GB">
                <a:solidFill>
                  <a:schemeClr val="bg1"/>
                </a:solidFill>
                <a:ea typeface="Open Sans"/>
              </a:rPr>
              <a:t>Knight, S</a:t>
            </a:r>
            <a:r>
              <a:rPr lang="en-GB" sz="1100">
                <a:solidFill>
                  <a:schemeClr val="bg1"/>
                </a:solidFill>
                <a:latin typeface="Open Sans"/>
                <a:ea typeface="Open Sans"/>
                <a:cs typeface="Open Sans"/>
              </a:rPr>
              <a:t>. (2024) DNA replication and mutagenesis</a:t>
            </a:r>
            <a:endParaRPr lang="en-US" err="1">
              <a:solidFill>
                <a:schemeClr val="bg1"/>
              </a:solidFill>
            </a:endParaRPr>
          </a:p>
        </p:txBody>
      </p:sp>
      <p:pic>
        <p:nvPicPr>
          <p:cNvPr id="5" name="Picture 4" descr="A white letter on a black background&#10;&#10;AI-generated content may be incorrect.">
            <a:extLst>
              <a:ext uri="{FF2B5EF4-FFF2-40B4-BE49-F238E27FC236}">
                <a16:creationId xmlns:a16="http://schemas.microsoft.com/office/drawing/2014/main" id="{856AB5CB-6771-CBC1-3928-D8C4BC8AF1DA}"/>
              </a:ext>
            </a:extLst>
          </p:cNvPr>
          <p:cNvPicPr>
            <a:picLocks noChangeAspect="1"/>
          </p:cNvPicPr>
          <p:nvPr/>
        </p:nvPicPr>
        <p:blipFill>
          <a:blip r:embed="rId5"/>
          <a:stretch>
            <a:fillRect/>
          </a:stretch>
        </p:blipFill>
        <p:spPr>
          <a:xfrm>
            <a:off x="14955864" y="416900"/>
            <a:ext cx="2983424" cy="851639"/>
          </a:xfrm>
          <a:prstGeom prst="rect">
            <a:avLst/>
          </a:prstGeom>
        </p:spPr>
      </p:pic>
    </p:spTree>
    <p:extLst>
      <p:ext uri="{BB962C8B-B14F-4D97-AF65-F5344CB8AC3E}">
        <p14:creationId xmlns:p14="http://schemas.microsoft.com/office/powerpoint/2010/main" val="587020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28"/>
        <p:cNvGrpSpPr/>
        <p:nvPr/>
      </p:nvGrpSpPr>
      <p:grpSpPr>
        <a:xfrm>
          <a:off x="0" y="0"/>
          <a:ext cx="0" cy="0"/>
          <a:chOff x="0" y="0"/>
          <a:chExt cx="0" cy="0"/>
        </a:xfrm>
      </p:grpSpPr>
      <p:sp>
        <p:nvSpPr>
          <p:cNvPr id="129" name="Google Shape;129;p5"/>
          <p:cNvSpPr/>
          <p:nvPr/>
        </p:nvSpPr>
        <p:spPr>
          <a:xfrm>
            <a:off x="3241063" y="-7116"/>
            <a:ext cx="11805873" cy="10336302"/>
          </a:xfrm>
          <a:custGeom>
            <a:avLst/>
            <a:gdLst/>
            <a:ahLst/>
            <a:cxnLst/>
            <a:rect l="l" t="t" r="r" b="b"/>
            <a:pathLst>
              <a:path w="11805873" h="11805873" extrusionOk="0">
                <a:moveTo>
                  <a:pt x="0" y="0"/>
                </a:moveTo>
                <a:lnTo>
                  <a:pt x="11805874" y="0"/>
                </a:lnTo>
                <a:lnTo>
                  <a:pt x="11805874" y="11805873"/>
                </a:lnTo>
                <a:lnTo>
                  <a:pt x="0" y="11805873"/>
                </a:lnTo>
                <a:lnTo>
                  <a:pt x="0" y="0"/>
                </a:lnTo>
                <a:close/>
              </a:path>
            </a:pathLst>
          </a:custGeom>
          <a:blipFill rotWithShape="1">
            <a:blip r:embed="rId3">
              <a:alphaModFix/>
            </a:blip>
            <a:stretch>
              <a:fillRect/>
            </a:stretch>
          </a:blipFill>
          <a:ln>
            <a:noFill/>
          </a:ln>
        </p:spPr>
      </p:sp>
      <p:sp>
        <p:nvSpPr>
          <p:cNvPr id="130" name="Google Shape;130;p5"/>
          <p:cNvSpPr/>
          <p:nvPr/>
        </p:nvSpPr>
        <p:spPr>
          <a:xfrm>
            <a:off x="12431247" y="8472485"/>
            <a:ext cx="1541598" cy="1541598"/>
          </a:xfrm>
          <a:custGeom>
            <a:avLst/>
            <a:gdLst/>
            <a:ahLst/>
            <a:cxnLst/>
            <a:rect l="l" t="t" r="r" b="b"/>
            <a:pathLst>
              <a:path w="1541598" h="1541598" extrusionOk="0">
                <a:moveTo>
                  <a:pt x="0" y="0"/>
                </a:moveTo>
                <a:lnTo>
                  <a:pt x="1541598" y="0"/>
                </a:lnTo>
                <a:lnTo>
                  <a:pt x="1541598" y="1541597"/>
                </a:lnTo>
                <a:lnTo>
                  <a:pt x="0" y="1541597"/>
                </a:lnTo>
                <a:lnTo>
                  <a:pt x="0" y="0"/>
                </a:lnTo>
                <a:close/>
              </a:path>
            </a:pathLst>
          </a:custGeom>
          <a:blipFill rotWithShape="1">
            <a:blip r:embed="rId4">
              <a:alphaModFix/>
            </a:blip>
            <a:stretch>
              <a:fillRect/>
            </a:stretch>
          </a:blipFill>
          <a:ln>
            <a:noFill/>
          </a:ln>
        </p:spPr>
      </p:sp>
      <p:sp>
        <p:nvSpPr>
          <p:cNvPr id="131" name="Google Shape;131;p5"/>
          <p:cNvSpPr/>
          <p:nvPr/>
        </p:nvSpPr>
        <p:spPr>
          <a:xfrm>
            <a:off x="4315155" y="8400388"/>
            <a:ext cx="1940180" cy="1515766"/>
          </a:xfrm>
          <a:custGeom>
            <a:avLst/>
            <a:gdLst/>
            <a:ahLst/>
            <a:cxnLst/>
            <a:rect l="l" t="t" r="r" b="b"/>
            <a:pathLst>
              <a:path w="1940180" h="1515766" extrusionOk="0">
                <a:moveTo>
                  <a:pt x="0" y="0"/>
                </a:moveTo>
                <a:lnTo>
                  <a:pt x="1940181" y="0"/>
                </a:lnTo>
                <a:lnTo>
                  <a:pt x="1940181" y="1515766"/>
                </a:lnTo>
                <a:lnTo>
                  <a:pt x="0" y="1515766"/>
                </a:lnTo>
                <a:lnTo>
                  <a:pt x="0" y="0"/>
                </a:lnTo>
                <a:close/>
              </a:path>
            </a:pathLst>
          </a:custGeom>
          <a:blipFill rotWithShape="1">
            <a:blip r:embed="rId5">
              <a:alphaModFix/>
            </a:blip>
            <a:stretch>
              <a:fillRect/>
            </a:stretch>
          </a:blipFill>
          <a:ln>
            <a:noFill/>
          </a:ln>
        </p:spPr>
      </p:sp>
      <p:sp>
        <p:nvSpPr>
          <p:cNvPr id="132" name="Google Shape;132;p5"/>
          <p:cNvSpPr/>
          <p:nvPr/>
        </p:nvSpPr>
        <p:spPr>
          <a:xfrm>
            <a:off x="10642231" y="8443060"/>
            <a:ext cx="1268308" cy="1430422"/>
          </a:xfrm>
          <a:custGeom>
            <a:avLst/>
            <a:gdLst/>
            <a:ahLst/>
            <a:cxnLst/>
            <a:rect l="l" t="t" r="r" b="b"/>
            <a:pathLst>
              <a:path w="1268308" h="1430422" extrusionOk="0">
                <a:moveTo>
                  <a:pt x="0" y="0"/>
                </a:moveTo>
                <a:lnTo>
                  <a:pt x="1268307" y="0"/>
                </a:lnTo>
                <a:lnTo>
                  <a:pt x="1268307" y="1430422"/>
                </a:lnTo>
                <a:lnTo>
                  <a:pt x="0" y="1430422"/>
                </a:lnTo>
                <a:lnTo>
                  <a:pt x="0" y="0"/>
                </a:lnTo>
                <a:close/>
              </a:path>
            </a:pathLst>
          </a:custGeom>
          <a:blipFill rotWithShape="1">
            <a:blip r:embed="rId6">
              <a:alphaModFix/>
            </a:blip>
            <a:stretch>
              <a:fillRect/>
            </a:stretch>
          </a:blipFill>
          <a:ln>
            <a:noFill/>
          </a:ln>
        </p:spPr>
      </p:sp>
      <p:sp>
        <p:nvSpPr>
          <p:cNvPr id="133" name="Google Shape;133;p5"/>
          <p:cNvSpPr/>
          <p:nvPr/>
        </p:nvSpPr>
        <p:spPr>
          <a:xfrm>
            <a:off x="7587401" y="634149"/>
            <a:ext cx="2375956" cy="1767118"/>
          </a:xfrm>
          <a:custGeom>
            <a:avLst/>
            <a:gdLst/>
            <a:ahLst/>
            <a:cxnLst/>
            <a:rect l="l" t="t" r="r" b="b"/>
            <a:pathLst>
              <a:path w="2375956" h="1767118" extrusionOk="0">
                <a:moveTo>
                  <a:pt x="0" y="0"/>
                </a:moveTo>
                <a:lnTo>
                  <a:pt x="2375957" y="0"/>
                </a:lnTo>
                <a:lnTo>
                  <a:pt x="2375957" y="1767118"/>
                </a:lnTo>
                <a:lnTo>
                  <a:pt x="0" y="1767118"/>
                </a:lnTo>
                <a:lnTo>
                  <a:pt x="0" y="0"/>
                </a:lnTo>
                <a:close/>
              </a:path>
            </a:pathLst>
          </a:custGeom>
          <a:blipFill rotWithShape="1">
            <a:blip r:embed="rId7">
              <a:alphaModFix/>
            </a:blip>
            <a:stretch>
              <a:fillRect/>
            </a:stretch>
          </a:blipFill>
          <a:ln>
            <a:noFill/>
          </a:ln>
        </p:spPr>
      </p:sp>
      <p:sp>
        <p:nvSpPr>
          <p:cNvPr id="134" name="Google Shape;134;p5"/>
          <p:cNvSpPr/>
          <p:nvPr/>
        </p:nvSpPr>
        <p:spPr>
          <a:xfrm>
            <a:off x="11193849" y="207043"/>
            <a:ext cx="2008197" cy="2147805"/>
          </a:xfrm>
          <a:custGeom>
            <a:avLst/>
            <a:gdLst/>
            <a:ahLst/>
            <a:cxnLst/>
            <a:rect l="l" t="t" r="r" b="b"/>
            <a:pathLst>
              <a:path w="2008197" h="2147805" extrusionOk="0">
                <a:moveTo>
                  <a:pt x="0" y="0"/>
                </a:moveTo>
                <a:lnTo>
                  <a:pt x="2008197" y="0"/>
                </a:lnTo>
                <a:lnTo>
                  <a:pt x="2008197" y="2147804"/>
                </a:lnTo>
                <a:lnTo>
                  <a:pt x="0" y="2147804"/>
                </a:lnTo>
                <a:lnTo>
                  <a:pt x="0" y="0"/>
                </a:lnTo>
                <a:close/>
              </a:path>
            </a:pathLst>
          </a:custGeom>
          <a:blipFill rotWithShape="1">
            <a:blip r:embed="rId8">
              <a:alphaModFix/>
            </a:blip>
            <a:stretch>
              <a:fillRect/>
            </a:stretch>
          </a:blipFill>
          <a:ln>
            <a:noFill/>
          </a:ln>
        </p:spPr>
      </p:sp>
      <p:sp>
        <p:nvSpPr>
          <p:cNvPr id="135" name="Google Shape;135;p5"/>
          <p:cNvSpPr/>
          <p:nvPr/>
        </p:nvSpPr>
        <p:spPr>
          <a:xfrm>
            <a:off x="4315155" y="416170"/>
            <a:ext cx="2280252" cy="2232747"/>
          </a:xfrm>
          <a:custGeom>
            <a:avLst/>
            <a:gdLst/>
            <a:ahLst/>
            <a:cxnLst/>
            <a:rect l="l" t="t" r="r" b="b"/>
            <a:pathLst>
              <a:path w="2280252" h="2232747" extrusionOk="0">
                <a:moveTo>
                  <a:pt x="0" y="0"/>
                </a:moveTo>
                <a:lnTo>
                  <a:pt x="2280253" y="0"/>
                </a:lnTo>
                <a:lnTo>
                  <a:pt x="2280253" y="2232747"/>
                </a:lnTo>
                <a:lnTo>
                  <a:pt x="0" y="2232747"/>
                </a:lnTo>
                <a:lnTo>
                  <a:pt x="0" y="0"/>
                </a:lnTo>
                <a:close/>
              </a:path>
            </a:pathLst>
          </a:custGeom>
          <a:blipFill rotWithShape="1">
            <a:blip r:embed="rId9">
              <a:alphaModFix/>
            </a:blip>
            <a:stretch>
              <a:fillRect/>
            </a:stretch>
          </a:blipFill>
          <a:ln>
            <a:noFill/>
          </a:ln>
        </p:spPr>
      </p:sp>
      <p:sp>
        <p:nvSpPr>
          <p:cNvPr id="136" name="Google Shape;136;p5"/>
          <p:cNvSpPr/>
          <p:nvPr/>
        </p:nvSpPr>
        <p:spPr>
          <a:xfrm>
            <a:off x="6793498" y="8208651"/>
            <a:ext cx="1184381" cy="1871306"/>
          </a:xfrm>
          <a:custGeom>
            <a:avLst/>
            <a:gdLst/>
            <a:ahLst/>
            <a:cxnLst/>
            <a:rect l="l" t="t" r="r" b="b"/>
            <a:pathLst>
              <a:path w="1184381" h="1871306" extrusionOk="0">
                <a:moveTo>
                  <a:pt x="0" y="0"/>
                </a:moveTo>
                <a:lnTo>
                  <a:pt x="1184381" y="0"/>
                </a:lnTo>
                <a:lnTo>
                  <a:pt x="1184381" y="1871306"/>
                </a:lnTo>
                <a:lnTo>
                  <a:pt x="0" y="1871306"/>
                </a:lnTo>
                <a:lnTo>
                  <a:pt x="0" y="0"/>
                </a:lnTo>
                <a:close/>
              </a:path>
            </a:pathLst>
          </a:custGeom>
          <a:blipFill rotWithShape="1">
            <a:blip r:embed="rId10">
              <a:alphaModFix/>
            </a:blip>
            <a:stretch>
              <a:fillRect/>
            </a:stretch>
          </a:blipFill>
          <a:ln>
            <a:noFill/>
          </a:ln>
        </p:spPr>
      </p:sp>
      <p:sp>
        <p:nvSpPr>
          <p:cNvPr id="137" name="Google Shape;137;p5"/>
          <p:cNvSpPr/>
          <p:nvPr/>
        </p:nvSpPr>
        <p:spPr>
          <a:xfrm>
            <a:off x="8301729" y="8518717"/>
            <a:ext cx="2146863" cy="1449132"/>
          </a:xfrm>
          <a:custGeom>
            <a:avLst/>
            <a:gdLst/>
            <a:ahLst/>
            <a:cxnLst/>
            <a:rect l="l" t="t" r="r" b="b"/>
            <a:pathLst>
              <a:path w="2146863" h="1449132" extrusionOk="0">
                <a:moveTo>
                  <a:pt x="0" y="0"/>
                </a:moveTo>
                <a:lnTo>
                  <a:pt x="2146863" y="0"/>
                </a:lnTo>
                <a:lnTo>
                  <a:pt x="2146863" y="1449133"/>
                </a:lnTo>
                <a:lnTo>
                  <a:pt x="0" y="1449133"/>
                </a:lnTo>
                <a:lnTo>
                  <a:pt x="0" y="0"/>
                </a:lnTo>
                <a:close/>
              </a:path>
            </a:pathLst>
          </a:custGeom>
          <a:blipFill rotWithShape="1">
            <a:blip r:embed="rId11">
              <a:alphaModFix/>
            </a:blip>
            <a:stretch>
              <a:fillRect/>
            </a:stretch>
          </a:blipFill>
          <a:ln>
            <a:noFill/>
          </a:ln>
        </p:spPr>
      </p:sp>
      <p:sp>
        <p:nvSpPr>
          <p:cNvPr id="138" name="Google Shape;138;p5"/>
          <p:cNvSpPr txBox="1"/>
          <p:nvPr/>
        </p:nvSpPr>
        <p:spPr>
          <a:xfrm>
            <a:off x="4648446" y="4322097"/>
            <a:ext cx="9324398" cy="748666"/>
          </a:xfrm>
          <a:prstGeom prst="rect">
            <a:avLst/>
          </a:prstGeom>
          <a:noFill/>
          <a:ln>
            <a:noFill/>
          </a:ln>
        </p:spPr>
        <p:txBody>
          <a:bodyPr spcFirstLastPara="1" wrap="square" lIns="0" tIns="0" rIns="0" bIns="0" anchor="t" anchorCtr="0">
            <a:spAutoFit/>
          </a:bodyPr>
          <a:lstStyle/>
          <a:p>
            <a:pPr algn="ctr">
              <a:lnSpc>
                <a:spcPct val="140005"/>
              </a:lnSpc>
              <a:buSzPts val="6999"/>
            </a:pPr>
            <a:r>
              <a:rPr lang="en-US" sz="6950" b="1">
                <a:solidFill>
                  <a:srgbClr val="FFFFFF"/>
                </a:solidFill>
              </a:rPr>
              <a:t>DNA replication and mutagenesis</a:t>
            </a:r>
          </a:p>
        </p:txBody>
      </p:sp>
      <p:pic>
        <p:nvPicPr>
          <p:cNvPr id="2" name="Picture 1" descr="A black background with a black square&#10;&#10;AI-generated content may be incorrect.">
            <a:extLst>
              <a:ext uri="{FF2B5EF4-FFF2-40B4-BE49-F238E27FC236}">
                <a16:creationId xmlns:a16="http://schemas.microsoft.com/office/drawing/2014/main" id="{A1A11A03-28C0-7B2A-01C3-D62E1AC02A82}"/>
              </a:ext>
            </a:extLst>
          </p:cNvPr>
          <p:cNvPicPr>
            <a:picLocks noChangeAspect="1"/>
          </p:cNvPicPr>
          <p:nvPr/>
        </p:nvPicPr>
        <p:blipFill>
          <a:blip r:embed="rId12"/>
          <a:stretch>
            <a:fillRect/>
          </a:stretch>
        </p:blipFill>
        <p:spPr>
          <a:xfrm>
            <a:off x="15320353" y="231164"/>
            <a:ext cx="2750526" cy="81744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6216A"/>
        </a:solidFill>
        <a:effectLst/>
      </p:bgPr>
    </p:bg>
    <p:spTree>
      <p:nvGrpSpPr>
        <p:cNvPr id="1" name="Shape 143">
          <a:extLst>
            <a:ext uri="{FF2B5EF4-FFF2-40B4-BE49-F238E27FC236}">
              <a16:creationId xmlns:a16="http://schemas.microsoft.com/office/drawing/2014/main" id="{B72A83F3-EF82-B2FE-757A-E14A7606C0BF}"/>
            </a:ext>
          </a:extLst>
        </p:cNvPr>
        <p:cNvGrpSpPr/>
        <p:nvPr/>
      </p:nvGrpSpPr>
      <p:grpSpPr>
        <a:xfrm>
          <a:off x="0" y="0"/>
          <a:ext cx="0" cy="0"/>
          <a:chOff x="0" y="0"/>
          <a:chExt cx="0" cy="0"/>
        </a:xfrm>
      </p:grpSpPr>
      <p:sp>
        <p:nvSpPr>
          <p:cNvPr id="144" name="Google Shape;144;p6">
            <a:extLst>
              <a:ext uri="{FF2B5EF4-FFF2-40B4-BE49-F238E27FC236}">
                <a16:creationId xmlns:a16="http://schemas.microsoft.com/office/drawing/2014/main" id="{9A1B5699-559D-5BD4-A23D-542DEE40C6A7}"/>
              </a:ext>
            </a:extLst>
          </p:cNvPr>
          <p:cNvSpPr/>
          <p:nvPr/>
        </p:nvSpPr>
        <p:spPr>
          <a:xfrm>
            <a:off x="2238482" y="2203704"/>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46" name="Google Shape;146;p6">
            <a:extLst>
              <a:ext uri="{FF2B5EF4-FFF2-40B4-BE49-F238E27FC236}">
                <a16:creationId xmlns:a16="http://schemas.microsoft.com/office/drawing/2014/main" id="{E362E02C-44E7-278A-46F0-2FF87D263F2E}"/>
              </a:ext>
            </a:extLst>
          </p:cNvPr>
          <p:cNvSpPr txBox="1"/>
          <p:nvPr/>
        </p:nvSpPr>
        <p:spPr>
          <a:xfrm>
            <a:off x="4481801" y="895350"/>
            <a:ext cx="9324398" cy="753861"/>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a:solidFill>
                  <a:srgbClr val="FFFFFF"/>
                </a:solidFill>
              </a:rPr>
              <a:t>SBA</a:t>
            </a:r>
            <a:endParaRPr sz="1400"/>
          </a:p>
        </p:txBody>
      </p:sp>
      <p:sp>
        <p:nvSpPr>
          <p:cNvPr id="147" name="Google Shape;147;p6">
            <a:extLst>
              <a:ext uri="{FF2B5EF4-FFF2-40B4-BE49-F238E27FC236}">
                <a16:creationId xmlns:a16="http://schemas.microsoft.com/office/drawing/2014/main" id="{5905E7DA-61ED-A38E-264C-6ECD90713BF3}"/>
              </a:ext>
            </a:extLst>
          </p:cNvPr>
          <p:cNvSpPr txBox="1"/>
          <p:nvPr/>
        </p:nvSpPr>
        <p:spPr>
          <a:xfrm>
            <a:off x="2823501" y="2378840"/>
            <a:ext cx="13391328" cy="1477328"/>
          </a:xfrm>
          <a:prstGeom prst="rect">
            <a:avLst/>
          </a:prstGeom>
          <a:noFill/>
          <a:ln>
            <a:noFill/>
          </a:ln>
        </p:spPr>
        <p:txBody>
          <a:bodyPr spcFirstLastPara="1" wrap="square" lIns="0" tIns="0" rIns="0" bIns="0" anchor="t" anchorCtr="0">
            <a:spAutoFit/>
          </a:bodyPr>
          <a:lstStyle/>
          <a:p>
            <a:pPr algn="ctr">
              <a:buSzPts val="4800"/>
            </a:pPr>
            <a:r>
              <a:rPr lang="en-US" sz="4800">
                <a:solidFill>
                  <a:srgbClr val="392503"/>
                </a:solidFill>
              </a:rPr>
              <a:t>What is the function of </a:t>
            </a:r>
            <a:r>
              <a:rPr lang="en-US" sz="4800" err="1">
                <a:solidFill>
                  <a:srgbClr val="392503"/>
                </a:solidFill>
              </a:rPr>
              <a:t>shelterin</a:t>
            </a:r>
            <a:r>
              <a:rPr lang="en-US" sz="4800">
                <a:solidFill>
                  <a:srgbClr val="392503"/>
                </a:solidFill>
              </a:rPr>
              <a:t>?</a:t>
            </a:r>
          </a:p>
          <a:p>
            <a:pPr marL="0" marR="0" lvl="0" indent="0" algn="ctr" rtl="0">
              <a:spcBef>
                <a:spcPts val="0"/>
              </a:spcBef>
              <a:spcAft>
                <a:spcPts val="0"/>
              </a:spcAft>
              <a:buClr>
                <a:srgbClr val="000000"/>
              </a:buClr>
              <a:buSzPts val="4800"/>
              <a:buFont typeface="Arial"/>
              <a:buNone/>
            </a:pPr>
            <a:endParaRPr sz="4800">
              <a:solidFill>
                <a:srgbClr val="392503"/>
              </a:solidFill>
            </a:endParaRPr>
          </a:p>
        </p:txBody>
      </p:sp>
      <p:sp>
        <p:nvSpPr>
          <p:cNvPr id="148" name="Google Shape;148;p6">
            <a:extLst>
              <a:ext uri="{FF2B5EF4-FFF2-40B4-BE49-F238E27FC236}">
                <a16:creationId xmlns:a16="http://schemas.microsoft.com/office/drawing/2014/main" id="{77E3E3A9-03E5-65EC-7E88-5D961F1A4792}"/>
              </a:ext>
            </a:extLst>
          </p:cNvPr>
          <p:cNvSpPr txBox="1"/>
          <p:nvPr/>
        </p:nvSpPr>
        <p:spPr>
          <a:xfrm>
            <a:off x="2839830" y="3693437"/>
            <a:ext cx="13377508" cy="6204776"/>
          </a:xfrm>
          <a:prstGeom prst="rect">
            <a:avLst/>
          </a:prstGeom>
          <a:noFill/>
          <a:ln>
            <a:noFill/>
          </a:ln>
        </p:spPr>
        <p:txBody>
          <a:bodyPr spcFirstLastPara="1" wrap="square" lIns="0" tIns="0" rIns="0" bIns="0" anchor="t" anchorCtr="0">
            <a:spAutoFit/>
          </a:bodyPr>
          <a:lstStyle/>
          <a:p>
            <a:pPr>
              <a:lnSpc>
                <a:spcPct val="140000"/>
              </a:lnSpc>
              <a:buSzPts val="4800"/>
            </a:pPr>
            <a:r>
              <a:rPr lang="en-US" sz="4800">
                <a:solidFill>
                  <a:srgbClr val="392503"/>
                </a:solidFill>
              </a:rPr>
              <a:t>A) degrade RNA primers</a:t>
            </a:r>
          </a:p>
          <a:p>
            <a:pPr>
              <a:lnSpc>
                <a:spcPct val="140000"/>
              </a:lnSpc>
              <a:buSzPts val="4800"/>
            </a:pPr>
            <a:r>
              <a:rPr lang="en-US" sz="4800">
                <a:solidFill>
                  <a:srgbClr val="392503"/>
                </a:solidFill>
              </a:rPr>
              <a:t>B) prevent degradation of DNA strands</a:t>
            </a:r>
            <a:endParaRPr sz="1400"/>
          </a:p>
          <a:p>
            <a:pPr>
              <a:lnSpc>
                <a:spcPct val="140000"/>
              </a:lnSpc>
              <a:buSzPts val="4800"/>
            </a:pPr>
            <a:r>
              <a:rPr lang="en-US" sz="4800">
                <a:solidFill>
                  <a:srgbClr val="392503"/>
                </a:solidFill>
              </a:rPr>
              <a:t>C) repairs double strand breaks</a:t>
            </a:r>
            <a:endParaRPr sz="1400"/>
          </a:p>
          <a:p>
            <a:pPr>
              <a:lnSpc>
                <a:spcPct val="140000"/>
              </a:lnSpc>
              <a:buSzPts val="4800"/>
            </a:pPr>
            <a:r>
              <a:rPr lang="en-US" sz="4800">
                <a:solidFill>
                  <a:srgbClr val="392503"/>
                </a:solidFill>
              </a:rPr>
              <a:t>D) prevents end to end fusion of chromosomes</a:t>
            </a:r>
            <a:endParaRPr sz="1400"/>
          </a:p>
          <a:p>
            <a:pPr>
              <a:lnSpc>
                <a:spcPct val="140000"/>
              </a:lnSpc>
              <a:buSzPts val="4800"/>
            </a:pPr>
            <a:r>
              <a:rPr lang="en-US" sz="4800">
                <a:solidFill>
                  <a:srgbClr val="392503"/>
                </a:solidFill>
              </a:rPr>
              <a:t>E) initiates replication at origin</a:t>
            </a:r>
          </a:p>
          <a:p>
            <a:pPr marL="0" marR="0" lvl="0" indent="0" rtl="0">
              <a:lnSpc>
                <a:spcPct val="140000"/>
              </a:lnSpc>
              <a:spcBef>
                <a:spcPts val="0"/>
              </a:spcBef>
              <a:spcAft>
                <a:spcPts val="0"/>
              </a:spcAft>
              <a:buClr>
                <a:srgbClr val="000000"/>
              </a:buClr>
              <a:buSzPts val="4800"/>
              <a:buFont typeface="Arial"/>
              <a:buNone/>
            </a:pPr>
            <a:endParaRPr sz="4800">
              <a:solidFill>
                <a:srgbClr val="392503"/>
              </a:solidFill>
            </a:endParaRPr>
          </a:p>
        </p:txBody>
      </p:sp>
      <p:pic>
        <p:nvPicPr>
          <p:cNvPr id="3" name="Picture 2" descr="A white letter on a black background&#10;&#10;AI-generated content may be incorrect.">
            <a:extLst>
              <a:ext uri="{FF2B5EF4-FFF2-40B4-BE49-F238E27FC236}">
                <a16:creationId xmlns:a16="http://schemas.microsoft.com/office/drawing/2014/main" id="{AB8ADE04-4523-C1B7-628A-7C1D70B3CA3B}"/>
              </a:ext>
            </a:extLst>
          </p:cNvPr>
          <p:cNvPicPr>
            <a:picLocks noChangeAspect="1"/>
          </p:cNvPicPr>
          <p:nvPr/>
        </p:nvPicPr>
        <p:blipFill>
          <a:blip r:embed="rId4"/>
          <a:stretch>
            <a:fillRect/>
          </a:stretch>
        </p:blipFill>
        <p:spPr>
          <a:xfrm>
            <a:off x="14955864" y="416900"/>
            <a:ext cx="2983424" cy="851639"/>
          </a:xfrm>
          <a:prstGeom prst="rect">
            <a:avLst/>
          </a:prstGeom>
        </p:spPr>
      </p:pic>
    </p:spTree>
    <p:extLst>
      <p:ext uri="{BB962C8B-B14F-4D97-AF65-F5344CB8AC3E}">
        <p14:creationId xmlns:p14="http://schemas.microsoft.com/office/powerpoint/2010/main" val="1929407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6216A"/>
        </a:solidFill>
        <a:effectLst/>
      </p:bgPr>
    </p:bg>
    <p:spTree>
      <p:nvGrpSpPr>
        <p:cNvPr id="1" name="Shape 143">
          <a:extLst>
            <a:ext uri="{FF2B5EF4-FFF2-40B4-BE49-F238E27FC236}">
              <a16:creationId xmlns:a16="http://schemas.microsoft.com/office/drawing/2014/main" id="{01129B18-0F92-6035-B6F9-0BA8785F5581}"/>
            </a:ext>
          </a:extLst>
        </p:cNvPr>
        <p:cNvGrpSpPr/>
        <p:nvPr/>
      </p:nvGrpSpPr>
      <p:grpSpPr>
        <a:xfrm>
          <a:off x="0" y="0"/>
          <a:ext cx="0" cy="0"/>
          <a:chOff x="0" y="0"/>
          <a:chExt cx="0" cy="0"/>
        </a:xfrm>
      </p:grpSpPr>
      <p:sp>
        <p:nvSpPr>
          <p:cNvPr id="144" name="Google Shape;144;p6">
            <a:extLst>
              <a:ext uri="{FF2B5EF4-FFF2-40B4-BE49-F238E27FC236}">
                <a16:creationId xmlns:a16="http://schemas.microsoft.com/office/drawing/2014/main" id="{36BD1809-6FF1-B362-6115-82645EFCF83F}"/>
              </a:ext>
            </a:extLst>
          </p:cNvPr>
          <p:cNvSpPr/>
          <p:nvPr/>
        </p:nvSpPr>
        <p:spPr>
          <a:xfrm>
            <a:off x="2238482" y="2203704"/>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46" name="Google Shape;146;p6">
            <a:extLst>
              <a:ext uri="{FF2B5EF4-FFF2-40B4-BE49-F238E27FC236}">
                <a16:creationId xmlns:a16="http://schemas.microsoft.com/office/drawing/2014/main" id="{BDCE5524-3676-348C-CD7F-17DD2632FDFC}"/>
              </a:ext>
            </a:extLst>
          </p:cNvPr>
          <p:cNvSpPr txBox="1"/>
          <p:nvPr/>
        </p:nvSpPr>
        <p:spPr>
          <a:xfrm>
            <a:off x="4481801" y="895350"/>
            <a:ext cx="9324398" cy="753861"/>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a:solidFill>
                  <a:srgbClr val="FFFFFF"/>
                </a:solidFill>
              </a:rPr>
              <a:t>SBA</a:t>
            </a:r>
            <a:endParaRPr sz="1400"/>
          </a:p>
        </p:txBody>
      </p:sp>
      <p:sp>
        <p:nvSpPr>
          <p:cNvPr id="147" name="Google Shape;147;p6">
            <a:extLst>
              <a:ext uri="{FF2B5EF4-FFF2-40B4-BE49-F238E27FC236}">
                <a16:creationId xmlns:a16="http://schemas.microsoft.com/office/drawing/2014/main" id="{64A48A1C-E375-B613-BBA1-DFE2D1A25FE9}"/>
              </a:ext>
            </a:extLst>
          </p:cNvPr>
          <p:cNvSpPr txBox="1"/>
          <p:nvPr/>
        </p:nvSpPr>
        <p:spPr>
          <a:xfrm>
            <a:off x="2823501" y="2378840"/>
            <a:ext cx="13391328" cy="1477328"/>
          </a:xfrm>
          <a:prstGeom prst="rect">
            <a:avLst/>
          </a:prstGeom>
          <a:noFill/>
          <a:ln>
            <a:noFill/>
          </a:ln>
        </p:spPr>
        <p:txBody>
          <a:bodyPr spcFirstLastPara="1" wrap="square" lIns="0" tIns="0" rIns="0" bIns="0" anchor="t" anchorCtr="0">
            <a:spAutoFit/>
          </a:bodyPr>
          <a:lstStyle/>
          <a:p>
            <a:pPr algn="ctr">
              <a:buSzPts val="4800"/>
            </a:pPr>
            <a:r>
              <a:rPr lang="en-US" sz="4800">
                <a:solidFill>
                  <a:srgbClr val="392503"/>
                </a:solidFill>
              </a:rPr>
              <a:t>What is the function of </a:t>
            </a:r>
            <a:r>
              <a:rPr lang="en-US" sz="4800" err="1">
                <a:solidFill>
                  <a:srgbClr val="392503"/>
                </a:solidFill>
              </a:rPr>
              <a:t>shelterin</a:t>
            </a:r>
            <a:r>
              <a:rPr lang="en-US" sz="4800">
                <a:solidFill>
                  <a:srgbClr val="392503"/>
                </a:solidFill>
              </a:rPr>
              <a:t>?</a:t>
            </a:r>
          </a:p>
          <a:p>
            <a:pPr marL="0" marR="0" lvl="0" indent="0" algn="ctr" rtl="0">
              <a:spcBef>
                <a:spcPts val="0"/>
              </a:spcBef>
              <a:spcAft>
                <a:spcPts val="0"/>
              </a:spcAft>
              <a:buClr>
                <a:srgbClr val="000000"/>
              </a:buClr>
              <a:buSzPts val="4800"/>
              <a:buFont typeface="Arial"/>
              <a:buNone/>
            </a:pPr>
            <a:endParaRPr sz="4800">
              <a:solidFill>
                <a:srgbClr val="392503"/>
              </a:solidFill>
            </a:endParaRPr>
          </a:p>
        </p:txBody>
      </p:sp>
      <p:sp>
        <p:nvSpPr>
          <p:cNvPr id="148" name="Google Shape;148;p6">
            <a:extLst>
              <a:ext uri="{FF2B5EF4-FFF2-40B4-BE49-F238E27FC236}">
                <a16:creationId xmlns:a16="http://schemas.microsoft.com/office/drawing/2014/main" id="{5B0C48D7-E4C0-C4A2-304D-1D17978C03DD}"/>
              </a:ext>
            </a:extLst>
          </p:cNvPr>
          <p:cNvSpPr txBox="1"/>
          <p:nvPr/>
        </p:nvSpPr>
        <p:spPr>
          <a:xfrm>
            <a:off x="2839830" y="3693437"/>
            <a:ext cx="13377508" cy="6204776"/>
          </a:xfrm>
          <a:prstGeom prst="rect">
            <a:avLst/>
          </a:prstGeom>
          <a:noFill/>
          <a:ln>
            <a:noFill/>
          </a:ln>
        </p:spPr>
        <p:txBody>
          <a:bodyPr spcFirstLastPara="1" wrap="square" lIns="0" tIns="0" rIns="0" bIns="0" anchor="t" anchorCtr="0">
            <a:spAutoFit/>
          </a:bodyPr>
          <a:lstStyle/>
          <a:p>
            <a:pPr>
              <a:lnSpc>
                <a:spcPct val="140000"/>
              </a:lnSpc>
              <a:buSzPts val="4800"/>
            </a:pPr>
            <a:r>
              <a:rPr lang="en-US" sz="4800">
                <a:solidFill>
                  <a:srgbClr val="392503"/>
                </a:solidFill>
              </a:rPr>
              <a:t>A) degrade RNA primers</a:t>
            </a:r>
          </a:p>
          <a:p>
            <a:pPr>
              <a:lnSpc>
                <a:spcPct val="140000"/>
              </a:lnSpc>
              <a:buSzPts val="4800"/>
            </a:pPr>
            <a:r>
              <a:rPr lang="en-US" sz="4800">
                <a:solidFill>
                  <a:srgbClr val="392503"/>
                </a:solidFill>
              </a:rPr>
              <a:t>B) prevent degradation of DNA strands</a:t>
            </a:r>
            <a:endParaRPr sz="1400"/>
          </a:p>
          <a:p>
            <a:pPr>
              <a:lnSpc>
                <a:spcPct val="140000"/>
              </a:lnSpc>
              <a:buSzPts val="4800"/>
            </a:pPr>
            <a:r>
              <a:rPr lang="en-US" sz="4800">
                <a:solidFill>
                  <a:srgbClr val="392503"/>
                </a:solidFill>
              </a:rPr>
              <a:t>C) repairs double strand breaks</a:t>
            </a:r>
            <a:endParaRPr sz="1400"/>
          </a:p>
          <a:p>
            <a:pPr>
              <a:lnSpc>
                <a:spcPct val="140000"/>
              </a:lnSpc>
              <a:buSzPts val="4800"/>
            </a:pPr>
            <a:r>
              <a:rPr lang="en-US" sz="4800">
                <a:solidFill>
                  <a:srgbClr val="392503"/>
                </a:solidFill>
                <a:highlight>
                  <a:srgbClr val="FFFF00"/>
                </a:highlight>
              </a:rPr>
              <a:t>D) prevents end to end fusion of chromosomes</a:t>
            </a:r>
            <a:endParaRPr sz="1400">
              <a:highlight>
                <a:srgbClr val="FFFF00"/>
              </a:highlight>
            </a:endParaRPr>
          </a:p>
          <a:p>
            <a:pPr>
              <a:lnSpc>
                <a:spcPct val="140000"/>
              </a:lnSpc>
              <a:buSzPts val="4800"/>
            </a:pPr>
            <a:r>
              <a:rPr lang="en-US" sz="4800">
                <a:solidFill>
                  <a:srgbClr val="392503"/>
                </a:solidFill>
              </a:rPr>
              <a:t>E) initiates replication at origin</a:t>
            </a:r>
          </a:p>
          <a:p>
            <a:pPr marL="0" marR="0" lvl="0" indent="0" rtl="0">
              <a:lnSpc>
                <a:spcPct val="140000"/>
              </a:lnSpc>
              <a:spcBef>
                <a:spcPts val="0"/>
              </a:spcBef>
              <a:spcAft>
                <a:spcPts val="0"/>
              </a:spcAft>
              <a:buClr>
                <a:srgbClr val="000000"/>
              </a:buClr>
              <a:buSzPts val="4800"/>
              <a:buFont typeface="Arial"/>
              <a:buNone/>
            </a:pPr>
            <a:endParaRPr sz="4800">
              <a:solidFill>
                <a:srgbClr val="392503"/>
              </a:solidFill>
            </a:endParaRPr>
          </a:p>
        </p:txBody>
      </p:sp>
      <p:pic>
        <p:nvPicPr>
          <p:cNvPr id="3" name="Picture 2" descr="A white letter on a black background&#10;&#10;AI-generated content may be incorrect.">
            <a:extLst>
              <a:ext uri="{FF2B5EF4-FFF2-40B4-BE49-F238E27FC236}">
                <a16:creationId xmlns:a16="http://schemas.microsoft.com/office/drawing/2014/main" id="{E7B15074-3B13-35B1-6772-9E4898077FAD}"/>
              </a:ext>
            </a:extLst>
          </p:cNvPr>
          <p:cNvPicPr>
            <a:picLocks noChangeAspect="1"/>
          </p:cNvPicPr>
          <p:nvPr/>
        </p:nvPicPr>
        <p:blipFill>
          <a:blip r:embed="rId4"/>
          <a:stretch>
            <a:fillRect/>
          </a:stretch>
        </p:blipFill>
        <p:spPr>
          <a:xfrm>
            <a:off x="14955864" y="416900"/>
            <a:ext cx="2983424" cy="851639"/>
          </a:xfrm>
          <a:prstGeom prst="rect">
            <a:avLst/>
          </a:prstGeom>
        </p:spPr>
      </p:pic>
    </p:spTree>
    <p:extLst>
      <p:ext uri="{BB962C8B-B14F-4D97-AF65-F5344CB8AC3E}">
        <p14:creationId xmlns:p14="http://schemas.microsoft.com/office/powerpoint/2010/main" val="2827230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28">
          <a:extLst>
            <a:ext uri="{FF2B5EF4-FFF2-40B4-BE49-F238E27FC236}">
              <a16:creationId xmlns:a16="http://schemas.microsoft.com/office/drawing/2014/main" id="{17571C44-2CED-C1FB-F0A2-34F38D7C25A7}"/>
            </a:ext>
          </a:extLst>
        </p:cNvPr>
        <p:cNvGrpSpPr/>
        <p:nvPr/>
      </p:nvGrpSpPr>
      <p:grpSpPr>
        <a:xfrm>
          <a:off x="0" y="0"/>
          <a:ext cx="0" cy="0"/>
          <a:chOff x="0" y="0"/>
          <a:chExt cx="0" cy="0"/>
        </a:xfrm>
      </p:grpSpPr>
      <p:sp>
        <p:nvSpPr>
          <p:cNvPr id="129" name="Google Shape;129;p5">
            <a:extLst>
              <a:ext uri="{FF2B5EF4-FFF2-40B4-BE49-F238E27FC236}">
                <a16:creationId xmlns:a16="http://schemas.microsoft.com/office/drawing/2014/main" id="{94E6FE54-235A-DB14-4609-05F6606594E1}"/>
              </a:ext>
            </a:extLst>
          </p:cNvPr>
          <p:cNvSpPr/>
          <p:nvPr/>
        </p:nvSpPr>
        <p:spPr>
          <a:xfrm>
            <a:off x="3241063" y="-7116"/>
            <a:ext cx="11805873" cy="10336302"/>
          </a:xfrm>
          <a:custGeom>
            <a:avLst/>
            <a:gdLst/>
            <a:ahLst/>
            <a:cxnLst/>
            <a:rect l="l" t="t" r="r" b="b"/>
            <a:pathLst>
              <a:path w="11805873" h="11805873" extrusionOk="0">
                <a:moveTo>
                  <a:pt x="0" y="0"/>
                </a:moveTo>
                <a:lnTo>
                  <a:pt x="11805874" y="0"/>
                </a:lnTo>
                <a:lnTo>
                  <a:pt x="11805874" y="11805873"/>
                </a:lnTo>
                <a:lnTo>
                  <a:pt x="0" y="11805873"/>
                </a:lnTo>
                <a:lnTo>
                  <a:pt x="0" y="0"/>
                </a:lnTo>
                <a:close/>
              </a:path>
            </a:pathLst>
          </a:custGeom>
          <a:blipFill rotWithShape="1">
            <a:blip r:embed="rId3">
              <a:alphaModFix/>
            </a:blip>
            <a:stretch>
              <a:fillRect/>
            </a:stretch>
          </a:blipFill>
          <a:ln>
            <a:noFill/>
          </a:ln>
        </p:spPr>
      </p:sp>
      <p:sp>
        <p:nvSpPr>
          <p:cNvPr id="130" name="Google Shape;130;p5">
            <a:extLst>
              <a:ext uri="{FF2B5EF4-FFF2-40B4-BE49-F238E27FC236}">
                <a16:creationId xmlns:a16="http://schemas.microsoft.com/office/drawing/2014/main" id="{7E2F2009-C8D0-456F-2FAB-C695C8B1A105}"/>
              </a:ext>
            </a:extLst>
          </p:cNvPr>
          <p:cNvSpPr/>
          <p:nvPr/>
        </p:nvSpPr>
        <p:spPr>
          <a:xfrm>
            <a:off x="12431247" y="8472485"/>
            <a:ext cx="1541598" cy="1541598"/>
          </a:xfrm>
          <a:custGeom>
            <a:avLst/>
            <a:gdLst/>
            <a:ahLst/>
            <a:cxnLst/>
            <a:rect l="l" t="t" r="r" b="b"/>
            <a:pathLst>
              <a:path w="1541598" h="1541598" extrusionOk="0">
                <a:moveTo>
                  <a:pt x="0" y="0"/>
                </a:moveTo>
                <a:lnTo>
                  <a:pt x="1541598" y="0"/>
                </a:lnTo>
                <a:lnTo>
                  <a:pt x="1541598" y="1541597"/>
                </a:lnTo>
                <a:lnTo>
                  <a:pt x="0" y="1541597"/>
                </a:lnTo>
                <a:lnTo>
                  <a:pt x="0" y="0"/>
                </a:lnTo>
                <a:close/>
              </a:path>
            </a:pathLst>
          </a:custGeom>
          <a:blipFill rotWithShape="1">
            <a:blip r:embed="rId4">
              <a:alphaModFix/>
            </a:blip>
            <a:stretch>
              <a:fillRect/>
            </a:stretch>
          </a:blipFill>
          <a:ln>
            <a:noFill/>
          </a:ln>
        </p:spPr>
      </p:sp>
      <p:sp>
        <p:nvSpPr>
          <p:cNvPr id="131" name="Google Shape;131;p5">
            <a:extLst>
              <a:ext uri="{FF2B5EF4-FFF2-40B4-BE49-F238E27FC236}">
                <a16:creationId xmlns:a16="http://schemas.microsoft.com/office/drawing/2014/main" id="{3BADCE8F-E27B-DC63-6C8C-F4D103C80B4B}"/>
              </a:ext>
            </a:extLst>
          </p:cNvPr>
          <p:cNvSpPr/>
          <p:nvPr/>
        </p:nvSpPr>
        <p:spPr>
          <a:xfrm>
            <a:off x="4315155" y="8400388"/>
            <a:ext cx="1940180" cy="1515766"/>
          </a:xfrm>
          <a:custGeom>
            <a:avLst/>
            <a:gdLst/>
            <a:ahLst/>
            <a:cxnLst/>
            <a:rect l="l" t="t" r="r" b="b"/>
            <a:pathLst>
              <a:path w="1940180" h="1515766" extrusionOk="0">
                <a:moveTo>
                  <a:pt x="0" y="0"/>
                </a:moveTo>
                <a:lnTo>
                  <a:pt x="1940181" y="0"/>
                </a:lnTo>
                <a:lnTo>
                  <a:pt x="1940181" y="1515766"/>
                </a:lnTo>
                <a:lnTo>
                  <a:pt x="0" y="1515766"/>
                </a:lnTo>
                <a:lnTo>
                  <a:pt x="0" y="0"/>
                </a:lnTo>
                <a:close/>
              </a:path>
            </a:pathLst>
          </a:custGeom>
          <a:blipFill rotWithShape="1">
            <a:blip r:embed="rId5">
              <a:alphaModFix/>
            </a:blip>
            <a:stretch>
              <a:fillRect/>
            </a:stretch>
          </a:blipFill>
          <a:ln>
            <a:noFill/>
          </a:ln>
        </p:spPr>
      </p:sp>
      <p:sp>
        <p:nvSpPr>
          <p:cNvPr id="132" name="Google Shape;132;p5">
            <a:extLst>
              <a:ext uri="{FF2B5EF4-FFF2-40B4-BE49-F238E27FC236}">
                <a16:creationId xmlns:a16="http://schemas.microsoft.com/office/drawing/2014/main" id="{3E673888-EFC1-3427-4EA0-AA64BFFD9BAF}"/>
              </a:ext>
            </a:extLst>
          </p:cNvPr>
          <p:cNvSpPr/>
          <p:nvPr/>
        </p:nvSpPr>
        <p:spPr>
          <a:xfrm>
            <a:off x="10642231" y="8443060"/>
            <a:ext cx="1268308" cy="1430422"/>
          </a:xfrm>
          <a:custGeom>
            <a:avLst/>
            <a:gdLst/>
            <a:ahLst/>
            <a:cxnLst/>
            <a:rect l="l" t="t" r="r" b="b"/>
            <a:pathLst>
              <a:path w="1268308" h="1430422" extrusionOk="0">
                <a:moveTo>
                  <a:pt x="0" y="0"/>
                </a:moveTo>
                <a:lnTo>
                  <a:pt x="1268307" y="0"/>
                </a:lnTo>
                <a:lnTo>
                  <a:pt x="1268307" y="1430422"/>
                </a:lnTo>
                <a:lnTo>
                  <a:pt x="0" y="1430422"/>
                </a:lnTo>
                <a:lnTo>
                  <a:pt x="0" y="0"/>
                </a:lnTo>
                <a:close/>
              </a:path>
            </a:pathLst>
          </a:custGeom>
          <a:blipFill rotWithShape="1">
            <a:blip r:embed="rId6">
              <a:alphaModFix/>
            </a:blip>
            <a:stretch>
              <a:fillRect/>
            </a:stretch>
          </a:blipFill>
          <a:ln>
            <a:noFill/>
          </a:ln>
        </p:spPr>
      </p:sp>
      <p:sp>
        <p:nvSpPr>
          <p:cNvPr id="133" name="Google Shape;133;p5">
            <a:extLst>
              <a:ext uri="{FF2B5EF4-FFF2-40B4-BE49-F238E27FC236}">
                <a16:creationId xmlns:a16="http://schemas.microsoft.com/office/drawing/2014/main" id="{5AF2E59E-0646-91FF-9459-FBB8AD893F4B}"/>
              </a:ext>
            </a:extLst>
          </p:cNvPr>
          <p:cNvSpPr/>
          <p:nvPr/>
        </p:nvSpPr>
        <p:spPr>
          <a:xfrm>
            <a:off x="7587401" y="634149"/>
            <a:ext cx="2375956" cy="1767118"/>
          </a:xfrm>
          <a:custGeom>
            <a:avLst/>
            <a:gdLst/>
            <a:ahLst/>
            <a:cxnLst/>
            <a:rect l="l" t="t" r="r" b="b"/>
            <a:pathLst>
              <a:path w="2375956" h="1767118" extrusionOk="0">
                <a:moveTo>
                  <a:pt x="0" y="0"/>
                </a:moveTo>
                <a:lnTo>
                  <a:pt x="2375957" y="0"/>
                </a:lnTo>
                <a:lnTo>
                  <a:pt x="2375957" y="1767118"/>
                </a:lnTo>
                <a:lnTo>
                  <a:pt x="0" y="1767118"/>
                </a:lnTo>
                <a:lnTo>
                  <a:pt x="0" y="0"/>
                </a:lnTo>
                <a:close/>
              </a:path>
            </a:pathLst>
          </a:custGeom>
          <a:blipFill rotWithShape="1">
            <a:blip r:embed="rId7">
              <a:alphaModFix/>
            </a:blip>
            <a:stretch>
              <a:fillRect/>
            </a:stretch>
          </a:blipFill>
          <a:ln>
            <a:noFill/>
          </a:ln>
        </p:spPr>
      </p:sp>
      <p:sp>
        <p:nvSpPr>
          <p:cNvPr id="134" name="Google Shape;134;p5">
            <a:extLst>
              <a:ext uri="{FF2B5EF4-FFF2-40B4-BE49-F238E27FC236}">
                <a16:creationId xmlns:a16="http://schemas.microsoft.com/office/drawing/2014/main" id="{DC80AF41-A9FD-A8E2-A668-AB2766421803}"/>
              </a:ext>
            </a:extLst>
          </p:cNvPr>
          <p:cNvSpPr/>
          <p:nvPr/>
        </p:nvSpPr>
        <p:spPr>
          <a:xfrm>
            <a:off x="11193849" y="207043"/>
            <a:ext cx="2008197" cy="2147805"/>
          </a:xfrm>
          <a:custGeom>
            <a:avLst/>
            <a:gdLst/>
            <a:ahLst/>
            <a:cxnLst/>
            <a:rect l="l" t="t" r="r" b="b"/>
            <a:pathLst>
              <a:path w="2008197" h="2147805" extrusionOk="0">
                <a:moveTo>
                  <a:pt x="0" y="0"/>
                </a:moveTo>
                <a:lnTo>
                  <a:pt x="2008197" y="0"/>
                </a:lnTo>
                <a:lnTo>
                  <a:pt x="2008197" y="2147804"/>
                </a:lnTo>
                <a:lnTo>
                  <a:pt x="0" y="2147804"/>
                </a:lnTo>
                <a:lnTo>
                  <a:pt x="0" y="0"/>
                </a:lnTo>
                <a:close/>
              </a:path>
            </a:pathLst>
          </a:custGeom>
          <a:blipFill rotWithShape="1">
            <a:blip r:embed="rId8">
              <a:alphaModFix/>
            </a:blip>
            <a:stretch>
              <a:fillRect/>
            </a:stretch>
          </a:blipFill>
          <a:ln>
            <a:noFill/>
          </a:ln>
        </p:spPr>
      </p:sp>
      <p:sp>
        <p:nvSpPr>
          <p:cNvPr id="135" name="Google Shape;135;p5">
            <a:extLst>
              <a:ext uri="{FF2B5EF4-FFF2-40B4-BE49-F238E27FC236}">
                <a16:creationId xmlns:a16="http://schemas.microsoft.com/office/drawing/2014/main" id="{2E63C383-3536-6F2F-BB7D-E8DC71C65DC3}"/>
              </a:ext>
            </a:extLst>
          </p:cNvPr>
          <p:cNvSpPr/>
          <p:nvPr/>
        </p:nvSpPr>
        <p:spPr>
          <a:xfrm>
            <a:off x="4315155" y="416170"/>
            <a:ext cx="2280252" cy="2232747"/>
          </a:xfrm>
          <a:custGeom>
            <a:avLst/>
            <a:gdLst/>
            <a:ahLst/>
            <a:cxnLst/>
            <a:rect l="l" t="t" r="r" b="b"/>
            <a:pathLst>
              <a:path w="2280252" h="2232747" extrusionOk="0">
                <a:moveTo>
                  <a:pt x="0" y="0"/>
                </a:moveTo>
                <a:lnTo>
                  <a:pt x="2280253" y="0"/>
                </a:lnTo>
                <a:lnTo>
                  <a:pt x="2280253" y="2232747"/>
                </a:lnTo>
                <a:lnTo>
                  <a:pt x="0" y="2232747"/>
                </a:lnTo>
                <a:lnTo>
                  <a:pt x="0" y="0"/>
                </a:lnTo>
                <a:close/>
              </a:path>
            </a:pathLst>
          </a:custGeom>
          <a:blipFill rotWithShape="1">
            <a:blip r:embed="rId9">
              <a:alphaModFix/>
            </a:blip>
            <a:stretch>
              <a:fillRect/>
            </a:stretch>
          </a:blipFill>
          <a:ln>
            <a:noFill/>
          </a:ln>
        </p:spPr>
      </p:sp>
      <p:sp>
        <p:nvSpPr>
          <p:cNvPr id="136" name="Google Shape;136;p5">
            <a:extLst>
              <a:ext uri="{FF2B5EF4-FFF2-40B4-BE49-F238E27FC236}">
                <a16:creationId xmlns:a16="http://schemas.microsoft.com/office/drawing/2014/main" id="{BB46B83B-7EED-A7BD-7F77-CF713BB65941}"/>
              </a:ext>
            </a:extLst>
          </p:cNvPr>
          <p:cNvSpPr/>
          <p:nvPr/>
        </p:nvSpPr>
        <p:spPr>
          <a:xfrm>
            <a:off x="6793498" y="8208651"/>
            <a:ext cx="1184381" cy="1871306"/>
          </a:xfrm>
          <a:custGeom>
            <a:avLst/>
            <a:gdLst/>
            <a:ahLst/>
            <a:cxnLst/>
            <a:rect l="l" t="t" r="r" b="b"/>
            <a:pathLst>
              <a:path w="1184381" h="1871306" extrusionOk="0">
                <a:moveTo>
                  <a:pt x="0" y="0"/>
                </a:moveTo>
                <a:lnTo>
                  <a:pt x="1184381" y="0"/>
                </a:lnTo>
                <a:lnTo>
                  <a:pt x="1184381" y="1871306"/>
                </a:lnTo>
                <a:lnTo>
                  <a:pt x="0" y="1871306"/>
                </a:lnTo>
                <a:lnTo>
                  <a:pt x="0" y="0"/>
                </a:lnTo>
                <a:close/>
              </a:path>
            </a:pathLst>
          </a:custGeom>
          <a:blipFill rotWithShape="1">
            <a:blip r:embed="rId10">
              <a:alphaModFix/>
            </a:blip>
            <a:stretch>
              <a:fillRect/>
            </a:stretch>
          </a:blipFill>
          <a:ln>
            <a:noFill/>
          </a:ln>
        </p:spPr>
      </p:sp>
      <p:sp>
        <p:nvSpPr>
          <p:cNvPr id="137" name="Google Shape;137;p5">
            <a:extLst>
              <a:ext uri="{FF2B5EF4-FFF2-40B4-BE49-F238E27FC236}">
                <a16:creationId xmlns:a16="http://schemas.microsoft.com/office/drawing/2014/main" id="{5DFEFCB1-C5AE-CD93-283D-42599850A486}"/>
              </a:ext>
            </a:extLst>
          </p:cNvPr>
          <p:cNvSpPr/>
          <p:nvPr/>
        </p:nvSpPr>
        <p:spPr>
          <a:xfrm>
            <a:off x="8301729" y="8518717"/>
            <a:ext cx="2146863" cy="1449132"/>
          </a:xfrm>
          <a:custGeom>
            <a:avLst/>
            <a:gdLst/>
            <a:ahLst/>
            <a:cxnLst/>
            <a:rect l="l" t="t" r="r" b="b"/>
            <a:pathLst>
              <a:path w="2146863" h="1449132" extrusionOk="0">
                <a:moveTo>
                  <a:pt x="0" y="0"/>
                </a:moveTo>
                <a:lnTo>
                  <a:pt x="2146863" y="0"/>
                </a:lnTo>
                <a:lnTo>
                  <a:pt x="2146863" y="1449133"/>
                </a:lnTo>
                <a:lnTo>
                  <a:pt x="0" y="1449133"/>
                </a:lnTo>
                <a:lnTo>
                  <a:pt x="0" y="0"/>
                </a:lnTo>
                <a:close/>
              </a:path>
            </a:pathLst>
          </a:custGeom>
          <a:blipFill rotWithShape="1">
            <a:blip r:embed="rId11">
              <a:alphaModFix/>
            </a:blip>
            <a:stretch>
              <a:fillRect/>
            </a:stretch>
          </a:blipFill>
          <a:ln>
            <a:noFill/>
          </a:ln>
        </p:spPr>
      </p:sp>
      <p:sp>
        <p:nvSpPr>
          <p:cNvPr id="138" name="Google Shape;138;p5">
            <a:extLst>
              <a:ext uri="{FF2B5EF4-FFF2-40B4-BE49-F238E27FC236}">
                <a16:creationId xmlns:a16="http://schemas.microsoft.com/office/drawing/2014/main" id="{89B91A76-FAC1-8726-F01F-247D64F62D0F}"/>
              </a:ext>
            </a:extLst>
          </p:cNvPr>
          <p:cNvSpPr txBox="1"/>
          <p:nvPr/>
        </p:nvSpPr>
        <p:spPr>
          <a:xfrm>
            <a:off x="4485160" y="3995526"/>
            <a:ext cx="9324398" cy="2994666"/>
          </a:xfrm>
          <a:prstGeom prst="rect">
            <a:avLst/>
          </a:prstGeom>
          <a:noFill/>
          <a:ln>
            <a:noFill/>
          </a:ln>
        </p:spPr>
        <p:txBody>
          <a:bodyPr spcFirstLastPara="1" wrap="square" lIns="0" tIns="0" rIns="0" bIns="0" anchor="t" anchorCtr="0">
            <a:spAutoFit/>
          </a:bodyPr>
          <a:lstStyle/>
          <a:p>
            <a:pPr algn="ctr">
              <a:lnSpc>
                <a:spcPct val="140005"/>
              </a:lnSpc>
              <a:buSzPts val="6999"/>
            </a:pPr>
            <a:r>
              <a:rPr lang="en-US" sz="6950" b="1">
                <a:solidFill>
                  <a:srgbClr val="FFFFFF"/>
                </a:solidFill>
              </a:rPr>
              <a:t>Molecular basis of gene transcription</a:t>
            </a:r>
          </a:p>
        </p:txBody>
      </p:sp>
      <p:pic>
        <p:nvPicPr>
          <p:cNvPr id="3" name="Picture 2" descr="A black background with a black square&#10;&#10;AI-generated content may be incorrect.">
            <a:extLst>
              <a:ext uri="{FF2B5EF4-FFF2-40B4-BE49-F238E27FC236}">
                <a16:creationId xmlns:a16="http://schemas.microsoft.com/office/drawing/2014/main" id="{FCDC633D-E0E7-75AB-9BDA-999300B9A922}"/>
              </a:ext>
            </a:extLst>
          </p:cNvPr>
          <p:cNvPicPr>
            <a:picLocks noChangeAspect="1"/>
          </p:cNvPicPr>
          <p:nvPr/>
        </p:nvPicPr>
        <p:blipFill>
          <a:blip r:embed="rId12"/>
          <a:stretch>
            <a:fillRect/>
          </a:stretch>
        </p:blipFill>
        <p:spPr>
          <a:xfrm>
            <a:off x="15320353" y="231164"/>
            <a:ext cx="2750526" cy="817440"/>
          </a:xfrm>
          <a:prstGeom prst="rect">
            <a:avLst/>
          </a:prstGeom>
        </p:spPr>
      </p:pic>
    </p:spTree>
    <p:extLst>
      <p:ext uri="{BB962C8B-B14F-4D97-AF65-F5344CB8AC3E}">
        <p14:creationId xmlns:p14="http://schemas.microsoft.com/office/powerpoint/2010/main" val="2320699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04">
          <a:extLst>
            <a:ext uri="{FF2B5EF4-FFF2-40B4-BE49-F238E27FC236}">
              <a16:creationId xmlns:a16="http://schemas.microsoft.com/office/drawing/2014/main" id="{6D71A32B-037A-A8B9-3A2E-BA50BA33376C}"/>
            </a:ext>
          </a:extLst>
        </p:cNvPr>
        <p:cNvGrpSpPr/>
        <p:nvPr/>
      </p:nvGrpSpPr>
      <p:grpSpPr>
        <a:xfrm>
          <a:off x="0" y="0"/>
          <a:ext cx="0" cy="0"/>
          <a:chOff x="0" y="0"/>
          <a:chExt cx="0" cy="0"/>
        </a:xfrm>
      </p:grpSpPr>
      <p:sp>
        <p:nvSpPr>
          <p:cNvPr id="105" name="Google Shape;105;p2">
            <a:extLst>
              <a:ext uri="{FF2B5EF4-FFF2-40B4-BE49-F238E27FC236}">
                <a16:creationId xmlns:a16="http://schemas.microsoft.com/office/drawing/2014/main" id="{A4A6E834-637F-5A57-65B3-A9657F90A800}"/>
              </a:ext>
            </a:extLst>
          </p:cNvPr>
          <p:cNvSpPr/>
          <p:nvPr/>
        </p:nvSpPr>
        <p:spPr>
          <a:xfrm>
            <a:off x="-836499" y="-159"/>
            <a:ext cx="9372916" cy="10295482"/>
          </a:xfrm>
          <a:custGeom>
            <a:avLst/>
            <a:gdLst/>
            <a:ahLst/>
            <a:cxnLst/>
            <a:rect l="l" t="t" r="r" b="b"/>
            <a:pathLst>
              <a:path w="11805873" h="11805873" extrusionOk="0">
                <a:moveTo>
                  <a:pt x="0" y="0"/>
                </a:moveTo>
                <a:lnTo>
                  <a:pt x="11805874" y="0"/>
                </a:lnTo>
                <a:lnTo>
                  <a:pt x="11805874" y="11805874"/>
                </a:lnTo>
                <a:lnTo>
                  <a:pt x="0" y="11805874"/>
                </a:lnTo>
                <a:lnTo>
                  <a:pt x="0" y="0"/>
                </a:lnTo>
                <a:close/>
              </a:path>
            </a:pathLst>
          </a:custGeom>
          <a:blipFill rotWithShape="1">
            <a:blip r:embed="rId3">
              <a:alphaModFix/>
            </a:blip>
            <a:stretch>
              <a:fillRect/>
            </a:stretch>
          </a:blipFill>
          <a:ln>
            <a:noFill/>
          </a:ln>
        </p:spPr>
      </p:sp>
      <p:sp>
        <p:nvSpPr>
          <p:cNvPr id="107" name="Google Shape;107;p2">
            <a:extLst>
              <a:ext uri="{FF2B5EF4-FFF2-40B4-BE49-F238E27FC236}">
                <a16:creationId xmlns:a16="http://schemas.microsoft.com/office/drawing/2014/main" id="{E5079387-6D70-CF99-443D-732FD9093A01}"/>
              </a:ext>
            </a:extLst>
          </p:cNvPr>
          <p:cNvSpPr txBox="1"/>
          <p:nvPr/>
        </p:nvSpPr>
        <p:spPr>
          <a:xfrm>
            <a:off x="-1016581" y="2363143"/>
            <a:ext cx="9324398" cy="1497333"/>
          </a:xfrm>
          <a:prstGeom prst="rect">
            <a:avLst/>
          </a:prstGeom>
          <a:noFill/>
          <a:ln>
            <a:noFill/>
          </a:ln>
        </p:spPr>
        <p:txBody>
          <a:bodyPr spcFirstLastPara="1" wrap="square" lIns="0" tIns="0" rIns="0" bIns="0" anchor="t" anchorCtr="0">
            <a:spAutoFit/>
          </a:bodyPr>
          <a:lstStyle/>
          <a:p>
            <a:pPr algn="ctr">
              <a:lnSpc>
                <a:spcPct val="140005"/>
              </a:lnSpc>
              <a:buSzPts val="6999"/>
            </a:pPr>
            <a:endParaRPr lang="en-US" sz="6950" b="1">
              <a:solidFill>
                <a:srgbClr val="FFFFFF"/>
              </a:solidFill>
            </a:endParaRPr>
          </a:p>
          <a:p>
            <a:pPr marL="0" marR="0" lvl="0" indent="0" algn="ctr">
              <a:lnSpc>
                <a:spcPct val="140005"/>
              </a:lnSpc>
              <a:spcBef>
                <a:spcPts val="0"/>
              </a:spcBef>
              <a:spcAft>
                <a:spcPts val="0"/>
              </a:spcAft>
              <a:buSzPts val="6999"/>
              <a:buFont typeface="Arial"/>
              <a:buNone/>
            </a:pPr>
            <a:r>
              <a:rPr lang="en-US" sz="6950" b="1">
                <a:solidFill>
                  <a:srgbClr val="FFFFFF"/>
                </a:solidFill>
              </a:rPr>
              <a:t>LEARNING OBJECTIVES</a:t>
            </a:r>
            <a:endParaRPr sz="6950"/>
          </a:p>
        </p:txBody>
      </p:sp>
      <p:sp>
        <p:nvSpPr>
          <p:cNvPr id="108" name="Google Shape;108;p2">
            <a:extLst>
              <a:ext uri="{FF2B5EF4-FFF2-40B4-BE49-F238E27FC236}">
                <a16:creationId xmlns:a16="http://schemas.microsoft.com/office/drawing/2014/main" id="{2B79903B-ABBB-DF53-C26D-9B5D2E574B46}"/>
              </a:ext>
            </a:extLst>
          </p:cNvPr>
          <p:cNvSpPr txBox="1"/>
          <p:nvPr/>
        </p:nvSpPr>
        <p:spPr>
          <a:xfrm>
            <a:off x="8871154" y="-961"/>
            <a:ext cx="8722882" cy="8962454"/>
          </a:xfrm>
          <a:prstGeom prst="rect">
            <a:avLst/>
          </a:prstGeom>
          <a:noFill/>
          <a:ln>
            <a:noFill/>
          </a:ln>
        </p:spPr>
        <p:txBody>
          <a:bodyPr spcFirstLastPara="1" wrap="square" lIns="0" tIns="0" rIns="0" bIns="0" anchor="t" anchorCtr="0">
            <a:spAutoFit/>
          </a:bodyPr>
          <a:lstStyle/>
          <a:p>
            <a:pPr marL="1036320" lvl="1" indent="-518160">
              <a:lnSpc>
                <a:spcPct val="140000"/>
              </a:lnSpc>
              <a:buClr>
                <a:srgbClr val="392503"/>
              </a:buClr>
              <a:buSzPts val="4800"/>
              <a:buFont typeface="Arial"/>
              <a:buChar char="•"/>
            </a:pPr>
            <a:r>
              <a:rPr lang="en-US" sz="3200" b="1">
                <a:solidFill>
                  <a:srgbClr val="392503"/>
                </a:solidFill>
              </a:rPr>
              <a:t>Outline the mechanism of RNA synthesis in prokaryotic cells</a:t>
            </a:r>
          </a:p>
          <a:p>
            <a:pPr marL="1036320" lvl="1" indent="-518160">
              <a:lnSpc>
                <a:spcPct val="140000"/>
              </a:lnSpc>
              <a:buClr>
                <a:srgbClr val="392503"/>
              </a:buClr>
              <a:buSzPts val="4800"/>
              <a:buFont typeface="Arial"/>
              <a:buChar char="•"/>
            </a:pPr>
            <a:r>
              <a:rPr lang="en-US" sz="3200" b="1">
                <a:solidFill>
                  <a:srgbClr val="392503"/>
                </a:solidFill>
              </a:rPr>
              <a:t>Identify ways that eukaryotic transcription differs from prokaryotic transcription</a:t>
            </a:r>
          </a:p>
          <a:p>
            <a:pPr marL="1036320" lvl="1" indent="-518160">
              <a:lnSpc>
                <a:spcPct val="140000"/>
              </a:lnSpc>
              <a:buClr>
                <a:srgbClr val="392503"/>
              </a:buClr>
              <a:buSzPts val="4800"/>
              <a:buFont typeface="Arial"/>
              <a:buChar char="•"/>
            </a:pPr>
            <a:r>
              <a:rPr lang="en-US" sz="3200" b="1">
                <a:solidFill>
                  <a:srgbClr val="392503"/>
                </a:solidFill>
              </a:rPr>
              <a:t>Describe the co-transcriptional/post-transcriptional modifications that occur in eukaryotic cells during conversion of the primary transcript (</a:t>
            </a:r>
            <a:r>
              <a:rPr lang="en-US" sz="3200" b="1" err="1">
                <a:solidFill>
                  <a:srgbClr val="392503"/>
                </a:solidFill>
              </a:rPr>
              <a:t>hnRNA</a:t>
            </a:r>
            <a:r>
              <a:rPr lang="en-US" sz="3200" b="1">
                <a:solidFill>
                  <a:srgbClr val="392503"/>
                </a:solidFill>
              </a:rPr>
              <a:t> to mRNA)</a:t>
            </a:r>
          </a:p>
          <a:p>
            <a:pPr marL="1036320" lvl="1" indent="-518160">
              <a:lnSpc>
                <a:spcPct val="140000"/>
              </a:lnSpc>
              <a:buClr>
                <a:srgbClr val="392503"/>
              </a:buClr>
              <a:buSzPts val="4800"/>
              <a:buFont typeface="Arial"/>
              <a:buChar char="•"/>
            </a:pPr>
            <a:r>
              <a:rPr lang="en-US" sz="3200" b="1">
                <a:solidFill>
                  <a:srgbClr val="392503"/>
                </a:solidFill>
              </a:rPr>
              <a:t>Explain the terms 'exon' and intron</a:t>
            </a:r>
          </a:p>
          <a:p>
            <a:pPr marL="1036320" lvl="1" indent="-518160">
              <a:lnSpc>
                <a:spcPct val="140000"/>
              </a:lnSpc>
              <a:buClr>
                <a:srgbClr val="392503"/>
              </a:buClr>
              <a:buSzPts val="4800"/>
              <a:buFont typeface="Arial"/>
              <a:buChar char="•"/>
            </a:pPr>
            <a:endParaRPr lang="en-US" sz="2800" b="1">
              <a:solidFill>
                <a:srgbClr val="392503"/>
              </a:solidFill>
            </a:endParaRPr>
          </a:p>
          <a:p>
            <a:pPr marL="1036320" lvl="1" indent="-518160">
              <a:lnSpc>
                <a:spcPct val="140000"/>
              </a:lnSpc>
              <a:buClr>
                <a:srgbClr val="392503"/>
              </a:buClr>
              <a:buSzPts val="4800"/>
              <a:buFont typeface="Arial"/>
              <a:buChar char="•"/>
            </a:pPr>
            <a:endParaRPr lang="en-US" sz="3600" b="1">
              <a:solidFill>
                <a:srgbClr val="392503"/>
              </a:solidFill>
            </a:endParaRPr>
          </a:p>
        </p:txBody>
      </p:sp>
      <p:pic>
        <p:nvPicPr>
          <p:cNvPr id="3" name="Picture 2" descr="A black background with a black square&#10;&#10;AI-generated content may be incorrect.">
            <a:extLst>
              <a:ext uri="{FF2B5EF4-FFF2-40B4-BE49-F238E27FC236}">
                <a16:creationId xmlns:a16="http://schemas.microsoft.com/office/drawing/2014/main" id="{CF56DB77-6753-1686-F1CE-90B9F3ABA1D7}"/>
              </a:ext>
            </a:extLst>
          </p:cNvPr>
          <p:cNvPicPr>
            <a:picLocks noChangeAspect="1"/>
          </p:cNvPicPr>
          <p:nvPr/>
        </p:nvPicPr>
        <p:blipFill>
          <a:blip r:embed="rId4"/>
          <a:stretch>
            <a:fillRect/>
          </a:stretch>
        </p:blipFill>
        <p:spPr>
          <a:xfrm>
            <a:off x="15251968" y="9140702"/>
            <a:ext cx="2750526" cy="817440"/>
          </a:xfrm>
          <a:prstGeom prst="rect">
            <a:avLst/>
          </a:prstGeom>
        </p:spPr>
      </p:pic>
    </p:spTree>
    <p:extLst>
      <p:ext uri="{BB962C8B-B14F-4D97-AF65-F5344CB8AC3E}">
        <p14:creationId xmlns:p14="http://schemas.microsoft.com/office/powerpoint/2010/main" val="445327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2">
          <a:extLst>
            <a:ext uri="{FF2B5EF4-FFF2-40B4-BE49-F238E27FC236}">
              <a16:creationId xmlns:a16="http://schemas.microsoft.com/office/drawing/2014/main" id="{E9D1F18C-21AD-17CE-52D4-6DC0BB8A45C2}"/>
            </a:ext>
          </a:extLst>
        </p:cNvPr>
        <p:cNvGrpSpPr/>
        <p:nvPr/>
      </p:nvGrpSpPr>
      <p:grpSpPr>
        <a:xfrm>
          <a:off x="0" y="0"/>
          <a:ext cx="0" cy="0"/>
          <a:chOff x="0" y="0"/>
          <a:chExt cx="0" cy="0"/>
        </a:xfrm>
      </p:grpSpPr>
      <p:sp>
        <p:nvSpPr>
          <p:cNvPr id="113" name="Google Shape;113;p3">
            <a:extLst>
              <a:ext uri="{FF2B5EF4-FFF2-40B4-BE49-F238E27FC236}">
                <a16:creationId xmlns:a16="http://schemas.microsoft.com/office/drawing/2014/main" id="{BD25BF02-935F-1BFC-03B3-5A352AA25C5D}"/>
              </a:ext>
            </a:extLst>
          </p:cNvPr>
          <p:cNvSpPr/>
          <p:nvPr/>
        </p:nvSpPr>
        <p:spPr>
          <a:xfrm>
            <a:off x="450422" y="2301420"/>
            <a:ext cx="8088034" cy="7356316"/>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sp>
      <p:sp>
        <p:nvSpPr>
          <p:cNvPr id="4" name="Title 3">
            <a:extLst>
              <a:ext uri="{FF2B5EF4-FFF2-40B4-BE49-F238E27FC236}">
                <a16:creationId xmlns:a16="http://schemas.microsoft.com/office/drawing/2014/main" id="{AA81574B-F572-FE2D-ABE7-D0FF8222D771}"/>
              </a:ext>
            </a:extLst>
          </p:cNvPr>
          <p:cNvSpPr>
            <a:spLocks noGrp="1"/>
          </p:cNvSpPr>
          <p:nvPr>
            <p:ph type="title"/>
          </p:nvPr>
        </p:nvSpPr>
        <p:spPr>
          <a:xfrm>
            <a:off x="457200" y="274638"/>
            <a:ext cx="17667514" cy="1665514"/>
          </a:xfrm>
        </p:spPr>
        <p:txBody>
          <a:bodyPr/>
          <a:lstStyle/>
          <a:p>
            <a:r>
              <a:rPr lang="en-GB"/>
              <a:t>Transcription: initiation</a:t>
            </a:r>
          </a:p>
        </p:txBody>
      </p:sp>
      <p:sp>
        <p:nvSpPr>
          <p:cNvPr id="5" name="Text Placeholder 4">
            <a:extLst>
              <a:ext uri="{FF2B5EF4-FFF2-40B4-BE49-F238E27FC236}">
                <a16:creationId xmlns:a16="http://schemas.microsoft.com/office/drawing/2014/main" id="{9E496419-0D72-56AA-2466-F487AD4AB402}"/>
              </a:ext>
            </a:extLst>
          </p:cNvPr>
          <p:cNvSpPr>
            <a:spLocks noGrp="1"/>
          </p:cNvSpPr>
          <p:nvPr>
            <p:ph type="body" idx="1"/>
          </p:nvPr>
        </p:nvSpPr>
        <p:spPr>
          <a:xfrm>
            <a:off x="489858" y="2449286"/>
            <a:ext cx="8047263" cy="7040563"/>
          </a:xfrm>
        </p:spPr>
        <p:txBody>
          <a:bodyPr>
            <a:normAutofit/>
          </a:bodyPr>
          <a:lstStyle/>
          <a:p>
            <a:pPr>
              <a:buFont typeface="Calibri"/>
              <a:buChar char="-"/>
            </a:pPr>
            <a:r>
              <a:rPr lang="en-GB"/>
              <a:t>Short recognition sequences (boxes) in the promotor region serve to align RNA polymerase at the transcription start site</a:t>
            </a:r>
          </a:p>
          <a:p>
            <a:pPr>
              <a:buFont typeface="Calibri"/>
              <a:buChar char="-"/>
            </a:pPr>
            <a:r>
              <a:rPr lang="en-GB"/>
              <a:t>RNA polymerase has affinity for DNA but this is not sequence specific</a:t>
            </a:r>
          </a:p>
          <a:p>
            <a:pPr lvl="1">
              <a:buSzPts val="2800"/>
              <a:buFont typeface="Courier New"/>
              <a:buChar char="o"/>
            </a:pPr>
            <a:r>
              <a:rPr lang="en-GB"/>
              <a:t>A sigma factor binds to the –10 (Pribnow) and –35 boxes and recruits RNA polymerase to the transcription start site</a:t>
            </a:r>
          </a:p>
          <a:p>
            <a:pPr lvl="1">
              <a:buFont typeface="Courier New"/>
              <a:buChar char="o"/>
            </a:pPr>
            <a:endParaRPr lang="en-GB"/>
          </a:p>
          <a:p>
            <a:pPr>
              <a:buFont typeface="Calibri"/>
              <a:buChar char="-"/>
            </a:pPr>
            <a:endParaRPr lang="en-GB"/>
          </a:p>
        </p:txBody>
      </p:sp>
      <p:pic>
        <p:nvPicPr>
          <p:cNvPr id="3" name="Picture 2" descr="A diagram of a structure&#10;&#10;AI-generated content may be incorrect.">
            <a:extLst>
              <a:ext uri="{FF2B5EF4-FFF2-40B4-BE49-F238E27FC236}">
                <a16:creationId xmlns:a16="http://schemas.microsoft.com/office/drawing/2014/main" id="{93229E5C-A4B4-66FD-89D0-257800DCD98F}"/>
              </a:ext>
            </a:extLst>
          </p:cNvPr>
          <p:cNvPicPr>
            <a:picLocks noChangeAspect="1"/>
          </p:cNvPicPr>
          <p:nvPr/>
        </p:nvPicPr>
        <p:blipFill>
          <a:blip r:embed="rId4"/>
          <a:stretch>
            <a:fillRect/>
          </a:stretch>
        </p:blipFill>
        <p:spPr>
          <a:xfrm>
            <a:off x="9288235" y="2453368"/>
            <a:ext cx="8235043" cy="3094265"/>
          </a:xfrm>
          <a:prstGeom prst="rect">
            <a:avLst/>
          </a:prstGeom>
        </p:spPr>
      </p:pic>
      <p:sp>
        <p:nvSpPr>
          <p:cNvPr id="6" name="TextBox 5">
            <a:extLst>
              <a:ext uri="{FF2B5EF4-FFF2-40B4-BE49-F238E27FC236}">
                <a16:creationId xmlns:a16="http://schemas.microsoft.com/office/drawing/2014/main" id="{6B68C7E7-6162-95C4-A104-DC664F2C1247}"/>
              </a:ext>
            </a:extLst>
          </p:cNvPr>
          <p:cNvSpPr txBox="1"/>
          <p:nvPr/>
        </p:nvSpPr>
        <p:spPr>
          <a:xfrm>
            <a:off x="24492" y="9854292"/>
            <a:ext cx="1495697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Image reference: Hunt</a:t>
            </a:r>
            <a:r>
              <a:rPr lang="en-GB">
                <a:ea typeface="Open Sans"/>
              </a:rPr>
              <a:t>, R</a:t>
            </a:r>
            <a:r>
              <a:rPr lang="en-GB" sz="1100">
                <a:latin typeface="Open Sans"/>
                <a:ea typeface="Open Sans"/>
                <a:cs typeface="Open Sans"/>
              </a:rPr>
              <a:t>. (2024) 'molecular basis of gene transcription'</a:t>
            </a:r>
            <a:endParaRPr lang="en-US"/>
          </a:p>
        </p:txBody>
      </p:sp>
      <p:pic>
        <p:nvPicPr>
          <p:cNvPr id="7" name="Picture 6" descr="A black background with a black square&#10;&#10;AI-generated content may be incorrect.">
            <a:extLst>
              <a:ext uri="{FF2B5EF4-FFF2-40B4-BE49-F238E27FC236}">
                <a16:creationId xmlns:a16="http://schemas.microsoft.com/office/drawing/2014/main" id="{3224A3BA-AA97-C156-C5D6-F984B8EC316E}"/>
              </a:ext>
            </a:extLst>
          </p:cNvPr>
          <p:cNvPicPr>
            <a:picLocks noChangeAspect="1"/>
          </p:cNvPicPr>
          <p:nvPr/>
        </p:nvPicPr>
        <p:blipFill>
          <a:blip r:embed="rId5"/>
          <a:stretch>
            <a:fillRect/>
          </a:stretch>
        </p:blipFill>
        <p:spPr>
          <a:xfrm>
            <a:off x="15320353" y="231164"/>
            <a:ext cx="2750526" cy="817440"/>
          </a:xfrm>
          <a:prstGeom prst="rect">
            <a:avLst/>
          </a:prstGeom>
        </p:spPr>
      </p:pic>
    </p:spTree>
    <p:extLst>
      <p:ext uri="{BB962C8B-B14F-4D97-AF65-F5344CB8AC3E}">
        <p14:creationId xmlns:p14="http://schemas.microsoft.com/office/powerpoint/2010/main" val="3746550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2">
          <a:extLst>
            <a:ext uri="{FF2B5EF4-FFF2-40B4-BE49-F238E27FC236}">
              <a16:creationId xmlns:a16="http://schemas.microsoft.com/office/drawing/2014/main" id="{75A44C7E-A1D7-DDB1-1E87-272BABDDD2CF}"/>
            </a:ext>
          </a:extLst>
        </p:cNvPr>
        <p:cNvGrpSpPr/>
        <p:nvPr/>
      </p:nvGrpSpPr>
      <p:grpSpPr>
        <a:xfrm>
          <a:off x="0" y="0"/>
          <a:ext cx="0" cy="0"/>
          <a:chOff x="0" y="0"/>
          <a:chExt cx="0" cy="0"/>
        </a:xfrm>
      </p:grpSpPr>
      <p:sp>
        <p:nvSpPr>
          <p:cNvPr id="113" name="Google Shape;113;p3">
            <a:extLst>
              <a:ext uri="{FF2B5EF4-FFF2-40B4-BE49-F238E27FC236}">
                <a16:creationId xmlns:a16="http://schemas.microsoft.com/office/drawing/2014/main" id="{F2BAC74B-63ED-9CD4-032F-7A29D2C75405}"/>
              </a:ext>
            </a:extLst>
          </p:cNvPr>
          <p:cNvSpPr/>
          <p:nvPr/>
        </p:nvSpPr>
        <p:spPr>
          <a:xfrm>
            <a:off x="450422" y="2301420"/>
            <a:ext cx="8088034" cy="7356316"/>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sp>
      <p:sp>
        <p:nvSpPr>
          <p:cNvPr id="4" name="Title 3">
            <a:extLst>
              <a:ext uri="{FF2B5EF4-FFF2-40B4-BE49-F238E27FC236}">
                <a16:creationId xmlns:a16="http://schemas.microsoft.com/office/drawing/2014/main" id="{B609D480-4C01-AAA0-630C-BFEBEEFF519D}"/>
              </a:ext>
            </a:extLst>
          </p:cNvPr>
          <p:cNvSpPr>
            <a:spLocks noGrp="1"/>
          </p:cNvSpPr>
          <p:nvPr>
            <p:ph type="title"/>
          </p:nvPr>
        </p:nvSpPr>
        <p:spPr>
          <a:xfrm>
            <a:off x="457200" y="274638"/>
            <a:ext cx="17667514" cy="1665514"/>
          </a:xfrm>
        </p:spPr>
        <p:txBody>
          <a:bodyPr/>
          <a:lstStyle/>
          <a:p>
            <a:r>
              <a:rPr lang="en-GB"/>
              <a:t>Transcription: elongation</a:t>
            </a:r>
          </a:p>
        </p:txBody>
      </p:sp>
      <p:sp>
        <p:nvSpPr>
          <p:cNvPr id="5" name="Text Placeholder 4">
            <a:extLst>
              <a:ext uri="{FF2B5EF4-FFF2-40B4-BE49-F238E27FC236}">
                <a16:creationId xmlns:a16="http://schemas.microsoft.com/office/drawing/2014/main" id="{39058E6E-1601-233C-4590-D22133A84FDC}"/>
              </a:ext>
            </a:extLst>
          </p:cNvPr>
          <p:cNvSpPr>
            <a:spLocks noGrp="1"/>
          </p:cNvSpPr>
          <p:nvPr>
            <p:ph type="body" idx="1"/>
          </p:nvPr>
        </p:nvSpPr>
        <p:spPr>
          <a:xfrm>
            <a:off x="489858" y="2449286"/>
            <a:ext cx="8047263" cy="7040563"/>
          </a:xfrm>
        </p:spPr>
        <p:txBody>
          <a:bodyPr>
            <a:normAutofit/>
          </a:bodyPr>
          <a:lstStyle/>
          <a:p>
            <a:pPr>
              <a:buFont typeface="Calibri"/>
              <a:buChar char="-"/>
            </a:pPr>
            <a:r>
              <a:rPr lang="en-GB"/>
              <a:t>RNA polymerase unwinds DNA as it moves</a:t>
            </a:r>
          </a:p>
          <a:p>
            <a:pPr>
              <a:buFont typeface="Calibri"/>
              <a:buChar char="-"/>
            </a:pPr>
            <a:r>
              <a:rPr lang="en-GB"/>
              <a:t>Does not require a primer</a:t>
            </a:r>
          </a:p>
          <a:p>
            <a:pPr>
              <a:buFont typeface="Calibri"/>
              <a:buChar char="-"/>
            </a:pPr>
            <a:r>
              <a:rPr lang="en-GB"/>
              <a:t>RNA polymerase reads DNA template and adds complimentary RNA nucleotides in 5' to 3' direction</a:t>
            </a:r>
          </a:p>
          <a:p>
            <a:pPr>
              <a:buFont typeface="Calibri"/>
              <a:buChar char="-"/>
            </a:pPr>
            <a:r>
              <a:rPr lang="en-GB"/>
              <a:t>Sigma factor dissociates after first few nucleotides are added</a:t>
            </a:r>
          </a:p>
          <a:p>
            <a:pPr>
              <a:buFont typeface="Calibri"/>
              <a:buChar char="-"/>
            </a:pPr>
            <a:r>
              <a:rPr lang="en-GB"/>
              <a:t>RNA nucleotides are joined by covalent phosphodiester bonds</a:t>
            </a:r>
          </a:p>
          <a:p>
            <a:pPr lvl="1">
              <a:buFont typeface="Courier New"/>
              <a:buChar char="o"/>
            </a:pPr>
            <a:endParaRPr lang="en-GB"/>
          </a:p>
          <a:p>
            <a:pPr>
              <a:buFont typeface="Calibri"/>
              <a:buChar char="-"/>
            </a:pPr>
            <a:endParaRPr lang="en-GB"/>
          </a:p>
        </p:txBody>
      </p:sp>
      <p:pic>
        <p:nvPicPr>
          <p:cNvPr id="2" name="Picture 1" descr="RNA polymerase synthesizes an RNA transcript complementary to the DNA template strand in the 5' to 3' direction. It moves forward along the template strand in the 3' to 5' direction, opening the DNA double helix as it goes. The synthesized RNA only remains bound to the template strand for a short while, then exits the polymerase as a dangling string, allowing the DNA to close back up and form a double helix.&#10;&#10;In this example, the sequences of the coding strand, template strand, and RNA transcript are:&#10;&#10;Coding strand: 5' - ATGATCTCGTAA-3'&#10;&#10;Template strand: 3'-TACTAGAGCATT-5'&#10;&#10;RNA: 5'-AUGAUC...-3' (the dots indicate where nucleotides are still being added to the RNA strand at its 3' end)">
            <a:extLst>
              <a:ext uri="{FF2B5EF4-FFF2-40B4-BE49-F238E27FC236}">
                <a16:creationId xmlns:a16="http://schemas.microsoft.com/office/drawing/2014/main" id="{183142F7-1E84-62D2-00BE-5285E3294D2C}"/>
              </a:ext>
            </a:extLst>
          </p:cNvPr>
          <p:cNvPicPr>
            <a:picLocks noChangeAspect="1"/>
          </p:cNvPicPr>
          <p:nvPr/>
        </p:nvPicPr>
        <p:blipFill>
          <a:blip r:embed="rId4"/>
          <a:stretch>
            <a:fillRect/>
          </a:stretch>
        </p:blipFill>
        <p:spPr>
          <a:xfrm>
            <a:off x="9284855" y="2574271"/>
            <a:ext cx="8158018" cy="5150002"/>
          </a:xfrm>
          <a:prstGeom prst="rect">
            <a:avLst/>
          </a:prstGeom>
        </p:spPr>
      </p:pic>
      <p:sp>
        <p:nvSpPr>
          <p:cNvPr id="6" name="TextBox 5">
            <a:extLst>
              <a:ext uri="{FF2B5EF4-FFF2-40B4-BE49-F238E27FC236}">
                <a16:creationId xmlns:a16="http://schemas.microsoft.com/office/drawing/2014/main" id="{F5D3FAA5-E944-D717-684E-2769BD51AB38}"/>
              </a:ext>
            </a:extLst>
          </p:cNvPr>
          <p:cNvSpPr txBox="1"/>
          <p:nvPr/>
        </p:nvSpPr>
        <p:spPr>
          <a:xfrm>
            <a:off x="115454" y="9744363"/>
            <a:ext cx="1392381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Image reference: </a:t>
            </a:r>
            <a:r>
              <a:rPr lang="en-GB" sz="1200">
                <a:latin typeface="Times New Roman"/>
                <a:cs typeface="Times New Roman"/>
              </a:rPr>
              <a:t>Khan Academy (2018). </a:t>
            </a:r>
            <a:r>
              <a:rPr lang="en-GB" sz="1200" i="1">
                <a:latin typeface="Times New Roman"/>
                <a:cs typeface="Times New Roman"/>
              </a:rPr>
              <a:t>Stages of transcription</a:t>
            </a:r>
            <a:r>
              <a:rPr lang="en-GB" sz="1200">
                <a:latin typeface="Times New Roman"/>
                <a:cs typeface="Times New Roman"/>
              </a:rPr>
              <a:t>. [online] Khan Academy. Available at: </a:t>
            </a:r>
            <a:r>
              <a:rPr lang="en-GB" sz="1200">
                <a:latin typeface="Times New Roman"/>
                <a:cs typeface="Times New Roman"/>
                <a:hlinkClick r:id="rId5"/>
              </a:rPr>
              <a:t>https://www.khanacademy.org/science/biology/gene-expression-central-dogma/transcription-of-dna-into-rna/a/stages-of-transcription</a:t>
            </a:r>
            <a:r>
              <a:rPr lang="en-GB" sz="1200">
                <a:latin typeface="Times New Roman"/>
                <a:cs typeface="Times New Roman"/>
              </a:rPr>
              <a:t>.</a:t>
            </a:r>
            <a:endParaRPr lang="en-US"/>
          </a:p>
          <a:p>
            <a:endParaRPr lang="en-GB"/>
          </a:p>
        </p:txBody>
      </p:sp>
      <p:pic>
        <p:nvPicPr>
          <p:cNvPr id="7" name="Picture 6" descr="A black background with a black square&#10;&#10;AI-generated content may be incorrect.">
            <a:extLst>
              <a:ext uri="{FF2B5EF4-FFF2-40B4-BE49-F238E27FC236}">
                <a16:creationId xmlns:a16="http://schemas.microsoft.com/office/drawing/2014/main" id="{A331E482-0ED5-3A5C-E043-3F38DEC6D478}"/>
              </a:ext>
            </a:extLst>
          </p:cNvPr>
          <p:cNvPicPr>
            <a:picLocks noChangeAspect="1"/>
          </p:cNvPicPr>
          <p:nvPr/>
        </p:nvPicPr>
        <p:blipFill>
          <a:blip r:embed="rId6"/>
          <a:stretch>
            <a:fillRect/>
          </a:stretch>
        </p:blipFill>
        <p:spPr>
          <a:xfrm>
            <a:off x="15320353" y="231164"/>
            <a:ext cx="2750526" cy="817440"/>
          </a:xfrm>
          <a:prstGeom prst="rect">
            <a:avLst/>
          </a:prstGeom>
        </p:spPr>
      </p:pic>
    </p:spTree>
    <p:extLst>
      <p:ext uri="{BB962C8B-B14F-4D97-AF65-F5344CB8AC3E}">
        <p14:creationId xmlns:p14="http://schemas.microsoft.com/office/powerpoint/2010/main" val="3839598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2">
          <a:extLst>
            <a:ext uri="{FF2B5EF4-FFF2-40B4-BE49-F238E27FC236}">
              <a16:creationId xmlns:a16="http://schemas.microsoft.com/office/drawing/2014/main" id="{87A148D6-440E-4ED2-442D-8AACF627B7CB}"/>
            </a:ext>
          </a:extLst>
        </p:cNvPr>
        <p:cNvGrpSpPr/>
        <p:nvPr/>
      </p:nvGrpSpPr>
      <p:grpSpPr>
        <a:xfrm>
          <a:off x="0" y="0"/>
          <a:ext cx="0" cy="0"/>
          <a:chOff x="0" y="0"/>
          <a:chExt cx="0" cy="0"/>
        </a:xfrm>
      </p:grpSpPr>
      <p:sp>
        <p:nvSpPr>
          <p:cNvPr id="113" name="Google Shape;113;p3">
            <a:extLst>
              <a:ext uri="{FF2B5EF4-FFF2-40B4-BE49-F238E27FC236}">
                <a16:creationId xmlns:a16="http://schemas.microsoft.com/office/drawing/2014/main" id="{264EE66E-9F6B-123B-8581-94EA6F1EC8A3}"/>
              </a:ext>
            </a:extLst>
          </p:cNvPr>
          <p:cNvSpPr/>
          <p:nvPr/>
        </p:nvSpPr>
        <p:spPr>
          <a:xfrm>
            <a:off x="450422" y="2301420"/>
            <a:ext cx="8088034" cy="7356316"/>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sp>
      <p:sp>
        <p:nvSpPr>
          <p:cNvPr id="4" name="Title 3">
            <a:extLst>
              <a:ext uri="{FF2B5EF4-FFF2-40B4-BE49-F238E27FC236}">
                <a16:creationId xmlns:a16="http://schemas.microsoft.com/office/drawing/2014/main" id="{8E9C493B-1593-9D44-B1A9-5D05766023F2}"/>
              </a:ext>
            </a:extLst>
          </p:cNvPr>
          <p:cNvSpPr>
            <a:spLocks noGrp="1"/>
          </p:cNvSpPr>
          <p:nvPr>
            <p:ph type="title"/>
          </p:nvPr>
        </p:nvSpPr>
        <p:spPr>
          <a:xfrm>
            <a:off x="457200" y="274638"/>
            <a:ext cx="17667514" cy="1665514"/>
          </a:xfrm>
        </p:spPr>
        <p:txBody>
          <a:bodyPr/>
          <a:lstStyle/>
          <a:p>
            <a:r>
              <a:rPr lang="en-GB"/>
              <a:t>Transcription: termination</a:t>
            </a:r>
          </a:p>
        </p:txBody>
      </p:sp>
      <p:sp>
        <p:nvSpPr>
          <p:cNvPr id="5" name="Text Placeholder 4">
            <a:extLst>
              <a:ext uri="{FF2B5EF4-FFF2-40B4-BE49-F238E27FC236}">
                <a16:creationId xmlns:a16="http://schemas.microsoft.com/office/drawing/2014/main" id="{E6DDBC1E-AE0D-0464-F171-30990F8AFE63}"/>
              </a:ext>
            </a:extLst>
          </p:cNvPr>
          <p:cNvSpPr>
            <a:spLocks noGrp="1"/>
          </p:cNvSpPr>
          <p:nvPr>
            <p:ph type="body" idx="1"/>
          </p:nvPr>
        </p:nvSpPr>
        <p:spPr>
          <a:xfrm>
            <a:off x="489858" y="2449286"/>
            <a:ext cx="8047263" cy="7040563"/>
          </a:xfrm>
        </p:spPr>
        <p:txBody>
          <a:bodyPr>
            <a:normAutofit lnSpcReduction="10000"/>
          </a:bodyPr>
          <a:lstStyle/>
          <a:p>
            <a:pPr marL="50800" indent="0">
              <a:buNone/>
            </a:pPr>
            <a:r>
              <a:rPr lang="en-GB" dirty="0"/>
              <a:t>Rho independent termination</a:t>
            </a:r>
          </a:p>
          <a:p>
            <a:pPr>
              <a:buFont typeface="Calibri"/>
              <a:buChar char="-"/>
            </a:pPr>
            <a:r>
              <a:rPr lang="en-GB" dirty="0"/>
              <a:t>Termination controlled by GC-rich stop sequences in DNA</a:t>
            </a:r>
          </a:p>
          <a:p>
            <a:pPr>
              <a:buFont typeface="Calibri"/>
              <a:buChar char="-"/>
            </a:pPr>
            <a:r>
              <a:rPr lang="en-GB" dirty="0"/>
              <a:t>Causes a stem loop to form reducing the binding of mRNA to DNA template</a:t>
            </a:r>
          </a:p>
          <a:p>
            <a:pPr>
              <a:buFont typeface="Calibri"/>
              <a:buChar char="-"/>
            </a:pPr>
            <a:r>
              <a:rPr lang="en-GB" dirty="0"/>
              <a:t>A string of weak A-U pairings aid in detachment from DNA template</a:t>
            </a:r>
          </a:p>
          <a:p>
            <a:pPr>
              <a:buFont typeface="Calibri"/>
              <a:buChar char="-"/>
            </a:pPr>
            <a:endParaRPr lang="en-GB"/>
          </a:p>
          <a:p>
            <a:pPr marL="50800" indent="0">
              <a:buNone/>
            </a:pPr>
            <a:r>
              <a:rPr lang="en-GB" dirty="0"/>
              <a:t>Rho dependent termination</a:t>
            </a:r>
          </a:p>
          <a:p>
            <a:pPr>
              <a:buFont typeface="Calibri"/>
              <a:buChar char="-"/>
            </a:pPr>
            <a:r>
              <a:rPr lang="en-GB" dirty="0"/>
              <a:t>RNA polymerase pauses at certain sequences (often GC rich as strands are harder to separate due to 3 hydrogen bonds)</a:t>
            </a:r>
          </a:p>
          <a:p>
            <a:pPr>
              <a:buFont typeface="Calibri"/>
              <a:buChar char="-"/>
            </a:pPr>
            <a:r>
              <a:rPr lang="en-GB" dirty="0"/>
              <a:t>Pauses allow rho to catch up with it releasing RNA</a:t>
            </a:r>
          </a:p>
          <a:p>
            <a:pPr>
              <a:buFont typeface="Calibri"/>
              <a:buChar char="-"/>
            </a:pPr>
            <a:r>
              <a:rPr lang="en-GB" dirty="0"/>
              <a:t>Rho has helicase activity and unwinds the DNA-RNA duplex separating newly generated RNA from DNA</a:t>
            </a:r>
          </a:p>
          <a:p>
            <a:pPr lvl="1">
              <a:buFont typeface="Courier New"/>
              <a:buChar char="o"/>
            </a:pPr>
            <a:endParaRPr lang="en-GB"/>
          </a:p>
          <a:p>
            <a:pPr>
              <a:buFont typeface="Calibri"/>
              <a:buChar char="-"/>
            </a:pPr>
            <a:endParaRPr lang="en-GB"/>
          </a:p>
        </p:txBody>
      </p:sp>
      <p:pic>
        <p:nvPicPr>
          <p:cNvPr id="3" name="Picture 2" descr="Rho-dependent termination. The terminator is a region of DNA that includes the sequence that codes for the Rho binding site in the mRNA, as well as the actual transcription stop point (which is a sequence that causes the RNA polymerase to pause so that Rho can catch up to it). Rho binds to the Rho binding site in the mRNA and climbs up the RNA transcript, in the 5' to 3' direction, towards the transcription bubble where the polymerase is. When it catches up to the polymerase, it will cause the transcript to be released, ending transcription.">
            <a:extLst>
              <a:ext uri="{FF2B5EF4-FFF2-40B4-BE49-F238E27FC236}">
                <a16:creationId xmlns:a16="http://schemas.microsoft.com/office/drawing/2014/main" id="{07ADCE5A-4CF8-BBAC-5CA3-CBC7F262D5F6}"/>
              </a:ext>
            </a:extLst>
          </p:cNvPr>
          <p:cNvPicPr>
            <a:picLocks noChangeAspect="1"/>
          </p:cNvPicPr>
          <p:nvPr/>
        </p:nvPicPr>
        <p:blipFill>
          <a:blip r:embed="rId4"/>
          <a:srcRect l="3890" r="2107" b="-268"/>
          <a:stretch>
            <a:fillRect/>
          </a:stretch>
        </p:blipFill>
        <p:spPr>
          <a:xfrm>
            <a:off x="9631217" y="5489332"/>
            <a:ext cx="7360979" cy="4769335"/>
          </a:xfrm>
          <a:prstGeom prst="rect">
            <a:avLst/>
          </a:prstGeom>
        </p:spPr>
      </p:pic>
      <p:pic>
        <p:nvPicPr>
          <p:cNvPr id="7" name="Picture 6">
            <a:extLst>
              <a:ext uri="{FF2B5EF4-FFF2-40B4-BE49-F238E27FC236}">
                <a16:creationId xmlns:a16="http://schemas.microsoft.com/office/drawing/2014/main" id="{91774256-11D6-E934-E36B-7CC8F205D147}"/>
              </a:ext>
            </a:extLst>
          </p:cNvPr>
          <p:cNvPicPr>
            <a:picLocks noChangeAspect="1"/>
          </p:cNvPicPr>
          <p:nvPr/>
        </p:nvPicPr>
        <p:blipFill>
          <a:blip r:embed="rId5"/>
          <a:stretch>
            <a:fillRect/>
          </a:stretch>
        </p:blipFill>
        <p:spPr>
          <a:xfrm>
            <a:off x="11206451" y="1939637"/>
            <a:ext cx="4591916" cy="3544455"/>
          </a:xfrm>
          <a:prstGeom prst="rect">
            <a:avLst/>
          </a:prstGeom>
        </p:spPr>
      </p:pic>
      <p:sp>
        <p:nvSpPr>
          <p:cNvPr id="6" name="TextBox 5">
            <a:extLst>
              <a:ext uri="{FF2B5EF4-FFF2-40B4-BE49-F238E27FC236}">
                <a16:creationId xmlns:a16="http://schemas.microsoft.com/office/drawing/2014/main" id="{D9224C44-F72D-E407-8E5B-E6CD49A550F7}"/>
              </a:ext>
            </a:extLst>
          </p:cNvPr>
          <p:cNvSpPr txBox="1"/>
          <p:nvPr/>
        </p:nvSpPr>
        <p:spPr>
          <a:xfrm>
            <a:off x="-1" y="9658349"/>
            <a:ext cx="1495697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Image reference: Hunt</a:t>
            </a:r>
            <a:r>
              <a:rPr lang="en-GB">
                <a:ea typeface="Open Sans"/>
              </a:rPr>
              <a:t>, R</a:t>
            </a:r>
            <a:r>
              <a:rPr lang="en-GB" sz="1100">
                <a:latin typeface="Open Sans"/>
                <a:ea typeface="Open Sans"/>
                <a:cs typeface="Open Sans"/>
              </a:rPr>
              <a:t>. (2024) 'molecular basis of gene transcription'</a:t>
            </a:r>
            <a:endParaRPr lang="en-US"/>
          </a:p>
        </p:txBody>
      </p:sp>
      <p:sp>
        <p:nvSpPr>
          <p:cNvPr id="9" name="TextBox 8">
            <a:extLst>
              <a:ext uri="{FF2B5EF4-FFF2-40B4-BE49-F238E27FC236}">
                <a16:creationId xmlns:a16="http://schemas.microsoft.com/office/drawing/2014/main" id="{409AA020-DA43-F04B-B76D-0014AD052F8F}"/>
              </a:ext>
            </a:extLst>
          </p:cNvPr>
          <p:cNvSpPr txBox="1"/>
          <p:nvPr/>
        </p:nvSpPr>
        <p:spPr>
          <a:xfrm>
            <a:off x="1154" y="10005620"/>
            <a:ext cx="172385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Image reference: </a:t>
            </a:r>
            <a:r>
              <a:rPr lang="en-GB" sz="1200">
                <a:latin typeface="Times New Roman"/>
                <a:cs typeface="Times New Roman"/>
              </a:rPr>
              <a:t>Khan Academy (2018). </a:t>
            </a:r>
            <a:r>
              <a:rPr lang="en-GB" sz="1200" i="1">
                <a:latin typeface="Times New Roman"/>
                <a:cs typeface="Times New Roman"/>
              </a:rPr>
              <a:t>Stages of transcription</a:t>
            </a:r>
            <a:r>
              <a:rPr lang="en-GB" sz="1200">
                <a:latin typeface="Times New Roman"/>
                <a:cs typeface="Times New Roman"/>
              </a:rPr>
              <a:t>. [online] Khan Academy. Available at: </a:t>
            </a:r>
            <a:r>
              <a:rPr lang="en-GB" sz="1200">
                <a:latin typeface="Times New Roman"/>
                <a:cs typeface="Times New Roman"/>
                <a:hlinkClick r:id="rId6"/>
              </a:rPr>
              <a:t>https://www.khanacademy.org/science/biology/gene-expression-central-dogma/transcription-of-dna-into-rna/a/stages-of-transcription</a:t>
            </a:r>
            <a:r>
              <a:rPr lang="en-GB" sz="1200">
                <a:latin typeface="Times New Roman"/>
                <a:cs typeface="Times New Roman"/>
              </a:rPr>
              <a:t>.</a:t>
            </a:r>
            <a:endParaRPr lang="en-US"/>
          </a:p>
          <a:p>
            <a:endParaRPr lang="en-GB"/>
          </a:p>
        </p:txBody>
      </p:sp>
      <p:pic>
        <p:nvPicPr>
          <p:cNvPr id="8" name="Picture 7" descr="A black background with a black square&#10;&#10;AI-generated content may be incorrect.">
            <a:extLst>
              <a:ext uri="{FF2B5EF4-FFF2-40B4-BE49-F238E27FC236}">
                <a16:creationId xmlns:a16="http://schemas.microsoft.com/office/drawing/2014/main" id="{1B7127D8-2A68-2F2D-2C39-194034F62596}"/>
              </a:ext>
            </a:extLst>
          </p:cNvPr>
          <p:cNvPicPr>
            <a:picLocks noChangeAspect="1"/>
          </p:cNvPicPr>
          <p:nvPr/>
        </p:nvPicPr>
        <p:blipFill>
          <a:blip r:embed="rId7"/>
          <a:stretch>
            <a:fillRect/>
          </a:stretch>
        </p:blipFill>
        <p:spPr>
          <a:xfrm>
            <a:off x="15320353" y="231164"/>
            <a:ext cx="2750526" cy="817440"/>
          </a:xfrm>
          <a:prstGeom prst="rect">
            <a:avLst/>
          </a:prstGeom>
        </p:spPr>
      </p:pic>
    </p:spTree>
    <p:extLst>
      <p:ext uri="{BB962C8B-B14F-4D97-AF65-F5344CB8AC3E}">
        <p14:creationId xmlns:p14="http://schemas.microsoft.com/office/powerpoint/2010/main" val="2179027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2">
          <a:extLst>
            <a:ext uri="{FF2B5EF4-FFF2-40B4-BE49-F238E27FC236}">
              <a16:creationId xmlns:a16="http://schemas.microsoft.com/office/drawing/2014/main" id="{F48228EB-C065-603B-10D5-5206AFFFEE1B}"/>
            </a:ext>
          </a:extLst>
        </p:cNvPr>
        <p:cNvGrpSpPr/>
        <p:nvPr/>
      </p:nvGrpSpPr>
      <p:grpSpPr>
        <a:xfrm>
          <a:off x="0" y="0"/>
          <a:ext cx="0" cy="0"/>
          <a:chOff x="0" y="0"/>
          <a:chExt cx="0" cy="0"/>
        </a:xfrm>
      </p:grpSpPr>
      <p:sp>
        <p:nvSpPr>
          <p:cNvPr id="113" name="Google Shape;113;p3">
            <a:extLst>
              <a:ext uri="{FF2B5EF4-FFF2-40B4-BE49-F238E27FC236}">
                <a16:creationId xmlns:a16="http://schemas.microsoft.com/office/drawing/2014/main" id="{1ECAE4A2-B2E4-4D19-A975-8351E96DB98A}"/>
              </a:ext>
            </a:extLst>
          </p:cNvPr>
          <p:cNvSpPr/>
          <p:nvPr/>
        </p:nvSpPr>
        <p:spPr>
          <a:xfrm>
            <a:off x="450422" y="2301420"/>
            <a:ext cx="8088034" cy="7356316"/>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sp>
      <p:sp>
        <p:nvSpPr>
          <p:cNvPr id="4" name="Title 3">
            <a:extLst>
              <a:ext uri="{FF2B5EF4-FFF2-40B4-BE49-F238E27FC236}">
                <a16:creationId xmlns:a16="http://schemas.microsoft.com/office/drawing/2014/main" id="{7D94C733-66E6-8BB4-17E9-37BE932D3487}"/>
              </a:ext>
            </a:extLst>
          </p:cNvPr>
          <p:cNvSpPr>
            <a:spLocks noGrp="1"/>
          </p:cNvSpPr>
          <p:nvPr>
            <p:ph type="title"/>
          </p:nvPr>
        </p:nvSpPr>
        <p:spPr>
          <a:xfrm>
            <a:off x="457200" y="274638"/>
            <a:ext cx="17667514" cy="1665514"/>
          </a:xfrm>
        </p:spPr>
        <p:txBody>
          <a:bodyPr/>
          <a:lstStyle/>
          <a:p>
            <a:r>
              <a:rPr lang="en-GB"/>
              <a:t>Eukaryotes: co-transcriptional/post -transcriptional processing</a:t>
            </a:r>
          </a:p>
        </p:txBody>
      </p:sp>
      <p:sp>
        <p:nvSpPr>
          <p:cNvPr id="5" name="Text Placeholder 4">
            <a:extLst>
              <a:ext uri="{FF2B5EF4-FFF2-40B4-BE49-F238E27FC236}">
                <a16:creationId xmlns:a16="http://schemas.microsoft.com/office/drawing/2014/main" id="{2BD8FE13-300B-A5C3-72E7-07E3C12EF197}"/>
              </a:ext>
            </a:extLst>
          </p:cNvPr>
          <p:cNvSpPr>
            <a:spLocks noGrp="1"/>
          </p:cNvSpPr>
          <p:nvPr>
            <p:ph type="body" idx="1"/>
          </p:nvPr>
        </p:nvSpPr>
        <p:spPr>
          <a:xfrm>
            <a:off x="489858" y="2449286"/>
            <a:ext cx="8047263" cy="7040563"/>
          </a:xfrm>
        </p:spPr>
        <p:txBody>
          <a:bodyPr>
            <a:normAutofit/>
          </a:bodyPr>
          <a:lstStyle/>
          <a:p>
            <a:pPr marL="50800" indent="0">
              <a:buNone/>
            </a:pPr>
            <a:r>
              <a:rPr lang="en-GB"/>
              <a:t>Capping</a:t>
            </a:r>
          </a:p>
          <a:p>
            <a:pPr marL="508000" indent="-457200">
              <a:buFont typeface="Calibri"/>
              <a:buChar char="-"/>
            </a:pPr>
            <a:r>
              <a:rPr lang="en-GB"/>
              <a:t>7-methylguanosine cap formed at 5' end</a:t>
            </a:r>
          </a:p>
          <a:p>
            <a:pPr marL="508000" indent="-457200">
              <a:buFont typeface="Calibri"/>
              <a:buChar char="-"/>
            </a:pPr>
            <a:r>
              <a:rPr lang="en-GB"/>
              <a:t>Guanosine base is added by reaction with GTP</a:t>
            </a:r>
          </a:p>
          <a:p>
            <a:pPr marL="508000" indent="-457200">
              <a:buFont typeface="Calibri"/>
              <a:buChar char="-"/>
            </a:pPr>
            <a:r>
              <a:rPr lang="en-GB"/>
              <a:t>This protects the transcript from degradation and has roles in the export from nucleus</a:t>
            </a:r>
          </a:p>
          <a:p>
            <a:pPr marL="508000" indent="-457200">
              <a:buFont typeface="Calibri"/>
              <a:buChar char="-"/>
            </a:pPr>
            <a:endParaRPr lang="en-GB"/>
          </a:p>
          <a:p>
            <a:pPr marL="50800" indent="0">
              <a:buNone/>
            </a:pPr>
            <a:r>
              <a:rPr lang="en-GB"/>
              <a:t>Polyadenylation</a:t>
            </a:r>
          </a:p>
          <a:p>
            <a:pPr marL="508000" indent="-457200">
              <a:buFont typeface="Calibri"/>
              <a:buChar char="-"/>
            </a:pPr>
            <a:r>
              <a:rPr lang="en-GB"/>
              <a:t>Multiple (50-250) adenosine residues are added to 3' end of mRNA (not encoded by DNA template)</a:t>
            </a:r>
          </a:p>
          <a:p>
            <a:pPr marL="508000" indent="-457200">
              <a:buFont typeface="Calibri"/>
              <a:buChar char="-"/>
            </a:pPr>
            <a:r>
              <a:rPr lang="en-GB"/>
              <a:t>This also protects the transcript from degradation and has a role in export from nucleus</a:t>
            </a:r>
          </a:p>
          <a:p>
            <a:pPr lvl="1">
              <a:buFont typeface="Courier New"/>
              <a:buChar char="o"/>
            </a:pPr>
            <a:endParaRPr lang="en-GB"/>
          </a:p>
          <a:p>
            <a:pPr>
              <a:buFont typeface="Calibri"/>
              <a:buChar char="-"/>
            </a:pPr>
            <a:endParaRPr lang="en-GB"/>
          </a:p>
        </p:txBody>
      </p:sp>
      <p:pic>
        <p:nvPicPr>
          <p:cNvPr id="2" name="Picture 1" descr="Image of a pre-mRNA with a 5' cap and 3' poly-A tail. The 5' cap is on the 5' end of the pre-mRNA and is a modified G nucleotide. The poly-A tail is on the 3' end of the pre-mRNA and consists of a long string of A nucleotides (only a few of which are shown).">
            <a:extLst>
              <a:ext uri="{FF2B5EF4-FFF2-40B4-BE49-F238E27FC236}">
                <a16:creationId xmlns:a16="http://schemas.microsoft.com/office/drawing/2014/main" id="{501A4C77-FD00-12D5-8FEA-BF1C9F53BB87}"/>
              </a:ext>
            </a:extLst>
          </p:cNvPr>
          <p:cNvPicPr>
            <a:picLocks noChangeAspect="1"/>
          </p:cNvPicPr>
          <p:nvPr/>
        </p:nvPicPr>
        <p:blipFill>
          <a:blip r:embed="rId4"/>
          <a:stretch>
            <a:fillRect/>
          </a:stretch>
        </p:blipFill>
        <p:spPr>
          <a:xfrm>
            <a:off x="8807573" y="2442195"/>
            <a:ext cx="8954648" cy="997255"/>
          </a:xfrm>
          <a:prstGeom prst="rect">
            <a:avLst/>
          </a:prstGeom>
        </p:spPr>
      </p:pic>
      <p:pic>
        <p:nvPicPr>
          <p:cNvPr id="6" name="Picture 5" descr="A diagram of a triphosphate bridge&#10;&#10;AI-generated content may be incorrect.">
            <a:extLst>
              <a:ext uri="{FF2B5EF4-FFF2-40B4-BE49-F238E27FC236}">
                <a16:creationId xmlns:a16="http://schemas.microsoft.com/office/drawing/2014/main" id="{1A36D5B6-9AF9-9D5B-AE5B-93775B030D3C}"/>
              </a:ext>
            </a:extLst>
          </p:cNvPr>
          <p:cNvPicPr>
            <a:picLocks noChangeAspect="1"/>
          </p:cNvPicPr>
          <p:nvPr/>
        </p:nvPicPr>
        <p:blipFill>
          <a:blip r:embed="rId5"/>
          <a:stretch>
            <a:fillRect/>
          </a:stretch>
        </p:blipFill>
        <p:spPr>
          <a:xfrm>
            <a:off x="11425527" y="3700029"/>
            <a:ext cx="3715039" cy="5253760"/>
          </a:xfrm>
          <a:prstGeom prst="rect">
            <a:avLst/>
          </a:prstGeom>
        </p:spPr>
      </p:pic>
      <p:sp>
        <p:nvSpPr>
          <p:cNvPr id="3" name="TextBox 2">
            <a:extLst>
              <a:ext uri="{FF2B5EF4-FFF2-40B4-BE49-F238E27FC236}">
                <a16:creationId xmlns:a16="http://schemas.microsoft.com/office/drawing/2014/main" id="{4937C125-66ED-81BD-8BE5-61C56ABEFE6A}"/>
              </a:ext>
            </a:extLst>
          </p:cNvPr>
          <p:cNvSpPr txBox="1"/>
          <p:nvPr/>
        </p:nvSpPr>
        <p:spPr>
          <a:xfrm>
            <a:off x="0" y="9699170"/>
            <a:ext cx="1479368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Image reference: https://www.khanacademy.org/science/ap-biology/gene-expression-and-regulation/transcription-and-rna-processing/a/eukaryotic-pre-mrna-processing</a:t>
            </a:r>
          </a:p>
        </p:txBody>
      </p:sp>
      <p:sp>
        <p:nvSpPr>
          <p:cNvPr id="8" name="TextBox 7">
            <a:extLst>
              <a:ext uri="{FF2B5EF4-FFF2-40B4-BE49-F238E27FC236}">
                <a16:creationId xmlns:a16="http://schemas.microsoft.com/office/drawing/2014/main" id="{922A5074-BB67-8486-0F50-678CD3256840}"/>
              </a:ext>
            </a:extLst>
          </p:cNvPr>
          <p:cNvSpPr txBox="1"/>
          <p:nvPr/>
        </p:nvSpPr>
        <p:spPr>
          <a:xfrm>
            <a:off x="24492" y="9854292"/>
            <a:ext cx="1495697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Image reference: Hunt</a:t>
            </a:r>
            <a:r>
              <a:rPr lang="en-GB">
                <a:ea typeface="Open Sans"/>
              </a:rPr>
              <a:t>, R</a:t>
            </a:r>
            <a:r>
              <a:rPr lang="en-GB" sz="1100">
                <a:latin typeface="Open Sans"/>
                <a:ea typeface="Open Sans"/>
                <a:cs typeface="Open Sans"/>
              </a:rPr>
              <a:t>. (2024) 'molecular basis of gene transcription'</a:t>
            </a:r>
            <a:endParaRPr lang="en-US"/>
          </a:p>
        </p:txBody>
      </p:sp>
      <p:pic>
        <p:nvPicPr>
          <p:cNvPr id="9" name="Picture 8" descr="A black background with a black square&#10;&#10;AI-generated content may be incorrect.">
            <a:extLst>
              <a:ext uri="{FF2B5EF4-FFF2-40B4-BE49-F238E27FC236}">
                <a16:creationId xmlns:a16="http://schemas.microsoft.com/office/drawing/2014/main" id="{55CAED12-8768-24C0-FF47-6D26BB20AEF9}"/>
              </a:ext>
            </a:extLst>
          </p:cNvPr>
          <p:cNvPicPr>
            <a:picLocks noChangeAspect="1"/>
          </p:cNvPicPr>
          <p:nvPr/>
        </p:nvPicPr>
        <p:blipFill>
          <a:blip r:embed="rId6"/>
          <a:stretch>
            <a:fillRect/>
          </a:stretch>
        </p:blipFill>
        <p:spPr>
          <a:xfrm>
            <a:off x="15369199" y="9248164"/>
            <a:ext cx="2750526" cy="817440"/>
          </a:xfrm>
          <a:prstGeom prst="rect">
            <a:avLst/>
          </a:prstGeom>
        </p:spPr>
      </p:pic>
    </p:spTree>
    <p:extLst>
      <p:ext uri="{BB962C8B-B14F-4D97-AF65-F5344CB8AC3E}">
        <p14:creationId xmlns:p14="http://schemas.microsoft.com/office/powerpoint/2010/main" val="845512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2">
          <a:extLst>
            <a:ext uri="{FF2B5EF4-FFF2-40B4-BE49-F238E27FC236}">
              <a16:creationId xmlns:a16="http://schemas.microsoft.com/office/drawing/2014/main" id="{4394F39C-FCA7-D0B8-F544-41FBC7555908}"/>
            </a:ext>
          </a:extLst>
        </p:cNvPr>
        <p:cNvGrpSpPr/>
        <p:nvPr/>
      </p:nvGrpSpPr>
      <p:grpSpPr>
        <a:xfrm>
          <a:off x="0" y="0"/>
          <a:ext cx="0" cy="0"/>
          <a:chOff x="0" y="0"/>
          <a:chExt cx="0" cy="0"/>
        </a:xfrm>
      </p:grpSpPr>
      <p:sp>
        <p:nvSpPr>
          <p:cNvPr id="113" name="Google Shape;113;p3">
            <a:extLst>
              <a:ext uri="{FF2B5EF4-FFF2-40B4-BE49-F238E27FC236}">
                <a16:creationId xmlns:a16="http://schemas.microsoft.com/office/drawing/2014/main" id="{B28C5CF7-D66D-E738-803C-53AB79BD3C05}"/>
              </a:ext>
            </a:extLst>
          </p:cNvPr>
          <p:cNvSpPr/>
          <p:nvPr/>
        </p:nvSpPr>
        <p:spPr>
          <a:xfrm>
            <a:off x="450422" y="2301420"/>
            <a:ext cx="8088034" cy="7356316"/>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sp>
      <p:sp>
        <p:nvSpPr>
          <p:cNvPr id="4" name="Title 3">
            <a:extLst>
              <a:ext uri="{FF2B5EF4-FFF2-40B4-BE49-F238E27FC236}">
                <a16:creationId xmlns:a16="http://schemas.microsoft.com/office/drawing/2014/main" id="{37879599-D870-B35F-9913-3C5DFA28EACE}"/>
              </a:ext>
            </a:extLst>
          </p:cNvPr>
          <p:cNvSpPr>
            <a:spLocks noGrp="1"/>
          </p:cNvSpPr>
          <p:nvPr>
            <p:ph type="title"/>
          </p:nvPr>
        </p:nvSpPr>
        <p:spPr>
          <a:xfrm>
            <a:off x="457200" y="274638"/>
            <a:ext cx="17667514" cy="1665514"/>
          </a:xfrm>
        </p:spPr>
        <p:txBody>
          <a:bodyPr/>
          <a:lstStyle/>
          <a:p>
            <a:r>
              <a:rPr lang="en-GB"/>
              <a:t>Eukaryotes: splicing</a:t>
            </a:r>
          </a:p>
        </p:txBody>
      </p:sp>
      <p:sp>
        <p:nvSpPr>
          <p:cNvPr id="5" name="Text Placeholder 4">
            <a:extLst>
              <a:ext uri="{FF2B5EF4-FFF2-40B4-BE49-F238E27FC236}">
                <a16:creationId xmlns:a16="http://schemas.microsoft.com/office/drawing/2014/main" id="{8CC87BC0-D9E5-0B0F-F925-8346FD415C38}"/>
              </a:ext>
            </a:extLst>
          </p:cNvPr>
          <p:cNvSpPr>
            <a:spLocks noGrp="1"/>
          </p:cNvSpPr>
          <p:nvPr>
            <p:ph type="body" idx="1"/>
          </p:nvPr>
        </p:nvSpPr>
        <p:spPr>
          <a:xfrm>
            <a:off x="489858" y="2449286"/>
            <a:ext cx="8047263" cy="7040563"/>
          </a:xfrm>
        </p:spPr>
        <p:txBody>
          <a:bodyPr>
            <a:normAutofit/>
          </a:bodyPr>
          <a:lstStyle/>
          <a:p>
            <a:pPr marL="508000" indent="-457200">
              <a:buFont typeface="Calibri"/>
              <a:buChar char="-"/>
            </a:pPr>
            <a:r>
              <a:rPr lang="en-GB"/>
              <a:t>Complex of proteins (the spliceosome) removes introns</a:t>
            </a:r>
          </a:p>
          <a:p>
            <a:pPr marL="508000" indent="-457200">
              <a:buFont typeface="Calibri"/>
              <a:buChar char="-"/>
            </a:pPr>
            <a:r>
              <a:rPr lang="en-GB"/>
              <a:t>Alternative splicing – some </a:t>
            </a:r>
            <a:r>
              <a:rPr lang="en-GB" err="1"/>
              <a:t>hnRNA</a:t>
            </a:r>
            <a:r>
              <a:rPr lang="en-GB"/>
              <a:t> can be spliced in different ways resulting in different protein products from same genes</a:t>
            </a:r>
          </a:p>
          <a:p>
            <a:pPr marL="508000" indent="-457200">
              <a:buFont typeface="Calibri"/>
              <a:buChar char="-"/>
            </a:pPr>
            <a:r>
              <a:rPr lang="en-GB"/>
              <a:t>Often happens while transcription is occurring (co-transcriptional)</a:t>
            </a:r>
          </a:p>
          <a:p>
            <a:pPr lvl="1">
              <a:buFont typeface="Courier New"/>
              <a:buChar char="o"/>
            </a:pPr>
            <a:endParaRPr lang="en-GB"/>
          </a:p>
          <a:p>
            <a:pPr>
              <a:buFont typeface="Calibri"/>
              <a:buChar char="-"/>
            </a:pPr>
            <a:endParaRPr lang="en-GB"/>
          </a:p>
        </p:txBody>
      </p:sp>
      <p:pic>
        <p:nvPicPr>
          <p:cNvPr id="3" name="Picture 2" descr="Diagram of alternative splicing.&#10;&#10;A sequence of DNA encodes a pre-mRNA transcript that contains five regions that may potentially be used as exons: Exon 1, Exon 2, Exon 3, Exon 4, and Exon 5. The exons are arranged in linear order along the pre-mRNA and have introns in between them.&#10;&#10;In splicing event #1, all five exons are retained in the mature mRNA. It consists of Exon 1 - Exon 2 - Exon 3 - Exon 4 - Exon 5. When it is translated, it specifies Protein A, a protein with five domains: Coil 1 (specified by Exon 1), Coil 2 (specified by Exon 2), Loop 3 (specified by Exon 3), Loop 4 (specified by Exon 4), and Coil 5 (specified by Exon 5).&#10;&#10;In splicing event #2, Exon 3 is not included in the mature mRNA. It consists of Exon 1 - Exon 2 - Exon 4 - Exon 5. When it is translated, it specifies Protein, B a protein with four domains: Coil 1 (specified by Exon 1), Coil 2 (specified by Exon 2), Loop 4 (specified by Exon 4), and Coil 5 (specified by Exon 5). It does not contain Loop 3 because Exon 3 is not present in the mRNA.&#10;&#10;In splicing event #3, Exon 4 is not included in the mature mRNA. It consists of Exon 1 - Exon 2 - Exon 3 - Exon 5. When it is translated, it specifies Protein C, a protein with four domains: Coil 1 (specified by Exon 1), Coil 2 (specified by Exon 2), Loop 3 (specified by Exon 3), and Coil 5 (specified by Exon 5). It does not contain Loop 4 because Exon 4 is not present in the mRNA.">
            <a:extLst>
              <a:ext uri="{FF2B5EF4-FFF2-40B4-BE49-F238E27FC236}">
                <a16:creationId xmlns:a16="http://schemas.microsoft.com/office/drawing/2014/main" id="{B3C792B4-05C7-904D-5493-DC77266A8744}"/>
              </a:ext>
            </a:extLst>
          </p:cNvPr>
          <p:cNvPicPr>
            <a:picLocks noChangeAspect="1"/>
          </p:cNvPicPr>
          <p:nvPr/>
        </p:nvPicPr>
        <p:blipFill>
          <a:blip r:embed="rId4"/>
          <a:stretch>
            <a:fillRect/>
          </a:stretch>
        </p:blipFill>
        <p:spPr>
          <a:xfrm>
            <a:off x="8851734" y="2799113"/>
            <a:ext cx="9000837" cy="4367479"/>
          </a:xfrm>
          <a:prstGeom prst="rect">
            <a:avLst/>
          </a:prstGeom>
        </p:spPr>
      </p:pic>
      <p:sp>
        <p:nvSpPr>
          <p:cNvPr id="2" name="TextBox 1">
            <a:extLst>
              <a:ext uri="{FF2B5EF4-FFF2-40B4-BE49-F238E27FC236}">
                <a16:creationId xmlns:a16="http://schemas.microsoft.com/office/drawing/2014/main" id="{19EAEFF9-EB18-B0C2-430F-0070E79457FD}"/>
              </a:ext>
            </a:extLst>
          </p:cNvPr>
          <p:cNvSpPr txBox="1"/>
          <p:nvPr/>
        </p:nvSpPr>
        <p:spPr>
          <a:xfrm>
            <a:off x="65314" y="9911443"/>
            <a:ext cx="1445078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Image reference: https://www.khanacademy.org/science/ap-biology/gene-expression-and-regulation/transcription-and-rna-processing/a/eukaryotic-pre-mrna-processing</a:t>
            </a:r>
          </a:p>
        </p:txBody>
      </p:sp>
      <p:pic>
        <p:nvPicPr>
          <p:cNvPr id="7" name="Picture 6" descr="A black background with a black square&#10;&#10;AI-generated content may be incorrect.">
            <a:extLst>
              <a:ext uri="{FF2B5EF4-FFF2-40B4-BE49-F238E27FC236}">
                <a16:creationId xmlns:a16="http://schemas.microsoft.com/office/drawing/2014/main" id="{49FE0384-CB84-837D-CC73-E3A1783A23EA}"/>
              </a:ext>
            </a:extLst>
          </p:cNvPr>
          <p:cNvPicPr>
            <a:picLocks noChangeAspect="1"/>
          </p:cNvPicPr>
          <p:nvPr/>
        </p:nvPicPr>
        <p:blipFill>
          <a:blip r:embed="rId5"/>
          <a:stretch>
            <a:fillRect/>
          </a:stretch>
        </p:blipFill>
        <p:spPr>
          <a:xfrm>
            <a:off x="15320353" y="231164"/>
            <a:ext cx="2750526" cy="817440"/>
          </a:xfrm>
          <a:prstGeom prst="rect">
            <a:avLst/>
          </a:prstGeom>
        </p:spPr>
      </p:pic>
    </p:spTree>
    <p:extLst>
      <p:ext uri="{BB962C8B-B14F-4D97-AF65-F5344CB8AC3E}">
        <p14:creationId xmlns:p14="http://schemas.microsoft.com/office/powerpoint/2010/main" val="3158611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6216A"/>
        </a:solidFill>
        <a:effectLst/>
      </p:bgPr>
    </p:bg>
    <p:spTree>
      <p:nvGrpSpPr>
        <p:cNvPr id="1" name="Shape 143">
          <a:extLst>
            <a:ext uri="{FF2B5EF4-FFF2-40B4-BE49-F238E27FC236}">
              <a16:creationId xmlns:a16="http://schemas.microsoft.com/office/drawing/2014/main" id="{20CD90DF-1626-974E-ECCE-5DAC5E510ED1}"/>
            </a:ext>
          </a:extLst>
        </p:cNvPr>
        <p:cNvGrpSpPr/>
        <p:nvPr/>
      </p:nvGrpSpPr>
      <p:grpSpPr>
        <a:xfrm>
          <a:off x="0" y="0"/>
          <a:ext cx="0" cy="0"/>
          <a:chOff x="0" y="0"/>
          <a:chExt cx="0" cy="0"/>
        </a:xfrm>
      </p:grpSpPr>
      <p:sp>
        <p:nvSpPr>
          <p:cNvPr id="144" name="Google Shape;144;p6">
            <a:extLst>
              <a:ext uri="{FF2B5EF4-FFF2-40B4-BE49-F238E27FC236}">
                <a16:creationId xmlns:a16="http://schemas.microsoft.com/office/drawing/2014/main" id="{83969D3D-E3B9-47C0-2B89-4502F1B53886}"/>
              </a:ext>
            </a:extLst>
          </p:cNvPr>
          <p:cNvSpPr/>
          <p:nvPr/>
        </p:nvSpPr>
        <p:spPr>
          <a:xfrm>
            <a:off x="2238482" y="2203704"/>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46" name="Google Shape;146;p6">
            <a:extLst>
              <a:ext uri="{FF2B5EF4-FFF2-40B4-BE49-F238E27FC236}">
                <a16:creationId xmlns:a16="http://schemas.microsoft.com/office/drawing/2014/main" id="{44BC44C5-EFD9-32A2-6B81-9139E811AB03}"/>
              </a:ext>
            </a:extLst>
          </p:cNvPr>
          <p:cNvSpPr txBox="1"/>
          <p:nvPr/>
        </p:nvSpPr>
        <p:spPr>
          <a:xfrm>
            <a:off x="4481801" y="895350"/>
            <a:ext cx="9324398" cy="753861"/>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a:solidFill>
                  <a:srgbClr val="FFFFFF"/>
                </a:solidFill>
              </a:rPr>
              <a:t>SBA</a:t>
            </a:r>
            <a:endParaRPr sz="1400"/>
          </a:p>
        </p:txBody>
      </p:sp>
      <p:sp>
        <p:nvSpPr>
          <p:cNvPr id="147" name="Google Shape;147;p6">
            <a:extLst>
              <a:ext uri="{FF2B5EF4-FFF2-40B4-BE49-F238E27FC236}">
                <a16:creationId xmlns:a16="http://schemas.microsoft.com/office/drawing/2014/main" id="{C0983EEB-818E-124C-D0E1-30E6EA415BE6}"/>
              </a:ext>
            </a:extLst>
          </p:cNvPr>
          <p:cNvSpPr txBox="1"/>
          <p:nvPr/>
        </p:nvSpPr>
        <p:spPr>
          <a:xfrm>
            <a:off x="2823501" y="2378840"/>
            <a:ext cx="13391328" cy="2511457"/>
          </a:xfrm>
          <a:prstGeom prst="rect">
            <a:avLst/>
          </a:prstGeom>
          <a:noFill/>
          <a:ln>
            <a:noFill/>
          </a:ln>
        </p:spPr>
        <p:txBody>
          <a:bodyPr spcFirstLastPara="1" wrap="square" lIns="0" tIns="0" rIns="0" bIns="0" anchor="t" anchorCtr="0">
            <a:spAutoFit/>
          </a:bodyPr>
          <a:lstStyle/>
          <a:p>
            <a:pPr algn="ctr">
              <a:buSzPts val="4800"/>
            </a:pPr>
            <a:r>
              <a:rPr lang="en-US" sz="4800">
                <a:solidFill>
                  <a:srgbClr val="392503"/>
                </a:solidFill>
              </a:rPr>
              <a:t>Which RNA polymerase is involved in transcription in eukaryotes?</a:t>
            </a:r>
            <a:endParaRPr lang="en-US"/>
          </a:p>
          <a:p>
            <a:pPr marL="0" marR="0" lvl="0" indent="0" algn="ctr" rtl="0">
              <a:lnSpc>
                <a:spcPct val="140000"/>
              </a:lnSpc>
              <a:spcBef>
                <a:spcPts val="0"/>
              </a:spcBef>
              <a:spcAft>
                <a:spcPts val="0"/>
              </a:spcAft>
              <a:buClr>
                <a:srgbClr val="000000"/>
              </a:buClr>
              <a:buSzPts val="4800"/>
              <a:buFont typeface="Arial"/>
              <a:buNone/>
            </a:pPr>
            <a:endParaRPr sz="4800">
              <a:solidFill>
                <a:srgbClr val="392503"/>
              </a:solidFill>
            </a:endParaRPr>
          </a:p>
        </p:txBody>
      </p:sp>
      <p:sp>
        <p:nvSpPr>
          <p:cNvPr id="148" name="Google Shape;148;p6">
            <a:extLst>
              <a:ext uri="{FF2B5EF4-FFF2-40B4-BE49-F238E27FC236}">
                <a16:creationId xmlns:a16="http://schemas.microsoft.com/office/drawing/2014/main" id="{DC5691E5-F60B-88F1-1930-8BA2F44EF385}"/>
              </a:ext>
            </a:extLst>
          </p:cNvPr>
          <p:cNvSpPr txBox="1"/>
          <p:nvPr/>
        </p:nvSpPr>
        <p:spPr>
          <a:xfrm>
            <a:off x="2839830" y="3693437"/>
            <a:ext cx="13377508" cy="6204776"/>
          </a:xfrm>
          <a:prstGeom prst="rect">
            <a:avLst/>
          </a:prstGeom>
          <a:noFill/>
          <a:ln>
            <a:noFill/>
          </a:ln>
        </p:spPr>
        <p:txBody>
          <a:bodyPr spcFirstLastPara="1" wrap="square" lIns="0" tIns="0" rIns="0" bIns="0" anchor="t" anchorCtr="0">
            <a:spAutoFit/>
          </a:bodyPr>
          <a:lstStyle/>
          <a:p>
            <a:pPr>
              <a:lnSpc>
                <a:spcPct val="140000"/>
              </a:lnSpc>
              <a:buSzPts val="4800"/>
            </a:pPr>
            <a:r>
              <a:rPr lang="en-US" sz="4800">
                <a:solidFill>
                  <a:srgbClr val="392503"/>
                </a:solidFill>
              </a:rPr>
              <a:t>A) RNA Pol I</a:t>
            </a:r>
            <a:endParaRPr lang="en-US"/>
          </a:p>
          <a:p>
            <a:pPr>
              <a:lnSpc>
                <a:spcPct val="140000"/>
              </a:lnSpc>
              <a:buSzPts val="4800"/>
            </a:pPr>
            <a:r>
              <a:rPr lang="en-US" sz="4800">
                <a:solidFill>
                  <a:srgbClr val="392503"/>
                </a:solidFill>
              </a:rPr>
              <a:t>B) RNA Pol II</a:t>
            </a:r>
            <a:endParaRPr sz="1400"/>
          </a:p>
          <a:p>
            <a:pPr>
              <a:lnSpc>
                <a:spcPct val="140000"/>
              </a:lnSpc>
              <a:buSzPts val="4800"/>
            </a:pPr>
            <a:r>
              <a:rPr lang="en-US" sz="4800">
                <a:solidFill>
                  <a:srgbClr val="392503"/>
                </a:solidFill>
              </a:rPr>
              <a:t>C) RNA Pol III</a:t>
            </a:r>
            <a:endParaRPr sz="1400"/>
          </a:p>
          <a:p>
            <a:pPr>
              <a:lnSpc>
                <a:spcPct val="140000"/>
              </a:lnSpc>
              <a:buSzPts val="4800"/>
            </a:pPr>
            <a:r>
              <a:rPr lang="en-US" sz="4800">
                <a:solidFill>
                  <a:srgbClr val="392503"/>
                </a:solidFill>
              </a:rPr>
              <a:t>D) RNA Pol IV</a:t>
            </a:r>
            <a:endParaRPr lang="en-US"/>
          </a:p>
          <a:p>
            <a:pPr>
              <a:lnSpc>
                <a:spcPct val="140000"/>
              </a:lnSpc>
              <a:buSzPts val="4800"/>
            </a:pPr>
            <a:r>
              <a:rPr lang="en-US" sz="4800">
                <a:solidFill>
                  <a:srgbClr val="392503"/>
                </a:solidFill>
              </a:rPr>
              <a:t>E) RNA Pol V</a:t>
            </a:r>
            <a:endParaRPr sz="1400"/>
          </a:p>
          <a:p>
            <a:pPr marL="0" marR="0" lvl="0" indent="0" rtl="0">
              <a:lnSpc>
                <a:spcPct val="140000"/>
              </a:lnSpc>
              <a:spcBef>
                <a:spcPts val="0"/>
              </a:spcBef>
              <a:spcAft>
                <a:spcPts val="0"/>
              </a:spcAft>
              <a:buClr>
                <a:srgbClr val="000000"/>
              </a:buClr>
              <a:buSzPts val="4800"/>
              <a:buFont typeface="Arial"/>
              <a:buNone/>
            </a:pPr>
            <a:endParaRPr sz="4800">
              <a:solidFill>
                <a:srgbClr val="392503"/>
              </a:solidFill>
            </a:endParaRPr>
          </a:p>
        </p:txBody>
      </p:sp>
      <p:pic>
        <p:nvPicPr>
          <p:cNvPr id="3" name="Picture 2" descr="A white letter on a black background&#10;&#10;AI-generated content may be incorrect.">
            <a:extLst>
              <a:ext uri="{FF2B5EF4-FFF2-40B4-BE49-F238E27FC236}">
                <a16:creationId xmlns:a16="http://schemas.microsoft.com/office/drawing/2014/main" id="{94CE6811-DF8C-93CE-C92D-A9A9CF151E27}"/>
              </a:ext>
            </a:extLst>
          </p:cNvPr>
          <p:cNvPicPr>
            <a:picLocks noChangeAspect="1"/>
          </p:cNvPicPr>
          <p:nvPr/>
        </p:nvPicPr>
        <p:blipFill>
          <a:blip r:embed="rId4"/>
          <a:stretch>
            <a:fillRect/>
          </a:stretch>
        </p:blipFill>
        <p:spPr>
          <a:xfrm>
            <a:off x="14955864" y="416900"/>
            <a:ext cx="2983424" cy="851639"/>
          </a:xfrm>
          <a:prstGeom prst="rect">
            <a:avLst/>
          </a:prstGeom>
        </p:spPr>
      </p:pic>
    </p:spTree>
    <p:extLst>
      <p:ext uri="{BB962C8B-B14F-4D97-AF65-F5344CB8AC3E}">
        <p14:creationId xmlns:p14="http://schemas.microsoft.com/office/powerpoint/2010/main" val="1086443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04"/>
        <p:cNvGrpSpPr/>
        <p:nvPr/>
      </p:nvGrpSpPr>
      <p:grpSpPr>
        <a:xfrm>
          <a:off x="0" y="0"/>
          <a:ext cx="0" cy="0"/>
          <a:chOff x="0" y="0"/>
          <a:chExt cx="0" cy="0"/>
        </a:xfrm>
      </p:grpSpPr>
      <p:sp>
        <p:nvSpPr>
          <p:cNvPr id="105" name="Google Shape;105;p2"/>
          <p:cNvSpPr/>
          <p:nvPr/>
        </p:nvSpPr>
        <p:spPr>
          <a:xfrm>
            <a:off x="-836499" y="-159"/>
            <a:ext cx="9372916" cy="10295482"/>
          </a:xfrm>
          <a:custGeom>
            <a:avLst/>
            <a:gdLst/>
            <a:ahLst/>
            <a:cxnLst/>
            <a:rect l="l" t="t" r="r" b="b"/>
            <a:pathLst>
              <a:path w="11805873" h="11805873" extrusionOk="0">
                <a:moveTo>
                  <a:pt x="0" y="0"/>
                </a:moveTo>
                <a:lnTo>
                  <a:pt x="11805874" y="0"/>
                </a:lnTo>
                <a:lnTo>
                  <a:pt x="11805874" y="11805874"/>
                </a:lnTo>
                <a:lnTo>
                  <a:pt x="0" y="11805874"/>
                </a:lnTo>
                <a:lnTo>
                  <a:pt x="0" y="0"/>
                </a:lnTo>
                <a:close/>
              </a:path>
            </a:pathLst>
          </a:custGeom>
          <a:blipFill rotWithShape="1">
            <a:blip r:embed="rId3">
              <a:alphaModFix/>
            </a:blip>
            <a:stretch>
              <a:fillRect/>
            </a:stretch>
          </a:blipFill>
          <a:ln>
            <a:noFill/>
          </a:ln>
        </p:spPr>
      </p:sp>
      <p:sp>
        <p:nvSpPr>
          <p:cNvPr id="107" name="Google Shape;107;p2"/>
          <p:cNvSpPr txBox="1"/>
          <p:nvPr/>
        </p:nvSpPr>
        <p:spPr>
          <a:xfrm>
            <a:off x="-1016581" y="2363143"/>
            <a:ext cx="9324398" cy="1497333"/>
          </a:xfrm>
          <a:prstGeom prst="rect">
            <a:avLst/>
          </a:prstGeom>
          <a:noFill/>
          <a:ln>
            <a:noFill/>
          </a:ln>
        </p:spPr>
        <p:txBody>
          <a:bodyPr spcFirstLastPara="1" wrap="square" lIns="0" tIns="0" rIns="0" bIns="0" anchor="t" anchorCtr="0">
            <a:spAutoFit/>
          </a:bodyPr>
          <a:lstStyle/>
          <a:p>
            <a:pPr algn="ctr">
              <a:lnSpc>
                <a:spcPct val="140005"/>
              </a:lnSpc>
              <a:buSzPts val="6999"/>
            </a:pPr>
            <a:endParaRPr lang="en-US" sz="6950" b="1">
              <a:solidFill>
                <a:srgbClr val="FFFFFF"/>
              </a:solidFill>
            </a:endParaRPr>
          </a:p>
          <a:p>
            <a:pPr marL="0" marR="0" lvl="0" indent="0" algn="ctr">
              <a:lnSpc>
                <a:spcPct val="140005"/>
              </a:lnSpc>
              <a:spcBef>
                <a:spcPts val="0"/>
              </a:spcBef>
              <a:spcAft>
                <a:spcPts val="0"/>
              </a:spcAft>
              <a:buSzPts val="6999"/>
              <a:buFont typeface="Arial"/>
              <a:buNone/>
            </a:pPr>
            <a:r>
              <a:rPr lang="en-US" sz="6950" b="1">
                <a:solidFill>
                  <a:srgbClr val="FFFFFF"/>
                </a:solidFill>
              </a:rPr>
              <a:t>LEARNING OBJECTIVES</a:t>
            </a:r>
            <a:endParaRPr sz="6950"/>
          </a:p>
        </p:txBody>
      </p:sp>
      <p:sp>
        <p:nvSpPr>
          <p:cNvPr id="108" name="Google Shape;108;p2"/>
          <p:cNvSpPr txBox="1"/>
          <p:nvPr/>
        </p:nvSpPr>
        <p:spPr>
          <a:xfrm>
            <a:off x="8536418" y="366432"/>
            <a:ext cx="8722882" cy="2456057"/>
          </a:xfrm>
          <a:prstGeom prst="rect">
            <a:avLst/>
          </a:prstGeom>
          <a:noFill/>
          <a:ln>
            <a:noFill/>
          </a:ln>
        </p:spPr>
        <p:txBody>
          <a:bodyPr spcFirstLastPara="1" wrap="square" lIns="0" tIns="0" rIns="0" bIns="0" anchor="t" anchorCtr="0">
            <a:spAutoFit/>
          </a:bodyPr>
          <a:lstStyle/>
          <a:p>
            <a:pPr marL="1036320" marR="0" lvl="1" indent="-518160" rtl="0">
              <a:lnSpc>
                <a:spcPct val="140000"/>
              </a:lnSpc>
              <a:spcBef>
                <a:spcPts val="0"/>
              </a:spcBef>
              <a:spcAft>
                <a:spcPts val="0"/>
              </a:spcAft>
              <a:buClr>
                <a:srgbClr val="392503"/>
              </a:buClr>
              <a:buSzPts val="4800"/>
              <a:buFont typeface="Arial"/>
              <a:buChar char="•"/>
            </a:pPr>
            <a:endParaRPr lang="en-US" sz="4800" b="1">
              <a:solidFill>
                <a:srgbClr val="392503"/>
              </a:solidFill>
            </a:endParaRPr>
          </a:p>
          <a:p>
            <a:pPr marL="1036320" lvl="1" indent="-518160">
              <a:lnSpc>
                <a:spcPct val="140000"/>
              </a:lnSpc>
              <a:buClr>
                <a:srgbClr val="392503"/>
              </a:buClr>
              <a:buSzPts val="4800"/>
              <a:buFont typeface="Arial"/>
              <a:buChar char="•"/>
            </a:pPr>
            <a:r>
              <a:rPr lang="en-US" sz="3600" b="1">
                <a:solidFill>
                  <a:srgbClr val="392503"/>
                </a:solidFill>
              </a:rPr>
              <a:t>To understand the chemistry and structure of RNA/DNA</a:t>
            </a:r>
          </a:p>
          <a:p>
            <a:pPr marL="1036320" lvl="1" indent="-518160">
              <a:lnSpc>
                <a:spcPct val="140000"/>
              </a:lnSpc>
              <a:buClr>
                <a:srgbClr val="392503"/>
              </a:buClr>
              <a:buSzPts val="4800"/>
              <a:buFont typeface="Arial"/>
              <a:buChar char="•"/>
            </a:pPr>
            <a:r>
              <a:rPr lang="en-US" sz="3600" b="1">
                <a:solidFill>
                  <a:srgbClr val="392503"/>
                </a:solidFill>
              </a:rPr>
              <a:t>To define the mechanism of DNA replication</a:t>
            </a:r>
          </a:p>
          <a:p>
            <a:pPr marL="1036320" lvl="1" indent="-518160">
              <a:lnSpc>
                <a:spcPct val="140000"/>
              </a:lnSpc>
              <a:buClr>
                <a:srgbClr val="392503"/>
              </a:buClr>
              <a:buSzPts val="4800"/>
              <a:buFont typeface="Arial"/>
              <a:buChar char="•"/>
            </a:pPr>
            <a:r>
              <a:rPr lang="en-US" sz="3600" b="1">
                <a:solidFill>
                  <a:srgbClr val="392503"/>
                </a:solidFill>
              </a:rPr>
              <a:t>Appreciate the implications of the chromosome end-problem</a:t>
            </a:r>
          </a:p>
          <a:p>
            <a:pPr marL="1036320" lvl="1" indent="-518160">
              <a:lnSpc>
                <a:spcPct val="140000"/>
              </a:lnSpc>
              <a:buClr>
                <a:srgbClr val="392503"/>
              </a:buClr>
              <a:buSzPts val="4800"/>
              <a:buFont typeface="Arial"/>
              <a:buChar char="•"/>
            </a:pPr>
            <a:r>
              <a:rPr lang="en-US" sz="3600" b="1">
                <a:solidFill>
                  <a:srgbClr val="392503"/>
                </a:solidFill>
              </a:rPr>
              <a:t>To define the types of DNA mutagenesis</a:t>
            </a:r>
          </a:p>
          <a:p>
            <a:pPr marL="1036320" lvl="1" indent="-518160">
              <a:lnSpc>
                <a:spcPct val="140000"/>
              </a:lnSpc>
              <a:buClr>
                <a:srgbClr val="392503"/>
              </a:buClr>
              <a:buSzPts val="4800"/>
              <a:buFont typeface="Arial"/>
              <a:buChar char="•"/>
            </a:pPr>
            <a:r>
              <a:rPr lang="en-US" sz="3600" b="1">
                <a:solidFill>
                  <a:srgbClr val="392503"/>
                </a:solidFill>
              </a:rPr>
              <a:t>Be aware of the clinical importance of DNA replication</a:t>
            </a:r>
          </a:p>
        </p:txBody>
      </p:sp>
      <p:pic>
        <p:nvPicPr>
          <p:cNvPr id="3" name="Picture 2" descr="A black background with a black square&#10;&#10;AI-generated content may be incorrect.">
            <a:extLst>
              <a:ext uri="{FF2B5EF4-FFF2-40B4-BE49-F238E27FC236}">
                <a16:creationId xmlns:a16="http://schemas.microsoft.com/office/drawing/2014/main" id="{09F1CBD4-0C27-3417-1266-593665CC25E6}"/>
              </a:ext>
            </a:extLst>
          </p:cNvPr>
          <p:cNvPicPr>
            <a:picLocks noChangeAspect="1"/>
          </p:cNvPicPr>
          <p:nvPr/>
        </p:nvPicPr>
        <p:blipFill>
          <a:blip r:embed="rId4"/>
          <a:stretch>
            <a:fillRect/>
          </a:stretch>
        </p:blipFill>
        <p:spPr>
          <a:xfrm>
            <a:off x="15320353" y="231164"/>
            <a:ext cx="2750526" cy="81744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6216A"/>
        </a:solidFill>
        <a:effectLst/>
      </p:bgPr>
    </p:bg>
    <p:spTree>
      <p:nvGrpSpPr>
        <p:cNvPr id="1" name="Shape 143">
          <a:extLst>
            <a:ext uri="{FF2B5EF4-FFF2-40B4-BE49-F238E27FC236}">
              <a16:creationId xmlns:a16="http://schemas.microsoft.com/office/drawing/2014/main" id="{24FD4592-C830-9144-6A9F-4A05BBF5E1F0}"/>
            </a:ext>
          </a:extLst>
        </p:cNvPr>
        <p:cNvGrpSpPr/>
        <p:nvPr/>
      </p:nvGrpSpPr>
      <p:grpSpPr>
        <a:xfrm>
          <a:off x="0" y="0"/>
          <a:ext cx="0" cy="0"/>
          <a:chOff x="0" y="0"/>
          <a:chExt cx="0" cy="0"/>
        </a:xfrm>
      </p:grpSpPr>
      <p:sp>
        <p:nvSpPr>
          <p:cNvPr id="144" name="Google Shape;144;p6">
            <a:extLst>
              <a:ext uri="{FF2B5EF4-FFF2-40B4-BE49-F238E27FC236}">
                <a16:creationId xmlns:a16="http://schemas.microsoft.com/office/drawing/2014/main" id="{70FD7420-7E2F-204D-866E-521E282BCC82}"/>
              </a:ext>
            </a:extLst>
          </p:cNvPr>
          <p:cNvSpPr/>
          <p:nvPr/>
        </p:nvSpPr>
        <p:spPr>
          <a:xfrm>
            <a:off x="2238482" y="2203704"/>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46" name="Google Shape;146;p6">
            <a:extLst>
              <a:ext uri="{FF2B5EF4-FFF2-40B4-BE49-F238E27FC236}">
                <a16:creationId xmlns:a16="http://schemas.microsoft.com/office/drawing/2014/main" id="{E30F49A1-F2F5-D15A-CEE9-FC5A60809592}"/>
              </a:ext>
            </a:extLst>
          </p:cNvPr>
          <p:cNvSpPr txBox="1"/>
          <p:nvPr/>
        </p:nvSpPr>
        <p:spPr>
          <a:xfrm>
            <a:off x="4481801" y="895350"/>
            <a:ext cx="9324398" cy="753861"/>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a:solidFill>
                  <a:srgbClr val="FFFFFF"/>
                </a:solidFill>
              </a:rPr>
              <a:t>SBA</a:t>
            </a:r>
            <a:endParaRPr sz="1400"/>
          </a:p>
        </p:txBody>
      </p:sp>
      <p:sp>
        <p:nvSpPr>
          <p:cNvPr id="147" name="Google Shape;147;p6">
            <a:extLst>
              <a:ext uri="{FF2B5EF4-FFF2-40B4-BE49-F238E27FC236}">
                <a16:creationId xmlns:a16="http://schemas.microsoft.com/office/drawing/2014/main" id="{B3081684-7D73-C90E-4F2B-02C5962F9F2D}"/>
              </a:ext>
            </a:extLst>
          </p:cNvPr>
          <p:cNvSpPr txBox="1"/>
          <p:nvPr/>
        </p:nvSpPr>
        <p:spPr>
          <a:xfrm>
            <a:off x="2823501" y="2378840"/>
            <a:ext cx="13391328" cy="2511457"/>
          </a:xfrm>
          <a:prstGeom prst="rect">
            <a:avLst/>
          </a:prstGeom>
          <a:noFill/>
          <a:ln>
            <a:noFill/>
          </a:ln>
        </p:spPr>
        <p:txBody>
          <a:bodyPr spcFirstLastPara="1" wrap="square" lIns="0" tIns="0" rIns="0" bIns="0" anchor="t" anchorCtr="0">
            <a:spAutoFit/>
          </a:bodyPr>
          <a:lstStyle/>
          <a:p>
            <a:pPr algn="ctr">
              <a:buSzPts val="4800"/>
            </a:pPr>
            <a:r>
              <a:rPr lang="en-US" sz="4800">
                <a:solidFill>
                  <a:srgbClr val="392503"/>
                </a:solidFill>
              </a:rPr>
              <a:t>Which RNA polymerase is involved in transcription in eukaryotes?</a:t>
            </a:r>
            <a:endParaRPr lang="en-US"/>
          </a:p>
          <a:p>
            <a:pPr marL="0" marR="0" lvl="0" indent="0" algn="ctr" rtl="0">
              <a:lnSpc>
                <a:spcPct val="140000"/>
              </a:lnSpc>
              <a:spcBef>
                <a:spcPts val="0"/>
              </a:spcBef>
              <a:spcAft>
                <a:spcPts val="0"/>
              </a:spcAft>
              <a:buClr>
                <a:srgbClr val="000000"/>
              </a:buClr>
              <a:buSzPts val="4800"/>
              <a:buFont typeface="Arial"/>
              <a:buNone/>
            </a:pPr>
            <a:endParaRPr sz="4800">
              <a:solidFill>
                <a:srgbClr val="392503"/>
              </a:solidFill>
            </a:endParaRPr>
          </a:p>
        </p:txBody>
      </p:sp>
      <p:sp>
        <p:nvSpPr>
          <p:cNvPr id="148" name="Google Shape;148;p6">
            <a:extLst>
              <a:ext uri="{FF2B5EF4-FFF2-40B4-BE49-F238E27FC236}">
                <a16:creationId xmlns:a16="http://schemas.microsoft.com/office/drawing/2014/main" id="{CF4D4429-121C-4F65-71BA-AC6B9792E162}"/>
              </a:ext>
            </a:extLst>
          </p:cNvPr>
          <p:cNvSpPr txBox="1"/>
          <p:nvPr/>
        </p:nvSpPr>
        <p:spPr>
          <a:xfrm>
            <a:off x="2839830" y="3693437"/>
            <a:ext cx="13377508" cy="6204776"/>
          </a:xfrm>
          <a:prstGeom prst="rect">
            <a:avLst/>
          </a:prstGeom>
          <a:noFill/>
          <a:ln>
            <a:noFill/>
          </a:ln>
        </p:spPr>
        <p:txBody>
          <a:bodyPr spcFirstLastPara="1" wrap="square" lIns="0" tIns="0" rIns="0" bIns="0" anchor="t" anchorCtr="0">
            <a:spAutoFit/>
          </a:bodyPr>
          <a:lstStyle/>
          <a:p>
            <a:pPr>
              <a:lnSpc>
                <a:spcPct val="140000"/>
              </a:lnSpc>
              <a:buSzPts val="4800"/>
            </a:pPr>
            <a:r>
              <a:rPr lang="en-US" sz="4800">
                <a:solidFill>
                  <a:srgbClr val="392503"/>
                </a:solidFill>
              </a:rPr>
              <a:t>A) RNA Pol I</a:t>
            </a:r>
            <a:endParaRPr lang="en-US"/>
          </a:p>
          <a:p>
            <a:pPr>
              <a:lnSpc>
                <a:spcPct val="140000"/>
              </a:lnSpc>
              <a:buSzPts val="4800"/>
            </a:pPr>
            <a:r>
              <a:rPr lang="en-US" sz="4800">
                <a:solidFill>
                  <a:srgbClr val="392503"/>
                </a:solidFill>
                <a:highlight>
                  <a:srgbClr val="FFFF00"/>
                </a:highlight>
              </a:rPr>
              <a:t>B) RNA Pol II</a:t>
            </a:r>
            <a:endParaRPr sz="1400">
              <a:highlight>
                <a:srgbClr val="FFFF00"/>
              </a:highlight>
            </a:endParaRPr>
          </a:p>
          <a:p>
            <a:pPr>
              <a:lnSpc>
                <a:spcPct val="140000"/>
              </a:lnSpc>
              <a:buSzPts val="4800"/>
            </a:pPr>
            <a:r>
              <a:rPr lang="en-US" sz="4800">
                <a:solidFill>
                  <a:srgbClr val="392503"/>
                </a:solidFill>
              </a:rPr>
              <a:t>C) RNA Pol III</a:t>
            </a:r>
            <a:endParaRPr sz="1400"/>
          </a:p>
          <a:p>
            <a:pPr>
              <a:lnSpc>
                <a:spcPct val="140000"/>
              </a:lnSpc>
              <a:buSzPts val="4800"/>
            </a:pPr>
            <a:r>
              <a:rPr lang="en-US" sz="4800">
                <a:solidFill>
                  <a:srgbClr val="392503"/>
                </a:solidFill>
              </a:rPr>
              <a:t>D) RNA Pol IV</a:t>
            </a:r>
            <a:endParaRPr lang="en-US"/>
          </a:p>
          <a:p>
            <a:pPr>
              <a:lnSpc>
                <a:spcPct val="140000"/>
              </a:lnSpc>
              <a:buSzPts val="4800"/>
            </a:pPr>
            <a:r>
              <a:rPr lang="en-US" sz="4800">
                <a:solidFill>
                  <a:srgbClr val="392503"/>
                </a:solidFill>
              </a:rPr>
              <a:t>E) RNA Pol V</a:t>
            </a:r>
            <a:endParaRPr sz="1400"/>
          </a:p>
          <a:p>
            <a:pPr marL="0" marR="0" lvl="0" indent="0" rtl="0">
              <a:lnSpc>
                <a:spcPct val="140000"/>
              </a:lnSpc>
              <a:spcBef>
                <a:spcPts val="0"/>
              </a:spcBef>
              <a:spcAft>
                <a:spcPts val="0"/>
              </a:spcAft>
              <a:buClr>
                <a:srgbClr val="000000"/>
              </a:buClr>
              <a:buSzPts val="4800"/>
              <a:buFont typeface="Arial"/>
              <a:buNone/>
            </a:pPr>
            <a:endParaRPr sz="4800">
              <a:solidFill>
                <a:srgbClr val="392503"/>
              </a:solidFill>
            </a:endParaRPr>
          </a:p>
        </p:txBody>
      </p:sp>
      <p:pic>
        <p:nvPicPr>
          <p:cNvPr id="3" name="Picture 2" descr="A white letter on a black background&#10;&#10;AI-generated content may be incorrect.">
            <a:extLst>
              <a:ext uri="{FF2B5EF4-FFF2-40B4-BE49-F238E27FC236}">
                <a16:creationId xmlns:a16="http://schemas.microsoft.com/office/drawing/2014/main" id="{5D8D44A4-B17F-7238-0AB4-57150A7FB72B}"/>
              </a:ext>
            </a:extLst>
          </p:cNvPr>
          <p:cNvPicPr>
            <a:picLocks noChangeAspect="1"/>
          </p:cNvPicPr>
          <p:nvPr/>
        </p:nvPicPr>
        <p:blipFill>
          <a:blip r:embed="rId4"/>
          <a:stretch>
            <a:fillRect/>
          </a:stretch>
        </p:blipFill>
        <p:spPr>
          <a:xfrm>
            <a:off x="14955864" y="416900"/>
            <a:ext cx="2983424" cy="851639"/>
          </a:xfrm>
          <a:prstGeom prst="rect">
            <a:avLst/>
          </a:prstGeom>
        </p:spPr>
      </p:pic>
    </p:spTree>
    <p:extLst>
      <p:ext uri="{BB962C8B-B14F-4D97-AF65-F5344CB8AC3E}">
        <p14:creationId xmlns:p14="http://schemas.microsoft.com/office/powerpoint/2010/main" val="1019542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6216A"/>
        </a:solidFill>
        <a:effectLst/>
      </p:bgPr>
    </p:bg>
    <p:spTree>
      <p:nvGrpSpPr>
        <p:cNvPr id="1" name="Shape 143">
          <a:extLst>
            <a:ext uri="{FF2B5EF4-FFF2-40B4-BE49-F238E27FC236}">
              <a16:creationId xmlns:a16="http://schemas.microsoft.com/office/drawing/2014/main" id="{93C5EF9D-486F-DE38-777C-F10857D83186}"/>
            </a:ext>
          </a:extLst>
        </p:cNvPr>
        <p:cNvGrpSpPr/>
        <p:nvPr/>
      </p:nvGrpSpPr>
      <p:grpSpPr>
        <a:xfrm>
          <a:off x="0" y="0"/>
          <a:ext cx="0" cy="0"/>
          <a:chOff x="0" y="0"/>
          <a:chExt cx="0" cy="0"/>
        </a:xfrm>
      </p:grpSpPr>
      <p:sp>
        <p:nvSpPr>
          <p:cNvPr id="144" name="Google Shape;144;p6">
            <a:extLst>
              <a:ext uri="{FF2B5EF4-FFF2-40B4-BE49-F238E27FC236}">
                <a16:creationId xmlns:a16="http://schemas.microsoft.com/office/drawing/2014/main" id="{F5CA7F33-E489-1D8C-DC61-0BD37DE48DB2}"/>
              </a:ext>
            </a:extLst>
          </p:cNvPr>
          <p:cNvSpPr/>
          <p:nvPr/>
        </p:nvSpPr>
        <p:spPr>
          <a:xfrm>
            <a:off x="2238482" y="2203704"/>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46" name="Google Shape;146;p6">
            <a:extLst>
              <a:ext uri="{FF2B5EF4-FFF2-40B4-BE49-F238E27FC236}">
                <a16:creationId xmlns:a16="http://schemas.microsoft.com/office/drawing/2014/main" id="{7EE8C5F0-9D0D-ED36-5B46-56D373F231A3}"/>
              </a:ext>
            </a:extLst>
          </p:cNvPr>
          <p:cNvSpPr txBox="1"/>
          <p:nvPr/>
        </p:nvSpPr>
        <p:spPr>
          <a:xfrm>
            <a:off x="4481801" y="895350"/>
            <a:ext cx="9324398" cy="753861"/>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a:solidFill>
                  <a:srgbClr val="FFFFFF"/>
                </a:solidFill>
              </a:rPr>
              <a:t>SBA</a:t>
            </a:r>
            <a:endParaRPr sz="1400"/>
          </a:p>
        </p:txBody>
      </p:sp>
      <p:sp>
        <p:nvSpPr>
          <p:cNvPr id="147" name="Google Shape;147;p6">
            <a:extLst>
              <a:ext uri="{FF2B5EF4-FFF2-40B4-BE49-F238E27FC236}">
                <a16:creationId xmlns:a16="http://schemas.microsoft.com/office/drawing/2014/main" id="{FC4FFFA2-53C0-39DF-F2BC-A2E2C5D11266}"/>
              </a:ext>
            </a:extLst>
          </p:cNvPr>
          <p:cNvSpPr txBox="1"/>
          <p:nvPr/>
        </p:nvSpPr>
        <p:spPr>
          <a:xfrm>
            <a:off x="2823501" y="2378840"/>
            <a:ext cx="13391328" cy="1772793"/>
          </a:xfrm>
          <a:prstGeom prst="rect">
            <a:avLst/>
          </a:prstGeom>
          <a:noFill/>
          <a:ln>
            <a:noFill/>
          </a:ln>
        </p:spPr>
        <p:txBody>
          <a:bodyPr spcFirstLastPara="1" wrap="square" lIns="0" tIns="0" rIns="0" bIns="0" anchor="t" anchorCtr="0">
            <a:spAutoFit/>
          </a:bodyPr>
          <a:lstStyle/>
          <a:p>
            <a:pPr algn="ctr">
              <a:buSzPts val="4800"/>
            </a:pPr>
            <a:r>
              <a:rPr lang="en-US" sz="4800">
                <a:solidFill>
                  <a:srgbClr val="392503"/>
                </a:solidFill>
              </a:rPr>
              <a:t>Where does the sigma factor bind?</a:t>
            </a:r>
          </a:p>
          <a:p>
            <a:pPr marL="0" marR="0" lvl="0" indent="0" algn="ctr" rtl="0">
              <a:lnSpc>
                <a:spcPct val="140000"/>
              </a:lnSpc>
              <a:spcBef>
                <a:spcPts val="0"/>
              </a:spcBef>
              <a:spcAft>
                <a:spcPts val="0"/>
              </a:spcAft>
              <a:buClr>
                <a:srgbClr val="000000"/>
              </a:buClr>
              <a:buSzPts val="4800"/>
              <a:buFont typeface="Arial"/>
              <a:buNone/>
            </a:pPr>
            <a:endParaRPr sz="4800">
              <a:solidFill>
                <a:srgbClr val="392503"/>
              </a:solidFill>
            </a:endParaRPr>
          </a:p>
        </p:txBody>
      </p:sp>
      <p:sp>
        <p:nvSpPr>
          <p:cNvPr id="148" name="Google Shape;148;p6">
            <a:extLst>
              <a:ext uri="{FF2B5EF4-FFF2-40B4-BE49-F238E27FC236}">
                <a16:creationId xmlns:a16="http://schemas.microsoft.com/office/drawing/2014/main" id="{21CBA22B-543B-49E7-2C0E-80CE9EB41D0B}"/>
              </a:ext>
            </a:extLst>
          </p:cNvPr>
          <p:cNvSpPr txBox="1"/>
          <p:nvPr/>
        </p:nvSpPr>
        <p:spPr>
          <a:xfrm>
            <a:off x="2839830" y="3693437"/>
            <a:ext cx="13377508" cy="6204776"/>
          </a:xfrm>
          <a:prstGeom prst="rect">
            <a:avLst/>
          </a:prstGeom>
          <a:noFill/>
          <a:ln>
            <a:noFill/>
          </a:ln>
        </p:spPr>
        <p:txBody>
          <a:bodyPr spcFirstLastPara="1" wrap="square" lIns="0" tIns="0" rIns="0" bIns="0" anchor="t" anchorCtr="0">
            <a:spAutoFit/>
          </a:bodyPr>
          <a:lstStyle/>
          <a:p>
            <a:pPr>
              <a:lnSpc>
                <a:spcPct val="140000"/>
              </a:lnSpc>
              <a:buSzPts val="4800"/>
            </a:pPr>
            <a:r>
              <a:rPr lang="en-US" sz="4800">
                <a:solidFill>
                  <a:srgbClr val="392503"/>
                </a:solidFill>
              </a:rPr>
              <a:t>A) the start codon</a:t>
            </a:r>
            <a:endParaRPr lang="en-US"/>
          </a:p>
          <a:p>
            <a:pPr>
              <a:lnSpc>
                <a:spcPct val="140000"/>
              </a:lnSpc>
              <a:buSzPts val="4800"/>
            </a:pPr>
            <a:r>
              <a:rPr lang="en-US" sz="4800">
                <a:solidFill>
                  <a:srgbClr val="392503"/>
                </a:solidFill>
              </a:rPr>
              <a:t>B) the shine </a:t>
            </a:r>
            <a:r>
              <a:rPr lang="en-US" sz="4800" err="1">
                <a:solidFill>
                  <a:srgbClr val="392503"/>
                </a:solidFill>
              </a:rPr>
              <a:t>dalgarno</a:t>
            </a:r>
            <a:r>
              <a:rPr lang="en-US" sz="4800">
                <a:solidFill>
                  <a:srgbClr val="392503"/>
                </a:solidFill>
              </a:rPr>
              <a:t> sequence</a:t>
            </a:r>
            <a:endParaRPr sz="1400"/>
          </a:p>
          <a:p>
            <a:pPr>
              <a:lnSpc>
                <a:spcPct val="140000"/>
              </a:lnSpc>
              <a:buSzPts val="4800"/>
            </a:pPr>
            <a:r>
              <a:rPr lang="en-US" sz="4800">
                <a:solidFill>
                  <a:srgbClr val="392503"/>
                </a:solidFill>
              </a:rPr>
              <a:t>C) to the –10 and –35 boxes </a:t>
            </a:r>
            <a:endParaRPr sz="1400"/>
          </a:p>
          <a:p>
            <a:pPr>
              <a:lnSpc>
                <a:spcPct val="140000"/>
              </a:lnSpc>
              <a:buSzPts val="4800"/>
            </a:pPr>
            <a:r>
              <a:rPr lang="en-US" sz="4800">
                <a:solidFill>
                  <a:srgbClr val="392503"/>
                </a:solidFill>
              </a:rPr>
              <a:t>D) the stop codon</a:t>
            </a:r>
            <a:endParaRPr lang="en-US"/>
          </a:p>
          <a:p>
            <a:pPr>
              <a:lnSpc>
                <a:spcPct val="140000"/>
              </a:lnSpc>
              <a:buSzPts val="4800"/>
            </a:pPr>
            <a:r>
              <a:rPr lang="en-US" sz="4800">
                <a:solidFill>
                  <a:srgbClr val="392503"/>
                </a:solidFill>
              </a:rPr>
              <a:t>E) the </a:t>
            </a:r>
            <a:r>
              <a:rPr lang="en-US" sz="4800" err="1">
                <a:solidFill>
                  <a:srgbClr val="392503"/>
                </a:solidFill>
              </a:rPr>
              <a:t>pribnow</a:t>
            </a:r>
            <a:r>
              <a:rPr lang="en-US" sz="4800">
                <a:solidFill>
                  <a:srgbClr val="392503"/>
                </a:solidFill>
              </a:rPr>
              <a:t> box</a:t>
            </a:r>
            <a:endParaRPr sz="1400"/>
          </a:p>
          <a:p>
            <a:pPr marL="0" marR="0" lvl="0" indent="0" rtl="0">
              <a:lnSpc>
                <a:spcPct val="140000"/>
              </a:lnSpc>
              <a:spcBef>
                <a:spcPts val="0"/>
              </a:spcBef>
              <a:spcAft>
                <a:spcPts val="0"/>
              </a:spcAft>
              <a:buClr>
                <a:srgbClr val="000000"/>
              </a:buClr>
              <a:buSzPts val="4800"/>
              <a:buFont typeface="Arial"/>
              <a:buNone/>
            </a:pPr>
            <a:endParaRPr sz="4800">
              <a:solidFill>
                <a:srgbClr val="392503"/>
              </a:solidFill>
            </a:endParaRPr>
          </a:p>
        </p:txBody>
      </p:sp>
      <p:pic>
        <p:nvPicPr>
          <p:cNvPr id="3" name="Picture 2" descr="A white letter on a black background&#10;&#10;AI-generated content may be incorrect.">
            <a:extLst>
              <a:ext uri="{FF2B5EF4-FFF2-40B4-BE49-F238E27FC236}">
                <a16:creationId xmlns:a16="http://schemas.microsoft.com/office/drawing/2014/main" id="{E2F09088-4306-FDAF-FC10-A10F96238D09}"/>
              </a:ext>
            </a:extLst>
          </p:cNvPr>
          <p:cNvPicPr>
            <a:picLocks noChangeAspect="1"/>
          </p:cNvPicPr>
          <p:nvPr/>
        </p:nvPicPr>
        <p:blipFill>
          <a:blip r:embed="rId4"/>
          <a:stretch>
            <a:fillRect/>
          </a:stretch>
        </p:blipFill>
        <p:spPr>
          <a:xfrm>
            <a:off x="14955864" y="416900"/>
            <a:ext cx="2983424" cy="851639"/>
          </a:xfrm>
          <a:prstGeom prst="rect">
            <a:avLst/>
          </a:prstGeom>
        </p:spPr>
      </p:pic>
    </p:spTree>
    <p:extLst>
      <p:ext uri="{BB962C8B-B14F-4D97-AF65-F5344CB8AC3E}">
        <p14:creationId xmlns:p14="http://schemas.microsoft.com/office/powerpoint/2010/main" val="3485122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6216A"/>
        </a:solidFill>
        <a:effectLst/>
      </p:bgPr>
    </p:bg>
    <p:spTree>
      <p:nvGrpSpPr>
        <p:cNvPr id="1" name="Shape 143">
          <a:extLst>
            <a:ext uri="{FF2B5EF4-FFF2-40B4-BE49-F238E27FC236}">
              <a16:creationId xmlns:a16="http://schemas.microsoft.com/office/drawing/2014/main" id="{E3D40EB7-B821-EF19-0939-7A305531DE23}"/>
            </a:ext>
          </a:extLst>
        </p:cNvPr>
        <p:cNvGrpSpPr/>
        <p:nvPr/>
      </p:nvGrpSpPr>
      <p:grpSpPr>
        <a:xfrm>
          <a:off x="0" y="0"/>
          <a:ext cx="0" cy="0"/>
          <a:chOff x="0" y="0"/>
          <a:chExt cx="0" cy="0"/>
        </a:xfrm>
      </p:grpSpPr>
      <p:sp>
        <p:nvSpPr>
          <p:cNvPr id="144" name="Google Shape;144;p6">
            <a:extLst>
              <a:ext uri="{FF2B5EF4-FFF2-40B4-BE49-F238E27FC236}">
                <a16:creationId xmlns:a16="http://schemas.microsoft.com/office/drawing/2014/main" id="{F99A2AD0-D4A9-C5A5-F3D9-7EA459A4799F}"/>
              </a:ext>
            </a:extLst>
          </p:cNvPr>
          <p:cNvSpPr/>
          <p:nvPr/>
        </p:nvSpPr>
        <p:spPr>
          <a:xfrm>
            <a:off x="2238482" y="2203704"/>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46" name="Google Shape;146;p6">
            <a:extLst>
              <a:ext uri="{FF2B5EF4-FFF2-40B4-BE49-F238E27FC236}">
                <a16:creationId xmlns:a16="http://schemas.microsoft.com/office/drawing/2014/main" id="{DDC813B7-464B-BC16-A315-85E490ADDCA3}"/>
              </a:ext>
            </a:extLst>
          </p:cNvPr>
          <p:cNvSpPr txBox="1"/>
          <p:nvPr/>
        </p:nvSpPr>
        <p:spPr>
          <a:xfrm>
            <a:off x="4481801" y="895350"/>
            <a:ext cx="9324398" cy="753861"/>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a:solidFill>
                  <a:srgbClr val="FFFFFF"/>
                </a:solidFill>
              </a:rPr>
              <a:t>SBA</a:t>
            </a:r>
            <a:endParaRPr sz="1400"/>
          </a:p>
        </p:txBody>
      </p:sp>
      <p:sp>
        <p:nvSpPr>
          <p:cNvPr id="147" name="Google Shape;147;p6">
            <a:extLst>
              <a:ext uri="{FF2B5EF4-FFF2-40B4-BE49-F238E27FC236}">
                <a16:creationId xmlns:a16="http://schemas.microsoft.com/office/drawing/2014/main" id="{6D677F3A-2409-303D-DA98-D8F3566FC86E}"/>
              </a:ext>
            </a:extLst>
          </p:cNvPr>
          <p:cNvSpPr txBox="1"/>
          <p:nvPr/>
        </p:nvSpPr>
        <p:spPr>
          <a:xfrm>
            <a:off x="2823501" y="2378840"/>
            <a:ext cx="13391328" cy="1772793"/>
          </a:xfrm>
          <a:prstGeom prst="rect">
            <a:avLst/>
          </a:prstGeom>
          <a:noFill/>
          <a:ln>
            <a:noFill/>
          </a:ln>
        </p:spPr>
        <p:txBody>
          <a:bodyPr spcFirstLastPara="1" wrap="square" lIns="0" tIns="0" rIns="0" bIns="0" anchor="t" anchorCtr="0">
            <a:spAutoFit/>
          </a:bodyPr>
          <a:lstStyle/>
          <a:p>
            <a:pPr algn="ctr">
              <a:buSzPts val="4800"/>
            </a:pPr>
            <a:r>
              <a:rPr lang="en-US" sz="4800">
                <a:solidFill>
                  <a:srgbClr val="392503"/>
                </a:solidFill>
              </a:rPr>
              <a:t>Where does the sigma factor bind?</a:t>
            </a:r>
          </a:p>
          <a:p>
            <a:pPr marL="0" marR="0" lvl="0" indent="0" algn="ctr" rtl="0">
              <a:lnSpc>
                <a:spcPct val="140000"/>
              </a:lnSpc>
              <a:spcBef>
                <a:spcPts val="0"/>
              </a:spcBef>
              <a:spcAft>
                <a:spcPts val="0"/>
              </a:spcAft>
              <a:buClr>
                <a:srgbClr val="000000"/>
              </a:buClr>
              <a:buSzPts val="4800"/>
              <a:buFont typeface="Arial"/>
              <a:buNone/>
            </a:pPr>
            <a:endParaRPr sz="4800">
              <a:solidFill>
                <a:srgbClr val="392503"/>
              </a:solidFill>
            </a:endParaRPr>
          </a:p>
        </p:txBody>
      </p:sp>
      <p:sp>
        <p:nvSpPr>
          <p:cNvPr id="148" name="Google Shape;148;p6">
            <a:extLst>
              <a:ext uri="{FF2B5EF4-FFF2-40B4-BE49-F238E27FC236}">
                <a16:creationId xmlns:a16="http://schemas.microsoft.com/office/drawing/2014/main" id="{9D2B8736-0E8D-1138-B258-551346FFDBC9}"/>
              </a:ext>
            </a:extLst>
          </p:cNvPr>
          <p:cNvSpPr txBox="1"/>
          <p:nvPr/>
        </p:nvSpPr>
        <p:spPr>
          <a:xfrm>
            <a:off x="2839830" y="3693437"/>
            <a:ext cx="13377508" cy="6204776"/>
          </a:xfrm>
          <a:prstGeom prst="rect">
            <a:avLst/>
          </a:prstGeom>
          <a:noFill/>
          <a:ln>
            <a:noFill/>
          </a:ln>
        </p:spPr>
        <p:txBody>
          <a:bodyPr spcFirstLastPara="1" wrap="square" lIns="0" tIns="0" rIns="0" bIns="0" anchor="t" anchorCtr="0">
            <a:spAutoFit/>
          </a:bodyPr>
          <a:lstStyle/>
          <a:p>
            <a:pPr>
              <a:lnSpc>
                <a:spcPct val="140000"/>
              </a:lnSpc>
              <a:buSzPts val="4800"/>
            </a:pPr>
            <a:r>
              <a:rPr lang="en-US" sz="4800">
                <a:solidFill>
                  <a:srgbClr val="392503"/>
                </a:solidFill>
              </a:rPr>
              <a:t>A) the start codon</a:t>
            </a:r>
            <a:endParaRPr lang="en-US"/>
          </a:p>
          <a:p>
            <a:pPr>
              <a:lnSpc>
                <a:spcPct val="140000"/>
              </a:lnSpc>
              <a:buSzPts val="4800"/>
            </a:pPr>
            <a:r>
              <a:rPr lang="en-US" sz="4800">
                <a:solidFill>
                  <a:srgbClr val="392503"/>
                </a:solidFill>
              </a:rPr>
              <a:t>B) the shine </a:t>
            </a:r>
            <a:r>
              <a:rPr lang="en-US" sz="4800" err="1">
                <a:solidFill>
                  <a:srgbClr val="392503"/>
                </a:solidFill>
              </a:rPr>
              <a:t>dalgarno</a:t>
            </a:r>
            <a:r>
              <a:rPr lang="en-US" sz="4800">
                <a:solidFill>
                  <a:srgbClr val="392503"/>
                </a:solidFill>
              </a:rPr>
              <a:t> sequence</a:t>
            </a:r>
            <a:endParaRPr sz="1400"/>
          </a:p>
          <a:p>
            <a:pPr>
              <a:lnSpc>
                <a:spcPct val="140000"/>
              </a:lnSpc>
              <a:buSzPts val="4800"/>
            </a:pPr>
            <a:r>
              <a:rPr lang="en-US" sz="4800">
                <a:solidFill>
                  <a:srgbClr val="392503"/>
                </a:solidFill>
                <a:highlight>
                  <a:srgbClr val="FFFF00"/>
                </a:highlight>
              </a:rPr>
              <a:t>C) to the –10 and –35 boxes </a:t>
            </a:r>
            <a:endParaRPr sz="1400">
              <a:highlight>
                <a:srgbClr val="FFFF00"/>
              </a:highlight>
            </a:endParaRPr>
          </a:p>
          <a:p>
            <a:pPr>
              <a:lnSpc>
                <a:spcPct val="140000"/>
              </a:lnSpc>
              <a:buSzPts val="4800"/>
            </a:pPr>
            <a:r>
              <a:rPr lang="en-US" sz="4800">
                <a:solidFill>
                  <a:srgbClr val="392503"/>
                </a:solidFill>
              </a:rPr>
              <a:t>D) the stop codon</a:t>
            </a:r>
            <a:endParaRPr lang="en-US"/>
          </a:p>
          <a:p>
            <a:pPr>
              <a:lnSpc>
                <a:spcPct val="140000"/>
              </a:lnSpc>
              <a:buSzPts val="4800"/>
            </a:pPr>
            <a:r>
              <a:rPr lang="en-US" sz="4800">
                <a:solidFill>
                  <a:srgbClr val="392503"/>
                </a:solidFill>
              </a:rPr>
              <a:t>E) the </a:t>
            </a:r>
            <a:r>
              <a:rPr lang="en-US" sz="4800" err="1">
                <a:solidFill>
                  <a:srgbClr val="392503"/>
                </a:solidFill>
              </a:rPr>
              <a:t>pribnow</a:t>
            </a:r>
            <a:r>
              <a:rPr lang="en-US" sz="4800">
                <a:solidFill>
                  <a:srgbClr val="392503"/>
                </a:solidFill>
              </a:rPr>
              <a:t> box</a:t>
            </a:r>
            <a:endParaRPr sz="1400"/>
          </a:p>
          <a:p>
            <a:pPr marL="0" marR="0" lvl="0" indent="0" rtl="0">
              <a:lnSpc>
                <a:spcPct val="140000"/>
              </a:lnSpc>
              <a:spcBef>
                <a:spcPts val="0"/>
              </a:spcBef>
              <a:spcAft>
                <a:spcPts val="0"/>
              </a:spcAft>
              <a:buClr>
                <a:srgbClr val="000000"/>
              </a:buClr>
              <a:buSzPts val="4800"/>
              <a:buFont typeface="Arial"/>
              <a:buNone/>
            </a:pPr>
            <a:endParaRPr sz="4800">
              <a:solidFill>
                <a:srgbClr val="392503"/>
              </a:solidFill>
            </a:endParaRPr>
          </a:p>
        </p:txBody>
      </p:sp>
      <p:pic>
        <p:nvPicPr>
          <p:cNvPr id="3" name="Picture 2" descr="A white letter on a black background&#10;&#10;AI-generated content may be incorrect.">
            <a:extLst>
              <a:ext uri="{FF2B5EF4-FFF2-40B4-BE49-F238E27FC236}">
                <a16:creationId xmlns:a16="http://schemas.microsoft.com/office/drawing/2014/main" id="{87929DBE-D2AE-1FCA-775E-52E1174DBDA4}"/>
              </a:ext>
            </a:extLst>
          </p:cNvPr>
          <p:cNvPicPr>
            <a:picLocks noChangeAspect="1"/>
          </p:cNvPicPr>
          <p:nvPr/>
        </p:nvPicPr>
        <p:blipFill>
          <a:blip r:embed="rId4"/>
          <a:stretch>
            <a:fillRect/>
          </a:stretch>
        </p:blipFill>
        <p:spPr>
          <a:xfrm>
            <a:off x="14955864" y="416900"/>
            <a:ext cx="2983424" cy="851639"/>
          </a:xfrm>
          <a:prstGeom prst="rect">
            <a:avLst/>
          </a:prstGeom>
        </p:spPr>
      </p:pic>
    </p:spTree>
    <p:extLst>
      <p:ext uri="{BB962C8B-B14F-4D97-AF65-F5344CB8AC3E}">
        <p14:creationId xmlns:p14="http://schemas.microsoft.com/office/powerpoint/2010/main" val="3684950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28">
          <a:extLst>
            <a:ext uri="{FF2B5EF4-FFF2-40B4-BE49-F238E27FC236}">
              <a16:creationId xmlns:a16="http://schemas.microsoft.com/office/drawing/2014/main" id="{09ABF018-1A5A-8B2C-4AD6-EBA8C109F215}"/>
            </a:ext>
          </a:extLst>
        </p:cNvPr>
        <p:cNvGrpSpPr/>
        <p:nvPr/>
      </p:nvGrpSpPr>
      <p:grpSpPr>
        <a:xfrm>
          <a:off x="0" y="0"/>
          <a:ext cx="0" cy="0"/>
          <a:chOff x="0" y="0"/>
          <a:chExt cx="0" cy="0"/>
        </a:xfrm>
      </p:grpSpPr>
      <p:sp>
        <p:nvSpPr>
          <p:cNvPr id="129" name="Google Shape;129;p5">
            <a:extLst>
              <a:ext uri="{FF2B5EF4-FFF2-40B4-BE49-F238E27FC236}">
                <a16:creationId xmlns:a16="http://schemas.microsoft.com/office/drawing/2014/main" id="{E06A08E1-84FF-B4EC-5C79-5D46AB26A363}"/>
              </a:ext>
            </a:extLst>
          </p:cNvPr>
          <p:cNvSpPr/>
          <p:nvPr/>
        </p:nvSpPr>
        <p:spPr>
          <a:xfrm>
            <a:off x="3241063" y="-7116"/>
            <a:ext cx="11805873" cy="10336302"/>
          </a:xfrm>
          <a:custGeom>
            <a:avLst/>
            <a:gdLst/>
            <a:ahLst/>
            <a:cxnLst/>
            <a:rect l="l" t="t" r="r" b="b"/>
            <a:pathLst>
              <a:path w="11805873" h="11805873" extrusionOk="0">
                <a:moveTo>
                  <a:pt x="0" y="0"/>
                </a:moveTo>
                <a:lnTo>
                  <a:pt x="11805874" y="0"/>
                </a:lnTo>
                <a:lnTo>
                  <a:pt x="11805874" y="11805873"/>
                </a:lnTo>
                <a:lnTo>
                  <a:pt x="0" y="11805873"/>
                </a:lnTo>
                <a:lnTo>
                  <a:pt x="0" y="0"/>
                </a:lnTo>
                <a:close/>
              </a:path>
            </a:pathLst>
          </a:custGeom>
          <a:blipFill rotWithShape="1">
            <a:blip r:embed="rId3">
              <a:alphaModFix/>
            </a:blip>
            <a:stretch>
              <a:fillRect/>
            </a:stretch>
          </a:blipFill>
          <a:ln>
            <a:noFill/>
          </a:ln>
        </p:spPr>
      </p:sp>
      <p:sp>
        <p:nvSpPr>
          <p:cNvPr id="130" name="Google Shape;130;p5">
            <a:extLst>
              <a:ext uri="{FF2B5EF4-FFF2-40B4-BE49-F238E27FC236}">
                <a16:creationId xmlns:a16="http://schemas.microsoft.com/office/drawing/2014/main" id="{C502B8F0-1C0D-354A-7537-3D7E6470AE01}"/>
              </a:ext>
            </a:extLst>
          </p:cNvPr>
          <p:cNvSpPr/>
          <p:nvPr/>
        </p:nvSpPr>
        <p:spPr>
          <a:xfrm>
            <a:off x="12431247" y="8472485"/>
            <a:ext cx="1541598" cy="1541598"/>
          </a:xfrm>
          <a:custGeom>
            <a:avLst/>
            <a:gdLst/>
            <a:ahLst/>
            <a:cxnLst/>
            <a:rect l="l" t="t" r="r" b="b"/>
            <a:pathLst>
              <a:path w="1541598" h="1541598" extrusionOk="0">
                <a:moveTo>
                  <a:pt x="0" y="0"/>
                </a:moveTo>
                <a:lnTo>
                  <a:pt x="1541598" y="0"/>
                </a:lnTo>
                <a:lnTo>
                  <a:pt x="1541598" y="1541597"/>
                </a:lnTo>
                <a:lnTo>
                  <a:pt x="0" y="1541597"/>
                </a:lnTo>
                <a:lnTo>
                  <a:pt x="0" y="0"/>
                </a:lnTo>
                <a:close/>
              </a:path>
            </a:pathLst>
          </a:custGeom>
          <a:blipFill rotWithShape="1">
            <a:blip r:embed="rId4">
              <a:alphaModFix/>
            </a:blip>
            <a:stretch>
              <a:fillRect/>
            </a:stretch>
          </a:blipFill>
          <a:ln>
            <a:noFill/>
          </a:ln>
        </p:spPr>
      </p:sp>
      <p:sp>
        <p:nvSpPr>
          <p:cNvPr id="131" name="Google Shape;131;p5">
            <a:extLst>
              <a:ext uri="{FF2B5EF4-FFF2-40B4-BE49-F238E27FC236}">
                <a16:creationId xmlns:a16="http://schemas.microsoft.com/office/drawing/2014/main" id="{71E272BD-444F-393F-EF0E-7E8C22D3CE06}"/>
              </a:ext>
            </a:extLst>
          </p:cNvPr>
          <p:cNvSpPr/>
          <p:nvPr/>
        </p:nvSpPr>
        <p:spPr>
          <a:xfrm>
            <a:off x="4315155" y="8400388"/>
            <a:ext cx="1940180" cy="1515766"/>
          </a:xfrm>
          <a:custGeom>
            <a:avLst/>
            <a:gdLst/>
            <a:ahLst/>
            <a:cxnLst/>
            <a:rect l="l" t="t" r="r" b="b"/>
            <a:pathLst>
              <a:path w="1940180" h="1515766" extrusionOk="0">
                <a:moveTo>
                  <a:pt x="0" y="0"/>
                </a:moveTo>
                <a:lnTo>
                  <a:pt x="1940181" y="0"/>
                </a:lnTo>
                <a:lnTo>
                  <a:pt x="1940181" y="1515766"/>
                </a:lnTo>
                <a:lnTo>
                  <a:pt x="0" y="1515766"/>
                </a:lnTo>
                <a:lnTo>
                  <a:pt x="0" y="0"/>
                </a:lnTo>
                <a:close/>
              </a:path>
            </a:pathLst>
          </a:custGeom>
          <a:blipFill rotWithShape="1">
            <a:blip r:embed="rId5">
              <a:alphaModFix/>
            </a:blip>
            <a:stretch>
              <a:fillRect/>
            </a:stretch>
          </a:blipFill>
          <a:ln>
            <a:noFill/>
          </a:ln>
        </p:spPr>
      </p:sp>
      <p:sp>
        <p:nvSpPr>
          <p:cNvPr id="132" name="Google Shape;132;p5">
            <a:extLst>
              <a:ext uri="{FF2B5EF4-FFF2-40B4-BE49-F238E27FC236}">
                <a16:creationId xmlns:a16="http://schemas.microsoft.com/office/drawing/2014/main" id="{CF9AC8BE-F441-6F4F-03BF-2B3B83B6710B}"/>
              </a:ext>
            </a:extLst>
          </p:cNvPr>
          <p:cNvSpPr/>
          <p:nvPr/>
        </p:nvSpPr>
        <p:spPr>
          <a:xfrm>
            <a:off x="10642231" y="8443060"/>
            <a:ext cx="1268308" cy="1430422"/>
          </a:xfrm>
          <a:custGeom>
            <a:avLst/>
            <a:gdLst/>
            <a:ahLst/>
            <a:cxnLst/>
            <a:rect l="l" t="t" r="r" b="b"/>
            <a:pathLst>
              <a:path w="1268308" h="1430422" extrusionOk="0">
                <a:moveTo>
                  <a:pt x="0" y="0"/>
                </a:moveTo>
                <a:lnTo>
                  <a:pt x="1268307" y="0"/>
                </a:lnTo>
                <a:lnTo>
                  <a:pt x="1268307" y="1430422"/>
                </a:lnTo>
                <a:lnTo>
                  <a:pt x="0" y="1430422"/>
                </a:lnTo>
                <a:lnTo>
                  <a:pt x="0" y="0"/>
                </a:lnTo>
                <a:close/>
              </a:path>
            </a:pathLst>
          </a:custGeom>
          <a:blipFill rotWithShape="1">
            <a:blip r:embed="rId6">
              <a:alphaModFix/>
            </a:blip>
            <a:stretch>
              <a:fillRect/>
            </a:stretch>
          </a:blipFill>
          <a:ln>
            <a:noFill/>
          </a:ln>
        </p:spPr>
      </p:sp>
      <p:sp>
        <p:nvSpPr>
          <p:cNvPr id="133" name="Google Shape;133;p5">
            <a:extLst>
              <a:ext uri="{FF2B5EF4-FFF2-40B4-BE49-F238E27FC236}">
                <a16:creationId xmlns:a16="http://schemas.microsoft.com/office/drawing/2014/main" id="{28F75BA5-2DEA-2334-639E-329D4F744008}"/>
              </a:ext>
            </a:extLst>
          </p:cNvPr>
          <p:cNvSpPr/>
          <p:nvPr/>
        </p:nvSpPr>
        <p:spPr>
          <a:xfrm>
            <a:off x="7587401" y="634149"/>
            <a:ext cx="2375956" cy="1767118"/>
          </a:xfrm>
          <a:custGeom>
            <a:avLst/>
            <a:gdLst/>
            <a:ahLst/>
            <a:cxnLst/>
            <a:rect l="l" t="t" r="r" b="b"/>
            <a:pathLst>
              <a:path w="2375956" h="1767118" extrusionOk="0">
                <a:moveTo>
                  <a:pt x="0" y="0"/>
                </a:moveTo>
                <a:lnTo>
                  <a:pt x="2375957" y="0"/>
                </a:lnTo>
                <a:lnTo>
                  <a:pt x="2375957" y="1767118"/>
                </a:lnTo>
                <a:lnTo>
                  <a:pt x="0" y="1767118"/>
                </a:lnTo>
                <a:lnTo>
                  <a:pt x="0" y="0"/>
                </a:lnTo>
                <a:close/>
              </a:path>
            </a:pathLst>
          </a:custGeom>
          <a:blipFill rotWithShape="1">
            <a:blip r:embed="rId7">
              <a:alphaModFix/>
            </a:blip>
            <a:stretch>
              <a:fillRect/>
            </a:stretch>
          </a:blipFill>
          <a:ln>
            <a:noFill/>
          </a:ln>
        </p:spPr>
      </p:sp>
      <p:sp>
        <p:nvSpPr>
          <p:cNvPr id="134" name="Google Shape;134;p5">
            <a:extLst>
              <a:ext uri="{FF2B5EF4-FFF2-40B4-BE49-F238E27FC236}">
                <a16:creationId xmlns:a16="http://schemas.microsoft.com/office/drawing/2014/main" id="{397B6BFF-F11E-5423-F94B-E477D2135F91}"/>
              </a:ext>
            </a:extLst>
          </p:cNvPr>
          <p:cNvSpPr/>
          <p:nvPr/>
        </p:nvSpPr>
        <p:spPr>
          <a:xfrm>
            <a:off x="11193849" y="207043"/>
            <a:ext cx="2008197" cy="2147805"/>
          </a:xfrm>
          <a:custGeom>
            <a:avLst/>
            <a:gdLst/>
            <a:ahLst/>
            <a:cxnLst/>
            <a:rect l="l" t="t" r="r" b="b"/>
            <a:pathLst>
              <a:path w="2008197" h="2147805" extrusionOk="0">
                <a:moveTo>
                  <a:pt x="0" y="0"/>
                </a:moveTo>
                <a:lnTo>
                  <a:pt x="2008197" y="0"/>
                </a:lnTo>
                <a:lnTo>
                  <a:pt x="2008197" y="2147804"/>
                </a:lnTo>
                <a:lnTo>
                  <a:pt x="0" y="2147804"/>
                </a:lnTo>
                <a:lnTo>
                  <a:pt x="0" y="0"/>
                </a:lnTo>
                <a:close/>
              </a:path>
            </a:pathLst>
          </a:custGeom>
          <a:blipFill rotWithShape="1">
            <a:blip r:embed="rId8">
              <a:alphaModFix/>
            </a:blip>
            <a:stretch>
              <a:fillRect/>
            </a:stretch>
          </a:blipFill>
          <a:ln>
            <a:noFill/>
          </a:ln>
        </p:spPr>
      </p:sp>
      <p:sp>
        <p:nvSpPr>
          <p:cNvPr id="135" name="Google Shape;135;p5">
            <a:extLst>
              <a:ext uri="{FF2B5EF4-FFF2-40B4-BE49-F238E27FC236}">
                <a16:creationId xmlns:a16="http://schemas.microsoft.com/office/drawing/2014/main" id="{458DE984-A7B0-45E9-7FF9-AB8808C3810B}"/>
              </a:ext>
            </a:extLst>
          </p:cNvPr>
          <p:cNvSpPr/>
          <p:nvPr/>
        </p:nvSpPr>
        <p:spPr>
          <a:xfrm>
            <a:off x="4315155" y="416170"/>
            <a:ext cx="2280252" cy="2232747"/>
          </a:xfrm>
          <a:custGeom>
            <a:avLst/>
            <a:gdLst/>
            <a:ahLst/>
            <a:cxnLst/>
            <a:rect l="l" t="t" r="r" b="b"/>
            <a:pathLst>
              <a:path w="2280252" h="2232747" extrusionOk="0">
                <a:moveTo>
                  <a:pt x="0" y="0"/>
                </a:moveTo>
                <a:lnTo>
                  <a:pt x="2280253" y="0"/>
                </a:lnTo>
                <a:lnTo>
                  <a:pt x="2280253" y="2232747"/>
                </a:lnTo>
                <a:lnTo>
                  <a:pt x="0" y="2232747"/>
                </a:lnTo>
                <a:lnTo>
                  <a:pt x="0" y="0"/>
                </a:lnTo>
                <a:close/>
              </a:path>
            </a:pathLst>
          </a:custGeom>
          <a:blipFill rotWithShape="1">
            <a:blip r:embed="rId9">
              <a:alphaModFix/>
            </a:blip>
            <a:stretch>
              <a:fillRect/>
            </a:stretch>
          </a:blipFill>
          <a:ln>
            <a:noFill/>
          </a:ln>
        </p:spPr>
      </p:sp>
      <p:sp>
        <p:nvSpPr>
          <p:cNvPr id="136" name="Google Shape;136;p5">
            <a:extLst>
              <a:ext uri="{FF2B5EF4-FFF2-40B4-BE49-F238E27FC236}">
                <a16:creationId xmlns:a16="http://schemas.microsoft.com/office/drawing/2014/main" id="{B5103DB0-5E79-8364-269B-978089065811}"/>
              </a:ext>
            </a:extLst>
          </p:cNvPr>
          <p:cNvSpPr/>
          <p:nvPr/>
        </p:nvSpPr>
        <p:spPr>
          <a:xfrm>
            <a:off x="6793498" y="8208651"/>
            <a:ext cx="1184381" cy="1871306"/>
          </a:xfrm>
          <a:custGeom>
            <a:avLst/>
            <a:gdLst/>
            <a:ahLst/>
            <a:cxnLst/>
            <a:rect l="l" t="t" r="r" b="b"/>
            <a:pathLst>
              <a:path w="1184381" h="1871306" extrusionOk="0">
                <a:moveTo>
                  <a:pt x="0" y="0"/>
                </a:moveTo>
                <a:lnTo>
                  <a:pt x="1184381" y="0"/>
                </a:lnTo>
                <a:lnTo>
                  <a:pt x="1184381" y="1871306"/>
                </a:lnTo>
                <a:lnTo>
                  <a:pt x="0" y="1871306"/>
                </a:lnTo>
                <a:lnTo>
                  <a:pt x="0" y="0"/>
                </a:lnTo>
                <a:close/>
              </a:path>
            </a:pathLst>
          </a:custGeom>
          <a:blipFill rotWithShape="1">
            <a:blip r:embed="rId10">
              <a:alphaModFix/>
            </a:blip>
            <a:stretch>
              <a:fillRect/>
            </a:stretch>
          </a:blipFill>
          <a:ln>
            <a:noFill/>
          </a:ln>
        </p:spPr>
      </p:sp>
      <p:sp>
        <p:nvSpPr>
          <p:cNvPr id="137" name="Google Shape;137;p5">
            <a:extLst>
              <a:ext uri="{FF2B5EF4-FFF2-40B4-BE49-F238E27FC236}">
                <a16:creationId xmlns:a16="http://schemas.microsoft.com/office/drawing/2014/main" id="{62868022-7DA8-CD12-9CEF-E11688BDBC7B}"/>
              </a:ext>
            </a:extLst>
          </p:cNvPr>
          <p:cNvSpPr/>
          <p:nvPr/>
        </p:nvSpPr>
        <p:spPr>
          <a:xfrm>
            <a:off x="8301729" y="8518717"/>
            <a:ext cx="2146863" cy="1449132"/>
          </a:xfrm>
          <a:custGeom>
            <a:avLst/>
            <a:gdLst/>
            <a:ahLst/>
            <a:cxnLst/>
            <a:rect l="l" t="t" r="r" b="b"/>
            <a:pathLst>
              <a:path w="2146863" h="1449132" extrusionOk="0">
                <a:moveTo>
                  <a:pt x="0" y="0"/>
                </a:moveTo>
                <a:lnTo>
                  <a:pt x="2146863" y="0"/>
                </a:lnTo>
                <a:lnTo>
                  <a:pt x="2146863" y="1449133"/>
                </a:lnTo>
                <a:lnTo>
                  <a:pt x="0" y="1449133"/>
                </a:lnTo>
                <a:lnTo>
                  <a:pt x="0" y="0"/>
                </a:lnTo>
                <a:close/>
              </a:path>
            </a:pathLst>
          </a:custGeom>
          <a:blipFill rotWithShape="1">
            <a:blip r:embed="rId11">
              <a:alphaModFix/>
            </a:blip>
            <a:stretch>
              <a:fillRect/>
            </a:stretch>
          </a:blipFill>
          <a:ln>
            <a:noFill/>
          </a:ln>
        </p:spPr>
      </p:sp>
      <p:sp>
        <p:nvSpPr>
          <p:cNvPr id="138" name="Google Shape;138;p5">
            <a:extLst>
              <a:ext uri="{FF2B5EF4-FFF2-40B4-BE49-F238E27FC236}">
                <a16:creationId xmlns:a16="http://schemas.microsoft.com/office/drawing/2014/main" id="{98E3B3CD-E7CB-93D2-A492-98E8BECDE127}"/>
              </a:ext>
            </a:extLst>
          </p:cNvPr>
          <p:cNvSpPr txBox="1"/>
          <p:nvPr/>
        </p:nvSpPr>
        <p:spPr>
          <a:xfrm>
            <a:off x="4648446" y="4322097"/>
            <a:ext cx="9324398" cy="2994666"/>
          </a:xfrm>
          <a:prstGeom prst="rect">
            <a:avLst/>
          </a:prstGeom>
          <a:noFill/>
          <a:ln>
            <a:noFill/>
          </a:ln>
        </p:spPr>
        <p:txBody>
          <a:bodyPr spcFirstLastPara="1" wrap="square" lIns="0" tIns="0" rIns="0" bIns="0" anchor="t" anchorCtr="0">
            <a:spAutoFit/>
          </a:bodyPr>
          <a:lstStyle/>
          <a:p>
            <a:pPr algn="ctr">
              <a:lnSpc>
                <a:spcPct val="140005"/>
              </a:lnSpc>
              <a:buSzPts val="6999"/>
            </a:pPr>
            <a:r>
              <a:rPr lang="en-US" sz="6950" b="1">
                <a:solidFill>
                  <a:srgbClr val="FFFFFF"/>
                </a:solidFill>
              </a:rPr>
              <a:t>Gene products and protein synthesis</a:t>
            </a:r>
          </a:p>
        </p:txBody>
      </p:sp>
      <p:pic>
        <p:nvPicPr>
          <p:cNvPr id="3" name="Picture 2" descr="A black background with a black square&#10;&#10;AI-generated content may be incorrect.">
            <a:extLst>
              <a:ext uri="{FF2B5EF4-FFF2-40B4-BE49-F238E27FC236}">
                <a16:creationId xmlns:a16="http://schemas.microsoft.com/office/drawing/2014/main" id="{A0EAF263-FB60-DDF4-4E03-B686EA61E7F2}"/>
              </a:ext>
            </a:extLst>
          </p:cNvPr>
          <p:cNvPicPr>
            <a:picLocks noChangeAspect="1"/>
          </p:cNvPicPr>
          <p:nvPr/>
        </p:nvPicPr>
        <p:blipFill>
          <a:blip r:embed="rId12"/>
          <a:stretch>
            <a:fillRect/>
          </a:stretch>
        </p:blipFill>
        <p:spPr>
          <a:xfrm>
            <a:off x="15320353" y="231164"/>
            <a:ext cx="2750526" cy="817440"/>
          </a:xfrm>
          <a:prstGeom prst="rect">
            <a:avLst/>
          </a:prstGeom>
        </p:spPr>
      </p:pic>
    </p:spTree>
    <p:extLst>
      <p:ext uri="{BB962C8B-B14F-4D97-AF65-F5344CB8AC3E}">
        <p14:creationId xmlns:p14="http://schemas.microsoft.com/office/powerpoint/2010/main" val="3410894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04">
          <a:extLst>
            <a:ext uri="{FF2B5EF4-FFF2-40B4-BE49-F238E27FC236}">
              <a16:creationId xmlns:a16="http://schemas.microsoft.com/office/drawing/2014/main" id="{BEC92183-F60C-46DE-3867-655BF9A91538}"/>
            </a:ext>
          </a:extLst>
        </p:cNvPr>
        <p:cNvGrpSpPr/>
        <p:nvPr/>
      </p:nvGrpSpPr>
      <p:grpSpPr>
        <a:xfrm>
          <a:off x="0" y="0"/>
          <a:ext cx="0" cy="0"/>
          <a:chOff x="0" y="0"/>
          <a:chExt cx="0" cy="0"/>
        </a:xfrm>
      </p:grpSpPr>
      <p:sp>
        <p:nvSpPr>
          <p:cNvPr id="105" name="Google Shape;105;p2">
            <a:extLst>
              <a:ext uri="{FF2B5EF4-FFF2-40B4-BE49-F238E27FC236}">
                <a16:creationId xmlns:a16="http://schemas.microsoft.com/office/drawing/2014/main" id="{663347AD-77F8-9526-B95B-27A738DAAA70}"/>
              </a:ext>
            </a:extLst>
          </p:cNvPr>
          <p:cNvSpPr/>
          <p:nvPr/>
        </p:nvSpPr>
        <p:spPr>
          <a:xfrm>
            <a:off x="-836499" y="-159"/>
            <a:ext cx="9372916" cy="10295482"/>
          </a:xfrm>
          <a:custGeom>
            <a:avLst/>
            <a:gdLst/>
            <a:ahLst/>
            <a:cxnLst/>
            <a:rect l="l" t="t" r="r" b="b"/>
            <a:pathLst>
              <a:path w="11805873" h="11805873" extrusionOk="0">
                <a:moveTo>
                  <a:pt x="0" y="0"/>
                </a:moveTo>
                <a:lnTo>
                  <a:pt x="11805874" y="0"/>
                </a:lnTo>
                <a:lnTo>
                  <a:pt x="11805874" y="11805874"/>
                </a:lnTo>
                <a:lnTo>
                  <a:pt x="0" y="11805874"/>
                </a:lnTo>
                <a:lnTo>
                  <a:pt x="0" y="0"/>
                </a:lnTo>
                <a:close/>
              </a:path>
            </a:pathLst>
          </a:custGeom>
          <a:blipFill rotWithShape="1">
            <a:blip r:embed="rId3">
              <a:alphaModFix/>
            </a:blip>
            <a:stretch>
              <a:fillRect/>
            </a:stretch>
          </a:blipFill>
          <a:ln>
            <a:noFill/>
          </a:ln>
        </p:spPr>
      </p:sp>
      <p:sp>
        <p:nvSpPr>
          <p:cNvPr id="107" name="Google Shape;107;p2">
            <a:extLst>
              <a:ext uri="{FF2B5EF4-FFF2-40B4-BE49-F238E27FC236}">
                <a16:creationId xmlns:a16="http://schemas.microsoft.com/office/drawing/2014/main" id="{3FAB2D9B-1CED-3B08-2CE6-7F45902169BA}"/>
              </a:ext>
            </a:extLst>
          </p:cNvPr>
          <p:cNvSpPr txBox="1"/>
          <p:nvPr/>
        </p:nvSpPr>
        <p:spPr>
          <a:xfrm>
            <a:off x="-1016581" y="2363143"/>
            <a:ext cx="9324398" cy="1497333"/>
          </a:xfrm>
          <a:prstGeom prst="rect">
            <a:avLst/>
          </a:prstGeom>
          <a:noFill/>
          <a:ln>
            <a:noFill/>
          </a:ln>
        </p:spPr>
        <p:txBody>
          <a:bodyPr spcFirstLastPara="1" wrap="square" lIns="0" tIns="0" rIns="0" bIns="0" anchor="t" anchorCtr="0">
            <a:spAutoFit/>
          </a:bodyPr>
          <a:lstStyle/>
          <a:p>
            <a:pPr algn="ctr">
              <a:lnSpc>
                <a:spcPct val="140005"/>
              </a:lnSpc>
              <a:buSzPts val="6999"/>
            </a:pPr>
            <a:endParaRPr lang="en-US" sz="6950" b="1">
              <a:solidFill>
                <a:srgbClr val="FFFFFF"/>
              </a:solidFill>
            </a:endParaRPr>
          </a:p>
          <a:p>
            <a:pPr marL="0" marR="0" lvl="0" indent="0" algn="ctr">
              <a:lnSpc>
                <a:spcPct val="140005"/>
              </a:lnSpc>
              <a:spcBef>
                <a:spcPts val="0"/>
              </a:spcBef>
              <a:spcAft>
                <a:spcPts val="0"/>
              </a:spcAft>
              <a:buSzPts val="6999"/>
              <a:buFont typeface="Arial"/>
              <a:buNone/>
            </a:pPr>
            <a:r>
              <a:rPr lang="en-US" sz="6950" b="1">
                <a:solidFill>
                  <a:srgbClr val="FFFFFF"/>
                </a:solidFill>
              </a:rPr>
              <a:t>LEARNING OBJECTIVES</a:t>
            </a:r>
            <a:endParaRPr sz="6950"/>
          </a:p>
        </p:txBody>
      </p:sp>
      <p:sp>
        <p:nvSpPr>
          <p:cNvPr id="108" name="Google Shape;108;p2">
            <a:extLst>
              <a:ext uri="{FF2B5EF4-FFF2-40B4-BE49-F238E27FC236}">
                <a16:creationId xmlns:a16="http://schemas.microsoft.com/office/drawing/2014/main" id="{A1CBE8D5-F056-91DA-266C-52F3518E8C49}"/>
              </a:ext>
            </a:extLst>
          </p:cNvPr>
          <p:cNvSpPr txBox="1"/>
          <p:nvPr/>
        </p:nvSpPr>
        <p:spPr>
          <a:xfrm>
            <a:off x="8871154" y="-961"/>
            <a:ext cx="8722882" cy="9048631"/>
          </a:xfrm>
          <a:prstGeom prst="rect">
            <a:avLst/>
          </a:prstGeom>
          <a:noFill/>
          <a:ln>
            <a:noFill/>
          </a:ln>
        </p:spPr>
        <p:txBody>
          <a:bodyPr spcFirstLastPara="1" wrap="square" lIns="0" tIns="0" rIns="0" bIns="0" anchor="t" anchorCtr="0">
            <a:spAutoFit/>
          </a:bodyPr>
          <a:lstStyle/>
          <a:p>
            <a:pPr marL="1036320" marR="0" lvl="1" indent="-518160" rtl="0">
              <a:lnSpc>
                <a:spcPct val="140000"/>
              </a:lnSpc>
              <a:spcBef>
                <a:spcPts val="0"/>
              </a:spcBef>
              <a:spcAft>
                <a:spcPts val="0"/>
              </a:spcAft>
              <a:buClr>
                <a:srgbClr val="392503"/>
              </a:buClr>
              <a:buSzPts val="4800"/>
              <a:buFont typeface="Arial"/>
              <a:buChar char="•"/>
            </a:pPr>
            <a:endParaRPr lang="en-US" sz="4800" b="1">
              <a:solidFill>
                <a:srgbClr val="392503"/>
              </a:solidFill>
            </a:endParaRPr>
          </a:p>
          <a:p>
            <a:pPr marL="1036320" lvl="1" indent="-518160">
              <a:lnSpc>
                <a:spcPct val="140000"/>
              </a:lnSpc>
              <a:buClr>
                <a:srgbClr val="392503"/>
              </a:buClr>
              <a:buSzPts val="4800"/>
              <a:buFont typeface="Arial"/>
              <a:buChar char="•"/>
            </a:pPr>
            <a:r>
              <a:rPr lang="en-US" sz="2800" b="1">
                <a:solidFill>
                  <a:srgbClr val="392503"/>
                </a:solidFill>
              </a:rPr>
              <a:t>Outline how the genetic code was deciphered</a:t>
            </a:r>
          </a:p>
          <a:p>
            <a:pPr marL="1036320" lvl="1" indent="-518160">
              <a:lnSpc>
                <a:spcPct val="140000"/>
              </a:lnSpc>
              <a:buClr>
                <a:srgbClr val="392503"/>
              </a:buClr>
              <a:buSzPts val="4800"/>
              <a:buFont typeface="Arial"/>
              <a:buChar char="•"/>
            </a:pPr>
            <a:r>
              <a:rPr lang="en-US" sz="2800" b="1">
                <a:solidFill>
                  <a:srgbClr val="392503"/>
                </a:solidFill>
              </a:rPr>
              <a:t>Explain how amino acids are encoded by groups of 3 nucleotide bases </a:t>
            </a:r>
          </a:p>
          <a:p>
            <a:pPr marL="1036320" lvl="1" indent="-518160">
              <a:lnSpc>
                <a:spcPct val="140000"/>
              </a:lnSpc>
              <a:buClr>
                <a:srgbClr val="392503"/>
              </a:buClr>
              <a:buSzPts val="4800"/>
              <a:buFont typeface="Arial"/>
              <a:buChar char="•"/>
            </a:pPr>
            <a:r>
              <a:rPr lang="en-US" sz="2800" b="1">
                <a:solidFill>
                  <a:srgbClr val="392503"/>
                </a:solidFill>
              </a:rPr>
              <a:t>Describe components required for translation</a:t>
            </a:r>
          </a:p>
          <a:p>
            <a:pPr marL="1036320" lvl="1" indent="-518160">
              <a:lnSpc>
                <a:spcPct val="140000"/>
              </a:lnSpc>
              <a:buClr>
                <a:srgbClr val="392503"/>
              </a:buClr>
              <a:buSzPts val="4800"/>
              <a:buFont typeface="Arial"/>
              <a:buChar char="•"/>
            </a:pPr>
            <a:r>
              <a:rPr lang="en-US" sz="2800" b="1">
                <a:solidFill>
                  <a:srgbClr val="392503"/>
                </a:solidFill>
              </a:rPr>
              <a:t>Outline the process of activation of an amino acid to form an amino acyl tRNA</a:t>
            </a:r>
          </a:p>
          <a:p>
            <a:pPr marL="1036320" lvl="1" indent="-518160">
              <a:lnSpc>
                <a:spcPct val="140000"/>
              </a:lnSpc>
              <a:buClr>
                <a:srgbClr val="392503"/>
              </a:buClr>
              <a:buSzPts val="4800"/>
              <a:buFont typeface="Arial"/>
              <a:buChar char="•"/>
            </a:pPr>
            <a:r>
              <a:rPr lang="en-US" sz="2800" b="1">
                <a:solidFill>
                  <a:srgbClr val="392503"/>
                </a:solidFill>
              </a:rPr>
              <a:t>Describe 3 stages of translation in prokaryotic cells </a:t>
            </a:r>
          </a:p>
          <a:p>
            <a:pPr marL="1036320" lvl="1" indent="-518160">
              <a:lnSpc>
                <a:spcPct val="140000"/>
              </a:lnSpc>
              <a:buClr>
                <a:srgbClr val="392503"/>
              </a:buClr>
              <a:buSzPts val="4800"/>
              <a:buFont typeface="Arial"/>
              <a:buChar char="•"/>
            </a:pPr>
            <a:r>
              <a:rPr lang="en-US" sz="2800" b="1">
                <a:solidFill>
                  <a:srgbClr val="392503"/>
                </a:solidFill>
              </a:rPr>
              <a:t>Identify ways that eukaryotic translation differs from prokaryotic translation</a:t>
            </a:r>
          </a:p>
          <a:p>
            <a:pPr marL="1036320" lvl="1" indent="-518160">
              <a:lnSpc>
                <a:spcPct val="140000"/>
              </a:lnSpc>
              <a:buClr>
                <a:srgbClr val="392503"/>
              </a:buClr>
              <a:buSzPts val="4800"/>
              <a:buFont typeface="Arial"/>
              <a:buChar char="•"/>
            </a:pPr>
            <a:endParaRPr lang="en-US" sz="3600" b="1">
              <a:solidFill>
                <a:srgbClr val="392503"/>
              </a:solidFill>
            </a:endParaRPr>
          </a:p>
        </p:txBody>
      </p:sp>
      <p:pic>
        <p:nvPicPr>
          <p:cNvPr id="3" name="Picture 2" descr="A black background with a black square&#10;&#10;AI-generated content may be incorrect.">
            <a:extLst>
              <a:ext uri="{FF2B5EF4-FFF2-40B4-BE49-F238E27FC236}">
                <a16:creationId xmlns:a16="http://schemas.microsoft.com/office/drawing/2014/main" id="{7E46ACA2-1B48-607A-1727-E5D991336A26}"/>
              </a:ext>
            </a:extLst>
          </p:cNvPr>
          <p:cNvPicPr>
            <a:picLocks noChangeAspect="1"/>
          </p:cNvPicPr>
          <p:nvPr/>
        </p:nvPicPr>
        <p:blipFill>
          <a:blip r:embed="rId4"/>
          <a:stretch>
            <a:fillRect/>
          </a:stretch>
        </p:blipFill>
        <p:spPr>
          <a:xfrm>
            <a:off x="15320353" y="231164"/>
            <a:ext cx="2750526" cy="817440"/>
          </a:xfrm>
          <a:prstGeom prst="rect">
            <a:avLst/>
          </a:prstGeom>
        </p:spPr>
      </p:pic>
    </p:spTree>
    <p:extLst>
      <p:ext uri="{BB962C8B-B14F-4D97-AF65-F5344CB8AC3E}">
        <p14:creationId xmlns:p14="http://schemas.microsoft.com/office/powerpoint/2010/main" val="2219859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20">
          <a:extLst>
            <a:ext uri="{FF2B5EF4-FFF2-40B4-BE49-F238E27FC236}">
              <a16:creationId xmlns:a16="http://schemas.microsoft.com/office/drawing/2014/main" id="{25185A03-B174-7D7E-C9B4-1F99388F8BE6}"/>
            </a:ext>
          </a:extLst>
        </p:cNvPr>
        <p:cNvGrpSpPr/>
        <p:nvPr/>
      </p:nvGrpSpPr>
      <p:grpSpPr>
        <a:xfrm>
          <a:off x="0" y="0"/>
          <a:ext cx="0" cy="0"/>
          <a:chOff x="0" y="0"/>
          <a:chExt cx="0" cy="0"/>
        </a:xfrm>
      </p:grpSpPr>
      <p:sp>
        <p:nvSpPr>
          <p:cNvPr id="3" name="Google Shape;113;p3" descr="A close up of a yellow surface&#10;&#10;AI-generated content may be incorrect.">
            <a:extLst>
              <a:ext uri="{FF2B5EF4-FFF2-40B4-BE49-F238E27FC236}">
                <a16:creationId xmlns:a16="http://schemas.microsoft.com/office/drawing/2014/main" id="{290ECA3A-8A99-6F16-871D-08836A7CBE9D}"/>
              </a:ext>
            </a:extLst>
          </p:cNvPr>
          <p:cNvSpPr/>
          <p:nvPr/>
        </p:nvSpPr>
        <p:spPr>
          <a:xfrm>
            <a:off x="246315" y="2268763"/>
            <a:ext cx="17901505" cy="7731873"/>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sp>
      <p:sp>
        <p:nvSpPr>
          <p:cNvPr id="4" name="Title 3">
            <a:extLst>
              <a:ext uri="{FF2B5EF4-FFF2-40B4-BE49-F238E27FC236}">
                <a16:creationId xmlns:a16="http://schemas.microsoft.com/office/drawing/2014/main" id="{C0B66C4F-442A-7AF6-1720-7F703031BD99}"/>
              </a:ext>
            </a:extLst>
          </p:cNvPr>
          <p:cNvSpPr>
            <a:spLocks noGrp="1"/>
          </p:cNvSpPr>
          <p:nvPr>
            <p:ph type="title"/>
          </p:nvPr>
        </p:nvSpPr>
        <p:spPr>
          <a:xfrm>
            <a:off x="457200" y="274638"/>
            <a:ext cx="17398092" cy="1812471"/>
          </a:xfrm>
        </p:spPr>
        <p:txBody>
          <a:bodyPr/>
          <a:lstStyle/>
          <a:p>
            <a:r>
              <a:rPr lang="en-GB"/>
              <a:t>How was the genetic code deciphered? KEY POINTS</a:t>
            </a:r>
          </a:p>
        </p:txBody>
      </p:sp>
      <p:sp>
        <p:nvSpPr>
          <p:cNvPr id="5" name="Text Placeholder 4">
            <a:extLst>
              <a:ext uri="{FF2B5EF4-FFF2-40B4-BE49-F238E27FC236}">
                <a16:creationId xmlns:a16="http://schemas.microsoft.com/office/drawing/2014/main" id="{47C5BC2D-8C7B-9278-0258-FF6ABC8B6A51}"/>
              </a:ext>
            </a:extLst>
          </p:cNvPr>
          <p:cNvSpPr>
            <a:spLocks noGrp="1"/>
          </p:cNvSpPr>
          <p:nvPr>
            <p:ph type="body" idx="1"/>
          </p:nvPr>
        </p:nvSpPr>
        <p:spPr>
          <a:xfrm>
            <a:off x="620486" y="2571750"/>
            <a:ext cx="17241366" cy="7055425"/>
          </a:xfrm>
        </p:spPr>
        <p:txBody>
          <a:bodyPr>
            <a:normAutofit fontScale="70000" lnSpcReduction="20000"/>
          </a:bodyPr>
          <a:lstStyle/>
          <a:p>
            <a:pPr marL="114300" indent="0">
              <a:buNone/>
            </a:pPr>
            <a:r>
              <a:rPr lang="en-GB"/>
              <a:t>Matthaei and Nirenberg</a:t>
            </a:r>
            <a:endParaRPr lang="en-US"/>
          </a:p>
          <a:p>
            <a:pPr>
              <a:buFont typeface="Calibri"/>
              <a:buChar char="-"/>
            </a:pPr>
            <a:r>
              <a:rPr lang="en-GB"/>
              <a:t>method to find out which bases encode which amino acid</a:t>
            </a:r>
            <a:endParaRPr lang="en-US"/>
          </a:p>
          <a:p>
            <a:pPr marL="114300" indent="0">
              <a:buNone/>
            </a:pPr>
            <a:endParaRPr lang="en-GB"/>
          </a:p>
          <a:p>
            <a:pPr marL="114300" indent="0">
              <a:buNone/>
            </a:pPr>
            <a:r>
              <a:rPr lang="en-GB"/>
              <a:t>EXPERIMENT KEY POINTS</a:t>
            </a:r>
          </a:p>
          <a:p>
            <a:pPr marL="571500" indent="-457200">
              <a:buFont typeface="Calibri"/>
              <a:buChar char="-"/>
            </a:pPr>
            <a:r>
              <a:rPr lang="en-GB"/>
              <a:t>Cell free system: an extract containing ribosomes, tRNA, enzymes etc but no intact cells</a:t>
            </a:r>
          </a:p>
          <a:p>
            <a:pPr marL="571500" indent="-457200">
              <a:buFont typeface="Calibri"/>
              <a:buChar char="-"/>
            </a:pPr>
            <a:r>
              <a:rPr lang="en-GB"/>
              <a:t>Added synthetic RNA of known composition: poly U RNA (UUUUUU)</a:t>
            </a:r>
          </a:p>
          <a:p>
            <a:pPr marL="571500" indent="-457200">
              <a:buFont typeface="Calibri"/>
              <a:buChar char="-"/>
            </a:pPr>
            <a:r>
              <a:rPr lang="en-GB"/>
              <a:t>Added radioactively labelled amino acids to see which were incorporated in new proteins</a:t>
            </a:r>
          </a:p>
          <a:p>
            <a:pPr marL="571500" indent="-457200">
              <a:buFont typeface="Calibri"/>
              <a:buChar char="-"/>
            </a:pPr>
            <a:r>
              <a:rPr lang="en-GB"/>
              <a:t>Only one amino acid radio-labelled per tube</a:t>
            </a:r>
          </a:p>
          <a:p>
            <a:pPr marL="571500" indent="-457200">
              <a:buFont typeface="Calibri"/>
              <a:buChar char="-"/>
            </a:pPr>
            <a:r>
              <a:rPr lang="en-GB"/>
              <a:t>After incubation (to allow protein synthesis) mixture was poured onto filter paper to remove unbound amino acids and mRNA</a:t>
            </a:r>
          </a:p>
          <a:p>
            <a:pPr marL="571500" indent="-457200">
              <a:buFont typeface="Calibri"/>
              <a:buChar char="-"/>
            </a:pPr>
            <a:r>
              <a:rPr lang="en-GB"/>
              <a:t>Scanned for radioactive signal – tube with radioactive phenylalanine had high signal: UUU codes phenylalanine</a:t>
            </a:r>
          </a:p>
          <a:p>
            <a:pPr marL="571500" indent="-457200">
              <a:buFont typeface="Calibri"/>
              <a:buChar char="-"/>
            </a:pPr>
            <a:endParaRPr lang="en-GB"/>
          </a:p>
          <a:p>
            <a:pPr marL="114300" indent="0">
              <a:buNone/>
            </a:pPr>
            <a:r>
              <a:rPr lang="en-GB"/>
              <a:t>Har Gobind Khorana</a:t>
            </a:r>
          </a:p>
          <a:p>
            <a:pPr marL="571500" indent="-457200">
              <a:buFont typeface="Calibri"/>
              <a:buChar char="-"/>
            </a:pPr>
            <a:r>
              <a:rPr lang="en-GB"/>
              <a:t>Initially Nirenberg's lab were not able to control the order that nucleotides were polymerised</a:t>
            </a:r>
          </a:p>
          <a:p>
            <a:pPr marL="571500" indent="-457200">
              <a:buFont typeface="Calibri"/>
              <a:buChar char="-"/>
            </a:pPr>
            <a:r>
              <a:rPr lang="en-GB"/>
              <a:t>Khorana worked out how to synthesise RNA with a specific sequence making the process of finding out which codons code each amino acid easier</a:t>
            </a:r>
          </a:p>
          <a:p>
            <a:pPr marL="571500" indent="-457200">
              <a:buFont typeface="Calibri"/>
              <a:buChar char="-"/>
            </a:pPr>
            <a:endParaRPr lang="en-GB"/>
          </a:p>
          <a:p>
            <a:pPr marL="571500" indent="-457200">
              <a:buFont typeface="Calibri"/>
              <a:buChar char="-"/>
            </a:pPr>
            <a:endParaRPr lang="en-GB"/>
          </a:p>
          <a:p>
            <a:pPr marL="114300" indent="0">
              <a:buNone/>
            </a:pPr>
            <a:endParaRPr lang="en-GB"/>
          </a:p>
          <a:p>
            <a:pPr>
              <a:buFont typeface="Calibri"/>
              <a:buChar char="-"/>
            </a:pPr>
            <a:endParaRPr lang="en-GB"/>
          </a:p>
          <a:p>
            <a:pPr marL="571500" lvl="1" indent="0">
              <a:buNone/>
            </a:pPr>
            <a:endParaRPr lang="en-GB"/>
          </a:p>
          <a:p>
            <a:pPr marL="114300" indent="0">
              <a:buNone/>
            </a:pPr>
            <a:r>
              <a:rPr lang="en-GB"/>
              <a:t> </a:t>
            </a:r>
          </a:p>
          <a:p>
            <a:pPr marL="571500" lvl="1" indent="0">
              <a:buNone/>
            </a:pPr>
            <a:endParaRPr lang="en-GB"/>
          </a:p>
          <a:p>
            <a:pPr lvl="1">
              <a:buFont typeface="Courier New"/>
              <a:buChar char="o"/>
            </a:pPr>
            <a:endParaRPr lang="en-GB"/>
          </a:p>
          <a:p>
            <a:pPr lvl="1">
              <a:buFont typeface="Courier New"/>
              <a:buChar char="o"/>
            </a:pPr>
            <a:endParaRPr lang="en-GB"/>
          </a:p>
          <a:p>
            <a:pPr marL="114300" indent="0">
              <a:buNone/>
            </a:pPr>
            <a:endParaRPr lang="en-GB"/>
          </a:p>
          <a:p>
            <a:pPr>
              <a:buFont typeface="Calibri"/>
              <a:buChar char="-"/>
            </a:pPr>
            <a:endParaRPr lang="en-GB"/>
          </a:p>
          <a:p>
            <a:pPr>
              <a:buFont typeface="Calibri"/>
              <a:buChar char="-"/>
            </a:pPr>
            <a:endParaRPr lang="en-GB"/>
          </a:p>
          <a:p>
            <a:pPr>
              <a:buFont typeface="Calibri"/>
              <a:buChar char="-"/>
            </a:pPr>
            <a:endParaRPr lang="en-GB"/>
          </a:p>
          <a:p>
            <a:pPr>
              <a:buFont typeface="Calibri"/>
              <a:buChar char="-"/>
            </a:pPr>
            <a:endParaRPr lang="en-GB"/>
          </a:p>
          <a:p>
            <a:pPr>
              <a:buFont typeface="Calibri"/>
              <a:buChar char="-"/>
            </a:pPr>
            <a:endParaRPr lang="en-GB"/>
          </a:p>
        </p:txBody>
      </p:sp>
      <p:pic>
        <p:nvPicPr>
          <p:cNvPr id="6" name="Picture 5" descr="A black background with a black square&#10;&#10;AI-generated content may be incorrect.">
            <a:extLst>
              <a:ext uri="{FF2B5EF4-FFF2-40B4-BE49-F238E27FC236}">
                <a16:creationId xmlns:a16="http://schemas.microsoft.com/office/drawing/2014/main" id="{606BB126-6B06-72F3-8B89-196CA224546B}"/>
              </a:ext>
            </a:extLst>
          </p:cNvPr>
          <p:cNvPicPr>
            <a:picLocks noChangeAspect="1"/>
          </p:cNvPicPr>
          <p:nvPr/>
        </p:nvPicPr>
        <p:blipFill>
          <a:blip r:embed="rId4"/>
          <a:stretch>
            <a:fillRect/>
          </a:stretch>
        </p:blipFill>
        <p:spPr>
          <a:xfrm>
            <a:off x="15101147" y="8811493"/>
            <a:ext cx="2750526" cy="817440"/>
          </a:xfrm>
          <a:prstGeom prst="rect">
            <a:avLst/>
          </a:prstGeom>
        </p:spPr>
      </p:pic>
    </p:spTree>
    <p:extLst>
      <p:ext uri="{BB962C8B-B14F-4D97-AF65-F5344CB8AC3E}">
        <p14:creationId xmlns:p14="http://schemas.microsoft.com/office/powerpoint/2010/main" val="31600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20">
          <a:extLst>
            <a:ext uri="{FF2B5EF4-FFF2-40B4-BE49-F238E27FC236}">
              <a16:creationId xmlns:a16="http://schemas.microsoft.com/office/drawing/2014/main" id="{C4ADE936-46E7-B8C8-38A6-933DFE6C7D21}"/>
            </a:ext>
          </a:extLst>
        </p:cNvPr>
        <p:cNvGrpSpPr/>
        <p:nvPr/>
      </p:nvGrpSpPr>
      <p:grpSpPr>
        <a:xfrm>
          <a:off x="0" y="0"/>
          <a:ext cx="0" cy="0"/>
          <a:chOff x="0" y="0"/>
          <a:chExt cx="0" cy="0"/>
        </a:xfrm>
      </p:grpSpPr>
      <p:sp>
        <p:nvSpPr>
          <p:cNvPr id="3" name="Google Shape;113;p3" descr="A close up of a yellow surface&#10;&#10;AI-generated content may be incorrect.">
            <a:extLst>
              <a:ext uri="{FF2B5EF4-FFF2-40B4-BE49-F238E27FC236}">
                <a16:creationId xmlns:a16="http://schemas.microsoft.com/office/drawing/2014/main" id="{52D47E8C-B50B-CE1E-B56E-199A5E33E310}"/>
              </a:ext>
            </a:extLst>
          </p:cNvPr>
          <p:cNvSpPr/>
          <p:nvPr/>
        </p:nvSpPr>
        <p:spPr>
          <a:xfrm>
            <a:off x="246315" y="2268763"/>
            <a:ext cx="17901505" cy="7731873"/>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sp>
      <p:sp>
        <p:nvSpPr>
          <p:cNvPr id="4" name="Title 3">
            <a:extLst>
              <a:ext uri="{FF2B5EF4-FFF2-40B4-BE49-F238E27FC236}">
                <a16:creationId xmlns:a16="http://schemas.microsoft.com/office/drawing/2014/main" id="{FA71ACCF-0AE6-96EE-AE06-00E956ADEE70}"/>
              </a:ext>
            </a:extLst>
          </p:cNvPr>
          <p:cNvSpPr>
            <a:spLocks noGrp="1"/>
          </p:cNvSpPr>
          <p:nvPr>
            <p:ph type="title"/>
          </p:nvPr>
        </p:nvSpPr>
        <p:spPr>
          <a:xfrm>
            <a:off x="457200" y="274638"/>
            <a:ext cx="17398092" cy="1812471"/>
          </a:xfrm>
        </p:spPr>
        <p:txBody>
          <a:bodyPr/>
          <a:lstStyle/>
          <a:p>
            <a:r>
              <a:rPr lang="en-GB"/>
              <a:t>Charging tRNA</a:t>
            </a:r>
          </a:p>
        </p:txBody>
      </p:sp>
      <p:sp>
        <p:nvSpPr>
          <p:cNvPr id="5" name="Text Placeholder 4">
            <a:extLst>
              <a:ext uri="{FF2B5EF4-FFF2-40B4-BE49-F238E27FC236}">
                <a16:creationId xmlns:a16="http://schemas.microsoft.com/office/drawing/2014/main" id="{E9A9843A-6B73-DD03-8F8D-81B361A8E693}"/>
              </a:ext>
            </a:extLst>
          </p:cNvPr>
          <p:cNvSpPr>
            <a:spLocks noGrp="1"/>
          </p:cNvSpPr>
          <p:nvPr>
            <p:ph type="body" idx="1"/>
          </p:nvPr>
        </p:nvSpPr>
        <p:spPr>
          <a:xfrm>
            <a:off x="620486" y="2571750"/>
            <a:ext cx="17094827" cy="7104272"/>
          </a:xfrm>
        </p:spPr>
        <p:txBody>
          <a:bodyPr>
            <a:normAutofit/>
          </a:bodyPr>
          <a:lstStyle/>
          <a:p>
            <a:pPr>
              <a:buFont typeface="Calibri"/>
              <a:buChar char="-"/>
            </a:pPr>
            <a:r>
              <a:rPr lang="en-GB"/>
              <a:t>A charged tRNA has an amino acid attached to the 3' end via an ester linkage</a:t>
            </a:r>
          </a:p>
          <a:p>
            <a:pPr>
              <a:buFont typeface="Calibri"/>
              <a:buChar char="-"/>
            </a:pPr>
            <a:r>
              <a:rPr lang="en-GB"/>
              <a:t>Specific aminoacyl-tRNA-synthetases add amino acids to tRNA</a:t>
            </a:r>
          </a:p>
          <a:p>
            <a:pPr>
              <a:buFont typeface="Calibri"/>
              <a:buChar char="-"/>
            </a:pPr>
            <a:r>
              <a:rPr lang="en-GB"/>
              <a:t>Energy for charging tRNA comes from ATP hydrolysis:</a:t>
            </a:r>
          </a:p>
          <a:p>
            <a:pPr>
              <a:buFont typeface="Calibri"/>
              <a:buChar char="-"/>
            </a:pPr>
            <a:r>
              <a:rPr lang="en-GB"/>
              <a:t>Amino acid + tRNA + ATP -&gt; aminoacyl-tRNA + </a:t>
            </a:r>
            <a:r>
              <a:rPr lang="en-GB" err="1"/>
              <a:t>PPi</a:t>
            </a:r>
            <a:r>
              <a:rPr lang="en-GB"/>
              <a:t> + AMP</a:t>
            </a:r>
          </a:p>
          <a:p>
            <a:pPr>
              <a:buFont typeface="Calibri"/>
              <a:buChar char="-"/>
            </a:pPr>
            <a:r>
              <a:rPr lang="en-GB"/>
              <a:t>Notation: </a:t>
            </a:r>
          </a:p>
          <a:p>
            <a:pPr lvl="1">
              <a:buFont typeface="Courier New"/>
              <a:buChar char="o"/>
            </a:pPr>
            <a:r>
              <a:rPr lang="en-GB"/>
              <a:t>tRNA classified by their amino acid e.g. </a:t>
            </a:r>
            <a:r>
              <a:rPr lang="en-GB" err="1"/>
              <a:t>tRNA</a:t>
            </a:r>
            <a:r>
              <a:rPr lang="en-GB" baseline="30000" err="1"/>
              <a:t>phe</a:t>
            </a:r>
            <a:endParaRPr lang="en-GB" baseline="30000"/>
          </a:p>
          <a:p>
            <a:pPr lvl="1">
              <a:buFont typeface="Courier New"/>
              <a:buChar char="o"/>
            </a:pPr>
            <a:r>
              <a:rPr lang="en-GB"/>
              <a:t>When they are charged they are sometimes referred to as activated and are named like this e.g. phe-tRNA</a:t>
            </a:r>
            <a:r>
              <a:rPr lang="en-GB" baseline="30000"/>
              <a:t>phe</a:t>
            </a:r>
          </a:p>
          <a:p>
            <a:pPr marL="571500" indent="-457200">
              <a:buFont typeface="Calibri"/>
              <a:buChar char="-"/>
            </a:pPr>
            <a:endParaRPr lang="en-GB"/>
          </a:p>
          <a:p>
            <a:pPr marL="114300" indent="0">
              <a:buNone/>
            </a:pPr>
            <a:endParaRPr lang="en-GB"/>
          </a:p>
          <a:p>
            <a:pPr>
              <a:buFont typeface="Calibri"/>
              <a:buChar char="-"/>
            </a:pPr>
            <a:endParaRPr lang="en-GB"/>
          </a:p>
          <a:p>
            <a:pPr marL="571500" lvl="1" indent="0">
              <a:buNone/>
            </a:pPr>
            <a:endParaRPr lang="en-GB"/>
          </a:p>
          <a:p>
            <a:pPr marL="114300" indent="0">
              <a:buNone/>
            </a:pPr>
            <a:r>
              <a:rPr lang="en-GB"/>
              <a:t> </a:t>
            </a:r>
          </a:p>
          <a:p>
            <a:pPr marL="571500" lvl="1" indent="0">
              <a:buNone/>
            </a:pPr>
            <a:endParaRPr lang="en-GB"/>
          </a:p>
          <a:p>
            <a:pPr lvl="1">
              <a:buFont typeface="Courier New"/>
              <a:buChar char="o"/>
            </a:pPr>
            <a:endParaRPr lang="en-GB"/>
          </a:p>
          <a:p>
            <a:pPr lvl="1">
              <a:buFont typeface="Courier New"/>
              <a:buChar char="o"/>
            </a:pPr>
            <a:endParaRPr lang="en-GB"/>
          </a:p>
          <a:p>
            <a:pPr marL="114300" indent="0">
              <a:buNone/>
            </a:pPr>
            <a:endParaRPr lang="en-GB"/>
          </a:p>
          <a:p>
            <a:pPr>
              <a:buFont typeface="Calibri"/>
              <a:buChar char="-"/>
            </a:pPr>
            <a:endParaRPr lang="en-GB"/>
          </a:p>
          <a:p>
            <a:pPr>
              <a:buFont typeface="Calibri"/>
              <a:buChar char="-"/>
            </a:pPr>
            <a:endParaRPr lang="en-GB"/>
          </a:p>
          <a:p>
            <a:pPr>
              <a:buFont typeface="Calibri"/>
              <a:buChar char="-"/>
            </a:pPr>
            <a:endParaRPr lang="en-GB"/>
          </a:p>
          <a:p>
            <a:pPr>
              <a:buFont typeface="Calibri"/>
              <a:buChar char="-"/>
            </a:pPr>
            <a:endParaRPr lang="en-GB"/>
          </a:p>
          <a:p>
            <a:pPr>
              <a:buFont typeface="Calibri"/>
              <a:buChar char="-"/>
            </a:pPr>
            <a:endParaRPr lang="en-GB"/>
          </a:p>
        </p:txBody>
      </p:sp>
      <p:pic>
        <p:nvPicPr>
          <p:cNvPr id="2" name="Picture 1" descr="A diagram of a structure&#10;&#10;AI-generated content may be incorrect.">
            <a:extLst>
              <a:ext uri="{FF2B5EF4-FFF2-40B4-BE49-F238E27FC236}">
                <a16:creationId xmlns:a16="http://schemas.microsoft.com/office/drawing/2014/main" id="{A4C068B0-8D24-E43C-6F8B-D1335963FC73}"/>
              </a:ext>
            </a:extLst>
          </p:cNvPr>
          <p:cNvPicPr>
            <a:picLocks noChangeAspect="1"/>
          </p:cNvPicPr>
          <p:nvPr/>
        </p:nvPicPr>
        <p:blipFill>
          <a:blip r:embed="rId4"/>
          <a:stretch>
            <a:fillRect/>
          </a:stretch>
        </p:blipFill>
        <p:spPr>
          <a:xfrm>
            <a:off x="4162425" y="6391275"/>
            <a:ext cx="8444593" cy="3292929"/>
          </a:xfrm>
          <a:prstGeom prst="rect">
            <a:avLst/>
          </a:prstGeom>
        </p:spPr>
      </p:pic>
      <p:pic>
        <p:nvPicPr>
          <p:cNvPr id="7" name="Picture 6" descr="A black background with a black square&#10;&#10;AI-generated content may be incorrect.">
            <a:extLst>
              <a:ext uri="{FF2B5EF4-FFF2-40B4-BE49-F238E27FC236}">
                <a16:creationId xmlns:a16="http://schemas.microsoft.com/office/drawing/2014/main" id="{38B9D8DE-24F6-977A-E1DD-79B922F208EB}"/>
              </a:ext>
            </a:extLst>
          </p:cNvPr>
          <p:cNvPicPr>
            <a:picLocks noChangeAspect="1"/>
          </p:cNvPicPr>
          <p:nvPr/>
        </p:nvPicPr>
        <p:blipFill>
          <a:blip r:embed="rId5"/>
          <a:stretch>
            <a:fillRect/>
          </a:stretch>
        </p:blipFill>
        <p:spPr>
          <a:xfrm>
            <a:off x="15320353" y="231164"/>
            <a:ext cx="2750526" cy="817440"/>
          </a:xfrm>
          <a:prstGeom prst="rect">
            <a:avLst/>
          </a:prstGeom>
        </p:spPr>
      </p:pic>
    </p:spTree>
    <p:extLst>
      <p:ext uri="{BB962C8B-B14F-4D97-AF65-F5344CB8AC3E}">
        <p14:creationId xmlns:p14="http://schemas.microsoft.com/office/powerpoint/2010/main" val="213118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20">
          <a:extLst>
            <a:ext uri="{FF2B5EF4-FFF2-40B4-BE49-F238E27FC236}">
              <a16:creationId xmlns:a16="http://schemas.microsoft.com/office/drawing/2014/main" id="{F88E1324-4B63-B2E1-672A-13F6B23D81DC}"/>
            </a:ext>
          </a:extLst>
        </p:cNvPr>
        <p:cNvGrpSpPr/>
        <p:nvPr/>
      </p:nvGrpSpPr>
      <p:grpSpPr>
        <a:xfrm>
          <a:off x="0" y="0"/>
          <a:ext cx="0" cy="0"/>
          <a:chOff x="0" y="0"/>
          <a:chExt cx="0" cy="0"/>
        </a:xfrm>
      </p:grpSpPr>
      <p:sp>
        <p:nvSpPr>
          <p:cNvPr id="3" name="Google Shape;113;p3" descr="A close up of a yellow surface&#10;&#10;AI-generated content may be incorrect.">
            <a:extLst>
              <a:ext uri="{FF2B5EF4-FFF2-40B4-BE49-F238E27FC236}">
                <a16:creationId xmlns:a16="http://schemas.microsoft.com/office/drawing/2014/main" id="{1D210987-0B66-AB2B-5846-E294A4A7EA90}"/>
              </a:ext>
            </a:extLst>
          </p:cNvPr>
          <p:cNvSpPr/>
          <p:nvPr/>
        </p:nvSpPr>
        <p:spPr>
          <a:xfrm>
            <a:off x="246315" y="2268763"/>
            <a:ext cx="17901505" cy="7731873"/>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sp>
      <p:sp>
        <p:nvSpPr>
          <p:cNvPr id="4" name="Title 3">
            <a:extLst>
              <a:ext uri="{FF2B5EF4-FFF2-40B4-BE49-F238E27FC236}">
                <a16:creationId xmlns:a16="http://schemas.microsoft.com/office/drawing/2014/main" id="{79D3196E-59AE-F0CD-A537-457F6BCE5749}"/>
              </a:ext>
            </a:extLst>
          </p:cNvPr>
          <p:cNvSpPr>
            <a:spLocks noGrp="1"/>
          </p:cNvSpPr>
          <p:nvPr>
            <p:ph type="title"/>
          </p:nvPr>
        </p:nvSpPr>
        <p:spPr>
          <a:xfrm>
            <a:off x="457200" y="274638"/>
            <a:ext cx="17398092" cy="1812471"/>
          </a:xfrm>
        </p:spPr>
        <p:txBody>
          <a:bodyPr/>
          <a:lstStyle/>
          <a:p>
            <a:r>
              <a:rPr lang="en-GB"/>
              <a:t>Wobble mechanism</a:t>
            </a:r>
          </a:p>
        </p:txBody>
      </p:sp>
      <p:sp>
        <p:nvSpPr>
          <p:cNvPr id="5" name="Text Placeholder 4">
            <a:extLst>
              <a:ext uri="{FF2B5EF4-FFF2-40B4-BE49-F238E27FC236}">
                <a16:creationId xmlns:a16="http://schemas.microsoft.com/office/drawing/2014/main" id="{452A80CF-B1CD-D50F-F5AC-C9E0ED18C77B}"/>
              </a:ext>
            </a:extLst>
          </p:cNvPr>
          <p:cNvSpPr>
            <a:spLocks noGrp="1"/>
          </p:cNvSpPr>
          <p:nvPr>
            <p:ph type="body" idx="1"/>
          </p:nvPr>
        </p:nvSpPr>
        <p:spPr>
          <a:xfrm>
            <a:off x="620486" y="2571750"/>
            <a:ext cx="17231597" cy="7250811"/>
          </a:xfrm>
        </p:spPr>
        <p:txBody>
          <a:bodyPr>
            <a:normAutofit/>
          </a:bodyPr>
          <a:lstStyle/>
          <a:p>
            <a:pPr>
              <a:buFont typeface="Calibri"/>
              <a:buChar char="-"/>
            </a:pPr>
            <a:r>
              <a:rPr lang="en-GB"/>
              <a:t>Only tryptophan and methionine are encoded by a single codon</a:t>
            </a:r>
          </a:p>
          <a:p>
            <a:pPr>
              <a:buFont typeface="Calibri"/>
              <a:buChar char="-"/>
            </a:pPr>
            <a:r>
              <a:rPr lang="en-GB"/>
              <a:t>Often the first 2 letters in the codon are complementary – the 3rd base can vary</a:t>
            </a:r>
          </a:p>
          <a:p>
            <a:pPr>
              <a:buFont typeface="Calibri"/>
              <a:buChar char="-"/>
            </a:pPr>
            <a:r>
              <a:rPr lang="en-GB"/>
              <a:t>Allows a single tRNA species to recognise more than one codon</a:t>
            </a:r>
          </a:p>
          <a:p>
            <a:pPr marL="571500" indent="-457200">
              <a:buFont typeface="Calibri"/>
              <a:buChar char="-"/>
            </a:pPr>
            <a:endParaRPr lang="en-GB"/>
          </a:p>
          <a:p>
            <a:pPr marL="114300" indent="0">
              <a:buNone/>
            </a:pPr>
            <a:endParaRPr lang="en-GB"/>
          </a:p>
          <a:p>
            <a:pPr>
              <a:buFont typeface="Calibri"/>
              <a:buChar char="-"/>
            </a:pPr>
            <a:endParaRPr lang="en-GB"/>
          </a:p>
          <a:p>
            <a:pPr marL="571500" lvl="1" indent="0">
              <a:buNone/>
            </a:pPr>
            <a:endParaRPr lang="en-GB"/>
          </a:p>
          <a:p>
            <a:pPr marL="114300" indent="0">
              <a:buNone/>
            </a:pPr>
            <a:r>
              <a:rPr lang="en-GB"/>
              <a:t> </a:t>
            </a:r>
          </a:p>
          <a:p>
            <a:pPr marL="571500" lvl="1" indent="0">
              <a:buNone/>
            </a:pPr>
            <a:endParaRPr lang="en-GB"/>
          </a:p>
          <a:p>
            <a:pPr lvl="1">
              <a:buFont typeface="Courier New"/>
              <a:buChar char="o"/>
            </a:pPr>
            <a:endParaRPr lang="en-GB"/>
          </a:p>
          <a:p>
            <a:pPr lvl="1">
              <a:buFont typeface="Courier New"/>
              <a:buChar char="o"/>
            </a:pPr>
            <a:endParaRPr lang="en-GB"/>
          </a:p>
          <a:p>
            <a:pPr marL="114300" indent="0">
              <a:buNone/>
            </a:pPr>
            <a:endParaRPr lang="en-GB"/>
          </a:p>
          <a:p>
            <a:pPr>
              <a:buFont typeface="Calibri"/>
              <a:buChar char="-"/>
            </a:pPr>
            <a:endParaRPr lang="en-GB"/>
          </a:p>
          <a:p>
            <a:pPr>
              <a:buFont typeface="Calibri"/>
              <a:buChar char="-"/>
            </a:pPr>
            <a:endParaRPr lang="en-GB"/>
          </a:p>
          <a:p>
            <a:pPr>
              <a:buFont typeface="Calibri"/>
              <a:buChar char="-"/>
            </a:pPr>
            <a:endParaRPr lang="en-GB"/>
          </a:p>
          <a:p>
            <a:pPr>
              <a:buFont typeface="Calibri"/>
              <a:buChar char="-"/>
            </a:pPr>
            <a:endParaRPr lang="en-GB"/>
          </a:p>
          <a:p>
            <a:pPr>
              <a:buFont typeface="Calibri"/>
              <a:buChar char="-"/>
            </a:pPr>
            <a:endParaRPr lang="en-GB"/>
          </a:p>
        </p:txBody>
      </p:sp>
      <p:pic>
        <p:nvPicPr>
          <p:cNvPr id="2" name="Picture 1" descr="The Wobble Hypothesis">
            <a:extLst>
              <a:ext uri="{FF2B5EF4-FFF2-40B4-BE49-F238E27FC236}">
                <a16:creationId xmlns:a16="http://schemas.microsoft.com/office/drawing/2014/main" id="{6DC01CE7-DD16-B227-BE12-2B6357E3ED33}"/>
              </a:ext>
            </a:extLst>
          </p:cNvPr>
          <p:cNvPicPr>
            <a:picLocks noChangeAspect="1"/>
          </p:cNvPicPr>
          <p:nvPr/>
        </p:nvPicPr>
        <p:blipFill>
          <a:blip r:embed="rId4"/>
          <a:stretch>
            <a:fillRect/>
          </a:stretch>
        </p:blipFill>
        <p:spPr>
          <a:xfrm>
            <a:off x="5347855" y="4631228"/>
            <a:ext cx="7580745" cy="3980180"/>
          </a:xfrm>
          <a:prstGeom prst="rect">
            <a:avLst/>
          </a:prstGeom>
        </p:spPr>
      </p:pic>
      <p:sp>
        <p:nvSpPr>
          <p:cNvPr id="6" name="TextBox 5">
            <a:extLst>
              <a:ext uri="{FF2B5EF4-FFF2-40B4-BE49-F238E27FC236}">
                <a16:creationId xmlns:a16="http://schemas.microsoft.com/office/drawing/2014/main" id="{506586D7-BD7A-D99A-821F-E189F67ABBB6}"/>
              </a:ext>
            </a:extLst>
          </p:cNvPr>
          <p:cNvSpPr txBox="1"/>
          <p:nvPr/>
        </p:nvSpPr>
        <p:spPr>
          <a:xfrm>
            <a:off x="461818" y="9513454"/>
            <a:ext cx="124460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Image reference: </a:t>
            </a:r>
            <a:r>
              <a:rPr lang="en-GB" sz="1200">
                <a:latin typeface="Times New Roman"/>
                <a:cs typeface="Times New Roman"/>
              </a:rPr>
              <a:t>Aryal, S. (2018). </a:t>
            </a:r>
            <a:r>
              <a:rPr lang="en-GB" sz="1200" i="1">
                <a:latin typeface="Times New Roman"/>
                <a:cs typeface="Times New Roman"/>
              </a:rPr>
              <a:t>The Wobble Hypothesis | Molecular Biology / Genetics | Microbe Notes</a:t>
            </a:r>
            <a:r>
              <a:rPr lang="en-GB" sz="1200">
                <a:latin typeface="Times New Roman"/>
                <a:cs typeface="Times New Roman"/>
              </a:rPr>
              <a:t>. [online] Microbe Notes. Available at: </a:t>
            </a:r>
            <a:r>
              <a:rPr lang="en-GB" sz="1200">
                <a:latin typeface="Times New Roman"/>
                <a:cs typeface="Times New Roman"/>
                <a:hlinkClick r:id="rId5"/>
              </a:rPr>
              <a:t>https://microbenotes.com/the-wobble-hypothesis/</a:t>
            </a:r>
            <a:r>
              <a:rPr lang="en-GB" sz="1200">
                <a:latin typeface="Times New Roman"/>
                <a:cs typeface="Times New Roman"/>
              </a:rPr>
              <a:t>.</a:t>
            </a:r>
            <a:endParaRPr lang="en-US"/>
          </a:p>
          <a:p>
            <a:endParaRPr lang="en-GB"/>
          </a:p>
        </p:txBody>
      </p:sp>
      <p:pic>
        <p:nvPicPr>
          <p:cNvPr id="8" name="Picture 7" descr="A black background with a black square&#10;&#10;AI-generated content may be incorrect.">
            <a:extLst>
              <a:ext uri="{FF2B5EF4-FFF2-40B4-BE49-F238E27FC236}">
                <a16:creationId xmlns:a16="http://schemas.microsoft.com/office/drawing/2014/main" id="{D412BB7C-497E-A019-FEEA-9AA58C13A303}"/>
              </a:ext>
            </a:extLst>
          </p:cNvPr>
          <p:cNvPicPr>
            <a:picLocks noChangeAspect="1"/>
          </p:cNvPicPr>
          <p:nvPr/>
        </p:nvPicPr>
        <p:blipFill>
          <a:blip r:embed="rId6"/>
          <a:stretch>
            <a:fillRect/>
          </a:stretch>
        </p:blipFill>
        <p:spPr>
          <a:xfrm>
            <a:off x="15320353" y="231164"/>
            <a:ext cx="2750526" cy="817440"/>
          </a:xfrm>
          <a:prstGeom prst="rect">
            <a:avLst/>
          </a:prstGeom>
        </p:spPr>
      </p:pic>
    </p:spTree>
    <p:extLst>
      <p:ext uri="{BB962C8B-B14F-4D97-AF65-F5344CB8AC3E}">
        <p14:creationId xmlns:p14="http://schemas.microsoft.com/office/powerpoint/2010/main" val="1955687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2">
          <a:extLst>
            <a:ext uri="{FF2B5EF4-FFF2-40B4-BE49-F238E27FC236}">
              <a16:creationId xmlns:a16="http://schemas.microsoft.com/office/drawing/2014/main" id="{FF9BCCC1-8CCD-7AAF-1EBE-D4ED838ACD38}"/>
            </a:ext>
          </a:extLst>
        </p:cNvPr>
        <p:cNvGrpSpPr/>
        <p:nvPr/>
      </p:nvGrpSpPr>
      <p:grpSpPr>
        <a:xfrm>
          <a:off x="0" y="0"/>
          <a:ext cx="0" cy="0"/>
          <a:chOff x="0" y="0"/>
          <a:chExt cx="0" cy="0"/>
        </a:xfrm>
      </p:grpSpPr>
      <p:sp>
        <p:nvSpPr>
          <p:cNvPr id="113" name="Google Shape;113;p3">
            <a:extLst>
              <a:ext uri="{FF2B5EF4-FFF2-40B4-BE49-F238E27FC236}">
                <a16:creationId xmlns:a16="http://schemas.microsoft.com/office/drawing/2014/main" id="{A7E2B132-9382-8055-E7D3-4B5343240824}"/>
              </a:ext>
            </a:extLst>
          </p:cNvPr>
          <p:cNvSpPr/>
          <p:nvPr/>
        </p:nvSpPr>
        <p:spPr>
          <a:xfrm>
            <a:off x="450422" y="2301420"/>
            <a:ext cx="8088034" cy="7356316"/>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sp>
      <p:sp>
        <p:nvSpPr>
          <p:cNvPr id="4" name="Title 3">
            <a:extLst>
              <a:ext uri="{FF2B5EF4-FFF2-40B4-BE49-F238E27FC236}">
                <a16:creationId xmlns:a16="http://schemas.microsoft.com/office/drawing/2014/main" id="{2BB4E1BD-C8C2-6F0E-18D0-81F4741EE4D2}"/>
              </a:ext>
            </a:extLst>
          </p:cNvPr>
          <p:cNvSpPr>
            <a:spLocks noGrp="1"/>
          </p:cNvSpPr>
          <p:nvPr>
            <p:ph type="title"/>
          </p:nvPr>
        </p:nvSpPr>
        <p:spPr>
          <a:xfrm>
            <a:off x="457200" y="274638"/>
            <a:ext cx="17667514" cy="1665514"/>
          </a:xfrm>
        </p:spPr>
        <p:txBody>
          <a:bodyPr/>
          <a:lstStyle/>
          <a:p>
            <a:r>
              <a:rPr lang="en-GB"/>
              <a:t>Translation: initiation</a:t>
            </a:r>
          </a:p>
        </p:txBody>
      </p:sp>
      <p:sp>
        <p:nvSpPr>
          <p:cNvPr id="5" name="Text Placeholder 4">
            <a:extLst>
              <a:ext uri="{FF2B5EF4-FFF2-40B4-BE49-F238E27FC236}">
                <a16:creationId xmlns:a16="http://schemas.microsoft.com/office/drawing/2014/main" id="{506CCDC1-306B-743A-ACB2-54D83C71EB51}"/>
              </a:ext>
            </a:extLst>
          </p:cNvPr>
          <p:cNvSpPr>
            <a:spLocks noGrp="1"/>
          </p:cNvSpPr>
          <p:nvPr>
            <p:ph type="body" idx="1"/>
          </p:nvPr>
        </p:nvSpPr>
        <p:spPr>
          <a:xfrm>
            <a:off x="489858" y="2449286"/>
            <a:ext cx="8047263" cy="7040563"/>
          </a:xfrm>
        </p:spPr>
        <p:txBody>
          <a:bodyPr>
            <a:normAutofit/>
          </a:bodyPr>
          <a:lstStyle/>
          <a:p>
            <a:pPr>
              <a:buFont typeface="Calibri"/>
              <a:buChar char="-"/>
            </a:pPr>
            <a:r>
              <a:rPr lang="en-GB"/>
              <a:t>Initiation factors </a:t>
            </a:r>
            <a:r>
              <a:rPr lang="en-GB" b="1"/>
              <a:t>IF1</a:t>
            </a:r>
            <a:r>
              <a:rPr lang="en-GB"/>
              <a:t> and </a:t>
            </a:r>
            <a:r>
              <a:rPr lang="en-GB" b="1"/>
              <a:t>IF3</a:t>
            </a:r>
            <a:r>
              <a:rPr lang="en-GB"/>
              <a:t> bind the </a:t>
            </a:r>
            <a:r>
              <a:rPr lang="en-GB" b="1"/>
              <a:t>30S subunit</a:t>
            </a:r>
          </a:p>
          <a:p>
            <a:pPr>
              <a:buFont typeface="Calibri"/>
              <a:buChar char="-"/>
            </a:pPr>
            <a:r>
              <a:rPr lang="en-GB"/>
              <a:t>This complex binds mRNA</a:t>
            </a:r>
          </a:p>
          <a:p>
            <a:pPr>
              <a:buFont typeface="Calibri"/>
              <a:buChar char="-"/>
            </a:pPr>
            <a:r>
              <a:rPr lang="en-GB" b="1" err="1"/>
              <a:t>FMet-tRNA</a:t>
            </a:r>
            <a:r>
              <a:rPr lang="en-GB" b="1" baseline="30000" err="1"/>
              <a:t>fMet</a:t>
            </a:r>
            <a:r>
              <a:rPr lang="en-GB"/>
              <a:t> (only prokaryotes) in complex with </a:t>
            </a:r>
            <a:r>
              <a:rPr lang="en-GB" b="1"/>
              <a:t>IF2-GTP</a:t>
            </a:r>
            <a:r>
              <a:rPr lang="en-GB"/>
              <a:t> enters the P site of the 30S subunit</a:t>
            </a:r>
          </a:p>
          <a:p>
            <a:pPr>
              <a:buFont typeface="Calibri"/>
              <a:buChar char="-"/>
            </a:pPr>
            <a:r>
              <a:rPr lang="en-GB"/>
              <a:t>The </a:t>
            </a:r>
            <a:r>
              <a:rPr lang="en-GB" b="1"/>
              <a:t>16S rRNA</a:t>
            </a:r>
            <a:r>
              <a:rPr lang="en-GB"/>
              <a:t> binds to the </a:t>
            </a:r>
            <a:r>
              <a:rPr lang="en-GB" b="1"/>
              <a:t>Shine-Dalgarno sequence</a:t>
            </a:r>
            <a:r>
              <a:rPr lang="en-GB"/>
              <a:t> in the mRNA to line </a:t>
            </a:r>
            <a:r>
              <a:rPr lang="en-GB" err="1"/>
              <a:t>fMet-tRNA</a:t>
            </a:r>
            <a:r>
              <a:rPr lang="en-GB" baseline="30000" err="1"/>
              <a:t>fMet</a:t>
            </a:r>
            <a:r>
              <a:rPr lang="en-GB"/>
              <a:t> with the AUG start codon</a:t>
            </a:r>
          </a:p>
          <a:p>
            <a:pPr lvl="1">
              <a:buSzPts val="2800"/>
              <a:buFont typeface="Courier New"/>
              <a:buChar char="o"/>
            </a:pPr>
            <a:r>
              <a:rPr lang="en-GB"/>
              <a:t>Shine-Dalgarno sequence is in the 5' UTR of mRNA</a:t>
            </a:r>
          </a:p>
          <a:p>
            <a:pPr>
              <a:buFont typeface="Calibri"/>
              <a:buChar char="-"/>
            </a:pPr>
            <a:r>
              <a:rPr lang="en-GB"/>
              <a:t>The large subunit binds which is accompanied by the hydrolysis of GTP releasing GDP, Pi and IFs (1,2,3)</a:t>
            </a:r>
          </a:p>
          <a:p>
            <a:pPr lvl="1">
              <a:buFont typeface="Courier New"/>
              <a:buChar char="o"/>
            </a:pPr>
            <a:endParaRPr lang="en-GB"/>
          </a:p>
          <a:p>
            <a:pPr>
              <a:buFont typeface="Calibri"/>
              <a:buChar char="-"/>
            </a:pPr>
            <a:endParaRPr lang="en-GB"/>
          </a:p>
        </p:txBody>
      </p:sp>
      <p:pic>
        <p:nvPicPr>
          <p:cNvPr id="2" name="Picture 1" descr="A diagram of a dna sequence&#10;&#10;AI-generated content may be incorrect.">
            <a:extLst>
              <a:ext uri="{FF2B5EF4-FFF2-40B4-BE49-F238E27FC236}">
                <a16:creationId xmlns:a16="http://schemas.microsoft.com/office/drawing/2014/main" id="{34BC39AE-2E1D-6196-B0FA-4BF5ACDF8C24}"/>
              </a:ext>
            </a:extLst>
          </p:cNvPr>
          <p:cNvPicPr>
            <a:picLocks noChangeAspect="1"/>
          </p:cNvPicPr>
          <p:nvPr/>
        </p:nvPicPr>
        <p:blipFill>
          <a:blip r:embed="rId4"/>
          <a:stretch>
            <a:fillRect/>
          </a:stretch>
        </p:blipFill>
        <p:spPr>
          <a:xfrm>
            <a:off x="9822760" y="2200689"/>
            <a:ext cx="6076950" cy="7277100"/>
          </a:xfrm>
          <a:prstGeom prst="rect">
            <a:avLst/>
          </a:prstGeom>
        </p:spPr>
      </p:pic>
      <p:sp>
        <p:nvSpPr>
          <p:cNvPr id="8" name="TextBox 7">
            <a:extLst>
              <a:ext uri="{FF2B5EF4-FFF2-40B4-BE49-F238E27FC236}">
                <a16:creationId xmlns:a16="http://schemas.microsoft.com/office/drawing/2014/main" id="{B367C3B9-8B24-F4B9-BE33-D18FBE3C406F}"/>
              </a:ext>
            </a:extLst>
          </p:cNvPr>
          <p:cNvSpPr txBox="1"/>
          <p:nvPr/>
        </p:nvSpPr>
        <p:spPr>
          <a:xfrm>
            <a:off x="-1" y="9854292"/>
            <a:ext cx="1495697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Image reference: Hunt</a:t>
            </a:r>
            <a:r>
              <a:rPr lang="en-GB">
                <a:ea typeface="Open Sans"/>
              </a:rPr>
              <a:t>, R</a:t>
            </a:r>
            <a:r>
              <a:rPr lang="en-GB" sz="1100">
                <a:latin typeface="Open Sans"/>
                <a:ea typeface="Open Sans"/>
                <a:cs typeface="Open Sans"/>
              </a:rPr>
              <a:t>. (2024) 'gene products and protein synthesis'</a:t>
            </a:r>
            <a:endParaRPr lang="en-US"/>
          </a:p>
        </p:txBody>
      </p:sp>
      <p:pic>
        <p:nvPicPr>
          <p:cNvPr id="6" name="Picture 5" descr="A black background with a black square&#10;&#10;AI-generated content may be incorrect.">
            <a:extLst>
              <a:ext uri="{FF2B5EF4-FFF2-40B4-BE49-F238E27FC236}">
                <a16:creationId xmlns:a16="http://schemas.microsoft.com/office/drawing/2014/main" id="{D8334613-8CD3-8354-9953-3A23A4827F39}"/>
              </a:ext>
            </a:extLst>
          </p:cNvPr>
          <p:cNvPicPr>
            <a:picLocks noChangeAspect="1"/>
          </p:cNvPicPr>
          <p:nvPr/>
        </p:nvPicPr>
        <p:blipFill>
          <a:blip r:embed="rId5"/>
          <a:stretch>
            <a:fillRect/>
          </a:stretch>
        </p:blipFill>
        <p:spPr>
          <a:xfrm>
            <a:off x="15320353" y="231164"/>
            <a:ext cx="2750526" cy="817440"/>
          </a:xfrm>
          <a:prstGeom prst="rect">
            <a:avLst/>
          </a:prstGeom>
        </p:spPr>
      </p:pic>
    </p:spTree>
    <p:extLst>
      <p:ext uri="{BB962C8B-B14F-4D97-AF65-F5344CB8AC3E}">
        <p14:creationId xmlns:p14="http://schemas.microsoft.com/office/powerpoint/2010/main" val="1195907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2">
          <a:extLst>
            <a:ext uri="{FF2B5EF4-FFF2-40B4-BE49-F238E27FC236}">
              <a16:creationId xmlns:a16="http://schemas.microsoft.com/office/drawing/2014/main" id="{84BAFDD7-B550-3A80-7B56-573E0CEF3DA0}"/>
            </a:ext>
          </a:extLst>
        </p:cNvPr>
        <p:cNvGrpSpPr/>
        <p:nvPr/>
      </p:nvGrpSpPr>
      <p:grpSpPr>
        <a:xfrm>
          <a:off x="0" y="0"/>
          <a:ext cx="0" cy="0"/>
          <a:chOff x="0" y="0"/>
          <a:chExt cx="0" cy="0"/>
        </a:xfrm>
      </p:grpSpPr>
      <p:sp>
        <p:nvSpPr>
          <p:cNvPr id="113" name="Google Shape;113;p3">
            <a:extLst>
              <a:ext uri="{FF2B5EF4-FFF2-40B4-BE49-F238E27FC236}">
                <a16:creationId xmlns:a16="http://schemas.microsoft.com/office/drawing/2014/main" id="{2D6C7DEE-3852-BA2D-8579-477DDBC7EED5}"/>
              </a:ext>
            </a:extLst>
          </p:cNvPr>
          <p:cNvSpPr/>
          <p:nvPr/>
        </p:nvSpPr>
        <p:spPr>
          <a:xfrm>
            <a:off x="450422" y="2301420"/>
            <a:ext cx="8088034" cy="7356316"/>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sp>
      <p:sp>
        <p:nvSpPr>
          <p:cNvPr id="4" name="Title 3">
            <a:extLst>
              <a:ext uri="{FF2B5EF4-FFF2-40B4-BE49-F238E27FC236}">
                <a16:creationId xmlns:a16="http://schemas.microsoft.com/office/drawing/2014/main" id="{3A0C3E35-7925-6F87-91C6-B60172CFC8D0}"/>
              </a:ext>
            </a:extLst>
          </p:cNvPr>
          <p:cNvSpPr>
            <a:spLocks noGrp="1"/>
          </p:cNvSpPr>
          <p:nvPr>
            <p:ph type="title"/>
          </p:nvPr>
        </p:nvSpPr>
        <p:spPr>
          <a:xfrm>
            <a:off x="457200" y="274638"/>
            <a:ext cx="17667514" cy="1665514"/>
          </a:xfrm>
        </p:spPr>
        <p:txBody>
          <a:bodyPr/>
          <a:lstStyle/>
          <a:p>
            <a:r>
              <a:rPr lang="en-GB"/>
              <a:t>Translation: elongation</a:t>
            </a:r>
          </a:p>
        </p:txBody>
      </p:sp>
      <p:sp>
        <p:nvSpPr>
          <p:cNvPr id="5" name="Text Placeholder 4">
            <a:extLst>
              <a:ext uri="{FF2B5EF4-FFF2-40B4-BE49-F238E27FC236}">
                <a16:creationId xmlns:a16="http://schemas.microsoft.com/office/drawing/2014/main" id="{0D693712-2D87-39B3-D2AE-F1EFA6157F14}"/>
              </a:ext>
            </a:extLst>
          </p:cNvPr>
          <p:cNvSpPr>
            <a:spLocks noGrp="1"/>
          </p:cNvSpPr>
          <p:nvPr>
            <p:ph type="body" idx="1"/>
          </p:nvPr>
        </p:nvSpPr>
        <p:spPr>
          <a:xfrm>
            <a:off x="489858" y="2449286"/>
            <a:ext cx="8047263" cy="7040563"/>
          </a:xfrm>
        </p:spPr>
        <p:txBody>
          <a:bodyPr>
            <a:normAutofit/>
          </a:bodyPr>
          <a:lstStyle/>
          <a:p>
            <a:pPr>
              <a:buFont typeface="Calibri"/>
              <a:buChar char="-"/>
            </a:pPr>
            <a:r>
              <a:rPr lang="en-GB"/>
              <a:t>Aminoacyl tRNA binds to elongation factor EF-Tu GTP and enters the A site of the ribosome</a:t>
            </a:r>
          </a:p>
          <a:p>
            <a:pPr>
              <a:buFont typeface="Calibri"/>
              <a:buChar char="-"/>
            </a:pPr>
            <a:r>
              <a:rPr lang="en-GB"/>
              <a:t>If the anticodon of the tRNA is complementary to the codon of the mRNA then GTP hydrolysis takes place and EF-Tu GDP + Pi are released</a:t>
            </a:r>
          </a:p>
          <a:p>
            <a:pPr>
              <a:buFont typeface="Calibri"/>
              <a:buChar char="-"/>
            </a:pPr>
            <a:r>
              <a:rPr lang="en-GB"/>
              <a:t>Next the peptidyl transferase process occurs:</a:t>
            </a:r>
          </a:p>
          <a:p>
            <a:pPr lvl="1">
              <a:buSzPts val="2800"/>
              <a:buFont typeface="Courier New"/>
              <a:buChar char="o"/>
            </a:pPr>
            <a:r>
              <a:rPr lang="en-GB"/>
              <a:t>The free NH2 of the incoming amino acid attacks the carbonyl carbon of the previous amino acid to form the peptide bond – the protein is synthesised by 'lifting' the incomplete polypeptide and placing the new amino acid underneath. The tRNA in the P site is left uncharged</a:t>
            </a:r>
          </a:p>
          <a:p>
            <a:pPr lvl="1">
              <a:buSzPts val="2800"/>
              <a:buFont typeface="Courier New"/>
              <a:buChar char="o"/>
            </a:pPr>
            <a:r>
              <a:rPr lang="en-GB"/>
              <a:t>Translocation of the ribosome occurs with GTP hydrolysis of the GTP bound to EG-G – the A site is now free</a:t>
            </a:r>
          </a:p>
          <a:p>
            <a:pPr lvl="1">
              <a:buSzPts val="2800"/>
              <a:buFont typeface="Courier New"/>
              <a:buChar char="o"/>
            </a:pPr>
            <a:r>
              <a:rPr lang="en-GB"/>
              <a:t>The discharged tRNA moves to the e site and is released from the ribosome</a:t>
            </a:r>
          </a:p>
          <a:p>
            <a:pPr lvl="1">
              <a:buFont typeface="Courier New"/>
              <a:buChar char="o"/>
            </a:pPr>
            <a:endParaRPr lang="en-GB"/>
          </a:p>
          <a:p>
            <a:pPr>
              <a:buFont typeface="Calibri"/>
              <a:buChar char="-"/>
            </a:pPr>
            <a:endParaRPr lang="en-GB"/>
          </a:p>
        </p:txBody>
      </p:sp>
      <p:pic>
        <p:nvPicPr>
          <p:cNvPr id="3" name="Picture 2">
            <a:extLst>
              <a:ext uri="{FF2B5EF4-FFF2-40B4-BE49-F238E27FC236}">
                <a16:creationId xmlns:a16="http://schemas.microsoft.com/office/drawing/2014/main" id="{B55C24C8-34F0-15DE-2DA3-CD8F7CBCDD4F}"/>
              </a:ext>
            </a:extLst>
          </p:cNvPr>
          <p:cNvPicPr>
            <a:picLocks noChangeAspect="1"/>
          </p:cNvPicPr>
          <p:nvPr/>
        </p:nvPicPr>
        <p:blipFill>
          <a:blip r:embed="rId4"/>
          <a:stretch>
            <a:fillRect/>
          </a:stretch>
        </p:blipFill>
        <p:spPr>
          <a:xfrm>
            <a:off x="9575345" y="1937657"/>
            <a:ext cx="7424058" cy="7701643"/>
          </a:xfrm>
          <a:prstGeom prst="rect">
            <a:avLst/>
          </a:prstGeom>
        </p:spPr>
      </p:pic>
      <p:sp>
        <p:nvSpPr>
          <p:cNvPr id="2" name="TextBox 1">
            <a:extLst>
              <a:ext uri="{FF2B5EF4-FFF2-40B4-BE49-F238E27FC236}">
                <a16:creationId xmlns:a16="http://schemas.microsoft.com/office/drawing/2014/main" id="{E75EA618-4936-A27C-1C00-2846F529EC13}"/>
              </a:ext>
            </a:extLst>
          </p:cNvPr>
          <p:cNvSpPr txBox="1"/>
          <p:nvPr/>
        </p:nvSpPr>
        <p:spPr>
          <a:xfrm>
            <a:off x="114299" y="9878785"/>
            <a:ext cx="1495697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Image reference: Hunt</a:t>
            </a:r>
            <a:r>
              <a:rPr lang="en-GB">
                <a:ea typeface="Open Sans"/>
              </a:rPr>
              <a:t>, R</a:t>
            </a:r>
            <a:r>
              <a:rPr lang="en-GB" sz="1100">
                <a:latin typeface="Open Sans"/>
                <a:ea typeface="Open Sans"/>
                <a:cs typeface="Open Sans"/>
              </a:rPr>
              <a:t>. (2024) 'gene products and protein synthesis'</a:t>
            </a:r>
            <a:endParaRPr lang="en-US"/>
          </a:p>
        </p:txBody>
      </p:sp>
      <p:pic>
        <p:nvPicPr>
          <p:cNvPr id="7" name="Picture 6" descr="A black background with a black square&#10;&#10;AI-generated content may be incorrect.">
            <a:extLst>
              <a:ext uri="{FF2B5EF4-FFF2-40B4-BE49-F238E27FC236}">
                <a16:creationId xmlns:a16="http://schemas.microsoft.com/office/drawing/2014/main" id="{04650A2C-578C-6B31-9C5C-E352C319D2AC}"/>
              </a:ext>
            </a:extLst>
          </p:cNvPr>
          <p:cNvPicPr>
            <a:picLocks noChangeAspect="1"/>
          </p:cNvPicPr>
          <p:nvPr/>
        </p:nvPicPr>
        <p:blipFill>
          <a:blip r:embed="rId5"/>
          <a:stretch>
            <a:fillRect/>
          </a:stretch>
        </p:blipFill>
        <p:spPr>
          <a:xfrm>
            <a:off x="15320353" y="231164"/>
            <a:ext cx="2750526" cy="817440"/>
          </a:xfrm>
          <a:prstGeom prst="rect">
            <a:avLst/>
          </a:prstGeom>
        </p:spPr>
      </p:pic>
    </p:spTree>
    <p:extLst>
      <p:ext uri="{BB962C8B-B14F-4D97-AF65-F5344CB8AC3E}">
        <p14:creationId xmlns:p14="http://schemas.microsoft.com/office/powerpoint/2010/main" val="2789955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2"/>
        <p:cNvGrpSpPr/>
        <p:nvPr/>
      </p:nvGrpSpPr>
      <p:grpSpPr>
        <a:xfrm>
          <a:off x="0" y="0"/>
          <a:ext cx="0" cy="0"/>
          <a:chOff x="0" y="0"/>
          <a:chExt cx="0" cy="0"/>
        </a:xfrm>
      </p:grpSpPr>
      <p:sp>
        <p:nvSpPr>
          <p:cNvPr id="113" name="Google Shape;113;p3"/>
          <p:cNvSpPr/>
          <p:nvPr/>
        </p:nvSpPr>
        <p:spPr>
          <a:xfrm>
            <a:off x="450422" y="2301420"/>
            <a:ext cx="8088034" cy="7356316"/>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sp>
      <p:sp>
        <p:nvSpPr>
          <p:cNvPr id="4" name="Title 3">
            <a:extLst>
              <a:ext uri="{FF2B5EF4-FFF2-40B4-BE49-F238E27FC236}">
                <a16:creationId xmlns:a16="http://schemas.microsoft.com/office/drawing/2014/main" id="{91B06EE3-1EE7-4878-B933-A31B95AB4E83}"/>
              </a:ext>
            </a:extLst>
          </p:cNvPr>
          <p:cNvSpPr>
            <a:spLocks noGrp="1"/>
          </p:cNvSpPr>
          <p:nvPr>
            <p:ph type="title"/>
          </p:nvPr>
        </p:nvSpPr>
        <p:spPr>
          <a:xfrm>
            <a:off x="457200" y="274638"/>
            <a:ext cx="17667514" cy="1665514"/>
          </a:xfrm>
        </p:spPr>
        <p:txBody>
          <a:bodyPr/>
          <a:lstStyle/>
          <a:p>
            <a:r>
              <a:rPr lang="en-GB"/>
              <a:t>Chemistry and Structure of DNA</a:t>
            </a:r>
          </a:p>
        </p:txBody>
      </p:sp>
      <p:sp>
        <p:nvSpPr>
          <p:cNvPr id="5" name="Text Placeholder 4">
            <a:extLst>
              <a:ext uri="{FF2B5EF4-FFF2-40B4-BE49-F238E27FC236}">
                <a16:creationId xmlns:a16="http://schemas.microsoft.com/office/drawing/2014/main" id="{94B93948-5BF2-83F8-FEC3-A8902979070E}"/>
              </a:ext>
            </a:extLst>
          </p:cNvPr>
          <p:cNvSpPr>
            <a:spLocks noGrp="1"/>
          </p:cNvSpPr>
          <p:nvPr>
            <p:ph type="body" idx="1"/>
          </p:nvPr>
        </p:nvSpPr>
        <p:spPr>
          <a:xfrm>
            <a:off x="489858" y="2449286"/>
            <a:ext cx="8047263" cy="7040563"/>
          </a:xfrm>
        </p:spPr>
        <p:txBody>
          <a:bodyPr>
            <a:normAutofit lnSpcReduction="10000"/>
          </a:bodyPr>
          <a:lstStyle/>
          <a:p>
            <a:pPr marL="508000" indent="-457200">
              <a:buFont typeface="Calibri"/>
              <a:buChar char="-"/>
            </a:pPr>
            <a:r>
              <a:rPr lang="en-GB"/>
              <a:t>A DNA nucleotide consists of a nitrogen base attached to the 1' position and a phosphate group attached to the 5' position in deoxyribose sugar</a:t>
            </a:r>
            <a:endParaRPr lang="en-US"/>
          </a:p>
          <a:p>
            <a:pPr>
              <a:buFont typeface="Calibri"/>
              <a:buChar char="-"/>
            </a:pPr>
            <a:r>
              <a:rPr lang="en-GB"/>
              <a:t>A nucleoside is the combination of the nitrogen base and the sugar</a:t>
            </a:r>
          </a:p>
          <a:p>
            <a:pPr>
              <a:buFont typeface="Calibri"/>
              <a:buChar char="-"/>
            </a:pPr>
            <a:r>
              <a:rPr lang="en-GB"/>
              <a:t>There are 4 options for bases in DNA: guanine + adenine (purines) and cytosine + thymine (</a:t>
            </a:r>
            <a:r>
              <a:rPr lang="en-GB" err="1"/>
              <a:t>pyramidines</a:t>
            </a:r>
            <a:r>
              <a:rPr lang="en-GB"/>
              <a:t>)</a:t>
            </a:r>
          </a:p>
          <a:p>
            <a:pPr>
              <a:buFont typeface="Calibri"/>
              <a:buChar char="-"/>
            </a:pPr>
            <a:r>
              <a:rPr lang="en-GB"/>
              <a:t>In DNA the sugar is deoxyribose - lacks a OH at the 2' position compared to ribose</a:t>
            </a:r>
          </a:p>
          <a:p>
            <a:pPr>
              <a:buFont typeface="Calibri"/>
              <a:buChar char="-"/>
            </a:pPr>
            <a:r>
              <a:rPr lang="en-GB"/>
              <a:t>DNA strands have polarity/ directionality – 5' end has a free phosphate and 3' end has a free –OH group</a:t>
            </a:r>
          </a:p>
          <a:p>
            <a:pPr>
              <a:buFont typeface="Calibri"/>
              <a:buChar char="-"/>
            </a:pPr>
            <a:r>
              <a:rPr lang="en-GB"/>
              <a:t>The nucleotides are joined by phosphodiester bonds releasing </a:t>
            </a:r>
            <a:r>
              <a:rPr lang="en-GB" err="1"/>
              <a:t>PPi</a:t>
            </a:r>
            <a:r>
              <a:rPr lang="en-GB"/>
              <a:t> and the reaction is catalysed by DNA polymerase</a:t>
            </a:r>
          </a:p>
          <a:p>
            <a:pPr>
              <a:buFont typeface="Calibri"/>
              <a:buChar char="-"/>
            </a:pPr>
            <a:endParaRPr lang="en-GB"/>
          </a:p>
        </p:txBody>
      </p:sp>
      <p:pic>
        <p:nvPicPr>
          <p:cNvPr id="7" name="Picture 6" descr="Nucleic acid | Definition, Function, Structure, &amp; Types | Britannica">
            <a:extLst>
              <a:ext uri="{FF2B5EF4-FFF2-40B4-BE49-F238E27FC236}">
                <a16:creationId xmlns:a16="http://schemas.microsoft.com/office/drawing/2014/main" id="{272C3B7E-833B-F24E-ACE8-65E07352693F}"/>
              </a:ext>
            </a:extLst>
          </p:cNvPr>
          <p:cNvPicPr>
            <a:picLocks noChangeAspect="1"/>
          </p:cNvPicPr>
          <p:nvPr/>
        </p:nvPicPr>
        <p:blipFill>
          <a:blip r:embed="rId4"/>
          <a:stretch>
            <a:fillRect/>
          </a:stretch>
        </p:blipFill>
        <p:spPr>
          <a:xfrm>
            <a:off x="8931728" y="2449489"/>
            <a:ext cx="8662305" cy="5943190"/>
          </a:xfrm>
          <a:prstGeom prst="rect">
            <a:avLst/>
          </a:prstGeom>
        </p:spPr>
      </p:pic>
      <p:sp>
        <p:nvSpPr>
          <p:cNvPr id="8" name="TextBox 1">
            <a:extLst>
              <a:ext uri="{FF2B5EF4-FFF2-40B4-BE49-F238E27FC236}">
                <a16:creationId xmlns:a16="http://schemas.microsoft.com/office/drawing/2014/main" id="{70E48514-6277-2D4D-6129-4DFAF5B8B289}"/>
              </a:ext>
            </a:extLst>
          </p:cNvPr>
          <p:cNvSpPr txBox="1"/>
          <p:nvPr/>
        </p:nvSpPr>
        <p:spPr>
          <a:xfrm>
            <a:off x="73478" y="9895113"/>
            <a:ext cx="14761028"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a:t>Image reference: </a:t>
            </a:r>
            <a:r>
              <a:rPr lang="en-GB" sz="1200">
                <a:latin typeface="Times New Roman"/>
                <a:cs typeface="Times New Roman"/>
              </a:rPr>
              <a:t>The Editors of </a:t>
            </a:r>
            <a:r>
              <a:rPr lang="en-GB" sz="1200" err="1">
                <a:latin typeface="Times New Roman"/>
                <a:cs typeface="Times New Roman"/>
              </a:rPr>
              <a:t>Encyclopedia</a:t>
            </a:r>
            <a:r>
              <a:rPr lang="en-GB" sz="1200">
                <a:latin typeface="Times New Roman"/>
                <a:cs typeface="Times New Roman"/>
              </a:rPr>
              <a:t> Britannica (2008). Nucleotide | biochemistry. In: </a:t>
            </a:r>
            <a:r>
              <a:rPr lang="en-GB" sz="1200" i="1" err="1">
                <a:latin typeface="Times New Roman"/>
                <a:cs typeface="Times New Roman"/>
              </a:rPr>
              <a:t>Encyclopædia</a:t>
            </a:r>
            <a:r>
              <a:rPr lang="en-GB" sz="1200" i="1">
                <a:latin typeface="Times New Roman"/>
                <a:cs typeface="Times New Roman"/>
              </a:rPr>
              <a:t> Britannica</a:t>
            </a:r>
            <a:r>
              <a:rPr lang="en-GB" sz="1200">
                <a:latin typeface="Times New Roman"/>
                <a:cs typeface="Times New Roman"/>
              </a:rPr>
              <a:t>. [online] Available at: </a:t>
            </a:r>
            <a:r>
              <a:rPr lang="en-GB" sz="1200">
                <a:latin typeface="Times New Roman"/>
                <a:cs typeface="Times New Roman"/>
                <a:hlinkClick r:id="rId5"/>
              </a:rPr>
              <a:t>https://www.britannica.com/science/nucleotide</a:t>
            </a:r>
            <a:r>
              <a:rPr lang="en-GB" sz="1200">
                <a:latin typeface="Times New Roman"/>
                <a:cs typeface="Times New Roman"/>
              </a:rPr>
              <a:t>.</a:t>
            </a:r>
            <a:endParaRPr lang="en-US"/>
          </a:p>
          <a:p>
            <a:endParaRPr lang="en-GB"/>
          </a:p>
        </p:txBody>
      </p:sp>
      <p:pic>
        <p:nvPicPr>
          <p:cNvPr id="3" name="Picture 2" descr="A black background with a black square&#10;&#10;AI-generated content may be incorrect.">
            <a:extLst>
              <a:ext uri="{FF2B5EF4-FFF2-40B4-BE49-F238E27FC236}">
                <a16:creationId xmlns:a16="http://schemas.microsoft.com/office/drawing/2014/main" id="{6E1DEB75-AC10-A13A-DB30-CA132CB31476}"/>
              </a:ext>
            </a:extLst>
          </p:cNvPr>
          <p:cNvPicPr>
            <a:picLocks noChangeAspect="1"/>
          </p:cNvPicPr>
          <p:nvPr/>
        </p:nvPicPr>
        <p:blipFill>
          <a:blip r:embed="rId6"/>
          <a:stretch>
            <a:fillRect/>
          </a:stretch>
        </p:blipFill>
        <p:spPr>
          <a:xfrm>
            <a:off x="15320353" y="231164"/>
            <a:ext cx="2750526" cy="81744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2">
          <a:extLst>
            <a:ext uri="{FF2B5EF4-FFF2-40B4-BE49-F238E27FC236}">
              <a16:creationId xmlns:a16="http://schemas.microsoft.com/office/drawing/2014/main" id="{196E965D-443C-3CD2-CB8D-E4366B513E56}"/>
            </a:ext>
          </a:extLst>
        </p:cNvPr>
        <p:cNvGrpSpPr/>
        <p:nvPr/>
      </p:nvGrpSpPr>
      <p:grpSpPr>
        <a:xfrm>
          <a:off x="0" y="0"/>
          <a:ext cx="0" cy="0"/>
          <a:chOff x="0" y="0"/>
          <a:chExt cx="0" cy="0"/>
        </a:xfrm>
      </p:grpSpPr>
      <p:sp>
        <p:nvSpPr>
          <p:cNvPr id="113" name="Google Shape;113;p3">
            <a:extLst>
              <a:ext uri="{FF2B5EF4-FFF2-40B4-BE49-F238E27FC236}">
                <a16:creationId xmlns:a16="http://schemas.microsoft.com/office/drawing/2014/main" id="{8D38545A-8848-2FE3-8679-3309F91D89CF}"/>
              </a:ext>
            </a:extLst>
          </p:cNvPr>
          <p:cNvSpPr/>
          <p:nvPr/>
        </p:nvSpPr>
        <p:spPr>
          <a:xfrm>
            <a:off x="450422" y="2301420"/>
            <a:ext cx="8088034" cy="7356316"/>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sp>
      <p:sp>
        <p:nvSpPr>
          <p:cNvPr id="4" name="Title 3">
            <a:extLst>
              <a:ext uri="{FF2B5EF4-FFF2-40B4-BE49-F238E27FC236}">
                <a16:creationId xmlns:a16="http://schemas.microsoft.com/office/drawing/2014/main" id="{C4764465-D389-7582-3714-CA28265B73D0}"/>
              </a:ext>
            </a:extLst>
          </p:cNvPr>
          <p:cNvSpPr>
            <a:spLocks noGrp="1"/>
          </p:cNvSpPr>
          <p:nvPr>
            <p:ph type="title"/>
          </p:nvPr>
        </p:nvSpPr>
        <p:spPr>
          <a:xfrm>
            <a:off x="457200" y="274638"/>
            <a:ext cx="17667514" cy="1665514"/>
          </a:xfrm>
        </p:spPr>
        <p:txBody>
          <a:bodyPr/>
          <a:lstStyle/>
          <a:p>
            <a:r>
              <a:rPr lang="en-GB"/>
              <a:t>Translation: termination</a:t>
            </a:r>
            <a:endParaRPr lang="en-US"/>
          </a:p>
        </p:txBody>
      </p:sp>
      <p:sp>
        <p:nvSpPr>
          <p:cNvPr id="5" name="Text Placeholder 4">
            <a:extLst>
              <a:ext uri="{FF2B5EF4-FFF2-40B4-BE49-F238E27FC236}">
                <a16:creationId xmlns:a16="http://schemas.microsoft.com/office/drawing/2014/main" id="{3906DC46-F176-BC8A-39CA-D4860B8A9B90}"/>
              </a:ext>
            </a:extLst>
          </p:cNvPr>
          <p:cNvSpPr>
            <a:spLocks noGrp="1"/>
          </p:cNvSpPr>
          <p:nvPr>
            <p:ph type="body" idx="1"/>
          </p:nvPr>
        </p:nvSpPr>
        <p:spPr>
          <a:xfrm>
            <a:off x="489858" y="2449286"/>
            <a:ext cx="8047263" cy="7040563"/>
          </a:xfrm>
        </p:spPr>
        <p:txBody>
          <a:bodyPr>
            <a:normAutofit/>
          </a:bodyPr>
          <a:lstStyle/>
          <a:p>
            <a:pPr>
              <a:buFont typeface="Calibri"/>
              <a:buChar char="-"/>
            </a:pPr>
            <a:r>
              <a:rPr lang="en-GB"/>
              <a:t>The stop codon on the mRNA presents in the A site (UAA, UAG or UGA)</a:t>
            </a:r>
          </a:p>
          <a:p>
            <a:pPr>
              <a:buFont typeface="Calibri"/>
              <a:buChar char="-"/>
            </a:pPr>
            <a:r>
              <a:rPr lang="en-GB"/>
              <a:t>Release factor (RF1 or RF2) mimics the shape of the tRNA and enters the A site with a water molecule</a:t>
            </a:r>
          </a:p>
          <a:p>
            <a:pPr>
              <a:buFont typeface="Calibri"/>
              <a:buChar char="-"/>
            </a:pPr>
            <a:r>
              <a:rPr lang="en-GB"/>
              <a:t>The peptide is hydrolysed from the final tRNA using the water molecule</a:t>
            </a:r>
          </a:p>
          <a:p>
            <a:pPr>
              <a:buFont typeface="Calibri"/>
              <a:buChar char="-"/>
            </a:pPr>
            <a:r>
              <a:rPr lang="en-GB"/>
              <a:t>The ribosome disassembles – requires ribosomal recycling factor and IF3</a:t>
            </a:r>
          </a:p>
          <a:p>
            <a:pPr lvl="1">
              <a:buFont typeface="Courier New"/>
              <a:buChar char="o"/>
            </a:pPr>
            <a:endParaRPr lang="en-GB"/>
          </a:p>
          <a:p>
            <a:pPr>
              <a:buFont typeface="Calibri"/>
              <a:buChar char="-"/>
            </a:pPr>
            <a:endParaRPr lang="en-GB"/>
          </a:p>
        </p:txBody>
      </p:sp>
      <p:pic>
        <p:nvPicPr>
          <p:cNvPr id="2" name="Picture 1">
            <a:extLst>
              <a:ext uri="{FF2B5EF4-FFF2-40B4-BE49-F238E27FC236}">
                <a16:creationId xmlns:a16="http://schemas.microsoft.com/office/drawing/2014/main" id="{2BDF3AD3-DF40-3AAC-138D-BB7CD0A960C2}"/>
              </a:ext>
            </a:extLst>
          </p:cNvPr>
          <p:cNvPicPr>
            <a:picLocks noChangeAspect="1"/>
          </p:cNvPicPr>
          <p:nvPr/>
        </p:nvPicPr>
        <p:blipFill>
          <a:blip r:embed="rId4"/>
          <a:stretch>
            <a:fillRect/>
          </a:stretch>
        </p:blipFill>
        <p:spPr>
          <a:xfrm>
            <a:off x="8666388" y="2849335"/>
            <a:ext cx="9339944" cy="5021036"/>
          </a:xfrm>
          <a:prstGeom prst="rect">
            <a:avLst/>
          </a:prstGeom>
        </p:spPr>
      </p:pic>
      <p:sp>
        <p:nvSpPr>
          <p:cNvPr id="6" name="TextBox 5">
            <a:extLst>
              <a:ext uri="{FF2B5EF4-FFF2-40B4-BE49-F238E27FC236}">
                <a16:creationId xmlns:a16="http://schemas.microsoft.com/office/drawing/2014/main" id="{D3AD99B9-547A-FC95-1E47-F2C0472D36AD}"/>
              </a:ext>
            </a:extLst>
          </p:cNvPr>
          <p:cNvSpPr txBox="1"/>
          <p:nvPr/>
        </p:nvSpPr>
        <p:spPr>
          <a:xfrm>
            <a:off x="114299" y="9878785"/>
            <a:ext cx="1495697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Image reference: Hunt</a:t>
            </a:r>
            <a:r>
              <a:rPr lang="en-GB">
                <a:ea typeface="Open Sans"/>
              </a:rPr>
              <a:t>, R</a:t>
            </a:r>
            <a:r>
              <a:rPr lang="en-GB" sz="1100">
                <a:latin typeface="Open Sans"/>
                <a:ea typeface="Open Sans"/>
                <a:cs typeface="Open Sans"/>
              </a:rPr>
              <a:t>. (2024) 'gene products and protein synthesis'</a:t>
            </a:r>
            <a:endParaRPr lang="en-US"/>
          </a:p>
        </p:txBody>
      </p:sp>
      <p:pic>
        <p:nvPicPr>
          <p:cNvPr id="7" name="Picture 6" descr="A black background with a black square&#10;&#10;AI-generated content may be incorrect.">
            <a:extLst>
              <a:ext uri="{FF2B5EF4-FFF2-40B4-BE49-F238E27FC236}">
                <a16:creationId xmlns:a16="http://schemas.microsoft.com/office/drawing/2014/main" id="{612AD505-B2D1-7102-442C-B7EDF75A03BC}"/>
              </a:ext>
            </a:extLst>
          </p:cNvPr>
          <p:cNvPicPr>
            <a:picLocks noChangeAspect="1"/>
          </p:cNvPicPr>
          <p:nvPr/>
        </p:nvPicPr>
        <p:blipFill>
          <a:blip r:embed="rId5"/>
          <a:stretch>
            <a:fillRect/>
          </a:stretch>
        </p:blipFill>
        <p:spPr>
          <a:xfrm>
            <a:off x="15320353" y="231164"/>
            <a:ext cx="2750526" cy="817440"/>
          </a:xfrm>
          <a:prstGeom prst="rect">
            <a:avLst/>
          </a:prstGeom>
        </p:spPr>
      </p:pic>
    </p:spTree>
    <p:extLst>
      <p:ext uri="{BB962C8B-B14F-4D97-AF65-F5344CB8AC3E}">
        <p14:creationId xmlns:p14="http://schemas.microsoft.com/office/powerpoint/2010/main" val="12799061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16216A"/>
        </a:solidFill>
        <a:effectLst/>
      </p:bgPr>
    </p:bg>
    <p:spTree>
      <p:nvGrpSpPr>
        <p:cNvPr id="1" name="Shape 143">
          <a:extLst>
            <a:ext uri="{FF2B5EF4-FFF2-40B4-BE49-F238E27FC236}">
              <a16:creationId xmlns:a16="http://schemas.microsoft.com/office/drawing/2014/main" id="{7E7E4D41-82B5-3FEB-B401-835163C8E68F}"/>
            </a:ext>
          </a:extLst>
        </p:cNvPr>
        <p:cNvGrpSpPr/>
        <p:nvPr/>
      </p:nvGrpSpPr>
      <p:grpSpPr>
        <a:xfrm>
          <a:off x="0" y="0"/>
          <a:ext cx="0" cy="0"/>
          <a:chOff x="0" y="0"/>
          <a:chExt cx="0" cy="0"/>
        </a:xfrm>
      </p:grpSpPr>
      <p:sp>
        <p:nvSpPr>
          <p:cNvPr id="144" name="Google Shape;144;p6">
            <a:extLst>
              <a:ext uri="{FF2B5EF4-FFF2-40B4-BE49-F238E27FC236}">
                <a16:creationId xmlns:a16="http://schemas.microsoft.com/office/drawing/2014/main" id="{8149053D-DC1D-0A6E-4900-0E22EEE3AA3A}"/>
              </a:ext>
            </a:extLst>
          </p:cNvPr>
          <p:cNvSpPr/>
          <p:nvPr/>
        </p:nvSpPr>
        <p:spPr>
          <a:xfrm>
            <a:off x="2238482" y="2203704"/>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46" name="Google Shape;146;p6">
            <a:extLst>
              <a:ext uri="{FF2B5EF4-FFF2-40B4-BE49-F238E27FC236}">
                <a16:creationId xmlns:a16="http://schemas.microsoft.com/office/drawing/2014/main" id="{CE5F9CF4-A922-1DC1-25D6-D1D44AC5C211}"/>
              </a:ext>
            </a:extLst>
          </p:cNvPr>
          <p:cNvSpPr txBox="1"/>
          <p:nvPr/>
        </p:nvSpPr>
        <p:spPr>
          <a:xfrm>
            <a:off x="4481801" y="895350"/>
            <a:ext cx="9324398" cy="753861"/>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a:solidFill>
                  <a:srgbClr val="FFFFFF"/>
                </a:solidFill>
              </a:rPr>
              <a:t>SBA</a:t>
            </a:r>
            <a:endParaRPr sz="1400"/>
          </a:p>
        </p:txBody>
      </p:sp>
      <p:sp>
        <p:nvSpPr>
          <p:cNvPr id="147" name="Google Shape;147;p6">
            <a:extLst>
              <a:ext uri="{FF2B5EF4-FFF2-40B4-BE49-F238E27FC236}">
                <a16:creationId xmlns:a16="http://schemas.microsoft.com/office/drawing/2014/main" id="{FE5D5BBA-03FA-9546-A701-C6B1C8F902B8}"/>
              </a:ext>
            </a:extLst>
          </p:cNvPr>
          <p:cNvSpPr txBox="1"/>
          <p:nvPr/>
        </p:nvSpPr>
        <p:spPr>
          <a:xfrm>
            <a:off x="2823501" y="2378840"/>
            <a:ext cx="13391328" cy="2302169"/>
          </a:xfrm>
          <a:prstGeom prst="rect">
            <a:avLst/>
          </a:prstGeom>
          <a:noFill/>
          <a:ln>
            <a:noFill/>
          </a:ln>
        </p:spPr>
        <p:txBody>
          <a:bodyPr spcFirstLastPara="1" wrap="square" lIns="0" tIns="0" rIns="0" bIns="0" anchor="t" anchorCtr="0">
            <a:spAutoFit/>
          </a:bodyPr>
          <a:lstStyle/>
          <a:p>
            <a:pPr algn="ctr">
              <a:buSzPts val="4800"/>
            </a:pPr>
            <a:r>
              <a:rPr lang="en-US" sz="4400">
                <a:solidFill>
                  <a:srgbClr val="392503"/>
                </a:solidFill>
              </a:rPr>
              <a:t>What is the size of the rRNA in the ribosome small sub unit</a:t>
            </a:r>
          </a:p>
          <a:p>
            <a:pPr marL="0" marR="0" lvl="0" indent="0" algn="ctr" rtl="0">
              <a:lnSpc>
                <a:spcPct val="140000"/>
              </a:lnSpc>
              <a:spcBef>
                <a:spcPts val="0"/>
              </a:spcBef>
              <a:spcAft>
                <a:spcPts val="0"/>
              </a:spcAft>
              <a:buClr>
                <a:srgbClr val="000000"/>
              </a:buClr>
              <a:buSzPts val="4800"/>
              <a:buFont typeface="Arial"/>
              <a:buNone/>
            </a:pPr>
            <a:endParaRPr sz="4400">
              <a:solidFill>
                <a:srgbClr val="392503"/>
              </a:solidFill>
            </a:endParaRPr>
          </a:p>
        </p:txBody>
      </p:sp>
      <p:sp>
        <p:nvSpPr>
          <p:cNvPr id="148" name="Google Shape;148;p6">
            <a:extLst>
              <a:ext uri="{FF2B5EF4-FFF2-40B4-BE49-F238E27FC236}">
                <a16:creationId xmlns:a16="http://schemas.microsoft.com/office/drawing/2014/main" id="{3F27192E-77CC-4EB8-288B-E114283D5968}"/>
              </a:ext>
            </a:extLst>
          </p:cNvPr>
          <p:cNvSpPr txBox="1"/>
          <p:nvPr/>
        </p:nvSpPr>
        <p:spPr>
          <a:xfrm>
            <a:off x="2839830" y="3693437"/>
            <a:ext cx="13377508" cy="6204776"/>
          </a:xfrm>
          <a:prstGeom prst="rect">
            <a:avLst/>
          </a:prstGeom>
          <a:noFill/>
          <a:ln>
            <a:noFill/>
          </a:ln>
        </p:spPr>
        <p:txBody>
          <a:bodyPr spcFirstLastPara="1" wrap="square" lIns="0" tIns="0" rIns="0" bIns="0" anchor="t" anchorCtr="0">
            <a:spAutoFit/>
          </a:bodyPr>
          <a:lstStyle/>
          <a:p>
            <a:pPr>
              <a:lnSpc>
                <a:spcPct val="140000"/>
              </a:lnSpc>
              <a:buSzPts val="4800"/>
            </a:pPr>
            <a:r>
              <a:rPr lang="en-US" sz="4800">
                <a:solidFill>
                  <a:srgbClr val="392503"/>
                </a:solidFill>
              </a:rPr>
              <a:t>A) 23S</a:t>
            </a:r>
            <a:endParaRPr lang="en-US"/>
          </a:p>
          <a:p>
            <a:pPr>
              <a:lnSpc>
                <a:spcPct val="140000"/>
              </a:lnSpc>
              <a:buSzPts val="4800"/>
            </a:pPr>
            <a:r>
              <a:rPr lang="en-US" sz="4800">
                <a:solidFill>
                  <a:srgbClr val="392503"/>
                </a:solidFill>
              </a:rPr>
              <a:t>B) 21S</a:t>
            </a:r>
            <a:endParaRPr sz="1400"/>
          </a:p>
          <a:p>
            <a:pPr>
              <a:lnSpc>
                <a:spcPct val="140000"/>
              </a:lnSpc>
              <a:buSzPts val="4800"/>
            </a:pPr>
            <a:r>
              <a:rPr lang="en-US" sz="4800">
                <a:solidFill>
                  <a:srgbClr val="392503"/>
                </a:solidFill>
              </a:rPr>
              <a:t>C) 17S</a:t>
            </a:r>
            <a:endParaRPr sz="1400"/>
          </a:p>
          <a:p>
            <a:pPr>
              <a:lnSpc>
                <a:spcPct val="140000"/>
              </a:lnSpc>
              <a:buSzPts val="4800"/>
            </a:pPr>
            <a:r>
              <a:rPr lang="en-US" sz="4800">
                <a:solidFill>
                  <a:srgbClr val="392503"/>
                </a:solidFill>
              </a:rPr>
              <a:t>D) 15S</a:t>
            </a:r>
            <a:endParaRPr sz="1400"/>
          </a:p>
          <a:p>
            <a:pPr>
              <a:lnSpc>
                <a:spcPct val="140000"/>
              </a:lnSpc>
              <a:buSzPts val="4800"/>
            </a:pPr>
            <a:r>
              <a:rPr lang="en-US" sz="4800">
                <a:solidFill>
                  <a:srgbClr val="392503"/>
                </a:solidFill>
              </a:rPr>
              <a:t>E) 16S</a:t>
            </a:r>
            <a:endParaRPr sz="1400"/>
          </a:p>
          <a:p>
            <a:pPr marL="0" marR="0" lvl="0" indent="0" rtl="0">
              <a:lnSpc>
                <a:spcPct val="140000"/>
              </a:lnSpc>
              <a:spcBef>
                <a:spcPts val="0"/>
              </a:spcBef>
              <a:spcAft>
                <a:spcPts val="0"/>
              </a:spcAft>
              <a:buClr>
                <a:srgbClr val="000000"/>
              </a:buClr>
              <a:buSzPts val="4800"/>
              <a:buFont typeface="Arial"/>
              <a:buNone/>
            </a:pPr>
            <a:endParaRPr sz="4800">
              <a:solidFill>
                <a:srgbClr val="392503"/>
              </a:solidFill>
            </a:endParaRPr>
          </a:p>
        </p:txBody>
      </p:sp>
      <p:pic>
        <p:nvPicPr>
          <p:cNvPr id="3" name="Picture 2" descr="A white letter on a black background&#10;&#10;AI-generated content may be incorrect.">
            <a:extLst>
              <a:ext uri="{FF2B5EF4-FFF2-40B4-BE49-F238E27FC236}">
                <a16:creationId xmlns:a16="http://schemas.microsoft.com/office/drawing/2014/main" id="{CBB9D4E0-0FBA-E1A7-623C-6C15FA8A18BF}"/>
              </a:ext>
            </a:extLst>
          </p:cNvPr>
          <p:cNvPicPr>
            <a:picLocks noChangeAspect="1"/>
          </p:cNvPicPr>
          <p:nvPr/>
        </p:nvPicPr>
        <p:blipFill>
          <a:blip r:embed="rId4"/>
          <a:stretch>
            <a:fillRect/>
          </a:stretch>
        </p:blipFill>
        <p:spPr>
          <a:xfrm>
            <a:off x="14955864" y="416900"/>
            <a:ext cx="2983424" cy="851639"/>
          </a:xfrm>
          <a:prstGeom prst="rect">
            <a:avLst/>
          </a:prstGeom>
        </p:spPr>
      </p:pic>
    </p:spTree>
    <p:extLst>
      <p:ext uri="{BB962C8B-B14F-4D97-AF65-F5344CB8AC3E}">
        <p14:creationId xmlns:p14="http://schemas.microsoft.com/office/powerpoint/2010/main" val="3236526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16216A"/>
        </a:solidFill>
        <a:effectLst/>
      </p:bgPr>
    </p:bg>
    <p:spTree>
      <p:nvGrpSpPr>
        <p:cNvPr id="1" name="Shape 143">
          <a:extLst>
            <a:ext uri="{FF2B5EF4-FFF2-40B4-BE49-F238E27FC236}">
              <a16:creationId xmlns:a16="http://schemas.microsoft.com/office/drawing/2014/main" id="{02EF952F-D29B-B9FD-85C4-E3490393C9D5}"/>
            </a:ext>
          </a:extLst>
        </p:cNvPr>
        <p:cNvGrpSpPr/>
        <p:nvPr/>
      </p:nvGrpSpPr>
      <p:grpSpPr>
        <a:xfrm>
          <a:off x="0" y="0"/>
          <a:ext cx="0" cy="0"/>
          <a:chOff x="0" y="0"/>
          <a:chExt cx="0" cy="0"/>
        </a:xfrm>
      </p:grpSpPr>
      <p:sp>
        <p:nvSpPr>
          <p:cNvPr id="144" name="Google Shape;144;p6">
            <a:extLst>
              <a:ext uri="{FF2B5EF4-FFF2-40B4-BE49-F238E27FC236}">
                <a16:creationId xmlns:a16="http://schemas.microsoft.com/office/drawing/2014/main" id="{7A89CB16-A65A-F28F-961D-ACB44E777447}"/>
              </a:ext>
            </a:extLst>
          </p:cNvPr>
          <p:cNvSpPr/>
          <p:nvPr/>
        </p:nvSpPr>
        <p:spPr>
          <a:xfrm>
            <a:off x="2238482" y="2203704"/>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46" name="Google Shape;146;p6">
            <a:extLst>
              <a:ext uri="{FF2B5EF4-FFF2-40B4-BE49-F238E27FC236}">
                <a16:creationId xmlns:a16="http://schemas.microsoft.com/office/drawing/2014/main" id="{19E10F34-E2B5-B3BC-E1D7-CBFFC97FD98A}"/>
              </a:ext>
            </a:extLst>
          </p:cNvPr>
          <p:cNvSpPr txBox="1"/>
          <p:nvPr/>
        </p:nvSpPr>
        <p:spPr>
          <a:xfrm>
            <a:off x="4481801" y="895350"/>
            <a:ext cx="9324398" cy="753861"/>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a:solidFill>
                  <a:srgbClr val="FFFFFF"/>
                </a:solidFill>
              </a:rPr>
              <a:t>SBA</a:t>
            </a:r>
            <a:endParaRPr sz="1400"/>
          </a:p>
        </p:txBody>
      </p:sp>
      <p:sp>
        <p:nvSpPr>
          <p:cNvPr id="147" name="Google Shape;147;p6">
            <a:extLst>
              <a:ext uri="{FF2B5EF4-FFF2-40B4-BE49-F238E27FC236}">
                <a16:creationId xmlns:a16="http://schemas.microsoft.com/office/drawing/2014/main" id="{331B65D4-9329-4B37-A183-50BFFB5C5BD1}"/>
              </a:ext>
            </a:extLst>
          </p:cNvPr>
          <p:cNvSpPr txBox="1"/>
          <p:nvPr/>
        </p:nvSpPr>
        <p:spPr>
          <a:xfrm>
            <a:off x="2823501" y="2378840"/>
            <a:ext cx="13391328" cy="2302169"/>
          </a:xfrm>
          <a:prstGeom prst="rect">
            <a:avLst/>
          </a:prstGeom>
          <a:noFill/>
          <a:ln>
            <a:noFill/>
          </a:ln>
        </p:spPr>
        <p:txBody>
          <a:bodyPr spcFirstLastPara="1" wrap="square" lIns="0" tIns="0" rIns="0" bIns="0" anchor="t" anchorCtr="0">
            <a:spAutoFit/>
          </a:bodyPr>
          <a:lstStyle/>
          <a:p>
            <a:pPr algn="ctr">
              <a:buSzPts val="4800"/>
            </a:pPr>
            <a:r>
              <a:rPr lang="en-US" sz="4400">
                <a:solidFill>
                  <a:srgbClr val="392503"/>
                </a:solidFill>
              </a:rPr>
              <a:t>What is the size of the rRNA in the ribosome small sub unit</a:t>
            </a:r>
          </a:p>
          <a:p>
            <a:pPr marL="0" marR="0" lvl="0" indent="0" algn="ctr" rtl="0">
              <a:lnSpc>
                <a:spcPct val="140000"/>
              </a:lnSpc>
              <a:spcBef>
                <a:spcPts val="0"/>
              </a:spcBef>
              <a:spcAft>
                <a:spcPts val="0"/>
              </a:spcAft>
              <a:buClr>
                <a:srgbClr val="000000"/>
              </a:buClr>
              <a:buSzPts val="4800"/>
              <a:buFont typeface="Arial"/>
              <a:buNone/>
            </a:pPr>
            <a:endParaRPr sz="4400">
              <a:solidFill>
                <a:srgbClr val="392503"/>
              </a:solidFill>
            </a:endParaRPr>
          </a:p>
        </p:txBody>
      </p:sp>
      <p:sp>
        <p:nvSpPr>
          <p:cNvPr id="148" name="Google Shape;148;p6">
            <a:extLst>
              <a:ext uri="{FF2B5EF4-FFF2-40B4-BE49-F238E27FC236}">
                <a16:creationId xmlns:a16="http://schemas.microsoft.com/office/drawing/2014/main" id="{BC5685D1-20FC-053A-8513-16507914CA09}"/>
              </a:ext>
            </a:extLst>
          </p:cNvPr>
          <p:cNvSpPr txBox="1"/>
          <p:nvPr/>
        </p:nvSpPr>
        <p:spPr>
          <a:xfrm>
            <a:off x="2839830" y="3693437"/>
            <a:ext cx="13377508" cy="6204776"/>
          </a:xfrm>
          <a:prstGeom prst="rect">
            <a:avLst/>
          </a:prstGeom>
          <a:noFill/>
          <a:ln>
            <a:noFill/>
          </a:ln>
        </p:spPr>
        <p:txBody>
          <a:bodyPr spcFirstLastPara="1" wrap="square" lIns="0" tIns="0" rIns="0" bIns="0" anchor="t" anchorCtr="0">
            <a:spAutoFit/>
          </a:bodyPr>
          <a:lstStyle/>
          <a:p>
            <a:pPr>
              <a:lnSpc>
                <a:spcPct val="140000"/>
              </a:lnSpc>
              <a:buSzPts val="4800"/>
            </a:pPr>
            <a:r>
              <a:rPr lang="en-US" sz="4800">
                <a:solidFill>
                  <a:srgbClr val="392503"/>
                </a:solidFill>
              </a:rPr>
              <a:t>A) 23S</a:t>
            </a:r>
            <a:endParaRPr lang="en-US"/>
          </a:p>
          <a:p>
            <a:pPr>
              <a:lnSpc>
                <a:spcPct val="140000"/>
              </a:lnSpc>
              <a:buSzPts val="4800"/>
            </a:pPr>
            <a:r>
              <a:rPr lang="en-US" sz="4800">
                <a:solidFill>
                  <a:srgbClr val="392503"/>
                </a:solidFill>
              </a:rPr>
              <a:t>B) 21S</a:t>
            </a:r>
            <a:endParaRPr sz="1400"/>
          </a:p>
          <a:p>
            <a:pPr>
              <a:lnSpc>
                <a:spcPct val="140000"/>
              </a:lnSpc>
              <a:buSzPts val="4800"/>
            </a:pPr>
            <a:r>
              <a:rPr lang="en-US" sz="4800">
                <a:solidFill>
                  <a:srgbClr val="392503"/>
                </a:solidFill>
              </a:rPr>
              <a:t>C) 17S</a:t>
            </a:r>
            <a:endParaRPr sz="1400"/>
          </a:p>
          <a:p>
            <a:pPr>
              <a:lnSpc>
                <a:spcPct val="140000"/>
              </a:lnSpc>
              <a:buSzPts val="4800"/>
            </a:pPr>
            <a:r>
              <a:rPr lang="en-US" sz="4800">
                <a:solidFill>
                  <a:srgbClr val="392503"/>
                </a:solidFill>
              </a:rPr>
              <a:t>D) 15S</a:t>
            </a:r>
            <a:endParaRPr sz="1400"/>
          </a:p>
          <a:p>
            <a:pPr>
              <a:lnSpc>
                <a:spcPct val="140000"/>
              </a:lnSpc>
              <a:buSzPts val="4800"/>
            </a:pPr>
            <a:r>
              <a:rPr lang="en-US" sz="4800">
                <a:solidFill>
                  <a:srgbClr val="392503"/>
                </a:solidFill>
                <a:highlight>
                  <a:srgbClr val="FFFF00"/>
                </a:highlight>
              </a:rPr>
              <a:t>E) 16S</a:t>
            </a:r>
            <a:endParaRPr sz="1400">
              <a:highlight>
                <a:srgbClr val="FFFF00"/>
              </a:highlight>
            </a:endParaRPr>
          </a:p>
          <a:p>
            <a:pPr marL="0" marR="0" lvl="0" indent="0" rtl="0">
              <a:lnSpc>
                <a:spcPct val="140000"/>
              </a:lnSpc>
              <a:spcBef>
                <a:spcPts val="0"/>
              </a:spcBef>
              <a:spcAft>
                <a:spcPts val="0"/>
              </a:spcAft>
              <a:buClr>
                <a:srgbClr val="000000"/>
              </a:buClr>
              <a:buSzPts val="4800"/>
              <a:buFont typeface="Arial"/>
              <a:buNone/>
            </a:pPr>
            <a:endParaRPr sz="4800">
              <a:solidFill>
                <a:srgbClr val="392503"/>
              </a:solidFill>
            </a:endParaRPr>
          </a:p>
        </p:txBody>
      </p:sp>
      <p:pic>
        <p:nvPicPr>
          <p:cNvPr id="3" name="Picture 2" descr="A white letter on a black background&#10;&#10;AI-generated content may be incorrect.">
            <a:extLst>
              <a:ext uri="{FF2B5EF4-FFF2-40B4-BE49-F238E27FC236}">
                <a16:creationId xmlns:a16="http://schemas.microsoft.com/office/drawing/2014/main" id="{73A45443-DCBA-FF21-DB02-1D48DE2D5742}"/>
              </a:ext>
            </a:extLst>
          </p:cNvPr>
          <p:cNvPicPr>
            <a:picLocks noChangeAspect="1"/>
          </p:cNvPicPr>
          <p:nvPr/>
        </p:nvPicPr>
        <p:blipFill>
          <a:blip r:embed="rId4"/>
          <a:stretch>
            <a:fillRect/>
          </a:stretch>
        </p:blipFill>
        <p:spPr>
          <a:xfrm>
            <a:off x="14955864" y="416900"/>
            <a:ext cx="2983424" cy="851639"/>
          </a:xfrm>
          <a:prstGeom prst="rect">
            <a:avLst/>
          </a:prstGeom>
        </p:spPr>
      </p:pic>
    </p:spTree>
    <p:extLst>
      <p:ext uri="{BB962C8B-B14F-4D97-AF65-F5344CB8AC3E}">
        <p14:creationId xmlns:p14="http://schemas.microsoft.com/office/powerpoint/2010/main" val="577229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16216A"/>
        </a:solidFill>
        <a:effectLst/>
      </p:bgPr>
    </p:bg>
    <p:spTree>
      <p:nvGrpSpPr>
        <p:cNvPr id="1" name="Shape 143">
          <a:extLst>
            <a:ext uri="{FF2B5EF4-FFF2-40B4-BE49-F238E27FC236}">
              <a16:creationId xmlns:a16="http://schemas.microsoft.com/office/drawing/2014/main" id="{0DAC81A4-02BE-2D9A-6096-E1A54C0F7AFD}"/>
            </a:ext>
          </a:extLst>
        </p:cNvPr>
        <p:cNvGrpSpPr/>
        <p:nvPr/>
      </p:nvGrpSpPr>
      <p:grpSpPr>
        <a:xfrm>
          <a:off x="0" y="0"/>
          <a:ext cx="0" cy="0"/>
          <a:chOff x="0" y="0"/>
          <a:chExt cx="0" cy="0"/>
        </a:xfrm>
      </p:grpSpPr>
      <p:sp>
        <p:nvSpPr>
          <p:cNvPr id="144" name="Google Shape;144;p6">
            <a:extLst>
              <a:ext uri="{FF2B5EF4-FFF2-40B4-BE49-F238E27FC236}">
                <a16:creationId xmlns:a16="http://schemas.microsoft.com/office/drawing/2014/main" id="{5870CD59-74B0-CB2B-DD8A-17A281109E63}"/>
              </a:ext>
            </a:extLst>
          </p:cNvPr>
          <p:cNvSpPr/>
          <p:nvPr/>
        </p:nvSpPr>
        <p:spPr>
          <a:xfrm>
            <a:off x="2238482" y="2203704"/>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46" name="Google Shape;146;p6">
            <a:extLst>
              <a:ext uri="{FF2B5EF4-FFF2-40B4-BE49-F238E27FC236}">
                <a16:creationId xmlns:a16="http://schemas.microsoft.com/office/drawing/2014/main" id="{53CCF1E0-C452-7E50-A295-3E5C7B742E76}"/>
              </a:ext>
            </a:extLst>
          </p:cNvPr>
          <p:cNvSpPr txBox="1"/>
          <p:nvPr/>
        </p:nvSpPr>
        <p:spPr>
          <a:xfrm>
            <a:off x="4481801" y="895350"/>
            <a:ext cx="9324398" cy="753861"/>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a:solidFill>
                  <a:srgbClr val="FFFFFF"/>
                </a:solidFill>
              </a:rPr>
              <a:t>SBA</a:t>
            </a:r>
            <a:endParaRPr sz="1400"/>
          </a:p>
        </p:txBody>
      </p:sp>
      <p:sp>
        <p:nvSpPr>
          <p:cNvPr id="147" name="Google Shape;147;p6">
            <a:extLst>
              <a:ext uri="{FF2B5EF4-FFF2-40B4-BE49-F238E27FC236}">
                <a16:creationId xmlns:a16="http://schemas.microsoft.com/office/drawing/2014/main" id="{1AD77E60-EC3B-3F4D-E205-216AF555D5F0}"/>
              </a:ext>
            </a:extLst>
          </p:cNvPr>
          <p:cNvSpPr txBox="1"/>
          <p:nvPr/>
        </p:nvSpPr>
        <p:spPr>
          <a:xfrm>
            <a:off x="2823501" y="2378840"/>
            <a:ext cx="13391328" cy="1932837"/>
          </a:xfrm>
          <a:prstGeom prst="rect">
            <a:avLst/>
          </a:prstGeom>
          <a:noFill/>
          <a:ln>
            <a:noFill/>
          </a:ln>
        </p:spPr>
        <p:txBody>
          <a:bodyPr spcFirstLastPara="1" wrap="square" lIns="0" tIns="0" rIns="0" bIns="0" anchor="t" anchorCtr="0">
            <a:spAutoFit/>
          </a:bodyPr>
          <a:lstStyle/>
          <a:p>
            <a:pPr algn="ctr">
              <a:buSzPts val="4800"/>
            </a:pPr>
            <a:r>
              <a:rPr lang="en-US" sz="3200">
                <a:solidFill>
                  <a:srgbClr val="392503"/>
                </a:solidFill>
              </a:rPr>
              <a:t>Which of these statements about the differences in translation between eukaryotes and prokaryotes is true?</a:t>
            </a:r>
          </a:p>
          <a:p>
            <a:pPr marL="0" marR="0" lvl="0" indent="0" algn="ctr" rtl="0">
              <a:lnSpc>
                <a:spcPct val="140000"/>
              </a:lnSpc>
              <a:spcBef>
                <a:spcPts val="0"/>
              </a:spcBef>
              <a:spcAft>
                <a:spcPts val="0"/>
              </a:spcAft>
              <a:buClr>
                <a:srgbClr val="000000"/>
              </a:buClr>
              <a:buSzPts val="4800"/>
              <a:buFont typeface="Arial"/>
              <a:buNone/>
            </a:pPr>
            <a:endParaRPr sz="4400">
              <a:solidFill>
                <a:srgbClr val="392503"/>
              </a:solidFill>
            </a:endParaRPr>
          </a:p>
        </p:txBody>
      </p:sp>
      <p:sp>
        <p:nvSpPr>
          <p:cNvPr id="148" name="Google Shape;148;p6">
            <a:extLst>
              <a:ext uri="{FF2B5EF4-FFF2-40B4-BE49-F238E27FC236}">
                <a16:creationId xmlns:a16="http://schemas.microsoft.com/office/drawing/2014/main" id="{24DFC669-6C7C-2EC1-C1CF-FE120B9D46CB}"/>
              </a:ext>
            </a:extLst>
          </p:cNvPr>
          <p:cNvSpPr txBox="1"/>
          <p:nvPr/>
        </p:nvSpPr>
        <p:spPr>
          <a:xfrm>
            <a:off x="2839830" y="3693437"/>
            <a:ext cx="13377508" cy="5170646"/>
          </a:xfrm>
          <a:prstGeom prst="rect">
            <a:avLst/>
          </a:prstGeom>
          <a:noFill/>
          <a:ln>
            <a:noFill/>
          </a:ln>
        </p:spPr>
        <p:txBody>
          <a:bodyPr spcFirstLastPara="1" wrap="square" lIns="0" tIns="0" rIns="0" bIns="0" anchor="t" anchorCtr="0">
            <a:spAutoFit/>
          </a:bodyPr>
          <a:lstStyle/>
          <a:p>
            <a:pPr>
              <a:lnSpc>
                <a:spcPct val="140000"/>
              </a:lnSpc>
              <a:buSzPts val="4800"/>
            </a:pPr>
            <a:r>
              <a:rPr lang="en-US" sz="3200">
                <a:solidFill>
                  <a:srgbClr val="392503"/>
                </a:solidFill>
              </a:rPr>
              <a:t>A) in eukaryotes transcription and translation occur simultaneously</a:t>
            </a:r>
          </a:p>
          <a:p>
            <a:pPr>
              <a:lnSpc>
                <a:spcPct val="140000"/>
              </a:lnSpc>
              <a:buSzPts val="4800"/>
            </a:pPr>
            <a:r>
              <a:rPr lang="en-US" sz="3200">
                <a:solidFill>
                  <a:srgbClr val="392503"/>
                </a:solidFill>
              </a:rPr>
              <a:t>B) in eukaryotes the mRNA encodes for multiple proteins</a:t>
            </a:r>
            <a:endParaRPr sz="3200"/>
          </a:p>
          <a:p>
            <a:pPr>
              <a:lnSpc>
                <a:spcPct val="140000"/>
              </a:lnSpc>
              <a:buSzPts val="4800"/>
            </a:pPr>
            <a:r>
              <a:rPr lang="en-US" sz="3200">
                <a:solidFill>
                  <a:srgbClr val="392503"/>
                </a:solidFill>
              </a:rPr>
              <a:t>C) In prokaryotes, ribosomes recognize a Shine–Dalgarno sequence on the mRNA to begin translation</a:t>
            </a:r>
            <a:endParaRPr sz="3200"/>
          </a:p>
          <a:p>
            <a:pPr>
              <a:lnSpc>
                <a:spcPct val="140000"/>
              </a:lnSpc>
              <a:buSzPts val="4800"/>
            </a:pPr>
            <a:r>
              <a:rPr lang="en-US" sz="3200">
                <a:solidFill>
                  <a:srgbClr val="392503"/>
                </a:solidFill>
              </a:rPr>
              <a:t>D) in both eukaryotes and prokaryotes the first tRNA is </a:t>
            </a:r>
            <a:r>
              <a:rPr lang="en-US" sz="3200" err="1">
                <a:solidFill>
                  <a:srgbClr val="392503"/>
                </a:solidFill>
              </a:rPr>
              <a:t>fmet-tRNAfmet</a:t>
            </a:r>
            <a:endParaRPr lang="en-US" sz="3200">
              <a:solidFill>
                <a:srgbClr val="392503"/>
              </a:solidFill>
            </a:endParaRPr>
          </a:p>
          <a:p>
            <a:pPr>
              <a:lnSpc>
                <a:spcPct val="140000"/>
              </a:lnSpc>
              <a:buSzPts val="4800"/>
            </a:pPr>
            <a:r>
              <a:rPr lang="en-US" sz="3200">
                <a:solidFill>
                  <a:srgbClr val="392503"/>
                </a:solidFill>
              </a:rPr>
              <a:t>E) prokaryotic ribosomes are 80S</a:t>
            </a:r>
            <a:endParaRPr sz="3200"/>
          </a:p>
          <a:p>
            <a:pPr marL="0" marR="0" lvl="0" indent="0" rtl="0">
              <a:lnSpc>
                <a:spcPct val="140000"/>
              </a:lnSpc>
              <a:spcBef>
                <a:spcPts val="0"/>
              </a:spcBef>
              <a:spcAft>
                <a:spcPts val="0"/>
              </a:spcAft>
              <a:buClr>
                <a:srgbClr val="000000"/>
              </a:buClr>
              <a:buSzPts val="4800"/>
              <a:buFont typeface="Arial"/>
              <a:buNone/>
            </a:pPr>
            <a:endParaRPr sz="4800">
              <a:solidFill>
                <a:srgbClr val="392503"/>
              </a:solidFill>
            </a:endParaRPr>
          </a:p>
        </p:txBody>
      </p:sp>
      <p:pic>
        <p:nvPicPr>
          <p:cNvPr id="3" name="Picture 2" descr="A white letter on a black background&#10;&#10;AI-generated content may be incorrect.">
            <a:extLst>
              <a:ext uri="{FF2B5EF4-FFF2-40B4-BE49-F238E27FC236}">
                <a16:creationId xmlns:a16="http://schemas.microsoft.com/office/drawing/2014/main" id="{E1D57378-8E39-FF45-4405-BA327AF91782}"/>
              </a:ext>
            </a:extLst>
          </p:cNvPr>
          <p:cNvPicPr>
            <a:picLocks noChangeAspect="1"/>
          </p:cNvPicPr>
          <p:nvPr/>
        </p:nvPicPr>
        <p:blipFill>
          <a:blip r:embed="rId4"/>
          <a:stretch>
            <a:fillRect/>
          </a:stretch>
        </p:blipFill>
        <p:spPr>
          <a:xfrm>
            <a:off x="14955864" y="416900"/>
            <a:ext cx="2983424" cy="851639"/>
          </a:xfrm>
          <a:prstGeom prst="rect">
            <a:avLst/>
          </a:prstGeom>
        </p:spPr>
      </p:pic>
    </p:spTree>
    <p:extLst>
      <p:ext uri="{BB962C8B-B14F-4D97-AF65-F5344CB8AC3E}">
        <p14:creationId xmlns:p14="http://schemas.microsoft.com/office/powerpoint/2010/main" val="3928451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6216A"/>
        </a:solidFill>
        <a:effectLst/>
      </p:bgPr>
    </p:bg>
    <p:spTree>
      <p:nvGrpSpPr>
        <p:cNvPr id="1" name="Shape 143">
          <a:extLst>
            <a:ext uri="{FF2B5EF4-FFF2-40B4-BE49-F238E27FC236}">
              <a16:creationId xmlns:a16="http://schemas.microsoft.com/office/drawing/2014/main" id="{D9376C94-1286-7F9C-7ADE-1A18F04FD28A}"/>
            </a:ext>
          </a:extLst>
        </p:cNvPr>
        <p:cNvGrpSpPr/>
        <p:nvPr/>
      </p:nvGrpSpPr>
      <p:grpSpPr>
        <a:xfrm>
          <a:off x="0" y="0"/>
          <a:ext cx="0" cy="0"/>
          <a:chOff x="0" y="0"/>
          <a:chExt cx="0" cy="0"/>
        </a:xfrm>
      </p:grpSpPr>
      <p:sp>
        <p:nvSpPr>
          <p:cNvPr id="144" name="Google Shape;144;p6">
            <a:extLst>
              <a:ext uri="{FF2B5EF4-FFF2-40B4-BE49-F238E27FC236}">
                <a16:creationId xmlns:a16="http://schemas.microsoft.com/office/drawing/2014/main" id="{3526A380-8DCD-E654-6CE4-19D2E737BC86}"/>
              </a:ext>
            </a:extLst>
          </p:cNvPr>
          <p:cNvSpPr/>
          <p:nvPr/>
        </p:nvSpPr>
        <p:spPr>
          <a:xfrm>
            <a:off x="2238482" y="2203704"/>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46" name="Google Shape;146;p6">
            <a:extLst>
              <a:ext uri="{FF2B5EF4-FFF2-40B4-BE49-F238E27FC236}">
                <a16:creationId xmlns:a16="http://schemas.microsoft.com/office/drawing/2014/main" id="{E79FB3EF-B251-0E76-A31A-EA3D8C45ACE6}"/>
              </a:ext>
            </a:extLst>
          </p:cNvPr>
          <p:cNvSpPr txBox="1"/>
          <p:nvPr/>
        </p:nvSpPr>
        <p:spPr>
          <a:xfrm>
            <a:off x="4481801" y="895350"/>
            <a:ext cx="9324398" cy="753861"/>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a:solidFill>
                  <a:srgbClr val="FFFFFF"/>
                </a:solidFill>
              </a:rPr>
              <a:t>SBA</a:t>
            </a:r>
            <a:endParaRPr sz="1400"/>
          </a:p>
        </p:txBody>
      </p:sp>
      <p:sp>
        <p:nvSpPr>
          <p:cNvPr id="147" name="Google Shape;147;p6">
            <a:extLst>
              <a:ext uri="{FF2B5EF4-FFF2-40B4-BE49-F238E27FC236}">
                <a16:creationId xmlns:a16="http://schemas.microsoft.com/office/drawing/2014/main" id="{373BEAF9-05F0-1CE2-E156-79D5C06D5216}"/>
              </a:ext>
            </a:extLst>
          </p:cNvPr>
          <p:cNvSpPr txBox="1"/>
          <p:nvPr/>
        </p:nvSpPr>
        <p:spPr>
          <a:xfrm>
            <a:off x="2823501" y="2378840"/>
            <a:ext cx="13391328" cy="1932837"/>
          </a:xfrm>
          <a:prstGeom prst="rect">
            <a:avLst/>
          </a:prstGeom>
          <a:noFill/>
          <a:ln>
            <a:noFill/>
          </a:ln>
        </p:spPr>
        <p:txBody>
          <a:bodyPr spcFirstLastPara="1" wrap="square" lIns="0" tIns="0" rIns="0" bIns="0" anchor="t" anchorCtr="0">
            <a:spAutoFit/>
          </a:bodyPr>
          <a:lstStyle/>
          <a:p>
            <a:pPr algn="ctr">
              <a:buSzPts val="4800"/>
            </a:pPr>
            <a:r>
              <a:rPr lang="en-US" sz="3200">
                <a:solidFill>
                  <a:srgbClr val="392503"/>
                </a:solidFill>
              </a:rPr>
              <a:t>Which of these statements about the differences in translation between eukaryotes and prokaryotes is true?</a:t>
            </a:r>
          </a:p>
          <a:p>
            <a:pPr marL="0" marR="0" lvl="0" indent="0" algn="ctr" rtl="0">
              <a:lnSpc>
                <a:spcPct val="140000"/>
              </a:lnSpc>
              <a:spcBef>
                <a:spcPts val="0"/>
              </a:spcBef>
              <a:spcAft>
                <a:spcPts val="0"/>
              </a:spcAft>
              <a:buClr>
                <a:srgbClr val="000000"/>
              </a:buClr>
              <a:buSzPts val="4800"/>
              <a:buFont typeface="Arial"/>
              <a:buNone/>
            </a:pPr>
            <a:endParaRPr sz="4400">
              <a:solidFill>
                <a:srgbClr val="392503"/>
              </a:solidFill>
            </a:endParaRPr>
          </a:p>
        </p:txBody>
      </p:sp>
      <p:sp>
        <p:nvSpPr>
          <p:cNvPr id="148" name="Google Shape;148;p6">
            <a:extLst>
              <a:ext uri="{FF2B5EF4-FFF2-40B4-BE49-F238E27FC236}">
                <a16:creationId xmlns:a16="http://schemas.microsoft.com/office/drawing/2014/main" id="{A63BDA21-72FB-8349-0FC5-F585B6B4CBC1}"/>
              </a:ext>
            </a:extLst>
          </p:cNvPr>
          <p:cNvSpPr txBox="1"/>
          <p:nvPr/>
        </p:nvSpPr>
        <p:spPr>
          <a:xfrm>
            <a:off x="2839830" y="3693437"/>
            <a:ext cx="13377508" cy="5170646"/>
          </a:xfrm>
          <a:prstGeom prst="rect">
            <a:avLst/>
          </a:prstGeom>
          <a:noFill/>
          <a:ln>
            <a:noFill/>
          </a:ln>
        </p:spPr>
        <p:txBody>
          <a:bodyPr spcFirstLastPara="1" wrap="square" lIns="0" tIns="0" rIns="0" bIns="0" anchor="t" anchorCtr="0">
            <a:spAutoFit/>
          </a:bodyPr>
          <a:lstStyle/>
          <a:p>
            <a:pPr>
              <a:lnSpc>
                <a:spcPct val="140000"/>
              </a:lnSpc>
              <a:buSzPts val="4800"/>
            </a:pPr>
            <a:r>
              <a:rPr lang="en-US" sz="3200">
                <a:solidFill>
                  <a:srgbClr val="392503"/>
                </a:solidFill>
              </a:rPr>
              <a:t>A) in eukaryotes transcription and translation occur simultaneously</a:t>
            </a:r>
          </a:p>
          <a:p>
            <a:pPr>
              <a:lnSpc>
                <a:spcPct val="140000"/>
              </a:lnSpc>
              <a:buSzPts val="4800"/>
            </a:pPr>
            <a:r>
              <a:rPr lang="en-US" sz="3200">
                <a:solidFill>
                  <a:srgbClr val="392503"/>
                </a:solidFill>
              </a:rPr>
              <a:t>B) in eukaryotes the mRNA encodes for multiple proteins</a:t>
            </a:r>
            <a:endParaRPr sz="3200"/>
          </a:p>
          <a:p>
            <a:pPr>
              <a:lnSpc>
                <a:spcPct val="140000"/>
              </a:lnSpc>
              <a:buSzPts val="4800"/>
            </a:pPr>
            <a:r>
              <a:rPr lang="en-US" sz="3200">
                <a:solidFill>
                  <a:srgbClr val="392503"/>
                </a:solidFill>
                <a:highlight>
                  <a:srgbClr val="FFFF00"/>
                </a:highlight>
              </a:rPr>
              <a:t>C) In prokaryotes only, ribosomes recognize a Shine–Dalgarno sequence on the mRNA to begin translation</a:t>
            </a:r>
            <a:endParaRPr sz="3200">
              <a:highlight>
                <a:srgbClr val="FFFF00"/>
              </a:highlight>
            </a:endParaRPr>
          </a:p>
          <a:p>
            <a:pPr>
              <a:lnSpc>
                <a:spcPct val="140000"/>
              </a:lnSpc>
              <a:buSzPts val="4800"/>
            </a:pPr>
            <a:r>
              <a:rPr lang="en-US" sz="3200">
                <a:solidFill>
                  <a:srgbClr val="392503"/>
                </a:solidFill>
              </a:rPr>
              <a:t>D) in both eukaryotes and prokaryotes the first tRNA is </a:t>
            </a:r>
            <a:r>
              <a:rPr lang="en-US" sz="3200" err="1">
                <a:solidFill>
                  <a:srgbClr val="392503"/>
                </a:solidFill>
              </a:rPr>
              <a:t>fmet-tRNAfmet</a:t>
            </a:r>
            <a:endParaRPr lang="en-US" sz="3200">
              <a:solidFill>
                <a:srgbClr val="392503"/>
              </a:solidFill>
            </a:endParaRPr>
          </a:p>
          <a:p>
            <a:pPr>
              <a:lnSpc>
                <a:spcPct val="140000"/>
              </a:lnSpc>
              <a:buSzPts val="4800"/>
            </a:pPr>
            <a:r>
              <a:rPr lang="en-US" sz="3200">
                <a:solidFill>
                  <a:srgbClr val="392503"/>
                </a:solidFill>
              </a:rPr>
              <a:t>E) prokaryotic ribosomes are 80S</a:t>
            </a:r>
            <a:endParaRPr sz="3200"/>
          </a:p>
          <a:p>
            <a:pPr marL="0" marR="0" lvl="0" indent="0" rtl="0">
              <a:lnSpc>
                <a:spcPct val="140000"/>
              </a:lnSpc>
              <a:spcBef>
                <a:spcPts val="0"/>
              </a:spcBef>
              <a:spcAft>
                <a:spcPts val="0"/>
              </a:spcAft>
              <a:buClr>
                <a:srgbClr val="000000"/>
              </a:buClr>
              <a:buSzPts val="4800"/>
              <a:buFont typeface="Arial"/>
              <a:buNone/>
            </a:pPr>
            <a:endParaRPr sz="4800">
              <a:solidFill>
                <a:srgbClr val="392503"/>
              </a:solidFill>
            </a:endParaRPr>
          </a:p>
        </p:txBody>
      </p:sp>
      <p:pic>
        <p:nvPicPr>
          <p:cNvPr id="3" name="Picture 2" descr="A white letter on a black background&#10;&#10;AI-generated content may be incorrect.">
            <a:extLst>
              <a:ext uri="{FF2B5EF4-FFF2-40B4-BE49-F238E27FC236}">
                <a16:creationId xmlns:a16="http://schemas.microsoft.com/office/drawing/2014/main" id="{D984C19F-4E9A-053B-147E-D3C72AEDF520}"/>
              </a:ext>
            </a:extLst>
          </p:cNvPr>
          <p:cNvPicPr>
            <a:picLocks noChangeAspect="1"/>
          </p:cNvPicPr>
          <p:nvPr/>
        </p:nvPicPr>
        <p:blipFill>
          <a:blip r:embed="rId4"/>
          <a:stretch>
            <a:fillRect/>
          </a:stretch>
        </p:blipFill>
        <p:spPr>
          <a:xfrm>
            <a:off x="14955864" y="416900"/>
            <a:ext cx="2983424" cy="851639"/>
          </a:xfrm>
          <a:prstGeom prst="rect">
            <a:avLst/>
          </a:prstGeom>
        </p:spPr>
      </p:pic>
    </p:spTree>
    <p:extLst>
      <p:ext uri="{BB962C8B-B14F-4D97-AF65-F5344CB8AC3E}">
        <p14:creationId xmlns:p14="http://schemas.microsoft.com/office/powerpoint/2010/main" val="3502237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16216A"/>
        </a:solidFill>
        <a:effectLst/>
      </p:bgPr>
    </p:bg>
    <p:spTree>
      <p:nvGrpSpPr>
        <p:cNvPr id="1" name="Shape 143">
          <a:extLst>
            <a:ext uri="{FF2B5EF4-FFF2-40B4-BE49-F238E27FC236}">
              <a16:creationId xmlns:a16="http://schemas.microsoft.com/office/drawing/2014/main" id="{845E46E8-5190-AEC8-7FA7-F3E3C7855FC2}"/>
            </a:ext>
          </a:extLst>
        </p:cNvPr>
        <p:cNvGrpSpPr/>
        <p:nvPr/>
      </p:nvGrpSpPr>
      <p:grpSpPr>
        <a:xfrm>
          <a:off x="0" y="0"/>
          <a:ext cx="0" cy="0"/>
          <a:chOff x="0" y="0"/>
          <a:chExt cx="0" cy="0"/>
        </a:xfrm>
      </p:grpSpPr>
      <p:sp>
        <p:nvSpPr>
          <p:cNvPr id="144" name="Google Shape;144;p6">
            <a:extLst>
              <a:ext uri="{FF2B5EF4-FFF2-40B4-BE49-F238E27FC236}">
                <a16:creationId xmlns:a16="http://schemas.microsoft.com/office/drawing/2014/main" id="{F0C80B7D-16EF-2D02-C2C3-D918D450D49A}"/>
              </a:ext>
            </a:extLst>
          </p:cNvPr>
          <p:cNvSpPr/>
          <p:nvPr/>
        </p:nvSpPr>
        <p:spPr>
          <a:xfrm>
            <a:off x="2238482" y="2203704"/>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46" name="Google Shape;146;p6">
            <a:extLst>
              <a:ext uri="{FF2B5EF4-FFF2-40B4-BE49-F238E27FC236}">
                <a16:creationId xmlns:a16="http://schemas.microsoft.com/office/drawing/2014/main" id="{03220671-E542-49FF-C14F-63098391385A}"/>
              </a:ext>
            </a:extLst>
          </p:cNvPr>
          <p:cNvSpPr txBox="1"/>
          <p:nvPr/>
        </p:nvSpPr>
        <p:spPr>
          <a:xfrm>
            <a:off x="4481801" y="895350"/>
            <a:ext cx="9324398" cy="753861"/>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a:solidFill>
                  <a:srgbClr val="FFFFFF"/>
                </a:solidFill>
              </a:rPr>
              <a:t>SBA</a:t>
            </a:r>
            <a:endParaRPr sz="1400"/>
          </a:p>
        </p:txBody>
      </p:sp>
      <p:sp>
        <p:nvSpPr>
          <p:cNvPr id="147" name="Google Shape;147;p6">
            <a:extLst>
              <a:ext uri="{FF2B5EF4-FFF2-40B4-BE49-F238E27FC236}">
                <a16:creationId xmlns:a16="http://schemas.microsoft.com/office/drawing/2014/main" id="{BF22C0F3-1D37-5EAB-467B-8213B8D80C62}"/>
              </a:ext>
            </a:extLst>
          </p:cNvPr>
          <p:cNvSpPr txBox="1"/>
          <p:nvPr/>
        </p:nvSpPr>
        <p:spPr>
          <a:xfrm>
            <a:off x="2823501" y="2378840"/>
            <a:ext cx="13391328" cy="1440394"/>
          </a:xfrm>
          <a:prstGeom prst="rect">
            <a:avLst/>
          </a:prstGeom>
          <a:noFill/>
          <a:ln>
            <a:noFill/>
          </a:ln>
        </p:spPr>
        <p:txBody>
          <a:bodyPr spcFirstLastPara="1" wrap="square" lIns="0" tIns="0" rIns="0" bIns="0" anchor="t" anchorCtr="0">
            <a:spAutoFit/>
          </a:bodyPr>
          <a:lstStyle/>
          <a:p>
            <a:pPr algn="ctr">
              <a:buSzPts val="4800"/>
            </a:pPr>
            <a:r>
              <a:rPr lang="en-US" sz="3200">
                <a:solidFill>
                  <a:srgbClr val="392503"/>
                </a:solidFill>
              </a:rPr>
              <a:t>Which tRNA could be used in the translation of the codon 5' CUG 3'</a:t>
            </a:r>
          </a:p>
          <a:p>
            <a:pPr marL="0" marR="0" lvl="0" indent="0" algn="ctr" rtl="0">
              <a:lnSpc>
                <a:spcPct val="140000"/>
              </a:lnSpc>
              <a:spcBef>
                <a:spcPts val="0"/>
              </a:spcBef>
              <a:spcAft>
                <a:spcPts val="0"/>
              </a:spcAft>
              <a:buClr>
                <a:srgbClr val="000000"/>
              </a:buClr>
              <a:buSzPts val="4800"/>
              <a:buFont typeface="Arial"/>
              <a:buNone/>
            </a:pPr>
            <a:endParaRPr sz="4400">
              <a:solidFill>
                <a:srgbClr val="392503"/>
              </a:solidFill>
            </a:endParaRPr>
          </a:p>
        </p:txBody>
      </p:sp>
      <p:sp>
        <p:nvSpPr>
          <p:cNvPr id="148" name="Google Shape;148;p6">
            <a:extLst>
              <a:ext uri="{FF2B5EF4-FFF2-40B4-BE49-F238E27FC236}">
                <a16:creationId xmlns:a16="http://schemas.microsoft.com/office/drawing/2014/main" id="{5487E9AE-0B08-B176-E47E-5F046195C267}"/>
              </a:ext>
            </a:extLst>
          </p:cNvPr>
          <p:cNvSpPr txBox="1"/>
          <p:nvPr/>
        </p:nvSpPr>
        <p:spPr>
          <a:xfrm>
            <a:off x="2839830" y="3693437"/>
            <a:ext cx="13377508" cy="4481227"/>
          </a:xfrm>
          <a:prstGeom prst="rect">
            <a:avLst/>
          </a:prstGeom>
          <a:noFill/>
          <a:ln>
            <a:noFill/>
          </a:ln>
        </p:spPr>
        <p:txBody>
          <a:bodyPr spcFirstLastPara="1" wrap="square" lIns="0" tIns="0" rIns="0" bIns="0" anchor="t" anchorCtr="0">
            <a:spAutoFit/>
          </a:bodyPr>
          <a:lstStyle/>
          <a:p>
            <a:pPr>
              <a:lnSpc>
                <a:spcPct val="140000"/>
              </a:lnSpc>
              <a:buSzPts val="4800"/>
            </a:pPr>
            <a:r>
              <a:rPr lang="en-US" sz="3200">
                <a:solidFill>
                  <a:srgbClr val="392503"/>
                </a:solidFill>
              </a:rPr>
              <a:t>A) 3' UTG 5'</a:t>
            </a:r>
          </a:p>
          <a:p>
            <a:pPr>
              <a:lnSpc>
                <a:spcPct val="140000"/>
              </a:lnSpc>
              <a:buSzPts val="4800"/>
            </a:pPr>
            <a:r>
              <a:rPr lang="en-US" sz="3200">
                <a:solidFill>
                  <a:srgbClr val="392503"/>
                </a:solidFill>
              </a:rPr>
              <a:t>B) 5' UAG 3'</a:t>
            </a:r>
            <a:endParaRPr sz="3200"/>
          </a:p>
          <a:p>
            <a:pPr>
              <a:lnSpc>
                <a:spcPct val="140000"/>
              </a:lnSpc>
              <a:buSzPts val="4800"/>
            </a:pPr>
            <a:r>
              <a:rPr lang="en-US" sz="3200">
                <a:solidFill>
                  <a:srgbClr val="392503"/>
                </a:solidFill>
              </a:rPr>
              <a:t>C) 3' CAG 5'</a:t>
            </a:r>
          </a:p>
          <a:p>
            <a:pPr>
              <a:lnSpc>
                <a:spcPct val="140000"/>
              </a:lnSpc>
              <a:buSzPts val="4800"/>
            </a:pPr>
            <a:r>
              <a:rPr lang="en-US" sz="3200">
                <a:solidFill>
                  <a:srgbClr val="392503"/>
                </a:solidFill>
              </a:rPr>
              <a:t>D) 5' CAG 3'</a:t>
            </a:r>
          </a:p>
          <a:p>
            <a:pPr>
              <a:lnSpc>
                <a:spcPct val="140000"/>
              </a:lnSpc>
              <a:buSzPts val="4800"/>
            </a:pPr>
            <a:r>
              <a:rPr lang="en-US" sz="3200">
                <a:solidFill>
                  <a:srgbClr val="392503"/>
                </a:solidFill>
              </a:rPr>
              <a:t>E) 3' UAG 5'</a:t>
            </a:r>
            <a:endParaRPr sz="3200"/>
          </a:p>
          <a:p>
            <a:pPr marL="0" marR="0" lvl="0" indent="0" rtl="0">
              <a:lnSpc>
                <a:spcPct val="140000"/>
              </a:lnSpc>
              <a:spcBef>
                <a:spcPts val="0"/>
              </a:spcBef>
              <a:spcAft>
                <a:spcPts val="0"/>
              </a:spcAft>
              <a:buClr>
                <a:srgbClr val="000000"/>
              </a:buClr>
              <a:buSzPts val="4800"/>
              <a:buFont typeface="Arial"/>
              <a:buNone/>
            </a:pPr>
            <a:endParaRPr sz="4800">
              <a:solidFill>
                <a:srgbClr val="392503"/>
              </a:solidFill>
            </a:endParaRPr>
          </a:p>
        </p:txBody>
      </p:sp>
      <p:pic>
        <p:nvPicPr>
          <p:cNvPr id="3" name="Picture 2" descr="A white letter on a black background&#10;&#10;AI-generated content may be incorrect.">
            <a:extLst>
              <a:ext uri="{FF2B5EF4-FFF2-40B4-BE49-F238E27FC236}">
                <a16:creationId xmlns:a16="http://schemas.microsoft.com/office/drawing/2014/main" id="{850171F8-BD02-AB44-A9D6-020FC680E378}"/>
              </a:ext>
            </a:extLst>
          </p:cNvPr>
          <p:cNvPicPr>
            <a:picLocks noChangeAspect="1"/>
          </p:cNvPicPr>
          <p:nvPr/>
        </p:nvPicPr>
        <p:blipFill>
          <a:blip r:embed="rId4"/>
          <a:stretch>
            <a:fillRect/>
          </a:stretch>
        </p:blipFill>
        <p:spPr>
          <a:xfrm>
            <a:off x="14955864" y="416900"/>
            <a:ext cx="2983424" cy="851639"/>
          </a:xfrm>
          <a:prstGeom prst="rect">
            <a:avLst/>
          </a:prstGeom>
        </p:spPr>
      </p:pic>
    </p:spTree>
    <p:extLst>
      <p:ext uri="{BB962C8B-B14F-4D97-AF65-F5344CB8AC3E}">
        <p14:creationId xmlns:p14="http://schemas.microsoft.com/office/powerpoint/2010/main" val="1128134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16216A"/>
        </a:solidFill>
        <a:effectLst/>
      </p:bgPr>
    </p:bg>
    <p:spTree>
      <p:nvGrpSpPr>
        <p:cNvPr id="1" name="Shape 143">
          <a:extLst>
            <a:ext uri="{FF2B5EF4-FFF2-40B4-BE49-F238E27FC236}">
              <a16:creationId xmlns:a16="http://schemas.microsoft.com/office/drawing/2014/main" id="{92FEEDF6-97F7-FFF2-A018-8A348C357E32}"/>
            </a:ext>
          </a:extLst>
        </p:cNvPr>
        <p:cNvGrpSpPr/>
        <p:nvPr/>
      </p:nvGrpSpPr>
      <p:grpSpPr>
        <a:xfrm>
          <a:off x="0" y="0"/>
          <a:ext cx="0" cy="0"/>
          <a:chOff x="0" y="0"/>
          <a:chExt cx="0" cy="0"/>
        </a:xfrm>
      </p:grpSpPr>
      <p:sp>
        <p:nvSpPr>
          <p:cNvPr id="144" name="Google Shape;144;p6">
            <a:extLst>
              <a:ext uri="{FF2B5EF4-FFF2-40B4-BE49-F238E27FC236}">
                <a16:creationId xmlns:a16="http://schemas.microsoft.com/office/drawing/2014/main" id="{F62195FB-1AB1-64E2-2153-A7E7D37741AC}"/>
              </a:ext>
            </a:extLst>
          </p:cNvPr>
          <p:cNvSpPr/>
          <p:nvPr/>
        </p:nvSpPr>
        <p:spPr>
          <a:xfrm>
            <a:off x="2238482" y="2203704"/>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46" name="Google Shape;146;p6">
            <a:extLst>
              <a:ext uri="{FF2B5EF4-FFF2-40B4-BE49-F238E27FC236}">
                <a16:creationId xmlns:a16="http://schemas.microsoft.com/office/drawing/2014/main" id="{6D328777-A235-4351-E51A-1E009E43C60B}"/>
              </a:ext>
            </a:extLst>
          </p:cNvPr>
          <p:cNvSpPr txBox="1"/>
          <p:nvPr/>
        </p:nvSpPr>
        <p:spPr>
          <a:xfrm>
            <a:off x="4481801" y="895350"/>
            <a:ext cx="9324398" cy="753861"/>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a:solidFill>
                  <a:srgbClr val="FFFFFF"/>
                </a:solidFill>
              </a:rPr>
              <a:t>SBA</a:t>
            </a:r>
            <a:endParaRPr sz="1400"/>
          </a:p>
        </p:txBody>
      </p:sp>
      <p:sp>
        <p:nvSpPr>
          <p:cNvPr id="147" name="Google Shape;147;p6">
            <a:extLst>
              <a:ext uri="{FF2B5EF4-FFF2-40B4-BE49-F238E27FC236}">
                <a16:creationId xmlns:a16="http://schemas.microsoft.com/office/drawing/2014/main" id="{845B4E21-FA16-A4E1-BF22-DF825C0F3D33}"/>
              </a:ext>
            </a:extLst>
          </p:cNvPr>
          <p:cNvSpPr txBox="1"/>
          <p:nvPr/>
        </p:nvSpPr>
        <p:spPr>
          <a:xfrm>
            <a:off x="2823501" y="2378840"/>
            <a:ext cx="13391328" cy="1440394"/>
          </a:xfrm>
          <a:prstGeom prst="rect">
            <a:avLst/>
          </a:prstGeom>
          <a:noFill/>
          <a:ln>
            <a:noFill/>
          </a:ln>
        </p:spPr>
        <p:txBody>
          <a:bodyPr spcFirstLastPara="1" wrap="square" lIns="0" tIns="0" rIns="0" bIns="0" anchor="t" anchorCtr="0">
            <a:spAutoFit/>
          </a:bodyPr>
          <a:lstStyle/>
          <a:p>
            <a:pPr algn="ctr">
              <a:buSzPts val="4800"/>
            </a:pPr>
            <a:r>
              <a:rPr lang="en-US" sz="3200">
                <a:solidFill>
                  <a:srgbClr val="392503"/>
                </a:solidFill>
              </a:rPr>
              <a:t>Which tRNA could be used in the translation of the codon 5' CUG 3'</a:t>
            </a:r>
          </a:p>
          <a:p>
            <a:pPr marL="0" marR="0" lvl="0" indent="0" algn="ctr" rtl="0">
              <a:lnSpc>
                <a:spcPct val="140000"/>
              </a:lnSpc>
              <a:spcBef>
                <a:spcPts val="0"/>
              </a:spcBef>
              <a:spcAft>
                <a:spcPts val="0"/>
              </a:spcAft>
              <a:buClr>
                <a:srgbClr val="000000"/>
              </a:buClr>
              <a:buSzPts val="4800"/>
              <a:buFont typeface="Arial"/>
              <a:buNone/>
            </a:pPr>
            <a:endParaRPr sz="4400">
              <a:solidFill>
                <a:srgbClr val="392503"/>
              </a:solidFill>
            </a:endParaRPr>
          </a:p>
        </p:txBody>
      </p:sp>
      <p:sp>
        <p:nvSpPr>
          <p:cNvPr id="148" name="Google Shape;148;p6">
            <a:extLst>
              <a:ext uri="{FF2B5EF4-FFF2-40B4-BE49-F238E27FC236}">
                <a16:creationId xmlns:a16="http://schemas.microsoft.com/office/drawing/2014/main" id="{B9350E03-C20D-35DC-93F6-E723FFA88BFC}"/>
              </a:ext>
            </a:extLst>
          </p:cNvPr>
          <p:cNvSpPr txBox="1"/>
          <p:nvPr/>
        </p:nvSpPr>
        <p:spPr>
          <a:xfrm>
            <a:off x="2839830" y="3693437"/>
            <a:ext cx="13377508" cy="4481227"/>
          </a:xfrm>
          <a:prstGeom prst="rect">
            <a:avLst/>
          </a:prstGeom>
          <a:noFill/>
          <a:ln>
            <a:noFill/>
          </a:ln>
        </p:spPr>
        <p:txBody>
          <a:bodyPr spcFirstLastPara="1" wrap="square" lIns="0" tIns="0" rIns="0" bIns="0" anchor="t" anchorCtr="0">
            <a:spAutoFit/>
          </a:bodyPr>
          <a:lstStyle/>
          <a:p>
            <a:pPr>
              <a:lnSpc>
                <a:spcPct val="140000"/>
              </a:lnSpc>
              <a:buSzPts val="4800"/>
            </a:pPr>
            <a:r>
              <a:rPr lang="en-US" sz="3200" dirty="0">
                <a:solidFill>
                  <a:srgbClr val="392503"/>
                </a:solidFill>
              </a:rPr>
              <a:t>A) 3' UTG 5'</a:t>
            </a:r>
          </a:p>
          <a:p>
            <a:pPr>
              <a:lnSpc>
                <a:spcPct val="140000"/>
              </a:lnSpc>
              <a:buSzPts val="4800"/>
            </a:pPr>
            <a:r>
              <a:rPr lang="en-US" sz="3200" dirty="0">
                <a:solidFill>
                  <a:srgbClr val="392503"/>
                </a:solidFill>
                <a:highlight>
                  <a:srgbClr val="FFFF00"/>
                </a:highlight>
              </a:rPr>
              <a:t>B) 5' UAG 3' - wobble pairing</a:t>
            </a:r>
            <a:endParaRPr sz="3200" dirty="0">
              <a:highlight>
                <a:srgbClr val="FFFF00"/>
              </a:highlight>
            </a:endParaRPr>
          </a:p>
          <a:p>
            <a:pPr>
              <a:lnSpc>
                <a:spcPct val="140000"/>
              </a:lnSpc>
              <a:buSzPts val="4800"/>
            </a:pPr>
            <a:r>
              <a:rPr lang="en-US" sz="3200" dirty="0">
                <a:solidFill>
                  <a:srgbClr val="392503"/>
                </a:solidFill>
              </a:rPr>
              <a:t>C) 3' CAG 5'</a:t>
            </a:r>
          </a:p>
          <a:p>
            <a:pPr>
              <a:lnSpc>
                <a:spcPct val="140000"/>
              </a:lnSpc>
              <a:buSzPts val="4800"/>
            </a:pPr>
            <a:r>
              <a:rPr lang="en-US" sz="3200" dirty="0">
                <a:solidFill>
                  <a:srgbClr val="392503"/>
                </a:solidFill>
                <a:highlight>
                  <a:srgbClr val="FFFF00"/>
                </a:highlight>
              </a:rPr>
              <a:t>D) 5' CAG 3' - exact</a:t>
            </a:r>
          </a:p>
          <a:p>
            <a:pPr>
              <a:lnSpc>
                <a:spcPct val="140000"/>
              </a:lnSpc>
              <a:buSzPts val="4800"/>
            </a:pPr>
            <a:r>
              <a:rPr lang="en-US" sz="3200" dirty="0">
                <a:solidFill>
                  <a:srgbClr val="392503"/>
                </a:solidFill>
              </a:rPr>
              <a:t>E) 3' UAG 5'</a:t>
            </a:r>
            <a:endParaRPr sz="3200" dirty="0"/>
          </a:p>
          <a:p>
            <a:pPr marL="0" marR="0" lvl="0" indent="0" rtl="0">
              <a:lnSpc>
                <a:spcPct val="140000"/>
              </a:lnSpc>
              <a:spcBef>
                <a:spcPts val="0"/>
              </a:spcBef>
              <a:spcAft>
                <a:spcPts val="0"/>
              </a:spcAft>
              <a:buClr>
                <a:srgbClr val="000000"/>
              </a:buClr>
              <a:buSzPts val="4800"/>
              <a:buFont typeface="Arial"/>
              <a:buNone/>
            </a:pPr>
            <a:endParaRPr sz="4800">
              <a:solidFill>
                <a:srgbClr val="392503"/>
              </a:solidFill>
            </a:endParaRPr>
          </a:p>
        </p:txBody>
      </p:sp>
      <p:pic>
        <p:nvPicPr>
          <p:cNvPr id="3" name="Picture 2" descr="A white letter on a black background&#10;&#10;AI-generated content may be incorrect.">
            <a:extLst>
              <a:ext uri="{FF2B5EF4-FFF2-40B4-BE49-F238E27FC236}">
                <a16:creationId xmlns:a16="http://schemas.microsoft.com/office/drawing/2014/main" id="{F50B9409-E3CD-6478-3C14-E4E60509FA15}"/>
              </a:ext>
            </a:extLst>
          </p:cNvPr>
          <p:cNvPicPr>
            <a:picLocks noChangeAspect="1"/>
          </p:cNvPicPr>
          <p:nvPr/>
        </p:nvPicPr>
        <p:blipFill>
          <a:blip r:embed="rId4"/>
          <a:stretch>
            <a:fillRect/>
          </a:stretch>
        </p:blipFill>
        <p:spPr>
          <a:xfrm>
            <a:off x="14955864" y="416900"/>
            <a:ext cx="2983424" cy="851639"/>
          </a:xfrm>
          <a:prstGeom prst="rect">
            <a:avLst/>
          </a:prstGeom>
        </p:spPr>
      </p:pic>
    </p:spTree>
    <p:extLst>
      <p:ext uri="{BB962C8B-B14F-4D97-AF65-F5344CB8AC3E}">
        <p14:creationId xmlns:p14="http://schemas.microsoft.com/office/powerpoint/2010/main" val="1633856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28">
          <a:extLst>
            <a:ext uri="{FF2B5EF4-FFF2-40B4-BE49-F238E27FC236}">
              <a16:creationId xmlns:a16="http://schemas.microsoft.com/office/drawing/2014/main" id="{72F9844F-E601-EAF3-949A-B3C05013E474}"/>
            </a:ext>
          </a:extLst>
        </p:cNvPr>
        <p:cNvGrpSpPr/>
        <p:nvPr/>
      </p:nvGrpSpPr>
      <p:grpSpPr>
        <a:xfrm>
          <a:off x="0" y="0"/>
          <a:ext cx="0" cy="0"/>
          <a:chOff x="0" y="0"/>
          <a:chExt cx="0" cy="0"/>
        </a:xfrm>
      </p:grpSpPr>
      <p:sp>
        <p:nvSpPr>
          <p:cNvPr id="129" name="Google Shape;129;p5">
            <a:extLst>
              <a:ext uri="{FF2B5EF4-FFF2-40B4-BE49-F238E27FC236}">
                <a16:creationId xmlns:a16="http://schemas.microsoft.com/office/drawing/2014/main" id="{1A0CBBC9-37FD-83A8-A50C-9ABD1551162C}"/>
              </a:ext>
            </a:extLst>
          </p:cNvPr>
          <p:cNvSpPr/>
          <p:nvPr/>
        </p:nvSpPr>
        <p:spPr>
          <a:xfrm>
            <a:off x="3241063" y="-7116"/>
            <a:ext cx="11805873" cy="10336302"/>
          </a:xfrm>
          <a:custGeom>
            <a:avLst/>
            <a:gdLst/>
            <a:ahLst/>
            <a:cxnLst/>
            <a:rect l="l" t="t" r="r" b="b"/>
            <a:pathLst>
              <a:path w="11805873" h="11805873" extrusionOk="0">
                <a:moveTo>
                  <a:pt x="0" y="0"/>
                </a:moveTo>
                <a:lnTo>
                  <a:pt x="11805874" y="0"/>
                </a:lnTo>
                <a:lnTo>
                  <a:pt x="11805874" y="11805873"/>
                </a:lnTo>
                <a:lnTo>
                  <a:pt x="0" y="11805873"/>
                </a:lnTo>
                <a:lnTo>
                  <a:pt x="0" y="0"/>
                </a:lnTo>
                <a:close/>
              </a:path>
            </a:pathLst>
          </a:custGeom>
          <a:blipFill rotWithShape="1">
            <a:blip r:embed="rId3">
              <a:alphaModFix/>
            </a:blip>
            <a:stretch>
              <a:fillRect/>
            </a:stretch>
          </a:blipFill>
          <a:ln>
            <a:noFill/>
          </a:ln>
        </p:spPr>
      </p:sp>
      <p:sp>
        <p:nvSpPr>
          <p:cNvPr id="130" name="Google Shape;130;p5">
            <a:extLst>
              <a:ext uri="{FF2B5EF4-FFF2-40B4-BE49-F238E27FC236}">
                <a16:creationId xmlns:a16="http://schemas.microsoft.com/office/drawing/2014/main" id="{B11CCC26-624A-B4E0-E848-E2E54DDBC46A}"/>
              </a:ext>
            </a:extLst>
          </p:cNvPr>
          <p:cNvSpPr/>
          <p:nvPr/>
        </p:nvSpPr>
        <p:spPr>
          <a:xfrm>
            <a:off x="12431247" y="8472485"/>
            <a:ext cx="1541598" cy="1541598"/>
          </a:xfrm>
          <a:custGeom>
            <a:avLst/>
            <a:gdLst/>
            <a:ahLst/>
            <a:cxnLst/>
            <a:rect l="l" t="t" r="r" b="b"/>
            <a:pathLst>
              <a:path w="1541598" h="1541598" extrusionOk="0">
                <a:moveTo>
                  <a:pt x="0" y="0"/>
                </a:moveTo>
                <a:lnTo>
                  <a:pt x="1541598" y="0"/>
                </a:lnTo>
                <a:lnTo>
                  <a:pt x="1541598" y="1541597"/>
                </a:lnTo>
                <a:lnTo>
                  <a:pt x="0" y="1541597"/>
                </a:lnTo>
                <a:lnTo>
                  <a:pt x="0" y="0"/>
                </a:lnTo>
                <a:close/>
              </a:path>
            </a:pathLst>
          </a:custGeom>
          <a:blipFill rotWithShape="1">
            <a:blip r:embed="rId4">
              <a:alphaModFix/>
            </a:blip>
            <a:stretch>
              <a:fillRect/>
            </a:stretch>
          </a:blipFill>
          <a:ln>
            <a:noFill/>
          </a:ln>
        </p:spPr>
      </p:sp>
      <p:sp>
        <p:nvSpPr>
          <p:cNvPr id="131" name="Google Shape;131;p5">
            <a:extLst>
              <a:ext uri="{FF2B5EF4-FFF2-40B4-BE49-F238E27FC236}">
                <a16:creationId xmlns:a16="http://schemas.microsoft.com/office/drawing/2014/main" id="{EF84607C-105D-27DD-A8F3-EBE5AAA46881}"/>
              </a:ext>
            </a:extLst>
          </p:cNvPr>
          <p:cNvSpPr/>
          <p:nvPr/>
        </p:nvSpPr>
        <p:spPr>
          <a:xfrm>
            <a:off x="4315155" y="8400388"/>
            <a:ext cx="1940180" cy="1515766"/>
          </a:xfrm>
          <a:custGeom>
            <a:avLst/>
            <a:gdLst/>
            <a:ahLst/>
            <a:cxnLst/>
            <a:rect l="l" t="t" r="r" b="b"/>
            <a:pathLst>
              <a:path w="1940180" h="1515766" extrusionOk="0">
                <a:moveTo>
                  <a:pt x="0" y="0"/>
                </a:moveTo>
                <a:lnTo>
                  <a:pt x="1940181" y="0"/>
                </a:lnTo>
                <a:lnTo>
                  <a:pt x="1940181" y="1515766"/>
                </a:lnTo>
                <a:lnTo>
                  <a:pt x="0" y="1515766"/>
                </a:lnTo>
                <a:lnTo>
                  <a:pt x="0" y="0"/>
                </a:lnTo>
                <a:close/>
              </a:path>
            </a:pathLst>
          </a:custGeom>
          <a:blipFill rotWithShape="1">
            <a:blip r:embed="rId5">
              <a:alphaModFix/>
            </a:blip>
            <a:stretch>
              <a:fillRect/>
            </a:stretch>
          </a:blipFill>
          <a:ln>
            <a:noFill/>
          </a:ln>
        </p:spPr>
      </p:sp>
      <p:sp>
        <p:nvSpPr>
          <p:cNvPr id="132" name="Google Shape;132;p5">
            <a:extLst>
              <a:ext uri="{FF2B5EF4-FFF2-40B4-BE49-F238E27FC236}">
                <a16:creationId xmlns:a16="http://schemas.microsoft.com/office/drawing/2014/main" id="{5726606F-3F2A-EC73-F936-23A411D1A20C}"/>
              </a:ext>
            </a:extLst>
          </p:cNvPr>
          <p:cNvSpPr/>
          <p:nvPr/>
        </p:nvSpPr>
        <p:spPr>
          <a:xfrm>
            <a:off x="10642231" y="8443060"/>
            <a:ext cx="1268308" cy="1430422"/>
          </a:xfrm>
          <a:custGeom>
            <a:avLst/>
            <a:gdLst/>
            <a:ahLst/>
            <a:cxnLst/>
            <a:rect l="l" t="t" r="r" b="b"/>
            <a:pathLst>
              <a:path w="1268308" h="1430422" extrusionOk="0">
                <a:moveTo>
                  <a:pt x="0" y="0"/>
                </a:moveTo>
                <a:lnTo>
                  <a:pt x="1268307" y="0"/>
                </a:lnTo>
                <a:lnTo>
                  <a:pt x="1268307" y="1430422"/>
                </a:lnTo>
                <a:lnTo>
                  <a:pt x="0" y="1430422"/>
                </a:lnTo>
                <a:lnTo>
                  <a:pt x="0" y="0"/>
                </a:lnTo>
                <a:close/>
              </a:path>
            </a:pathLst>
          </a:custGeom>
          <a:blipFill rotWithShape="1">
            <a:blip r:embed="rId6">
              <a:alphaModFix/>
            </a:blip>
            <a:stretch>
              <a:fillRect/>
            </a:stretch>
          </a:blipFill>
          <a:ln>
            <a:noFill/>
          </a:ln>
        </p:spPr>
      </p:sp>
      <p:sp>
        <p:nvSpPr>
          <p:cNvPr id="133" name="Google Shape;133;p5">
            <a:extLst>
              <a:ext uri="{FF2B5EF4-FFF2-40B4-BE49-F238E27FC236}">
                <a16:creationId xmlns:a16="http://schemas.microsoft.com/office/drawing/2014/main" id="{18D72152-54EE-47F2-DF2C-35DEA11D0A7F}"/>
              </a:ext>
            </a:extLst>
          </p:cNvPr>
          <p:cNvSpPr/>
          <p:nvPr/>
        </p:nvSpPr>
        <p:spPr>
          <a:xfrm>
            <a:off x="7587401" y="634149"/>
            <a:ext cx="2375956" cy="1767118"/>
          </a:xfrm>
          <a:custGeom>
            <a:avLst/>
            <a:gdLst/>
            <a:ahLst/>
            <a:cxnLst/>
            <a:rect l="l" t="t" r="r" b="b"/>
            <a:pathLst>
              <a:path w="2375956" h="1767118" extrusionOk="0">
                <a:moveTo>
                  <a:pt x="0" y="0"/>
                </a:moveTo>
                <a:lnTo>
                  <a:pt x="2375957" y="0"/>
                </a:lnTo>
                <a:lnTo>
                  <a:pt x="2375957" y="1767118"/>
                </a:lnTo>
                <a:lnTo>
                  <a:pt x="0" y="1767118"/>
                </a:lnTo>
                <a:lnTo>
                  <a:pt x="0" y="0"/>
                </a:lnTo>
                <a:close/>
              </a:path>
            </a:pathLst>
          </a:custGeom>
          <a:blipFill rotWithShape="1">
            <a:blip r:embed="rId7">
              <a:alphaModFix/>
            </a:blip>
            <a:stretch>
              <a:fillRect/>
            </a:stretch>
          </a:blipFill>
          <a:ln>
            <a:noFill/>
          </a:ln>
        </p:spPr>
      </p:sp>
      <p:sp>
        <p:nvSpPr>
          <p:cNvPr id="134" name="Google Shape;134;p5">
            <a:extLst>
              <a:ext uri="{FF2B5EF4-FFF2-40B4-BE49-F238E27FC236}">
                <a16:creationId xmlns:a16="http://schemas.microsoft.com/office/drawing/2014/main" id="{C77E91DB-BB0D-DD28-7907-283EED62D154}"/>
              </a:ext>
            </a:extLst>
          </p:cNvPr>
          <p:cNvSpPr/>
          <p:nvPr/>
        </p:nvSpPr>
        <p:spPr>
          <a:xfrm>
            <a:off x="11193849" y="207043"/>
            <a:ext cx="2008197" cy="2147805"/>
          </a:xfrm>
          <a:custGeom>
            <a:avLst/>
            <a:gdLst/>
            <a:ahLst/>
            <a:cxnLst/>
            <a:rect l="l" t="t" r="r" b="b"/>
            <a:pathLst>
              <a:path w="2008197" h="2147805" extrusionOk="0">
                <a:moveTo>
                  <a:pt x="0" y="0"/>
                </a:moveTo>
                <a:lnTo>
                  <a:pt x="2008197" y="0"/>
                </a:lnTo>
                <a:lnTo>
                  <a:pt x="2008197" y="2147804"/>
                </a:lnTo>
                <a:lnTo>
                  <a:pt x="0" y="2147804"/>
                </a:lnTo>
                <a:lnTo>
                  <a:pt x="0" y="0"/>
                </a:lnTo>
                <a:close/>
              </a:path>
            </a:pathLst>
          </a:custGeom>
          <a:blipFill rotWithShape="1">
            <a:blip r:embed="rId8">
              <a:alphaModFix/>
            </a:blip>
            <a:stretch>
              <a:fillRect/>
            </a:stretch>
          </a:blipFill>
          <a:ln>
            <a:noFill/>
          </a:ln>
        </p:spPr>
      </p:sp>
      <p:sp>
        <p:nvSpPr>
          <p:cNvPr id="135" name="Google Shape;135;p5">
            <a:extLst>
              <a:ext uri="{FF2B5EF4-FFF2-40B4-BE49-F238E27FC236}">
                <a16:creationId xmlns:a16="http://schemas.microsoft.com/office/drawing/2014/main" id="{26C8D6DA-CB52-14CC-C6D2-E4F924897C8E}"/>
              </a:ext>
            </a:extLst>
          </p:cNvPr>
          <p:cNvSpPr/>
          <p:nvPr/>
        </p:nvSpPr>
        <p:spPr>
          <a:xfrm>
            <a:off x="4315155" y="416170"/>
            <a:ext cx="2280252" cy="2232747"/>
          </a:xfrm>
          <a:custGeom>
            <a:avLst/>
            <a:gdLst/>
            <a:ahLst/>
            <a:cxnLst/>
            <a:rect l="l" t="t" r="r" b="b"/>
            <a:pathLst>
              <a:path w="2280252" h="2232747" extrusionOk="0">
                <a:moveTo>
                  <a:pt x="0" y="0"/>
                </a:moveTo>
                <a:lnTo>
                  <a:pt x="2280253" y="0"/>
                </a:lnTo>
                <a:lnTo>
                  <a:pt x="2280253" y="2232747"/>
                </a:lnTo>
                <a:lnTo>
                  <a:pt x="0" y="2232747"/>
                </a:lnTo>
                <a:lnTo>
                  <a:pt x="0" y="0"/>
                </a:lnTo>
                <a:close/>
              </a:path>
            </a:pathLst>
          </a:custGeom>
          <a:blipFill rotWithShape="1">
            <a:blip r:embed="rId9">
              <a:alphaModFix/>
            </a:blip>
            <a:stretch>
              <a:fillRect/>
            </a:stretch>
          </a:blipFill>
          <a:ln>
            <a:noFill/>
          </a:ln>
        </p:spPr>
      </p:sp>
      <p:sp>
        <p:nvSpPr>
          <p:cNvPr id="136" name="Google Shape;136;p5">
            <a:extLst>
              <a:ext uri="{FF2B5EF4-FFF2-40B4-BE49-F238E27FC236}">
                <a16:creationId xmlns:a16="http://schemas.microsoft.com/office/drawing/2014/main" id="{18E7BCB3-B4ED-7542-8803-47FFCBFC7CB3}"/>
              </a:ext>
            </a:extLst>
          </p:cNvPr>
          <p:cNvSpPr/>
          <p:nvPr/>
        </p:nvSpPr>
        <p:spPr>
          <a:xfrm>
            <a:off x="6793498" y="8208651"/>
            <a:ext cx="1184381" cy="1871306"/>
          </a:xfrm>
          <a:custGeom>
            <a:avLst/>
            <a:gdLst/>
            <a:ahLst/>
            <a:cxnLst/>
            <a:rect l="l" t="t" r="r" b="b"/>
            <a:pathLst>
              <a:path w="1184381" h="1871306" extrusionOk="0">
                <a:moveTo>
                  <a:pt x="0" y="0"/>
                </a:moveTo>
                <a:lnTo>
                  <a:pt x="1184381" y="0"/>
                </a:lnTo>
                <a:lnTo>
                  <a:pt x="1184381" y="1871306"/>
                </a:lnTo>
                <a:lnTo>
                  <a:pt x="0" y="1871306"/>
                </a:lnTo>
                <a:lnTo>
                  <a:pt x="0" y="0"/>
                </a:lnTo>
                <a:close/>
              </a:path>
            </a:pathLst>
          </a:custGeom>
          <a:blipFill rotWithShape="1">
            <a:blip r:embed="rId10">
              <a:alphaModFix/>
            </a:blip>
            <a:stretch>
              <a:fillRect/>
            </a:stretch>
          </a:blipFill>
          <a:ln>
            <a:noFill/>
          </a:ln>
        </p:spPr>
      </p:sp>
      <p:sp>
        <p:nvSpPr>
          <p:cNvPr id="137" name="Google Shape;137;p5">
            <a:extLst>
              <a:ext uri="{FF2B5EF4-FFF2-40B4-BE49-F238E27FC236}">
                <a16:creationId xmlns:a16="http://schemas.microsoft.com/office/drawing/2014/main" id="{66C2A29F-B88D-9C7F-322D-FF10F677A3CC}"/>
              </a:ext>
            </a:extLst>
          </p:cNvPr>
          <p:cNvSpPr/>
          <p:nvPr/>
        </p:nvSpPr>
        <p:spPr>
          <a:xfrm>
            <a:off x="8301729" y="8518717"/>
            <a:ext cx="2146863" cy="1449132"/>
          </a:xfrm>
          <a:custGeom>
            <a:avLst/>
            <a:gdLst/>
            <a:ahLst/>
            <a:cxnLst/>
            <a:rect l="l" t="t" r="r" b="b"/>
            <a:pathLst>
              <a:path w="2146863" h="1449132" extrusionOk="0">
                <a:moveTo>
                  <a:pt x="0" y="0"/>
                </a:moveTo>
                <a:lnTo>
                  <a:pt x="2146863" y="0"/>
                </a:lnTo>
                <a:lnTo>
                  <a:pt x="2146863" y="1449133"/>
                </a:lnTo>
                <a:lnTo>
                  <a:pt x="0" y="1449133"/>
                </a:lnTo>
                <a:lnTo>
                  <a:pt x="0" y="0"/>
                </a:lnTo>
                <a:close/>
              </a:path>
            </a:pathLst>
          </a:custGeom>
          <a:blipFill rotWithShape="1">
            <a:blip r:embed="rId11">
              <a:alphaModFix/>
            </a:blip>
            <a:stretch>
              <a:fillRect/>
            </a:stretch>
          </a:blipFill>
          <a:ln>
            <a:noFill/>
          </a:ln>
        </p:spPr>
      </p:sp>
      <p:sp>
        <p:nvSpPr>
          <p:cNvPr id="138" name="Google Shape;138;p5">
            <a:extLst>
              <a:ext uri="{FF2B5EF4-FFF2-40B4-BE49-F238E27FC236}">
                <a16:creationId xmlns:a16="http://schemas.microsoft.com/office/drawing/2014/main" id="{CF066024-05D5-B73C-B5F7-28F41DC8C53C}"/>
              </a:ext>
            </a:extLst>
          </p:cNvPr>
          <p:cNvSpPr txBox="1"/>
          <p:nvPr/>
        </p:nvSpPr>
        <p:spPr>
          <a:xfrm>
            <a:off x="4648446" y="4322097"/>
            <a:ext cx="9324398" cy="1497333"/>
          </a:xfrm>
          <a:prstGeom prst="rect">
            <a:avLst/>
          </a:prstGeom>
          <a:noFill/>
          <a:ln>
            <a:noFill/>
          </a:ln>
        </p:spPr>
        <p:txBody>
          <a:bodyPr spcFirstLastPara="1" wrap="square" lIns="0" tIns="0" rIns="0" bIns="0" anchor="t" anchorCtr="0">
            <a:spAutoFit/>
          </a:bodyPr>
          <a:lstStyle/>
          <a:p>
            <a:pPr algn="ctr">
              <a:lnSpc>
                <a:spcPct val="140005"/>
              </a:lnSpc>
              <a:buSzPts val="6999"/>
            </a:pPr>
            <a:r>
              <a:rPr lang="en-US" sz="6950" b="1">
                <a:solidFill>
                  <a:srgbClr val="FFFFFF"/>
                </a:solidFill>
              </a:rPr>
              <a:t>Protein targeting</a:t>
            </a:r>
          </a:p>
        </p:txBody>
      </p:sp>
      <p:pic>
        <p:nvPicPr>
          <p:cNvPr id="3" name="Picture 2" descr="A black background with a black square&#10;&#10;AI-generated content may be incorrect.">
            <a:extLst>
              <a:ext uri="{FF2B5EF4-FFF2-40B4-BE49-F238E27FC236}">
                <a16:creationId xmlns:a16="http://schemas.microsoft.com/office/drawing/2014/main" id="{BA2F09D1-6204-041B-7D3D-04020030D924}"/>
              </a:ext>
            </a:extLst>
          </p:cNvPr>
          <p:cNvPicPr>
            <a:picLocks noChangeAspect="1"/>
          </p:cNvPicPr>
          <p:nvPr/>
        </p:nvPicPr>
        <p:blipFill>
          <a:blip r:embed="rId12"/>
          <a:stretch>
            <a:fillRect/>
          </a:stretch>
        </p:blipFill>
        <p:spPr>
          <a:xfrm>
            <a:off x="15320353" y="231164"/>
            <a:ext cx="2750526" cy="817440"/>
          </a:xfrm>
          <a:prstGeom prst="rect">
            <a:avLst/>
          </a:prstGeom>
        </p:spPr>
      </p:pic>
    </p:spTree>
    <p:extLst>
      <p:ext uri="{BB962C8B-B14F-4D97-AF65-F5344CB8AC3E}">
        <p14:creationId xmlns:p14="http://schemas.microsoft.com/office/powerpoint/2010/main" val="24590855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04">
          <a:extLst>
            <a:ext uri="{FF2B5EF4-FFF2-40B4-BE49-F238E27FC236}">
              <a16:creationId xmlns:a16="http://schemas.microsoft.com/office/drawing/2014/main" id="{E995C0D8-E871-EB2B-8945-F07647A1F0E7}"/>
            </a:ext>
          </a:extLst>
        </p:cNvPr>
        <p:cNvGrpSpPr/>
        <p:nvPr/>
      </p:nvGrpSpPr>
      <p:grpSpPr>
        <a:xfrm>
          <a:off x="0" y="0"/>
          <a:ext cx="0" cy="0"/>
          <a:chOff x="0" y="0"/>
          <a:chExt cx="0" cy="0"/>
        </a:xfrm>
      </p:grpSpPr>
      <p:sp>
        <p:nvSpPr>
          <p:cNvPr id="105" name="Google Shape;105;p2">
            <a:extLst>
              <a:ext uri="{FF2B5EF4-FFF2-40B4-BE49-F238E27FC236}">
                <a16:creationId xmlns:a16="http://schemas.microsoft.com/office/drawing/2014/main" id="{988C71B6-630D-104A-9503-C321140F7C58}"/>
              </a:ext>
            </a:extLst>
          </p:cNvPr>
          <p:cNvSpPr/>
          <p:nvPr/>
        </p:nvSpPr>
        <p:spPr>
          <a:xfrm>
            <a:off x="-836499" y="-159"/>
            <a:ext cx="9372916" cy="10295482"/>
          </a:xfrm>
          <a:custGeom>
            <a:avLst/>
            <a:gdLst/>
            <a:ahLst/>
            <a:cxnLst/>
            <a:rect l="l" t="t" r="r" b="b"/>
            <a:pathLst>
              <a:path w="11805873" h="11805873" extrusionOk="0">
                <a:moveTo>
                  <a:pt x="0" y="0"/>
                </a:moveTo>
                <a:lnTo>
                  <a:pt x="11805874" y="0"/>
                </a:lnTo>
                <a:lnTo>
                  <a:pt x="11805874" y="11805874"/>
                </a:lnTo>
                <a:lnTo>
                  <a:pt x="0" y="11805874"/>
                </a:lnTo>
                <a:lnTo>
                  <a:pt x="0" y="0"/>
                </a:lnTo>
                <a:close/>
              </a:path>
            </a:pathLst>
          </a:custGeom>
          <a:blipFill rotWithShape="1">
            <a:blip r:embed="rId3">
              <a:alphaModFix/>
            </a:blip>
            <a:stretch>
              <a:fillRect/>
            </a:stretch>
          </a:blipFill>
          <a:ln>
            <a:noFill/>
          </a:ln>
        </p:spPr>
      </p:sp>
      <p:sp>
        <p:nvSpPr>
          <p:cNvPr id="107" name="Google Shape;107;p2">
            <a:extLst>
              <a:ext uri="{FF2B5EF4-FFF2-40B4-BE49-F238E27FC236}">
                <a16:creationId xmlns:a16="http://schemas.microsoft.com/office/drawing/2014/main" id="{FD4CC821-3261-2651-EBCE-BBB52A3EB3F2}"/>
              </a:ext>
            </a:extLst>
          </p:cNvPr>
          <p:cNvSpPr txBox="1"/>
          <p:nvPr/>
        </p:nvSpPr>
        <p:spPr>
          <a:xfrm>
            <a:off x="-1016581" y="2363143"/>
            <a:ext cx="9324398" cy="1497333"/>
          </a:xfrm>
          <a:prstGeom prst="rect">
            <a:avLst/>
          </a:prstGeom>
          <a:noFill/>
          <a:ln>
            <a:noFill/>
          </a:ln>
        </p:spPr>
        <p:txBody>
          <a:bodyPr spcFirstLastPara="1" wrap="square" lIns="0" tIns="0" rIns="0" bIns="0" anchor="t" anchorCtr="0">
            <a:spAutoFit/>
          </a:bodyPr>
          <a:lstStyle/>
          <a:p>
            <a:pPr algn="ctr">
              <a:lnSpc>
                <a:spcPct val="140005"/>
              </a:lnSpc>
              <a:buSzPts val="6999"/>
            </a:pPr>
            <a:endParaRPr lang="en-US" sz="6950" b="1">
              <a:solidFill>
                <a:srgbClr val="FFFFFF"/>
              </a:solidFill>
            </a:endParaRPr>
          </a:p>
          <a:p>
            <a:pPr marL="0" marR="0" lvl="0" indent="0" algn="ctr">
              <a:lnSpc>
                <a:spcPct val="140005"/>
              </a:lnSpc>
              <a:spcBef>
                <a:spcPts val="0"/>
              </a:spcBef>
              <a:spcAft>
                <a:spcPts val="0"/>
              </a:spcAft>
              <a:buSzPts val="6999"/>
              <a:buFont typeface="Arial"/>
              <a:buNone/>
            </a:pPr>
            <a:r>
              <a:rPr lang="en-US" sz="6950" b="1">
                <a:solidFill>
                  <a:srgbClr val="FFFFFF"/>
                </a:solidFill>
              </a:rPr>
              <a:t>LEARNING OBJECTIVES</a:t>
            </a:r>
            <a:endParaRPr sz="6950"/>
          </a:p>
        </p:txBody>
      </p:sp>
      <p:sp>
        <p:nvSpPr>
          <p:cNvPr id="108" name="Google Shape;108;p2">
            <a:extLst>
              <a:ext uri="{FF2B5EF4-FFF2-40B4-BE49-F238E27FC236}">
                <a16:creationId xmlns:a16="http://schemas.microsoft.com/office/drawing/2014/main" id="{A6C8E1C8-274B-33D0-BAB4-08833376D123}"/>
              </a:ext>
            </a:extLst>
          </p:cNvPr>
          <p:cNvSpPr txBox="1"/>
          <p:nvPr/>
        </p:nvSpPr>
        <p:spPr>
          <a:xfrm>
            <a:off x="8871154" y="-961"/>
            <a:ext cx="8722882" cy="10341293"/>
          </a:xfrm>
          <a:prstGeom prst="rect">
            <a:avLst/>
          </a:prstGeom>
          <a:noFill/>
          <a:ln>
            <a:noFill/>
          </a:ln>
        </p:spPr>
        <p:txBody>
          <a:bodyPr spcFirstLastPara="1" wrap="square" lIns="0" tIns="0" rIns="0" bIns="0" anchor="t" anchorCtr="0">
            <a:spAutoFit/>
          </a:bodyPr>
          <a:lstStyle/>
          <a:p>
            <a:pPr marL="1036320" marR="0" lvl="1" indent="-518160" rtl="0">
              <a:lnSpc>
                <a:spcPct val="140000"/>
              </a:lnSpc>
              <a:spcBef>
                <a:spcPts val="0"/>
              </a:spcBef>
              <a:spcAft>
                <a:spcPts val="0"/>
              </a:spcAft>
              <a:buClr>
                <a:srgbClr val="392503"/>
              </a:buClr>
              <a:buSzPts val="4800"/>
              <a:buFont typeface="Arial"/>
              <a:buChar char="•"/>
            </a:pPr>
            <a:endParaRPr lang="en-US" sz="4800" b="1">
              <a:solidFill>
                <a:srgbClr val="392503"/>
              </a:solidFill>
            </a:endParaRPr>
          </a:p>
          <a:p>
            <a:pPr marL="1036320" lvl="1" indent="-518160">
              <a:lnSpc>
                <a:spcPct val="140000"/>
              </a:lnSpc>
              <a:buClr>
                <a:srgbClr val="392503"/>
              </a:buClr>
              <a:buSzPts val="4800"/>
              <a:buFont typeface="Arial"/>
              <a:buChar char="•"/>
            </a:pPr>
            <a:r>
              <a:rPr lang="en-US" sz="3600" b="1">
                <a:solidFill>
                  <a:srgbClr val="392503"/>
                </a:solidFill>
              </a:rPr>
              <a:t>Describe the different ways in which proteins can be targeted to organelles or for secretion in eukaryotic cells</a:t>
            </a:r>
          </a:p>
          <a:p>
            <a:pPr marL="1036320" lvl="1" indent="-518160">
              <a:lnSpc>
                <a:spcPct val="140000"/>
              </a:lnSpc>
              <a:buClr>
                <a:srgbClr val="392503"/>
              </a:buClr>
              <a:buSzPts val="4800"/>
              <a:buFont typeface="Arial"/>
              <a:buChar char="•"/>
            </a:pPr>
            <a:r>
              <a:rPr lang="en-US" sz="3600" b="1">
                <a:solidFill>
                  <a:srgbClr val="392503"/>
                </a:solidFill>
              </a:rPr>
              <a:t>Indicate the function of signal peptides and 'postcode' sequences in directing proteins to their appropriate locations</a:t>
            </a:r>
          </a:p>
          <a:p>
            <a:pPr marL="1036320" lvl="1" indent="-518160">
              <a:lnSpc>
                <a:spcPct val="140000"/>
              </a:lnSpc>
              <a:buClr>
                <a:srgbClr val="392503"/>
              </a:buClr>
              <a:buSzPts val="4800"/>
              <a:buFont typeface="Arial"/>
              <a:buChar char="•"/>
            </a:pPr>
            <a:r>
              <a:rPr lang="en-US" sz="3600" b="1">
                <a:solidFill>
                  <a:srgbClr val="392503"/>
                </a:solidFill>
              </a:rPr>
              <a:t>Appreciate how defects in targeting can result in human disease</a:t>
            </a:r>
          </a:p>
          <a:p>
            <a:pPr marL="1036320" lvl="1" indent="-518160">
              <a:lnSpc>
                <a:spcPct val="140000"/>
              </a:lnSpc>
              <a:buClr>
                <a:srgbClr val="392503"/>
              </a:buClr>
              <a:buSzPts val="4800"/>
              <a:buFont typeface="Arial"/>
              <a:buChar char="•"/>
            </a:pPr>
            <a:endParaRPr lang="en-US" sz="3600" b="1">
              <a:solidFill>
                <a:srgbClr val="392503"/>
              </a:solidFill>
            </a:endParaRPr>
          </a:p>
        </p:txBody>
      </p:sp>
      <p:pic>
        <p:nvPicPr>
          <p:cNvPr id="3" name="Picture 2" descr="A black background with a black square&#10;&#10;AI-generated content may be incorrect.">
            <a:extLst>
              <a:ext uri="{FF2B5EF4-FFF2-40B4-BE49-F238E27FC236}">
                <a16:creationId xmlns:a16="http://schemas.microsoft.com/office/drawing/2014/main" id="{B0BB1CFA-B74C-2993-E166-B9A6E276D36B}"/>
              </a:ext>
            </a:extLst>
          </p:cNvPr>
          <p:cNvPicPr>
            <a:picLocks noChangeAspect="1"/>
          </p:cNvPicPr>
          <p:nvPr/>
        </p:nvPicPr>
        <p:blipFill>
          <a:blip r:embed="rId4"/>
          <a:stretch>
            <a:fillRect/>
          </a:stretch>
        </p:blipFill>
        <p:spPr>
          <a:xfrm>
            <a:off x="15320353" y="231164"/>
            <a:ext cx="2750526" cy="817440"/>
          </a:xfrm>
          <a:prstGeom prst="rect">
            <a:avLst/>
          </a:prstGeom>
        </p:spPr>
      </p:pic>
    </p:spTree>
    <p:extLst>
      <p:ext uri="{BB962C8B-B14F-4D97-AF65-F5344CB8AC3E}">
        <p14:creationId xmlns:p14="http://schemas.microsoft.com/office/powerpoint/2010/main" val="22256203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2">
          <a:extLst>
            <a:ext uri="{FF2B5EF4-FFF2-40B4-BE49-F238E27FC236}">
              <a16:creationId xmlns:a16="http://schemas.microsoft.com/office/drawing/2014/main" id="{2BB2CBD8-0645-2243-7249-C47EA11DDD94}"/>
            </a:ext>
          </a:extLst>
        </p:cNvPr>
        <p:cNvGrpSpPr/>
        <p:nvPr/>
      </p:nvGrpSpPr>
      <p:grpSpPr>
        <a:xfrm>
          <a:off x="0" y="0"/>
          <a:ext cx="0" cy="0"/>
          <a:chOff x="0" y="0"/>
          <a:chExt cx="0" cy="0"/>
        </a:xfrm>
      </p:grpSpPr>
      <p:sp>
        <p:nvSpPr>
          <p:cNvPr id="113" name="Google Shape;113;p3">
            <a:extLst>
              <a:ext uri="{FF2B5EF4-FFF2-40B4-BE49-F238E27FC236}">
                <a16:creationId xmlns:a16="http://schemas.microsoft.com/office/drawing/2014/main" id="{37807A61-3CC9-FFCC-01BF-C59895477CDE}"/>
              </a:ext>
            </a:extLst>
          </p:cNvPr>
          <p:cNvSpPr/>
          <p:nvPr/>
        </p:nvSpPr>
        <p:spPr>
          <a:xfrm>
            <a:off x="450422" y="2301420"/>
            <a:ext cx="8088034" cy="7356316"/>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sp>
      <p:sp>
        <p:nvSpPr>
          <p:cNvPr id="4" name="Title 3">
            <a:extLst>
              <a:ext uri="{FF2B5EF4-FFF2-40B4-BE49-F238E27FC236}">
                <a16:creationId xmlns:a16="http://schemas.microsoft.com/office/drawing/2014/main" id="{D1ACB0BD-9638-4F4B-1FE5-E0321724CE39}"/>
              </a:ext>
            </a:extLst>
          </p:cNvPr>
          <p:cNvSpPr>
            <a:spLocks noGrp="1"/>
          </p:cNvSpPr>
          <p:nvPr>
            <p:ph type="title"/>
          </p:nvPr>
        </p:nvSpPr>
        <p:spPr>
          <a:xfrm>
            <a:off x="457200" y="274638"/>
            <a:ext cx="17667514" cy="1665514"/>
          </a:xfrm>
        </p:spPr>
        <p:txBody>
          <a:bodyPr/>
          <a:lstStyle/>
          <a:p>
            <a:r>
              <a:rPr lang="en-GB"/>
              <a:t>Protein synthesis at the ER and signal sequence SRP interaction</a:t>
            </a:r>
          </a:p>
        </p:txBody>
      </p:sp>
      <p:sp>
        <p:nvSpPr>
          <p:cNvPr id="5" name="Text Placeholder 4">
            <a:extLst>
              <a:ext uri="{FF2B5EF4-FFF2-40B4-BE49-F238E27FC236}">
                <a16:creationId xmlns:a16="http://schemas.microsoft.com/office/drawing/2014/main" id="{A12C3569-3D4E-398A-523F-D54D79C72726}"/>
              </a:ext>
            </a:extLst>
          </p:cNvPr>
          <p:cNvSpPr>
            <a:spLocks noGrp="1"/>
          </p:cNvSpPr>
          <p:nvPr>
            <p:ph type="body" idx="1"/>
          </p:nvPr>
        </p:nvSpPr>
        <p:spPr>
          <a:xfrm>
            <a:off x="489858" y="2449286"/>
            <a:ext cx="8047263" cy="7040563"/>
          </a:xfrm>
        </p:spPr>
        <p:txBody>
          <a:bodyPr>
            <a:normAutofit fontScale="92500" lnSpcReduction="10000"/>
          </a:bodyPr>
          <a:lstStyle/>
          <a:p>
            <a:pPr>
              <a:buFont typeface="Calibri"/>
              <a:buChar char="-"/>
            </a:pPr>
            <a:r>
              <a:rPr lang="en-GB"/>
              <a:t>Secreted proteins, lysosomal proteins and membrane proteins are targeted to the endoplasmic reticulum by signal peptides</a:t>
            </a:r>
          </a:p>
          <a:p>
            <a:pPr>
              <a:buFont typeface="Calibri"/>
              <a:buChar char="-"/>
            </a:pPr>
            <a:r>
              <a:rPr lang="en-GB"/>
              <a:t>Protein synthesis begins via a cytosolic ribosome</a:t>
            </a:r>
          </a:p>
          <a:p>
            <a:pPr>
              <a:buFont typeface="Calibri"/>
              <a:buChar char="-"/>
            </a:pPr>
            <a:r>
              <a:rPr lang="en-GB"/>
              <a:t>The signal sequence at the N-terminus is the first part of the protein that is synthesised</a:t>
            </a:r>
          </a:p>
          <a:p>
            <a:pPr>
              <a:buFont typeface="Calibri"/>
              <a:buChar char="-"/>
            </a:pPr>
            <a:r>
              <a:rPr lang="en-GB"/>
              <a:t>The signal sequence is recognised by the signal recognition particle (SRP) protein complex and binds to it </a:t>
            </a:r>
          </a:p>
          <a:p>
            <a:pPr>
              <a:buFont typeface="Calibri"/>
              <a:buChar char="-"/>
            </a:pPr>
            <a:r>
              <a:rPr lang="en-GB"/>
              <a:t>The SRP binds the SRP receptor on the ER membrane</a:t>
            </a:r>
          </a:p>
          <a:p>
            <a:pPr>
              <a:buFont typeface="Calibri"/>
              <a:buChar char="-"/>
            </a:pPr>
            <a:r>
              <a:rPr lang="en-GB"/>
              <a:t>The ribosome is now bound to the ER membrane</a:t>
            </a:r>
          </a:p>
          <a:p>
            <a:pPr>
              <a:buFont typeface="Calibri"/>
              <a:buChar char="-"/>
            </a:pPr>
            <a:r>
              <a:rPr lang="en-GB"/>
              <a:t>The ribosome binds to the </a:t>
            </a:r>
            <a:r>
              <a:rPr lang="en-GB" err="1"/>
              <a:t>transcolon</a:t>
            </a:r>
            <a:endParaRPr lang="en-GB"/>
          </a:p>
          <a:p>
            <a:pPr>
              <a:buFont typeface="Calibri"/>
              <a:buChar char="-"/>
            </a:pPr>
            <a:r>
              <a:rPr lang="en-GB"/>
              <a:t>The new protein is guided through the </a:t>
            </a:r>
            <a:r>
              <a:rPr lang="en-GB" err="1"/>
              <a:t>transcolon</a:t>
            </a:r>
            <a:r>
              <a:rPr lang="en-GB"/>
              <a:t> (translocation channel) in the ER membrane into the ER lumen</a:t>
            </a:r>
          </a:p>
          <a:p>
            <a:pPr>
              <a:buFont typeface="Calibri"/>
              <a:buChar char="-"/>
            </a:pPr>
            <a:r>
              <a:rPr lang="en-GB"/>
              <a:t>The signal sequence is cleaved via a signal peptidase and the SRP is recycled</a:t>
            </a:r>
          </a:p>
          <a:p>
            <a:pPr>
              <a:buFont typeface="Calibri"/>
              <a:buChar char="-"/>
            </a:pPr>
            <a:endParaRPr lang="en-GB"/>
          </a:p>
        </p:txBody>
      </p:sp>
      <p:pic>
        <p:nvPicPr>
          <p:cNvPr id="2" name="Picture 1" descr="Diagram of a translocation channel&#10;&#10;AI-generated content may be incorrect.">
            <a:extLst>
              <a:ext uri="{FF2B5EF4-FFF2-40B4-BE49-F238E27FC236}">
                <a16:creationId xmlns:a16="http://schemas.microsoft.com/office/drawing/2014/main" id="{8CD12862-0D8B-44F2-C9E3-8B037F6176B1}"/>
              </a:ext>
            </a:extLst>
          </p:cNvPr>
          <p:cNvPicPr>
            <a:picLocks noChangeAspect="1"/>
          </p:cNvPicPr>
          <p:nvPr/>
        </p:nvPicPr>
        <p:blipFill>
          <a:blip r:embed="rId4"/>
          <a:stretch>
            <a:fillRect/>
          </a:stretch>
        </p:blipFill>
        <p:spPr>
          <a:xfrm>
            <a:off x="8621279" y="3722977"/>
            <a:ext cx="9508259" cy="4480502"/>
          </a:xfrm>
          <a:prstGeom prst="rect">
            <a:avLst/>
          </a:prstGeom>
        </p:spPr>
      </p:pic>
      <p:sp>
        <p:nvSpPr>
          <p:cNvPr id="6" name="TextBox 5">
            <a:extLst>
              <a:ext uri="{FF2B5EF4-FFF2-40B4-BE49-F238E27FC236}">
                <a16:creationId xmlns:a16="http://schemas.microsoft.com/office/drawing/2014/main" id="{4D197951-3504-690E-4493-D51CBA5116C1}"/>
              </a:ext>
            </a:extLst>
          </p:cNvPr>
          <p:cNvSpPr txBox="1"/>
          <p:nvPr/>
        </p:nvSpPr>
        <p:spPr>
          <a:xfrm>
            <a:off x="24492" y="9854292"/>
            <a:ext cx="1495697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Image reference: </a:t>
            </a:r>
            <a:r>
              <a:rPr lang="en-GB">
                <a:ea typeface="Open Sans"/>
              </a:rPr>
              <a:t>Knight, S</a:t>
            </a:r>
            <a:r>
              <a:rPr lang="en-GB" sz="1100">
                <a:latin typeface="Open Sans"/>
                <a:ea typeface="Open Sans"/>
                <a:cs typeface="Open Sans"/>
              </a:rPr>
              <a:t>. (2024) protein targeting</a:t>
            </a:r>
            <a:endParaRPr lang="en-US" err="1"/>
          </a:p>
        </p:txBody>
      </p:sp>
      <p:pic>
        <p:nvPicPr>
          <p:cNvPr id="7" name="Picture 6" descr="A black background with a black square&#10;&#10;AI-generated content may be incorrect.">
            <a:extLst>
              <a:ext uri="{FF2B5EF4-FFF2-40B4-BE49-F238E27FC236}">
                <a16:creationId xmlns:a16="http://schemas.microsoft.com/office/drawing/2014/main" id="{8C2AC425-F55C-C3FA-2ADE-3C87F3AFA610}"/>
              </a:ext>
            </a:extLst>
          </p:cNvPr>
          <p:cNvPicPr>
            <a:picLocks noChangeAspect="1"/>
          </p:cNvPicPr>
          <p:nvPr/>
        </p:nvPicPr>
        <p:blipFill>
          <a:blip r:embed="rId5"/>
          <a:stretch>
            <a:fillRect/>
          </a:stretch>
        </p:blipFill>
        <p:spPr>
          <a:xfrm>
            <a:off x="15382983" y="9202931"/>
            <a:ext cx="2750526" cy="817440"/>
          </a:xfrm>
          <a:prstGeom prst="rect">
            <a:avLst/>
          </a:prstGeom>
        </p:spPr>
      </p:pic>
    </p:spTree>
    <p:extLst>
      <p:ext uri="{BB962C8B-B14F-4D97-AF65-F5344CB8AC3E}">
        <p14:creationId xmlns:p14="http://schemas.microsoft.com/office/powerpoint/2010/main" val="2883338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2">
          <a:extLst>
            <a:ext uri="{FF2B5EF4-FFF2-40B4-BE49-F238E27FC236}">
              <a16:creationId xmlns:a16="http://schemas.microsoft.com/office/drawing/2014/main" id="{5EFA3DB6-4708-BB6B-2E7D-0712CDACDD54}"/>
            </a:ext>
          </a:extLst>
        </p:cNvPr>
        <p:cNvGrpSpPr/>
        <p:nvPr/>
      </p:nvGrpSpPr>
      <p:grpSpPr>
        <a:xfrm>
          <a:off x="0" y="0"/>
          <a:ext cx="0" cy="0"/>
          <a:chOff x="0" y="0"/>
          <a:chExt cx="0" cy="0"/>
        </a:xfrm>
      </p:grpSpPr>
      <p:sp>
        <p:nvSpPr>
          <p:cNvPr id="113" name="Google Shape;113;p3">
            <a:extLst>
              <a:ext uri="{FF2B5EF4-FFF2-40B4-BE49-F238E27FC236}">
                <a16:creationId xmlns:a16="http://schemas.microsoft.com/office/drawing/2014/main" id="{EB5DA3DB-1A7E-A554-DCC4-DFF65A3AC221}"/>
              </a:ext>
            </a:extLst>
          </p:cNvPr>
          <p:cNvSpPr/>
          <p:nvPr/>
        </p:nvSpPr>
        <p:spPr>
          <a:xfrm>
            <a:off x="450422" y="2301420"/>
            <a:ext cx="8088034" cy="7356316"/>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sp>
      <p:sp>
        <p:nvSpPr>
          <p:cNvPr id="4" name="Title 3">
            <a:extLst>
              <a:ext uri="{FF2B5EF4-FFF2-40B4-BE49-F238E27FC236}">
                <a16:creationId xmlns:a16="http://schemas.microsoft.com/office/drawing/2014/main" id="{5F791A7F-ACF0-6297-429D-388A8352C972}"/>
              </a:ext>
            </a:extLst>
          </p:cNvPr>
          <p:cNvSpPr>
            <a:spLocks noGrp="1"/>
          </p:cNvSpPr>
          <p:nvPr>
            <p:ph type="title"/>
          </p:nvPr>
        </p:nvSpPr>
        <p:spPr>
          <a:xfrm>
            <a:off x="457200" y="274638"/>
            <a:ext cx="17667514" cy="1665514"/>
          </a:xfrm>
        </p:spPr>
        <p:txBody>
          <a:bodyPr/>
          <a:lstStyle/>
          <a:p>
            <a:r>
              <a:rPr lang="en-GB"/>
              <a:t>Chemistry and Structure of DNA (</a:t>
            </a:r>
            <a:r>
              <a:rPr lang="en-GB" err="1"/>
              <a:t>cont</a:t>
            </a:r>
            <a:r>
              <a:rPr lang="en-GB"/>
              <a:t>) </a:t>
            </a:r>
          </a:p>
        </p:txBody>
      </p:sp>
      <p:sp>
        <p:nvSpPr>
          <p:cNvPr id="5" name="Text Placeholder 4">
            <a:extLst>
              <a:ext uri="{FF2B5EF4-FFF2-40B4-BE49-F238E27FC236}">
                <a16:creationId xmlns:a16="http://schemas.microsoft.com/office/drawing/2014/main" id="{E558CCE5-EB5D-E91E-5FA8-E3F39E4D6C8E}"/>
              </a:ext>
            </a:extLst>
          </p:cNvPr>
          <p:cNvSpPr>
            <a:spLocks noGrp="1"/>
          </p:cNvSpPr>
          <p:nvPr>
            <p:ph type="body" idx="1"/>
          </p:nvPr>
        </p:nvSpPr>
        <p:spPr>
          <a:xfrm>
            <a:off x="489858" y="2449286"/>
            <a:ext cx="8047263" cy="7040563"/>
          </a:xfrm>
        </p:spPr>
        <p:txBody>
          <a:bodyPr>
            <a:normAutofit/>
          </a:bodyPr>
          <a:lstStyle/>
          <a:p>
            <a:pPr>
              <a:buFont typeface="Calibri"/>
              <a:buChar char="-"/>
            </a:pPr>
            <a:r>
              <a:rPr lang="en-GB"/>
              <a:t>DNA consists of 2 strands that are stabilised by hydrogen bonds between bases:</a:t>
            </a:r>
          </a:p>
          <a:p>
            <a:pPr lvl="1">
              <a:buSzPts val="2800"/>
              <a:buFont typeface="Calibri"/>
              <a:buChar char="-"/>
            </a:pPr>
            <a:r>
              <a:rPr lang="en-GB"/>
              <a:t>Adenine bonds to thymine with 2 hydrogen bonds</a:t>
            </a:r>
          </a:p>
          <a:p>
            <a:pPr lvl="1">
              <a:buFont typeface="Calibri"/>
              <a:buChar char="-"/>
            </a:pPr>
            <a:r>
              <a:rPr lang="en-GB"/>
              <a:t>Cytosine bond to guanine with 3 hydrogen bonds</a:t>
            </a:r>
          </a:p>
          <a:p>
            <a:pPr>
              <a:buFont typeface="Calibri"/>
              <a:buChar char="-"/>
            </a:pPr>
            <a:r>
              <a:rPr lang="en-GB"/>
              <a:t>DNA forms a right hand double helix with anti-parallel strands – 5' to 3' in one direction, 3' to 5' in the other</a:t>
            </a:r>
          </a:p>
          <a:p>
            <a:pPr>
              <a:buFont typeface="Calibri"/>
              <a:buChar char="-"/>
            </a:pPr>
            <a:r>
              <a:rPr lang="en-GB"/>
              <a:t>The bases are perpendicular to the helical axis</a:t>
            </a:r>
          </a:p>
        </p:txBody>
      </p:sp>
      <p:pic>
        <p:nvPicPr>
          <p:cNvPr id="2" name="Picture 1" descr="A diagram of a molecule&#10;&#10;AI-generated content may be incorrect.">
            <a:extLst>
              <a:ext uri="{FF2B5EF4-FFF2-40B4-BE49-F238E27FC236}">
                <a16:creationId xmlns:a16="http://schemas.microsoft.com/office/drawing/2014/main" id="{9E02F06C-6B03-5EC7-EFA2-8909A226DEAA}"/>
              </a:ext>
            </a:extLst>
          </p:cNvPr>
          <p:cNvPicPr>
            <a:picLocks noChangeAspect="1"/>
          </p:cNvPicPr>
          <p:nvPr/>
        </p:nvPicPr>
        <p:blipFill>
          <a:blip r:embed="rId4"/>
          <a:stretch>
            <a:fillRect/>
          </a:stretch>
        </p:blipFill>
        <p:spPr>
          <a:xfrm>
            <a:off x="9141279" y="2302329"/>
            <a:ext cx="7239000" cy="6400800"/>
          </a:xfrm>
          <a:prstGeom prst="rect">
            <a:avLst/>
          </a:prstGeom>
        </p:spPr>
      </p:pic>
      <p:sp>
        <p:nvSpPr>
          <p:cNvPr id="6" name="TextBox 5">
            <a:extLst>
              <a:ext uri="{FF2B5EF4-FFF2-40B4-BE49-F238E27FC236}">
                <a16:creationId xmlns:a16="http://schemas.microsoft.com/office/drawing/2014/main" id="{32D2039D-D9B6-2540-7AEE-688EB705B828}"/>
              </a:ext>
            </a:extLst>
          </p:cNvPr>
          <p:cNvSpPr txBox="1"/>
          <p:nvPr/>
        </p:nvSpPr>
        <p:spPr>
          <a:xfrm>
            <a:off x="24492" y="9854292"/>
            <a:ext cx="1495697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Image reference: </a:t>
            </a:r>
            <a:r>
              <a:rPr lang="en-GB">
                <a:ea typeface="Open Sans"/>
              </a:rPr>
              <a:t>Knight, S</a:t>
            </a:r>
            <a:r>
              <a:rPr lang="en-GB" sz="1100">
                <a:latin typeface="Open Sans"/>
                <a:ea typeface="Open Sans"/>
                <a:cs typeface="Open Sans"/>
              </a:rPr>
              <a:t>. (2024) DNA replication and mutagenesis background</a:t>
            </a:r>
            <a:endParaRPr lang="en-US" err="1"/>
          </a:p>
        </p:txBody>
      </p:sp>
      <p:pic>
        <p:nvPicPr>
          <p:cNvPr id="7" name="Picture 6" descr="A black background with a black square&#10;&#10;AI-generated content may be incorrect.">
            <a:extLst>
              <a:ext uri="{FF2B5EF4-FFF2-40B4-BE49-F238E27FC236}">
                <a16:creationId xmlns:a16="http://schemas.microsoft.com/office/drawing/2014/main" id="{19D43BCC-B1F5-9BFC-34B1-65FBDAF2A0A3}"/>
              </a:ext>
            </a:extLst>
          </p:cNvPr>
          <p:cNvPicPr>
            <a:picLocks noChangeAspect="1"/>
          </p:cNvPicPr>
          <p:nvPr/>
        </p:nvPicPr>
        <p:blipFill>
          <a:blip r:embed="rId5"/>
          <a:stretch>
            <a:fillRect/>
          </a:stretch>
        </p:blipFill>
        <p:spPr>
          <a:xfrm>
            <a:off x="15320353" y="231164"/>
            <a:ext cx="2750526" cy="817440"/>
          </a:xfrm>
          <a:prstGeom prst="rect">
            <a:avLst/>
          </a:prstGeom>
        </p:spPr>
      </p:pic>
    </p:spTree>
    <p:extLst>
      <p:ext uri="{BB962C8B-B14F-4D97-AF65-F5344CB8AC3E}">
        <p14:creationId xmlns:p14="http://schemas.microsoft.com/office/powerpoint/2010/main" val="42438073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20">
          <a:extLst>
            <a:ext uri="{FF2B5EF4-FFF2-40B4-BE49-F238E27FC236}">
              <a16:creationId xmlns:a16="http://schemas.microsoft.com/office/drawing/2014/main" id="{FB8A76EF-5214-1226-88CE-6D6DF413A331}"/>
            </a:ext>
          </a:extLst>
        </p:cNvPr>
        <p:cNvGrpSpPr/>
        <p:nvPr/>
      </p:nvGrpSpPr>
      <p:grpSpPr>
        <a:xfrm>
          <a:off x="0" y="0"/>
          <a:ext cx="0" cy="0"/>
          <a:chOff x="0" y="0"/>
          <a:chExt cx="0" cy="0"/>
        </a:xfrm>
      </p:grpSpPr>
      <p:sp>
        <p:nvSpPr>
          <p:cNvPr id="3" name="Google Shape;113;p3" descr="A close up of a yellow surface&#10;&#10;AI-generated content may be incorrect.">
            <a:extLst>
              <a:ext uri="{FF2B5EF4-FFF2-40B4-BE49-F238E27FC236}">
                <a16:creationId xmlns:a16="http://schemas.microsoft.com/office/drawing/2014/main" id="{A19318BD-8548-C220-11DA-7E89A37230E3}"/>
              </a:ext>
            </a:extLst>
          </p:cNvPr>
          <p:cNvSpPr/>
          <p:nvPr/>
        </p:nvSpPr>
        <p:spPr>
          <a:xfrm>
            <a:off x="246315" y="2268763"/>
            <a:ext cx="17901505" cy="7731873"/>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sp>
      <p:sp>
        <p:nvSpPr>
          <p:cNvPr id="4" name="Title 3">
            <a:extLst>
              <a:ext uri="{FF2B5EF4-FFF2-40B4-BE49-F238E27FC236}">
                <a16:creationId xmlns:a16="http://schemas.microsoft.com/office/drawing/2014/main" id="{F97F40A8-3BF5-9EA2-AE84-991A6FC9CCFA}"/>
              </a:ext>
            </a:extLst>
          </p:cNvPr>
          <p:cNvSpPr>
            <a:spLocks noGrp="1"/>
          </p:cNvSpPr>
          <p:nvPr>
            <p:ph type="title"/>
          </p:nvPr>
        </p:nvSpPr>
        <p:spPr>
          <a:xfrm>
            <a:off x="457200" y="274638"/>
            <a:ext cx="17398092" cy="1812471"/>
          </a:xfrm>
        </p:spPr>
        <p:txBody>
          <a:bodyPr/>
          <a:lstStyle/>
          <a:p>
            <a:r>
              <a:rPr lang="en-GB"/>
              <a:t>Proteins and the RER</a:t>
            </a:r>
          </a:p>
        </p:txBody>
      </p:sp>
      <p:sp>
        <p:nvSpPr>
          <p:cNvPr id="5" name="Text Placeholder 4">
            <a:extLst>
              <a:ext uri="{FF2B5EF4-FFF2-40B4-BE49-F238E27FC236}">
                <a16:creationId xmlns:a16="http://schemas.microsoft.com/office/drawing/2014/main" id="{316AA426-9D92-09F7-50CB-BEFF64E43A08}"/>
              </a:ext>
            </a:extLst>
          </p:cNvPr>
          <p:cNvSpPr>
            <a:spLocks noGrp="1"/>
          </p:cNvSpPr>
          <p:nvPr>
            <p:ph type="body" idx="1"/>
          </p:nvPr>
        </p:nvSpPr>
        <p:spPr>
          <a:xfrm>
            <a:off x="620486" y="2571750"/>
            <a:ext cx="17241366" cy="7397349"/>
          </a:xfrm>
        </p:spPr>
        <p:txBody>
          <a:bodyPr>
            <a:normAutofit fontScale="92500" lnSpcReduction="10000"/>
          </a:bodyPr>
          <a:lstStyle/>
          <a:p>
            <a:pPr>
              <a:buFont typeface="Calibri"/>
              <a:buChar char="-"/>
            </a:pPr>
            <a:r>
              <a:rPr lang="en-GB"/>
              <a:t>Membrane proteins remain in the RER membrane</a:t>
            </a:r>
            <a:endParaRPr lang="en-US"/>
          </a:p>
          <a:p>
            <a:pPr lvl="1">
              <a:buFont typeface="Courier New"/>
              <a:buChar char="o"/>
            </a:pPr>
            <a:r>
              <a:rPr lang="en-GB"/>
              <a:t>Stop transfer sequences are 20-22 amino acids long</a:t>
            </a:r>
          </a:p>
          <a:p>
            <a:pPr lvl="1">
              <a:buFont typeface="Courier New"/>
              <a:buChar char="o"/>
            </a:pPr>
            <a:r>
              <a:rPr lang="en-GB"/>
              <a:t>They remain as transmembrane segments of proteins</a:t>
            </a:r>
          </a:p>
          <a:p>
            <a:pPr lvl="1">
              <a:buFont typeface="Courier New"/>
              <a:buChar char="o"/>
            </a:pPr>
            <a:r>
              <a:rPr lang="en-GB"/>
              <a:t>Other proteins enter the lumen of the ER – they do not have stop transfer</a:t>
            </a:r>
          </a:p>
          <a:p>
            <a:pPr marL="571500" lvl="1" indent="0">
              <a:buNone/>
            </a:pPr>
            <a:r>
              <a:rPr lang="en-GB"/>
              <a:t> sequences</a:t>
            </a:r>
          </a:p>
          <a:p>
            <a:pPr>
              <a:buFont typeface="Calibri"/>
              <a:buChar char="-"/>
            </a:pPr>
            <a:r>
              <a:rPr lang="en-GB"/>
              <a:t>Most proteins synthesised in the RER are glycosylated and become </a:t>
            </a:r>
          </a:p>
          <a:p>
            <a:pPr marL="114300" indent="0">
              <a:buNone/>
            </a:pPr>
            <a:r>
              <a:rPr lang="en-GB"/>
              <a:t>Glycoproteins</a:t>
            </a:r>
          </a:p>
          <a:p>
            <a:pPr marL="1028700" lvl="1" indent="-457200">
              <a:buFont typeface="Courier New"/>
              <a:buChar char="o"/>
            </a:pPr>
            <a:r>
              <a:rPr lang="en-GB"/>
              <a:t>A commonly performed N-linked glycosylation is when a 14 sugar oligosaccharide is </a:t>
            </a:r>
          </a:p>
          <a:p>
            <a:pPr marL="571500" lvl="1" indent="0">
              <a:buNone/>
            </a:pPr>
            <a:r>
              <a:rPr lang="en-GB"/>
              <a:t>added to an asparagine residue</a:t>
            </a:r>
          </a:p>
          <a:p>
            <a:pPr marL="571500" indent="-457200">
              <a:buFont typeface="Calibri"/>
              <a:buChar char="-"/>
            </a:pPr>
            <a:r>
              <a:rPr lang="en-GB"/>
              <a:t>Then protein folding takes place</a:t>
            </a:r>
          </a:p>
          <a:p>
            <a:pPr marL="571500" indent="-457200">
              <a:buFont typeface="Calibri"/>
              <a:buChar char="-"/>
            </a:pPr>
            <a:r>
              <a:rPr lang="en-GB"/>
              <a:t>Improperly folded proteins are exported from the ER and are degraded by a proteosome in the cytosol</a:t>
            </a:r>
          </a:p>
          <a:p>
            <a:pPr marL="571500" indent="-457200">
              <a:buFont typeface="Calibri"/>
              <a:buChar char="-"/>
            </a:pPr>
            <a:r>
              <a:rPr lang="en-GB"/>
              <a:t>The proteins then reach their final destination through a series of intracellular transport steps where they are transported via membrane vesicles where they are further processed</a:t>
            </a:r>
          </a:p>
          <a:p>
            <a:pPr marL="1028700" lvl="1" indent="-457200">
              <a:buFont typeface="Courier New"/>
              <a:buChar char="o"/>
            </a:pPr>
            <a:endParaRPr lang="en-GB"/>
          </a:p>
          <a:p>
            <a:pPr marL="571500" lvl="1" indent="0">
              <a:buNone/>
            </a:pPr>
            <a:endParaRPr lang="en-GB"/>
          </a:p>
          <a:p>
            <a:pPr marL="114300" indent="0">
              <a:buNone/>
            </a:pPr>
            <a:r>
              <a:rPr lang="en-GB"/>
              <a:t> </a:t>
            </a:r>
          </a:p>
          <a:p>
            <a:pPr marL="571500" lvl="1" indent="0">
              <a:buNone/>
            </a:pPr>
            <a:endParaRPr lang="en-GB"/>
          </a:p>
          <a:p>
            <a:pPr lvl="1">
              <a:buFont typeface="Courier New"/>
              <a:buChar char="o"/>
            </a:pPr>
            <a:endParaRPr lang="en-GB"/>
          </a:p>
          <a:p>
            <a:pPr lvl="1">
              <a:buFont typeface="Courier New"/>
              <a:buChar char="o"/>
            </a:pPr>
            <a:endParaRPr lang="en-GB"/>
          </a:p>
          <a:p>
            <a:pPr marL="114300" indent="0">
              <a:buNone/>
            </a:pPr>
            <a:endParaRPr lang="en-GB"/>
          </a:p>
          <a:p>
            <a:pPr>
              <a:buFont typeface="Calibri"/>
              <a:buChar char="-"/>
            </a:pPr>
            <a:endParaRPr lang="en-GB"/>
          </a:p>
          <a:p>
            <a:pPr>
              <a:buFont typeface="Calibri"/>
              <a:buChar char="-"/>
            </a:pPr>
            <a:endParaRPr lang="en-GB"/>
          </a:p>
          <a:p>
            <a:pPr>
              <a:buFont typeface="Calibri"/>
              <a:buChar char="-"/>
            </a:pPr>
            <a:endParaRPr lang="en-GB"/>
          </a:p>
          <a:p>
            <a:pPr>
              <a:buFont typeface="Calibri"/>
              <a:buChar char="-"/>
            </a:pPr>
            <a:endParaRPr lang="en-GB"/>
          </a:p>
          <a:p>
            <a:pPr>
              <a:buFont typeface="Calibri"/>
              <a:buChar char="-"/>
            </a:pPr>
            <a:endParaRPr lang="en-GB"/>
          </a:p>
        </p:txBody>
      </p:sp>
      <p:pic>
        <p:nvPicPr>
          <p:cNvPr id="2" name="Picture 1" descr="Diagram of a cell membrane&#10;&#10;AI-generated content may be incorrect.">
            <a:extLst>
              <a:ext uri="{FF2B5EF4-FFF2-40B4-BE49-F238E27FC236}">
                <a16:creationId xmlns:a16="http://schemas.microsoft.com/office/drawing/2014/main" id="{F9FCB234-D446-D230-A147-64E7AE7E18CD}"/>
              </a:ext>
            </a:extLst>
          </p:cNvPr>
          <p:cNvPicPr>
            <a:picLocks noChangeAspect="1"/>
          </p:cNvPicPr>
          <p:nvPr/>
        </p:nvPicPr>
        <p:blipFill>
          <a:blip r:embed="rId4"/>
          <a:stretch>
            <a:fillRect/>
          </a:stretch>
        </p:blipFill>
        <p:spPr>
          <a:xfrm>
            <a:off x="12926147" y="2748540"/>
            <a:ext cx="4939434" cy="3381375"/>
          </a:xfrm>
          <a:prstGeom prst="rect">
            <a:avLst/>
          </a:prstGeom>
        </p:spPr>
      </p:pic>
      <p:sp>
        <p:nvSpPr>
          <p:cNvPr id="7" name="TextBox 6">
            <a:extLst>
              <a:ext uri="{FF2B5EF4-FFF2-40B4-BE49-F238E27FC236}">
                <a16:creationId xmlns:a16="http://schemas.microsoft.com/office/drawing/2014/main" id="{B80D9942-4E0E-E21D-6ADE-ACD083EEB688}"/>
              </a:ext>
            </a:extLst>
          </p:cNvPr>
          <p:cNvSpPr txBox="1"/>
          <p:nvPr/>
        </p:nvSpPr>
        <p:spPr>
          <a:xfrm>
            <a:off x="-1" y="9976756"/>
            <a:ext cx="1495697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Image reference: </a:t>
            </a:r>
            <a:r>
              <a:rPr lang="en-GB">
                <a:ea typeface="Open Sans"/>
              </a:rPr>
              <a:t>Knight, S</a:t>
            </a:r>
            <a:r>
              <a:rPr lang="en-GB" sz="1100">
                <a:latin typeface="Open Sans"/>
                <a:ea typeface="Open Sans"/>
                <a:cs typeface="Open Sans"/>
              </a:rPr>
              <a:t>. (2024) protein targeting</a:t>
            </a:r>
            <a:endParaRPr lang="en-US" err="1"/>
          </a:p>
        </p:txBody>
      </p:sp>
      <p:pic>
        <p:nvPicPr>
          <p:cNvPr id="8" name="Picture 7" descr="A black background with a black square&#10;&#10;AI-generated content may be incorrect.">
            <a:extLst>
              <a:ext uri="{FF2B5EF4-FFF2-40B4-BE49-F238E27FC236}">
                <a16:creationId xmlns:a16="http://schemas.microsoft.com/office/drawing/2014/main" id="{A029DB77-1091-79CE-73A4-F1D4908AE011}"/>
              </a:ext>
            </a:extLst>
          </p:cNvPr>
          <p:cNvPicPr>
            <a:picLocks noChangeAspect="1"/>
          </p:cNvPicPr>
          <p:nvPr/>
        </p:nvPicPr>
        <p:blipFill>
          <a:blip r:embed="rId5"/>
          <a:stretch>
            <a:fillRect/>
          </a:stretch>
        </p:blipFill>
        <p:spPr>
          <a:xfrm>
            <a:off x="15320353" y="231164"/>
            <a:ext cx="2750526" cy="817440"/>
          </a:xfrm>
          <a:prstGeom prst="rect">
            <a:avLst/>
          </a:prstGeom>
        </p:spPr>
      </p:pic>
    </p:spTree>
    <p:extLst>
      <p:ext uri="{BB962C8B-B14F-4D97-AF65-F5344CB8AC3E}">
        <p14:creationId xmlns:p14="http://schemas.microsoft.com/office/powerpoint/2010/main" val="14323623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20">
          <a:extLst>
            <a:ext uri="{FF2B5EF4-FFF2-40B4-BE49-F238E27FC236}">
              <a16:creationId xmlns:a16="http://schemas.microsoft.com/office/drawing/2014/main" id="{3A288D03-8B06-343D-EF78-2E0C9A8F01B1}"/>
            </a:ext>
          </a:extLst>
        </p:cNvPr>
        <p:cNvGrpSpPr/>
        <p:nvPr/>
      </p:nvGrpSpPr>
      <p:grpSpPr>
        <a:xfrm>
          <a:off x="0" y="0"/>
          <a:ext cx="0" cy="0"/>
          <a:chOff x="0" y="0"/>
          <a:chExt cx="0" cy="0"/>
        </a:xfrm>
      </p:grpSpPr>
      <p:sp>
        <p:nvSpPr>
          <p:cNvPr id="3" name="Google Shape;113;p3" descr="A close up of a yellow surface&#10;&#10;AI-generated content may be incorrect.">
            <a:extLst>
              <a:ext uri="{FF2B5EF4-FFF2-40B4-BE49-F238E27FC236}">
                <a16:creationId xmlns:a16="http://schemas.microsoft.com/office/drawing/2014/main" id="{72E74367-BC11-7F02-3CEB-8A23C08B12C7}"/>
              </a:ext>
            </a:extLst>
          </p:cNvPr>
          <p:cNvSpPr/>
          <p:nvPr/>
        </p:nvSpPr>
        <p:spPr>
          <a:xfrm>
            <a:off x="246315" y="2268763"/>
            <a:ext cx="17901505" cy="7731873"/>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sp>
      <p:sp>
        <p:nvSpPr>
          <p:cNvPr id="4" name="Title 3">
            <a:extLst>
              <a:ext uri="{FF2B5EF4-FFF2-40B4-BE49-F238E27FC236}">
                <a16:creationId xmlns:a16="http://schemas.microsoft.com/office/drawing/2014/main" id="{E1231E5F-BD9A-2B25-648D-4B3AC7181D50}"/>
              </a:ext>
            </a:extLst>
          </p:cNvPr>
          <p:cNvSpPr>
            <a:spLocks noGrp="1"/>
          </p:cNvSpPr>
          <p:nvPr>
            <p:ph type="title"/>
          </p:nvPr>
        </p:nvSpPr>
        <p:spPr>
          <a:xfrm>
            <a:off x="457200" y="274638"/>
            <a:ext cx="17398092" cy="1812471"/>
          </a:xfrm>
        </p:spPr>
        <p:txBody>
          <a:bodyPr/>
          <a:lstStyle/>
          <a:p>
            <a:r>
              <a:rPr lang="en-GB"/>
              <a:t>Golgi</a:t>
            </a:r>
          </a:p>
        </p:txBody>
      </p:sp>
      <p:sp>
        <p:nvSpPr>
          <p:cNvPr id="5" name="Text Placeholder 4">
            <a:extLst>
              <a:ext uri="{FF2B5EF4-FFF2-40B4-BE49-F238E27FC236}">
                <a16:creationId xmlns:a16="http://schemas.microsoft.com/office/drawing/2014/main" id="{FB1B4A7A-1801-2BB4-1B83-FAFC2E46F36E}"/>
              </a:ext>
            </a:extLst>
          </p:cNvPr>
          <p:cNvSpPr>
            <a:spLocks noGrp="1"/>
          </p:cNvSpPr>
          <p:nvPr>
            <p:ph type="body" idx="1"/>
          </p:nvPr>
        </p:nvSpPr>
        <p:spPr>
          <a:xfrm>
            <a:off x="620486" y="2571750"/>
            <a:ext cx="17251135" cy="7114041"/>
          </a:xfrm>
        </p:spPr>
        <p:txBody>
          <a:bodyPr>
            <a:normAutofit/>
          </a:bodyPr>
          <a:lstStyle/>
          <a:p>
            <a:pPr lvl="1">
              <a:buFont typeface="Courier New"/>
              <a:buChar char="o"/>
            </a:pPr>
            <a:endParaRPr lang="en-GB"/>
          </a:p>
          <a:p>
            <a:pPr marL="114300" indent="0">
              <a:buNone/>
            </a:pPr>
            <a:endParaRPr lang="en-GB"/>
          </a:p>
          <a:p>
            <a:pPr>
              <a:buFont typeface="Calibri"/>
              <a:buChar char="-"/>
            </a:pPr>
            <a:endParaRPr lang="en-GB"/>
          </a:p>
          <a:p>
            <a:pPr>
              <a:buFont typeface="Calibri"/>
              <a:buChar char="-"/>
            </a:pPr>
            <a:endParaRPr lang="en-GB"/>
          </a:p>
          <a:p>
            <a:pPr>
              <a:buFont typeface="Calibri"/>
              <a:buChar char="-"/>
            </a:pPr>
            <a:endParaRPr lang="en-GB"/>
          </a:p>
          <a:p>
            <a:pPr>
              <a:buFont typeface="Calibri"/>
              <a:buChar char="-"/>
            </a:pPr>
            <a:endParaRPr lang="en-GB"/>
          </a:p>
          <a:p>
            <a:pPr>
              <a:buFont typeface="Calibri"/>
              <a:buChar char="-"/>
            </a:pPr>
            <a:endParaRPr lang="en-GB"/>
          </a:p>
        </p:txBody>
      </p:sp>
      <p:sp>
        <p:nvSpPr>
          <p:cNvPr id="8" name="Text Placeholder 4">
            <a:extLst>
              <a:ext uri="{FF2B5EF4-FFF2-40B4-BE49-F238E27FC236}">
                <a16:creationId xmlns:a16="http://schemas.microsoft.com/office/drawing/2014/main" id="{8FE31DAE-F0B5-E45D-CB41-551963B4449C}"/>
              </a:ext>
            </a:extLst>
          </p:cNvPr>
          <p:cNvSpPr txBox="1">
            <a:spLocks/>
          </p:cNvSpPr>
          <p:nvPr/>
        </p:nvSpPr>
        <p:spPr>
          <a:xfrm>
            <a:off x="469343" y="2603571"/>
            <a:ext cx="17358595" cy="719219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a:buFont typeface="Calibri"/>
              <a:buChar char="-"/>
            </a:pPr>
            <a:r>
              <a:rPr lang="en-GB" sz="2400"/>
              <a:t>Vesicles containing proteins bud of the ER and travel to and merge with the cis-</a:t>
            </a:r>
            <a:r>
              <a:rPr lang="en-GB" sz="2400" err="1"/>
              <a:t>golgi</a:t>
            </a:r>
            <a:r>
              <a:rPr lang="en-GB" sz="2400"/>
              <a:t> </a:t>
            </a:r>
          </a:p>
          <a:p>
            <a:pPr>
              <a:buFont typeface="Calibri"/>
              <a:buChar char="-"/>
            </a:pPr>
            <a:r>
              <a:rPr lang="en-GB" sz="2400"/>
              <a:t>The proteins mature and move between the cisterna via vesicles</a:t>
            </a:r>
          </a:p>
          <a:p>
            <a:pPr>
              <a:buFont typeface="Calibri"/>
              <a:buChar char="-"/>
            </a:pPr>
            <a:r>
              <a:rPr lang="en-GB" sz="2400"/>
              <a:t>In the trans-</a:t>
            </a:r>
            <a:r>
              <a:rPr lang="en-GB" sz="2400" err="1"/>
              <a:t>golgi</a:t>
            </a:r>
            <a:r>
              <a:rPr lang="en-GB" sz="2400"/>
              <a:t> the matured proteins are packaged into vesicles which are coated with specific v-SNARE proteins that target them towards specific compartments</a:t>
            </a:r>
          </a:p>
          <a:p>
            <a:pPr>
              <a:buFont typeface="Calibri"/>
              <a:buChar char="-"/>
            </a:pPr>
            <a:r>
              <a:rPr lang="en-GB" sz="2400"/>
              <a:t>The intended destination has a complimentary t-SNARE protein to ensure it arrives at the correct place</a:t>
            </a:r>
          </a:p>
          <a:p>
            <a:pPr>
              <a:buFont typeface="Calibri"/>
              <a:buChar char="-"/>
            </a:pPr>
            <a:r>
              <a:rPr lang="en-GB" sz="2400"/>
              <a:t>The vesicles are transported along pathways in the cytoskeleton</a:t>
            </a:r>
          </a:p>
          <a:p>
            <a:pPr marL="1028700" lvl="1" indent="-457200">
              <a:buFont typeface="Courier New"/>
              <a:buChar char="o"/>
            </a:pPr>
            <a:endParaRPr lang="en-GB"/>
          </a:p>
          <a:p>
            <a:pPr marL="571500" lvl="1" indent="0">
              <a:buNone/>
            </a:pPr>
            <a:endParaRPr lang="en-GB"/>
          </a:p>
          <a:p>
            <a:pPr marL="114300" indent="0">
              <a:buNone/>
            </a:pPr>
            <a:r>
              <a:rPr lang="en-GB"/>
              <a:t> </a:t>
            </a:r>
            <a:r>
              <a:rPr lang="en-GB">
                <a:latin typeface="Times"/>
                <a:cs typeface="Times"/>
              </a:rPr>
              <a:t> </a:t>
            </a:r>
          </a:p>
          <a:p>
            <a:pPr marL="571500" lvl="1" indent="0">
              <a:buNone/>
            </a:pPr>
            <a:endParaRPr lang="en-GB"/>
          </a:p>
          <a:p>
            <a:pPr lvl="1">
              <a:buFont typeface="Courier New"/>
              <a:buChar char="o"/>
            </a:pPr>
            <a:endParaRPr lang="en-GB"/>
          </a:p>
          <a:p>
            <a:pPr lvl="1">
              <a:buFont typeface="Courier New"/>
              <a:buChar char="o"/>
            </a:pPr>
            <a:endParaRPr lang="en-GB"/>
          </a:p>
          <a:p>
            <a:pPr marL="114300" indent="0">
              <a:buFont typeface="Arial"/>
              <a:buNone/>
            </a:pPr>
            <a:endParaRPr lang="en-GB"/>
          </a:p>
          <a:p>
            <a:pPr>
              <a:buFont typeface="Calibri"/>
              <a:buChar char="-"/>
            </a:pPr>
            <a:endParaRPr lang="en-GB"/>
          </a:p>
          <a:p>
            <a:pPr>
              <a:buFont typeface="Calibri"/>
              <a:buChar char="-"/>
            </a:pPr>
            <a:endParaRPr lang="en-GB"/>
          </a:p>
          <a:p>
            <a:pPr>
              <a:buFont typeface="Calibri"/>
              <a:buChar char="-"/>
            </a:pPr>
            <a:endParaRPr lang="en-GB"/>
          </a:p>
          <a:p>
            <a:pPr>
              <a:buFont typeface="Calibri"/>
              <a:buChar char="-"/>
            </a:pPr>
            <a:endParaRPr lang="en-GB"/>
          </a:p>
          <a:p>
            <a:pPr>
              <a:buFont typeface="Calibri"/>
              <a:buChar char="-"/>
            </a:pPr>
            <a:endParaRPr lang="en-GB"/>
          </a:p>
        </p:txBody>
      </p:sp>
      <p:pic>
        <p:nvPicPr>
          <p:cNvPr id="2" name="Picture 1" descr="A diagram of a vehicle&amp;#39;s transportation&#10;&#10;AI-generated content may be incorrect.">
            <a:extLst>
              <a:ext uri="{FF2B5EF4-FFF2-40B4-BE49-F238E27FC236}">
                <a16:creationId xmlns:a16="http://schemas.microsoft.com/office/drawing/2014/main" id="{7C25687D-9EBF-1C28-7E19-5129C162F968}"/>
              </a:ext>
            </a:extLst>
          </p:cNvPr>
          <p:cNvPicPr>
            <a:picLocks noChangeAspect="1"/>
          </p:cNvPicPr>
          <p:nvPr/>
        </p:nvPicPr>
        <p:blipFill>
          <a:blip r:embed="rId4"/>
          <a:stretch>
            <a:fillRect/>
          </a:stretch>
        </p:blipFill>
        <p:spPr>
          <a:xfrm>
            <a:off x="11155816" y="5288418"/>
            <a:ext cx="6426653" cy="2665639"/>
          </a:xfrm>
          <a:prstGeom prst="rect">
            <a:avLst/>
          </a:prstGeom>
        </p:spPr>
      </p:pic>
      <p:pic>
        <p:nvPicPr>
          <p:cNvPr id="6" name="Picture 5" descr="A diagram of a structure&#10;&#10;AI-generated content may be incorrect.">
            <a:extLst>
              <a:ext uri="{FF2B5EF4-FFF2-40B4-BE49-F238E27FC236}">
                <a16:creationId xmlns:a16="http://schemas.microsoft.com/office/drawing/2014/main" id="{86BF219D-849C-9886-565D-9A7DAADABC11}"/>
              </a:ext>
            </a:extLst>
          </p:cNvPr>
          <p:cNvPicPr>
            <a:picLocks noChangeAspect="1"/>
          </p:cNvPicPr>
          <p:nvPr/>
        </p:nvPicPr>
        <p:blipFill>
          <a:blip r:embed="rId5"/>
          <a:stretch>
            <a:fillRect/>
          </a:stretch>
        </p:blipFill>
        <p:spPr>
          <a:xfrm>
            <a:off x="625824" y="5283445"/>
            <a:ext cx="4274704" cy="4358986"/>
          </a:xfrm>
          <a:prstGeom prst="rect">
            <a:avLst/>
          </a:prstGeom>
        </p:spPr>
      </p:pic>
      <p:pic>
        <p:nvPicPr>
          <p:cNvPr id="7" name="Picture 6" descr="A diagram of a cell cycle&#10;&#10;AI-generated content may be incorrect.">
            <a:extLst>
              <a:ext uri="{FF2B5EF4-FFF2-40B4-BE49-F238E27FC236}">
                <a16:creationId xmlns:a16="http://schemas.microsoft.com/office/drawing/2014/main" id="{6B2D0C37-04A2-CB9D-3C8F-8D3E416F6D5A}"/>
              </a:ext>
            </a:extLst>
          </p:cNvPr>
          <p:cNvPicPr>
            <a:picLocks noChangeAspect="1"/>
          </p:cNvPicPr>
          <p:nvPr/>
        </p:nvPicPr>
        <p:blipFill>
          <a:blip r:embed="rId6"/>
          <a:stretch>
            <a:fillRect/>
          </a:stretch>
        </p:blipFill>
        <p:spPr>
          <a:xfrm>
            <a:off x="6004070" y="5148263"/>
            <a:ext cx="4109315" cy="4677929"/>
          </a:xfrm>
          <a:prstGeom prst="rect">
            <a:avLst/>
          </a:prstGeom>
        </p:spPr>
      </p:pic>
      <p:sp>
        <p:nvSpPr>
          <p:cNvPr id="10" name="TextBox 9">
            <a:extLst>
              <a:ext uri="{FF2B5EF4-FFF2-40B4-BE49-F238E27FC236}">
                <a16:creationId xmlns:a16="http://schemas.microsoft.com/office/drawing/2014/main" id="{4439091F-4155-50A4-9129-7E77CB1660E0}"/>
              </a:ext>
            </a:extLst>
          </p:cNvPr>
          <p:cNvSpPr txBox="1"/>
          <p:nvPr/>
        </p:nvSpPr>
        <p:spPr>
          <a:xfrm>
            <a:off x="-1" y="9976756"/>
            <a:ext cx="1495697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Image reference: </a:t>
            </a:r>
            <a:r>
              <a:rPr lang="en-GB">
                <a:ea typeface="Open Sans"/>
              </a:rPr>
              <a:t>Knight, S</a:t>
            </a:r>
            <a:r>
              <a:rPr lang="en-GB" sz="1100">
                <a:latin typeface="Open Sans"/>
                <a:ea typeface="Open Sans"/>
                <a:cs typeface="Open Sans"/>
              </a:rPr>
              <a:t>. (2024) protein targeting</a:t>
            </a:r>
            <a:endParaRPr lang="en-US" err="1"/>
          </a:p>
        </p:txBody>
      </p:sp>
      <p:pic>
        <p:nvPicPr>
          <p:cNvPr id="11" name="Picture 10" descr="A black background with a black square&#10;&#10;AI-generated content may be incorrect.">
            <a:extLst>
              <a:ext uri="{FF2B5EF4-FFF2-40B4-BE49-F238E27FC236}">
                <a16:creationId xmlns:a16="http://schemas.microsoft.com/office/drawing/2014/main" id="{BFC3131A-A5B5-947A-1EC9-A0A8CCBAE884}"/>
              </a:ext>
            </a:extLst>
          </p:cNvPr>
          <p:cNvPicPr>
            <a:picLocks noChangeAspect="1"/>
          </p:cNvPicPr>
          <p:nvPr/>
        </p:nvPicPr>
        <p:blipFill>
          <a:blip r:embed="rId7"/>
          <a:stretch>
            <a:fillRect/>
          </a:stretch>
        </p:blipFill>
        <p:spPr>
          <a:xfrm>
            <a:off x="15320353" y="231164"/>
            <a:ext cx="2750526" cy="817440"/>
          </a:xfrm>
          <a:prstGeom prst="rect">
            <a:avLst/>
          </a:prstGeom>
        </p:spPr>
      </p:pic>
    </p:spTree>
    <p:extLst>
      <p:ext uri="{BB962C8B-B14F-4D97-AF65-F5344CB8AC3E}">
        <p14:creationId xmlns:p14="http://schemas.microsoft.com/office/powerpoint/2010/main" val="19467298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20">
          <a:extLst>
            <a:ext uri="{FF2B5EF4-FFF2-40B4-BE49-F238E27FC236}">
              <a16:creationId xmlns:a16="http://schemas.microsoft.com/office/drawing/2014/main" id="{6CFF802C-8F0D-AF4F-17C5-86B0491C934F}"/>
            </a:ext>
          </a:extLst>
        </p:cNvPr>
        <p:cNvGrpSpPr/>
        <p:nvPr/>
      </p:nvGrpSpPr>
      <p:grpSpPr>
        <a:xfrm>
          <a:off x="0" y="0"/>
          <a:ext cx="0" cy="0"/>
          <a:chOff x="0" y="0"/>
          <a:chExt cx="0" cy="0"/>
        </a:xfrm>
      </p:grpSpPr>
      <p:sp>
        <p:nvSpPr>
          <p:cNvPr id="3" name="Google Shape;113;p3" descr="A close up of a yellow surface&#10;&#10;AI-generated content may be incorrect.">
            <a:extLst>
              <a:ext uri="{FF2B5EF4-FFF2-40B4-BE49-F238E27FC236}">
                <a16:creationId xmlns:a16="http://schemas.microsoft.com/office/drawing/2014/main" id="{A11E4840-5CD8-9144-B9D2-A7213E835DAC}"/>
              </a:ext>
            </a:extLst>
          </p:cNvPr>
          <p:cNvSpPr/>
          <p:nvPr/>
        </p:nvSpPr>
        <p:spPr>
          <a:xfrm>
            <a:off x="246315" y="2268763"/>
            <a:ext cx="17901505" cy="7731873"/>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sp>
      <p:sp>
        <p:nvSpPr>
          <p:cNvPr id="4" name="Title 3">
            <a:extLst>
              <a:ext uri="{FF2B5EF4-FFF2-40B4-BE49-F238E27FC236}">
                <a16:creationId xmlns:a16="http://schemas.microsoft.com/office/drawing/2014/main" id="{FBD190A3-B9E2-047D-7DDC-AC0C4F5AE010}"/>
              </a:ext>
            </a:extLst>
          </p:cNvPr>
          <p:cNvSpPr>
            <a:spLocks noGrp="1"/>
          </p:cNvSpPr>
          <p:nvPr>
            <p:ph type="title"/>
          </p:nvPr>
        </p:nvSpPr>
        <p:spPr>
          <a:xfrm>
            <a:off x="457200" y="274638"/>
            <a:ext cx="17398092" cy="1812471"/>
          </a:xfrm>
        </p:spPr>
        <p:txBody>
          <a:bodyPr/>
          <a:lstStyle/>
          <a:p>
            <a:r>
              <a:rPr lang="en-GB"/>
              <a:t>Targeting proteins to lysosome</a:t>
            </a:r>
          </a:p>
        </p:txBody>
      </p:sp>
      <p:sp>
        <p:nvSpPr>
          <p:cNvPr id="5" name="Text Placeholder 4">
            <a:extLst>
              <a:ext uri="{FF2B5EF4-FFF2-40B4-BE49-F238E27FC236}">
                <a16:creationId xmlns:a16="http://schemas.microsoft.com/office/drawing/2014/main" id="{A7166812-9C64-264E-E449-744EAF36E7CE}"/>
              </a:ext>
            </a:extLst>
          </p:cNvPr>
          <p:cNvSpPr>
            <a:spLocks noGrp="1"/>
          </p:cNvSpPr>
          <p:nvPr>
            <p:ph type="body" idx="1"/>
          </p:nvPr>
        </p:nvSpPr>
        <p:spPr>
          <a:xfrm>
            <a:off x="620486" y="2571750"/>
            <a:ext cx="17251135" cy="7114041"/>
          </a:xfrm>
        </p:spPr>
        <p:txBody>
          <a:bodyPr>
            <a:normAutofit/>
          </a:bodyPr>
          <a:lstStyle/>
          <a:p>
            <a:pPr lvl="1">
              <a:buFont typeface="Courier New"/>
              <a:buChar char="o"/>
            </a:pPr>
            <a:endParaRPr lang="en-GB"/>
          </a:p>
          <a:p>
            <a:pPr marL="114300" indent="0">
              <a:buNone/>
            </a:pPr>
            <a:endParaRPr lang="en-GB"/>
          </a:p>
          <a:p>
            <a:pPr>
              <a:buFont typeface="Calibri"/>
              <a:buChar char="-"/>
            </a:pPr>
            <a:endParaRPr lang="en-GB"/>
          </a:p>
          <a:p>
            <a:pPr>
              <a:buFont typeface="Calibri"/>
              <a:buChar char="-"/>
            </a:pPr>
            <a:endParaRPr lang="en-GB"/>
          </a:p>
          <a:p>
            <a:pPr>
              <a:buFont typeface="Calibri"/>
              <a:buChar char="-"/>
            </a:pPr>
            <a:endParaRPr lang="en-GB"/>
          </a:p>
          <a:p>
            <a:pPr>
              <a:buFont typeface="Calibri"/>
              <a:buChar char="-"/>
            </a:pPr>
            <a:endParaRPr lang="en-GB"/>
          </a:p>
          <a:p>
            <a:pPr>
              <a:buFont typeface="Calibri"/>
              <a:buChar char="-"/>
            </a:pPr>
            <a:endParaRPr lang="en-GB"/>
          </a:p>
        </p:txBody>
      </p:sp>
      <p:sp>
        <p:nvSpPr>
          <p:cNvPr id="8" name="Text Placeholder 4">
            <a:extLst>
              <a:ext uri="{FF2B5EF4-FFF2-40B4-BE49-F238E27FC236}">
                <a16:creationId xmlns:a16="http://schemas.microsoft.com/office/drawing/2014/main" id="{4E4E1DCF-9532-8D19-0BA7-C0217080DEAB}"/>
              </a:ext>
            </a:extLst>
          </p:cNvPr>
          <p:cNvSpPr txBox="1">
            <a:spLocks/>
          </p:cNvSpPr>
          <p:nvPr/>
        </p:nvSpPr>
        <p:spPr>
          <a:xfrm>
            <a:off x="469343" y="2603571"/>
            <a:ext cx="17436749" cy="710427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a:buFont typeface="Calibri"/>
              <a:buChar char="-"/>
            </a:pPr>
            <a:r>
              <a:rPr lang="en-GB" sz="3600"/>
              <a:t>Proteins are synthesised in ER and transported to trans-</a:t>
            </a:r>
            <a:r>
              <a:rPr lang="en-GB" sz="3600" err="1"/>
              <a:t>golgi</a:t>
            </a:r>
          </a:p>
          <a:p>
            <a:pPr>
              <a:buFont typeface="Calibri"/>
              <a:buChar char="-"/>
            </a:pPr>
            <a:r>
              <a:rPr lang="en-GB" sz="3600"/>
              <a:t>Lysosomal proteins are packaged into vesicles which are targeted to endosomes and phagosomes which converts them into lysosomes</a:t>
            </a:r>
          </a:p>
          <a:p>
            <a:pPr>
              <a:buFont typeface="Calibri"/>
              <a:buChar char="-"/>
            </a:pPr>
            <a:r>
              <a:rPr lang="en-GB" sz="3600"/>
              <a:t>Lysosomal proteins are tagged with </a:t>
            </a:r>
            <a:r>
              <a:rPr lang="en-GB" sz="3600" b="1"/>
              <a:t>mannose-6-phosphate</a:t>
            </a:r>
            <a:r>
              <a:rPr lang="en-GB" sz="3600"/>
              <a:t> in Golgi and the mannose-6-phosphate receptor in the </a:t>
            </a:r>
            <a:r>
              <a:rPr lang="en-GB" sz="3600" err="1"/>
              <a:t>golgi</a:t>
            </a:r>
            <a:r>
              <a:rPr lang="en-GB" sz="3600"/>
              <a:t> directs proteins into the correct transport vesicles</a:t>
            </a:r>
          </a:p>
          <a:p>
            <a:pPr marL="1028700" lvl="1" indent="-457200">
              <a:buFont typeface="Courier New"/>
              <a:buChar char="o"/>
            </a:pPr>
            <a:endParaRPr lang="en-GB"/>
          </a:p>
          <a:p>
            <a:pPr marL="571500" lvl="1" indent="0">
              <a:buNone/>
            </a:pPr>
            <a:endParaRPr lang="en-GB"/>
          </a:p>
          <a:p>
            <a:pPr marL="114300" indent="0">
              <a:buNone/>
            </a:pPr>
            <a:r>
              <a:rPr lang="en-GB"/>
              <a:t> </a:t>
            </a:r>
            <a:r>
              <a:rPr lang="en-GB">
                <a:latin typeface="Times"/>
                <a:cs typeface="Times"/>
              </a:rPr>
              <a:t> </a:t>
            </a:r>
          </a:p>
          <a:p>
            <a:pPr marL="571500" lvl="1" indent="0">
              <a:buNone/>
            </a:pPr>
            <a:endParaRPr lang="en-GB"/>
          </a:p>
          <a:p>
            <a:pPr lvl="1">
              <a:buFont typeface="Courier New"/>
              <a:buChar char="o"/>
            </a:pPr>
            <a:endParaRPr lang="en-GB"/>
          </a:p>
          <a:p>
            <a:pPr lvl="1">
              <a:buFont typeface="Courier New"/>
              <a:buChar char="o"/>
            </a:pPr>
            <a:endParaRPr lang="en-GB"/>
          </a:p>
          <a:p>
            <a:pPr marL="114300" indent="0">
              <a:buFont typeface="Arial"/>
              <a:buNone/>
            </a:pPr>
            <a:endParaRPr lang="en-GB"/>
          </a:p>
          <a:p>
            <a:pPr>
              <a:buFont typeface="Calibri"/>
              <a:buChar char="-"/>
            </a:pPr>
            <a:endParaRPr lang="en-GB"/>
          </a:p>
          <a:p>
            <a:pPr>
              <a:buFont typeface="Calibri"/>
              <a:buChar char="-"/>
            </a:pPr>
            <a:endParaRPr lang="en-GB"/>
          </a:p>
          <a:p>
            <a:pPr>
              <a:buFont typeface="Calibri"/>
              <a:buChar char="-"/>
            </a:pPr>
            <a:endParaRPr lang="en-GB"/>
          </a:p>
          <a:p>
            <a:pPr>
              <a:buFont typeface="Calibri"/>
              <a:buChar char="-"/>
            </a:pPr>
            <a:endParaRPr lang="en-GB"/>
          </a:p>
          <a:p>
            <a:pPr>
              <a:buFont typeface="Calibri"/>
              <a:buChar char="-"/>
            </a:pPr>
            <a:endParaRPr lang="en-GB"/>
          </a:p>
        </p:txBody>
      </p:sp>
      <p:pic>
        <p:nvPicPr>
          <p:cNvPr id="9" name="Picture 8">
            <a:extLst>
              <a:ext uri="{FF2B5EF4-FFF2-40B4-BE49-F238E27FC236}">
                <a16:creationId xmlns:a16="http://schemas.microsoft.com/office/drawing/2014/main" id="{AC5183FB-EA9D-B345-3266-4AAB8E0542D2}"/>
              </a:ext>
            </a:extLst>
          </p:cNvPr>
          <p:cNvPicPr>
            <a:picLocks noChangeAspect="1"/>
          </p:cNvPicPr>
          <p:nvPr/>
        </p:nvPicPr>
        <p:blipFill>
          <a:blip r:embed="rId4"/>
          <a:stretch>
            <a:fillRect/>
          </a:stretch>
        </p:blipFill>
        <p:spPr>
          <a:xfrm>
            <a:off x="6200775" y="6131379"/>
            <a:ext cx="4972050" cy="3314700"/>
          </a:xfrm>
          <a:prstGeom prst="rect">
            <a:avLst/>
          </a:prstGeom>
        </p:spPr>
      </p:pic>
      <p:sp>
        <p:nvSpPr>
          <p:cNvPr id="6" name="TextBox 5">
            <a:extLst>
              <a:ext uri="{FF2B5EF4-FFF2-40B4-BE49-F238E27FC236}">
                <a16:creationId xmlns:a16="http://schemas.microsoft.com/office/drawing/2014/main" id="{DA771BBB-AC4E-F638-5DF9-4DAE996D3D93}"/>
              </a:ext>
            </a:extLst>
          </p:cNvPr>
          <p:cNvSpPr txBox="1"/>
          <p:nvPr/>
        </p:nvSpPr>
        <p:spPr>
          <a:xfrm>
            <a:off x="-1" y="10001249"/>
            <a:ext cx="1495697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Image reference: </a:t>
            </a:r>
            <a:r>
              <a:rPr lang="en-GB">
                <a:ea typeface="Open Sans"/>
              </a:rPr>
              <a:t>Knight, S</a:t>
            </a:r>
            <a:r>
              <a:rPr lang="en-GB" sz="1100">
                <a:latin typeface="Open Sans"/>
                <a:ea typeface="Open Sans"/>
                <a:cs typeface="Open Sans"/>
              </a:rPr>
              <a:t>. (2024) protein targeting</a:t>
            </a:r>
            <a:endParaRPr lang="en-US" err="1"/>
          </a:p>
        </p:txBody>
      </p:sp>
      <p:pic>
        <p:nvPicPr>
          <p:cNvPr id="7" name="Picture 6" descr="A black background with a black square&#10;&#10;AI-generated content may be incorrect.">
            <a:extLst>
              <a:ext uri="{FF2B5EF4-FFF2-40B4-BE49-F238E27FC236}">
                <a16:creationId xmlns:a16="http://schemas.microsoft.com/office/drawing/2014/main" id="{B616254A-28FB-372A-08A7-7BFF2EEC7E6B}"/>
              </a:ext>
            </a:extLst>
          </p:cNvPr>
          <p:cNvPicPr>
            <a:picLocks noChangeAspect="1"/>
          </p:cNvPicPr>
          <p:nvPr/>
        </p:nvPicPr>
        <p:blipFill>
          <a:blip r:embed="rId5"/>
          <a:stretch>
            <a:fillRect/>
          </a:stretch>
        </p:blipFill>
        <p:spPr>
          <a:xfrm>
            <a:off x="15320353" y="231164"/>
            <a:ext cx="2750526" cy="817440"/>
          </a:xfrm>
          <a:prstGeom prst="rect">
            <a:avLst/>
          </a:prstGeom>
        </p:spPr>
      </p:pic>
    </p:spTree>
    <p:extLst>
      <p:ext uri="{BB962C8B-B14F-4D97-AF65-F5344CB8AC3E}">
        <p14:creationId xmlns:p14="http://schemas.microsoft.com/office/powerpoint/2010/main" val="31262401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20">
          <a:extLst>
            <a:ext uri="{FF2B5EF4-FFF2-40B4-BE49-F238E27FC236}">
              <a16:creationId xmlns:a16="http://schemas.microsoft.com/office/drawing/2014/main" id="{DFB1AAA9-78F6-A6D9-F191-79D38C6F1DFF}"/>
            </a:ext>
          </a:extLst>
        </p:cNvPr>
        <p:cNvGrpSpPr/>
        <p:nvPr/>
      </p:nvGrpSpPr>
      <p:grpSpPr>
        <a:xfrm>
          <a:off x="0" y="0"/>
          <a:ext cx="0" cy="0"/>
          <a:chOff x="0" y="0"/>
          <a:chExt cx="0" cy="0"/>
        </a:xfrm>
      </p:grpSpPr>
      <p:sp>
        <p:nvSpPr>
          <p:cNvPr id="7" name="Google Shape;113;p3" descr="A close up of a yellow surface&#10;&#10;AI-generated content may be incorrect.">
            <a:extLst>
              <a:ext uri="{FF2B5EF4-FFF2-40B4-BE49-F238E27FC236}">
                <a16:creationId xmlns:a16="http://schemas.microsoft.com/office/drawing/2014/main" id="{72EE4032-23F1-CDA6-64BA-FBB931CF9798}"/>
              </a:ext>
            </a:extLst>
          </p:cNvPr>
          <p:cNvSpPr/>
          <p:nvPr/>
        </p:nvSpPr>
        <p:spPr>
          <a:xfrm>
            <a:off x="12350982" y="1536203"/>
            <a:ext cx="5485358" cy="8721813"/>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sp>
      <p:sp>
        <p:nvSpPr>
          <p:cNvPr id="4" name="Title 3">
            <a:extLst>
              <a:ext uri="{FF2B5EF4-FFF2-40B4-BE49-F238E27FC236}">
                <a16:creationId xmlns:a16="http://schemas.microsoft.com/office/drawing/2014/main" id="{7A760716-0ADE-1D6B-5FE1-7F2429D4BFFD}"/>
              </a:ext>
            </a:extLst>
          </p:cNvPr>
          <p:cNvSpPr>
            <a:spLocks noGrp="1"/>
          </p:cNvSpPr>
          <p:nvPr>
            <p:ph type="title"/>
          </p:nvPr>
        </p:nvSpPr>
        <p:spPr>
          <a:xfrm>
            <a:off x="457200" y="274638"/>
            <a:ext cx="17398092" cy="1812471"/>
          </a:xfrm>
        </p:spPr>
        <p:txBody>
          <a:bodyPr/>
          <a:lstStyle/>
          <a:p>
            <a:r>
              <a:rPr lang="en-GB"/>
              <a:t>Targeting proteins translated in cytosol to specific locations within the cell</a:t>
            </a:r>
          </a:p>
        </p:txBody>
      </p:sp>
      <p:sp>
        <p:nvSpPr>
          <p:cNvPr id="5" name="Text Placeholder 4">
            <a:extLst>
              <a:ext uri="{FF2B5EF4-FFF2-40B4-BE49-F238E27FC236}">
                <a16:creationId xmlns:a16="http://schemas.microsoft.com/office/drawing/2014/main" id="{206AD305-370D-31BA-7DD8-9415BC59C233}"/>
              </a:ext>
            </a:extLst>
          </p:cNvPr>
          <p:cNvSpPr>
            <a:spLocks noGrp="1"/>
          </p:cNvSpPr>
          <p:nvPr>
            <p:ph type="body" idx="1"/>
          </p:nvPr>
        </p:nvSpPr>
        <p:spPr>
          <a:xfrm>
            <a:off x="620486" y="2571750"/>
            <a:ext cx="17251135" cy="7114041"/>
          </a:xfrm>
        </p:spPr>
        <p:txBody>
          <a:bodyPr>
            <a:normAutofit/>
          </a:bodyPr>
          <a:lstStyle/>
          <a:p>
            <a:pPr lvl="1">
              <a:buFont typeface="Courier New"/>
              <a:buChar char="o"/>
            </a:pPr>
            <a:endParaRPr lang="en-GB"/>
          </a:p>
          <a:p>
            <a:pPr marL="114300" indent="0">
              <a:buNone/>
            </a:pPr>
            <a:endParaRPr lang="en-GB"/>
          </a:p>
          <a:p>
            <a:pPr>
              <a:buFont typeface="Calibri"/>
              <a:buChar char="-"/>
            </a:pPr>
            <a:endParaRPr lang="en-GB"/>
          </a:p>
          <a:p>
            <a:pPr>
              <a:buFont typeface="Calibri"/>
              <a:buChar char="-"/>
            </a:pPr>
            <a:endParaRPr lang="en-GB"/>
          </a:p>
          <a:p>
            <a:pPr>
              <a:buFont typeface="Calibri"/>
              <a:buChar char="-"/>
            </a:pPr>
            <a:endParaRPr lang="en-GB"/>
          </a:p>
          <a:p>
            <a:pPr>
              <a:buFont typeface="Calibri"/>
              <a:buChar char="-"/>
            </a:pPr>
            <a:endParaRPr lang="en-GB"/>
          </a:p>
          <a:p>
            <a:pPr>
              <a:buFont typeface="Calibri"/>
              <a:buChar char="-"/>
            </a:pPr>
            <a:endParaRPr lang="en-GB"/>
          </a:p>
        </p:txBody>
      </p:sp>
      <p:sp>
        <p:nvSpPr>
          <p:cNvPr id="8" name="Text Placeholder 4">
            <a:extLst>
              <a:ext uri="{FF2B5EF4-FFF2-40B4-BE49-F238E27FC236}">
                <a16:creationId xmlns:a16="http://schemas.microsoft.com/office/drawing/2014/main" id="{D9EF253A-69C7-CA01-DD72-F59329D773C1}"/>
              </a:ext>
            </a:extLst>
          </p:cNvPr>
          <p:cNvSpPr txBox="1">
            <a:spLocks/>
          </p:cNvSpPr>
          <p:nvPr/>
        </p:nvSpPr>
        <p:spPr>
          <a:xfrm>
            <a:off x="527957" y="2691493"/>
            <a:ext cx="17251135" cy="711404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a:buFont typeface="Calibri"/>
              <a:buChar char="-"/>
            </a:pPr>
            <a:endParaRPr lang="en-GB"/>
          </a:p>
          <a:p>
            <a:pPr marL="1028700" lvl="1" indent="-457200">
              <a:buFont typeface="Courier New"/>
              <a:buChar char="o"/>
            </a:pPr>
            <a:endParaRPr lang="en-GB"/>
          </a:p>
          <a:p>
            <a:pPr marL="571500" lvl="1" indent="0">
              <a:buNone/>
            </a:pPr>
            <a:endParaRPr lang="en-GB"/>
          </a:p>
          <a:p>
            <a:pPr marL="114300" indent="0">
              <a:buFont typeface="Arial"/>
              <a:buNone/>
            </a:pPr>
            <a:r>
              <a:rPr lang="en-GB"/>
              <a:t> </a:t>
            </a:r>
          </a:p>
          <a:p>
            <a:pPr marL="571500" lvl="1" indent="0">
              <a:buFont typeface="Arial"/>
              <a:buNone/>
            </a:pPr>
            <a:endParaRPr lang="en-GB"/>
          </a:p>
          <a:p>
            <a:pPr lvl="1">
              <a:buFont typeface="Courier New"/>
              <a:buChar char="o"/>
            </a:pPr>
            <a:endParaRPr lang="en-GB"/>
          </a:p>
          <a:p>
            <a:pPr lvl="1">
              <a:buFont typeface="Courier New"/>
              <a:buChar char="o"/>
            </a:pPr>
            <a:endParaRPr lang="en-GB"/>
          </a:p>
          <a:p>
            <a:pPr marL="114300" indent="0">
              <a:buFont typeface="Arial"/>
              <a:buNone/>
            </a:pPr>
            <a:endParaRPr lang="en-GB"/>
          </a:p>
          <a:p>
            <a:pPr>
              <a:buFont typeface="Calibri"/>
              <a:buChar char="-"/>
            </a:pPr>
            <a:endParaRPr lang="en-GB"/>
          </a:p>
          <a:p>
            <a:pPr>
              <a:buFont typeface="Calibri"/>
              <a:buChar char="-"/>
            </a:pPr>
            <a:endParaRPr lang="en-GB"/>
          </a:p>
          <a:p>
            <a:pPr>
              <a:buFont typeface="Calibri"/>
              <a:buChar char="-"/>
            </a:pPr>
            <a:endParaRPr lang="en-GB"/>
          </a:p>
          <a:p>
            <a:pPr>
              <a:buFont typeface="Calibri"/>
              <a:buChar char="-"/>
            </a:pPr>
            <a:endParaRPr lang="en-GB"/>
          </a:p>
          <a:p>
            <a:pPr>
              <a:buFont typeface="Calibri"/>
              <a:buChar char="-"/>
            </a:pPr>
            <a:endParaRPr lang="en-GB"/>
          </a:p>
        </p:txBody>
      </p:sp>
      <p:sp>
        <p:nvSpPr>
          <p:cNvPr id="2" name="Google Shape;113;p3" descr="A close up of a yellow surface&#10;&#10;AI-generated content may be incorrect.">
            <a:extLst>
              <a:ext uri="{FF2B5EF4-FFF2-40B4-BE49-F238E27FC236}">
                <a16:creationId xmlns:a16="http://schemas.microsoft.com/office/drawing/2014/main" id="{6D807256-808B-EB63-A2CD-5F1ADA50B69F}"/>
              </a:ext>
            </a:extLst>
          </p:cNvPr>
          <p:cNvSpPr/>
          <p:nvPr/>
        </p:nvSpPr>
        <p:spPr>
          <a:xfrm>
            <a:off x="239552" y="1544368"/>
            <a:ext cx="5711485" cy="8725194"/>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sp>
      <p:sp>
        <p:nvSpPr>
          <p:cNvPr id="6" name="Google Shape;113;p3" descr="A close up of a yellow surface&#10;&#10;AI-generated content may be incorrect.">
            <a:extLst>
              <a:ext uri="{FF2B5EF4-FFF2-40B4-BE49-F238E27FC236}">
                <a16:creationId xmlns:a16="http://schemas.microsoft.com/office/drawing/2014/main" id="{A55985A4-8351-2E43-8DFC-8C8A398EF9AB}"/>
              </a:ext>
            </a:extLst>
          </p:cNvPr>
          <p:cNvSpPr/>
          <p:nvPr/>
        </p:nvSpPr>
        <p:spPr>
          <a:xfrm>
            <a:off x="6362272" y="1536203"/>
            <a:ext cx="5708104" cy="8729977"/>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sp>
      <p:sp>
        <p:nvSpPr>
          <p:cNvPr id="11" name="TextBox 10">
            <a:extLst>
              <a:ext uri="{FF2B5EF4-FFF2-40B4-BE49-F238E27FC236}">
                <a16:creationId xmlns:a16="http://schemas.microsoft.com/office/drawing/2014/main" id="{74D7D7B8-08E7-862E-497C-2A38BF8FAF32}"/>
              </a:ext>
            </a:extLst>
          </p:cNvPr>
          <p:cNvSpPr txBox="1"/>
          <p:nvPr/>
        </p:nvSpPr>
        <p:spPr>
          <a:xfrm>
            <a:off x="491172" y="1704025"/>
            <a:ext cx="5274342"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b="1" u="sng"/>
              <a:t>MITOCHONDRIA</a:t>
            </a:r>
          </a:p>
          <a:p>
            <a:pPr marL="285750" indent="-285750">
              <a:buFont typeface="Calibri"/>
              <a:buChar char="-"/>
            </a:pPr>
            <a:r>
              <a:rPr lang="en-GB" sz="2000"/>
              <a:t>Targeting occurs after translation but </a:t>
            </a:r>
            <a:r>
              <a:rPr lang="en-GB" sz="2000">
                <a:highlight>
                  <a:srgbClr val="FFFF00"/>
                </a:highlight>
              </a:rPr>
              <a:t>before folding</a:t>
            </a:r>
          </a:p>
          <a:p>
            <a:pPr marL="285750" indent="-285750">
              <a:buFont typeface="Calibri"/>
              <a:buChar char="-"/>
            </a:pPr>
            <a:r>
              <a:rPr lang="en-GB" sz="2000"/>
              <a:t>The protein is complexed with chaperone </a:t>
            </a:r>
            <a:r>
              <a:rPr lang="en-GB" sz="2000">
                <a:highlight>
                  <a:srgbClr val="FFFF00"/>
                </a:highlight>
              </a:rPr>
              <a:t>HSP70</a:t>
            </a:r>
          </a:p>
          <a:p>
            <a:pPr marL="285750" indent="-285750">
              <a:buFont typeface="Calibri"/>
              <a:buChar char="-"/>
            </a:pPr>
            <a:r>
              <a:rPr lang="en-GB" sz="2000"/>
              <a:t>The specific signal sequence is recognised by a receptor in the mitochondria outer membrane</a:t>
            </a:r>
          </a:p>
        </p:txBody>
      </p:sp>
      <p:pic>
        <p:nvPicPr>
          <p:cNvPr id="12" name="Picture 11" descr="Diagram of a cell membrane&#10;&#10;AI-generated content may be incorrect.">
            <a:extLst>
              <a:ext uri="{FF2B5EF4-FFF2-40B4-BE49-F238E27FC236}">
                <a16:creationId xmlns:a16="http://schemas.microsoft.com/office/drawing/2014/main" id="{9F00EF9D-C70D-586E-BC84-DDAC04D4FE04}"/>
              </a:ext>
            </a:extLst>
          </p:cNvPr>
          <p:cNvPicPr>
            <a:picLocks noChangeAspect="1"/>
          </p:cNvPicPr>
          <p:nvPr/>
        </p:nvPicPr>
        <p:blipFill>
          <a:blip r:embed="rId4"/>
          <a:srcRect l="3493" t="17834" r="3348" b="6582"/>
          <a:stretch>
            <a:fillRect/>
          </a:stretch>
        </p:blipFill>
        <p:spPr>
          <a:xfrm>
            <a:off x="241569" y="6571651"/>
            <a:ext cx="5699204" cy="3112136"/>
          </a:xfrm>
          <a:prstGeom prst="rect">
            <a:avLst/>
          </a:prstGeom>
        </p:spPr>
      </p:pic>
      <p:sp>
        <p:nvSpPr>
          <p:cNvPr id="13" name="TextBox 12">
            <a:extLst>
              <a:ext uri="{FF2B5EF4-FFF2-40B4-BE49-F238E27FC236}">
                <a16:creationId xmlns:a16="http://schemas.microsoft.com/office/drawing/2014/main" id="{A5F80C93-1B06-4D83-0542-97B02BDE9A57}"/>
              </a:ext>
            </a:extLst>
          </p:cNvPr>
          <p:cNvSpPr txBox="1"/>
          <p:nvPr/>
        </p:nvSpPr>
        <p:spPr>
          <a:xfrm>
            <a:off x="6365338" y="1706335"/>
            <a:ext cx="5683661" cy="41664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800" b="1" u="sng"/>
              <a:t>NUCLEUS</a:t>
            </a:r>
          </a:p>
          <a:p>
            <a:pPr marL="285750" indent="-285750">
              <a:buFont typeface="Calibri"/>
              <a:buChar char="-"/>
            </a:pPr>
            <a:r>
              <a:rPr lang="en-GB" sz="1800"/>
              <a:t>Targeting occurs after translation and folding in cytoplasm</a:t>
            </a:r>
          </a:p>
          <a:p>
            <a:pPr marL="285750" indent="-285750">
              <a:buFont typeface="Calibri"/>
              <a:buChar char="-"/>
            </a:pPr>
            <a:r>
              <a:rPr lang="en-GB" sz="1800"/>
              <a:t>Nuclear proteins contain </a:t>
            </a:r>
            <a:r>
              <a:rPr lang="en-GB" sz="1800">
                <a:highlight>
                  <a:srgbClr val="FFFF00"/>
                </a:highlight>
              </a:rPr>
              <a:t>Nuclear localisation signal (NLS)</a:t>
            </a:r>
          </a:p>
          <a:p>
            <a:pPr marL="742950" lvl="1" indent="-285750">
              <a:buFont typeface="Courier New"/>
              <a:buChar char="o"/>
            </a:pPr>
            <a:r>
              <a:rPr lang="en-GB" sz="1800"/>
              <a:t>Pro-</a:t>
            </a:r>
            <a:r>
              <a:rPr lang="en-GB" sz="1800">
                <a:highlight>
                  <a:srgbClr val="00FFFF"/>
                </a:highlight>
              </a:rPr>
              <a:t>Lys-Lys-Lys-Arg-Lys</a:t>
            </a:r>
            <a:r>
              <a:rPr lang="en-GB" sz="1800"/>
              <a:t>-Val (P</a:t>
            </a:r>
            <a:r>
              <a:rPr lang="en-GB" sz="1800">
                <a:highlight>
                  <a:srgbClr val="00FFFF"/>
                </a:highlight>
              </a:rPr>
              <a:t>KKKRK</a:t>
            </a:r>
            <a:r>
              <a:rPr lang="en-GB" sz="1800"/>
              <a:t>V) - </a:t>
            </a:r>
            <a:r>
              <a:rPr lang="en-GB" sz="1800">
                <a:highlight>
                  <a:srgbClr val="00FFFF"/>
                </a:highlight>
              </a:rPr>
              <a:t>basic</a:t>
            </a:r>
          </a:p>
          <a:p>
            <a:pPr marL="285750" indent="-285750">
              <a:buFont typeface="Calibri"/>
              <a:buChar char="-"/>
            </a:pPr>
            <a:r>
              <a:rPr lang="en-GB" sz="1800"/>
              <a:t>NLS binds to </a:t>
            </a:r>
            <a:r>
              <a:rPr lang="en-GB" sz="1800">
                <a:highlight>
                  <a:srgbClr val="FFFF00"/>
                </a:highlight>
              </a:rPr>
              <a:t>importin</a:t>
            </a:r>
            <a:r>
              <a:rPr lang="en-GB" sz="1800"/>
              <a:t> and is transported through the nuclear pore</a:t>
            </a:r>
          </a:p>
          <a:p>
            <a:pPr marL="285750" indent="-285750">
              <a:buFont typeface="Calibri"/>
              <a:buChar char="-"/>
            </a:pPr>
            <a:r>
              <a:rPr lang="en-GB" sz="1800"/>
              <a:t>Requires </a:t>
            </a:r>
            <a:r>
              <a:rPr lang="en-GB" sz="1800">
                <a:highlight>
                  <a:srgbClr val="FFFF00"/>
                </a:highlight>
              </a:rPr>
              <a:t>G-protein Ran</a:t>
            </a:r>
            <a:r>
              <a:rPr lang="en-GB" sz="1800"/>
              <a:t> and the </a:t>
            </a:r>
            <a:r>
              <a:rPr lang="en-GB" sz="1800">
                <a:highlight>
                  <a:srgbClr val="FFFF00"/>
                </a:highlight>
              </a:rPr>
              <a:t>hydrolysis of GTP</a:t>
            </a:r>
          </a:p>
          <a:p>
            <a:pPr marL="285750" indent="-285750">
              <a:buFont typeface="Calibri"/>
              <a:buChar char="-"/>
            </a:pPr>
            <a:r>
              <a:rPr lang="en-GB" sz="1800">
                <a:highlight>
                  <a:srgbClr val="FFFF00"/>
                </a:highlight>
              </a:rPr>
              <a:t>Exportin</a:t>
            </a:r>
            <a:r>
              <a:rPr lang="en-GB" sz="1800"/>
              <a:t> exports proteins from the nucleus</a:t>
            </a:r>
          </a:p>
          <a:p>
            <a:pPr marL="742950" lvl="1" indent="-285750">
              <a:buFont typeface="Courier New"/>
              <a:buChar char="o"/>
            </a:pPr>
            <a:endParaRPr lang="en-GB" sz="2000"/>
          </a:p>
          <a:p>
            <a:pPr marL="742950" lvl="1" indent="-285750">
              <a:buFont typeface="Courier New"/>
              <a:buChar char="o"/>
            </a:pPr>
            <a:endParaRPr lang="en-GB" sz="2000"/>
          </a:p>
          <a:p>
            <a:pPr marL="742950" lvl="1" indent="-285750">
              <a:buFont typeface="Courier New"/>
              <a:buChar char="o"/>
            </a:pPr>
            <a:endParaRPr lang="en-GB" sz="2000"/>
          </a:p>
        </p:txBody>
      </p:sp>
      <p:sp>
        <p:nvSpPr>
          <p:cNvPr id="14" name="TextBox 13">
            <a:extLst>
              <a:ext uri="{FF2B5EF4-FFF2-40B4-BE49-F238E27FC236}">
                <a16:creationId xmlns:a16="http://schemas.microsoft.com/office/drawing/2014/main" id="{93FB3EA1-F055-6D0C-51E3-9DE3C68E0E7F}"/>
              </a:ext>
            </a:extLst>
          </p:cNvPr>
          <p:cNvSpPr txBox="1"/>
          <p:nvPr/>
        </p:nvSpPr>
        <p:spPr>
          <a:xfrm>
            <a:off x="12619593" y="1706335"/>
            <a:ext cx="4817752"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b="1" u="sng"/>
              <a:t>PEROXISOME</a:t>
            </a:r>
          </a:p>
          <a:p>
            <a:pPr marL="285750" indent="-285750">
              <a:buFont typeface="Calibri"/>
              <a:buChar char="-"/>
            </a:pPr>
            <a:r>
              <a:rPr lang="en-GB" sz="2000"/>
              <a:t>Peroxin proteins have a 3 amino acid sequence at the C terminus: </a:t>
            </a:r>
            <a:r>
              <a:rPr lang="en-GB" sz="2000">
                <a:highlight>
                  <a:srgbClr val="FFFF00"/>
                </a:highlight>
              </a:rPr>
              <a:t>Ser-Lys-Leu</a:t>
            </a:r>
          </a:p>
          <a:p>
            <a:pPr marL="285750" indent="-285750">
              <a:buFont typeface="Calibri"/>
              <a:buChar char="-"/>
            </a:pPr>
            <a:r>
              <a:rPr lang="en-GB" sz="2000"/>
              <a:t>This is recognised by </a:t>
            </a:r>
            <a:r>
              <a:rPr lang="en-GB" sz="2000">
                <a:highlight>
                  <a:srgbClr val="FFFF00"/>
                </a:highlight>
              </a:rPr>
              <a:t>PEX5</a:t>
            </a:r>
            <a:r>
              <a:rPr lang="en-GB" sz="2000"/>
              <a:t> and this complex is imported into the peroxisome</a:t>
            </a:r>
          </a:p>
        </p:txBody>
      </p:sp>
      <p:pic>
        <p:nvPicPr>
          <p:cNvPr id="3" name="Picture 2" descr="A diagram of a nuclear envelope&#10;&#10;AI-generated content may be incorrect.">
            <a:extLst>
              <a:ext uri="{FF2B5EF4-FFF2-40B4-BE49-F238E27FC236}">
                <a16:creationId xmlns:a16="http://schemas.microsoft.com/office/drawing/2014/main" id="{5A963D8B-03F1-3576-644A-DC13B41AB753}"/>
              </a:ext>
            </a:extLst>
          </p:cNvPr>
          <p:cNvPicPr>
            <a:picLocks noChangeAspect="1"/>
          </p:cNvPicPr>
          <p:nvPr/>
        </p:nvPicPr>
        <p:blipFill>
          <a:blip r:embed="rId5"/>
          <a:stretch>
            <a:fillRect/>
          </a:stretch>
        </p:blipFill>
        <p:spPr>
          <a:xfrm>
            <a:off x="6781801" y="4910139"/>
            <a:ext cx="4928507" cy="4589690"/>
          </a:xfrm>
          <a:prstGeom prst="rect">
            <a:avLst/>
          </a:prstGeom>
        </p:spPr>
      </p:pic>
      <p:sp>
        <p:nvSpPr>
          <p:cNvPr id="9" name="TextBox 8">
            <a:extLst>
              <a:ext uri="{FF2B5EF4-FFF2-40B4-BE49-F238E27FC236}">
                <a16:creationId xmlns:a16="http://schemas.microsoft.com/office/drawing/2014/main" id="{C32649D5-E95F-2E51-04B5-5A236062418D}"/>
              </a:ext>
            </a:extLst>
          </p:cNvPr>
          <p:cNvSpPr txBox="1"/>
          <p:nvPr/>
        </p:nvSpPr>
        <p:spPr>
          <a:xfrm>
            <a:off x="6653891" y="9503228"/>
            <a:ext cx="498837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Image reference: </a:t>
            </a:r>
            <a:r>
              <a:rPr lang="en-GB" sz="1200">
                <a:latin typeface="Times New Roman"/>
                <a:cs typeface="Times New Roman"/>
              </a:rPr>
              <a:t>Yang, Y., Guo, L., Chen, L., Gong, B., Jia, D. and Sun, Q. (2023). Nuclear transport proteins: structure, function, and disease relevance. </a:t>
            </a:r>
            <a:r>
              <a:rPr lang="en-GB" sz="1200" i="1">
                <a:latin typeface="Times New Roman"/>
                <a:cs typeface="Times New Roman"/>
              </a:rPr>
              <a:t>Signal Transduction and Targeted Therapy</a:t>
            </a:r>
            <a:r>
              <a:rPr lang="en-GB" sz="1200">
                <a:latin typeface="Times New Roman"/>
                <a:cs typeface="Times New Roman"/>
              </a:rPr>
              <a:t>, [online] 8(1), pp.1–29. </a:t>
            </a:r>
            <a:r>
              <a:rPr lang="en-GB" sz="1200" err="1">
                <a:latin typeface="Times New Roman"/>
                <a:cs typeface="Times New Roman"/>
              </a:rPr>
              <a:t>doi:https</a:t>
            </a:r>
            <a:r>
              <a:rPr lang="en-GB" sz="1200">
                <a:latin typeface="Times New Roman"/>
                <a:cs typeface="Times New Roman"/>
              </a:rPr>
              <a:t>://doi.org/10.1038/s41392-023-01649-4.</a:t>
            </a:r>
            <a:endParaRPr lang="en-US"/>
          </a:p>
          <a:p>
            <a:endParaRPr lang="en-GB"/>
          </a:p>
        </p:txBody>
      </p:sp>
      <p:sp>
        <p:nvSpPr>
          <p:cNvPr id="15" name="TextBox 14">
            <a:extLst>
              <a:ext uri="{FF2B5EF4-FFF2-40B4-BE49-F238E27FC236}">
                <a16:creationId xmlns:a16="http://schemas.microsoft.com/office/drawing/2014/main" id="{117BF53C-9E37-E32C-4A56-41F0EB1C1C5A}"/>
              </a:ext>
            </a:extLst>
          </p:cNvPr>
          <p:cNvSpPr txBox="1"/>
          <p:nvPr/>
        </p:nvSpPr>
        <p:spPr>
          <a:xfrm>
            <a:off x="16328" y="9829800"/>
            <a:ext cx="541292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Image reference: </a:t>
            </a:r>
            <a:r>
              <a:rPr lang="en-GB">
                <a:ea typeface="Open Sans"/>
              </a:rPr>
              <a:t>Knight, S</a:t>
            </a:r>
            <a:r>
              <a:rPr lang="en-GB" sz="1100">
                <a:latin typeface="Open Sans"/>
                <a:ea typeface="Open Sans"/>
                <a:cs typeface="Open Sans"/>
              </a:rPr>
              <a:t>. (2024) protein targeting</a:t>
            </a:r>
            <a:endParaRPr lang="en-US" err="1"/>
          </a:p>
        </p:txBody>
      </p:sp>
      <p:pic>
        <p:nvPicPr>
          <p:cNvPr id="16" name="Picture 15" descr="A black background with a black square&#10;&#10;AI-generated content may be incorrect.">
            <a:extLst>
              <a:ext uri="{FF2B5EF4-FFF2-40B4-BE49-F238E27FC236}">
                <a16:creationId xmlns:a16="http://schemas.microsoft.com/office/drawing/2014/main" id="{4281B43F-7DBA-E8EA-62AD-688CC0057D53}"/>
              </a:ext>
            </a:extLst>
          </p:cNvPr>
          <p:cNvPicPr>
            <a:picLocks noChangeAspect="1"/>
          </p:cNvPicPr>
          <p:nvPr/>
        </p:nvPicPr>
        <p:blipFill>
          <a:blip r:embed="rId6"/>
          <a:stretch>
            <a:fillRect/>
          </a:stretch>
        </p:blipFill>
        <p:spPr>
          <a:xfrm>
            <a:off x="15101148" y="9171616"/>
            <a:ext cx="2750526" cy="817440"/>
          </a:xfrm>
          <a:prstGeom prst="rect">
            <a:avLst/>
          </a:prstGeom>
        </p:spPr>
      </p:pic>
    </p:spTree>
    <p:extLst>
      <p:ext uri="{BB962C8B-B14F-4D97-AF65-F5344CB8AC3E}">
        <p14:creationId xmlns:p14="http://schemas.microsoft.com/office/powerpoint/2010/main" val="9344245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16216A"/>
        </a:solidFill>
        <a:effectLst/>
      </p:bgPr>
    </p:bg>
    <p:spTree>
      <p:nvGrpSpPr>
        <p:cNvPr id="1" name="Shape 143">
          <a:extLst>
            <a:ext uri="{FF2B5EF4-FFF2-40B4-BE49-F238E27FC236}">
              <a16:creationId xmlns:a16="http://schemas.microsoft.com/office/drawing/2014/main" id="{B6D9F166-70BF-21C2-7AEA-1D3E45CB9AAA}"/>
            </a:ext>
          </a:extLst>
        </p:cNvPr>
        <p:cNvGrpSpPr/>
        <p:nvPr/>
      </p:nvGrpSpPr>
      <p:grpSpPr>
        <a:xfrm>
          <a:off x="0" y="0"/>
          <a:ext cx="0" cy="0"/>
          <a:chOff x="0" y="0"/>
          <a:chExt cx="0" cy="0"/>
        </a:xfrm>
      </p:grpSpPr>
      <p:sp>
        <p:nvSpPr>
          <p:cNvPr id="144" name="Google Shape;144;p6">
            <a:extLst>
              <a:ext uri="{FF2B5EF4-FFF2-40B4-BE49-F238E27FC236}">
                <a16:creationId xmlns:a16="http://schemas.microsoft.com/office/drawing/2014/main" id="{FC83E380-F10D-6EA7-CE42-180CF2C8CED9}"/>
              </a:ext>
            </a:extLst>
          </p:cNvPr>
          <p:cNvSpPr/>
          <p:nvPr/>
        </p:nvSpPr>
        <p:spPr>
          <a:xfrm>
            <a:off x="2238482" y="2203704"/>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46" name="Google Shape;146;p6">
            <a:extLst>
              <a:ext uri="{FF2B5EF4-FFF2-40B4-BE49-F238E27FC236}">
                <a16:creationId xmlns:a16="http://schemas.microsoft.com/office/drawing/2014/main" id="{5B2EE024-85A1-4CD1-D862-E65A07ED2AAD}"/>
              </a:ext>
            </a:extLst>
          </p:cNvPr>
          <p:cNvSpPr txBox="1"/>
          <p:nvPr/>
        </p:nvSpPr>
        <p:spPr>
          <a:xfrm>
            <a:off x="4481801" y="895350"/>
            <a:ext cx="9324398" cy="753861"/>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a:solidFill>
                  <a:srgbClr val="FFFFFF"/>
                </a:solidFill>
              </a:rPr>
              <a:t>SBA</a:t>
            </a:r>
            <a:endParaRPr sz="1400"/>
          </a:p>
        </p:txBody>
      </p:sp>
      <p:sp>
        <p:nvSpPr>
          <p:cNvPr id="147" name="Google Shape;147;p6">
            <a:extLst>
              <a:ext uri="{FF2B5EF4-FFF2-40B4-BE49-F238E27FC236}">
                <a16:creationId xmlns:a16="http://schemas.microsoft.com/office/drawing/2014/main" id="{44848C43-3EB6-7A08-3BC1-77952C9D2B9B}"/>
              </a:ext>
            </a:extLst>
          </p:cNvPr>
          <p:cNvSpPr txBox="1"/>
          <p:nvPr/>
        </p:nvSpPr>
        <p:spPr>
          <a:xfrm>
            <a:off x="2823501" y="2378840"/>
            <a:ext cx="13391328" cy="1895904"/>
          </a:xfrm>
          <a:prstGeom prst="rect">
            <a:avLst/>
          </a:prstGeom>
          <a:noFill/>
          <a:ln>
            <a:noFill/>
          </a:ln>
        </p:spPr>
        <p:txBody>
          <a:bodyPr spcFirstLastPara="1" wrap="square" lIns="0" tIns="0" rIns="0" bIns="0" anchor="t" anchorCtr="0">
            <a:spAutoFit/>
          </a:bodyPr>
          <a:lstStyle/>
          <a:p>
            <a:pPr algn="ctr">
              <a:lnSpc>
                <a:spcPct val="140000"/>
              </a:lnSpc>
              <a:buSzPts val="4800"/>
            </a:pPr>
            <a:r>
              <a:rPr lang="en-US" sz="4400">
                <a:solidFill>
                  <a:srgbClr val="392503"/>
                </a:solidFill>
              </a:rPr>
              <a:t>What are vesicles coated with for protein targeting?</a:t>
            </a:r>
          </a:p>
          <a:p>
            <a:pPr marL="0" marR="0" lvl="0" indent="0" algn="ctr" rtl="0">
              <a:lnSpc>
                <a:spcPct val="140000"/>
              </a:lnSpc>
              <a:spcBef>
                <a:spcPts val="0"/>
              </a:spcBef>
              <a:spcAft>
                <a:spcPts val="0"/>
              </a:spcAft>
              <a:buClr>
                <a:srgbClr val="000000"/>
              </a:buClr>
              <a:buSzPts val="4800"/>
              <a:buFont typeface="Arial"/>
              <a:buNone/>
            </a:pPr>
            <a:endParaRPr sz="4400">
              <a:solidFill>
                <a:srgbClr val="392503"/>
              </a:solidFill>
            </a:endParaRPr>
          </a:p>
        </p:txBody>
      </p:sp>
      <p:sp>
        <p:nvSpPr>
          <p:cNvPr id="148" name="Google Shape;148;p6">
            <a:extLst>
              <a:ext uri="{FF2B5EF4-FFF2-40B4-BE49-F238E27FC236}">
                <a16:creationId xmlns:a16="http://schemas.microsoft.com/office/drawing/2014/main" id="{B3E607E2-C373-D427-1BF9-8D23843F8BAC}"/>
              </a:ext>
            </a:extLst>
          </p:cNvPr>
          <p:cNvSpPr txBox="1"/>
          <p:nvPr/>
        </p:nvSpPr>
        <p:spPr>
          <a:xfrm>
            <a:off x="2839830" y="3693437"/>
            <a:ext cx="13377508" cy="6204776"/>
          </a:xfrm>
          <a:prstGeom prst="rect">
            <a:avLst/>
          </a:prstGeom>
          <a:noFill/>
          <a:ln>
            <a:noFill/>
          </a:ln>
        </p:spPr>
        <p:txBody>
          <a:bodyPr spcFirstLastPara="1" wrap="square" lIns="0" tIns="0" rIns="0" bIns="0" anchor="t" anchorCtr="0">
            <a:spAutoFit/>
          </a:bodyPr>
          <a:lstStyle/>
          <a:p>
            <a:pPr>
              <a:lnSpc>
                <a:spcPct val="140000"/>
              </a:lnSpc>
              <a:buSzPts val="4800"/>
            </a:pPr>
            <a:r>
              <a:rPr lang="en-US" sz="4800">
                <a:solidFill>
                  <a:srgbClr val="392503"/>
                </a:solidFill>
              </a:rPr>
              <a:t>A) t-SNARE</a:t>
            </a:r>
            <a:endParaRPr lang="en-US"/>
          </a:p>
          <a:p>
            <a:pPr>
              <a:lnSpc>
                <a:spcPct val="140000"/>
              </a:lnSpc>
              <a:buSzPts val="4800"/>
            </a:pPr>
            <a:r>
              <a:rPr lang="en-US" sz="4800">
                <a:solidFill>
                  <a:srgbClr val="392503"/>
                </a:solidFill>
              </a:rPr>
              <a:t>B) v-SNARE</a:t>
            </a:r>
            <a:endParaRPr sz="1400"/>
          </a:p>
          <a:p>
            <a:pPr>
              <a:lnSpc>
                <a:spcPct val="140000"/>
              </a:lnSpc>
              <a:buSzPts val="4800"/>
            </a:pPr>
            <a:r>
              <a:rPr lang="en-US" sz="4800">
                <a:solidFill>
                  <a:srgbClr val="392503"/>
                </a:solidFill>
              </a:rPr>
              <a:t>C) HSP70</a:t>
            </a:r>
            <a:endParaRPr sz="1400"/>
          </a:p>
          <a:p>
            <a:pPr>
              <a:lnSpc>
                <a:spcPct val="140000"/>
              </a:lnSpc>
              <a:buSzPts val="4800"/>
            </a:pPr>
            <a:r>
              <a:rPr lang="en-US" sz="4800">
                <a:solidFill>
                  <a:srgbClr val="392503"/>
                </a:solidFill>
              </a:rPr>
              <a:t>D) mannose-6-phospate</a:t>
            </a:r>
            <a:endParaRPr sz="1400"/>
          </a:p>
          <a:p>
            <a:pPr>
              <a:lnSpc>
                <a:spcPct val="140000"/>
              </a:lnSpc>
              <a:buSzPts val="4800"/>
            </a:pPr>
            <a:r>
              <a:rPr lang="en-US" sz="4800">
                <a:solidFill>
                  <a:srgbClr val="392503"/>
                </a:solidFill>
              </a:rPr>
              <a:t>E) importin</a:t>
            </a:r>
            <a:endParaRPr sz="1400"/>
          </a:p>
          <a:p>
            <a:pPr marL="0" marR="0" lvl="0" indent="0" rtl="0">
              <a:lnSpc>
                <a:spcPct val="140000"/>
              </a:lnSpc>
              <a:spcBef>
                <a:spcPts val="0"/>
              </a:spcBef>
              <a:spcAft>
                <a:spcPts val="0"/>
              </a:spcAft>
              <a:buClr>
                <a:srgbClr val="000000"/>
              </a:buClr>
              <a:buSzPts val="4800"/>
              <a:buFont typeface="Arial"/>
              <a:buNone/>
            </a:pPr>
            <a:endParaRPr sz="4800">
              <a:solidFill>
                <a:srgbClr val="392503"/>
              </a:solidFill>
            </a:endParaRPr>
          </a:p>
        </p:txBody>
      </p:sp>
      <p:pic>
        <p:nvPicPr>
          <p:cNvPr id="3" name="Picture 2" descr="A white letter on a black background&#10;&#10;AI-generated content may be incorrect.">
            <a:extLst>
              <a:ext uri="{FF2B5EF4-FFF2-40B4-BE49-F238E27FC236}">
                <a16:creationId xmlns:a16="http://schemas.microsoft.com/office/drawing/2014/main" id="{677BE888-8D8C-A328-1C60-7613EC547EA4}"/>
              </a:ext>
            </a:extLst>
          </p:cNvPr>
          <p:cNvPicPr>
            <a:picLocks noChangeAspect="1"/>
          </p:cNvPicPr>
          <p:nvPr/>
        </p:nvPicPr>
        <p:blipFill>
          <a:blip r:embed="rId4"/>
          <a:stretch>
            <a:fillRect/>
          </a:stretch>
        </p:blipFill>
        <p:spPr>
          <a:xfrm>
            <a:off x="14955864" y="416900"/>
            <a:ext cx="2983424" cy="851639"/>
          </a:xfrm>
          <a:prstGeom prst="rect">
            <a:avLst/>
          </a:prstGeom>
        </p:spPr>
      </p:pic>
    </p:spTree>
    <p:extLst>
      <p:ext uri="{BB962C8B-B14F-4D97-AF65-F5344CB8AC3E}">
        <p14:creationId xmlns:p14="http://schemas.microsoft.com/office/powerpoint/2010/main" val="33751867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16216A"/>
        </a:solidFill>
        <a:effectLst/>
      </p:bgPr>
    </p:bg>
    <p:spTree>
      <p:nvGrpSpPr>
        <p:cNvPr id="1" name="Shape 143">
          <a:extLst>
            <a:ext uri="{FF2B5EF4-FFF2-40B4-BE49-F238E27FC236}">
              <a16:creationId xmlns:a16="http://schemas.microsoft.com/office/drawing/2014/main" id="{4AF26912-A468-0127-E0ED-825490027E9B}"/>
            </a:ext>
          </a:extLst>
        </p:cNvPr>
        <p:cNvGrpSpPr/>
        <p:nvPr/>
      </p:nvGrpSpPr>
      <p:grpSpPr>
        <a:xfrm>
          <a:off x="0" y="0"/>
          <a:ext cx="0" cy="0"/>
          <a:chOff x="0" y="0"/>
          <a:chExt cx="0" cy="0"/>
        </a:xfrm>
      </p:grpSpPr>
      <p:sp>
        <p:nvSpPr>
          <p:cNvPr id="144" name="Google Shape;144;p6">
            <a:extLst>
              <a:ext uri="{FF2B5EF4-FFF2-40B4-BE49-F238E27FC236}">
                <a16:creationId xmlns:a16="http://schemas.microsoft.com/office/drawing/2014/main" id="{66942626-4A9B-54B8-63C0-5CE02C0704C3}"/>
              </a:ext>
            </a:extLst>
          </p:cNvPr>
          <p:cNvSpPr/>
          <p:nvPr/>
        </p:nvSpPr>
        <p:spPr>
          <a:xfrm>
            <a:off x="2238482" y="2203704"/>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46" name="Google Shape;146;p6">
            <a:extLst>
              <a:ext uri="{FF2B5EF4-FFF2-40B4-BE49-F238E27FC236}">
                <a16:creationId xmlns:a16="http://schemas.microsoft.com/office/drawing/2014/main" id="{A1E014E3-AEBF-9929-05B3-AB3FD31EC05D}"/>
              </a:ext>
            </a:extLst>
          </p:cNvPr>
          <p:cNvSpPr txBox="1"/>
          <p:nvPr/>
        </p:nvSpPr>
        <p:spPr>
          <a:xfrm>
            <a:off x="4481801" y="895350"/>
            <a:ext cx="9324398" cy="753861"/>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a:solidFill>
                  <a:srgbClr val="FFFFFF"/>
                </a:solidFill>
              </a:rPr>
              <a:t>SBA</a:t>
            </a:r>
            <a:endParaRPr sz="1400"/>
          </a:p>
        </p:txBody>
      </p:sp>
      <p:sp>
        <p:nvSpPr>
          <p:cNvPr id="147" name="Google Shape;147;p6">
            <a:extLst>
              <a:ext uri="{FF2B5EF4-FFF2-40B4-BE49-F238E27FC236}">
                <a16:creationId xmlns:a16="http://schemas.microsoft.com/office/drawing/2014/main" id="{0987917B-D98E-CF2D-6947-6CD1AC6D7A35}"/>
              </a:ext>
            </a:extLst>
          </p:cNvPr>
          <p:cNvSpPr txBox="1"/>
          <p:nvPr/>
        </p:nvSpPr>
        <p:spPr>
          <a:xfrm>
            <a:off x="2823501" y="2378840"/>
            <a:ext cx="13391328" cy="1895904"/>
          </a:xfrm>
          <a:prstGeom prst="rect">
            <a:avLst/>
          </a:prstGeom>
          <a:noFill/>
          <a:ln>
            <a:noFill/>
          </a:ln>
        </p:spPr>
        <p:txBody>
          <a:bodyPr spcFirstLastPara="1" wrap="square" lIns="0" tIns="0" rIns="0" bIns="0" anchor="t" anchorCtr="0">
            <a:spAutoFit/>
          </a:bodyPr>
          <a:lstStyle/>
          <a:p>
            <a:pPr algn="ctr">
              <a:lnSpc>
                <a:spcPct val="140000"/>
              </a:lnSpc>
              <a:buSzPts val="4800"/>
            </a:pPr>
            <a:r>
              <a:rPr lang="en-US" sz="4400">
                <a:solidFill>
                  <a:srgbClr val="392503"/>
                </a:solidFill>
              </a:rPr>
              <a:t>What are vesicles coated with for protein targeting?</a:t>
            </a:r>
          </a:p>
          <a:p>
            <a:pPr marL="0" marR="0" lvl="0" indent="0" algn="ctr" rtl="0">
              <a:lnSpc>
                <a:spcPct val="140000"/>
              </a:lnSpc>
              <a:spcBef>
                <a:spcPts val="0"/>
              </a:spcBef>
              <a:spcAft>
                <a:spcPts val="0"/>
              </a:spcAft>
              <a:buClr>
                <a:srgbClr val="000000"/>
              </a:buClr>
              <a:buSzPts val="4800"/>
              <a:buFont typeface="Arial"/>
              <a:buNone/>
            </a:pPr>
            <a:endParaRPr sz="4400">
              <a:solidFill>
                <a:srgbClr val="392503"/>
              </a:solidFill>
            </a:endParaRPr>
          </a:p>
        </p:txBody>
      </p:sp>
      <p:sp>
        <p:nvSpPr>
          <p:cNvPr id="148" name="Google Shape;148;p6">
            <a:extLst>
              <a:ext uri="{FF2B5EF4-FFF2-40B4-BE49-F238E27FC236}">
                <a16:creationId xmlns:a16="http://schemas.microsoft.com/office/drawing/2014/main" id="{48259183-4139-FCC8-6220-F4472662F6B8}"/>
              </a:ext>
            </a:extLst>
          </p:cNvPr>
          <p:cNvSpPr txBox="1"/>
          <p:nvPr/>
        </p:nvSpPr>
        <p:spPr>
          <a:xfrm>
            <a:off x="2839830" y="3693437"/>
            <a:ext cx="13377508" cy="6204776"/>
          </a:xfrm>
          <a:prstGeom prst="rect">
            <a:avLst/>
          </a:prstGeom>
          <a:noFill/>
          <a:ln>
            <a:noFill/>
          </a:ln>
        </p:spPr>
        <p:txBody>
          <a:bodyPr spcFirstLastPara="1" wrap="square" lIns="0" tIns="0" rIns="0" bIns="0" anchor="t" anchorCtr="0">
            <a:spAutoFit/>
          </a:bodyPr>
          <a:lstStyle/>
          <a:p>
            <a:pPr>
              <a:lnSpc>
                <a:spcPct val="140000"/>
              </a:lnSpc>
              <a:buSzPts val="4800"/>
            </a:pPr>
            <a:r>
              <a:rPr lang="en-US" sz="4800">
                <a:solidFill>
                  <a:srgbClr val="392503"/>
                </a:solidFill>
              </a:rPr>
              <a:t>A) t-SNARE</a:t>
            </a:r>
            <a:endParaRPr lang="en-US"/>
          </a:p>
          <a:p>
            <a:pPr>
              <a:lnSpc>
                <a:spcPct val="140000"/>
              </a:lnSpc>
              <a:buSzPts val="4800"/>
            </a:pPr>
            <a:r>
              <a:rPr lang="en-US" sz="4800">
                <a:solidFill>
                  <a:srgbClr val="392503"/>
                </a:solidFill>
              </a:rPr>
              <a:t>B) </a:t>
            </a:r>
            <a:r>
              <a:rPr lang="en-US" sz="4800">
                <a:solidFill>
                  <a:srgbClr val="392503"/>
                </a:solidFill>
                <a:highlight>
                  <a:srgbClr val="FFFF00"/>
                </a:highlight>
              </a:rPr>
              <a:t>v-SNARE</a:t>
            </a:r>
            <a:endParaRPr sz="1400">
              <a:highlight>
                <a:srgbClr val="FFFF00"/>
              </a:highlight>
            </a:endParaRPr>
          </a:p>
          <a:p>
            <a:pPr>
              <a:lnSpc>
                <a:spcPct val="140000"/>
              </a:lnSpc>
              <a:buSzPts val="4800"/>
            </a:pPr>
            <a:r>
              <a:rPr lang="en-US" sz="4800">
                <a:solidFill>
                  <a:srgbClr val="392503"/>
                </a:solidFill>
              </a:rPr>
              <a:t>C) HSP70</a:t>
            </a:r>
            <a:endParaRPr sz="1400"/>
          </a:p>
          <a:p>
            <a:pPr>
              <a:lnSpc>
                <a:spcPct val="140000"/>
              </a:lnSpc>
              <a:buSzPts val="4800"/>
            </a:pPr>
            <a:r>
              <a:rPr lang="en-US" sz="4800">
                <a:solidFill>
                  <a:srgbClr val="392503"/>
                </a:solidFill>
              </a:rPr>
              <a:t>D) mannose-6-phospate</a:t>
            </a:r>
            <a:endParaRPr sz="1400"/>
          </a:p>
          <a:p>
            <a:pPr>
              <a:lnSpc>
                <a:spcPct val="140000"/>
              </a:lnSpc>
              <a:buSzPts val="4800"/>
            </a:pPr>
            <a:r>
              <a:rPr lang="en-US" sz="4800">
                <a:solidFill>
                  <a:srgbClr val="392503"/>
                </a:solidFill>
              </a:rPr>
              <a:t>E) importin</a:t>
            </a:r>
            <a:endParaRPr sz="1400"/>
          </a:p>
          <a:p>
            <a:pPr marL="0" marR="0" lvl="0" indent="0" rtl="0">
              <a:lnSpc>
                <a:spcPct val="140000"/>
              </a:lnSpc>
              <a:spcBef>
                <a:spcPts val="0"/>
              </a:spcBef>
              <a:spcAft>
                <a:spcPts val="0"/>
              </a:spcAft>
              <a:buClr>
                <a:srgbClr val="000000"/>
              </a:buClr>
              <a:buSzPts val="4800"/>
              <a:buFont typeface="Arial"/>
              <a:buNone/>
            </a:pPr>
            <a:endParaRPr sz="4800">
              <a:solidFill>
                <a:srgbClr val="392503"/>
              </a:solidFill>
            </a:endParaRPr>
          </a:p>
        </p:txBody>
      </p:sp>
      <p:pic>
        <p:nvPicPr>
          <p:cNvPr id="3" name="Picture 2" descr="A white letter on a black background&#10;&#10;AI-generated content may be incorrect.">
            <a:extLst>
              <a:ext uri="{FF2B5EF4-FFF2-40B4-BE49-F238E27FC236}">
                <a16:creationId xmlns:a16="http://schemas.microsoft.com/office/drawing/2014/main" id="{28421CB9-68FB-65D7-DA9D-70F6F56DD593}"/>
              </a:ext>
            </a:extLst>
          </p:cNvPr>
          <p:cNvPicPr>
            <a:picLocks noChangeAspect="1"/>
          </p:cNvPicPr>
          <p:nvPr/>
        </p:nvPicPr>
        <p:blipFill>
          <a:blip r:embed="rId4"/>
          <a:stretch>
            <a:fillRect/>
          </a:stretch>
        </p:blipFill>
        <p:spPr>
          <a:xfrm>
            <a:off x="14955864" y="416900"/>
            <a:ext cx="2983424" cy="851639"/>
          </a:xfrm>
          <a:prstGeom prst="rect">
            <a:avLst/>
          </a:prstGeom>
        </p:spPr>
      </p:pic>
    </p:spTree>
    <p:extLst>
      <p:ext uri="{BB962C8B-B14F-4D97-AF65-F5344CB8AC3E}">
        <p14:creationId xmlns:p14="http://schemas.microsoft.com/office/powerpoint/2010/main" val="37740903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16216A"/>
        </a:solidFill>
        <a:effectLst/>
      </p:bgPr>
    </p:bg>
    <p:spTree>
      <p:nvGrpSpPr>
        <p:cNvPr id="1" name="Shape 143">
          <a:extLst>
            <a:ext uri="{FF2B5EF4-FFF2-40B4-BE49-F238E27FC236}">
              <a16:creationId xmlns:a16="http://schemas.microsoft.com/office/drawing/2014/main" id="{C818EB8C-4044-26BE-E400-52DB37D8900C}"/>
            </a:ext>
          </a:extLst>
        </p:cNvPr>
        <p:cNvGrpSpPr/>
        <p:nvPr/>
      </p:nvGrpSpPr>
      <p:grpSpPr>
        <a:xfrm>
          <a:off x="0" y="0"/>
          <a:ext cx="0" cy="0"/>
          <a:chOff x="0" y="0"/>
          <a:chExt cx="0" cy="0"/>
        </a:xfrm>
      </p:grpSpPr>
      <p:sp>
        <p:nvSpPr>
          <p:cNvPr id="144" name="Google Shape;144;p6">
            <a:extLst>
              <a:ext uri="{FF2B5EF4-FFF2-40B4-BE49-F238E27FC236}">
                <a16:creationId xmlns:a16="http://schemas.microsoft.com/office/drawing/2014/main" id="{E8560AA8-DD54-2C19-E514-9C4B239530CD}"/>
              </a:ext>
            </a:extLst>
          </p:cNvPr>
          <p:cNvSpPr/>
          <p:nvPr/>
        </p:nvSpPr>
        <p:spPr>
          <a:xfrm>
            <a:off x="2238482" y="2203704"/>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46" name="Google Shape;146;p6">
            <a:extLst>
              <a:ext uri="{FF2B5EF4-FFF2-40B4-BE49-F238E27FC236}">
                <a16:creationId xmlns:a16="http://schemas.microsoft.com/office/drawing/2014/main" id="{D6F8A2C3-A8F8-656D-2956-A6B9858EE91B}"/>
              </a:ext>
            </a:extLst>
          </p:cNvPr>
          <p:cNvSpPr txBox="1"/>
          <p:nvPr/>
        </p:nvSpPr>
        <p:spPr>
          <a:xfrm>
            <a:off x="4481801" y="895350"/>
            <a:ext cx="9324398" cy="753861"/>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a:solidFill>
                  <a:srgbClr val="FFFFFF"/>
                </a:solidFill>
              </a:rPr>
              <a:t>SBA</a:t>
            </a:r>
            <a:endParaRPr sz="1400"/>
          </a:p>
        </p:txBody>
      </p:sp>
      <p:sp>
        <p:nvSpPr>
          <p:cNvPr id="147" name="Google Shape;147;p6">
            <a:extLst>
              <a:ext uri="{FF2B5EF4-FFF2-40B4-BE49-F238E27FC236}">
                <a16:creationId xmlns:a16="http://schemas.microsoft.com/office/drawing/2014/main" id="{9C8569A6-49B7-C252-9538-C297D9ACCC03}"/>
              </a:ext>
            </a:extLst>
          </p:cNvPr>
          <p:cNvSpPr txBox="1"/>
          <p:nvPr/>
        </p:nvSpPr>
        <p:spPr>
          <a:xfrm>
            <a:off x="2823501" y="2378840"/>
            <a:ext cx="13391328" cy="2302169"/>
          </a:xfrm>
          <a:prstGeom prst="rect">
            <a:avLst/>
          </a:prstGeom>
          <a:noFill/>
          <a:ln>
            <a:noFill/>
          </a:ln>
        </p:spPr>
        <p:txBody>
          <a:bodyPr spcFirstLastPara="1" wrap="square" lIns="0" tIns="0" rIns="0" bIns="0" anchor="t" anchorCtr="0">
            <a:spAutoFit/>
          </a:bodyPr>
          <a:lstStyle/>
          <a:p>
            <a:pPr algn="ctr">
              <a:buSzPts val="4800"/>
            </a:pPr>
            <a:r>
              <a:rPr lang="en-US" sz="4400">
                <a:solidFill>
                  <a:srgbClr val="392503"/>
                </a:solidFill>
              </a:rPr>
              <a:t>What is the 3 amino acid sequence </a:t>
            </a:r>
            <a:r>
              <a:rPr lang="en-US" sz="4400" err="1">
                <a:solidFill>
                  <a:srgbClr val="392503"/>
                </a:solidFill>
              </a:rPr>
              <a:t>recognised</a:t>
            </a:r>
            <a:r>
              <a:rPr lang="en-US" sz="4400">
                <a:solidFill>
                  <a:srgbClr val="392503"/>
                </a:solidFill>
              </a:rPr>
              <a:t> by PEX5?</a:t>
            </a:r>
          </a:p>
          <a:p>
            <a:pPr marL="0" marR="0" lvl="0" indent="0" algn="ctr" rtl="0">
              <a:lnSpc>
                <a:spcPct val="140000"/>
              </a:lnSpc>
              <a:spcBef>
                <a:spcPts val="0"/>
              </a:spcBef>
              <a:spcAft>
                <a:spcPts val="0"/>
              </a:spcAft>
              <a:buClr>
                <a:srgbClr val="000000"/>
              </a:buClr>
              <a:buSzPts val="4800"/>
              <a:buFont typeface="Arial"/>
              <a:buNone/>
            </a:pPr>
            <a:endParaRPr sz="4400">
              <a:solidFill>
                <a:srgbClr val="392503"/>
              </a:solidFill>
            </a:endParaRPr>
          </a:p>
        </p:txBody>
      </p:sp>
      <p:sp>
        <p:nvSpPr>
          <p:cNvPr id="148" name="Google Shape;148;p6">
            <a:extLst>
              <a:ext uri="{FF2B5EF4-FFF2-40B4-BE49-F238E27FC236}">
                <a16:creationId xmlns:a16="http://schemas.microsoft.com/office/drawing/2014/main" id="{D32E3F50-B686-32B6-3927-18A3DC860A88}"/>
              </a:ext>
            </a:extLst>
          </p:cNvPr>
          <p:cNvSpPr txBox="1"/>
          <p:nvPr/>
        </p:nvSpPr>
        <p:spPr>
          <a:xfrm>
            <a:off x="2839830" y="3693437"/>
            <a:ext cx="13377508" cy="6204776"/>
          </a:xfrm>
          <a:prstGeom prst="rect">
            <a:avLst/>
          </a:prstGeom>
          <a:noFill/>
          <a:ln>
            <a:noFill/>
          </a:ln>
        </p:spPr>
        <p:txBody>
          <a:bodyPr spcFirstLastPara="1" wrap="square" lIns="0" tIns="0" rIns="0" bIns="0" anchor="t" anchorCtr="0">
            <a:spAutoFit/>
          </a:bodyPr>
          <a:lstStyle/>
          <a:p>
            <a:pPr>
              <a:lnSpc>
                <a:spcPct val="140000"/>
              </a:lnSpc>
              <a:buSzPts val="4800"/>
            </a:pPr>
            <a:r>
              <a:rPr lang="en-US" sz="4800">
                <a:solidFill>
                  <a:srgbClr val="392503"/>
                </a:solidFill>
              </a:rPr>
              <a:t>A) Ser-Lys-Leu</a:t>
            </a:r>
            <a:endParaRPr lang="en-US"/>
          </a:p>
          <a:p>
            <a:pPr>
              <a:lnSpc>
                <a:spcPct val="140000"/>
              </a:lnSpc>
              <a:buSzPts val="4800"/>
            </a:pPr>
            <a:r>
              <a:rPr lang="en-US" sz="4800">
                <a:solidFill>
                  <a:srgbClr val="392503"/>
                </a:solidFill>
              </a:rPr>
              <a:t>B) Leu-Arg-Lys</a:t>
            </a:r>
          </a:p>
          <a:p>
            <a:pPr>
              <a:lnSpc>
                <a:spcPct val="140000"/>
              </a:lnSpc>
              <a:buSzPts val="4800"/>
            </a:pPr>
            <a:r>
              <a:rPr lang="en-US" sz="4800">
                <a:solidFill>
                  <a:srgbClr val="392503"/>
                </a:solidFill>
              </a:rPr>
              <a:t>C) Lys-Leu-His</a:t>
            </a:r>
            <a:endParaRPr sz="1400"/>
          </a:p>
          <a:p>
            <a:pPr>
              <a:lnSpc>
                <a:spcPct val="140000"/>
              </a:lnSpc>
              <a:buSzPts val="4800"/>
            </a:pPr>
            <a:r>
              <a:rPr lang="en-US" sz="4800">
                <a:solidFill>
                  <a:srgbClr val="392503"/>
                </a:solidFill>
              </a:rPr>
              <a:t>D) Ser-Leu-Lys</a:t>
            </a:r>
            <a:endParaRPr sz="1400"/>
          </a:p>
          <a:p>
            <a:pPr>
              <a:lnSpc>
                <a:spcPct val="140000"/>
              </a:lnSpc>
              <a:buSzPts val="4800"/>
            </a:pPr>
            <a:r>
              <a:rPr lang="en-US" sz="4800">
                <a:solidFill>
                  <a:srgbClr val="392503"/>
                </a:solidFill>
              </a:rPr>
              <a:t>E) Leu-Lys-His</a:t>
            </a:r>
            <a:endParaRPr sz="1400"/>
          </a:p>
          <a:p>
            <a:pPr marL="0" marR="0" lvl="0" indent="0" rtl="0">
              <a:lnSpc>
                <a:spcPct val="140000"/>
              </a:lnSpc>
              <a:spcBef>
                <a:spcPts val="0"/>
              </a:spcBef>
              <a:spcAft>
                <a:spcPts val="0"/>
              </a:spcAft>
              <a:buClr>
                <a:srgbClr val="000000"/>
              </a:buClr>
              <a:buSzPts val="4800"/>
              <a:buFont typeface="Arial"/>
              <a:buNone/>
            </a:pPr>
            <a:endParaRPr sz="4800">
              <a:solidFill>
                <a:srgbClr val="392503"/>
              </a:solidFill>
            </a:endParaRPr>
          </a:p>
        </p:txBody>
      </p:sp>
      <p:pic>
        <p:nvPicPr>
          <p:cNvPr id="3" name="Picture 2" descr="A white letter on a black background&#10;&#10;AI-generated content may be incorrect.">
            <a:extLst>
              <a:ext uri="{FF2B5EF4-FFF2-40B4-BE49-F238E27FC236}">
                <a16:creationId xmlns:a16="http://schemas.microsoft.com/office/drawing/2014/main" id="{68B5E2FC-85F5-500F-85AD-6ACD15E77125}"/>
              </a:ext>
            </a:extLst>
          </p:cNvPr>
          <p:cNvPicPr>
            <a:picLocks noChangeAspect="1"/>
          </p:cNvPicPr>
          <p:nvPr/>
        </p:nvPicPr>
        <p:blipFill>
          <a:blip r:embed="rId4"/>
          <a:stretch>
            <a:fillRect/>
          </a:stretch>
        </p:blipFill>
        <p:spPr>
          <a:xfrm>
            <a:off x="14955864" y="416900"/>
            <a:ext cx="2983424" cy="851639"/>
          </a:xfrm>
          <a:prstGeom prst="rect">
            <a:avLst/>
          </a:prstGeom>
        </p:spPr>
      </p:pic>
    </p:spTree>
    <p:extLst>
      <p:ext uri="{BB962C8B-B14F-4D97-AF65-F5344CB8AC3E}">
        <p14:creationId xmlns:p14="http://schemas.microsoft.com/office/powerpoint/2010/main" val="27538233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16216A"/>
        </a:solidFill>
        <a:effectLst/>
      </p:bgPr>
    </p:bg>
    <p:spTree>
      <p:nvGrpSpPr>
        <p:cNvPr id="1" name="Shape 143">
          <a:extLst>
            <a:ext uri="{FF2B5EF4-FFF2-40B4-BE49-F238E27FC236}">
              <a16:creationId xmlns:a16="http://schemas.microsoft.com/office/drawing/2014/main" id="{732FD4B8-1F70-DBB0-E74E-2239075772E2}"/>
            </a:ext>
          </a:extLst>
        </p:cNvPr>
        <p:cNvGrpSpPr/>
        <p:nvPr/>
      </p:nvGrpSpPr>
      <p:grpSpPr>
        <a:xfrm>
          <a:off x="0" y="0"/>
          <a:ext cx="0" cy="0"/>
          <a:chOff x="0" y="0"/>
          <a:chExt cx="0" cy="0"/>
        </a:xfrm>
      </p:grpSpPr>
      <p:sp>
        <p:nvSpPr>
          <p:cNvPr id="144" name="Google Shape;144;p6">
            <a:extLst>
              <a:ext uri="{FF2B5EF4-FFF2-40B4-BE49-F238E27FC236}">
                <a16:creationId xmlns:a16="http://schemas.microsoft.com/office/drawing/2014/main" id="{5315B04E-019D-2C81-254C-605E776DE463}"/>
              </a:ext>
            </a:extLst>
          </p:cNvPr>
          <p:cNvSpPr/>
          <p:nvPr/>
        </p:nvSpPr>
        <p:spPr>
          <a:xfrm>
            <a:off x="2238482" y="2203704"/>
            <a:ext cx="14366368" cy="6931772"/>
          </a:xfrm>
          <a:custGeom>
            <a:avLst/>
            <a:gdLst/>
            <a:ahLst/>
            <a:cxnLst/>
            <a:rect l="l" t="t" r="r" b="b"/>
            <a:pathLst>
              <a:path w="14366368" h="6931772" extrusionOk="0">
                <a:moveTo>
                  <a:pt x="0" y="0"/>
                </a:moveTo>
                <a:lnTo>
                  <a:pt x="14366368" y="0"/>
                </a:lnTo>
                <a:lnTo>
                  <a:pt x="14366368" y="6931772"/>
                </a:lnTo>
                <a:lnTo>
                  <a:pt x="0" y="6931772"/>
                </a:lnTo>
                <a:lnTo>
                  <a:pt x="0" y="0"/>
                </a:lnTo>
                <a:close/>
              </a:path>
            </a:pathLst>
          </a:custGeom>
          <a:blipFill rotWithShape="1">
            <a:blip r:embed="rId3">
              <a:alphaModFix/>
            </a:blip>
            <a:stretch>
              <a:fillRect/>
            </a:stretch>
          </a:blipFill>
          <a:ln>
            <a:noFill/>
          </a:ln>
        </p:spPr>
      </p:sp>
      <p:sp>
        <p:nvSpPr>
          <p:cNvPr id="146" name="Google Shape;146;p6">
            <a:extLst>
              <a:ext uri="{FF2B5EF4-FFF2-40B4-BE49-F238E27FC236}">
                <a16:creationId xmlns:a16="http://schemas.microsoft.com/office/drawing/2014/main" id="{11772233-D4D7-67B6-78E7-E2AE3A712BC4}"/>
              </a:ext>
            </a:extLst>
          </p:cNvPr>
          <p:cNvSpPr txBox="1"/>
          <p:nvPr/>
        </p:nvSpPr>
        <p:spPr>
          <a:xfrm>
            <a:off x="4481801" y="895350"/>
            <a:ext cx="9324398" cy="753861"/>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a:solidFill>
                  <a:srgbClr val="FFFFFF"/>
                </a:solidFill>
              </a:rPr>
              <a:t>SBA</a:t>
            </a:r>
            <a:endParaRPr sz="1400"/>
          </a:p>
        </p:txBody>
      </p:sp>
      <p:sp>
        <p:nvSpPr>
          <p:cNvPr id="147" name="Google Shape;147;p6">
            <a:extLst>
              <a:ext uri="{FF2B5EF4-FFF2-40B4-BE49-F238E27FC236}">
                <a16:creationId xmlns:a16="http://schemas.microsoft.com/office/drawing/2014/main" id="{A5BE12B2-DC16-4919-F26F-3E7A8BA44325}"/>
              </a:ext>
            </a:extLst>
          </p:cNvPr>
          <p:cNvSpPr txBox="1"/>
          <p:nvPr/>
        </p:nvSpPr>
        <p:spPr>
          <a:xfrm>
            <a:off x="2823501" y="2378840"/>
            <a:ext cx="13391328" cy="2302169"/>
          </a:xfrm>
          <a:prstGeom prst="rect">
            <a:avLst/>
          </a:prstGeom>
          <a:noFill/>
          <a:ln>
            <a:noFill/>
          </a:ln>
        </p:spPr>
        <p:txBody>
          <a:bodyPr spcFirstLastPara="1" wrap="square" lIns="0" tIns="0" rIns="0" bIns="0" anchor="t" anchorCtr="0">
            <a:spAutoFit/>
          </a:bodyPr>
          <a:lstStyle/>
          <a:p>
            <a:pPr algn="ctr">
              <a:buSzPts val="4800"/>
            </a:pPr>
            <a:r>
              <a:rPr lang="en-US" sz="4400">
                <a:solidFill>
                  <a:srgbClr val="392503"/>
                </a:solidFill>
              </a:rPr>
              <a:t>What is the 3 amino acid sequence </a:t>
            </a:r>
            <a:r>
              <a:rPr lang="en-US" sz="4400" err="1">
                <a:solidFill>
                  <a:srgbClr val="392503"/>
                </a:solidFill>
              </a:rPr>
              <a:t>recognised</a:t>
            </a:r>
            <a:r>
              <a:rPr lang="en-US" sz="4400">
                <a:solidFill>
                  <a:srgbClr val="392503"/>
                </a:solidFill>
              </a:rPr>
              <a:t> by PEX5?</a:t>
            </a:r>
          </a:p>
          <a:p>
            <a:pPr marL="0" marR="0" lvl="0" indent="0" algn="ctr" rtl="0">
              <a:lnSpc>
                <a:spcPct val="140000"/>
              </a:lnSpc>
              <a:spcBef>
                <a:spcPts val="0"/>
              </a:spcBef>
              <a:spcAft>
                <a:spcPts val="0"/>
              </a:spcAft>
              <a:buClr>
                <a:srgbClr val="000000"/>
              </a:buClr>
              <a:buSzPts val="4800"/>
              <a:buFont typeface="Arial"/>
              <a:buNone/>
            </a:pPr>
            <a:endParaRPr sz="4400">
              <a:solidFill>
                <a:srgbClr val="392503"/>
              </a:solidFill>
            </a:endParaRPr>
          </a:p>
        </p:txBody>
      </p:sp>
      <p:sp>
        <p:nvSpPr>
          <p:cNvPr id="148" name="Google Shape;148;p6">
            <a:extLst>
              <a:ext uri="{FF2B5EF4-FFF2-40B4-BE49-F238E27FC236}">
                <a16:creationId xmlns:a16="http://schemas.microsoft.com/office/drawing/2014/main" id="{FF9E39C8-AE25-D868-6433-766FCD6DB6B5}"/>
              </a:ext>
            </a:extLst>
          </p:cNvPr>
          <p:cNvSpPr txBox="1"/>
          <p:nvPr/>
        </p:nvSpPr>
        <p:spPr>
          <a:xfrm>
            <a:off x="2839830" y="3693437"/>
            <a:ext cx="13377508" cy="6204776"/>
          </a:xfrm>
          <a:prstGeom prst="rect">
            <a:avLst/>
          </a:prstGeom>
          <a:noFill/>
          <a:ln>
            <a:noFill/>
          </a:ln>
        </p:spPr>
        <p:txBody>
          <a:bodyPr spcFirstLastPara="1" wrap="square" lIns="0" tIns="0" rIns="0" bIns="0" anchor="t" anchorCtr="0">
            <a:spAutoFit/>
          </a:bodyPr>
          <a:lstStyle/>
          <a:p>
            <a:pPr>
              <a:lnSpc>
                <a:spcPct val="140000"/>
              </a:lnSpc>
              <a:buSzPts val="4800"/>
            </a:pPr>
            <a:r>
              <a:rPr lang="en-US" sz="4800">
                <a:solidFill>
                  <a:srgbClr val="392503"/>
                </a:solidFill>
                <a:highlight>
                  <a:srgbClr val="FFFF00"/>
                </a:highlight>
              </a:rPr>
              <a:t>A) Ser-Lys-Leu</a:t>
            </a:r>
            <a:endParaRPr lang="en-US">
              <a:highlight>
                <a:srgbClr val="FFFF00"/>
              </a:highlight>
            </a:endParaRPr>
          </a:p>
          <a:p>
            <a:pPr>
              <a:lnSpc>
                <a:spcPct val="140000"/>
              </a:lnSpc>
              <a:buSzPts val="4800"/>
            </a:pPr>
            <a:r>
              <a:rPr lang="en-US" sz="4800">
                <a:solidFill>
                  <a:srgbClr val="392503"/>
                </a:solidFill>
              </a:rPr>
              <a:t>B) Leu-Arg-Lys</a:t>
            </a:r>
          </a:p>
          <a:p>
            <a:pPr>
              <a:lnSpc>
                <a:spcPct val="140000"/>
              </a:lnSpc>
              <a:buSzPts val="4800"/>
            </a:pPr>
            <a:r>
              <a:rPr lang="en-US" sz="4800">
                <a:solidFill>
                  <a:srgbClr val="392503"/>
                </a:solidFill>
              </a:rPr>
              <a:t>C) Lys-Leu-His</a:t>
            </a:r>
            <a:endParaRPr sz="1400"/>
          </a:p>
          <a:p>
            <a:pPr>
              <a:lnSpc>
                <a:spcPct val="140000"/>
              </a:lnSpc>
              <a:buSzPts val="4800"/>
            </a:pPr>
            <a:r>
              <a:rPr lang="en-US" sz="4800">
                <a:solidFill>
                  <a:srgbClr val="392503"/>
                </a:solidFill>
              </a:rPr>
              <a:t>D) Ser-Leu-Lys</a:t>
            </a:r>
            <a:endParaRPr sz="1400"/>
          </a:p>
          <a:p>
            <a:pPr>
              <a:lnSpc>
                <a:spcPct val="140000"/>
              </a:lnSpc>
              <a:buSzPts val="4800"/>
            </a:pPr>
            <a:r>
              <a:rPr lang="en-US" sz="4800">
                <a:solidFill>
                  <a:srgbClr val="392503"/>
                </a:solidFill>
              </a:rPr>
              <a:t>E) Leu-Lys-His</a:t>
            </a:r>
            <a:endParaRPr sz="1400"/>
          </a:p>
          <a:p>
            <a:pPr marL="0" marR="0" lvl="0" indent="0" rtl="0">
              <a:lnSpc>
                <a:spcPct val="140000"/>
              </a:lnSpc>
              <a:spcBef>
                <a:spcPts val="0"/>
              </a:spcBef>
              <a:spcAft>
                <a:spcPts val="0"/>
              </a:spcAft>
              <a:buClr>
                <a:srgbClr val="000000"/>
              </a:buClr>
              <a:buSzPts val="4800"/>
              <a:buFont typeface="Arial"/>
              <a:buNone/>
            </a:pPr>
            <a:endParaRPr sz="4800">
              <a:solidFill>
                <a:srgbClr val="392503"/>
              </a:solidFill>
            </a:endParaRPr>
          </a:p>
        </p:txBody>
      </p:sp>
      <p:pic>
        <p:nvPicPr>
          <p:cNvPr id="3" name="Picture 2" descr="A white letter on a black background&#10;&#10;AI-generated content may be incorrect.">
            <a:extLst>
              <a:ext uri="{FF2B5EF4-FFF2-40B4-BE49-F238E27FC236}">
                <a16:creationId xmlns:a16="http://schemas.microsoft.com/office/drawing/2014/main" id="{FD123B88-79F6-2C20-43D3-46E6E51BA696}"/>
              </a:ext>
            </a:extLst>
          </p:cNvPr>
          <p:cNvPicPr>
            <a:picLocks noChangeAspect="1"/>
          </p:cNvPicPr>
          <p:nvPr/>
        </p:nvPicPr>
        <p:blipFill>
          <a:blip r:embed="rId4"/>
          <a:stretch>
            <a:fillRect/>
          </a:stretch>
        </p:blipFill>
        <p:spPr>
          <a:xfrm>
            <a:off x="14955864" y="416900"/>
            <a:ext cx="2983424" cy="851639"/>
          </a:xfrm>
          <a:prstGeom prst="rect">
            <a:avLst/>
          </a:prstGeom>
        </p:spPr>
      </p:pic>
    </p:spTree>
    <p:extLst>
      <p:ext uri="{BB962C8B-B14F-4D97-AF65-F5344CB8AC3E}">
        <p14:creationId xmlns:p14="http://schemas.microsoft.com/office/powerpoint/2010/main" val="11182681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16226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91F75-32B0-ED14-0477-D45A7E3C6890}"/>
              </a:ext>
            </a:extLst>
          </p:cNvPr>
          <p:cNvSpPr>
            <a:spLocks noGrp="1"/>
          </p:cNvSpPr>
          <p:nvPr>
            <p:ph type="ctrTitle"/>
          </p:nvPr>
        </p:nvSpPr>
        <p:spPr>
          <a:xfrm>
            <a:off x="555171" y="383268"/>
            <a:ext cx="17487900" cy="784225"/>
          </a:xfrm>
        </p:spPr>
        <p:txBody>
          <a:bodyPr/>
          <a:lstStyle/>
          <a:p>
            <a:r>
              <a:rPr lang="en-GB">
                <a:solidFill>
                  <a:schemeClr val="bg1"/>
                </a:solidFill>
              </a:rPr>
              <a:t>advice for revising this topic</a:t>
            </a:r>
          </a:p>
        </p:txBody>
      </p:sp>
      <p:sp>
        <p:nvSpPr>
          <p:cNvPr id="3" name="Subtitle 2">
            <a:extLst>
              <a:ext uri="{FF2B5EF4-FFF2-40B4-BE49-F238E27FC236}">
                <a16:creationId xmlns:a16="http://schemas.microsoft.com/office/drawing/2014/main" id="{F4C2A245-9D2A-4ACA-9F52-8E7994457B91}"/>
              </a:ext>
            </a:extLst>
          </p:cNvPr>
          <p:cNvSpPr>
            <a:spLocks noGrp="1"/>
          </p:cNvSpPr>
          <p:nvPr>
            <p:ph type="subTitle" idx="1"/>
          </p:nvPr>
        </p:nvSpPr>
        <p:spPr>
          <a:xfrm>
            <a:off x="179614" y="1551214"/>
            <a:ext cx="17749157" cy="8496300"/>
          </a:xfrm>
        </p:spPr>
        <p:txBody>
          <a:bodyPr/>
          <a:lstStyle/>
          <a:p>
            <a:pPr marL="482600" indent="-457200" algn="l">
              <a:buFont typeface="Calibri"/>
              <a:buChar char="-"/>
            </a:pPr>
            <a:r>
              <a:rPr lang="en-GB">
                <a:solidFill>
                  <a:schemeClr val="bg1"/>
                </a:solidFill>
              </a:rPr>
              <a:t>This topic involves a lot of both memorisation and understanding for SBAs</a:t>
            </a:r>
          </a:p>
          <a:p>
            <a:pPr marL="482600" indent="-457200" algn="l">
              <a:buFont typeface="Calibri"/>
              <a:buChar char="-"/>
            </a:pPr>
            <a:r>
              <a:rPr lang="en-GB">
                <a:solidFill>
                  <a:schemeClr val="bg1"/>
                </a:solidFill>
              </a:rPr>
              <a:t>When I revised this topic I started by watching </a:t>
            </a:r>
            <a:r>
              <a:rPr lang="en-GB" err="1">
                <a:solidFill>
                  <a:schemeClr val="bg1"/>
                </a:solidFill>
              </a:rPr>
              <a:t>youtube</a:t>
            </a:r>
            <a:r>
              <a:rPr lang="en-GB">
                <a:solidFill>
                  <a:schemeClr val="bg1"/>
                </a:solidFill>
              </a:rPr>
              <a:t> videos on the concepts I found confusing to help my understanding which made things easier to memorise</a:t>
            </a:r>
          </a:p>
          <a:p>
            <a:pPr marL="482600" indent="-457200" algn="l">
              <a:buFont typeface="Calibri"/>
              <a:buChar char="-"/>
            </a:pPr>
            <a:r>
              <a:rPr lang="en-GB">
                <a:solidFill>
                  <a:schemeClr val="bg1"/>
                </a:solidFill>
              </a:rPr>
              <a:t>For memorising the details I like to use </a:t>
            </a:r>
            <a:r>
              <a:rPr lang="en-GB" err="1">
                <a:solidFill>
                  <a:schemeClr val="bg1"/>
                </a:solidFill>
              </a:rPr>
              <a:t>anki</a:t>
            </a:r>
            <a:r>
              <a:rPr lang="en-GB">
                <a:solidFill>
                  <a:schemeClr val="bg1"/>
                </a:solidFill>
              </a:rPr>
              <a:t>, </a:t>
            </a:r>
            <a:r>
              <a:rPr lang="en-GB" err="1">
                <a:solidFill>
                  <a:schemeClr val="bg1"/>
                </a:solidFill>
              </a:rPr>
              <a:t>quizlet</a:t>
            </a:r>
            <a:r>
              <a:rPr lang="en-GB">
                <a:solidFill>
                  <a:schemeClr val="bg1"/>
                </a:solidFill>
              </a:rPr>
              <a:t> and blurting</a:t>
            </a:r>
          </a:p>
          <a:p>
            <a:pPr marL="939800" lvl="1" algn="l">
              <a:buFont typeface="Courier New"/>
              <a:buChar char="o"/>
            </a:pPr>
            <a:r>
              <a:rPr lang="en-GB">
                <a:solidFill>
                  <a:schemeClr val="bg1"/>
                </a:solidFill>
              </a:rPr>
              <a:t>I found blurting particularly helpful for learning translation</a:t>
            </a:r>
          </a:p>
          <a:p>
            <a:pPr marL="482600" indent="-457200" algn="l">
              <a:buFont typeface="Calibri"/>
              <a:buChar char="-"/>
            </a:pPr>
            <a:r>
              <a:rPr lang="en-GB">
                <a:solidFill>
                  <a:schemeClr val="bg1"/>
                </a:solidFill>
              </a:rPr>
              <a:t>For </a:t>
            </a:r>
            <a:r>
              <a:rPr lang="en-GB" err="1">
                <a:solidFill>
                  <a:schemeClr val="bg1"/>
                </a:solidFill>
              </a:rPr>
              <a:t>anki</a:t>
            </a:r>
            <a:r>
              <a:rPr lang="en-GB">
                <a:solidFill>
                  <a:schemeClr val="bg1"/>
                </a:solidFill>
              </a:rPr>
              <a:t> I prefer to use other people's decks and make edits to them</a:t>
            </a:r>
          </a:p>
          <a:p>
            <a:pPr marL="482600" indent="-457200" algn="l">
              <a:buFont typeface="Calibri"/>
              <a:buChar char="-"/>
            </a:pPr>
            <a:r>
              <a:rPr lang="en-GB">
                <a:solidFill>
                  <a:schemeClr val="bg1"/>
                </a:solidFill>
              </a:rPr>
              <a:t>The quizzes on </a:t>
            </a:r>
            <a:r>
              <a:rPr lang="en-GB" err="1">
                <a:solidFill>
                  <a:schemeClr val="bg1"/>
                </a:solidFill>
              </a:rPr>
              <a:t>keats</a:t>
            </a:r>
            <a:r>
              <a:rPr lang="en-GB">
                <a:solidFill>
                  <a:schemeClr val="bg1"/>
                </a:solidFill>
              </a:rPr>
              <a:t> give a good idea on what exam SBAs look like so make use of them</a:t>
            </a:r>
          </a:p>
          <a:p>
            <a:pPr marL="482600" indent="-457200" algn="l">
              <a:buFont typeface="Calibri"/>
              <a:buChar char="-"/>
            </a:pPr>
            <a:r>
              <a:rPr lang="en-GB">
                <a:solidFill>
                  <a:schemeClr val="bg1"/>
                </a:solidFill>
              </a:rPr>
              <a:t>Make sure to revise clinical cases as they can ask questions on these</a:t>
            </a:r>
          </a:p>
        </p:txBody>
      </p:sp>
      <p:pic>
        <p:nvPicPr>
          <p:cNvPr id="5" name="Picture 4" descr="A white letter on a black background&#10;&#10;AI-generated content may be incorrect.">
            <a:extLst>
              <a:ext uri="{FF2B5EF4-FFF2-40B4-BE49-F238E27FC236}">
                <a16:creationId xmlns:a16="http://schemas.microsoft.com/office/drawing/2014/main" id="{887BE554-A588-D2ED-C205-728728A4308C}"/>
              </a:ext>
            </a:extLst>
          </p:cNvPr>
          <p:cNvPicPr>
            <a:picLocks noChangeAspect="1"/>
          </p:cNvPicPr>
          <p:nvPr/>
        </p:nvPicPr>
        <p:blipFill>
          <a:blip r:embed="rId2"/>
          <a:stretch>
            <a:fillRect/>
          </a:stretch>
        </p:blipFill>
        <p:spPr>
          <a:xfrm>
            <a:off x="14955864" y="416900"/>
            <a:ext cx="2983424" cy="851639"/>
          </a:xfrm>
          <a:prstGeom prst="rect">
            <a:avLst/>
          </a:prstGeom>
        </p:spPr>
      </p:pic>
    </p:spTree>
    <p:extLst>
      <p:ext uri="{BB962C8B-B14F-4D97-AF65-F5344CB8AC3E}">
        <p14:creationId xmlns:p14="http://schemas.microsoft.com/office/powerpoint/2010/main" val="11166713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16226A"/>
        </a:solidFill>
        <a:effectLst/>
      </p:bgPr>
    </p:bg>
    <p:spTree>
      <p:nvGrpSpPr>
        <p:cNvPr id="1" name="">
          <a:extLst>
            <a:ext uri="{FF2B5EF4-FFF2-40B4-BE49-F238E27FC236}">
              <a16:creationId xmlns:a16="http://schemas.microsoft.com/office/drawing/2014/main" id="{48F22DA7-45A0-7E61-A835-9573EE2467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F01A09-2796-CA49-731C-DC9A9BA01EAA}"/>
              </a:ext>
            </a:extLst>
          </p:cNvPr>
          <p:cNvSpPr>
            <a:spLocks noGrp="1"/>
          </p:cNvSpPr>
          <p:nvPr>
            <p:ph type="ctrTitle"/>
          </p:nvPr>
        </p:nvSpPr>
        <p:spPr>
          <a:xfrm>
            <a:off x="555171" y="383268"/>
            <a:ext cx="17487900" cy="784225"/>
          </a:xfrm>
        </p:spPr>
        <p:txBody>
          <a:bodyPr/>
          <a:lstStyle/>
          <a:p>
            <a:r>
              <a:rPr lang="en-GB">
                <a:solidFill>
                  <a:schemeClr val="bg1"/>
                </a:solidFill>
              </a:rPr>
              <a:t>references</a:t>
            </a:r>
          </a:p>
        </p:txBody>
      </p:sp>
      <p:sp>
        <p:nvSpPr>
          <p:cNvPr id="3" name="Subtitle 2">
            <a:extLst>
              <a:ext uri="{FF2B5EF4-FFF2-40B4-BE49-F238E27FC236}">
                <a16:creationId xmlns:a16="http://schemas.microsoft.com/office/drawing/2014/main" id="{A571E3EF-AF58-30AA-F873-0DE9EC201AEE}"/>
              </a:ext>
            </a:extLst>
          </p:cNvPr>
          <p:cNvSpPr>
            <a:spLocks noGrp="1"/>
          </p:cNvSpPr>
          <p:nvPr>
            <p:ph type="subTitle" idx="1"/>
          </p:nvPr>
        </p:nvSpPr>
        <p:spPr>
          <a:xfrm>
            <a:off x="179614" y="1551214"/>
            <a:ext cx="17749157" cy="8496300"/>
          </a:xfrm>
        </p:spPr>
        <p:txBody>
          <a:bodyPr/>
          <a:lstStyle/>
          <a:p>
            <a:pPr marL="482600" indent="-457200" algn="l">
              <a:buFont typeface="Calibri"/>
              <a:buChar char="-"/>
            </a:pPr>
            <a:r>
              <a:rPr lang="en-GB">
                <a:solidFill>
                  <a:schemeClr val="bg1"/>
                </a:solidFill>
              </a:rPr>
              <a:t>Knight, S (2024) </a:t>
            </a:r>
            <a:r>
              <a:rPr lang="en-GB" i="1">
                <a:solidFill>
                  <a:schemeClr val="bg1"/>
                </a:solidFill>
              </a:rPr>
              <a:t>DNA replication and mutagenesis </a:t>
            </a:r>
            <a:r>
              <a:rPr lang="en-GB">
                <a:solidFill>
                  <a:schemeClr val="bg1"/>
                </a:solidFill>
              </a:rPr>
              <a:t>[lecture]</a:t>
            </a:r>
          </a:p>
          <a:p>
            <a:pPr marL="482600" indent="-457200" algn="l">
              <a:buFont typeface="Calibri"/>
              <a:buChar char="-"/>
            </a:pPr>
            <a:r>
              <a:rPr lang="en-GB">
                <a:solidFill>
                  <a:schemeClr val="bg1"/>
                </a:solidFill>
              </a:rPr>
              <a:t>Knight, S (2024) </a:t>
            </a:r>
            <a:r>
              <a:rPr lang="en-GB" i="1">
                <a:solidFill>
                  <a:schemeClr val="bg1"/>
                </a:solidFill>
              </a:rPr>
              <a:t>protein targeting </a:t>
            </a:r>
            <a:r>
              <a:rPr lang="en-GB">
                <a:solidFill>
                  <a:schemeClr val="bg1"/>
                </a:solidFill>
              </a:rPr>
              <a:t>[lecture]</a:t>
            </a:r>
          </a:p>
          <a:p>
            <a:pPr marL="482600" indent="-457200" algn="l">
              <a:buFont typeface="Calibri"/>
              <a:buChar char="-"/>
            </a:pPr>
            <a:r>
              <a:rPr lang="en-GB">
                <a:solidFill>
                  <a:schemeClr val="bg1"/>
                </a:solidFill>
              </a:rPr>
              <a:t>Hunt, R (2024) </a:t>
            </a:r>
            <a:r>
              <a:rPr lang="en-GB" i="1">
                <a:solidFill>
                  <a:schemeClr val="bg1"/>
                </a:solidFill>
              </a:rPr>
              <a:t>molecular basis of gene transcription </a:t>
            </a:r>
            <a:r>
              <a:rPr lang="en-GB">
                <a:solidFill>
                  <a:schemeClr val="bg1"/>
                </a:solidFill>
              </a:rPr>
              <a:t>[lecture]</a:t>
            </a:r>
          </a:p>
          <a:p>
            <a:pPr marL="482600" indent="-457200" algn="l">
              <a:buFont typeface="Calibri"/>
              <a:buChar char="-"/>
            </a:pPr>
            <a:r>
              <a:rPr lang="en-GB">
                <a:solidFill>
                  <a:schemeClr val="bg1"/>
                </a:solidFill>
              </a:rPr>
              <a:t>Hunt, R (2024)</a:t>
            </a:r>
            <a:r>
              <a:rPr lang="en-GB" i="1">
                <a:solidFill>
                  <a:schemeClr val="bg1"/>
                </a:solidFill>
              </a:rPr>
              <a:t> gene products and protein synthesis </a:t>
            </a:r>
            <a:r>
              <a:rPr lang="en-GB">
                <a:solidFill>
                  <a:schemeClr val="bg1"/>
                </a:solidFill>
              </a:rPr>
              <a:t>[lecture]</a:t>
            </a:r>
          </a:p>
          <a:p>
            <a:pPr marL="482600" indent="-457200" algn="l">
              <a:buFont typeface="Calibri"/>
              <a:buChar char="-"/>
            </a:pPr>
            <a:endParaRPr lang="en-GB" i="1">
              <a:solidFill>
                <a:schemeClr val="bg1"/>
              </a:solidFill>
            </a:endParaRPr>
          </a:p>
          <a:p>
            <a:pPr marL="482600" indent="-457200" algn="l">
              <a:buFont typeface="Calibri"/>
              <a:buChar char="-"/>
            </a:pPr>
            <a:endParaRPr lang="en-GB" i="1">
              <a:solidFill>
                <a:schemeClr val="bg1"/>
              </a:solidFill>
            </a:endParaRPr>
          </a:p>
        </p:txBody>
      </p:sp>
      <p:pic>
        <p:nvPicPr>
          <p:cNvPr id="5" name="Picture 4" descr="A white letter on a black background&#10;&#10;AI-generated content may be incorrect.">
            <a:extLst>
              <a:ext uri="{FF2B5EF4-FFF2-40B4-BE49-F238E27FC236}">
                <a16:creationId xmlns:a16="http://schemas.microsoft.com/office/drawing/2014/main" id="{A14E8F11-047E-7826-17F5-46873ADC0A55}"/>
              </a:ext>
            </a:extLst>
          </p:cNvPr>
          <p:cNvPicPr>
            <a:picLocks noChangeAspect="1"/>
          </p:cNvPicPr>
          <p:nvPr/>
        </p:nvPicPr>
        <p:blipFill>
          <a:blip r:embed="rId2"/>
          <a:stretch>
            <a:fillRect/>
          </a:stretch>
        </p:blipFill>
        <p:spPr>
          <a:xfrm>
            <a:off x="14955864" y="416900"/>
            <a:ext cx="2983424" cy="851639"/>
          </a:xfrm>
          <a:prstGeom prst="rect">
            <a:avLst/>
          </a:prstGeom>
        </p:spPr>
      </p:pic>
    </p:spTree>
    <p:extLst>
      <p:ext uri="{BB962C8B-B14F-4D97-AF65-F5344CB8AC3E}">
        <p14:creationId xmlns:p14="http://schemas.microsoft.com/office/powerpoint/2010/main" val="1930878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2">
          <a:extLst>
            <a:ext uri="{FF2B5EF4-FFF2-40B4-BE49-F238E27FC236}">
              <a16:creationId xmlns:a16="http://schemas.microsoft.com/office/drawing/2014/main" id="{2D2D8292-11D0-DFA1-101B-C492ABB7AB41}"/>
            </a:ext>
          </a:extLst>
        </p:cNvPr>
        <p:cNvGrpSpPr/>
        <p:nvPr/>
      </p:nvGrpSpPr>
      <p:grpSpPr>
        <a:xfrm>
          <a:off x="0" y="0"/>
          <a:ext cx="0" cy="0"/>
          <a:chOff x="0" y="0"/>
          <a:chExt cx="0" cy="0"/>
        </a:xfrm>
      </p:grpSpPr>
      <p:sp>
        <p:nvSpPr>
          <p:cNvPr id="113" name="Google Shape;113;p3">
            <a:extLst>
              <a:ext uri="{FF2B5EF4-FFF2-40B4-BE49-F238E27FC236}">
                <a16:creationId xmlns:a16="http://schemas.microsoft.com/office/drawing/2014/main" id="{BEE7FC67-5F35-19EA-54D2-3E43946B70E0}"/>
              </a:ext>
            </a:extLst>
          </p:cNvPr>
          <p:cNvSpPr/>
          <p:nvPr/>
        </p:nvSpPr>
        <p:spPr>
          <a:xfrm>
            <a:off x="450422" y="2301420"/>
            <a:ext cx="8088034" cy="7356316"/>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sp>
      <p:sp>
        <p:nvSpPr>
          <p:cNvPr id="4" name="Title 3">
            <a:extLst>
              <a:ext uri="{FF2B5EF4-FFF2-40B4-BE49-F238E27FC236}">
                <a16:creationId xmlns:a16="http://schemas.microsoft.com/office/drawing/2014/main" id="{C5272C8F-05F5-7B60-8750-32169239AA1E}"/>
              </a:ext>
            </a:extLst>
          </p:cNvPr>
          <p:cNvSpPr>
            <a:spLocks noGrp="1"/>
          </p:cNvSpPr>
          <p:nvPr>
            <p:ph type="title"/>
          </p:nvPr>
        </p:nvSpPr>
        <p:spPr>
          <a:xfrm>
            <a:off x="457200" y="274638"/>
            <a:ext cx="17667514" cy="1665514"/>
          </a:xfrm>
        </p:spPr>
        <p:txBody>
          <a:bodyPr/>
          <a:lstStyle/>
          <a:p>
            <a:r>
              <a:rPr lang="en-GB"/>
              <a:t>Chemistry and Structure of RNA</a:t>
            </a:r>
          </a:p>
        </p:txBody>
      </p:sp>
      <p:sp>
        <p:nvSpPr>
          <p:cNvPr id="5" name="Text Placeholder 4">
            <a:extLst>
              <a:ext uri="{FF2B5EF4-FFF2-40B4-BE49-F238E27FC236}">
                <a16:creationId xmlns:a16="http://schemas.microsoft.com/office/drawing/2014/main" id="{4E898906-2C31-33F0-BB4D-8E953A12D31A}"/>
              </a:ext>
            </a:extLst>
          </p:cNvPr>
          <p:cNvSpPr>
            <a:spLocks noGrp="1"/>
          </p:cNvSpPr>
          <p:nvPr>
            <p:ph type="body" idx="1"/>
          </p:nvPr>
        </p:nvSpPr>
        <p:spPr>
          <a:xfrm>
            <a:off x="489858" y="2449286"/>
            <a:ext cx="8047263" cy="7040563"/>
          </a:xfrm>
        </p:spPr>
        <p:txBody>
          <a:bodyPr>
            <a:normAutofit/>
          </a:bodyPr>
          <a:lstStyle/>
          <a:p>
            <a:pPr marL="508000" indent="-457200">
              <a:buFont typeface="Calibri"/>
              <a:buChar char="-"/>
            </a:pPr>
            <a:r>
              <a:rPr lang="en-GB"/>
              <a:t>In RNA there are 4 bases: guanine + adenine (purines) and cytosine and uracil (</a:t>
            </a:r>
            <a:r>
              <a:rPr lang="en-GB" err="1"/>
              <a:t>pyramidines</a:t>
            </a:r>
            <a:r>
              <a:rPr lang="en-GB"/>
              <a:t>)</a:t>
            </a:r>
            <a:endParaRPr lang="en-US"/>
          </a:p>
          <a:p>
            <a:pPr>
              <a:buFont typeface="Calibri"/>
              <a:buChar char="-"/>
            </a:pPr>
            <a:r>
              <a:rPr lang="en-GB"/>
              <a:t>RNA is single stranded and the sugar is ribose</a:t>
            </a:r>
          </a:p>
          <a:p>
            <a:pPr>
              <a:buFont typeface="Calibri"/>
              <a:buChar char="-"/>
            </a:pPr>
            <a:r>
              <a:rPr lang="en-GB"/>
              <a:t>There are 2 classes of RNA: coding and non coding</a:t>
            </a:r>
          </a:p>
          <a:p>
            <a:pPr>
              <a:buFont typeface="Calibri"/>
              <a:buChar char="-"/>
            </a:pPr>
            <a:endParaRPr lang="en-GB"/>
          </a:p>
          <a:p>
            <a:pPr>
              <a:buFont typeface="Calibri"/>
              <a:buChar char="-"/>
            </a:pPr>
            <a:r>
              <a:rPr lang="en-GB"/>
              <a:t>Coding RNA</a:t>
            </a:r>
          </a:p>
          <a:p>
            <a:pPr lvl="1">
              <a:buSzPts val="2800"/>
              <a:buFont typeface="Courier New"/>
              <a:buChar char="o"/>
            </a:pPr>
            <a:r>
              <a:rPr lang="en-GB"/>
              <a:t>mRNA</a:t>
            </a:r>
            <a:endParaRPr lang="en-GB" sz="2800"/>
          </a:p>
          <a:p>
            <a:pPr>
              <a:buSzPts val="2800"/>
              <a:buFont typeface="Calibri"/>
              <a:buChar char="-"/>
            </a:pPr>
            <a:endParaRPr lang="en-GB"/>
          </a:p>
          <a:p>
            <a:pPr>
              <a:buFont typeface="Calibri"/>
              <a:buChar char="-"/>
            </a:pPr>
            <a:r>
              <a:rPr lang="en-GB"/>
              <a:t>Non-coding</a:t>
            </a:r>
          </a:p>
          <a:p>
            <a:pPr lvl="1">
              <a:buSzPts val="2800"/>
              <a:buFont typeface="Courier New"/>
              <a:buChar char="o"/>
            </a:pPr>
            <a:r>
              <a:rPr lang="en-GB"/>
              <a:t>rRNA – component of ribosome</a:t>
            </a:r>
          </a:p>
          <a:p>
            <a:pPr lvl="1">
              <a:buSzPts val="2800"/>
              <a:buFont typeface="Courier New"/>
              <a:buChar char="o"/>
            </a:pPr>
            <a:r>
              <a:rPr lang="en-GB"/>
              <a:t>TRNA – involved in translation</a:t>
            </a:r>
          </a:p>
          <a:p>
            <a:pPr lvl="1">
              <a:buSzPts val="2800"/>
              <a:buFont typeface="Courier New"/>
              <a:buChar char="o"/>
            </a:pPr>
            <a:r>
              <a:rPr lang="en-GB"/>
              <a:t>snRNA – small nuclear RNA involved in splicing</a:t>
            </a:r>
          </a:p>
          <a:p>
            <a:pPr lvl="1">
              <a:buSzPts val="2800"/>
              <a:buFont typeface="Courier New"/>
              <a:buChar char="o"/>
            </a:pPr>
            <a:r>
              <a:rPr lang="en-GB"/>
              <a:t>miRNA – micro RNA involved in regulation of gene expression</a:t>
            </a:r>
          </a:p>
          <a:p>
            <a:pPr lvl="1">
              <a:buSzPts val="2800"/>
              <a:buFont typeface="Courier New"/>
              <a:buChar char="o"/>
            </a:pPr>
            <a:r>
              <a:rPr lang="en-GB" err="1"/>
              <a:t>xist</a:t>
            </a:r>
            <a:r>
              <a:rPr lang="en-GB"/>
              <a:t> – involved in inactivating X chromosome</a:t>
            </a:r>
          </a:p>
          <a:p>
            <a:pPr lvl="1">
              <a:buFont typeface="Courier New"/>
              <a:buChar char="o"/>
            </a:pPr>
            <a:endParaRPr lang="en-GB"/>
          </a:p>
          <a:p>
            <a:pPr>
              <a:buFont typeface="Calibri"/>
              <a:buChar char="-"/>
            </a:pPr>
            <a:endParaRPr lang="en-GB"/>
          </a:p>
        </p:txBody>
      </p:sp>
      <p:pic>
        <p:nvPicPr>
          <p:cNvPr id="3" name="Picture 2" descr="RNA - Definition, Structure, Types and Functions - GeeksforGeeks">
            <a:extLst>
              <a:ext uri="{FF2B5EF4-FFF2-40B4-BE49-F238E27FC236}">
                <a16:creationId xmlns:a16="http://schemas.microsoft.com/office/drawing/2014/main" id="{564FD10A-963C-920E-122A-4B4A877B3810}"/>
              </a:ext>
            </a:extLst>
          </p:cNvPr>
          <p:cNvPicPr>
            <a:picLocks noChangeAspect="1"/>
          </p:cNvPicPr>
          <p:nvPr/>
        </p:nvPicPr>
        <p:blipFill>
          <a:blip r:embed="rId4"/>
          <a:stretch>
            <a:fillRect/>
          </a:stretch>
        </p:blipFill>
        <p:spPr>
          <a:xfrm>
            <a:off x="9758218" y="2446247"/>
            <a:ext cx="6680200" cy="6537507"/>
          </a:xfrm>
          <a:prstGeom prst="rect">
            <a:avLst/>
          </a:prstGeom>
        </p:spPr>
      </p:pic>
      <p:sp>
        <p:nvSpPr>
          <p:cNvPr id="6" name="TextBox 5">
            <a:extLst>
              <a:ext uri="{FF2B5EF4-FFF2-40B4-BE49-F238E27FC236}">
                <a16:creationId xmlns:a16="http://schemas.microsoft.com/office/drawing/2014/main" id="{2A6F751A-8C8B-C92E-3F11-2F0E2E96311F}"/>
              </a:ext>
            </a:extLst>
          </p:cNvPr>
          <p:cNvSpPr txBox="1"/>
          <p:nvPr/>
        </p:nvSpPr>
        <p:spPr>
          <a:xfrm>
            <a:off x="2557" y="9767701"/>
            <a:ext cx="1366948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Image reference: </a:t>
            </a:r>
            <a:r>
              <a:rPr lang="en-GB" sz="1200" err="1">
                <a:latin typeface="Times New Roman"/>
                <a:cs typeface="Times New Roman"/>
              </a:rPr>
              <a:t>GeeksforGeeks</a:t>
            </a:r>
            <a:r>
              <a:rPr lang="en-GB" sz="1200">
                <a:latin typeface="Times New Roman"/>
                <a:cs typeface="Times New Roman"/>
              </a:rPr>
              <a:t> (2022). </a:t>
            </a:r>
            <a:r>
              <a:rPr lang="en-GB" sz="1200" i="1">
                <a:latin typeface="Times New Roman"/>
                <a:cs typeface="Times New Roman"/>
              </a:rPr>
              <a:t>RNA Definition, Structure, Types and Functions</a:t>
            </a:r>
            <a:r>
              <a:rPr lang="en-GB" sz="1200">
                <a:latin typeface="Times New Roman"/>
                <a:cs typeface="Times New Roman"/>
              </a:rPr>
              <a:t>. [online] </a:t>
            </a:r>
            <a:r>
              <a:rPr lang="en-GB" sz="1200" err="1">
                <a:latin typeface="Times New Roman"/>
                <a:cs typeface="Times New Roman"/>
              </a:rPr>
              <a:t>GeeksforGeeks</a:t>
            </a:r>
            <a:r>
              <a:rPr lang="en-GB" sz="1200">
                <a:latin typeface="Times New Roman"/>
                <a:cs typeface="Times New Roman"/>
              </a:rPr>
              <a:t>. Available at: </a:t>
            </a:r>
            <a:r>
              <a:rPr lang="en-GB" sz="1200">
                <a:latin typeface="Times New Roman"/>
                <a:cs typeface="Times New Roman"/>
                <a:hlinkClick r:id="rId5"/>
              </a:rPr>
              <a:t>https://www.geeksforgeeks.org/biology/rna-definition-structure-types-and-functions/</a:t>
            </a:r>
            <a:r>
              <a:rPr lang="en-GB" sz="1200">
                <a:latin typeface="Times New Roman"/>
                <a:cs typeface="Times New Roman"/>
              </a:rPr>
              <a:t>.</a:t>
            </a:r>
            <a:endParaRPr lang="en-US"/>
          </a:p>
          <a:p>
            <a:endParaRPr lang="en-GB"/>
          </a:p>
        </p:txBody>
      </p:sp>
      <p:pic>
        <p:nvPicPr>
          <p:cNvPr id="7" name="Picture 6" descr="A black background with a black square&#10;&#10;AI-generated content may be incorrect.">
            <a:extLst>
              <a:ext uri="{FF2B5EF4-FFF2-40B4-BE49-F238E27FC236}">
                <a16:creationId xmlns:a16="http://schemas.microsoft.com/office/drawing/2014/main" id="{614A7A0D-46A5-65B1-68C2-EFC5302EBA23}"/>
              </a:ext>
            </a:extLst>
          </p:cNvPr>
          <p:cNvPicPr>
            <a:picLocks noChangeAspect="1"/>
          </p:cNvPicPr>
          <p:nvPr/>
        </p:nvPicPr>
        <p:blipFill>
          <a:blip r:embed="rId6"/>
          <a:stretch>
            <a:fillRect/>
          </a:stretch>
        </p:blipFill>
        <p:spPr>
          <a:xfrm>
            <a:off x="15320353" y="231164"/>
            <a:ext cx="2750526" cy="817440"/>
          </a:xfrm>
          <a:prstGeom prst="rect">
            <a:avLst/>
          </a:prstGeom>
        </p:spPr>
      </p:pic>
    </p:spTree>
    <p:extLst>
      <p:ext uri="{BB962C8B-B14F-4D97-AF65-F5344CB8AC3E}">
        <p14:creationId xmlns:p14="http://schemas.microsoft.com/office/powerpoint/2010/main" val="30731236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61"/>
        <p:cNvGrpSpPr/>
        <p:nvPr/>
      </p:nvGrpSpPr>
      <p:grpSpPr>
        <a:xfrm>
          <a:off x="0" y="0"/>
          <a:ext cx="0" cy="0"/>
          <a:chOff x="0" y="0"/>
          <a:chExt cx="0" cy="0"/>
        </a:xfrm>
      </p:grpSpPr>
      <p:sp>
        <p:nvSpPr>
          <p:cNvPr id="162" name="Google Shape;162;p8"/>
          <p:cNvSpPr/>
          <p:nvPr/>
        </p:nvSpPr>
        <p:spPr>
          <a:xfrm>
            <a:off x="3241063" y="-848037"/>
            <a:ext cx="11805873" cy="11805873"/>
          </a:xfrm>
          <a:custGeom>
            <a:avLst/>
            <a:gdLst/>
            <a:ahLst/>
            <a:cxnLst/>
            <a:rect l="l" t="t" r="r" b="b"/>
            <a:pathLst>
              <a:path w="11805873" h="11805873" extrusionOk="0">
                <a:moveTo>
                  <a:pt x="0" y="0"/>
                </a:moveTo>
                <a:lnTo>
                  <a:pt x="11805874" y="0"/>
                </a:lnTo>
                <a:lnTo>
                  <a:pt x="11805874" y="11805873"/>
                </a:lnTo>
                <a:lnTo>
                  <a:pt x="0" y="11805873"/>
                </a:lnTo>
                <a:lnTo>
                  <a:pt x="0" y="0"/>
                </a:lnTo>
                <a:close/>
              </a:path>
            </a:pathLst>
          </a:custGeom>
          <a:blipFill rotWithShape="1">
            <a:blip r:embed="rId3">
              <a:alphaModFix/>
            </a:blip>
            <a:stretch>
              <a:fillRect/>
            </a:stretch>
          </a:blipFill>
          <a:ln>
            <a:noFill/>
          </a:ln>
        </p:spPr>
      </p:sp>
      <p:sp>
        <p:nvSpPr>
          <p:cNvPr id="163" name="Google Shape;163;p8"/>
          <p:cNvSpPr/>
          <p:nvPr/>
        </p:nvSpPr>
        <p:spPr>
          <a:xfrm>
            <a:off x="720840" y="7853316"/>
            <a:ext cx="1940180" cy="1515766"/>
          </a:xfrm>
          <a:custGeom>
            <a:avLst/>
            <a:gdLst/>
            <a:ahLst/>
            <a:cxnLst/>
            <a:rect l="l" t="t" r="r" b="b"/>
            <a:pathLst>
              <a:path w="1940180" h="1515766" extrusionOk="0">
                <a:moveTo>
                  <a:pt x="0" y="0"/>
                </a:moveTo>
                <a:lnTo>
                  <a:pt x="1940181" y="0"/>
                </a:lnTo>
                <a:lnTo>
                  <a:pt x="1940181" y="1515766"/>
                </a:lnTo>
                <a:lnTo>
                  <a:pt x="0" y="1515766"/>
                </a:lnTo>
                <a:lnTo>
                  <a:pt x="0" y="0"/>
                </a:lnTo>
                <a:close/>
              </a:path>
            </a:pathLst>
          </a:custGeom>
          <a:blipFill rotWithShape="1">
            <a:blip r:embed="rId4">
              <a:alphaModFix/>
            </a:blip>
            <a:stretch>
              <a:fillRect/>
            </a:stretch>
          </a:blipFill>
          <a:ln>
            <a:noFill/>
          </a:ln>
        </p:spPr>
      </p:sp>
      <p:sp>
        <p:nvSpPr>
          <p:cNvPr id="164" name="Google Shape;164;p8"/>
          <p:cNvSpPr/>
          <p:nvPr/>
        </p:nvSpPr>
        <p:spPr>
          <a:xfrm>
            <a:off x="15990992" y="4339688"/>
            <a:ext cx="1268308" cy="1430422"/>
          </a:xfrm>
          <a:custGeom>
            <a:avLst/>
            <a:gdLst/>
            <a:ahLst/>
            <a:cxnLst/>
            <a:rect l="l" t="t" r="r" b="b"/>
            <a:pathLst>
              <a:path w="1268308" h="1430422" extrusionOk="0">
                <a:moveTo>
                  <a:pt x="0" y="0"/>
                </a:moveTo>
                <a:lnTo>
                  <a:pt x="1268308" y="0"/>
                </a:lnTo>
                <a:lnTo>
                  <a:pt x="1268308" y="1430422"/>
                </a:lnTo>
                <a:lnTo>
                  <a:pt x="0" y="1430422"/>
                </a:lnTo>
                <a:lnTo>
                  <a:pt x="0" y="0"/>
                </a:lnTo>
                <a:close/>
              </a:path>
            </a:pathLst>
          </a:custGeom>
          <a:blipFill rotWithShape="1">
            <a:blip r:embed="rId5">
              <a:alphaModFix/>
            </a:blip>
            <a:stretch>
              <a:fillRect/>
            </a:stretch>
          </a:blipFill>
          <a:ln>
            <a:noFill/>
          </a:ln>
        </p:spPr>
      </p:sp>
      <p:sp>
        <p:nvSpPr>
          <p:cNvPr id="165" name="Google Shape;165;p8"/>
          <p:cNvSpPr/>
          <p:nvPr/>
        </p:nvSpPr>
        <p:spPr>
          <a:xfrm>
            <a:off x="550804" y="4621883"/>
            <a:ext cx="2375956" cy="1767118"/>
          </a:xfrm>
          <a:custGeom>
            <a:avLst/>
            <a:gdLst/>
            <a:ahLst/>
            <a:cxnLst/>
            <a:rect l="l" t="t" r="r" b="b"/>
            <a:pathLst>
              <a:path w="2375956" h="1767118" extrusionOk="0">
                <a:moveTo>
                  <a:pt x="0" y="0"/>
                </a:moveTo>
                <a:lnTo>
                  <a:pt x="2375957" y="0"/>
                </a:lnTo>
                <a:lnTo>
                  <a:pt x="2375957" y="1767118"/>
                </a:lnTo>
                <a:lnTo>
                  <a:pt x="0" y="1767118"/>
                </a:lnTo>
                <a:lnTo>
                  <a:pt x="0" y="0"/>
                </a:lnTo>
                <a:close/>
              </a:path>
            </a:pathLst>
          </a:custGeom>
          <a:blipFill rotWithShape="1">
            <a:blip r:embed="rId6">
              <a:alphaModFix/>
            </a:blip>
            <a:stretch>
              <a:fillRect/>
            </a:stretch>
          </a:blipFill>
          <a:ln>
            <a:noFill/>
          </a:ln>
        </p:spPr>
      </p:sp>
      <p:sp>
        <p:nvSpPr>
          <p:cNvPr id="166" name="Google Shape;166;p8"/>
          <p:cNvSpPr/>
          <p:nvPr/>
        </p:nvSpPr>
        <p:spPr>
          <a:xfrm>
            <a:off x="15585334" y="634149"/>
            <a:ext cx="2008197" cy="2147805"/>
          </a:xfrm>
          <a:custGeom>
            <a:avLst/>
            <a:gdLst/>
            <a:ahLst/>
            <a:cxnLst/>
            <a:rect l="l" t="t" r="r" b="b"/>
            <a:pathLst>
              <a:path w="2008197" h="2147805" extrusionOk="0">
                <a:moveTo>
                  <a:pt x="0" y="0"/>
                </a:moveTo>
                <a:lnTo>
                  <a:pt x="2008197" y="0"/>
                </a:lnTo>
                <a:lnTo>
                  <a:pt x="2008197" y="2147805"/>
                </a:lnTo>
                <a:lnTo>
                  <a:pt x="0" y="2147805"/>
                </a:lnTo>
                <a:lnTo>
                  <a:pt x="0" y="0"/>
                </a:lnTo>
                <a:close/>
              </a:path>
            </a:pathLst>
          </a:custGeom>
          <a:blipFill rotWithShape="1">
            <a:blip r:embed="rId7">
              <a:alphaModFix/>
            </a:blip>
            <a:stretch>
              <a:fillRect/>
            </a:stretch>
          </a:blipFill>
          <a:ln>
            <a:noFill/>
          </a:ln>
        </p:spPr>
      </p:sp>
      <p:sp>
        <p:nvSpPr>
          <p:cNvPr id="167" name="Google Shape;167;p8"/>
          <p:cNvSpPr/>
          <p:nvPr/>
        </p:nvSpPr>
        <p:spPr>
          <a:xfrm>
            <a:off x="550804" y="634149"/>
            <a:ext cx="2280252" cy="2232747"/>
          </a:xfrm>
          <a:custGeom>
            <a:avLst/>
            <a:gdLst/>
            <a:ahLst/>
            <a:cxnLst/>
            <a:rect l="l" t="t" r="r" b="b"/>
            <a:pathLst>
              <a:path w="2280252" h="2232747" extrusionOk="0">
                <a:moveTo>
                  <a:pt x="0" y="0"/>
                </a:moveTo>
                <a:lnTo>
                  <a:pt x="2280253" y="0"/>
                </a:lnTo>
                <a:lnTo>
                  <a:pt x="2280253" y="2232747"/>
                </a:lnTo>
                <a:lnTo>
                  <a:pt x="0" y="2232747"/>
                </a:lnTo>
                <a:lnTo>
                  <a:pt x="0" y="0"/>
                </a:lnTo>
                <a:close/>
              </a:path>
            </a:pathLst>
          </a:custGeom>
          <a:blipFill rotWithShape="1">
            <a:blip r:embed="rId8">
              <a:alphaModFix/>
            </a:blip>
            <a:stretch>
              <a:fillRect/>
            </a:stretch>
          </a:blipFill>
          <a:ln>
            <a:noFill/>
          </a:ln>
        </p:spPr>
      </p:sp>
      <p:sp>
        <p:nvSpPr>
          <p:cNvPr id="168" name="Google Shape;168;p8"/>
          <p:cNvSpPr/>
          <p:nvPr/>
        </p:nvSpPr>
        <p:spPr>
          <a:xfrm>
            <a:off x="15990992" y="6479905"/>
            <a:ext cx="1184381" cy="1871306"/>
          </a:xfrm>
          <a:custGeom>
            <a:avLst/>
            <a:gdLst/>
            <a:ahLst/>
            <a:cxnLst/>
            <a:rect l="l" t="t" r="r" b="b"/>
            <a:pathLst>
              <a:path w="1184381" h="1871306" extrusionOk="0">
                <a:moveTo>
                  <a:pt x="0" y="0"/>
                </a:moveTo>
                <a:lnTo>
                  <a:pt x="1184381" y="0"/>
                </a:lnTo>
                <a:lnTo>
                  <a:pt x="1184381" y="1871305"/>
                </a:lnTo>
                <a:lnTo>
                  <a:pt x="0" y="1871305"/>
                </a:lnTo>
                <a:lnTo>
                  <a:pt x="0" y="0"/>
                </a:lnTo>
                <a:close/>
              </a:path>
            </a:pathLst>
          </a:custGeom>
          <a:blipFill rotWithShape="1">
            <a:blip r:embed="rId9">
              <a:alphaModFix/>
            </a:blip>
            <a:stretch>
              <a:fillRect/>
            </a:stretch>
          </a:blipFill>
          <a:ln>
            <a:noFill/>
          </a:ln>
        </p:spPr>
      </p:sp>
      <p:sp>
        <p:nvSpPr>
          <p:cNvPr id="169" name="Google Shape;169;p8"/>
          <p:cNvSpPr txBox="1"/>
          <p:nvPr/>
        </p:nvSpPr>
        <p:spPr>
          <a:xfrm>
            <a:off x="4287093" y="895350"/>
            <a:ext cx="9324398" cy="753861"/>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999"/>
              <a:buFont typeface="Arial"/>
              <a:buNone/>
            </a:pPr>
            <a:r>
              <a:rPr lang="en-US" sz="6999" b="1">
                <a:solidFill>
                  <a:srgbClr val="FFFFFF"/>
                </a:solidFill>
              </a:rPr>
              <a:t>FEEDBACK</a:t>
            </a:r>
            <a:endParaRPr sz="1400"/>
          </a:p>
        </p:txBody>
      </p:sp>
      <p:pic>
        <p:nvPicPr>
          <p:cNvPr id="2" name="Picture 1" descr="A qr code on a blue background&#10;&#10;AI-generated content may be incorrect.">
            <a:extLst>
              <a:ext uri="{FF2B5EF4-FFF2-40B4-BE49-F238E27FC236}">
                <a16:creationId xmlns:a16="http://schemas.microsoft.com/office/drawing/2014/main" id="{D3176552-5A30-B8A4-E47B-0C19C7CE92C4}"/>
              </a:ext>
            </a:extLst>
          </p:cNvPr>
          <p:cNvPicPr>
            <a:picLocks noChangeAspect="1"/>
          </p:cNvPicPr>
          <p:nvPr/>
        </p:nvPicPr>
        <p:blipFill>
          <a:blip r:embed="rId10"/>
          <a:srcRect l="23742" t="34853" r="23932" b="12630"/>
          <a:stretch>
            <a:fillRect/>
          </a:stretch>
        </p:blipFill>
        <p:spPr>
          <a:xfrm>
            <a:off x="6442808" y="3585308"/>
            <a:ext cx="5382859" cy="5402394"/>
          </a:xfrm>
          <a:prstGeom prst="rect">
            <a:avLst/>
          </a:prstGeom>
        </p:spPr>
      </p:pic>
      <p:pic>
        <p:nvPicPr>
          <p:cNvPr id="6" name="Picture 5" descr="A black background with a black square&#10;&#10;AI-generated content may be incorrect.">
            <a:extLst>
              <a:ext uri="{FF2B5EF4-FFF2-40B4-BE49-F238E27FC236}">
                <a16:creationId xmlns:a16="http://schemas.microsoft.com/office/drawing/2014/main" id="{33AE8894-EE18-DEF0-1902-AD0DB49E4348}"/>
              </a:ext>
            </a:extLst>
          </p:cNvPr>
          <p:cNvPicPr>
            <a:picLocks noChangeAspect="1"/>
          </p:cNvPicPr>
          <p:nvPr/>
        </p:nvPicPr>
        <p:blipFill>
          <a:blip r:embed="rId11"/>
          <a:stretch>
            <a:fillRect/>
          </a:stretch>
        </p:blipFill>
        <p:spPr>
          <a:xfrm>
            <a:off x="15242065" y="8983726"/>
            <a:ext cx="2750526" cy="8174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20"/>
        <p:cNvGrpSpPr/>
        <p:nvPr/>
      </p:nvGrpSpPr>
      <p:grpSpPr>
        <a:xfrm>
          <a:off x="0" y="0"/>
          <a:ext cx="0" cy="0"/>
          <a:chOff x="0" y="0"/>
          <a:chExt cx="0" cy="0"/>
        </a:xfrm>
      </p:grpSpPr>
      <p:sp>
        <p:nvSpPr>
          <p:cNvPr id="3" name="Google Shape;113;p3" descr="A close up of a yellow surface&#10;&#10;AI-generated content may be incorrect.">
            <a:extLst>
              <a:ext uri="{FF2B5EF4-FFF2-40B4-BE49-F238E27FC236}">
                <a16:creationId xmlns:a16="http://schemas.microsoft.com/office/drawing/2014/main" id="{DE991841-7231-83FC-4E1E-93A45B643562}"/>
              </a:ext>
            </a:extLst>
          </p:cNvPr>
          <p:cNvSpPr/>
          <p:nvPr/>
        </p:nvSpPr>
        <p:spPr>
          <a:xfrm>
            <a:off x="246315" y="2268763"/>
            <a:ext cx="17901505" cy="7731873"/>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sp>
      <p:sp>
        <p:nvSpPr>
          <p:cNvPr id="4" name="Title 3">
            <a:extLst>
              <a:ext uri="{FF2B5EF4-FFF2-40B4-BE49-F238E27FC236}">
                <a16:creationId xmlns:a16="http://schemas.microsoft.com/office/drawing/2014/main" id="{5CBBB72A-7DD1-42F0-410A-66B21EE6C7AB}"/>
              </a:ext>
            </a:extLst>
          </p:cNvPr>
          <p:cNvSpPr>
            <a:spLocks noGrp="1"/>
          </p:cNvSpPr>
          <p:nvPr>
            <p:ph type="title"/>
          </p:nvPr>
        </p:nvSpPr>
        <p:spPr>
          <a:xfrm>
            <a:off x="457200" y="274638"/>
            <a:ext cx="17398092" cy="1812471"/>
          </a:xfrm>
        </p:spPr>
        <p:txBody>
          <a:bodyPr/>
          <a:lstStyle/>
          <a:p>
            <a:r>
              <a:rPr lang="en-GB"/>
              <a:t>DNA replication overview</a:t>
            </a:r>
          </a:p>
        </p:txBody>
      </p:sp>
      <p:sp>
        <p:nvSpPr>
          <p:cNvPr id="5" name="Text Placeholder 4">
            <a:extLst>
              <a:ext uri="{FF2B5EF4-FFF2-40B4-BE49-F238E27FC236}">
                <a16:creationId xmlns:a16="http://schemas.microsoft.com/office/drawing/2014/main" id="{C023AFC7-A31B-436A-D89A-556F0A602200}"/>
              </a:ext>
            </a:extLst>
          </p:cNvPr>
          <p:cNvSpPr>
            <a:spLocks noGrp="1"/>
          </p:cNvSpPr>
          <p:nvPr>
            <p:ph type="body" idx="1"/>
          </p:nvPr>
        </p:nvSpPr>
        <p:spPr>
          <a:xfrm>
            <a:off x="620486" y="2571750"/>
            <a:ext cx="17251135" cy="7114041"/>
          </a:xfrm>
        </p:spPr>
        <p:txBody>
          <a:bodyPr/>
          <a:lstStyle/>
          <a:p>
            <a:pPr>
              <a:buFont typeface="Calibri"/>
              <a:buChar char="-"/>
            </a:pPr>
            <a:r>
              <a:rPr lang="en-GB"/>
              <a:t>DNA replication is part of the cell cycle in eukaryotes: the signal causing the cell to replicate its DNA occurs in G1</a:t>
            </a:r>
          </a:p>
          <a:p>
            <a:pPr>
              <a:buFont typeface="Calibri"/>
              <a:buChar char="-"/>
            </a:pPr>
            <a:r>
              <a:rPr lang="en-GB"/>
              <a:t>If no signal occurs the cell enters a quiescent G0 phase</a:t>
            </a:r>
          </a:p>
          <a:p>
            <a:pPr>
              <a:buFont typeface="Calibri"/>
              <a:buChar char="-"/>
            </a:pPr>
            <a:r>
              <a:rPr lang="en-GB"/>
              <a:t>DNA replication is semi conservative – each new molecule </a:t>
            </a:r>
          </a:p>
          <a:p>
            <a:pPr marL="114300" indent="0">
              <a:buNone/>
            </a:pPr>
            <a:r>
              <a:rPr lang="en-GB"/>
              <a:t> contains one parent strand and one daughter strand</a:t>
            </a:r>
          </a:p>
          <a:p>
            <a:pPr marL="114300" indent="0">
              <a:buNone/>
            </a:pPr>
            <a:endParaRPr lang="en-GB"/>
          </a:p>
          <a:p>
            <a:pPr>
              <a:buFont typeface="Calibri"/>
              <a:buChar char="-"/>
            </a:pPr>
            <a:endParaRPr lang="en-GB"/>
          </a:p>
          <a:p>
            <a:pPr>
              <a:buFont typeface="Calibri"/>
              <a:buChar char="-"/>
            </a:pPr>
            <a:endParaRPr lang="en-GB"/>
          </a:p>
          <a:p>
            <a:pPr>
              <a:buFont typeface="Calibri"/>
              <a:buChar char="-"/>
            </a:pPr>
            <a:endParaRPr lang="en-GB"/>
          </a:p>
          <a:p>
            <a:pPr>
              <a:buFont typeface="Calibri"/>
              <a:buChar char="-"/>
            </a:pPr>
            <a:endParaRPr lang="en-GB"/>
          </a:p>
          <a:p>
            <a:pPr>
              <a:buFont typeface="Calibri"/>
              <a:buChar char="-"/>
            </a:pPr>
            <a:endParaRPr lang="en-GB"/>
          </a:p>
        </p:txBody>
      </p:sp>
      <p:pic>
        <p:nvPicPr>
          <p:cNvPr id="2" name="Picture 1" descr="The Cell Cycle – MCAT Biology ...">
            <a:extLst>
              <a:ext uri="{FF2B5EF4-FFF2-40B4-BE49-F238E27FC236}">
                <a16:creationId xmlns:a16="http://schemas.microsoft.com/office/drawing/2014/main" id="{E02E460E-2B37-143B-05AD-3C395CE377AB}"/>
              </a:ext>
            </a:extLst>
          </p:cNvPr>
          <p:cNvPicPr>
            <a:picLocks noChangeAspect="1"/>
          </p:cNvPicPr>
          <p:nvPr/>
        </p:nvPicPr>
        <p:blipFill>
          <a:blip r:embed="rId4"/>
          <a:stretch>
            <a:fillRect/>
          </a:stretch>
        </p:blipFill>
        <p:spPr>
          <a:xfrm>
            <a:off x="11657961" y="3559546"/>
            <a:ext cx="6186672" cy="4665187"/>
          </a:xfrm>
          <a:prstGeom prst="rect">
            <a:avLst/>
          </a:prstGeom>
        </p:spPr>
      </p:pic>
      <p:pic>
        <p:nvPicPr>
          <p:cNvPr id="7" name="Picture 6" descr="A black background with a black square&#10;&#10;AI-generated content may be incorrect.">
            <a:extLst>
              <a:ext uri="{FF2B5EF4-FFF2-40B4-BE49-F238E27FC236}">
                <a16:creationId xmlns:a16="http://schemas.microsoft.com/office/drawing/2014/main" id="{A078CE2F-C56B-50B9-FF90-A395A434C402}"/>
              </a:ext>
            </a:extLst>
          </p:cNvPr>
          <p:cNvPicPr>
            <a:picLocks noChangeAspect="1"/>
          </p:cNvPicPr>
          <p:nvPr/>
        </p:nvPicPr>
        <p:blipFill>
          <a:blip r:embed="rId5"/>
          <a:stretch>
            <a:fillRect/>
          </a:stretch>
        </p:blipFill>
        <p:spPr>
          <a:xfrm>
            <a:off x="15320353" y="231164"/>
            <a:ext cx="2750526" cy="8174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2">
          <a:extLst>
            <a:ext uri="{FF2B5EF4-FFF2-40B4-BE49-F238E27FC236}">
              <a16:creationId xmlns:a16="http://schemas.microsoft.com/office/drawing/2014/main" id="{8FCB8695-2D33-1E78-B1B8-DEBE8D0DBA32}"/>
            </a:ext>
          </a:extLst>
        </p:cNvPr>
        <p:cNvGrpSpPr/>
        <p:nvPr/>
      </p:nvGrpSpPr>
      <p:grpSpPr>
        <a:xfrm>
          <a:off x="0" y="0"/>
          <a:ext cx="0" cy="0"/>
          <a:chOff x="0" y="0"/>
          <a:chExt cx="0" cy="0"/>
        </a:xfrm>
      </p:grpSpPr>
      <p:sp>
        <p:nvSpPr>
          <p:cNvPr id="113" name="Google Shape;113;p3">
            <a:extLst>
              <a:ext uri="{FF2B5EF4-FFF2-40B4-BE49-F238E27FC236}">
                <a16:creationId xmlns:a16="http://schemas.microsoft.com/office/drawing/2014/main" id="{C74BE722-E52A-02C2-1DD4-4E4BEBDDB6E4}"/>
              </a:ext>
            </a:extLst>
          </p:cNvPr>
          <p:cNvSpPr/>
          <p:nvPr/>
        </p:nvSpPr>
        <p:spPr>
          <a:xfrm>
            <a:off x="172836" y="1672770"/>
            <a:ext cx="8365620" cy="7968638"/>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sp>
      <p:sp>
        <p:nvSpPr>
          <p:cNvPr id="4" name="Title 3">
            <a:extLst>
              <a:ext uri="{FF2B5EF4-FFF2-40B4-BE49-F238E27FC236}">
                <a16:creationId xmlns:a16="http://schemas.microsoft.com/office/drawing/2014/main" id="{6EC4611B-A2DF-5DD0-8056-B650F3D7EE7D}"/>
              </a:ext>
            </a:extLst>
          </p:cNvPr>
          <p:cNvSpPr>
            <a:spLocks noGrp="1"/>
          </p:cNvSpPr>
          <p:nvPr>
            <p:ph type="title"/>
          </p:nvPr>
        </p:nvSpPr>
        <p:spPr>
          <a:xfrm>
            <a:off x="457200" y="274638"/>
            <a:ext cx="17667514" cy="1665514"/>
          </a:xfrm>
        </p:spPr>
        <p:txBody>
          <a:bodyPr/>
          <a:lstStyle/>
          <a:p>
            <a:r>
              <a:rPr lang="en-GB"/>
              <a:t>Initiation of DNA replication</a:t>
            </a:r>
          </a:p>
        </p:txBody>
      </p:sp>
      <p:sp>
        <p:nvSpPr>
          <p:cNvPr id="5" name="Text Placeholder 4">
            <a:extLst>
              <a:ext uri="{FF2B5EF4-FFF2-40B4-BE49-F238E27FC236}">
                <a16:creationId xmlns:a16="http://schemas.microsoft.com/office/drawing/2014/main" id="{22D69315-E89E-4F98-6C2E-654CBE07C0ED}"/>
              </a:ext>
            </a:extLst>
          </p:cNvPr>
          <p:cNvSpPr>
            <a:spLocks noGrp="1"/>
          </p:cNvSpPr>
          <p:nvPr>
            <p:ph type="body" idx="1"/>
          </p:nvPr>
        </p:nvSpPr>
        <p:spPr>
          <a:xfrm>
            <a:off x="236765" y="1943100"/>
            <a:ext cx="8047263" cy="7040563"/>
          </a:xfrm>
        </p:spPr>
        <p:txBody>
          <a:bodyPr>
            <a:normAutofit/>
          </a:bodyPr>
          <a:lstStyle/>
          <a:p>
            <a:pPr marL="508000" indent="-457200">
              <a:buFont typeface="Calibri"/>
              <a:buChar char="-"/>
            </a:pPr>
            <a:r>
              <a:rPr lang="en-GB"/>
              <a:t>Base pairs of the double helix are broken by </a:t>
            </a:r>
            <a:r>
              <a:rPr lang="en-GB" b="1"/>
              <a:t>initiator proteins </a:t>
            </a:r>
            <a:r>
              <a:rPr lang="en-GB"/>
              <a:t>at the replication origin</a:t>
            </a:r>
          </a:p>
          <a:p>
            <a:pPr marL="508000" indent="-457200">
              <a:buFont typeface="Calibri"/>
              <a:buChar char="-"/>
            </a:pPr>
            <a:r>
              <a:rPr lang="en-GB"/>
              <a:t>This allows the strand to unwind</a:t>
            </a:r>
          </a:p>
          <a:p>
            <a:pPr marL="508000" indent="-457200">
              <a:buFont typeface="Calibri"/>
              <a:buChar char="-"/>
            </a:pPr>
            <a:r>
              <a:rPr lang="en-GB"/>
              <a:t>Allows </a:t>
            </a:r>
            <a:r>
              <a:rPr lang="en-GB" b="1"/>
              <a:t>DNA polymerase</a:t>
            </a:r>
            <a:r>
              <a:rPr lang="en-GB"/>
              <a:t> access to the bases so new strands can be synthesised using the original ones as templates</a:t>
            </a:r>
          </a:p>
          <a:p>
            <a:pPr marL="508000" indent="-457200">
              <a:buFont typeface="Calibri"/>
              <a:buChar char="-"/>
            </a:pPr>
            <a:r>
              <a:rPr lang="en-GB"/>
              <a:t>This forms 2 '</a:t>
            </a:r>
            <a:r>
              <a:rPr lang="en-GB" b="1"/>
              <a:t>replication forks</a:t>
            </a:r>
            <a:r>
              <a:rPr lang="en-GB"/>
              <a:t>'</a:t>
            </a:r>
          </a:p>
          <a:p>
            <a:pPr marL="508000" indent="-457200">
              <a:buFont typeface="Calibri"/>
              <a:buChar char="-"/>
            </a:pPr>
            <a:r>
              <a:rPr lang="en-GB" b="1"/>
              <a:t>DNA helicase</a:t>
            </a:r>
            <a:r>
              <a:rPr lang="en-GB"/>
              <a:t> further unwinds the double helix</a:t>
            </a:r>
          </a:p>
          <a:p>
            <a:pPr marL="508000" indent="-457200">
              <a:buFont typeface="Calibri"/>
              <a:buChar char="-"/>
            </a:pPr>
            <a:r>
              <a:rPr lang="en-GB" b="1"/>
              <a:t>Single strand binding proteins</a:t>
            </a:r>
            <a:r>
              <a:rPr lang="en-GB"/>
              <a:t> prevent the immediate re-joining of the strands</a:t>
            </a:r>
          </a:p>
          <a:p>
            <a:pPr marL="508000" indent="-457200">
              <a:buFont typeface="Calibri"/>
              <a:buChar char="-"/>
            </a:pPr>
            <a:r>
              <a:rPr lang="en-GB" b="1"/>
              <a:t>Topoisomerase</a:t>
            </a:r>
            <a:r>
              <a:rPr lang="en-GB"/>
              <a:t> breaks a phosphodiester bond in one strand ahead of the replication fork allowing a degree of freedom for the helix to unwind without supercoiling</a:t>
            </a:r>
          </a:p>
          <a:p>
            <a:pPr marL="508000" indent="-457200">
              <a:buFont typeface="Calibri"/>
              <a:buChar char="-"/>
            </a:pPr>
            <a:endParaRPr lang="en-GB"/>
          </a:p>
          <a:p>
            <a:pPr marL="533400" lvl="1" indent="0">
              <a:buNone/>
            </a:pPr>
            <a:endParaRPr lang="en-GB"/>
          </a:p>
          <a:p>
            <a:pPr>
              <a:buFont typeface="Calibri"/>
              <a:buChar char="-"/>
            </a:pPr>
            <a:endParaRPr lang="en-GB"/>
          </a:p>
        </p:txBody>
      </p:sp>
      <p:pic>
        <p:nvPicPr>
          <p:cNvPr id="2" name="Picture 1">
            <a:extLst>
              <a:ext uri="{FF2B5EF4-FFF2-40B4-BE49-F238E27FC236}">
                <a16:creationId xmlns:a16="http://schemas.microsoft.com/office/drawing/2014/main" id="{BE7FC7B4-1714-B821-E59F-5328D24DC154}"/>
              </a:ext>
            </a:extLst>
          </p:cNvPr>
          <p:cNvPicPr>
            <a:picLocks noChangeAspect="1"/>
          </p:cNvPicPr>
          <p:nvPr/>
        </p:nvPicPr>
        <p:blipFill>
          <a:blip r:embed="rId4"/>
          <a:stretch>
            <a:fillRect/>
          </a:stretch>
        </p:blipFill>
        <p:spPr>
          <a:xfrm>
            <a:off x="10593842" y="1676400"/>
            <a:ext cx="4456339" cy="3603172"/>
          </a:xfrm>
          <a:prstGeom prst="rect">
            <a:avLst/>
          </a:prstGeom>
        </p:spPr>
      </p:pic>
      <p:pic>
        <p:nvPicPr>
          <p:cNvPr id="7" name="Picture 6" descr="A blue circle with green dots and arrows&#10;&#10;AI-generated content may be incorrect.">
            <a:extLst>
              <a:ext uri="{FF2B5EF4-FFF2-40B4-BE49-F238E27FC236}">
                <a16:creationId xmlns:a16="http://schemas.microsoft.com/office/drawing/2014/main" id="{C97AE893-1ABA-DBE5-F49D-D7EF40D49C7E}"/>
              </a:ext>
            </a:extLst>
          </p:cNvPr>
          <p:cNvPicPr>
            <a:picLocks noChangeAspect="1"/>
          </p:cNvPicPr>
          <p:nvPr/>
        </p:nvPicPr>
        <p:blipFill>
          <a:blip r:embed="rId5"/>
          <a:stretch>
            <a:fillRect/>
          </a:stretch>
        </p:blipFill>
        <p:spPr>
          <a:xfrm>
            <a:off x="9145360" y="5459186"/>
            <a:ext cx="7336971" cy="4577441"/>
          </a:xfrm>
          <a:prstGeom prst="rect">
            <a:avLst/>
          </a:prstGeom>
        </p:spPr>
      </p:pic>
      <p:sp>
        <p:nvSpPr>
          <p:cNvPr id="6" name="TextBox 5">
            <a:extLst>
              <a:ext uri="{FF2B5EF4-FFF2-40B4-BE49-F238E27FC236}">
                <a16:creationId xmlns:a16="http://schemas.microsoft.com/office/drawing/2014/main" id="{E0B27DF3-B17F-DA6A-7DBE-AF3B18DBE335}"/>
              </a:ext>
            </a:extLst>
          </p:cNvPr>
          <p:cNvSpPr txBox="1"/>
          <p:nvPr/>
        </p:nvSpPr>
        <p:spPr>
          <a:xfrm>
            <a:off x="24492" y="9854292"/>
            <a:ext cx="1495697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Image reference: </a:t>
            </a:r>
            <a:r>
              <a:rPr lang="en-GB">
                <a:ea typeface="Open Sans"/>
              </a:rPr>
              <a:t>Knight, S</a:t>
            </a:r>
            <a:r>
              <a:rPr lang="en-GB" sz="1100">
                <a:latin typeface="Open Sans"/>
                <a:ea typeface="Open Sans"/>
                <a:cs typeface="Open Sans"/>
              </a:rPr>
              <a:t>. (2024) DNA replication and mutagenesis</a:t>
            </a:r>
            <a:endParaRPr lang="en-US" err="1"/>
          </a:p>
        </p:txBody>
      </p:sp>
      <p:pic>
        <p:nvPicPr>
          <p:cNvPr id="8" name="Picture 7" descr="A black background with a black square&#10;&#10;AI-generated content may be incorrect.">
            <a:extLst>
              <a:ext uri="{FF2B5EF4-FFF2-40B4-BE49-F238E27FC236}">
                <a16:creationId xmlns:a16="http://schemas.microsoft.com/office/drawing/2014/main" id="{DF041673-2013-7EAB-CDCB-69B03B8ECAB0}"/>
              </a:ext>
            </a:extLst>
          </p:cNvPr>
          <p:cNvPicPr>
            <a:picLocks noChangeAspect="1"/>
          </p:cNvPicPr>
          <p:nvPr/>
        </p:nvPicPr>
        <p:blipFill>
          <a:blip r:embed="rId6"/>
          <a:stretch>
            <a:fillRect/>
          </a:stretch>
        </p:blipFill>
        <p:spPr>
          <a:xfrm>
            <a:off x="15320353" y="231164"/>
            <a:ext cx="2750526" cy="817440"/>
          </a:xfrm>
          <a:prstGeom prst="rect">
            <a:avLst/>
          </a:prstGeom>
        </p:spPr>
      </p:pic>
    </p:spTree>
    <p:extLst>
      <p:ext uri="{BB962C8B-B14F-4D97-AF65-F5344CB8AC3E}">
        <p14:creationId xmlns:p14="http://schemas.microsoft.com/office/powerpoint/2010/main" val="3245910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286"/>
        </a:solidFill>
        <a:effectLst/>
      </p:bgPr>
    </p:bg>
    <p:spTree>
      <p:nvGrpSpPr>
        <p:cNvPr id="1" name="Shape 112">
          <a:extLst>
            <a:ext uri="{FF2B5EF4-FFF2-40B4-BE49-F238E27FC236}">
              <a16:creationId xmlns:a16="http://schemas.microsoft.com/office/drawing/2014/main" id="{0AAD13F7-9CBC-A875-C476-8EBACD79B697}"/>
            </a:ext>
          </a:extLst>
        </p:cNvPr>
        <p:cNvGrpSpPr/>
        <p:nvPr/>
      </p:nvGrpSpPr>
      <p:grpSpPr>
        <a:xfrm>
          <a:off x="0" y="0"/>
          <a:ext cx="0" cy="0"/>
          <a:chOff x="0" y="0"/>
          <a:chExt cx="0" cy="0"/>
        </a:xfrm>
      </p:grpSpPr>
      <p:sp>
        <p:nvSpPr>
          <p:cNvPr id="113" name="Google Shape;113;p3">
            <a:extLst>
              <a:ext uri="{FF2B5EF4-FFF2-40B4-BE49-F238E27FC236}">
                <a16:creationId xmlns:a16="http://schemas.microsoft.com/office/drawing/2014/main" id="{CCA4F822-C746-DE52-6E1B-1DCDEBD6F612}"/>
              </a:ext>
            </a:extLst>
          </p:cNvPr>
          <p:cNvSpPr/>
          <p:nvPr/>
        </p:nvSpPr>
        <p:spPr>
          <a:xfrm>
            <a:off x="172836" y="1672770"/>
            <a:ext cx="8365620" cy="7968638"/>
          </a:xfrm>
          <a:custGeom>
            <a:avLst/>
            <a:gdLst/>
            <a:ahLst/>
            <a:cxnLst/>
            <a:rect l="l" t="t" r="r" b="b"/>
            <a:pathLst>
              <a:path w="14366368" h="6931772" extrusionOk="0">
                <a:moveTo>
                  <a:pt x="0" y="0"/>
                </a:moveTo>
                <a:lnTo>
                  <a:pt x="14366368" y="0"/>
                </a:lnTo>
                <a:lnTo>
                  <a:pt x="14366368" y="6931773"/>
                </a:lnTo>
                <a:lnTo>
                  <a:pt x="0" y="6931773"/>
                </a:lnTo>
                <a:lnTo>
                  <a:pt x="0" y="0"/>
                </a:lnTo>
                <a:close/>
              </a:path>
            </a:pathLst>
          </a:custGeom>
          <a:blipFill rotWithShape="1">
            <a:blip r:embed="rId3">
              <a:alphaModFix/>
            </a:blip>
            <a:stretch>
              <a:fillRect/>
            </a:stretch>
          </a:blipFill>
          <a:ln>
            <a:noFill/>
          </a:ln>
        </p:spPr>
      </p:sp>
      <p:sp>
        <p:nvSpPr>
          <p:cNvPr id="4" name="Title 3">
            <a:extLst>
              <a:ext uri="{FF2B5EF4-FFF2-40B4-BE49-F238E27FC236}">
                <a16:creationId xmlns:a16="http://schemas.microsoft.com/office/drawing/2014/main" id="{8FE9AC33-A442-9C4D-A8FC-2831AFDE292F}"/>
              </a:ext>
            </a:extLst>
          </p:cNvPr>
          <p:cNvSpPr>
            <a:spLocks noGrp="1"/>
          </p:cNvSpPr>
          <p:nvPr>
            <p:ph type="title"/>
          </p:nvPr>
        </p:nvSpPr>
        <p:spPr>
          <a:xfrm>
            <a:off x="457200" y="274638"/>
            <a:ext cx="17667514" cy="1665514"/>
          </a:xfrm>
        </p:spPr>
        <p:txBody>
          <a:bodyPr/>
          <a:lstStyle/>
          <a:p>
            <a:r>
              <a:rPr lang="en-GB"/>
              <a:t>Initiation of DNA replication</a:t>
            </a:r>
          </a:p>
        </p:txBody>
      </p:sp>
      <p:sp>
        <p:nvSpPr>
          <p:cNvPr id="5" name="Text Placeholder 4">
            <a:extLst>
              <a:ext uri="{FF2B5EF4-FFF2-40B4-BE49-F238E27FC236}">
                <a16:creationId xmlns:a16="http://schemas.microsoft.com/office/drawing/2014/main" id="{99ED91D6-70BB-A6B2-0CB7-51F3B442558A}"/>
              </a:ext>
            </a:extLst>
          </p:cNvPr>
          <p:cNvSpPr>
            <a:spLocks noGrp="1"/>
          </p:cNvSpPr>
          <p:nvPr>
            <p:ph type="body" idx="1"/>
          </p:nvPr>
        </p:nvSpPr>
        <p:spPr>
          <a:xfrm>
            <a:off x="236765" y="1943100"/>
            <a:ext cx="8047263" cy="7040563"/>
          </a:xfrm>
        </p:spPr>
        <p:txBody>
          <a:bodyPr>
            <a:normAutofit/>
          </a:bodyPr>
          <a:lstStyle/>
          <a:p>
            <a:pPr marL="508000" indent="-457200">
              <a:buFont typeface="Calibri"/>
              <a:buChar char="-"/>
            </a:pPr>
            <a:endParaRPr lang="en-GB"/>
          </a:p>
          <a:p>
            <a:pPr marL="508000" indent="-457200">
              <a:buFont typeface="Calibri"/>
              <a:buChar char="-"/>
            </a:pPr>
            <a:r>
              <a:rPr lang="en-GB" b="1"/>
              <a:t>3' OH</a:t>
            </a:r>
            <a:r>
              <a:rPr lang="en-GB"/>
              <a:t> is needed for DNA synthesis initiation</a:t>
            </a:r>
          </a:p>
          <a:p>
            <a:pPr marL="508000" indent="-457200">
              <a:buFont typeface="Calibri"/>
              <a:buChar char="-"/>
            </a:pPr>
            <a:r>
              <a:rPr lang="en-GB"/>
              <a:t>DNA polymerase cannot initiate DNA synthesis – can only add nucleotides to pre-existing chains</a:t>
            </a:r>
          </a:p>
          <a:p>
            <a:pPr marL="508000" indent="-457200">
              <a:buFont typeface="Calibri"/>
              <a:buChar char="-"/>
            </a:pPr>
            <a:r>
              <a:rPr lang="en-GB"/>
              <a:t>RNA polymerase can initiate DNA synthesis so DNA synthesis begins with the synthesis of a short RNA primer (8-10 nucleotides long) by </a:t>
            </a:r>
            <a:r>
              <a:rPr lang="en-GB" b="1"/>
              <a:t>primase</a:t>
            </a:r>
            <a:r>
              <a:rPr lang="en-GB"/>
              <a:t> (an RNA polymerase)</a:t>
            </a:r>
          </a:p>
          <a:p>
            <a:pPr marL="508000" indent="-457200">
              <a:buFont typeface="Calibri"/>
              <a:buChar char="-"/>
            </a:pPr>
            <a:r>
              <a:rPr lang="en-GB"/>
              <a:t>DNA polymerase requires the free 3' OH from the RNA primer to initiate synthesis</a:t>
            </a:r>
          </a:p>
          <a:p>
            <a:pPr lvl="1">
              <a:buFont typeface="Courier New"/>
              <a:buChar char="o"/>
            </a:pPr>
            <a:endParaRPr lang="en-GB"/>
          </a:p>
          <a:p>
            <a:pPr>
              <a:buFont typeface="Calibri"/>
              <a:buChar char="-"/>
            </a:pPr>
            <a:endParaRPr lang="en-GB"/>
          </a:p>
        </p:txBody>
      </p:sp>
      <p:pic>
        <p:nvPicPr>
          <p:cNvPr id="7" name="Picture 6" descr="14.5: DNA Replication in Prokaryotes - Biology LibreTexts">
            <a:extLst>
              <a:ext uri="{FF2B5EF4-FFF2-40B4-BE49-F238E27FC236}">
                <a16:creationId xmlns:a16="http://schemas.microsoft.com/office/drawing/2014/main" id="{15591396-3D83-E84F-A80A-D2A38037FD4C}"/>
              </a:ext>
            </a:extLst>
          </p:cNvPr>
          <p:cNvPicPr>
            <a:picLocks noChangeAspect="1"/>
          </p:cNvPicPr>
          <p:nvPr/>
        </p:nvPicPr>
        <p:blipFill>
          <a:blip r:embed="rId4"/>
          <a:stretch>
            <a:fillRect/>
          </a:stretch>
        </p:blipFill>
        <p:spPr>
          <a:xfrm>
            <a:off x="9146309" y="3364091"/>
            <a:ext cx="8031018" cy="4574817"/>
          </a:xfrm>
          <a:prstGeom prst="rect">
            <a:avLst/>
          </a:prstGeom>
        </p:spPr>
      </p:pic>
      <p:sp>
        <p:nvSpPr>
          <p:cNvPr id="2" name="TextBox 1">
            <a:extLst>
              <a:ext uri="{FF2B5EF4-FFF2-40B4-BE49-F238E27FC236}">
                <a16:creationId xmlns:a16="http://schemas.microsoft.com/office/drawing/2014/main" id="{7486B1BC-DA02-56D8-1346-4915573FFF5D}"/>
              </a:ext>
            </a:extLst>
          </p:cNvPr>
          <p:cNvSpPr txBox="1"/>
          <p:nvPr/>
        </p:nvSpPr>
        <p:spPr>
          <a:xfrm>
            <a:off x="-2" y="9854292"/>
            <a:ext cx="1666330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Image reference: https://bio.libretexts.org/Courses/Norco_College/OpenStax_Biology_2e_for_Norco_College/14%3A_DNA_Structure_and_Function/14.05%3A_DNA_Replication_in_Prokaryotes</a:t>
            </a:r>
          </a:p>
        </p:txBody>
      </p:sp>
      <p:pic>
        <p:nvPicPr>
          <p:cNvPr id="6" name="Picture 5" descr="A black background with a black square&#10;&#10;AI-generated content may be incorrect.">
            <a:extLst>
              <a:ext uri="{FF2B5EF4-FFF2-40B4-BE49-F238E27FC236}">
                <a16:creationId xmlns:a16="http://schemas.microsoft.com/office/drawing/2014/main" id="{9A60C8F1-AE02-C3DA-0466-5696526BD43B}"/>
              </a:ext>
            </a:extLst>
          </p:cNvPr>
          <p:cNvPicPr>
            <a:picLocks noChangeAspect="1"/>
          </p:cNvPicPr>
          <p:nvPr/>
        </p:nvPicPr>
        <p:blipFill>
          <a:blip r:embed="rId5"/>
          <a:stretch>
            <a:fillRect/>
          </a:stretch>
        </p:blipFill>
        <p:spPr>
          <a:xfrm>
            <a:off x="15320353" y="231164"/>
            <a:ext cx="2750526" cy="817440"/>
          </a:xfrm>
          <a:prstGeom prst="rect">
            <a:avLst/>
          </a:prstGeom>
        </p:spPr>
      </p:pic>
    </p:spTree>
    <p:extLst>
      <p:ext uri="{BB962C8B-B14F-4D97-AF65-F5344CB8AC3E}">
        <p14:creationId xmlns:p14="http://schemas.microsoft.com/office/powerpoint/2010/main" val="72543826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60</Slides>
  <Notes>58</Notes>
  <HiddenSlides>0</HiddenSlide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PowerPoint Presentation</vt:lpstr>
      <vt:lpstr>PowerPoint Presentation</vt:lpstr>
      <vt:lpstr>PowerPoint Presentation</vt:lpstr>
      <vt:lpstr>Chemistry and Structure of DNA</vt:lpstr>
      <vt:lpstr>Chemistry and Structure of DNA (cont) </vt:lpstr>
      <vt:lpstr>Chemistry and Structure of RNA</vt:lpstr>
      <vt:lpstr>DNA replication overview</vt:lpstr>
      <vt:lpstr>Initiation of DNA replication</vt:lpstr>
      <vt:lpstr>Initiation of DNA replication</vt:lpstr>
      <vt:lpstr>DNA replication</vt:lpstr>
      <vt:lpstr>Proof reading</vt:lpstr>
      <vt:lpstr>Chromosome end problem</vt:lpstr>
      <vt:lpstr>Chromosome end problem solution: telomeres</vt:lpstr>
      <vt:lpstr>DNA damage repairs</vt:lpstr>
      <vt:lpstr>Homologous recombination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Transcription: initiation</vt:lpstr>
      <vt:lpstr>Transcription: elongation</vt:lpstr>
      <vt:lpstr>Transcription: termination</vt:lpstr>
      <vt:lpstr>Eukaryotes: co-transcriptional/post -transcriptional processing</vt:lpstr>
      <vt:lpstr>Eukaryotes: splicing</vt:lpstr>
      <vt:lpstr>PowerPoint Presentation</vt:lpstr>
      <vt:lpstr>PowerPoint Presentation</vt:lpstr>
      <vt:lpstr>PowerPoint Presentation</vt:lpstr>
      <vt:lpstr>PowerPoint Presentation</vt:lpstr>
      <vt:lpstr>PowerPoint Presentation</vt:lpstr>
      <vt:lpstr>PowerPoint Presentation</vt:lpstr>
      <vt:lpstr>How was the genetic code deciphered? KEY POINTS</vt:lpstr>
      <vt:lpstr>Charging tRNA</vt:lpstr>
      <vt:lpstr>Wobble mechanism</vt:lpstr>
      <vt:lpstr>Translation: initiation</vt:lpstr>
      <vt:lpstr>Translation: elongation</vt:lpstr>
      <vt:lpstr>Translation: termination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Protein synthesis at the ER and signal sequence SRP interaction</vt:lpstr>
      <vt:lpstr>Proteins and the RER</vt:lpstr>
      <vt:lpstr>Golgi</vt:lpstr>
      <vt:lpstr>Targeting proteins to lysosome</vt:lpstr>
      <vt:lpstr>Targeting proteins translated in cytosol to specific locations within the cell</vt:lpstr>
      <vt:lpstr>PowerPoint Presentation</vt:lpstr>
      <vt:lpstr>PowerPoint Presentation</vt:lpstr>
      <vt:lpstr>PowerPoint Presentation</vt:lpstr>
      <vt:lpstr>PowerPoint Presentation</vt:lpstr>
      <vt:lpstr>advice for revising this topic</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52</cp:revision>
  <dcterms:created xsi:type="dcterms:W3CDTF">2006-08-16T00:00:00Z</dcterms:created>
  <dcterms:modified xsi:type="dcterms:W3CDTF">2025-11-12T00:34:26Z</dcterms:modified>
</cp:coreProperties>
</file>