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EB Garamond" pitchFamily="2" charset="0"/>
      <p:regular r:id="rId29"/>
      <p:bold r:id="rId30"/>
      <p:italic r:id="rId31"/>
      <p:boldItalic r:id="rId32"/>
    </p:embeddedFont>
    <p:embeddedFont>
      <p:font typeface="Merriweather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Vy8EEiLImu+7zXN2iTVs8EF50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9"/>
    <p:restoredTop sz="94646"/>
  </p:normalViewPr>
  <p:slideViewPr>
    <p:cSldViewPr snapToGrid="0">
      <p:cViewPr varScale="1">
        <p:scale>
          <a:sx n="119" d="100"/>
          <a:sy n="119" d="100"/>
        </p:scale>
        <p:origin x="192" y="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cl.ac.uk/study-at-kings/ug/subjects/ibsc#anatom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 dirty="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Additional degrees will put you at an advantage if you’re applying for the </a:t>
            </a:r>
            <a:r>
              <a:rPr lang="en" sz="1000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academic foundation </a:t>
            </a:r>
            <a:r>
              <a:rPr lang="en" sz="1000" i="1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programme</a:t>
            </a:r>
            <a:r>
              <a:rPr lang="en" sz="1000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(AFP)</a:t>
            </a:r>
            <a:r>
              <a:rPr lang="en" sz="1350" i="1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Specialty Training: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457200" lvl="0" indent="-298450" algn="l" rtl="0">
              <a:lnSpc>
                <a:spcPct val="147368"/>
              </a:lnSpc>
              <a:spcBef>
                <a:spcPts val="0"/>
              </a:spcBef>
              <a:spcAft>
                <a:spcPts val="0"/>
              </a:spcAft>
              <a:buClr>
                <a:srgbClr val="212B32"/>
              </a:buClr>
              <a:buSzPts val="1100"/>
              <a:buChar char="●"/>
            </a:pPr>
            <a:r>
              <a:rPr lang="en" dirty="0">
                <a:solidFill>
                  <a:srgbClr val="212B32"/>
                </a:solidFill>
              </a:rPr>
              <a:t>Removal of intercalated degrees from person specifications and scoring criteria – learning and skills obtained during the period of intercalation can still be scored e.g. research skills, publications etc.</a:t>
            </a:r>
            <a:endParaRPr dirty="0">
              <a:solidFill>
                <a:srgbClr val="212B3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Leah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rgbClr val="464E52"/>
                </a:solidFill>
                <a:highlight>
                  <a:srgbClr val="FFFFFF"/>
                </a:highlight>
              </a:rPr>
              <a:t>25 August 2023: Deadline to submit your transcript via King’s Apply. Applicants will need to confirm they have successfully completed their current year of study to the King's Admissions Team.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Leah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Intercalated BSc | Study | King’s College London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687">
                <a:solidFill>
                  <a:schemeClr val="dk1"/>
                </a:solidFill>
              </a:rPr>
              <a:t>University iBSc Fair:</a:t>
            </a:r>
            <a:endParaRPr sz="168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Ebrahim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Ebrahim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Ebrahim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aeec0d0f1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aeec0d0f1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eec0d0f1b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eec0d0f1b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aeec0d0f1b_1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aeec0d0f1b_1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Layla, Joseph and Hosna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aeec0d0f1b_1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aeec0d0f1b_1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aeec0d0f1b_1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aeec0d0f1b_1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Akalya, Anu and Nav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aeec0d0f1b_1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aeec0d0f1b_1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aeec0d0f1b_1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aeec0d0f1b_1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aeec0d0f1b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aeec0d0f1b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aeec0d0f1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1aeec0d0f1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b28d0506c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b28d0506c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aeec0d0f1b_1_3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g1aeec0d0f1b_1_3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g1aeec0d0f1b_1_3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aeec0d0f1b_1_38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g1aeec0d0f1b_1_38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g1aeec0d0f1b_1_3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aeec0d0f1b_1_3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aeec0d0f1b_1_35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g1aeec0d0f1b_1_3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aeec0d0f1b_1_3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aeec0d0f1b_1_3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1aeec0d0f1b_1_3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aeec0d0f1b_1_3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aeec0d0f1b_1_3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1aeec0d0f1b_1_36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g1aeec0d0f1b_1_3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aeec0d0f1b_1_3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aeec0d0f1b_1_3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aeec0d0f1b_1_37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g1aeec0d0f1b_1_37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g1aeec0d0f1b_1_3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aeec0d0f1b_1_37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g1aeec0d0f1b_1_3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aeec0d0f1b_1_38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1aeec0d0f1b_1_38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g1aeec0d0f1b_1_38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g1aeec0d0f1b_1_38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g1aeec0d0f1b_1_3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aeec0d0f1b_1_38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g1aeec0d0f1b_1_3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aeec0d0f1b_1_3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aeec0d0f1b_1_3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aeec0d0f1b_1_3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g1aeec0d0f1b_1_350"/>
          <p:cNvSpPr/>
          <p:nvPr/>
        </p:nvSpPr>
        <p:spPr>
          <a:xfrm>
            <a:off x="0" y="5053875"/>
            <a:ext cx="9144000" cy="89700"/>
          </a:xfrm>
          <a:prstGeom prst="rect">
            <a:avLst/>
          </a:prstGeom>
          <a:solidFill>
            <a:srgbClr val="15157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postgraduate-scholarships-international-studen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calat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97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Intercalating - Pros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4294967295"/>
          </p:nvPr>
        </p:nvSpPr>
        <p:spPr>
          <a:xfrm>
            <a:off x="355225" y="1443550"/>
            <a:ext cx="84336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700"/>
              <a:buFont typeface="Merriweather"/>
              <a:buChar char="•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Learn how to do research and a possible publication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Arial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700"/>
              <a:buFont typeface="Merriweather"/>
              <a:buChar char="•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A welcome, relaxing break from medicine (not really)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Arial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700"/>
              <a:buFont typeface="Merriweather"/>
              <a:buChar char="•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Great opportunity for networking and exploring areas of interest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Arial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700"/>
              <a:buFont typeface="Merriweather"/>
              <a:buChar char="•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Adding to your skillset and working with other professionals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Arial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700"/>
              <a:buFont typeface="Merriweather"/>
              <a:buChar char="•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Another degree, for only a year’s work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700"/>
              <a:buFont typeface="Merriweather"/>
              <a:buChar char="•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Can get funding from SFE to do an additional degree, whereas if you decide to do a master's as a doctor, you will have to fund it yourself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1" name="Google Shape;12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8750" y="4512507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Intercalating - Cons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4294967295"/>
          </p:nvPr>
        </p:nvSpPr>
        <p:spPr>
          <a:xfrm>
            <a:off x="355225" y="1443550"/>
            <a:ext cx="85206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Additional degrees no longer count towards FPAS and Speciality Training from 2023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66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6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Adds another year to an already long course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Arial"/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66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6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Extra year of expense - funding isn’t always available, debt incurs over the years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266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600"/>
              <a:buFont typeface="Merriweather"/>
              <a:buChar char="○"/>
            </a:pPr>
            <a:r>
              <a:rPr lang="en" sz="600">
                <a:latin typeface="Merriweather"/>
                <a:ea typeface="Merriweather"/>
                <a:cs typeface="Merriweather"/>
                <a:sym typeface="Merriweather"/>
              </a:rPr>
              <a:t>Living in London &gt; tuition fees</a:t>
            </a:r>
            <a:endParaRPr sz="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66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6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Need to return to a very intense clinical year of medicine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Arial"/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66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6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Adjusting to a iBSc is difficult, multiple courseworks + exams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Arial"/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66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6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Your peers may have a lot more knowledge (they’ve been doing this for 2 years already depending on the course you choose)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8" name="Google Shape;12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925" y="4536575"/>
            <a:ext cx="1296350" cy="4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Intercalating at King’s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4294967295"/>
          </p:nvPr>
        </p:nvSpPr>
        <p:spPr>
          <a:xfrm>
            <a:off x="355200" y="1307650"/>
            <a:ext cx="84336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Deadline for Internal iBScs applications: </a:t>
            </a:r>
            <a:r>
              <a:rPr lang="en" sz="1300" b="1">
                <a:latin typeface="Merriweather"/>
                <a:ea typeface="Merriweather"/>
                <a:cs typeface="Merriweather"/>
                <a:sym typeface="Merriweather"/>
              </a:rPr>
              <a:t>23rd January 2023 </a:t>
            </a: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date for </a:t>
            </a:r>
            <a:r>
              <a:rPr lang="en" sz="1300" b="1">
                <a:latin typeface="Merriweather"/>
                <a:ea typeface="Merriweather"/>
                <a:cs typeface="Merriweather"/>
                <a:sym typeface="Merriweather"/>
              </a:rPr>
              <a:t>internal students</a:t>
            </a:r>
            <a:endParaRPr sz="13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300"/>
              <a:buFont typeface="Merriweather"/>
              <a:buChar char="•"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Very easy to intercalate internally (only 300 word application)–  but only 1 application can be made (via King’s Apply) - can write 2nd choice in one sentence at the end of the ps.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300"/>
              <a:buFont typeface="Merriweather"/>
              <a:buChar char="•"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Some KCL courses are capped (so more competitive)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300"/>
              <a:buFont typeface="Merriweather"/>
              <a:buChar char="•"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A good idea to have an iBSc at Kings for a backup – can still apply elsewhere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300"/>
              <a:buFont typeface="Merriweather"/>
              <a:buChar char="•"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Benefits of staying at Kings vs desire to face new challenges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300"/>
              <a:buFont typeface="Merriweather"/>
              <a:buChar char="•"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Also easier to change your iBSc choice within Kings, even after the deadline for accepting offers 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5" name="Google Shape;13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150" y="4502032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86250" y="20763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183"/>
              <a:buNone/>
            </a:pPr>
            <a:r>
              <a:rPr lang="en" sz="2911" b="1" dirty="0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 KCL </a:t>
            </a:r>
            <a:r>
              <a:rPr lang="en" sz="2911" b="1" dirty="0" err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iBScs</a:t>
            </a:r>
            <a:endParaRPr sz="2911" b="1" dirty="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352"/>
              <a:buNone/>
            </a:pPr>
            <a:endParaRPr sz="1088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352"/>
              <a:buNone/>
            </a:pPr>
            <a:endParaRPr sz="1088" dirty="0"/>
          </a:p>
        </p:txBody>
      </p:sp>
      <p:pic>
        <p:nvPicPr>
          <p:cNvPr id="141" name="Google Shape;14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150" y="4502032"/>
            <a:ext cx="1362525" cy="49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1"/>
          <p:cNvSpPr txBox="1"/>
          <p:nvPr/>
        </p:nvSpPr>
        <p:spPr>
          <a:xfrm>
            <a:off x="5096025" y="459925"/>
            <a:ext cx="409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Anatomy, Developmental and Human Biology</a:t>
            </a:r>
            <a:endParaRPr sz="1200" b="1" dirty="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5436225" y="2655488"/>
            <a:ext cx="191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 txBox="1"/>
          <p:nvPr/>
        </p:nvSpPr>
        <p:spPr>
          <a:xfrm>
            <a:off x="418175" y="308175"/>
            <a:ext cx="245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Cardiovascular Medicine</a:t>
            </a:r>
            <a:endParaRPr sz="120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491350" y="3715738"/>
            <a:ext cx="176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Global Health</a:t>
            </a:r>
            <a:endParaRPr sz="120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6241200" y="3796600"/>
            <a:ext cx="237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Healthcare management</a:t>
            </a:r>
            <a:r>
              <a:rPr lang="en" sz="1300"/>
              <a:t> </a:t>
            </a:r>
            <a:endParaRPr sz="1300"/>
          </a:p>
        </p:txBody>
      </p:sp>
      <p:sp>
        <p:nvSpPr>
          <p:cNvPr id="147" name="Google Shape;147;p11"/>
          <p:cNvSpPr txBox="1"/>
          <p:nvPr/>
        </p:nvSpPr>
        <p:spPr>
          <a:xfrm>
            <a:off x="1693500" y="4402875"/>
            <a:ext cx="454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Infectious Disease, Autoimmunity and Immunotherapies</a:t>
            </a:r>
            <a:endParaRPr sz="120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5328025" y="1479850"/>
            <a:ext cx="269056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Healthcare Genetics and Genomics</a:t>
            </a:r>
            <a:endParaRPr sz="1200" b="1" dirty="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770025" y="2649013"/>
            <a:ext cx="2024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Women’s Health</a:t>
            </a:r>
            <a:endParaRPr sz="130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3941325" y="3536838"/>
            <a:ext cx="176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Primary Care</a:t>
            </a:r>
            <a:endParaRPr sz="130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491350" y="1795275"/>
            <a:ext cx="1369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Pharmacology</a:t>
            </a:r>
            <a:endParaRPr sz="130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6737656" y="2584645"/>
            <a:ext cx="151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Physiology</a:t>
            </a:r>
            <a:endParaRPr sz="1300" b="1" dirty="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1911775" y="1092200"/>
            <a:ext cx="2373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Regenerative Medicine and Innovation Technology</a:t>
            </a:r>
            <a:r>
              <a:rPr lang="en"/>
              <a:t> </a:t>
            </a:r>
            <a:endParaRPr/>
          </a:p>
        </p:txBody>
      </p:sp>
      <p:sp>
        <p:nvSpPr>
          <p:cNvPr id="155" name="Google Shape;155;p11"/>
          <p:cNvSpPr txBox="1"/>
          <p:nvPr/>
        </p:nvSpPr>
        <p:spPr>
          <a:xfrm>
            <a:off x="2258050" y="3133225"/>
            <a:ext cx="1421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Psychology</a:t>
            </a:r>
            <a:endParaRPr sz="130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" sz="232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Intercalating Externally - iBSc</a:t>
            </a:r>
            <a:endParaRPr sz="232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4294967295"/>
          </p:nvPr>
        </p:nvSpPr>
        <p:spPr>
          <a:xfrm>
            <a:off x="147600" y="1017725"/>
            <a:ext cx="8684700" cy="3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New environment, new community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More choices of iBSc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Networking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More clinical or research based depending on interests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Personal Statement 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-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Clinical experience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-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SSC/Scholarly Project/Other research projects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"/>
              <a:buChar char="-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Prominent studies in the field 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Different work hours depending on course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Merriweather"/>
              <a:buChar char="●"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Look at assessment criteria 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150" y="4502032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Intercalating - MSc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4294967295"/>
          </p:nvPr>
        </p:nvSpPr>
        <p:spPr>
          <a:xfrm>
            <a:off x="355225" y="1443550"/>
            <a:ext cx="84336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Research (course structure, modules, summer projects/dissertations, student opportunities)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Application Process (‘rolling deadline’)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Cover letter/personal statement - different to UCAS personal statement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CV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References (academic/employer)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Academic record (ROAR)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September to September (overlap w/ year 4 MBBS)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++Loaded schedule compared to iBSc counterparts BUT ENJOYABLE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9" name="Google Shape;1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150" y="4502032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>
            <a:spLocks noGrp="1"/>
          </p:cNvSpPr>
          <p:nvPr>
            <p:ph type="title"/>
          </p:nvPr>
        </p:nvSpPr>
        <p:spPr>
          <a:xfrm>
            <a:off x="311700" y="298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Funding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4294967295"/>
          </p:nvPr>
        </p:nvSpPr>
        <p:spPr>
          <a:xfrm>
            <a:off x="311700" y="993175"/>
            <a:ext cx="47586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1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iBSc funding – similar to MBBS (via SFE)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1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iMSc – apply for the postgraduate loan (may no longer be available to EU) , up to £11.5K (includes tuition fees + living costs)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1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May not cover the full costs of the masters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1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Most MScs also have separate scholarships (make sure to check the deadlines for this in advance)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1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If eligible for the NHS bursary, they will only cover £9,250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100"/>
              <a:buFont typeface="Merriweather"/>
              <a:buChar char="•"/>
            </a:pPr>
            <a:r>
              <a:rPr lang="en" sz="11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https://www.gov.uk/postgraduate-scholarships-international-students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 - list of scholarships available for intl students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6" name="Google Shape;17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3775" y="1168900"/>
            <a:ext cx="2288225" cy="30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0900" y="4541857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iBSc vs MSc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3" name="Google Shape;183;p15"/>
          <p:cNvSpPr txBox="1">
            <a:spLocks noGrp="1"/>
          </p:cNvSpPr>
          <p:nvPr>
            <p:ph type="body" idx="4294967295"/>
          </p:nvPr>
        </p:nvSpPr>
        <p:spPr>
          <a:xfrm>
            <a:off x="355225" y="1443550"/>
            <a:ext cx="84336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Degree subject/modules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Research/fieldwork opportunities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Course length &amp; time commitment 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Financial commitment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84" name="Google Shape;1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9125" y="4525532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Application Tips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4294967295"/>
          </p:nvPr>
        </p:nvSpPr>
        <p:spPr>
          <a:xfrm>
            <a:off x="261200" y="1279025"/>
            <a:ext cx="84336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100"/>
              <a:buFont typeface="Merriweather"/>
              <a:buChar char="•"/>
            </a:pPr>
            <a:r>
              <a:rPr lang="en" sz="1100" b="1">
                <a:latin typeface="Merriweather"/>
                <a:ea typeface="Merriweather"/>
                <a:cs typeface="Merriweather"/>
                <a:sym typeface="Merriweather"/>
              </a:rPr>
              <a:t>Personal statement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 is key – make it stand out - get it checked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100"/>
              <a:buFont typeface="Merriweather"/>
              <a:buChar char="•"/>
            </a:pPr>
            <a:r>
              <a:rPr lang="en" sz="1100" b="1">
                <a:latin typeface="Merriweather"/>
                <a:ea typeface="Merriweather"/>
                <a:cs typeface="Merriweather"/>
                <a:sym typeface="Merriweather"/>
              </a:rPr>
              <a:t>Curriculum Vitae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 – get it checked 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100"/>
              <a:buFont typeface="Merriweather"/>
              <a:buChar char="•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For </a:t>
            </a:r>
            <a:r>
              <a:rPr lang="en" sz="1100" b="1">
                <a:latin typeface="Merriweather"/>
                <a:ea typeface="Merriweather"/>
                <a:cs typeface="Merriweather"/>
                <a:sym typeface="Merriweather"/>
              </a:rPr>
              <a:t>references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, inform your referees that you are hoping to apply and ask whether they would be happy to support your application.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Font typeface="Merriweather"/>
              <a:buChar char="○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Personal Tutor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Font typeface="Merriweather"/>
              <a:buChar char="○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Educational Supervisor (GP tutor from Year 2)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Font typeface="Merriweather"/>
              <a:buChar char="○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Educational Supervisor (Year 3)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Font typeface="Merriweather"/>
              <a:buChar char="○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SSC supervisor (Year 2)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Font typeface="Merriweather"/>
              <a:buChar char="○"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Scholarly Project Supervisor (Year 3)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100"/>
              <a:buFont typeface="Merriweather"/>
              <a:buChar char="•"/>
            </a:pPr>
            <a:r>
              <a:rPr lang="en" sz="1100" b="1">
                <a:latin typeface="Merriweather"/>
                <a:ea typeface="Merriweather"/>
                <a:cs typeface="Merriweather"/>
                <a:sym typeface="Merriweather"/>
              </a:rPr>
              <a:t>Interviews 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– prepare early + have mock interviews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Font typeface="Merriweather"/>
              <a:buChar char="•"/>
            </a:pPr>
            <a:r>
              <a:rPr lang="en" sz="1100" b="1">
                <a:latin typeface="Merriweather"/>
                <a:ea typeface="Merriweather"/>
                <a:cs typeface="Merriweather"/>
                <a:sym typeface="Merriweather"/>
              </a:rPr>
              <a:t>King's Career Services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 – check your CV and personal letter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Font typeface="Merriweather"/>
              <a:buChar char="•"/>
            </a:pPr>
            <a:r>
              <a:rPr lang="en" sz="1100" b="1">
                <a:latin typeface="Merriweather"/>
                <a:ea typeface="Merriweather"/>
                <a:cs typeface="Merriweather"/>
                <a:sym typeface="Merriweather"/>
              </a:rPr>
              <a:t>Contact students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 who have intercalated in that subject or at that institution for inside information on the course (+ can offer application tips)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91" name="Google Shape;1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9150" y="4502032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aeec0d0f1b_1_7"/>
          <p:cNvSpPr txBox="1">
            <a:spLocks noGrp="1"/>
          </p:cNvSpPr>
          <p:nvPr>
            <p:ph type="title"/>
          </p:nvPr>
        </p:nvSpPr>
        <p:spPr>
          <a:xfrm>
            <a:off x="536250" y="1660650"/>
            <a:ext cx="7799100" cy="9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Panel and Q&amp;As</a:t>
            </a:r>
            <a:endParaRPr sz="310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7" name="Google Shape;197;g1aeec0d0f1b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625" y="4393650"/>
            <a:ext cx="1574375" cy="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3493"/>
          <a:stretch/>
        </p:blipFill>
        <p:spPr>
          <a:xfrm>
            <a:off x="0" y="0"/>
            <a:ext cx="4380350" cy="4903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5331700" y="1557675"/>
            <a:ext cx="4380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i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Decisions, Decisions…</a:t>
            </a:r>
            <a:endParaRPr sz="4200" b="1" i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8750" y="4522932"/>
            <a:ext cx="1362525" cy="49546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/>
        </p:nvSpPr>
        <p:spPr>
          <a:xfrm>
            <a:off x="5331699" y="3240825"/>
            <a:ext cx="3680415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151576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https://</a:t>
            </a:r>
            <a:r>
              <a:rPr lang="en" sz="1600" b="1" dirty="0" err="1">
                <a:solidFill>
                  <a:srgbClr val="151576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pollev.com</a:t>
            </a:r>
            <a:r>
              <a:rPr lang="en" sz="1600" b="1" dirty="0">
                <a:solidFill>
                  <a:srgbClr val="151576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/gktmsaeducation848</a:t>
            </a:r>
            <a:endParaRPr sz="1800" b="1" dirty="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aeec0d0f1b_2_38"/>
          <p:cNvSpPr txBox="1">
            <a:spLocks noGrp="1"/>
          </p:cNvSpPr>
          <p:nvPr>
            <p:ph type="title"/>
          </p:nvPr>
        </p:nvSpPr>
        <p:spPr>
          <a:xfrm>
            <a:off x="83625" y="930425"/>
            <a:ext cx="3601500" cy="23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9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Clinical Neuroscience MSc and Cardiovascular Science iBSc/MSc</a:t>
            </a:r>
            <a:endParaRPr sz="259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03" name="Google Shape;203;g1aeec0d0f1b_2_38"/>
          <p:cNvPicPr preferRelativeResize="0"/>
          <p:nvPr/>
        </p:nvPicPr>
        <p:blipFill rotWithShape="1">
          <a:blip r:embed="rId3">
            <a:alphaModFix/>
          </a:blip>
          <a:srcRect t="27719"/>
          <a:stretch/>
        </p:blipFill>
        <p:spPr>
          <a:xfrm>
            <a:off x="6649850" y="2350625"/>
            <a:ext cx="2494150" cy="269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aeec0d0f1b_2_38"/>
          <p:cNvPicPr preferRelativeResize="0"/>
          <p:nvPr/>
        </p:nvPicPr>
        <p:blipFill rotWithShape="1">
          <a:blip r:embed="rId4">
            <a:alphaModFix/>
          </a:blip>
          <a:srcRect t="26385" b="-2598"/>
          <a:stretch/>
        </p:blipFill>
        <p:spPr>
          <a:xfrm>
            <a:off x="4155675" y="0"/>
            <a:ext cx="2545501" cy="25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aeec0d0f1b_2_38"/>
          <p:cNvPicPr preferRelativeResize="0"/>
          <p:nvPr/>
        </p:nvPicPr>
        <p:blipFill rotWithShape="1">
          <a:blip r:embed="rId5">
            <a:alphaModFix/>
          </a:blip>
          <a:srcRect b="-3734"/>
          <a:stretch/>
        </p:blipFill>
        <p:spPr>
          <a:xfrm>
            <a:off x="6701175" y="0"/>
            <a:ext cx="2442825" cy="24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aeec0d0f1b_2_38"/>
          <p:cNvPicPr preferRelativeResize="0"/>
          <p:nvPr/>
        </p:nvPicPr>
        <p:blipFill rotWithShape="1">
          <a:blip r:embed="rId6">
            <a:alphaModFix/>
          </a:blip>
          <a:srcRect t="22626" b="20250"/>
          <a:stretch/>
        </p:blipFill>
        <p:spPr>
          <a:xfrm>
            <a:off x="4155675" y="2409400"/>
            <a:ext cx="2545499" cy="26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aeec0d0f1b_2_38"/>
          <p:cNvSpPr txBox="1"/>
          <p:nvPr/>
        </p:nvSpPr>
        <p:spPr>
          <a:xfrm>
            <a:off x="240475" y="3499913"/>
            <a:ext cx="24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Malaika, Fizza and Jackcie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aeec0d0f1b_1_453"/>
          <p:cNvSpPr txBox="1">
            <a:spLocks noGrp="1"/>
          </p:cNvSpPr>
          <p:nvPr>
            <p:ph type="title"/>
          </p:nvPr>
        </p:nvSpPr>
        <p:spPr>
          <a:xfrm>
            <a:off x="212575" y="1160450"/>
            <a:ext cx="3362700" cy="19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9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Human Tissue Repair MSc, Bioengineering iBSc and Management iBSc</a:t>
            </a:r>
            <a:endParaRPr sz="229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13" name="Google Shape;213;g1aeec0d0f1b_1_453"/>
          <p:cNvPicPr preferRelativeResize="0"/>
          <p:nvPr/>
        </p:nvPicPr>
        <p:blipFill rotWithShape="1">
          <a:blip r:embed="rId3">
            <a:alphaModFix/>
          </a:blip>
          <a:srcRect t="11296" b="42159"/>
          <a:stretch/>
        </p:blipFill>
        <p:spPr>
          <a:xfrm>
            <a:off x="6457000" y="2409400"/>
            <a:ext cx="2687002" cy="26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aeec0d0f1b_1_453"/>
          <p:cNvPicPr preferRelativeResize="0"/>
          <p:nvPr/>
        </p:nvPicPr>
        <p:blipFill rotWithShape="1">
          <a:blip r:embed="rId4">
            <a:alphaModFix/>
          </a:blip>
          <a:srcRect t="4135" b="6936"/>
          <a:stretch/>
        </p:blipFill>
        <p:spPr>
          <a:xfrm>
            <a:off x="3727675" y="0"/>
            <a:ext cx="2919499" cy="245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aeec0d0f1b_1_453"/>
          <p:cNvPicPr preferRelativeResize="0"/>
          <p:nvPr/>
        </p:nvPicPr>
        <p:blipFill rotWithShape="1">
          <a:blip r:embed="rId5">
            <a:alphaModFix/>
          </a:blip>
          <a:srcRect b="9885"/>
          <a:stretch/>
        </p:blipFill>
        <p:spPr>
          <a:xfrm>
            <a:off x="6457000" y="0"/>
            <a:ext cx="2687001" cy="24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aeec0d0f1b_1_453"/>
          <p:cNvPicPr preferRelativeResize="0"/>
          <p:nvPr/>
        </p:nvPicPr>
        <p:blipFill rotWithShape="1">
          <a:blip r:embed="rId6">
            <a:alphaModFix/>
          </a:blip>
          <a:srcRect t="7166"/>
          <a:stretch/>
        </p:blipFill>
        <p:spPr>
          <a:xfrm>
            <a:off x="3727675" y="2409400"/>
            <a:ext cx="2729324" cy="26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aeec0d0f1b_1_453"/>
          <p:cNvSpPr txBox="1"/>
          <p:nvPr/>
        </p:nvSpPr>
        <p:spPr>
          <a:xfrm>
            <a:off x="386825" y="3617175"/>
            <a:ext cx="268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Layla, Joseph and Hosna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aeec0d0f1b_1_449"/>
          <p:cNvSpPr txBox="1">
            <a:spLocks noGrp="1"/>
          </p:cNvSpPr>
          <p:nvPr>
            <p:ph type="title"/>
          </p:nvPr>
        </p:nvSpPr>
        <p:spPr>
          <a:xfrm>
            <a:off x="152950" y="1662225"/>
            <a:ext cx="3380700" cy="14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5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Non-Intercalating Experiences </a:t>
            </a:r>
            <a:endParaRPr sz="285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Mini What I Wish I Knew  </a:t>
            </a:r>
            <a:endParaRPr sz="100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Stage 3 Year 4 </a:t>
            </a:r>
            <a:endParaRPr sz="100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23" name="Google Shape;223;g1aeec0d0f1b_1_449"/>
          <p:cNvPicPr preferRelativeResize="0"/>
          <p:nvPr/>
        </p:nvPicPr>
        <p:blipFill rotWithShape="1">
          <a:blip r:embed="rId3">
            <a:alphaModFix/>
          </a:blip>
          <a:srcRect l="2870" t="5077" r="-2869" b="45336"/>
          <a:stretch/>
        </p:blipFill>
        <p:spPr>
          <a:xfrm>
            <a:off x="3742625" y="0"/>
            <a:ext cx="2937651" cy="23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aeec0d0f1b_1_449"/>
          <p:cNvPicPr preferRelativeResize="0"/>
          <p:nvPr/>
        </p:nvPicPr>
        <p:blipFill rotWithShape="1">
          <a:blip r:embed="rId4">
            <a:alphaModFix/>
          </a:blip>
          <a:srcRect l="33029"/>
          <a:stretch/>
        </p:blipFill>
        <p:spPr>
          <a:xfrm>
            <a:off x="6552750" y="2399275"/>
            <a:ext cx="2591273" cy="266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aeec0d0f1b_1_4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2750" y="0"/>
            <a:ext cx="2591276" cy="239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aeec0d0f1b_1_4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2625" y="2399275"/>
            <a:ext cx="2810124" cy="266582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aeec0d0f1b_1_449"/>
          <p:cNvSpPr txBox="1"/>
          <p:nvPr/>
        </p:nvSpPr>
        <p:spPr>
          <a:xfrm>
            <a:off x="376725" y="35320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Leah and Imade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aeec0d0f1b_1_471"/>
          <p:cNvSpPr txBox="1">
            <a:spLocks noGrp="1"/>
          </p:cNvSpPr>
          <p:nvPr>
            <p:ph type="title"/>
          </p:nvPr>
        </p:nvSpPr>
        <p:spPr>
          <a:xfrm>
            <a:off x="313625" y="1432225"/>
            <a:ext cx="3293100" cy="20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 b="1" dirty="0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 Reproductive and Sexual Research MSc, Public Health for Eye Care MSc &amp; Women’s Health </a:t>
            </a:r>
            <a:r>
              <a:rPr lang="en" sz="2350" b="1" dirty="0" err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iBSc</a:t>
            </a:r>
            <a:endParaRPr sz="5900" b="1" dirty="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3" name="Google Shape;233;g1aeec0d0f1b_1_471"/>
          <p:cNvPicPr preferRelativeResize="0"/>
          <p:nvPr/>
        </p:nvPicPr>
        <p:blipFill rotWithShape="1">
          <a:blip r:embed="rId3">
            <a:alphaModFix/>
          </a:blip>
          <a:srcRect t="10354"/>
          <a:stretch/>
        </p:blipFill>
        <p:spPr>
          <a:xfrm>
            <a:off x="6781575" y="0"/>
            <a:ext cx="2362425" cy="257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aeec0d0f1b_1_471"/>
          <p:cNvPicPr preferRelativeResize="0"/>
          <p:nvPr/>
        </p:nvPicPr>
        <p:blipFill rotWithShape="1">
          <a:blip r:embed="rId4">
            <a:alphaModFix/>
          </a:blip>
          <a:srcRect l="10168"/>
          <a:stretch/>
        </p:blipFill>
        <p:spPr>
          <a:xfrm>
            <a:off x="3831525" y="0"/>
            <a:ext cx="2950052" cy="257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aeec0d0f1b_1_471"/>
          <p:cNvPicPr preferRelativeResize="0"/>
          <p:nvPr/>
        </p:nvPicPr>
        <p:blipFill rotWithShape="1">
          <a:blip r:embed="rId5">
            <a:alphaModFix/>
          </a:blip>
          <a:srcRect t="38271"/>
          <a:stretch/>
        </p:blipFill>
        <p:spPr>
          <a:xfrm>
            <a:off x="3831525" y="2571750"/>
            <a:ext cx="2950049" cy="250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1aeec0d0f1b_1_471"/>
          <p:cNvSpPr txBox="1"/>
          <p:nvPr/>
        </p:nvSpPr>
        <p:spPr>
          <a:xfrm>
            <a:off x="998425" y="3742625"/>
            <a:ext cx="217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Anu, Nav &amp; </a:t>
            </a:r>
            <a:r>
              <a:rPr lang="en" b="1" dirty="0" err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Akalya</a:t>
            </a:r>
            <a:endParaRPr b="1" dirty="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7" name="Google Shape;237;g1aeec0d0f1b_1_4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1575" y="2571750"/>
            <a:ext cx="2362425" cy="25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aeec0d0f1b_1_475"/>
          <p:cNvSpPr txBox="1">
            <a:spLocks noGrp="1"/>
          </p:cNvSpPr>
          <p:nvPr>
            <p:ph type="title"/>
          </p:nvPr>
        </p:nvSpPr>
        <p:spPr>
          <a:xfrm>
            <a:off x="265350" y="1338150"/>
            <a:ext cx="2703600" cy="1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Neuroscience iBSc, Surgical Skills MSc and Health &amp; International Development MSc</a:t>
            </a:r>
            <a:endParaRPr sz="670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43" name="Google Shape;243;g1aeec0d0f1b_1_475"/>
          <p:cNvPicPr preferRelativeResize="0"/>
          <p:nvPr/>
        </p:nvPicPr>
        <p:blipFill rotWithShape="1">
          <a:blip r:embed="rId3">
            <a:alphaModFix/>
          </a:blip>
          <a:srcRect t="21703" r="3185"/>
          <a:stretch/>
        </p:blipFill>
        <p:spPr>
          <a:xfrm>
            <a:off x="3679950" y="2635925"/>
            <a:ext cx="2864451" cy="2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1aeec0d0f1b_1_4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400" y="0"/>
            <a:ext cx="2599600" cy="26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aeec0d0f1b_1_4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4400" y="2635925"/>
            <a:ext cx="2599600" cy="24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aeec0d0f1b_1_475"/>
          <p:cNvSpPr txBox="1"/>
          <p:nvPr/>
        </p:nvSpPr>
        <p:spPr>
          <a:xfrm>
            <a:off x="909525" y="3638075"/>
            <a:ext cx="159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1aeec0d0f1b_1_475"/>
          <p:cNvSpPr txBox="1"/>
          <p:nvPr/>
        </p:nvSpPr>
        <p:spPr>
          <a:xfrm>
            <a:off x="653475" y="3439425"/>
            <a:ext cx="211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Maria, Mai and Sami</a:t>
            </a:r>
            <a:r>
              <a:rPr lang="en"/>
              <a:t> </a:t>
            </a:r>
            <a:endParaRPr/>
          </a:p>
        </p:txBody>
      </p:sp>
      <p:pic>
        <p:nvPicPr>
          <p:cNvPr id="248" name="Google Shape;248;g1aeec0d0f1b_1_4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9950" y="-19450"/>
            <a:ext cx="2864452" cy="26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aeec0d0f1b_1_493"/>
          <p:cNvSpPr txBox="1">
            <a:spLocks noGrp="1"/>
          </p:cNvSpPr>
          <p:nvPr>
            <p:ph type="title"/>
          </p:nvPr>
        </p:nvSpPr>
        <p:spPr>
          <a:xfrm>
            <a:off x="155700" y="1881775"/>
            <a:ext cx="3261900" cy="12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Anatomy, Pharmacology &amp; Immunology iBSc</a:t>
            </a:r>
            <a:endParaRPr sz="840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54" name="Google Shape;254;g1aeec0d0f1b_1_493"/>
          <p:cNvPicPr preferRelativeResize="0"/>
          <p:nvPr/>
        </p:nvPicPr>
        <p:blipFill rotWithShape="1">
          <a:blip r:embed="rId3">
            <a:alphaModFix/>
          </a:blip>
          <a:srcRect b="8725"/>
          <a:stretch/>
        </p:blipFill>
        <p:spPr>
          <a:xfrm>
            <a:off x="6287975" y="0"/>
            <a:ext cx="2856026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1aeec0d0f1b_1_4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500" y="2571751"/>
            <a:ext cx="2856026" cy="249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1aeec0d0f1b_1_4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800" y="0"/>
            <a:ext cx="30857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aeec0d0f1b_1_4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6275" y="2571750"/>
            <a:ext cx="2971874" cy="249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aeec0d0f1b_1_493"/>
          <p:cNvSpPr txBox="1"/>
          <p:nvPr/>
        </p:nvSpPr>
        <p:spPr>
          <a:xfrm>
            <a:off x="358650" y="3460513"/>
            <a:ext cx="285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Nikki, Tanzim and Ebrahim 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aeec0d0f1b_2_55"/>
          <p:cNvSpPr txBox="1"/>
          <p:nvPr/>
        </p:nvSpPr>
        <p:spPr>
          <a:xfrm>
            <a:off x="345050" y="1130400"/>
            <a:ext cx="4119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Feedback Form</a:t>
            </a:r>
            <a:endParaRPr sz="2800" b="1" dirty="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Thank you for attending!</a:t>
            </a:r>
            <a:endParaRPr sz="2800" b="1" dirty="0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64" name="Google Shape;264;g1aeec0d0f1b_2_55"/>
          <p:cNvPicPr preferRelativeResize="0"/>
          <p:nvPr/>
        </p:nvPicPr>
        <p:blipFill rotWithShape="1">
          <a:blip r:embed="rId3">
            <a:alphaModFix/>
          </a:blip>
          <a:srcRect t="-2490" b="2489"/>
          <a:stretch/>
        </p:blipFill>
        <p:spPr>
          <a:xfrm>
            <a:off x="4795350" y="761850"/>
            <a:ext cx="3202175" cy="320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aeec0d0f1b_2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700" y="4512482"/>
            <a:ext cx="1362525" cy="49546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aeec0d0f1b_2_55"/>
          <p:cNvSpPr txBox="1"/>
          <p:nvPr/>
        </p:nvSpPr>
        <p:spPr>
          <a:xfrm>
            <a:off x="1108250" y="2237200"/>
            <a:ext cx="2592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For more GKT MSA &amp; MSA Education Updates, follow us on Instagram and Facebook 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@gktmsa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Email us: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msa@kcl.ac.uk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11700" y="362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" sz="2620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Session outline</a:t>
            </a:r>
            <a:endParaRPr sz="2620"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" name="Google Shape;69;p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685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17.00-17.30 - </a:t>
            </a:r>
            <a:r>
              <a:rPr lang="en" sz="1450" b="1">
                <a:latin typeface="Merriweather"/>
                <a:ea typeface="Merriweather"/>
                <a:cs typeface="Merriweather"/>
                <a:sym typeface="Merriweather"/>
              </a:rPr>
              <a:t>Introduction to Intercalation </a:t>
            </a:r>
            <a:endParaRPr sz="145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Speakers and Q&amp;As</a:t>
            </a:r>
            <a:endParaRPr sz="145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17.30-18.00 -</a:t>
            </a:r>
            <a:r>
              <a:rPr lang="en" sz="1450" b="1">
                <a:latin typeface="Merriweather"/>
                <a:ea typeface="Merriweather"/>
                <a:cs typeface="Merriweather"/>
                <a:sym typeface="Merriweather"/>
              </a:rPr>
              <a:t> Cardiovascular Science &amp; Clinical Neuroscience</a:t>
            </a:r>
            <a:endParaRPr sz="145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18.00-18.30 -  </a:t>
            </a:r>
            <a:r>
              <a:rPr lang="en" sz="1450" b="1">
                <a:latin typeface="Merriweather"/>
                <a:ea typeface="Merriweather"/>
                <a:cs typeface="Merriweather"/>
                <a:sym typeface="Merriweather"/>
              </a:rPr>
              <a:t>Human Tissue Repair, Bioengineering &amp; Management</a:t>
            </a:r>
            <a:endParaRPr sz="145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18.30-18.45 - </a:t>
            </a:r>
            <a:r>
              <a:rPr lang="en" sz="1450" b="1">
                <a:latin typeface="Merriweather"/>
                <a:ea typeface="Merriweather"/>
                <a:cs typeface="Merriweather"/>
                <a:sym typeface="Merriweather"/>
              </a:rPr>
              <a:t>Non-Intercalating Experiences</a:t>
            </a:r>
            <a:endParaRPr sz="145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19.00-19.30 - </a:t>
            </a:r>
            <a:r>
              <a:rPr lang="en" sz="1450" b="1">
                <a:latin typeface="Merriweather"/>
                <a:ea typeface="Merriweather"/>
                <a:cs typeface="Merriweather"/>
                <a:sym typeface="Merriweather"/>
              </a:rPr>
              <a:t>Women’s Health, Reproductive and Sexual Research &amp; Public Health for Eye Care</a:t>
            </a:r>
            <a:endParaRPr sz="145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19.30 - 20.00 - </a:t>
            </a:r>
            <a:r>
              <a:rPr lang="en" sz="1450" b="1">
                <a:latin typeface="Merriweather"/>
                <a:ea typeface="Merriweather"/>
                <a:cs typeface="Merriweather"/>
                <a:sym typeface="Merriweather"/>
              </a:rPr>
              <a:t>Neuroscience, Surgical Skills and Health &amp; International Development </a:t>
            </a:r>
            <a:endParaRPr sz="145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20.00 - 20.25 - </a:t>
            </a:r>
            <a:r>
              <a:rPr lang="en" sz="1450" b="1">
                <a:latin typeface="Merriweather"/>
                <a:ea typeface="Merriweather"/>
                <a:cs typeface="Merriweather"/>
                <a:sym typeface="Merriweather"/>
              </a:rPr>
              <a:t>Anatomy</a:t>
            </a: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" sz="1450" b="1">
                <a:latin typeface="Merriweather"/>
                <a:ea typeface="Merriweather"/>
                <a:cs typeface="Merriweather"/>
                <a:sym typeface="Merriweather"/>
              </a:rPr>
              <a:t>Pharmacology</a:t>
            </a: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 &amp; </a:t>
            </a:r>
            <a:r>
              <a:rPr lang="en" sz="1450" b="1">
                <a:latin typeface="Merriweather"/>
                <a:ea typeface="Merriweather"/>
                <a:cs typeface="Merriweather"/>
                <a:sym typeface="Merriweather"/>
              </a:rPr>
              <a:t>Immunology </a:t>
            </a:r>
            <a:endParaRPr sz="145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Merriweather"/>
                <a:ea typeface="Merriweather"/>
                <a:cs typeface="Merriweather"/>
                <a:sym typeface="Merriweather"/>
              </a:rPr>
              <a:t>20.25 - 20.30 </a:t>
            </a:r>
            <a:r>
              <a:rPr lang="en" sz="1450" b="1">
                <a:latin typeface="Merriweather"/>
                <a:ea typeface="Merriweather"/>
                <a:cs typeface="Merriweather"/>
                <a:sym typeface="Merriweather"/>
              </a:rPr>
              <a:t>- Closing Remarks and Feedback Form</a:t>
            </a:r>
            <a:endParaRPr sz="145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70" name="Google Shape;70;p3"/>
          <p:cNvCxnSpPr/>
          <p:nvPr/>
        </p:nvCxnSpPr>
        <p:spPr>
          <a:xfrm>
            <a:off x="397250" y="1442700"/>
            <a:ext cx="5833500" cy="10500"/>
          </a:xfrm>
          <a:prstGeom prst="straightConnector1">
            <a:avLst/>
          </a:prstGeom>
          <a:noFill/>
          <a:ln w="19050" cap="flat" cmpd="sng">
            <a:solidFill>
              <a:srgbClr val="15157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150" y="4502032"/>
            <a:ext cx="1362525" cy="49546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3303550" y="1411325"/>
            <a:ext cx="58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aeec0d0f1b_1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Introduction to Intercalation</a:t>
            </a:r>
            <a:r>
              <a:rPr lang="en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8" name="Google Shape;78;g1aeec0d0f1b_1_1"/>
          <p:cNvSpPr txBox="1">
            <a:spLocks noGrp="1"/>
          </p:cNvSpPr>
          <p:nvPr>
            <p:ph type="body" idx="1"/>
          </p:nvPr>
        </p:nvSpPr>
        <p:spPr>
          <a:xfrm>
            <a:off x="311700" y="1281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What is intercalation?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What can I intercalate in, and where?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Why should I intercalate (or not)?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750">
                <a:latin typeface="Merriweather"/>
                <a:ea typeface="Merriweather"/>
                <a:cs typeface="Merriweather"/>
                <a:sym typeface="Merriweather"/>
              </a:rPr>
              <a:t>BSc/MSc Applications &amp; Funding</a:t>
            </a:r>
            <a:endParaRPr sz="175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"/>
              <a:buFont typeface="Merriweather"/>
              <a:buChar char="●"/>
            </a:pPr>
            <a:r>
              <a:rPr lang="en" sz="1750">
                <a:latin typeface="Merriweather"/>
                <a:ea typeface="Merriweather"/>
                <a:cs typeface="Merriweather"/>
                <a:sym typeface="Merriweather"/>
              </a:rPr>
              <a:t>Top Tips</a:t>
            </a:r>
            <a:endParaRPr sz="175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9" name="Google Shape;79;g1aeec0d0f1b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150" y="4502032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Intercalation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4294967295"/>
          </p:nvPr>
        </p:nvSpPr>
        <p:spPr>
          <a:xfrm>
            <a:off x="355200" y="1243600"/>
            <a:ext cx="84336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an additional year of study to explore a subject area as a degree in greater depth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400" b="1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4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Occurs between 3</a:t>
            </a:r>
            <a:r>
              <a:rPr lang="en" sz="1400" baseline="30000">
                <a:latin typeface="Merriweather"/>
                <a:ea typeface="Merriweather"/>
                <a:cs typeface="Merriweather"/>
                <a:sym typeface="Merriweather"/>
              </a:rPr>
              <a:t>rd</a:t>
            </a: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 and 4</a:t>
            </a:r>
            <a:r>
              <a:rPr lang="en" sz="1400" baseline="30000"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 year 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Arial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4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More than ‘just a year out of med’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Arial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4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Separate request if you want to apply for an external iBSc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Arial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4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Process for MScs is the same as iBScs now and do not require a ‘request to interrupt your studies’.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150" y="4502032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b28d0506c5_0_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Types of intercalated degrees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2" name="Google Shape;92;g1b28d0506c5_0_22"/>
          <p:cNvSpPr txBox="1"/>
          <p:nvPr/>
        </p:nvSpPr>
        <p:spPr>
          <a:xfrm>
            <a:off x="311700" y="1367325"/>
            <a:ext cx="7234500" cy="228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4325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464E52"/>
              </a:buClr>
              <a:buSzPts val="1350"/>
              <a:buFont typeface="Merriweather"/>
              <a:buChar char="●"/>
            </a:pPr>
            <a:r>
              <a:rPr lang="en" sz="1350" b="1" dirty="0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BA (Bachelor of Arts)</a:t>
            </a:r>
            <a:r>
              <a:rPr lang="en" sz="1350" dirty="0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 – tend to be a less </a:t>
            </a:r>
            <a:r>
              <a:rPr lang="en" sz="1350" dirty="0" err="1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specialised</a:t>
            </a:r>
            <a:r>
              <a:rPr lang="en" sz="1350" dirty="0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 degree that focuses more on skills such as creative writing and critical thinking e.g. English Literature,  Medical Ethics and Medical Humanities.</a:t>
            </a:r>
            <a:endParaRPr sz="1350" dirty="0">
              <a:solidFill>
                <a:srgbClr val="464E5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E52"/>
              </a:buClr>
              <a:buSzPts val="1350"/>
              <a:buFont typeface="Merriweather"/>
              <a:buChar char="●"/>
            </a:pPr>
            <a:r>
              <a:rPr lang="en" sz="1350" b="1" dirty="0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BSc (Bachelor of Science)</a:t>
            </a:r>
            <a:r>
              <a:rPr lang="en" sz="1350" dirty="0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 – a more focused degree for mathematical and analytical subjects  that fall under the  Sciences,  Mathematics and Business</a:t>
            </a:r>
            <a:endParaRPr sz="1350" dirty="0">
              <a:solidFill>
                <a:srgbClr val="464E5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E52"/>
              </a:buClr>
              <a:buSzPts val="1350"/>
              <a:buFont typeface="Merriweather"/>
              <a:buChar char="●"/>
            </a:pPr>
            <a:r>
              <a:rPr lang="en" sz="1350" b="1" dirty="0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Masters</a:t>
            </a:r>
            <a:r>
              <a:rPr lang="en" sz="1350" dirty="0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 - a postgraduate level degree that can only be done after at least 3 years of medical school, they can be a </a:t>
            </a:r>
            <a:r>
              <a:rPr lang="en" sz="1350" dirty="0" err="1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MRes</a:t>
            </a:r>
            <a:r>
              <a:rPr lang="en" sz="1350" dirty="0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" sz="1350" dirty="0" err="1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Mphil</a:t>
            </a:r>
            <a:r>
              <a:rPr lang="en" sz="1350" dirty="0">
                <a:solidFill>
                  <a:srgbClr val="464E52"/>
                </a:solidFill>
                <a:latin typeface="Merriweather"/>
                <a:ea typeface="Merriweather"/>
                <a:cs typeface="Merriweather"/>
                <a:sym typeface="Merriweather"/>
              </a:rPr>
              <a:t>, MA, MSc or Meng. Tend to be more intense. </a:t>
            </a:r>
            <a:endParaRPr sz="1350" dirty="0">
              <a:solidFill>
                <a:srgbClr val="464E5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3" name="Google Shape;93;g1b28d0506c5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700" y="4522932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iBSc and Intercalation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4294967295"/>
          </p:nvPr>
        </p:nvSpPr>
        <p:spPr>
          <a:xfrm>
            <a:off x="355225" y="1443550"/>
            <a:ext cx="84336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4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An opportunity to explore an aspect of medical studies in much greater detail.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4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Typically, intercalated subjects require you to examine current research and to conduct an experimental project of your own, deepening your knowledge and adding to your portfolio of skills.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4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Often joining 3</a:t>
            </a:r>
            <a:r>
              <a:rPr lang="en" sz="1400" baseline="30000">
                <a:latin typeface="Merriweather"/>
                <a:ea typeface="Merriweather"/>
                <a:cs typeface="Merriweather"/>
                <a:sym typeface="Merriweather"/>
              </a:rPr>
              <a:t>rd</a:t>
            </a: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 year undergraduate students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150" y="4502032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MSc and Intercalation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4294967295"/>
          </p:nvPr>
        </p:nvSpPr>
        <p:spPr>
          <a:xfrm>
            <a:off x="355225" y="1443550"/>
            <a:ext cx="84336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A chance to study a specific (clinical) interest in great depth, particularly useful if in two minds about a specialty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8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Enhance your own personal development: independence, self-motivation, time management (transferable skills)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Opportunity to conduct independent, novel research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Merriweather"/>
              <a:buChar char="•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Networking opportunity (peers, lecturers, researchers)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150" y="4502032"/>
            <a:ext cx="1362525" cy="49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151576"/>
                </a:solidFill>
                <a:latin typeface="EB Garamond"/>
                <a:ea typeface="EB Garamond"/>
                <a:cs typeface="EB Garamond"/>
                <a:sym typeface="EB Garamond"/>
              </a:rPr>
              <a:t>Where Can I Intercalate?</a:t>
            </a:r>
            <a:endParaRPr b="1">
              <a:solidFill>
                <a:srgbClr val="15157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4294967295"/>
          </p:nvPr>
        </p:nvSpPr>
        <p:spPr>
          <a:xfrm>
            <a:off x="355200" y="1244900"/>
            <a:ext cx="84336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500"/>
              <a:buFont typeface="Merriweather"/>
              <a:buChar char="•"/>
            </a:pPr>
            <a:r>
              <a:rPr lang="en" sz="1500">
                <a:latin typeface="Merriweather"/>
                <a:ea typeface="Merriweather"/>
                <a:cs typeface="Merriweather"/>
                <a:sym typeface="Merriweather"/>
              </a:rPr>
              <a:t>The range of courses offered at other universities is vast, there is something for everyone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500"/>
              <a:buFont typeface="Merriweather"/>
              <a:buChar char="•"/>
            </a:pPr>
            <a:r>
              <a:rPr lang="en" sz="1500">
                <a:latin typeface="Merriweather"/>
                <a:ea typeface="Merriweather"/>
                <a:cs typeface="Merriweather"/>
                <a:sym typeface="Merriweather"/>
              </a:rPr>
              <a:t>Similar to applying for med, you need to factors outside of the course alone (location, living expenses, etc)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00"/>
              <a:buNone/>
            </a:pP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76"/>
              </a:buClr>
              <a:buSzPts val="1500"/>
              <a:buFont typeface="Merriweather"/>
              <a:buChar char="•"/>
            </a:pPr>
            <a:r>
              <a:rPr lang="en" sz="15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https://www.intercalate.co.uk/</a:t>
            </a:r>
            <a:r>
              <a:rPr lang="en" sz="1500">
                <a:latin typeface="Merriweather"/>
                <a:ea typeface="Merriweather"/>
                <a:cs typeface="Merriweather"/>
                <a:sym typeface="Merriweather"/>
              </a:rPr>
              <a:t> database of intercalations available for medical students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4" name="Google Shape;11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6150" y="4514700"/>
            <a:ext cx="1327701" cy="4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15296</TotalTime>
  <Words>1382</Words>
  <Application>Microsoft Macintosh PowerPoint</Application>
  <PresentationFormat>On-screen Show (16:9)</PresentationFormat>
  <Paragraphs>207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EB Garamond</vt:lpstr>
      <vt:lpstr>Arial</vt:lpstr>
      <vt:lpstr>Merriweather</vt:lpstr>
      <vt:lpstr>Simple Light</vt:lpstr>
      <vt:lpstr>PowerPoint Presentation</vt:lpstr>
      <vt:lpstr>PowerPoint Presentation</vt:lpstr>
      <vt:lpstr>Session outline</vt:lpstr>
      <vt:lpstr>Introduction to Intercalation </vt:lpstr>
      <vt:lpstr>Intercalation</vt:lpstr>
      <vt:lpstr>Types of intercalated degrees</vt:lpstr>
      <vt:lpstr>iBSc and Intercalation</vt:lpstr>
      <vt:lpstr>MSc and Intercalation</vt:lpstr>
      <vt:lpstr>Where Can I Intercalate?</vt:lpstr>
      <vt:lpstr>Intercalating - Pros</vt:lpstr>
      <vt:lpstr>Intercalating - Cons</vt:lpstr>
      <vt:lpstr>Intercalating at King’s</vt:lpstr>
      <vt:lpstr> KCL iBScs  </vt:lpstr>
      <vt:lpstr>Intercalating Externally - iBSc</vt:lpstr>
      <vt:lpstr>Intercalating - MSc</vt:lpstr>
      <vt:lpstr>Funding</vt:lpstr>
      <vt:lpstr>iBSc vs MSc</vt:lpstr>
      <vt:lpstr>Application Tips</vt:lpstr>
      <vt:lpstr>Panel and Q&amp;As</vt:lpstr>
      <vt:lpstr>Clinical Neuroscience MSc and Cardiovascular Science iBSc/MSc</vt:lpstr>
      <vt:lpstr>Human Tissue Repair MSc, Bioengineering iBSc and Management iBSc</vt:lpstr>
      <vt:lpstr>Non-Intercalating Experiences  Mini What I Wish I Knew   Stage 3 Year 4 </vt:lpstr>
      <vt:lpstr> Reproductive and Sexual Research MSc, Public Health for Eye Care MSc &amp; Women’s Health iBSc</vt:lpstr>
      <vt:lpstr>Neuroscience iBSc, Surgical Skills MSc and Health &amp; International Development MSc</vt:lpstr>
      <vt:lpstr>Anatomy, Pharmacology &amp; Immunology iBSc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Leah Asante</cp:lastModifiedBy>
  <cp:revision>6</cp:revision>
  <dcterms:modified xsi:type="dcterms:W3CDTF">2023-01-13T10:37:50Z</dcterms:modified>
</cp:coreProperties>
</file>