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81"/>
  </p:notesMasterIdLst>
  <p:sldIdLst>
    <p:sldId id="256" r:id="rId2"/>
    <p:sldId id="257" r:id="rId3"/>
    <p:sldId id="294" r:id="rId4"/>
    <p:sldId id="295" r:id="rId5"/>
    <p:sldId id="258" r:id="rId6"/>
    <p:sldId id="297" r:id="rId7"/>
    <p:sldId id="298" r:id="rId8"/>
    <p:sldId id="324" r:id="rId9"/>
    <p:sldId id="300" r:id="rId10"/>
    <p:sldId id="299" r:id="rId11"/>
    <p:sldId id="302" r:id="rId12"/>
    <p:sldId id="301" r:id="rId13"/>
    <p:sldId id="303" r:id="rId14"/>
    <p:sldId id="304" r:id="rId15"/>
    <p:sldId id="305" r:id="rId16"/>
    <p:sldId id="306" r:id="rId17"/>
    <p:sldId id="307" r:id="rId18"/>
    <p:sldId id="308" r:id="rId19"/>
    <p:sldId id="309" r:id="rId20"/>
    <p:sldId id="340" r:id="rId21"/>
    <p:sldId id="310" r:id="rId22"/>
    <p:sldId id="311" r:id="rId23"/>
    <p:sldId id="312" r:id="rId24"/>
    <p:sldId id="313" r:id="rId25"/>
    <p:sldId id="314" r:id="rId26"/>
    <p:sldId id="315" r:id="rId27"/>
    <p:sldId id="316" r:id="rId28"/>
    <p:sldId id="317" r:id="rId29"/>
    <p:sldId id="320" r:id="rId30"/>
    <p:sldId id="318" r:id="rId31"/>
    <p:sldId id="319" r:id="rId32"/>
    <p:sldId id="321" r:id="rId33"/>
    <p:sldId id="322" r:id="rId34"/>
    <p:sldId id="323" r:id="rId35"/>
    <p:sldId id="260" r:id="rId36"/>
    <p:sldId id="290" r:id="rId37"/>
    <p:sldId id="341" r:id="rId38"/>
    <p:sldId id="343" r:id="rId39"/>
    <p:sldId id="342" r:id="rId40"/>
    <p:sldId id="345" r:id="rId41"/>
    <p:sldId id="344" r:id="rId42"/>
    <p:sldId id="349" r:id="rId43"/>
    <p:sldId id="346" r:id="rId44"/>
    <p:sldId id="348" r:id="rId45"/>
    <p:sldId id="347" r:id="rId46"/>
    <p:sldId id="350" r:id="rId47"/>
    <p:sldId id="351" r:id="rId48"/>
    <p:sldId id="352" r:id="rId49"/>
    <p:sldId id="353" r:id="rId50"/>
    <p:sldId id="354" r:id="rId51"/>
    <p:sldId id="355" r:id="rId52"/>
    <p:sldId id="277" r:id="rId53"/>
    <p:sldId id="325" r:id="rId54"/>
    <p:sldId id="326" r:id="rId55"/>
    <p:sldId id="327" r:id="rId56"/>
    <p:sldId id="328" r:id="rId57"/>
    <p:sldId id="329" r:id="rId58"/>
    <p:sldId id="330" r:id="rId59"/>
    <p:sldId id="331" r:id="rId60"/>
    <p:sldId id="332" r:id="rId61"/>
    <p:sldId id="333" r:id="rId62"/>
    <p:sldId id="334" r:id="rId63"/>
    <p:sldId id="335" r:id="rId64"/>
    <p:sldId id="336" r:id="rId65"/>
    <p:sldId id="337" r:id="rId66"/>
    <p:sldId id="338" r:id="rId67"/>
    <p:sldId id="339" r:id="rId68"/>
    <p:sldId id="356" r:id="rId69"/>
    <p:sldId id="357" r:id="rId70"/>
    <p:sldId id="358" r:id="rId71"/>
    <p:sldId id="359" r:id="rId72"/>
    <p:sldId id="360" r:id="rId73"/>
    <p:sldId id="361" r:id="rId74"/>
    <p:sldId id="362" r:id="rId75"/>
    <p:sldId id="363" r:id="rId76"/>
    <p:sldId id="364" r:id="rId77"/>
    <p:sldId id="365" r:id="rId78"/>
    <p:sldId id="366" r:id="rId79"/>
    <p:sldId id="263" r:id="rId80"/>
  </p:sldIdLst>
  <p:sldSz cx="18288000" cy="10287000"/>
  <p:notesSz cx="6858000" cy="9144000"/>
  <p:embeddedFontLst>
    <p:embeddedFont>
      <p:font typeface="Cardo" panose="020B0604020202020204" charset="-79"/>
      <p:regular r:id="rId82"/>
      <p:bold r:id="rId83"/>
      <p:italic r:id="rId84"/>
    </p:embeddedFont>
    <p:embeddedFont>
      <p:font typeface="Garamond" panose="02020404030301010803" pitchFamily="18" charset="0"/>
      <p:regular r:id="rId85"/>
      <p:bold r:id="rId86"/>
      <p:italic r:id="rId87"/>
      <p:boldItalic r:id="rId8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E1DCDEB-0720-6BC8-14DD-9B0902D462CF}" v="7" dt="2026-04-06T13:36:16.30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130"/>
    <p:restoredTop sz="94793"/>
  </p:normalViewPr>
  <p:slideViewPr>
    <p:cSldViewPr snapToGrid="0">
      <p:cViewPr varScale="1">
        <p:scale>
          <a:sx n="64" d="100"/>
          <a:sy n="64" d="100"/>
        </p:scale>
        <p:origin x="176" y="7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slides/slide25.xml" Id="rId26" /><Relationship Type="http://schemas.openxmlformats.org/officeDocument/2006/relationships/slide" Target="slides/slide20.xml" Id="rId21" /><Relationship Type="http://schemas.openxmlformats.org/officeDocument/2006/relationships/slide" Target="slides/slide41.xml" Id="rId42" /><Relationship Type="http://schemas.openxmlformats.org/officeDocument/2006/relationships/slide" Target="slides/slide46.xml" Id="rId47" /><Relationship Type="http://schemas.openxmlformats.org/officeDocument/2006/relationships/slide" Target="slides/slide62.xml" Id="rId63" /><Relationship Type="http://schemas.openxmlformats.org/officeDocument/2006/relationships/slide" Target="slides/slide67.xml" Id="rId68" /><Relationship Type="http://schemas.openxmlformats.org/officeDocument/2006/relationships/font" Target="fonts/font3.fntdata" Id="rId84" /><Relationship Type="http://schemas.openxmlformats.org/officeDocument/2006/relationships/presProps" Target="presProps.xml" Id="rId89" /><Relationship Type="http://schemas.openxmlformats.org/officeDocument/2006/relationships/slide" Target="slides/slide15.xml" Id="rId16" /><Relationship Type="http://schemas.openxmlformats.org/officeDocument/2006/relationships/slide" Target="slides/slide10.xml" Id="rId11" /><Relationship Type="http://schemas.openxmlformats.org/officeDocument/2006/relationships/slide" Target="slides/slide31.xml" Id="rId32" /><Relationship Type="http://schemas.openxmlformats.org/officeDocument/2006/relationships/slide" Target="slides/slide36.xml" Id="rId37" /><Relationship Type="http://schemas.openxmlformats.org/officeDocument/2006/relationships/slide" Target="slides/slide52.xml" Id="rId53" /><Relationship Type="http://schemas.openxmlformats.org/officeDocument/2006/relationships/slide" Target="slides/slide57.xml" Id="rId58" /><Relationship Type="http://schemas.openxmlformats.org/officeDocument/2006/relationships/slide" Target="slides/slide73.xml" Id="rId74" /><Relationship Type="http://schemas.openxmlformats.org/officeDocument/2006/relationships/slide" Target="slides/slide78.xml" Id="rId79" /><Relationship Type="http://schemas.openxmlformats.org/officeDocument/2006/relationships/slide" Target="slides/slide4.xml" Id="rId5" /><Relationship Type="http://schemas.openxmlformats.org/officeDocument/2006/relationships/viewProps" Target="viewProps.xml" Id="rId90" /><Relationship Type="http://schemas.openxmlformats.org/officeDocument/2006/relationships/slide" Target="slides/slide21.xml" Id="rId22" /><Relationship Type="http://schemas.openxmlformats.org/officeDocument/2006/relationships/slide" Target="slides/slide26.xml" Id="rId27" /><Relationship Type="http://schemas.openxmlformats.org/officeDocument/2006/relationships/slide" Target="slides/slide42.xml" Id="rId43" /><Relationship Type="http://schemas.openxmlformats.org/officeDocument/2006/relationships/slide" Target="slides/slide47.xml" Id="rId48" /><Relationship Type="http://schemas.openxmlformats.org/officeDocument/2006/relationships/slide" Target="slides/slide63.xml" Id="rId64" /><Relationship Type="http://schemas.openxmlformats.org/officeDocument/2006/relationships/slide" Target="slides/slide68.xml" Id="rId69" /><Relationship Type="http://schemas.openxmlformats.org/officeDocument/2006/relationships/slide" Target="slides/slide7.xml" Id="rId8" /><Relationship Type="http://schemas.openxmlformats.org/officeDocument/2006/relationships/slide" Target="slides/slide50.xml" Id="rId51" /><Relationship Type="http://schemas.openxmlformats.org/officeDocument/2006/relationships/slide" Target="slides/slide71.xml" Id="rId72" /><Relationship Type="http://schemas.openxmlformats.org/officeDocument/2006/relationships/slide" Target="slides/slide79.xml" Id="rId80" /><Relationship Type="http://schemas.openxmlformats.org/officeDocument/2006/relationships/font" Target="fonts/font4.fntdata" Id="rId85" /><Relationship Type="http://schemas.openxmlformats.org/officeDocument/2006/relationships/slide" Target="slides/slide2.xml" Id="rId3" /><Relationship Type="http://schemas.openxmlformats.org/officeDocument/2006/relationships/slide" Target="slides/slide11.xml" Id="rId12" /><Relationship Type="http://schemas.openxmlformats.org/officeDocument/2006/relationships/slide" Target="slides/slide16.xml" Id="rId17" /><Relationship Type="http://schemas.openxmlformats.org/officeDocument/2006/relationships/slide" Target="slides/slide24.xml" Id="rId25" /><Relationship Type="http://schemas.openxmlformats.org/officeDocument/2006/relationships/slide" Target="slides/slide32.xml" Id="rId33" /><Relationship Type="http://schemas.openxmlformats.org/officeDocument/2006/relationships/slide" Target="slides/slide37.xml" Id="rId38" /><Relationship Type="http://schemas.openxmlformats.org/officeDocument/2006/relationships/slide" Target="slides/slide45.xml" Id="rId46" /><Relationship Type="http://schemas.openxmlformats.org/officeDocument/2006/relationships/slide" Target="slides/slide58.xml" Id="rId59" /><Relationship Type="http://schemas.openxmlformats.org/officeDocument/2006/relationships/slide" Target="slides/slide66.xml" Id="rId67" /><Relationship Type="http://schemas.openxmlformats.org/officeDocument/2006/relationships/slide" Target="slides/slide19.xml" Id="rId20" /><Relationship Type="http://schemas.openxmlformats.org/officeDocument/2006/relationships/slide" Target="slides/slide40.xml" Id="rId41" /><Relationship Type="http://schemas.openxmlformats.org/officeDocument/2006/relationships/slide" Target="slides/slide53.xml" Id="rId54" /><Relationship Type="http://schemas.openxmlformats.org/officeDocument/2006/relationships/slide" Target="slides/slide61.xml" Id="rId62" /><Relationship Type="http://schemas.openxmlformats.org/officeDocument/2006/relationships/slide" Target="slides/slide69.xml" Id="rId70" /><Relationship Type="http://schemas.openxmlformats.org/officeDocument/2006/relationships/slide" Target="slides/slide74.xml" Id="rId75" /><Relationship Type="http://schemas.openxmlformats.org/officeDocument/2006/relationships/font" Target="fonts/font2.fntdata" Id="rId83" /><Relationship Type="http://schemas.openxmlformats.org/officeDocument/2006/relationships/font" Target="fonts/font7.fntdata" Id="rId88" /><Relationship Type="http://schemas.openxmlformats.org/officeDocument/2006/relationships/theme" Target="theme/theme1.xml" Id="rId91" /><Relationship Type="http://schemas.openxmlformats.org/officeDocument/2006/relationships/slideMaster" Target="slideMasters/slideMaster1.xml" Id="rId1" /><Relationship Type="http://schemas.openxmlformats.org/officeDocument/2006/relationships/slide" Target="slides/slide5.xml" Id="rId6" /><Relationship Type="http://schemas.openxmlformats.org/officeDocument/2006/relationships/slide" Target="slides/slide14.xml" Id="rId15" /><Relationship Type="http://schemas.openxmlformats.org/officeDocument/2006/relationships/slide" Target="slides/slide22.xml" Id="rId23" /><Relationship Type="http://schemas.openxmlformats.org/officeDocument/2006/relationships/slide" Target="slides/slide27.xml" Id="rId28" /><Relationship Type="http://schemas.openxmlformats.org/officeDocument/2006/relationships/slide" Target="slides/slide35.xml" Id="rId36" /><Relationship Type="http://schemas.openxmlformats.org/officeDocument/2006/relationships/slide" Target="slides/slide48.xml" Id="rId49" /><Relationship Type="http://schemas.openxmlformats.org/officeDocument/2006/relationships/slide" Target="slides/slide56.xml" Id="rId57" /><Relationship Type="http://schemas.openxmlformats.org/officeDocument/2006/relationships/slide" Target="slides/slide9.xml" Id="rId10" /><Relationship Type="http://schemas.openxmlformats.org/officeDocument/2006/relationships/slide" Target="slides/slide30.xml" Id="rId31" /><Relationship Type="http://schemas.openxmlformats.org/officeDocument/2006/relationships/slide" Target="slides/slide43.xml" Id="rId44" /><Relationship Type="http://schemas.openxmlformats.org/officeDocument/2006/relationships/slide" Target="slides/slide51.xml" Id="rId52" /><Relationship Type="http://schemas.openxmlformats.org/officeDocument/2006/relationships/slide" Target="slides/slide59.xml" Id="rId60" /><Relationship Type="http://schemas.openxmlformats.org/officeDocument/2006/relationships/slide" Target="slides/slide64.xml" Id="rId65" /><Relationship Type="http://schemas.openxmlformats.org/officeDocument/2006/relationships/slide" Target="slides/slide72.xml" Id="rId73" /><Relationship Type="http://schemas.openxmlformats.org/officeDocument/2006/relationships/slide" Target="slides/slide77.xml" Id="rId78" /><Relationship Type="http://schemas.openxmlformats.org/officeDocument/2006/relationships/notesMaster" Target="notesMasters/notesMaster1.xml" Id="rId81" /><Relationship Type="http://schemas.openxmlformats.org/officeDocument/2006/relationships/font" Target="fonts/font5.fntdata" Id="rId86" /><Relationship Type="http://schemas.microsoft.com/office/2015/10/relationships/revisionInfo" Target="revisionInfo.xml" Id="rId94" /><Relationship Type="http://schemas.openxmlformats.org/officeDocument/2006/relationships/slide" Target="slides/slide3.xml" Id="rId4" /><Relationship Type="http://schemas.openxmlformats.org/officeDocument/2006/relationships/slide" Target="slides/slide8.xml" Id="rId9" /><Relationship Type="http://schemas.openxmlformats.org/officeDocument/2006/relationships/slide" Target="slides/slide12.xml" Id="rId13" /><Relationship Type="http://schemas.openxmlformats.org/officeDocument/2006/relationships/slide" Target="slides/slide17.xml" Id="rId18" /><Relationship Type="http://schemas.openxmlformats.org/officeDocument/2006/relationships/slide" Target="slides/slide38.xml" Id="rId39" /><Relationship Type="http://schemas.openxmlformats.org/officeDocument/2006/relationships/slide" Target="slides/slide33.xml" Id="rId34" /><Relationship Type="http://schemas.openxmlformats.org/officeDocument/2006/relationships/slide" Target="slides/slide49.xml" Id="rId50" /><Relationship Type="http://schemas.openxmlformats.org/officeDocument/2006/relationships/slide" Target="slides/slide54.xml" Id="rId55" /><Relationship Type="http://schemas.openxmlformats.org/officeDocument/2006/relationships/slide" Target="slides/slide75.xml" Id="rId76" /><Relationship Type="http://schemas.openxmlformats.org/officeDocument/2006/relationships/slide" Target="slides/slide6.xml" Id="rId7" /><Relationship Type="http://schemas.openxmlformats.org/officeDocument/2006/relationships/slide" Target="slides/slide70.xml" Id="rId71" /><Relationship Type="http://schemas.openxmlformats.org/officeDocument/2006/relationships/tableStyles" Target="tableStyles.xml" Id="rId92" /><Relationship Type="http://schemas.openxmlformats.org/officeDocument/2006/relationships/slide" Target="slides/slide1.xml" Id="rId2" /><Relationship Type="http://schemas.openxmlformats.org/officeDocument/2006/relationships/slide" Target="slides/slide28.xml" Id="rId29" /><Relationship Type="http://schemas.openxmlformats.org/officeDocument/2006/relationships/slide" Target="slides/slide23.xml" Id="rId24" /><Relationship Type="http://schemas.openxmlformats.org/officeDocument/2006/relationships/slide" Target="slides/slide39.xml" Id="rId40" /><Relationship Type="http://schemas.openxmlformats.org/officeDocument/2006/relationships/slide" Target="slides/slide44.xml" Id="rId45" /><Relationship Type="http://schemas.openxmlformats.org/officeDocument/2006/relationships/slide" Target="slides/slide65.xml" Id="rId66" /><Relationship Type="http://schemas.openxmlformats.org/officeDocument/2006/relationships/font" Target="fonts/font6.fntdata" Id="rId87" /><Relationship Type="http://schemas.openxmlformats.org/officeDocument/2006/relationships/slide" Target="slides/slide60.xml" Id="rId61" /><Relationship Type="http://schemas.openxmlformats.org/officeDocument/2006/relationships/font" Target="fonts/font1.fntdata" Id="rId82" /><Relationship Type="http://schemas.openxmlformats.org/officeDocument/2006/relationships/slide" Target="slides/slide18.xml" Id="rId19" /><Relationship Type="http://schemas.openxmlformats.org/officeDocument/2006/relationships/slide" Target="slides/slide13.xml" Id="rId14" /><Relationship Type="http://schemas.openxmlformats.org/officeDocument/2006/relationships/slide" Target="slides/slide29.xml" Id="rId30" /><Relationship Type="http://schemas.openxmlformats.org/officeDocument/2006/relationships/slide" Target="slides/slide34.xml" Id="rId35" /><Relationship Type="http://schemas.openxmlformats.org/officeDocument/2006/relationships/slide" Target="slides/slide55.xml" Id="rId56" /><Relationship Type="http://schemas.openxmlformats.org/officeDocument/2006/relationships/slide" Target="slides/slide76.xml" Id="rId77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3" name="Google Shape;8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>
          <a:extLst>
            <a:ext uri="{FF2B5EF4-FFF2-40B4-BE49-F238E27FC236}">
              <a16:creationId xmlns:a16="http://schemas.microsoft.com/office/drawing/2014/main" id="{0B9DC708-80E7-39B1-0682-473623C0C9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>
            <a:extLst>
              <a:ext uri="{FF2B5EF4-FFF2-40B4-BE49-F238E27FC236}">
                <a16:creationId xmlns:a16="http://schemas.microsoft.com/office/drawing/2014/main" id="{B7DB4EE7-69AF-0F03-7776-6BD8CFD2E8E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9" name="Google Shape;119;p4:notes">
            <a:extLst>
              <a:ext uri="{FF2B5EF4-FFF2-40B4-BE49-F238E27FC236}">
                <a16:creationId xmlns:a16="http://schemas.microsoft.com/office/drawing/2014/main" id="{C832393E-534D-5AB8-8CA6-22BD1B3362E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200965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>
          <a:extLst>
            <a:ext uri="{FF2B5EF4-FFF2-40B4-BE49-F238E27FC236}">
              <a16:creationId xmlns:a16="http://schemas.microsoft.com/office/drawing/2014/main" id="{BBB81F83-FCF2-97DB-9BE2-3301B02D5A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>
            <a:extLst>
              <a:ext uri="{FF2B5EF4-FFF2-40B4-BE49-F238E27FC236}">
                <a16:creationId xmlns:a16="http://schemas.microsoft.com/office/drawing/2014/main" id="{F71BF857-4586-EE78-057C-500084E9974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9" name="Google Shape;119;p4:notes">
            <a:extLst>
              <a:ext uri="{FF2B5EF4-FFF2-40B4-BE49-F238E27FC236}">
                <a16:creationId xmlns:a16="http://schemas.microsoft.com/office/drawing/2014/main" id="{65CD6A49-F84A-B4DE-F37A-040389F173D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36104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>
          <a:extLst>
            <a:ext uri="{FF2B5EF4-FFF2-40B4-BE49-F238E27FC236}">
              <a16:creationId xmlns:a16="http://schemas.microsoft.com/office/drawing/2014/main" id="{DD97569B-E0C7-6E88-0C31-B3F30E46DD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>
            <a:extLst>
              <a:ext uri="{FF2B5EF4-FFF2-40B4-BE49-F238E27FC236}">
                <a16:creationId xmlns:a16="http://schemas.microsoft.com/office/drawing/2014/main" id="{3DA54690-A578-4F64-F06E-A3328D472A4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9" name="Google Shape;119;p4:notes">
            <a:extLst>
              <a:ext uri="{FF2B5EF4-FFF2-40B4-BE49-F238E27FC236}">
                <a16:creationId xmlns:a16="http://schemas.microsoft.com/office/drawing/2014/main" id="{94142AF6-A266-F329-5692-3BE5EF29735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102842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>
          <a:extLst>
            <a:ext uri="{FF2B5EF4-FFF2-40B4-BE49-F238E27FC236}">
              <a16:creationId xmlns:a16="http://schemas.microsoft.com/office/drawing/2014/main" id="{37B2E07B-2723-B360-6299-FFFB317315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>
            <a:extLst>
              <a:ext uri="{FF2B5EF4-FFF2-40B4-BE49-F238E27FC236}">
                <a16:creationId xmlns:a16="http://schemas.microsoft.com/office/drawing/2014/main" id="{5A811E81-E52A-6716-A9FD-58D406C2120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9" name="Google Shape;119;p4:notes">
            <a:extLst>
              <a:ext uri="{FF2B5EF4-FFF2-40B4-BE49-F238E27FC236}">
                <a16:creationId xmlns:a16="http://schemas.microsoft.com/office/drawing/2014/main" id="{F29C7EE0-FABA-7E31-D15B-48EC6562D1C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371674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>
          <a:extLst>
            <a:ext uri="{FF2B5EF4-FFF2-40B4-BE49-F238E27FC236}">
              <a16:creationId xmlns:a16="http://schemas.microsoft.com/office/drawing/2014/main" id="{8B08082D-54DD-13BF-5AA4-25CE57FBCB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>
            <a:extLst>
              <a:ext uri="{FF2B5EF4-FFF2-40B4-BE49-F238E27FC236}">
                <a16:creationId xmlns:a16="http://schemas.microsoft.com/office/drawing/2014/main" id="{5800E236-0939-95CB-59CA-CC5B549EDBB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9" name="Google Shape;119;p4:notes">
            <a:extLst>
              <a:ext uri="{FF2B5EF4-FFF2-40B4-BE49-F238E27FC236}">
                <a16:creationId xmlns:a16="http://schemas.microsoft.com/office/drawing/2014/main" id="{EE90B0EE-265F-0416-7E9A-00484770471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788462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>
          <a:extLst>
            <a:ext uri="{FF2B5EF4-FFF2-40B4-BE49-F238E27FC236}">
              <a16:creationId xmlns:a16="http://schemas.microsoft.com/office/drawing/2014/main" id="{0F4BB50F-2FAB-B1E4-0D1A-1D1204F2CB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>
            <a:extLst>
              <a:ext uri="{FF2B5EF4-FFF2-40B4-BE49-F238E27FC236}">
                <a16:creationId xmlns:a16="http://schemas.microsoft.com/office/drawing/2014/main" id="{8B57E786-3FB1-3CBF-E45C-E8D67934C83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9" name="Google Shape;119;p4:notes">
            <a:extLst>
              <a:ext uri="{FF2B5EF4-FFF2-40B4-BE49-F238E27FC236}">
                <a16:creationId xmlns:a16="http://schemas.microsoft.com/office/drawing/2014/main" id="{381ADBB1-B0BD-C412-56FB-75E46009BB9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269471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>
          <a:extLst>
            <a:ext uri="{FF2B5EF4-FFF2-40B4-BE49-F238E27FC236}">
              <a16:creationId xmlns:a16="http://schemas.microsoft.com/office/drawing/2014/main" id="{A5BED379-2EE2-5232-E844-02DBD480A6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>
            <a:extLst>
              <a:ext uri="{FF2B5EF4-FFF2-40B4-BE49-F238E27FC236}">
                <a16:creationId xmlns:a16="http://schemas.microsoft.com/office/drawing/2014/main" id="{B8F0B565-D44B-05EE-8931-86D9A27CD3A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9" name="Google Shape;119;p4:notes">
            <a:extLst>
              <a:ext uri="{FF2B5EF4-FFF2-40B4-BE49-F238E27FC236}">
                <a16:creationId xmlns:a16="http://schemas.microsoft.com/office/drawing/2014/main" id="{25579673-B54C-800E-BA54-2932B5BEB20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023223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>
          <a:extLst>
            <a:ext uri="{FF2B5EF4-FFF2-40B4-BE49-F238E27FC236}">
              <a16:creationId xmlns:a16="http://schemas.microsoft.com/office/drawing/2014/main" id="{DF4A6731-58DF-7209-7A5F-BD37762F3D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>
            <a:extLst>
              <a:ext uri="{FF2B5EF4-FFF2-40B4-BE49-F238E27FC236}">
                <a16:creationId xmlns:a16="http://schemas.microsoft.com/office/drawing/2014/main" id="{12B55FF1-9A78-62EC-ED33-ADA8D3E473D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9" name="Google Shape;119;p4:notes">
            <a:extLst>
              <a:ext uri="{FF2B5EF4-FFF2-40B4-BE49-F238E27FC236}">
                <a16:creationId xmlns:a16="http://schemas.microsoft.com/office/drawing/2014/main" id="{F632E913-1379-B1E4-28F0-4B58E7DED44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498242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>
          <a:extLst>
            <a:ext uri="{FF2B5EF4-FFF2-40B4-BE49-F238E27FC236}">
              <a16:creationId xmlns:a16="http://schemas.microsoft.com/office/drawing/2014/main" id="{F44E5034-8632-DC7E-276E-350D7A3CF5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>
            <a:extLst>
              <a:ext uri="{FF2B5EF4-FFF2-40B4-BE49-F238E27FC236}">
                <a16:creationId xmlns:a16="http://schemas.microsoft.com/office/drawing/2014/main" id="{553C83D5-0BB4-6E56-718C-A9A48A56B80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9" name="Google Shape;119;p4:notes">
            <a:extLst>
              <a:ext uri="{FF2B5EF4-FFF2-40B4-BE49-F238E27FC236}">
                <a16:creationId xmlns:a16="http://schemas.microsoft.com/office/drawing/2014/main" id="{380C6886-54E2-EA13-370E-21DA229F4A8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386961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>
          <a:extLst>
            <a:ext uri="{FF2B5EF4-FFF2-40B4-BE49-F238E27FC236}">
              <a16:creationId xmlns:a16="http://schemas.microsoft.com/office/drawing/2014/main" id="{D42C68B5-2D92-28DA-D099-74AF88A89B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>
            <a:extLst>
              <a:ext uri="{FF2B5EF4-FFF2-40B4-BE49-F238E27FC236}">
                <a16:creationId xmlns:a16="http://schemas.microsoft.com/office/drawing/2014/main" id="{AFD02683-CD13-E9F7-B3DC-4D3E34A9A81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9" name="Google Shape;119;p4:notes">
            <a:extLst>
              <a:ext uri="{FF2B5EF4-FFF2-40B4-BE49-F238E27FC236}">
                <a16:creationId xmlns:a16="http://schemas.microsoft.com/office/drawing/2014/main" id="{6167F04C-947F-661F-8EC9-0DF4B7F85D4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412157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5" name="Google Shape;10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>
          <a:extLst>
            <a:ext uri="{FF2B5EF4-FFF2-40B4-BE49-F238E27FC236}">
              <a16:creationId xmlns:a16="http://schemas.microsoft.com/office/drawing/2014/main" id="{ACA130FE-5B21-85D5-6185-4D7D4535F2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>
            <a:extLst>
              <a:ext uri="{FF2B5EF4-FFF2-40B4-BE49-F238E27FC236}">
                <a16:creationId xmlns:a16="http://schemas.microsoft.com/office/drawing/2014/main" id="{1A8CF1E7-417D-FB12-062D-9569FDEDA89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9" name="Google Shape;119;p4:notes">
            <a:extLst>
              <a:ext uri="{FF2B5EF4-FFF2-40B4-BE49-F238E27FC236}">
                <a16:creationId xmlns:a16="http://schemas.microsoft.com/office/drawing/2014/main" id="{3645CF44-899A-4C6A-75B4-D57D2989EB3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668043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>
          <a:extLst>
            <a:ext uri="{FF2B5EF4-FFF2-40B4-BE49-F238E27FC236}">
              <a16:creationId xmlns:a16="http://schemas.microsoft.com/office/drawing/2014/main" id="{90DB5276-AA9A-34C9-E314-02DA48327B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>
            <a:extLst>
              <a:ext uri="{FF2B5EF4-FFF2-40B4-BE49-F238E27FC236}">
                <a16:creationId xmlns:a16="http://schemas.microsoft.com/office/drawing/2014/main" id="{A2E3DDA8-FFC3-1A18-0C06-9B549CC87BB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9" name="Google Shape;119;p4:notes">
            <a:extLst>
              <a:ext uri="{FF2B5EF4-FFF2-40B4-BE49-F238E27FC236}">
                <a16:creationId xmlns:a16="http://schemas.microsoft.com/office/drawing/2014/main" id="{571E66DF-C5F5-A65C-ED17-4F76AE97B4F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259974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>
          <a:extLst>
            <a:ext uri="{FF2B5EF4-FFF2-40B4-BE49-F238E27FC236}">
              <a16:creationId xmlns:a16="http://schemas.microsoft.com/office/drawing/2014/main" id="{E22E97C7-C298-0EC6-F4E4-5DE87DDFAB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>
            <a:extLst>
              <a:ext uri="{FF2B5EF4-FFF2-40B4-BE49-F238E27FC236}">
                <a16:creationId xmlns:a16="http://schemas.microsoft.com/office/drawing/2014/main" id="{D8FF856A-B2A4-BC7C-4F6E-51B30318D2C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9" name="Google Shape;119;p4:notes">
            <a:extLst>
              <a:ext uri="{FF2B5EF4-FFF2-40B4-BE49-F238E27FC236}">
                <a16:creationId xmlns:a16="http://schemas.microsoft.com/office/drawing/2014/main" id="{65337B94-AB87-D719-482F-CDCA140D1FA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911021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>
          <a:extLst>
            <a:ext uri="{FF2B5EF4-FFF2-40B4-BE49-F238E27FC236}">
              <a16:creationId xmlns:a16="http://schemas.microsoft.com/office/drawing/2014/main" id="{12281F92-5F36-351C-DF60-A1866B3F8D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>
            <a:extLst>
              <a:ext uri="{FF2B5EF4-FFF2-40B4-BE49-F238E27FC236}">
                <a16:creationId xmlns:a16="http://schemas.microsoft.com/office/drawing/2014/main" id="{B17F3167-5876-D6B6-CE3B-BF4F907E300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9" name="Google Shape;119;p4:notes">
            <a:extLst>
              <a:ext uri="{FF2B5EF4-FFF2-40B4-BE49-F238E27FC236}">
                <a16:creationId xmlns:a16="http://schemas.microsoft.com/office/drawing/2014/main" id="{9D528ED8-292C-6164-3279-3AD9A8EF188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819585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>
          <a:extLst>
            <a:ext uri="{FF2B5EF4-FFF2-40B4-BE49-F238E27FC236}">
              <a16:creationId xmlns:a16="http://schemas.microsoft.com/office/drawing/2014/main" id="{1C2A73C8-5983-084D-2279-7EBE9C4808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>
            <a:extLst>
              <a:ext uri="{FF2B5EF4-FFF2-40B4-BE49-F238E27FC236}">
                <a16:creationId xmlns:a16="http://schemas.microsoft.com/office/drawing/2014/main" id="{B2060485-3AE3-C8C7-33F2-98345134B31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9" name="Google Shape;119;p4:notes">
            <a:extLst>
              <a:ext uri="{FF2B5EF4-FFF2-40B4-BE49-F238E27FC236}">
                <a16:creationId xmlns:a16="http://schemas.microsoft.com/office/drawing/2014/main" id="{789746E0-C1C6-F0ED-14AC-64B835C8DC4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756185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>
          <a:extLst>
            <a:ext uri="{FF2B5EF4-FFF2-40B4-BE49-F238E27FC236}">
              <a16:creationId xmlns:a16="http://schemas.microsoft.com/office/drawing/2014/main" id="{B3542698-28FF-D5FB-91DF-4760449C82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>
            <a:extLst>
              <a:ext uri="{FF2B5EF4-FFF2-40B4-BE49-F238E27FC236}">
                <a16:creationId xmlns:a16="http://schemas.microsoft.com/office/drawing/2014/main" id="{82461D02-A89A-F6E1-E74C-FC87858FCBC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9" name="Google Shape;119;p4:notes">
            <a:extLst>
              <a:ext uri="{FF2B5EF4-FFF2-40B4-BE49-F238E27FC236}">
                <a16:creationId xmlns:a16="http://schemas.microsoft.com/office/drawing/2014/main" id="{2992718F-F25A-016F-ADA5-9F84A9B6AB5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550651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>
          <a:extLst>
            <a:ext uri="{FF2B5EF4-FFF2-40B4-BE49-F238E27FC236}">
              <a16:creationId xmlns:a16="http://schemas.microsoft.com/office/drawing/2014/main" id="{09A47C3C-A766-4067-356C-B6DEFC927F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>
            <a:extLst>
              <a:ext uri="{FF2B5EF4-FFF2-40B4-BE49-F238E27FC236}">
                <a16:creationId xmlns:a16="http://schemas.microsoft.com/office/drawing/2014/main" id="{7F154B0E-52BB-56E7-7387-6656055798B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9" name="Google Shape;119;p4:notes">
            <a:extLst>
              <a:ext uri="{FF2B5EF4-FFF2-40B4-BE49-F238E27FC236}">
                <a16:creationId xmlns:a16="http://schemas.microsoft.com/office/drawing/2014/main" id="{E4867BE3-480B-323D-C4AC-46EF6B54D62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594915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>
          <a:extLst>
            <a:ext uri="{FF2B5EF4-FFF2-40B4-BE49-F238E27FC236}">
              <a16:creationId xmlns:a16="http://schemas.microsoft.com/office/drawing/2014/main" id="{02CA4A18-1DD3-16E8-32CB-8C2BEC26CD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>
            <a:extLst>
              <a:ext uri="{FF2B5EF4-FFF2-40B4-BE49-F238E27FC236}">
                <a16:creationId xmlns:a16="http://schemas.microsoft.com/office/drawing/2014/main" id="{5872EFD0-EEC6-FCAA-4910-26AA2346E61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9" name="Google Shape;119;p4:notes">
            <a:extLst>
              <a:ext uri="{FF2B5EF4-FFF2-40B4-BE49-F238E27FC236}">
                <a16:creationId xmlns:a16="http://schemas.microsoft.com/office/drawing/2014/main" id="{70AF0C7B-D35A-7264-F2E1-AD40503A2C9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621687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>
          <a:extLst>
            <a:ext uri="{FF2B5EF4-FFF2-40B4-BE49-F238E27FC236}">
              <a16:creationId xmlns:a16="http://schemas.microsoft.com/office/drawing/2014/main" id="{149701E9-ED90-0463-7B5A-78F894267B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>
            <a:extLst>
              <a:ext uri="{FF2B5EF4-FFF2-40B4-BE49-F238E27FC236}">
                <a16:creationId xmlns:a16="http://schemas.microsoft.com/office/drawing/2014/main" id="{756BC4F8-CB90-F2B1-4918-0E9CF137C99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9" name="Google Shape;119;p4:notes">
            <a:extLst>
              <a:ext uri="{FF2B5EF4-FFF2-40B4-BE49-F238E27FC236}">
                <a16:creationId xmlns:a16="http://schemas.microsoft.com/office/drawing/2014/main" id="{E510E30C-CA96-13D6-4B8A-25765159242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636077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>
          <a:extLst>
            <a:ext uri="{FF2B5EF4-FFF2-40B4-BE49-F238E27FC236}">
              <a16:creationId xmlns:a16="http://schemas.microsoft.com/office/drawing/2014/main" id="{DDFDFF41-AE82-FAAC-13AC-78CC3A15C3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>
            <a:extLst>
              <a:ext uri="{FF2B5EF4-FFF2-40B4-BE49-F238E27FC236}">
                <a16:creationId xmlns:a16="http://schemas.microsoft.com/office/drawing/2014/main" id="{BF9EC602-62D7-1579-D35C-90BAFA33DC0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9" name="Google Shape;119;p4:notes">
            <a:extLst>
              <a:ext uri="{FF2B5EF4-FFF2-40B4-BE49-F238E27FC236}">
                <a16:creationId xmlns:a16="http://schemas.microsoft.com/office/drawing/2014/main" id="{F398CF4F-1571-6C68-C2F5-722E27E068F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555388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>
          <a:extLst>
            <a:ext uri="{FF2B5EF4-FFF2-40B4-BE49-F238E27FC236}">
              <a16:creationId xmlns:a16="http://schemas.microsoft.com/office/drawing/2014/main" id="{BEF0D3E3-AF1C-78D6-7D08-6B1890AA95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>
            <a:extLst>
              <a:ext uri="{FF2B5EF4-FFF2-40B4-BE49-F238E27FC236}">
                <a16:creationId xmlns:a16="http://schemas.microsoft.com/office/drawing/2014/main" id="{9E567E00-0320-BC29-0C9C-DACAD27CA3E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9" name="Google Shape;119;p4:notes">
            <a:extLst>
              <a:ext uri="{FF2B5EF4-FFF2-40B4-BE49-F238E27FC236}">
                <a16:creationId xmlns:a16="http://schemas.microsoft.com/office/drawing/2014/main" id="{DE9E8FE3-C99A-BDEF-B5FC-3FA275A48A5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49211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>
          <a:extLst>
            <a:ext uri="{FF2B5EF4-FFF2-40B4-BE49-F238E27FC236}">
              <a16:creationId xmlns:a16="http://schemas.microsoft.com/office/drawing/2014/main" id="{62E7705B-CF65-7623-7AB2-034D7B1396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>
            <a:extLst>
              <a:ext uri="{FF2B5EF4-FFF2-40B4-BE49-F238E27FC236}">
                <a16:creationId xmlns:a16="http://schemas.microsoft.com/office/drawing/2014/main" id="{1CCC0589-6E59-399B-9510-57699CBD553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9" name="Google Shape;119;p4:notes">
            <a:extLst>
              <a:ext uri="{FF2B5EF4-FFF2-40B4-BE49-F238E27FC236}">
                <a16:creationId xmlns:a16="http://schemas.microsoft.com/office/drawing/2014/main" id="{3C47A26E-077B-29A2-BEC4-8CB65D7D7A5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217741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>
          <a:extLst>
            <a:ext uri="{FF2B5EF4-FFF2-40B4-BE49-F238E27FC236}">
              <a16:creationId xmlns:a16="http://schemas.microsoft.com/office/drawing/2014/main" id="{3910D826-E034-E005-15BC-18463C1945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>
            <a:extLst>
              <a:ext uri="{FF2B5EF4-FFF2-40B4-BE49-F238E27FC236}">
                <a16:creationId xmlns:a16="http://schemas.microsoft.com/office/drawing/2014/main" id="{4B50974B-1ECB-EB58-01D7-0A639EE31D4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9" name="Google Shape;119;p4:notes">
            <a:extLst>
              <a:ext uri="{FF2B5EF4-FFF2-40B4-BE49-F238E27FC236}">
                <a16:creationId xmlns:a16="http://schemas.microsoft.com/office/drawing/2014/main" id="{F47E52B7-B982-D7D6-C604-306FA57E5AE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4195709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>
          <a:extLst>
            <a:ext uri="{FF2B5EF4-FFF2-40B4-BE49-F238E27FC236}">
              <a16:creationId xmlns:a16="http://schemas.microsoft.com/office/drawing/2014/main" id="{F011369A-7254-94BB-136A-03ECA39281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>
            <a:extLst>
              <a:ext uri="{FF2B5EF4-FFF2-40B4-BE49-F238E27FC236}">
                <a16:creationId xmlns:a16="http://schemas.microsoft.com/office/drawing/2014/main" id="{6001D8C0-E903-0558-133D-DBFA775F5EB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9" name="Google Shape;119;p4:notes">
            <a:extLst>
              <a:ext uri="{FF2B5EF4-FFF2-40B4-BE49-F238E27FC236}">
                <a16:creationId xmlns:a16="http://schemas.microsoft.com/office/drawing/2014/main" id="{F2EF6922-3879-B801-D23B-9E727C0FF88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5460738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>
          <a:extLst>
            <a:ext uri="{FF2B5EF4-FFF2-40B4-BE49-F238E27FC236}">
              <a16:creationId xmlns:a16="http://schemas.microsoft.com/office/drawing/2014/main" id="{0FA3D6EC-B137-C2EC-C2B5-846ED14E4C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>
            <a:extLst>
              <a:ext uri="{FF2B5EF4-FFF2-40B4-BE49-F238E27FC236}">
                <a16:creationId xmlns:a16="http://schemas.microsoft.com/office/drawing/2014/main" id="{DE46B7C7-662C-C662-21CE-99F466DCD80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9" name="Google Shape;119;p4:notes">
            <a:extLst>
              <a:ext uri="{FF2B5EF4-FFF2-40B4-BE49-F238E27FC236}">
                <a16:creationId xmlns:a16="http://schemas.microsoft.com/office/drawing/2014/main" id="{88511118-BF58-EF03-05BD-D9E830562C5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3342984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>
          <a:extLst>
            <a:ext uri="{FF2B5EF4-FFF2-40B4-BE49-F238E27FC236}">
              <a16:creationId xmlns:a16="http://schemas.microsoft.com/office/drawing/2014/main" id="{96BC538C-9CDE-06FB-D105-DE2144BE58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>
            <a:extLst>
              <a:ext uri="{FF2B5EF4-FFF2-40B4-BE49-F238E27FC236}">
                <a16:creationId xmlns:a16="http://schemas.microsoft.com/office/drawing/2014/main" id="{08011569-6D64-0096-28D7-7A1DFFC371F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9" name="Google Shape;119;p4:notes">
            <a:extLst>
              <a:ext uri="{FF2B5EF4-FFF2-40B4-BE49-F238E27FC236}">
                <a16:creationId xmlns:a16="http://schemas.microsoft.com/office/drawing/2014/main" id="{A523E5E0-C653-C5BB-0C12-889A4111D58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2955293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6" name="Google Shape;12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2CAEAF3A-4C9D-08E7-027A-8A493A6C84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:notes">
            <a:extLst>
              <a:ext uri="{FF2B5EF4-FFF2-40B4-BE49-F238E27FC236}">
                <a16:creationId xmlns:a16="http://schemas.microsoft.com/office/drawing/2014/main" id="{BB578CC7-2888-1F3B-EB15-5742B4F1BF5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0" name="Google Shape;140;p6:notes">
            <a:extLst>
              <a:ext uri="{FF2B5EF4-FFF2-40B4-BE49-F238E27FC236}">
                <a16:creationId xmlns:a16="http://schemas.microsoft.com/office/drawing/2014/main" id="{CF6306FB-DC74-BDB1-60B4-D91681CE2C8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9264242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9029290D-95DA-F9DB-1FE1-62A50ADDA4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:notes">
            <a:extLst>
              <a:ext uri="{FF2B5EF4-FFF2-40B4-BE49-F238E27FC236}">
                <a16:creationId xmlns:a16="http://schemas.microsoft.com/office/drawing/2014/main" id="{F7207A28-E3B2-614B-3605-49E7F0C67D7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0" name="Google Shape;140;p6:notes">
            <a:extLst>
              <a:ext uri="{FF2B5EF4-FFF2-40B4-BE49-F238E27FC236}">
                <a16:creationId xmlns:a16="http://schemas.microsoft.com/office/drawing/2014/main" id="{D2DF0612-490E-D6FD-72B6-03BDECFB62F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4736041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A260E08A-7FAC-2CA4-5C5C-5F641C27D7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:notes">
            <a:extLst>
              <a:ext uri="{FF2B5EF4-FFF2-40B4-BE49-F238E27FC236}">
                <a16:creationId xmlns:a16="http://schemas.microsoft.com/office/drawing/2014/main" id="{60FA1555-080A-4877-8F88-B5473592A9A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0" name="Google Shape;140;p6:notes">
            <a:extLst>
              <a:ext uri="{FF2B5EF4-FFF2-40B4-BE49-F238E27FC236}">
                <a16:creationId xmlns:a16="http://schemas.microsoft.com/office/drawing/2014/main" id="{BE5C4B34-AD1C-FBE4-F554-FD4BF6D4102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0370399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DB8F44F5-E79D-E28D-EB53-06B3C787EB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:notes">
            <a:extLst>
              <a:ext uri="{FF2B5EF4-FFF2-40B4-BE49-F238E27FC236}">
                <a16:creationId xmlns:a16="http://schemas.microsoft.com/office/drawing/2014/main" id="{84D3E5C6-D487-90F2-5965-31F126AF806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0" name="Google Shape;140;p6:notes">
            <a:extLst>
              <a:ext uri="{FF2B5EF4-FFF2-40B4-BE49-F238E27FC236}">
                <a16:creationId xmlns:a16="http://schemas.microsoft.com/office/drawing/2014/main" id="{A7CE0E82-5BF2-59E7-0653-3608AE390A5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013543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>
          <a:extLst>
            <a:ext uri="{FF2B5EF4-FFF2-40B4-BE49-F238E27FC236}">
              <a16:creationId xmlns:a16="http://schemas.microsoft.com/office/drawing/2014/main" id="{A1D50130-7673-EB15-882D-B2F836365B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>
            <a:extLst>
              <a:ext uri="{FF2B5EF4-FFF2-40B4-BE49-F238E27FC236}">
                <a16:creationId xmlns:a16="http://schemas.microsoft.com/office/drawing/2014/main" id="{0AC93A69-BAD3-C7B0-633D-E847D658D2B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9" name="Google Shape;119;p4:notes">
            <a:extLst>
              <a:ext uri="{FF2B5EF4-FFF2-40B4-BE49-F238E27FC236}">
                <a16:creationId xmlns:a16="http://schemas.microsoft.com/office/drawing/2014/main" id="{978D46A2-24B9-FDB8-D38C-014AF9BC385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1019498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0BFE1F0F-337A-965B-D24F-496CAA56B8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:notes">
            <a:extLst>
              <a:ext uri="{FF2B5EF4-FFF2-40B4-BE49-F238E27FC236}">
                <a16:creationId xmlns:a16="http://schemas.microsoft.com/office/drawing/2014/main" id="{42695379-38DD-B5B8-DA37-B4A894F9983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0" name="Google Shape;140;p6:notes">
            <a:extLst>
              <a:ext uri="{FF2B5EF4-FFF2-40B4-BE49-F238E27FC236}">
                <a16:creationId xmlns:a16="http://schemas.microsoft.com/office/drawing/2014/main" id="{2B955D1E-43AC-50AC-3D45-11798D1D253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6052007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73087223-D35C-240A-CCC8-45D4D5C3F1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:notes">
            <a:extLst>
              <a:ext uri="{FF2B5EF4-FFF2-40B4-BE49-F238E27FC236}">
                <a16:creationId xmlns:a16="http://schemas.microsoft.com/office/drawing/2014/main" id="{FA66CE4E-64A4-CF3D-2684-FF6E6545F44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0" name="Google Shape;140;p6:notes">
            <a:extLst>
              <a:ext uri="{FF2B5EF4-FFF2-40B4-BE49-F238E27FC236}">
                <a16:creationId xmlns:a16="http://schemas.microsoft.com/office/drawing/2014/main" id="{EA5B8686-BE9C-769B-72C2-375E91C7285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4904355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D409EF48-1167-348B-3553-032E620F54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:notes">
            <a:extLst>
              <a:ext uri="{FF2B5EF4-FFF2-40B4-BE49-F238E27FC236}">
                <a16:creationId xmlns:a16="http://schemas.microsoft.com/office/drawing/2014/main" id="{F29441BF-2463-479E-E169-A0703AADC83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0" name="Google Shape;140;p6:notes">
            <a:extLst>
              <a:ext uri="{FF2B5EF4-FFF2-40B4-BE49-F238E27FC236}">
                <a16:creationId xmlns:a16="http://schemas.microsoft.com/office/drawing/2014/main" id="{6C0D1823-128D-D760-CFE9-A63B923EFE2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6824873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7E597A12-906D-017A-4ABD-B300F38B89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:notes">
            <a:extLst>
              <a:ext uri="{FF2B5EF4-FFF2-40B4-BE49-F238E27FC236}">
                <a16:creationId xmlns:a16="http://schemas.microsoft.com/office/drawing/2014/main" id="{01F93C3C-2B44-0E70-7E41-EA092D0D7E2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0" name="Google Shape;140;p6:notes">
            <a:extLst>
              <a:ext uri="{FF2B5EF4-FFF2-40B4-BE49-F238E27FC236}">
                <a16:creationId xmlns:a16="http://schemas.microsoft.com/office/drawing/2014/main" id="{19644964-F90F-2830-95C8-08C6FBAE733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5610860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55B072AC-A627-5287-9A23-76107918CF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:notes">
            <a:extLst>
              <a:ext uri="{FF2B5EF4-FFF2-40B4-BE49-F238E27FC236}">
                <a16:creationId xmlns:a16="http://schemas.microsoft.com/office/drawing/2014/main" id="{778A8A1D-6C29-240F-0F04-39750D82939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0" name="Google Shape;140;p6:notes">
            <a:extLst>
              <a:ext uri="{FF2B5EF4-FFF2-40B4-BE49-F238E27FC236}">
                <a16:creationId xmlns:a16="http://schemas.microsoft.com/office/drawing/2014/main" id="{B0335C90-2D21-F76E-B945-DA8102D8816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0923301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83C88281-1E78-6316-3889-D95B4400C9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:notes">
            <a:extLst>
              <a:ext uri="{FF2B5EF4-FFF2-40B4-BE49-F238E27FC236}">
                <a16:creationId xmlns:a16="http://schemas.microsoft.com/office/drawing/2014/main" id="{55A6EF86-D555-EA36-5748-D1F6A39B722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0" name="Google Shape;140;p6:notes">
            <a:extLst>
              <a:ext uri="{FF2B5EF4-FFF2-40B4-BE49-F238E27FC236}">
                <a16:creationId xmlns:a16="http://schemas.microsoft.com/office/drawing/2014/main" id="{FE6CD316-7900-C067-036B-3FC3E216802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2201790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0D5ED23E-1053-09D6-BFA7-D90DE7D17E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:notes">
            <a:extLst>
              <a:ext uri="{FF2B5EF4-FFF2-40B4-BE49-F238E27FC236}">
                <a16:creationId xmlns:a16="http://schemas.microsoft.com/office/drawing/2014/main" id="{2B18F381-6D8C-CDF7-1765-217FF5B4B73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0" name="Google Shape;140;p6:notes">
            <a:extLst>
              <a:ext uri="{FF2B5EF4-FFF2-40B4-BE49-F238E27FC236}">
                <a16:creationId xmlns:a16="http://schemas.microsoft.com/office/drawing/2014/main" id="{DFEA4D2E-A971-C2E1-1596-C0AD8B8B577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897157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B09B817B-5C9A-420C-7E3F-AE37D4FDED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:notes">
            <a:extLst>
              <a:ext uri="{FF2B5EF4-FFF2-40B4-BE49-F238E27FC236}">
                <a16:creationId xmlns:a16="http://schemas.microsoft.com/office/drawing/2014/main" id="{8A525801-068C-09C5-3C3D-646F8D26C80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0" name="Google Shape;140;p6:notes">
            <a:extLst>
              <a:ext uri="{FF2B5EF4-FFF2-40B4-BE49-F238E27FC236}">
                <a16:creationId xmlns:a16="http://schemas.microsoft.com/office/drawing/2014/main" id="{C53217A1-1199-FDA1-23C1-AF0683883A3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7390205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3328CE69-4FC4-F9D3-31C2-D88F9339CC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:notes">
            <a:extLst>
              <a:ext uri="{FF2B5EF4-FFF2-40B4-BE49-F238E27FC236}">
                <a16:creationId xmlns:a16="http://schemas.microsoft.com/office/drawing/2014/main" id="{82D679AF-1CA6-1435-A37A-89BC8628E83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0" name="Google Shape;140;p6:notes">
            <a:extLst>
              <a:ext uri="{FF2B5EF4-FFF2-40B4-BE49-F238E27FC236}">
                <a16:creationId xmlns:a16="http://schemas.microsoft.com/office/drawing/2014/main" id="{D16C66FC-BC2A-9F22-E7F9-252CD3F4FF5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1874687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A8B3179C-C490-70F6-9ED9-B29DCD4534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:notes">
            <a:extLst>
              <a:ext uri="{FF2B5EF4-FFF2-40B4-BE49-F238E27FC236}">
                <a16:creationId xmlns:a16="http://schemas.microsoft.com/office/drawing/2014/main" id="{39840005-4DC4-E69D-8F82-3905F48A307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0" name="Google Shape;140;p6:notes">
            <a:extLst>
              <a:ext uri="{FF2B5EF4-FFF2-40B4-BE49-F238E27FC236}">
                <a16:creationId xmlns:a16="http://schemas.microsoft.com/office/drawing/2014/main" id="{A4D74513-B3DF-F8F8-F5D7-3120EE60173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976168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2" name="Google Shape;11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4DED427F-504C-BA9A-26E8-12B01D7AEA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:notes">
            <a:extLst>
              <a:ext uri="{FF2B5EF4-FFF2-40B4-BE49-F238E27FC236}">
                <a16:creationId xmlns:a16="http://schemas.microsoft.com/office/drawing/2014/main" id="{A28AE9D3-CAA7-5B43-8199-EC06006114E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0" name="Google Shape;140;p6:notes">
            <a:extLst>
              <a:ext uri="{FF2B5EF4-FFF2-40B4-BE49-F238E27FC236}">
                <a16:creationId xmlns:a16="http://schemas.microsoft.com/office/drawing/2014/main" id="{528EA649-DA14-9F37-35ED-986582B4D6C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065855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C5EC5EB0-4D74-74D9-31E1-B8DBAB0FCB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:notes">
            <a:extLst>
              <a:ext uri="{FF2B5EF4-FFF2-40B4-BE49-F238E27FC236}">
                <a16:creationId xmlns:a16="http://schemas.microsoft.com/office/drawing/2014/main" id="{B8548ADC-801E-E449-C2F1-9ECA882FBC9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0" name="Google Shape;140;p6:notes">
            <a:extLst>
              <a:ext uri="{FF2B5EF4-FFF2-40B4-BE49-F238E27FC236}">
                <a16:creationId xmlns:a16="http://schemas.microsoft.com/office/drawing/2014/main" id="{E19F73C7-648D-EB38-2BF0-77AE251C117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9586108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>
          <a:extLst>
            <a:ext uri="{FF2B5EF4-FFF2-40B4-BE49-F238E27FC236}">
              <a16:creationId xmlns:a16="http://schemas.microsoft.com/office/drawing/2014/main" id="{AC8BF29C-48E7-38A4-AF17-94D5A57DAF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:notes">
            <a:extLst>
              <a:ext uri="{FF2B5EF4-FFF2-40B4-BE49-F238E27FC236}">
                <a16:creationId xmlns:a16="http://schemas.microsoft.com/office/drawing/2014/main" id="{F2F21753-6936-4FC0-7F70-8F675698EAC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5" name="Google Shape;105;p2:notes">
            <a:extLst>
              <a:ext uri="{FF2B5EF4-FFF2-40B4-BE49-F238E27FC236}">
                <a16:creationId xmlns:a16="http://schemas.microsoft.com/office/drawing/2014/main" id="{191D3B71-0633-30F3-86C7-835FACD5A9A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7347609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>
          <a:extLst>
            <a:ext uri="{FF2B5EF4-FFF2-40B4-BE49-F238E27FC236}">
              <a16:creationId xmlns:a16="http://schemas.microsoft.com/office/drawing/2014/main" id="{A8C6C7D6-F557-1284-2901-B2A7801C2D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>
            <a:extLst>
              <a:ext uri="{FF2B5EF4-FFF2-40B4-BE49-F238E27FC236}">
                <a16:creationId xmlns:a16="http://schemas.microsoft.com/office/drawing/2014/main" id="{32692DF1-C617-7321-CEBB-76FBF641C0D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9" name="Google Shape;119;p4:notes">
            <a:extLst>
              <a:ext uri="{FF2B5EF4-FFF2-40B4-BE49-F238E27FC236}">
                <a16:creationId xmlns:a16="http://schemas.microsoft.com/office/drawing/2014/main" id="{D288F45E-7746-D2BA-9FDF-740E7D25D8D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4457620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>
          <a:extLst>
            <a:ext uri="{FF2B5EF4-FFF2-40B4-BE49-F238E27FC236}">
              <a16:creationId xmlns:a16="http://schemas.microsoft.com/office/drawing/2014/main" id="{67679C63-6807-C444-D9DA-645E320807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>
            <a:extLst>
              <a:ext uri="{FF2B5EF4-FFF2-40B4-BE49-F238E27FC236}">
                <a16:creationId xmlns:a16="http://schemas.microsoft.com/office/drawing/2014/main" id="{9E722E02-AC72-B077-607C-8300C99E168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9" name="Google Shape;119;p4:notes">
            <a:extLst>
              <a:ext uri="{FF2B5EF4-FFF2-40B4-BE49-F238E27FC236}">
                <a16:creationId xmlns:a16="http://schemas.microsoft.com/office/drawing/2014/main" id="{999173F9-A02B-C6BC-0C21-EB5D273428C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4702262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>
          <a:extLst>
            <a:ext uri="{FF2B5EF4-FFF2-40B4-BE49-F238E27FC236}">
              <a16:creationId xmlns:a16="http://schemas.microsoft.com/office/drawing/2014/main" id="{2CC2A307-F182-0369-88ED-37A482A13E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>
            <a:extLst>
              <a:ext uri="{FF2B5EF4-FFF2-40B4-BE49-F238E27FC236}">
                <a16:creationId xmlns:a16="http://schemas.microsoft.com/office/drawing/2014/main" id="{A83C3B7C-99EB-2725-468A-9CA129EBD41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9" name="Google Shape;119;p4:notes">
            <a:extLst>
              <a:ext uri="{FF2B5EF4-FFF2-40B4-BE49-F238E27FC236}">
                <a16:creationId xmlns:a16="http://schemas.microsoft.com/office/drawing/2014/main" id="{AC8729C2-5AD1-80EF-DC94-D92E6694F3E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2393602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>
          <a:extLst>
            <a:ext uri="{FF2B5EF4-FFF2-40B4-BE49-F238E27FC236}">
              <a16:creationId xmlns:a16="http://schemas.microsoft.com/office/drawing/2014/main" id="{4D27EAF9-77F1-DEC5-FC92-D63CADAF1A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>
            <a:extLst>
              <a:ext uri="{FF2B5EF4-FFF2-40B4-BE49-F238E27FC236}">
                <a16:creationId xmlns:a16="http://schemas.microsoft.com/office/drawing/2014/main" id="{C760B3A7-5C88-4688-B6DF-7D2FEB55780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9" name="Google Shape;119;p4:notes">
            <a:extLst>
              <a:ext uri="{FF2B5EF4-FFF2-40B4-BE49-F238E27FC236}">
                <a16:creationId xmlns:a16="http://schemas.microsoft.com/office/drawing/2014/main" id="{B77D6C96-C35B-B7CD-F749-0F52968DBE8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0701028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>
          <a:extLst>
            <a:ext uri="{FF2B5EF4-FFF2-40B4-BE49-F238E27FC236}">
              <a16:creationId xmlns:a16="http://schemas.microsoft.com/office/drawing/2014/main" id="{1E2BA2E6-A4B8-1BB4-5F8C-E5C54F91CD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>
            <a:extLst>
              <a:ext uri="{FF2B5EF4-FFF2-40B4-BE49-F238E27FC236}">
                <a16:creationId xmlns:a16="http://schemas.microsoft.com/office/drawing/2014/main" id="{35911ECA-E116-13DC-EABE-7E52A5D7826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9" name="Google Shape;119;p4:notes">
            <a:extLst>
              <a:ext uri="{FF2B5EF4-FFF2-40B4-BE49-F238E27FC236}">
                <a16:creationId xmlns:a16="http://schemas.microsoft.com/office/drawing/2014/main" id="{0B2DBD59-4814-6F35-DF06-1BA9117A3D7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31426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>
          <a:extLst>
            <a:ext uri="{FF2B5EF4-FFF2-40B4-BE49-F238E27FC236}">
              <a16:creationId xmlns:a16="http://schemas.microsoft.com/office/drawing/2014/main" id="{2CD27CC9-3630-8EE1-7524-9508BBBEA4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>
            <a:extLst>
              <a:ext uri="{FF2B5EF4-FFF2-40B4-BE49-F238E27FC236}">
                <a16:creationId xmlns:a16="http://schemas.microsoft.com/office/drawing/2014/main" id="{7B8D3053-C33F-C2E2-6B7A-78299A86642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9" name="Google Shape;119;p4:notes">
            <a:extLst>
              <a:ext uri="{FF2B5EF4-FFF2-40B4-BE49-F238E27FC236}">
                <a16:creationId xmlns:a16="http://schemas.microsoft.com/office/drawing/2014/main" id="{3A1D6E88-D407-2A8B-23D0-B4609D51859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0430520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>
          <a:extLst>
            <a:ext uri="{FF2B5EF4-FFF2-40B4-BE49-F238E27FC236}">
              <a16:creationId xmlns:a16="http://schemas.microsoft.com/office/drawing/2014/main" id="{790A7030-5B1B-DC75-01D1-63DAC435E7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>
            <a:extLst>
              <a:ext uri="{FF2B5EF4-FFF2-40B4-BE49-F238E27FC236}">
                <a16:creationId xmlns:a16="http://schemas.microsoft.com/office/drawing/2014/main" id="{06DBD6CC-FE72-7DF4-CF85-0FACAB62A9A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9" name="Google Shape;119;p4:notes">
            <a:extLst>
              <a:ext uri="{FF2B5EF4-FFF2-40B4-BE49-F238E27FC236}">
                <a16:creationId xmlns:a16="http://schemas.microsoft.com/office/drawing/2014/main" id="{DB0A759C-CFFA-96AA-E6BB-5738889A044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563387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>
          <a:extLst>
            <a:ext uri="{FF2B5EF4-FFF2-40B4-BE49-F238E27FC236}">
              <a16:creationId xmlns:a16="http://schemas.microsoft.com/office/drawing/2014/main" id="{77773964-E3AE-E056-BA73-5C828BB2F1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:notes">
            <a:extLst>
              <a:ext uri="{FF2B5EF4-FFF2-40B4-BE49-F238E27FC236}">
                <a16:creationId xmlns:a16="http://schemas.microsoft.com/office/drawing/2014/main" id="{4CA88F89-9F34-A286-E557-B76BCD5C3C6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2" name="Google Shape;112;p3:notes">
            <a:extLst>
              <a:ext uri="{FF2B5EF4-FFF2-40B4-BE49-F238E27FC236}">
                <a16:creationId xmlns:a16="http://schemas.microsoft.com/office/drawing/2014/main" id="{B338E697-F5DE-4737-AABF-B4003AD47E9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0205933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>
          <a:extLst>
            <a:ext uri="{FF2B5EF4-FFF2-40B4-BE49-F238E27FC236}">
              <a16:creationId xmlns:a16="http://schemas.microsoft.com/office/drawing/2014/main" id="{7791E40D-C10E-1CBE-F3C6-0E390FCB47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>
            <a:extLst>
              <a:ext uri="{FF2B5EF4-FFF2-40B4-BE49-F238E27FC236}">
                <a16:creationId xmlns:a16="http://schemas.microsoft.com/office/drawing/2014/main" id="{CD6CD9C0-F26B-445D-32F7-AB35640E70F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9" name="Google Shape;119;p4:notes">
            <a:extLst>
              <a:ext uri="{FF2B5EF4-FFF2-40B4-BE49-F238E27FC236}">
                <a16:creationId xmlns:a16="http://schemas.microsoft.com/office/drawing/2014/main" id="{22EADAB2-BDEF-F26A-F8FE-32B6146B5F0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5329770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>
          <a:extLst>
            <a:ext uri="{FF2B5EF4-FFF2-40B4-BE49-F238E27FC236}">
              <a16:creationId xmlns:a16="http://schemas.microsoft.com/office/drawing/2014/main" id="{419F4DA7-2FA4-7D94-2890-9DF494C9C4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>
            <a:extLst>
              <a:ext uri="{FF2B5EF4-FFF2-40B4-BE49-F238E27FC236}">
                <a16:creationId xmlns:a16="http://schemas.microsoft.com/office/drawing/2014/main" id="{55208DB4-30B3-BCC5-DC83-2C27FA47912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9" name="Google Shape;119;p4:notes">
            <a:extLst>
              <a:ext uri="{FF2B5EF4-FFF2-40B4-BE49-F238E27FC236}">
                <a16:creationId xmlns:a16="http://schemas.microsoft.com/office/drawing/2014/main" id="{E5A4BD46-2CDD-0FED-A6BB-D8AD80307A0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8836033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>
          <a:extLst>
            <a:ext uri="{FF2B5EF4-FFF2-40B4-BE49-F238E27FC236}">
              <a16:creationId xmlns:a16="http://schemas.microsoft.com/office/drawing/2014/main" id="{36EFD9A1-4643-B206-2CC8-1D0EEEB0BB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>
            <a:extLst>
              <a:ext uri="{FF2B5EF4-FFF2-40B4-BE49-F238E27FC236}">
                <a16:creationId xmlns:a16="http://schemas.microsoft.com/office/drawing/2014/main" id="{8C414804-510D-6E33-55A1-E884B417A5E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9" name="Google Shape;119;p4:notes">
            <a:extLst>
              <a:ext uri="{FF2B5EF4-FFF2-40B4-BE49-F238E27FC236}">
                <a16:creationId xmlns:a16="http://schemas.microsoft.com/office/drawing/2014/main" id="{0D7E38AB-CEF6-D6E4-3AF0-D56D8606E6A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613633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>
          <a:extLst>
            <a:ext uri="{FF2B5EF4-FFF2-40B4-BE49-F238E27FC236}">
              <a16:creationId xmlns:a16="http://schemas.microsoft.com/office/drawing/2014/main" id="{6F7DE6B4-48F8-C421-4C81-2FBAB3EFF5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>
            <a:extLst>
              <a:ext uri="{FF2B5EF4-FFF2-40B4-BE49-F238E27FC236}">
                <a16:creationId xmlns:a16="http://schemas.microsoft.com/office/drawing/2014/main" id="{C030DCCE-2F1D-246E-9909-9F81C587CDE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9" name="Google Shape;119;p4:notes">
            <a:extLst>
              <a:ext uri="{FF2B5EF4-FFF2-40B4-BE49-F238E27FC236}">
                <a16:creationId xmlns:a16="http://schemas.microsoft.com/office/drawing/2014/main" id="{BDDCC14B-5A2B-7E0D-BCE0-E23FA21676A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9960310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>
          <a:extLst>
            <a:ext uri="{FF2B5EF4-FFF2-40B4-BE49-F238E27FC236}">
              <a16:creationId xmlns:a16="http://schemas.microsoft.com/office/drawing/2014/main" id="{A96F55B8-D790-6E7A-2F12-A41F1A2144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>
            <a:extLst>
              <a:ext uri="{FF2B5EF4-FFF2-40B4-BE49-F238E27FC236}">
                <a16:creationId xmlns:a16="http://schemas.microsoft.com/office/drawing/2014/main" id="{A5B6B316-51C5-728A-30A0-5E6C5B3C5C6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9" name="Google Shape;119;p4:notes">
            <a:extLst>
              <a:ext uri="{FF2B5EF4-FFF2-40B4-BE49-F238E27FC236}">
                <a16:creationId xmlns:a16="http://schemas.microsoft.com/office/drawing/2014/main" id="{A979838B-C4E6-3C11-011C-18253F2F581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2815536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>
          <a:extLst>
            <a:ext uri="{FF2B5EF4-FFF2-40B4-BE49-F238E27FC236}">
              <a16:creationId xmlns:a16="http://schemas.microsoft.com/office/drawing/2014/main" id="{9A1FF9EB-05D4-1101-09AF-58F11937D9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>
            <a:extLst>
              <a:ext uri="{FF2B5EF4-FFF2-40B4-BE49-F238E27FC236}">
                <a16:creationId xmlns:a16="http://schemas.microsoft.com/office/drawing/2014/main" id="{8D02FF78-C75F-A10A-85D6-48190BC3B51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9" name="Google Shape;119;p4:notes">
            <a:extLst>
              <a:ext uri="{FF2B5EF4-FFF2-40B4-BE49-F238E27FC236}">
                <a16:creationId xmlns:a16="http://schemas.microsoft.com/office/drawing/2014/main" id="{925D6D70-8B96-2ECC-39A6-B60B2CB4C77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1354958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>
          <a:extLst>
            <a:ext uri="{FF2B5EF4-FFF2-40B4-BE49-F238E27FC236}">
              <a16:creationId xmlns:a16="http://schemas.microsoft.com/office/drawing/2014/main" id="{CE3DEE1B-9586-276A-C3F4-CE88CACD01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>
            <a:extLst>
              <a:ext uri="{FF2B5EF4-FFF2-40B4-BE49-F238E27FC236}">
                <a16:creationId xmlns:a16="http://schemas.microsoft.com/office/drawing/2014/main" id="{68CDA0CE-D364-4C13-8FCB-7B76F8FB77C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9" name="Google Shape;119;p4:notes">
            <a:extLst>
              <a:ext uri="{FF2B5EF4-FFF2-40B4-BE49-F238E27FC236}">
                <a16:creationId xmlns:a16="http://schemas.microsoft.com/office/drawing/2014/main" id="{89C308D4-D47A-2A4F-590C-82232AF118F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8885990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>
          <a:extLst>
            <a:ext uri="{FF2B5EF4-FFF2-40B4-BE49-F238E27FC236}">
              <a16:creationId xmlns:a16="http://schemas.microsoft.com/office/drawing/2014/main" id="{8D5BA1AC-C58F-4C36-6587-D070BCBA61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>
            <a:extLst>
              <a:ext uri="{FF2B5EF4-FFF2-40B4-BE49-F238E27FC236}">
                <a16:creationId xmlns:a16="http://schemas.microsoft.com/office/drawing/2014/main" id="{3D4930F2-19E6-4C5F-EABE-8FCAFFC76FF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9" name="Google Shape;119;p4:notes">
            <a:extLst>
              <a:ext uri="{FF2B5EF4-FFF2-40B4-BE49-F238E27FC236}">
                <a16:creationId xmlns:a16="http://schemas.microsoft.com/office/drawing/2014/main" id="{B93B5567-F5A6-55DB-6666-A755E72B54D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4183275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>
          <a:extLst>
            <a:ext uri="{FF2B5EF4-FFF2-40B4-BE49-F238E27FC236}">
              <a16:creationId xmlns:a16="http://schemas.microsoft.com/office/drawing/2014/main" id="{312FDFC4-13A7-9AD1-1533-CFE1E9D9E2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:notes">
            <a:extLst>
              <a:ext uri="{FF2B5EF4-FFF2-40B4-BE49-F238E27FC236}">
                <a16:creationId xmlns:a16="http://schemas.microsoft.com/office/drawing/2014/main" id="{643773F0-CEE1-DA49-B3F6-C60746D418A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6" name="Google Shape;126;p5:notes">
            <a:extLst>
              <a:ext uri="{FF2B5EF4-FFF2-40B4-BE49-F238E27FC236}">
                <a16:creationId xmlns:a16="http://schemas.microsoft.com/office/drawing/2014/main" id="{921D5C12-427E-F80A-E8FB-D57070A31BF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0624437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0F3F221D-F0B0-5596-9201-9E20BF6E33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:notes">
            <a:extLst>
              <a:ext uri="{FF2B5EF4-FFF2-40B4-BE49-F238E27FC236}">
                <a16:creationId xmlns:a16="http://schemas.microsoft.com/office/drawing/2014/main" id="{C202285D-AC4E-541A-DF0D-7E7142229FE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0" name="Google Shape;140;p6:notes">
            <a:extLst>
              <a:ext uri="{FF2B5EF4-FFF2-40B4-BE49-F238E27FC236}">
                <a16:creationId xmlns:a16="http://schemas.microsoft.com/office/drawing/2014/main" id="{848EF820-8105-CA49-3E12-948F16E58A2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785373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>
          <a:extLst>
            <a:ext uri="{FF2B5EF4-FFF2-40B4-BE49-F238E27FC236}">
              <a16:creationId xmlns:a16="http://schemas.microsoft.com/office/drawing/2014/main" id="{622EE911-2582-27D8-F0EE-0E041BEC8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>
            <a:extLst>
              <a:ext uri="{FF2B5EF4-FFF2-40B4-BE49-F238E27FC236}">
                <a16:creationId xmlns:a16="http://schemas.microsoft.com/office/drawing/2014/main" id="{81FF3690-E15E-6D27-0E63-D6B56E53CC0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9" name="Google Shape;119;p4:notes">
            <a:extLst>
              <a:ext uri="{FF2B5EF4-FFF2-40B4-BE49-F238E27FC236}">
                <a16:creationId xmlns:a16="http://schemas.microsoft.com/office/drawing/2014/main" id="{31851139-DEB9-3B41-348D-25BBD2DC17F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999214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81218360-24DB-0E43-126F-8039230587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:notes">
            <a:extLst>
              <a:ext uri="{FF2B5EF4-FFF2-40B4-BE49-F238E27FC236}">
                <a16:creationId xmlns:a16="http://schemas.microsoft.com/office/drawing/2014/main" id="{F456C8E1-50EE-6677-694E-7D55EF9EF36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0" name="Google Shape;140;p6:notes">
            <a:extLst>
              <a:ext uri="{FF2B5EF4-FFF2-40B4-BE49-F238E27FC236}">
                <a16:creationId xmlns:a16="http://schemas.microsoft.com/office/drawing/2014/main" id="{40679BFF-DA05-569F-0B38-BE0DBD4C1EC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5044464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42EE9A43-6228-E3D8-A7C2-BE2A05D174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:notes">
            <a:extLst>
              <a:ext uri="{FF2B5EF4-FFF2-40B4-BE49-F238E27FC236}">
                <a16:creationId xmlns:a16="http://schemas.microsoft.com/office/drawing/2014/main" id="{1E833AB1-4655-0197-615E-04A0411551A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0" name="Google Shape;140;p6:notes">
            <a:extLst>
              <a:ext uri="{FF2B5EF4-FFF2-40B4-BE49-F238E27FC236}">
                <a16:creationId xmlns:a16="http://schemas.microsoft.com/office/drawing/2014/main" id="{4DE206AC-5A51-1F95-7023-44459522AB0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83575502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15701BC4-206D-B9F6-BA64-B33F75A807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:notes">
            <a:extLst>
              <a:ext uri="{FF2B5EF4-FFF2-40B4-BE49-F238E27FC236}">
                <a16:creationId xmlns:a16="http://schemas.microsoft.com/office/drawing/2014/main" id="{FA328806-6250-9F69-A6AC-5C471215EC0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0" name="Google Shape;140;p6:notes">
            <a:extLst>
              <a:ext uri="{FF2B5EF4-FFF2-40B4-BE49-F238E27FC236}">
                <a16:creationId xmlns:a16="http://schemas.microsoft.com/office/drawing/2014/main" id="{23B800D8-6103-1E90-C550-60F3EAAB25B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7381889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8D3B25F4-A59C-5D02-39E7-57FDAB053B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:notes">
            <a:extLst>
              <a:ext uri="{FF2B5EF4-FFF2-40B4-BE49-F238E27FC236}">
                <a16:creationId xmlns:a16="http://schemas.microsoft.com/office/drawing/2014/main" id="{82BC5B92-F4AE-B3DA-A839-91BD5C2EF7F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0" name="Google Shape;140;p6:notes">
            <a:extLst>
              <a:ext uri="{FF2B5EF4-FFF2-40B4-BE49-F238E27FC236}">
                <a16:creationId xmlns:a16="http://schemas.microsoft.com/office/drawing/2014/main" id="{601B03A8-0BF3-9D05-E62F-BCEA6E831FD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6118547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DD39430C-6A44-E528-E904-8CE602D12E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:notes">
            <a:extLst>
              <a:ext uri="{FF2B5EF4-FFF2-40B4-BE49-F238E27FC236}">
                <a16:creationId xmlns:a16="http://schemas.microsoft.com/office/drawing/2014/main" id="{F710C152-9C24-E179-DD69-C91CC39E8C6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0" name="Google Shape;140;p6:notes">
            <a:extLst>
              <a:ext uri="{FF2B5EF4-FFF2-40B4-BE49-F238E27FC236}">
                <a16:creationId xmlns:a16="http://schemas.microsoft.com/office/drawing/2014/main" id="{38D87645-2908-030E-E117-796C357F217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38175337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BA5054F2-23F5-3A3E-BC4E-EE59CF21C6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:notes">
            <a:extLst>
              <a:ext uri="{FF2B5EF4-FFF2-40B4-BE49-F238E27FC236}">
                <a16:creationId xmlns:a16="http://schemas.microsoft.com/office/drawing/2014/main" id="{81DE3ABE-F304-BF85-F984-37AC9CE3ADD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0" name="Google Shape;140;p6:notes">
            <a:extLst>
              <a:ext uri="{FF2B5EF4-FFF2-40B4-BE49-F238E27FC236}">
                <a16:creationId xmlns:a16="http://schemas.microsoft.com/office/drawing/2014/main" id="{34EF8C5E-B822-3843-02B9-B0C5CE8AF20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0704441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F4059C1E-1989-DB13-5448-16813EB850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:notes">
            <a:extLst>
              <a:ext uri="{FF2B5EF4-FFF2-40B4-BE49-F238E27FC236}">
                <a16:creationId xmlns:a16="http://schemas.microsoft.com/office/drawing/2014/main" id="{CDDB6FFC-A9BB-5020-3844-19DB4A4225F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0" name="Google Shape;140;p6:notes">
            <a:extLst>
              <a:ext uri="{FF2B5EF4-FFF2-40B4-BE49-F238E27FC236}">
                <a16:creationId xmlns:a16="http://schemas.microsoft.com/office/drawing/2014/main" id="{6CA99239-2F67-7CA7-ED06-FC83C2232BC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78812276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353372DF-FF31-AF64-2BF5-ACA0B6DF6C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:notes">
            <a:extLst>
              <a:ext uri="{FF2B5EF4-FFF2-40B4-BE49-F238E27FC236}">
                <a16:creationId xmlns:a16="http://schemas.microsoft.com/office/drawing/2014/main" id="{D131D8EB-9184-585D-A3F2-8419C52830D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0" name="Google Shape;140;p6:notes">
            <a:extLst>
              <a:ext uri="{FF2B5EF4-FFF2-40B4-BE49-F238E27FC236}">
                <a16:creationId xmlns:a16="http://schemas.microsoft.com/office/drawing/2014/main" id="{FDB2EDBB-5E41-85D2-DAEE-2E7A7DDEA47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11506995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9A3FB01C-2717-849A-74CF-2B534501AB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:notes">
            <a:extLst>
              <a:ext uri="{FF2B5EF4-FFF2-40B4-BE49-F238E27FC236}">
                <a16:creationId xmlns:a16="http://schemas.microsoft.com/office/drawing/2014/main" id="{842559B2-B6F0-0087-8991-3D095D94634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0" name="Google Shape;140;p6:notes">
            <a:extLst>
              <a:ext uri="{FF2B5EF4-FFF2-40B4-BE49-F238E27FC236}">
                <a16:creationId xmlns:a16="http://schemas.microsoft.com/office/drawing/2014/main" id="{C7BB5D07-9D9C-8F23-2495-E2164ACD323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9242299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6" name="Google Shape;15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>
          <a:extLst>
            <a:ext uri="{FF2B5EF4-FFF2-40B4-BE49-F238E27FC236}">
              <a16:creationId xmlns:a16="http://schemas.microsoft.com/office/drawing/2014/main" id="{795BC821-7915-C42F-049F-723FE21194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>
            <a:extLst>
              <a:ext uri="{FF2B5EF4-FFF2-40B4-BE49-F238E27FC236}">
                <a16:creationId xmlns:a16="http://schemas.microsoft.com/office/drawing/2014/main" id="{537DAEBF-6C00-E39F-B911-E1ACEBE94E5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9" name="Google Shape;119;p4:notes">
            <a:extLst>
              <a:ext uri="{FF2B5EF4-FFF2-40B4-BE49-F238E27FC236}">
                <a16:creationId xmlns:a16="http://schemas.microsoft.com/office/drawing/2014/main" id="{F618FF3C-EE96-7A7E-2DE5-DE00FE237AB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000151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>
          <a:extLst>
            <a:ext uri="{FF2B5EF4-FFF2-40B4-BE49-F238E27FC236}">
              <a16:creationId xmlns:a16="http://schemas.microsoft.com/office/drawing/2014/main" id="{CF44D5BC-8F04-D30D-3B17-81CD412C98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>
            <a:extLst>
              <a:ext uri="{FF2B5EF4-FFF2-40B4-BE49-F238E27FC236}">
                <a16:creationId xmlns:a16="http://schemas.microsoft.com/office/drawing/2014/main" id="{2D01800C-E79E-591A-D0D1-968A0084343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9" name="Google Shape;119;p4:notes">
            <a:extLst>
              <a:ext uri="{FF2B5EF4-FFF2-40B4-BE49-F238E27FC236}">
                <a16:creationId xmlns:a16="http://schemas.microsoft.com/office/drawing/2014/main" id="{44D3F792-7AF9-5AB7-7E06-773523C157C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425648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5" name="Google Shape;15;p2" title="GKT MSA Black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178974" y="9174851"/>
            <a:ext cx="2938977" cy="87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body" idx="1"/>
          </p:nvPr>
        </p:nvSpPr>
        <p:spPr>
          <a:xfrm rot="5400000">
            <a:off x="2308951" y="-251550"/>
            <a:ext cx="45261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2"/>
          <p:cNvSpPr txBox="1">
            <a:spLocks noGrp="1"/>
          </p:cNvSpPr>
          <p:nvPr>
            <p:ph type="title"/>
          </p:nvPr>
        </p:nvSpPr>
        <p:spPr>
          <a:xfrm rot="5400000">
            <a:off x="4732351" y="2171689"/>
            <a:ext cx="58515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body" idx="1"/>
          </p:nvPr>
        </p:nvSpPr>
        <p:spPr>
          <a:xfrm rot="5400000">
            <a:off x="541350" y="190487"/>
            <a:ext cx="585150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9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9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400" cy="11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00" cy="58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400" cy="46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5" name="Google Shape;65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28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11.png"/><Relationship Id="rId9" Type="http://schemas.openxmlformats.org/officeDocument/2006/relationships/image" Target="../media/image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28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11.png"/><Relationship Id="rId9" Type="http://schemas.openxmlformats.org/officeDocument/2006/relationships/image" Target="../media/image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27.png"/><Relationship Id="rId10" Type="http://schemas.openxmlformats.org/officeDocument/2006/relationships/image" Target="../media/image62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/>
          <p:nvPr/>
        </p:nvSpPr>
        <p:spPr>
          <a:xfrm>
            <a:off x="389425" y="0"/>
            <a:ext cx="8146052" cy="10300624"/>
          </a:xfrm>
          <a:custGeom>
            <a:avLst/>
            <a:gdLst/>
            <a:ahLst/>
            <a:cxnLst/>
            <a:rect l="l" t="t" r="r" b="b"/>
            <a:pathLst>
              <a:path w="11805873" h="11805873" extrusionOk="0">
                <a:moveTo>
                  <a:pt x="0" y="0"/>
                </a:moveTo>
                <a:lnTo>
                  <a:pt x="11805874" y="0"/>
                </a:lnTo>
                <a:lnTo>
                  <a:pt x="11805874" y="11805874"/>
                </a:lnTo>
                <a:lnTo>
                  <a:pt x="0" y="118058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86" name="Google Shape;86;p13"/>
          <p:cNvSpPr/>
          <p:nvPr/>
        </p:nvSpPr>
        <p:spPr>
          <a:xfrm>
            <a:off x="5529760" y="4531486"/>
            <a:ext cx="1207210" cy="1234997"/>
          </a:xfrm>
          <a:custGeom>
            <a:avLst/>
            <a:gdLst/>
            <a:ahLst/>
            <a:cxnLst/>
            <a:rect l="l" t="t" r="r" b="b"/>
            <a:pathLst>
              <a:path w="1207210" h="1234997" extrusionOk="0">
                <a:moveTo>
                  <a:pt x="0" y="0"/>
                </a:moveTo>
                <a:lnTo>
                  <a:pt x="1207210" y="0"/>
                </a:lnTo>
                <a:lnTo>
                  <a:pt x="1207210" y="1234998"/>
                </a:lnTo>
                <a:lnTo>
                  <a:pt x="0" y="12349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87" name="Google Shape;87;p13"/>
          <p:cNvSpPr/>
          <p:nvPr/>
        </p:nvSpPr>
        <p:spPr>
          <a:xfrm>
            <a:off x="9807891" y="8193345"/>
            <a:ext cx="1940180" cy="1515766"/>
          </a:xfrm>
          <a:custGeom>
            <a:avLst/>
            <a:gdLst/>
            <a:ahLst/>
            <a:cxnLst/>
            <a:rect l="l" t="t" r="r" b="b"/>
            <a:pathLst>
              <a:path w="1940180" h="1515766" extrusionOk="0">
                <a:moveTo>
                  <a:pt x="0" y="0"/>
                </a:moveTo>
                <a:lnTo>
                  <a:pt x="1940180" y="0"/>
                </a:lnTo>
                <a:lnTo>
                  <a:pt x="1940180" y="1515766"/>
                </a:lnTo>
                <a:lnTo>
                  <a:pt x="0" y="15157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88" name="Google Shape;88;p13"/>
          <p:cNvSpPr/>
          <p:nvPr/>
        </p:nvSpPr>
        <p:spPr>
          <a:xfrm>
            <a:off x="12423774" y="659325"/>
            <a:ext cx="2280918" cy="1647838"/>
          </a:xfrm>
          <a:custGeom>
            <a:avLst/>
            <a:gdLst/>
            <a:ahLst/>
            <a:cxnLst/>
            <a:rect l="l" t="t" r="r" b="b"/>
            <a:pathLst>
              <a:path w="2375956" h="1767118" extrusionOk="0">
                <a:moveTo>
                  <a:pt x="0" y="0"/>
                </a:moveTo>
                <a:lnTo>
                  <a:pt x="2375957" y="0"/>
                </a:lnTo>
                <a:lnTo>
                  <a:pt x="2375957" y="1767118"/>
                </a:lnTo>
                <a:lnTo>
                  <a:pt x="0" y="17671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89" name="Google Shape;89;p13"/>
          <p:cNvSpPr/>
          <p:nvPr/>
        </p:nvSpPr>
        <p:spPr>
          <a:xfrm>
            <a:off x="15672748" y="236763"/>
            <a:ext cx="2008197" cy="2147805"/>
          </a:xfrm>
          <a:custGeom>
            <a:avLst/>
            <a:gdLst/>
            <a:ahLst/>
            <a:cxnLst/>
            <a:rect l="l" t="t" r="r" b="b"/>
            <a:pathLst>
              <a:path w="2008197" h="2147805" extrusionOk="0">
                <a:moveTo>
                  <a:pt x="0" y="0"/>
                </a:moveTo>
                <a:lnTo>
                  <a:pt x="2008197" y="0"/>
                </a:lnTo>
                <a:lnTo>
                  <a:pt x="2008197" y="2147805"/>
                </a:lnTo>
                <a:lnTo>
                  <a:pt x="0" y="21478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90" name="Google Shape;90;p13"/>
          <p:cNvSpPr/>
          <p:nvPr/>
        </p:nvSpPr>
        <p:spPr>
          <a:xfrm>
            <a:off x="9203579" y="194302"/>
            <a:ext cx="2280252" cy="2232747"/>
          </a:xfrm>
          <a:custGeom>
            <a:avLst/>
            <a:gdLst/>
            <a:ahLst/>
            <a:cxnLst/>
            <a:rect l="l" t="t" r="r" b="b"/>
            <a:pathLst>
              <a:path w="2280252" h="2232747" extrusionOk="0">
                <a:moveTo>
                  <a:pt x="0" y="0"/>
                </a:moveTo>
                <a:lnTo>
                  <a:pt x="2280253" y="0"/>
                </a:lnTo>
                <a:lnTo>
                  <a:pt x="2280253" y="2232747"/>
                </a:lnTo>
                <a:lnTo>
                  <a:pt x="0" y="22327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91" name="Google Shape;91;p13"/>
          <p:cNvSpPr/>
          <p:nvPr/>
        </p:nvSpPr>
        <p:spPr>
          <a:xfrm>
            <a:off x="13142945" y="7965000"/>
            <a:ext cx="1184381" cy="1871306"/>
          </a:xfrm>
          <a:custGeom>
            <a:avLst/>
            <a:gdLst/>
            <a:ahLst/>
            <a:cxnLst/>
            <a:rect l="l" t="t" r="r" b="b"/>
            <a:pathLst>
              <a:path w="1184381" h="1871306" extrusionOk="0">
                <a:moveTo>
                  <a:pt x="0" y="0"/>
                </a:moveTo>
                <a:lnTo>
                  <a:pt x="1184380" y="0"/>
                </a:lnTo>
                <a:lnTo>
                  <a:pt x="1184380" y="1871306"/>
                </a:lnTo>
                <a:lnTo>
                  <a:pt x="0" y="18713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92" name="Google Shape;92;p13"/>
          <p:cNvSpPr/>
          <p:nvPr/>
        </p:nvSpPr>
        <p:spPr>
          <a:xfrm>
            <a:off x="7135591" y="0"/>
            <a:ext cx="1128034" cy="3059075"/>
          </a:xfrm>
          <a:custGeom>
            <a:avLst/>
            <a:gdLst/>
            <a:ahLst/>
            <a:cxnLst/>
            <a:rect l="l" t="t" r="r" b="b"/>
            <a:pathLst>
              <a:path w="1128034" h="3059075" extrusionOk="0">
                <a:moveTo>
                  <a:pt x="0" y="0"/>
                </a:moveTo>
                <a:lnTo>
                  <a:pt x="1128034" y="0"/>
                </a:lnTo>
                <a:lnTo>
                  <a:pt x="1128034" y="3059075"/>
                </a:lnTo>
                <a:lnTo>
                  <a:pt x="0" y="30590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93" name="Google Shape;93;p13"/>
          <p:cNvSpPr/>
          <p:nvPr/>
        </p:nvSpPr>
        <p:spPr>
          <a:xfrm>
            <a:off x="1028700" y="6827277"/>
            <a:ext cx="5927580" cy="1757932"/>
          </a:xfrm>
          <a:custGeom>
            <a:avLst/>
            <a:gdLst/>
            <a:ahLst/>
            <a:cxnLst/>
            <a:rect l="l" t="t" r="r" b="b"/>
            <a:pathLst>
              <a:path w="5927580" h="1757932" extrusionOk="0">
                <a:moveTo>
                  <a:pt x="0" y="0"/>
                </a:moveTo>
                <a:lnTo>
                  <a:pt x="5927580" y="0"/>
                </a:lnTo>
                <a:lnTo>
                  <a:pt x="5927580" y="1757931"/>
                </a:lnTo>
                <a:lnTo>
                  <a:pt x="0" y="17579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94" name="Google Shape;94;p13"/>
          <p:cNvSpPr txBox="1"/>
          <p:nvPr/>
        </p:nvSpPr>
        <p:spPr>
          <a:xfrm>
            <a:off x="797244" y="2222799"/>
            <a:ext cx="6159036" cy="1959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468"/>
              <a:buFont typeface="Arial"/>
              <a:buNone/>
            </a:pPr>
            <a:r>
              <a:rPr lang="en-US" sz="11468" b="0" i="0" u="none" strike="noStrike" cap="none">
                <a:solidFill>
                  <a:srgbClr val="FFFFFF"/>
                </a:solidFill>
                <a:latin typeface="Cardo"/>
                <a:ea typeface="Cardo"/>
                <a:cs typeface="Cardo"/>
                <a:sym typeface="Cardo"/>
              </a:rPr>
              <a:t>GKTeach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3"/>
          <p:cNvSpPr txBox="1"/>
          <p:nvPr/>
        </p:nvSpPr>
        <p:spPr>
          <a:xfrm>
            <a:off x="8520333" y="3657661"/>
            <a:ext cx="9324300" cy="1895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99"/>
              <a:buFont typeface="Arial"/>
              <a:buNone/>
            </a:pPr>
            <a:r>
              <a:rPr lang="en-GB" sz="4400" b="0" i="0" u="none" strike="noStrike" cap="none" dirty="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Immunity and Infection</a:t>
            </a:r>
          </a:p>
          <a:p>
            <a:pPr marL="0" marR="0" lvl="0" indent="0" algn="ctr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99"/>
              <a:buFont typeface="Arial"/>
              <a:buNone/>
            </a:pPr>
            <a:r>
              <a:rPr lang="en-GB" sz="4400" dirty="0">
                <a:latin typeface="Garamond"/>
                <a:ea typeface="Garamond"/>
                <a:cs typeface="Garamond"/>
                <a:sym typeface="Garamond"/>
              </a:rPr>
              <a:t>Epidemiology and Biostatistics</a:t>
            </a:r>
            <a:endParaRPr sz="4400" b="0" i="0" u="none" strike="noStrike" cap="none" dirty="0">
              <a:solidFill>
                <a:srgbClr val="000000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96" name="Google Shape;96;p13"/>
          <p:cNvSpPr txBox="1"/>
          <p:nvPr/>
        </p:nvSpPr>
        <p:spPr>
          <a:xfrm>
            <a:off x="1436528" y="4591564"/>
            <a:ext cx="3696792" cy="1174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24"/>
              <a:buFont typeface="Arial"/>
              <a:buNone/>
            </a:pPr>
            <a:r>
              <a:rPr lang="en-US" sz="6924" b="0" i="0" u="none" strike="noStrike" cap="none">
                <a:solidFill>
                  <a:srgbClr val="FFFFFF"/>
                </a:solidFill>
                <a:latin typeface="Cardo"/>
                <a:ea typeface="Cardo"/>
                <a:cs typeface="Cardo"/>
                <a:sym typeface="Cardo"/>
              </a:rPr>
              <a:t>STAGE 1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13"/>
          <p:cNvSpPr txBox="1"/>
          <p:nvPr/>
        </p:nvSpPr>
        <p:spPr>
          <a:xfrm>
            <a:off x="11925395" y="6382174"/>
            <a:ext cx="2435100" cy="517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99"/>
              <a:buFont typeface="Arial"/>
              <a:buNone/>
            </a:pPr>
            <a:r>
              <a:rPr lang="en-GB" sz="2400" b="0" i="1" u="none" strike="noStrike" cap="none" dirty="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Keshani Ganendiran</a:t>
            </a:r>
            <a:endParaRPr sz="2400" b="0" i="1" u="none" strike="noStrike" cap="none" dirty="0">
              <a:solidFill>
                <a:srgbClr val="000000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99" name="Google Shape;99;p13"/>
          <p:cNvSpPr/>
          <p:nvPr/>
        </p:nvSpPr>
        <p:spPr>
          <a:xfrm>
            <a:off x="14844525" y="8637600"/>
            <a:ext cx="3443400" cy="1649400"/>
          </a:xfrm>
          <a:prstGeom prst="rect">
            <a:avLst/>
          </a:prstGeom>
          <a:solidFill>
            <a:srgbClr val="FFD2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3"/>
          <p:cNvSpPr txBox="1"/>
          <p:nvPr/>
        </p:nvSpPr>
        <p:spPr>
          <a:xfrm>
            <a:off x="12196683" y="6933310"/>
            <a:ext cx="1971600" cy="581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6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2700" dirty="0">
                <a:solidFill>
                  <a:srgbClr val="392503"/>
                </a:solidFill>
                <a:latin typeface="Garamond"/>
                <a:ea typeface="Garamond"/>
                <a:cs typeface="Garamond"/>
                <a:sym typeface="Garamond"/>
              </a:rPr>
              <a:t>23/03/2026</a:t>
            </a:r>
            <a:endParaRPr sz="1400" b="0" i="0" u="none" strike="noStrike" cap="none" dirty="0">
              <a:solidFill>
                <a:srgbClr val="000000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102" name="Google Shape;102;p13"/>
          <p:cNvSpPr/>
          <p:nvPr/>
        </p:nvSpPr>
        <p:spPr>
          <a:xfrm>
            <a:off x="15722200" y="8015575"/>
            <a:ext cx="1688050" cy="1649510"/>
          </a:xfrm>
          <a:custGeom>
            <a:avLst/>
            <a:gdLst/>
            <a:ahLst/>
            <a:cxnLst/>
            <a:rect l="l" t="t" r="r" b="b"/>
            <a:pathLst>
              <a:path w="1541598" h="1541598" extrusionOk="0">
                <a:moveTo>
                  <a:pt x="0" y="0"/>
                </a:moveTo>
                <a:lnTo>
                  <a:pt x="1541597" y="0"/>
                </a:lnTo>
                <a:lnTo>
                  <a:pt x="1541597" y="1541598"/>
                </a:lnTo>
                <a:lnTo>
                  <a:pt x="0" y="15415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20">
          <a:extLst>
            <a:ext uri="{FF2B5EF4-FFF2-40B4-BE49-F238E27FC236}">
              <a16:creationId xmlns:a16="http://schemas.microsoft.com/office/drawing/2014/main" id="{8457F84D-7FE5-4C3A-5826-8C4469FD50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>
            <a:extLst>
              <a:ext uri="{FF2B5EF4-FFF2-40B4-BE49-F238E27FC236}">
                <a16:creationId xmlns:a16="http://schemas.microsoft.com/office/drawing/2014/main" id="{0975374C-EFF8-D28B-2ADB-E2E322BB54FF}"/>
              </a:ext>
            </a:extLst>
          </p:cNvPr>
          <p:cNvSpPr/>
          <p:nvPr/>
        </p:nvSpPr>
        <p:spPr>
          <a:xfrm>
            <a:off x="3056146" y="3589185"/>
            <a:ext cx="11683126" cy="4797226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2" name="Google Shape;122;p16">
            <a:extLst>
              <a:ext uri="{FF2B5EF4-FFF2-40B4-BE49-F238E27FC236}">
                <a16:creationId xmlns:a16="http://schemas.microsoft.com/office/drawing/2014/main" id="{6E4A91B9-DD11-33D9-C26E-04027E7A971C}"/>
              </a:ext>
            </a:extLst>
          </p:cNvPr>
          <p:cNvSpPr txBox="1"/>
          <p:nvPr/>
        </p:nvSpPr>
        <p:spPr>
          <a:xfrm>
            <a:off x="225967" y="94593"/>
            <a:ext cx="18062033" cy="1507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  <a:tabLst/>
              <a:defRPr/>
            </a:pPr>
            <a:r>
              <a:rPr lang="en-US" sz="6999" b="1" dirty="0">
                <a:solidFill>
                  <a:srgbClr val="392503"/>
                </a:solidFill>
              </a:rPr>
              <a:t>Antibodies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98" name="Picture 2" descr="Types of Antibodies and Their Functions">
            <a:extLst>
              <a:ext uri="{FF2B5EF4-FFF2-40B4-BE49-F238E27FC236}">
                <a16:creationId xmlns:a16="http://schemas.microsoft.com/office/drawing/2014/main" id="{4AAD5B8B-5DDB-ACE7-B7A9-A029BAEE0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7064" y="1602506"/>
            <a:ext cx="12548507" cy="8365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80029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20">
          <a:extLst>
            <a:ext uri="{FF2B5EF4-FFF2-40B4-BE49-F238E27FC236}">
              <a16:creationId xmlns:a16="http://schemas.microsoft.com/office/drawing/2014/main" id="{1F893FF7-F536-DEE6-E90E-8ACC15A3B8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>
            <a:extLst>
              <a:ext uri="{FF2B5EF4-FFF2-40B4-BE49-F238E27FC236}">
                <a16:creationId xmlns:a16="http://schemas.microsoft.com/office/drawing/2014/main" id="{750F1E38-BC0D-14E2-6399-6858B006D81A}"/>
              </a:ext>
            </a:extLst>
          </p:cNvPr>
          <p:cNvSpPr/>
          <p:nvPr/>
        </p:nvSpPr>
        <p:spPr>
          <a:xfrm>
            <a:off x="1847832" y="1986679"/>
            <a:ext cx="14366368" cy="6931772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2" name="Google Shape;122;p16">
            <a:extLst>
              <a:ext uri="{FF2B5EF4-FFF2-40B4-BE49-F238E27FC236}">
                <a16:creationId xmlns:a16="http://schemas.microsoft.com/office/drawing/2014/main" id="{27C74714-E60F-F7BB-DC55-2C024A2F3450}"/>
              </a:ext>
            </a:extLst>
          </p:cNvPr>
          <p:cNvSpPr txBox="1"/>
          <p:nvPr/>
        </p:nvSpPr>
        <p:spPr>
          <a:xfrm>
            <a:off x="225967" y="94593"/>
            <a:ext cx="18062033" cy="1507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  <a:tabLst/>
              <a:defRPr/>
            </a:pPr>
            <a:r>
              <a:rPr lang="en-US" sz="6999" b="1" dirty="0">
                <a:solidFill>
                  <a:srgbClr val="392503"/>
                </a:solidFill>
              </a:rPr>
              <a:t>Germinal </a:t>
            </a:r>
            <a:r>
              <a:rPr lang="en-US" sz="6999" b="1" dirty="0" err="1">
                <a:solidFill>
                  <a:srgbClr val="392503"/>
                </a:solidFill>
              </a:rPr>
              <a:t>centre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123;p16">
            <a:extLst>
              <a:ext uri="{FF2B5EF4-FFF2-40B4-BE49-F238E27FC236}">
                <a16:creationId xmlns:a16="http://schemas.microsoft.com/office/drawing/2014/main" id="{287BF66B-4675-A71E-5C90-C42624BA46B9}"/>
              </a:ext>
            </a:extLst>
          </p:cNvPr>
          <p:cNvSpPr txBox="1"/>
          <p:nvPr/>
        </p:nvSpPr>
        <p:spPr>
          <a:xfrm>
            <a:off x="815692" y="1919373"/>
            <a:ext cx="16430648" cy="8273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036329" marR="0" lvl="1" indent="-518164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92503"/>
              </a:buClr>
              <a:buSzPts val="4800"/>
              <a:buFont typeface="Arial"/>
              <a:buChar char="•"/>
              <a:tabLst/>
              <a:defRPr/>
            </a:pPr>
            <a:r>
              <a:rPr lang="en-US" sz="4800" noProof="0" dirty="0">
                <a:solidFill>
                  <a:srgbClr val="392503"/>
                </a:solidFill>
              </a:rPr>
              <a:t>Germinal </a:t>
            </a:r>
            <a:r>
              <a:rPr lang="en-US" sz="4800" noProof="0" dirty="0" err="1">
                <a:solidFill>
                  <a:srgbClr val="392503"/>
                </a:solidFill>
              </a:rPr>
              <a:t>centre</a:t>
            </a:r>
            <a:r>
              <a:rPr lang="en-US" sz="4800" noProof="0" dirty="0">
                <a:solidFill>
                  <a:srgbClr val="392503"/>
                </a:solidFill>
              </a:rPr>
              <a:t> – contains highly proliferative B cells that have been activated</a:t>
            </a:r>
          </a:p>
          <a:p>
            <a:pPr marL="1036329" marR="0" lvl="1" indent="-518164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92503"/>
              </a:buClr>
              <a:buSzPts val="4800"/>
              <a:buFont typeface="Arial"/>
              <a:buChar char="•"/>
              <a:tabLst/>
              <a:defRPr/>
            </a:pPr>
            <a:r>
              <a:rPr kumimoji="0" lang="en-US" sz="4800" b="0" i="0" u="none" strike="noStrike" kern="0" cap="none" spc="0" normalizeH="0" dirty="0">
                <a:ln>
                  <a:noFill/>
                </a:ln>
                <a:solidFill>
                  <a:srgbClr val="39250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As B cells divide, they start to mutate – somatic hypermutation</a:t>
            </a:r>
          </a:p>
          <a:p>
            <a:pPr marL="1036329" marR="0" lvl="1" indent="-518164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92503"/>
              </a:buClr>
              <a:buSzPts val="4800"/>
              <a:buFont typeface="Arial"/>
              <a:buChar char="•"/>
              <a:tabLst/>
              <a:defRPr/>
            </a:pPr>
            <a:r>
              <a:rPr lang="en-US" sz="4800" dirty="0">
                <a:solidFill>
                  <a:srgbClr val="392503"/>
                </a:solidFill>
              </a:rPr>
              <a:t>Affinity maturation then happens – high affinity variants to the antigen are selected</a:t>
            </a:r>
          </a:p>
          <a:p>
            <a:pPr marL="1036329" marR="0" lvl="1" indent="-518164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92503"/>
              </a:buClr>
              <a:buSzPts val="4800"/>
              <a:buFont typeface="Arial"/>
              <a:buChar char="•"/>
              <a:tabLst/>
              <a:defRPr/>
            </a:pPr>
            <a:r>
              <a:rPr kumimoji="0" lang="en-US" sz="4800" b="0" i="0" u="none" strike="noStrike" kern="0" cap="none" spc="0" normalizeH="0" dirty="0">
                <a:ln>
                  <a:noFill/>
                </a:ln>
                <a:solidFill>
                  <a:srgbClr val="39250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Germinal </a:t>
            </a:r>
            <a:r>
              <a:rPr kumimoji="0" lang="en-US" sz="4800" b="0" i="0" u="none" strike="noStrike" kern="0" cap="none" spc="0" normalizeH="0" dirty="0" err="1">
                <a:ln>
                  <a:noFill/>
                </a:ln>
                <a:solidFill>
                  <a:srgbClr val="39250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centre</a:t>
            </a:r>
            <a:r>
              <a:rPr kumimoji="0" lang="en-US" sz="4800" b="0" i="0" u="none" strike="noStrike" kern="0" cap="none" spc="0" normalizeH="0" dirty="0">
                <a:ln>
                  <a:noFill/>
                </a:ln>
                <a:solidFill>
                  <a:srgbClr val="39250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can generate memory cells or plasma cells</a:t>
            </a:r>
          </a:p>
        </p:txBody>
      </p:sp>
    </p:spTree>
    <p:extLst>
      <p:ext uri="{BB962C8B-B14F-4D97-AF65-F5344CB8AC3E}">
        <p14:creationId xmlns:p14="http://schemas.microsoft.com/office/powerpoint/2010/main" val="64623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20">
          <a:extLst>
            <a:ext uri="{FF2B5EF4-FFF2-40B4-BE49-F238E27FC236}">
              <a16:creationId xmlns:a16="http://schemas.microsoft.com/office/drawing/2014/main" id="{D8B120A6-6753-2363-6128-90369C933F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>
            <a:extLst>
              <a:ext uri="{FF2B5EF4-FFF2-40B4-BE49-F238E27FC236}">
                <a16:creationId xmlns:a16="http://schemas.microsoft.com/office/drawing/2014/main" id="{9362B06E-7F26-4AC8-E5A9-5D893BB75479}"/>
              </a:ext>
            </a:extLst>
          </p:cNvPr>
          <p:cNvSpPr/>
          <p:nvPr/>
        </p:nvSpPr>
        <p:spPr>
          <a:xfrm>
            <a:off x="10107702" y="1754202"/>
            <a:ext cx="7629672" cy="6778596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2" name="Google Shape;122;p16">
            <a:extLst>
              <a:ext uri="{FF2B5EF4-FFF2-40B4-BE49-F238E27FC236}">
                <a16:creationId xmlns:a16="http://schemas.microsoft.com/office/drawing/2014/main" id="{6B45E7E9-4660-CD20-B21E-5B796CA25259}"/>
              </a:ext>
            </a:extLst>
          </p:cNvPr>
          <p:cNvSpPr txBox="1"/>
          <p:nvPr/>
        </p:nvSpPr>
        <p:spPr>
          <a:xfrm>
            <a:off x="225967" y="94593"/>
            <a:ext cx="18062033" cy="1507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  <a:tabLst/>
              <a:defRPr/>
            </a:pPr>
            <a:r>
              <a:rPr lang="en-US" sz="6999" b="1" dirty="0">
                <a:solidFill>
                  <a:srgbClr val="392503"/>
                </a:solidFill>
              </a:rPr>
              <a:t>T cells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D35B43-5A65-1C38-697C-376068682B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626" y="1602506"/>
            <a:ext cx="9291535" cy="8514000"/>
          </a:xfrm>
          <a:prstGeom prst="rect">
            <a:avLst/>
          </a:prstGeom>
        </p:spPr>
      </p:pic>
      <p:sp>
        <p:nvSpPr>
          <p:cNvPr id="3" name="Google Shape;123;p16">
            <a:extLst>
              <a:ext uri="{FF2B5EF4-FFF2-40B4-BE49-F238E27FC236}">
                <a16:creationId xmlns:a16="http://schemas.microsoft.com/office/drawing/2014/main" id="{E1F0505E-73BE-9F3C-B266-433BB7B40836}"/>
              </a:ext>
            </a:extLst>
          </p:cNvPr>
          <p:cNvSpPr txBox="1"/>
          <p:nvPr/>
        </p:nvSpPr>
        <p:spPr>
          <a:xfrm>
            <a:off x="10289795" y="1759117"/>
            <a:ext cx="7713120" cy="8420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685800" indent="-685800" fontAlgn="ctr">
              <a:buFont typeface="Arial" panose="020B0604020202020204" pitchFamily="34" charset="0"/>
              <a:buChar char="•"/>
            </a:pPr>
            <a:r>
              <a:rPr lang="en-GB" sz="4800" dirty="0"/>
              <a:t>Membrane bound heterodimer</a:t>
            </a:r>
          </a:p>
          <a:p>
            <a:pPr marL="685800" indent="-685800" fontAlgn="ctr">
              <a:buFont typeface="Arial" panose="020B0604020202020204" pitchFamily="34" charset="0"/>
              <a:buChar char="•"/>
            </a:pPr>
            <a:r>
              <a:rPr lang="en-GB" sz="4800" dirty="0"/>
              <a:t>Two chains joined by disulphide bonds</a:t>
            </a:r>
          </a:p>
          <a:p>
            <a:pPr marL="685800" indent="-685800" fontAlgn="ctr">
              <a:buFont typeface="Arial" panose="020B0604020202020204" pitchFamily="34" charset="0"/>
              <a:buChar char="•"/>
            </a:pPr>
            <a:r>
              <a:rPr lang="en-GB" sz="4800" dirty="0"/>
              <a:t>Consist of variable and constant regions</a:t>
            </a:r>
          </a:p>
          <a:p>
            <a:pPr marL="685800" indent="-685800" fontAlgn="ctr">
              <a:buFont typeface="Arial" panose="020B0604020202020204" pitchFamily="34" charset="0"/>
              <a:buChar char="•"/>
            </a:pPr>
            <a:r>
              <a:rPr lang="en-GB" sz="4800" dirty="0"/>
              <a:t>TCR genes undergo rearrangements from germline before translation </a:t>
            </a:r>
          </a:p>
          <a:p>
            <a:pPr marL="1036329" marR="0" lvl="1" indent="-518164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92503"/>
              </a:buClr>
              <a:buSzPts val="4800"/>
              <a:buFont typeface="Arial"/>
              <a:buChar char="•"/>
              <a:tabLst/>
              <a:defRPr/>
            </a:pPr>
            <a:endParaRPr kumimoji="0" lang="en-US" sz="4800" b="0" i="0" u="none" strike="noStrike" kern="0" cap="none" spc="0" normalizeH="0" noProof="0" dirty="0">
              <a:ln>
                <a:noFill/>
              </a:ln>
              <a:solidFill>
                <a:srgbClr val="392503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8209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20">
          <a:extLst>
            <a:ext uri="{FF2B5EF4-FFF2-40B4-BE49-F238E27FC236}">
              <a16:creationId xmlns:a16="http://schemas.microsoft.com/office/drawing/2014/main" id="{5ADDF036-6599-A29C-E136-05AB106BA9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>
            <a:extLst>
              <a:ext uri="{FF2B5EF4-FFF2-40B4-BE49-F238E27FC236}">
                <a16:creationId xmlns:a16="http://schemas.microsoft.com/office/drawing/2014/main" id="{A6FEDB67-33D1-946D-7BDF-D43D1D8C9447}"/>
              </a:ext>
            </a:extLst>
          </p:cNvPr>
          <p:cNvSpPr/>
          <p:nvPr/>
        </p:nvSpPr>
        <p:spPr>
          <a:xfrm>
            <a:off x="1847832" y="1986679"/>
            <a:ext cx="14366368" cy="6931772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2" name="Google Shape;122;p16">
            <a:extLst>
              <a:ext uri="{FF2B5EF4-FFF2-40B4-BE49-F238E27FC236}">
                <a16:creationId xmlns:a16="http://schemas.microsoft.com/office/drawing/2014/main" id="{3AEC8412-A83C-7EAD-3488-1784EF0EF687}"/>
              </a:ext>
            </a:extLst>
          </p:cNvPr>
          <p:cNvSpPr txBox="1"/>
          <p:nvPr/>
        </p:nvSpPr>
        <p:spPr>
          <a:xfrm>
            <a:off x="225967" y="94593"/>
            <a:ext cx="18062033" cy="1507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  <a:tabLst/>
              <a:defRPr/>
            </a:pPr>
            <a:r>
              <a:rPr lang="en-US" sz="6999" b="1" dirty="0">
                <a:solidFill>
                  <a:srgbClr val="392503"/>
                </a:solidFill>
              </a:rPr>
              <a:t>T-cells, effector functions and MHC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123;p16">
            <a:extLst>
              <a:ext uri="{FF2B5EF4-FFF2-40B4-BE49-F238E27FC236}">
                <a16:creationId xmlns:a16="http://schemas.microsoft.com/office/drawing/2014/main" id="{1C0717E5-EB9D-82EA-5BE9-DD4FBABB15E0}"/>
              </a:ext>
            </a:extLst>
          </p:cNvPr>
          <p:cNvSpPr txBox="1"/>
          <p:nvPr/>
        </p:nvSpPr>
        <p:spPr>
          <a:xfrm>
            <a:off x="815692" y="1919373"/>
            <a:ext cx="16430648" cy="7238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036329" marR="0" lvl="1" indent="-518164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92503"/>
              </a:buClr>
              <a:buSzPts val="4800"/>
              <a:buFont typeface="Arial"/>
              <a:buChar char="•"/>
              <a:tabLst/>
              <a:defRPr/>
            </a:pPr>
            <a:r>
              <a:rPr lang="en-US" sz="4800" noProof="0" dirty="0">
                <a:solidFill>
                  <a:srgbClr val="392503"/>
                </a:solidFill>
              </a:rPr>
              <a:t>Peptides derived from foreign antigens are displayed to T cells in the context of MHC molecules</a:t>
            </a:r>
          </a:p>
          <a:p>
            <a:pPr marL="1036329" marR="0" lvl="1" indent="-518164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92503"/>
              </a:buClr>
              <a:buSzPts val="4800"/>
              <a:buFont typeface="Arial"/>
              <a:buChar char="•"/>
              <a:tabLst/>
              <a:defRPr/>
            </a:pPr>
            <a:r>
              <a:rPr kumimoji="0" lang="en-US" sz="4800" b="0" i="0" u="none" strike="noStrike" kern="0" cap="none" spc="0" normalizeH="0" dirty="0">
                <a:ln>
                  <a:noFill/>
                </a:ln>
                <a:solidFill>
                  <a:srgbClr val="39250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MHC class 1: single chain molecule, expressed endogenously on all nucleated cells </a:t>
            </a:r>
            <a:r>
              <a:rPr kumimoji="0" lang="en-US" sz="4800" b="0" i="0" u="none" strike="noStrike" kern="0" cap="none" spc="0" normalizeH="0" dirty="0">
                <a:ln>
                  <a:noFill/>
                </a:ln>
                <a:solidFill>
                  <a:srgbClr val="39250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Wingdings" pitchFamily="2" charset="2"/>
              </a:rPr>
              <a:t> eliminates virally infected cells</a:t>
            </a:r>
            <a:endParaRPr kumimoji="0" lang="en-US" sz="4800" b="0" i="0" u="none" strike="noStrike" kern="0" cap="none" spc="0" normalizeH="0" dirty="0">
              <a:ln>
                <a:noFill/>
              </a:ln>
              <a:solidFill>
                <a:srgbClr val="392503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1036329" marR="0" lvl="1" indent="-518164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92503"/>
              </a:buClr>
              <a:buSzPts val="4800"/>
              <a:buFont typeface="Arial"/>
              <a:buChar char="•"/>
              <a:tabLst/>
              <a:defRPr/>
            </a:pPr>
            <a:r>
              <a:rPr lang="en-US" sz="4800" dirty="0">
                <a:solidFill>
                  <a:srgbClr val="392503"/>
                </a:solidFill>
              </a:rPr>
              <a:t>MHC class 2: alpha beta heterodimer, expressed on specialized antigen presenting cells</a:t>
            </a:r>
            <a:endParaRPr kumimoji="0" lang="en-US" sz="4800" b="0" i="0" u="none" strike="noStrike" kern="0" cap="none" spc="0" normalizeH="0" dirty="0">
              <a:ln>
                <a:noFill/>
              </a:ln>
              <a:solidFill>
                <a:srgbClr val="392503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2740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20">
          <a:extLst>
            <a:ext uri="{FF2B5EF4-FFF2-40B4-BE49-F238E27FC236}">
              <a16:creationId xmlns:a16="http://schemas.microsoft.com/office/drawing/2014/main" id="{39DFF495-9F46-5F41-2B84-CB57D34337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>
            <a:extLst>
              <a:ext uri="{FF2B5EF4-FFF2-40B4-BE49-F238E27FC236}">
                <a16:creationId xmlns:a16="http://schemas.microsoft.com/office/drawing/2014/main" id="{367E849D-67C8-A8D9-976D-EC8CDFA45B8A}"/>
              </a:ext>
            </a:extLst>
          </p:cNvPr>
          <p:cNvSpPr/>
          <p:nvPr/>
        </p:nvSpPr>
        <p:spPr>
          <a:xfrm>
            <a:off x="1847832" y="1986679"/>
            <a:ext cx="14366368" cy="6931772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2" name="Google Shape;122;p16">
            <a:extLst>
              <a:ext uri="{FF2B5EF4-FFF2-40B4-BE49-F238E27FC236}">
                <a16:creationId xmlns:a16="http://schemas.microsoft.com/office/drawing/2014/main" id="{729CB3D6-5E1B-7E95-CDFE-73706C908E97}"/>
              </a:ext>
            </a:extLst>
          </p:cNvPr>
          <p:cNvSpPr txBox="1"/>
          <p:nvPr/>
        </p:nvSpPr>
        <p:spPr>
          <a:xfrm>
            <a:off x="225967" y="94593"/>
            <a:ext cx="18062033" cy="1507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  <a:tabLst/>
              <a:defRPr/>
            </a:pPr>
            <a:r>
              <a:rPr lang="en-US" sz="6999" b="1" dirty="0">
                <a:solidFill>
                  <a:srgbClr val="392503"/>
                </a:solidFill>
              </a:rPr>
              <a:t>CD8 and CD4 T cells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123;p16">
            <a:extLst>
              <a:ext uri="{FF2B5EF4-FFF2-40B4-BE49-F238E27FC236}">
                <a16:creationId xmlns:a16="http://schemas.microsoft.com/office/drawing/2014/main" id="{D83DC6F4-8881-0185-60E4-E8CC02C1C4C0}"/>
              </a:ext>
            </a:extLst>
          </p:cNvPr>
          <p:cNvSpPr txBox="1"/>
          <p:nvPr/>
        </p:nvSpPr>
        <p:spPr>
          <a:xfrm>
            <a:off x="815692" y="1919373"/>
            <a:ext cx="16430648" cy="4136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036329" marR="0" lvl="1" indent="-518164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92503"/>
              </a:buClr>
              <a:buSzPts val="4800"/>
              <a:buFont typeface="Arial"/>
              <a:buChar char="•"/>
              <a:tabLst/>
              <a:defRPr/>
            </a:pPr>
            <a:r>
              <a:rPr lang="en-US" sz="4800" noProof="0" dirty="0">
                <a:solidFill>
                  <a:srgbClr val="392503"/>
                </a:solidFill>
              </a:rPr>
              <a:t>CD8 T cells – cytotoxic T cells </a:t>
            </a:r>
            <a:r>
              <a:rPr lang="en-US" sz="4800" noProof="0" dirty="0">
                <a:solidFill>
                  <a:srgbClr val="392503"/>
                </a:solidFill>
                <a:sym typeface="Wingdings" pitchFamily="2" charset="2"/>
              </a:rPr>
              <a:t> preferentially see peptides presented by MHC class 1 molecules</a:t>
            </a:r>
          </a:p>
          <a:p>
            <a:pPr marL="1036329" marR="0" lvl="1" indent="-518164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92503"/>
              </a:buClr>
              <a:buSzPts val="4800"/>
              <a:buFont typeface="Arial"/>
              <a:buChar char="•"/>
              <a:tabLst/>
              <a:defRPr/>
            </a:pPr>
            <a:r>
              <a:rPr kumimoji="0" lang="en-US" sz="4800" b="0" i="0" u="none" strike="noStrike" kern="0" cap="none" spc="0" normalizeH="0" dirty="0">
                <a:ln>
                  <a:noFill/>
                </a:ln>
                <a:solidFill>
                  <a:srgbClr val="39250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Wingdings" pitchFamily="2" charset="2"/>
              </a:rPr>
              <a:t>CD4 T cells – helper T cells  preferentially see peptides presented by MHC class 2 molecules</a:t>
            </a:r>
            <a:endParaRPr kumimoji="0" lang="en-US" sz="4800" b="0" i="0" u="none" strike="noStrike" kern="0" cap="none" spc="0" normalizeH="0" dirty="0">
              <a:ln>
                <a:noFill/>
              </a:ln>
              <a:solidFill>
                <a:srgbClr val="392503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23CC324-7CFC-29AD-D7B3-3A071B421A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0783" y="5907949"/>
            <a:ext cx="7181435" cy="442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964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20">
          <a:extLst>
            <a:ext uri="{FF2B5EF4-FFF2-40B4-BE49-F238E27FC236}">
              <a16:creationId xmlns:a16="http://schemas.microsoft.com/office/drawing/2014/main" id="{68E7F16B-4B67-1E83-F2AF-1F54508F4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>
            <a:extLst>
              <a:ext uri="{FF2B5EF4-FFF2-40B4-BE49-F238E27FC236}">
                <a16:creationId xmlns:a16="http://schemas.microsoft.com/office/drawing/2014/main" id="{6FBE9C21-54B9-C355-E168-3DD1EA211A84}"/>
              </a:ext>
            </a:extLst>
          </p:cNvPr>
          <p:cNvSpPr/>
          <p:nvPr/>
        </p:nvSpPr>
        <p:spPr>
          <a:xfrm>
            <a:off x="1847832" y="1986679"/>
            <a:ext cx="14366368" cy="6931772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2" name="Google Shape;122;p16">
            <a:extLst>
              <a:ext uri="{FF2B5EF4-FFF2-40B4-BE49-F238E27FC236}">
                <a16:creationId xmlns:a16="http://schemas.microsoft.com/office/drawing/2014/main" id="{6C62D4B9-64DC-9B15-EB32-EB7C97AE2B88}"/>
              </a:ext>
            </a:extLst>
          </p:cNvPr>
          <p:cNvSpPr txBox="1"/>
          <p:nvPr/>
        </p:nvSpPr>
        <p:spPr>
          <a:xfrm>
            <a:off x="225967" y="94593"/>
            <a:ext cx="18062033" cy="1507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  <a:tabLst/>
              <a:defRPr/>
            </a:pPr>
            <a:r>
              <a:rPr lang="en-US" sz="6999" b="1" dirty="0">
                <a:solidFill>
                  <a:srgbClr val="392503"/>
                </a:solidFill>
              </a:rPr>
              <a:t>How are CD8 and CD4 T cells activated?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123;p16">
            <a:extLst>
              <a:ext uri="{FF2B5EF4-FFF2-40B4-BE49-F238E27FC236}">
                <a16:creationId xmlns:a16="http://schemas.microsoft.com/office/drawing/2014/main" id="{82B8136A-A981-6201-9525-BAC6B9ABD5FA}"/>
              </a:ext>
            </a:extLst>
          </p:cNvPr>
          <p:cNvSpPr txBox="1"/>
          <p:nvPr/>
        </p:nvSpPr>
        <p:spPr>
          <a:xfrm>
            <a:off x="815692" y="1919373"/>
            <a:ext cx="16430648" cy="5170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036329" marR="0" lvl="1" indent="-518164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92503"/>
              </a:buClr>
              <a:buSzPts val="4800"/>
              <a:buFont typeface="Arial"/>
              <a:buChar char="•"/>
              <a:tabLst/>
              <a:defRPr/>
            </a:pPr>
            <a:r>
              <a:rPr lang="en-US" sz="4800" dirty="0">
                <a:solidFill>
                  <a:srgbClr val="392503"/>
                </a:solidFill>
              </a:rPr>
              <a:t>Signal 1: must encounter an APC bearing a peptide MHC complex that’s able to bind to the T cell receptors</a:t>
            </a:r>
          </a:p>
          <a:p>
            <a:pPr marL="1036329" marR="0" lvl="1" indent="-518164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92503"/>
              </a:buClr>
              <a:buSzPts val="4800"/>
              <a:buFont typeface="Arial"/>
              <a:buChar char="•"/>
              <a:tabLst/>
              <a:defRPr/>
            </a:pPr>
            <a:r>
              <a:rPr kumimoji="0" lang="en-US" sz="4800" b="0" i="0" u="none" strike="noStrike" kern="0" cap="none" spc="0" normalizeH="0" dirty="0">
                <a:ln>
                  <a:noFill/>
                </a:ln>
                <a:solidFill>
                  <a:srgbClr val="39250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Signal 2: co-stimulation. </a:t>
            </a:r>
            <a:r>
              <a:rPr lang="en-US" sz="4800" dirty="0">
                <a:solidFill>
                  <a:srgbClr val="392503"/>
                </a:solidFill>
              </a:rPr>
              <a:t>CD80 and CD86 molecules released from APC and this needs to bind to CD28 on T cell</a:t>
            </a:r>
            <a:endParaRPr kumimoji="0" lang="en-US" sz="4800" b="0" i="0" u="none" strike="noStrike" kern="0" cap="none" spc="0" normalizeH="0" dirty="0">
              <a:ln>
                <a:noFill/>
              </a:ln>
              <a:solidFill>
                <a:srgbClr val="392503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482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20">
          <a:extLst>
            <a:ext uri="{FF2B5EF4-FFF2-40B4-BE49-F238E27FC236}">
              <a16:creationId xmlns:a16="http://schemas.microsoft.com/office/drawing/2014/main" id="{CED9E7DC-0569-836B-B1E0-3D9AFE4FAF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>
            <a:extLst>
              <a:ext uri="{FF2B5EF4-FFF2-40B4-BE49-F238E27FC236}">
                <a16:creationId xmlns:a16="http://schemas.microsoft.com/office/drawing/2014/main" id="{A5D9B423-03AC-8A55-E881-397F6749051C}"/>
              </a:ext>
            </a:extLst>
          </p:cNvPr>
          <p:cNvSpPr/>
          <p:nvPr/>
        </p:nvSpPr>
        <p:spPr>
          <a:xfrm>
            <a:off x="1847832" y="1986679"/>
            <a:ext cx="14366368" cy="6931772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2" name="Google Shape;122;p16">
            <a:extLst>
              <a:ext uri="{FF2B5EF4-FFF2-40B4-BE49-F238E27FC236}">
                <a16:creationId xmlns:a16="http://schemas.microsoft.com/office/drawing/2014/main" id="{31E9B965-F665-8B62-1BF8-31A57B56445F}"/>
              </a:ext>
            </a:extLst>
          </p:cNvPr>
          <p:cNvSpPr txBox="1"/>
          <p:nvPr/>
        </p:nvSpPr>
        <p:spPr>
          <a:xfrm>
            <a:off x="225967" y="94593"/>
            <a:ext cx="18062033" cy="1507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  <a:tabLst/>
              <a:defRPr/>
            </a:pPr>
            <a:r>
              <a:rPr lang="en-US" sz="6999" b="1" dirty="0">
                <a:solidFill>
                  <a:srgbClr val="392503"/>
                </a:solidFill>
              </a:rPr>
              <a:t>Helper T cells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123;p16">
            <a:extLst>
              <a:ext uri="{FF2B5EF4-FFF2-40B4-BE49-F238E27FC236}">
                <a16:creationId xmlns:a16="http://schemas.microsoft.com/office/drawing/2014/main" id="{A42AFE9A-BA18-6F6E-8298-7CE7B61486A4}"/>
              </a:ext>
            </a:extLst>
          </p:cNvPr>
          <p:cNvSpPr txBox="1"/>
          <p:nvPr/>
        </p:nvSpPr>
        <p:spPr>
          <a:xfrm>
            <a:off x="815692" y="1368549"/>
            <a:ext cx="16430648" cy="8273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036329" marR="0" lvl="1" indent="-518164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92503"/>
              </a:buClr>
              <a:buSzPts val="4800"/>
              <a:buFont typeface="Arial"/>
              <a:buChar char="•"/>
              <a:tabLst/>
              <a:defRPr/>
            </a:pPr>
            <a:r>
              <a:rPr kumimoji="0" lang="en-US" sz="4800" b="0" i="0" u="none" strike="noStrike" kern="0" cap="none" spc="0" normalizeH="0" dirty="0">
                <a:ln>
                  <a:noFill/>
                </a:ln>
                <a:solidFill>
                  <a:srgbClr val="39250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Can differentiate into different kinds of effector T cells with distinct functions</a:t>
            </a:r>
          </a:p>
          <a:p>
            <a:pPr marL="1036329" marR="0" lvl="1" indent="-518164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92503"/>
              </a:buClr>
              <a:buSzPts val="4800"/>
              <a:buFont typeface="Arial"/>
              <a:buChar char="•"/>
              <a:tabLst/>
              <a:defRPr/>
            </a:pPr>
            <a:r>
              <a:rPr lang="en-US" sz="4800" dirty="0">
                <a:solidFill>
                  <a:srgbClr val="392503"/>
                </a:solidFill>
              </a:rPr>
              <a:t>Functions of the different T cells are associated with the cytokines they secrete</a:t>
            </a:r>
          </a:p>
          <a:p>
            <a:pPr marL="1036329" marR="0" lvl="1" indent="-518164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92503"/>
              </a:buClr>
              <a:buSzPts val="4800"/>
              <a:buFont typeface="Arial"/>
              <a:buChar char="•"/>
              <a:tabLst/>
              <a:defRPr/>
            </a:pPr>
            <a:r>
              <a:rPr kumimoji="0" lang="en-US" sz="4800" b="0" i="0" u="none" strike="noStrike" kern="0" cap="none" spc="0" normalizeH="0" dirty="0">
                <a:ln>
                  <a:noFill/>
                </a:ln>
                <a:solidFill>
                  <a:srgbClr val="39250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Th1, Th2, Th17 and Treg</a:t>
            </a:r>
          </a:p>
          <a:p>
            <a:pPr marL="1036329" marR="0" lvl="1" indent="-518164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92503"/>
              </a:buClr>
              <a:buSzPts val="4800"/>
              <a:buFont typeface="Arial"/>
              <a:buChar char="•"/>
              <a:tabLst/>
              <a:defRPr/>
            </a:pPr>
            <a:r>
              <a:rPr lang="en-US" sz="4800" dirty="0">
                <a:solidFill>
                  <a:srgbClr val="392503"/>
                </a:solidFill>
              </a:rPr>
              <a:t>Th1 – response against viruses + intercellular pathogens</a:t>
            </a:r>
          </a:p>
          <a:p>
            <a:pPr marL="1036329" marR="0" lvl="1" indent="-518164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92503"/>
              </a:buClr>
              <a:buSzPts val="4800"/>
              <a:buFont typeface="Arial"/>
              <a:buChar char="•"/>
              <a:tabLst/>
              <a:defRPr/>
            </a:pPr>
            <a:r>
              <a:rPr kumimoji="0" lang="en-US" sz="4800" b="0" i="0" u="none" strike="noStrike" kern="0" cap="none" spc="0" normalizeH="0" dirty="0">
                <a:ln>
                  <a:noFill/>
                </a:ln>
                <a:solidFill>
                  <a:srgbClr val="39250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Th2 – response to extracellular parasites</a:t>
            </a:r>
          </a:p>
          <a:p>
            <a:pPr marL="1036329" marR="0" lvl="1" indent="-518164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92503"/>
              </a:buClr>
              <a:buSzPts val="4800"/>
              <a:buFont typeface="Arial"/>
              <a:buChar char="•"/>
              <a:tabLst/>
              <a:defRPr/>
            </a:pPr>
            <a:r>
              <a:rPr lang="en-US" sz="4800" dirty="0">
                <a:solidFill>
                  <a:srgbClr val="392503"/>
                </a:solidFill>
              </a:rPr>
              <a:t>Th17 – response to extracellular bacteria</a:t>
            </a:r>
            <a:endParaRPr kumimoji="0" lang="en-US" sz="4800" b="0" i="0" u="none" strike="noStrike" kern="0" cap="none" spc="0" normalizeH="0" dirty="0">
              <a:ln>
                <a:noFill/>
              </a:ln>
              <a:solidFill>
                <a:srgbClr val="392503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9516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20">
          <a:extLst>
            <a:ext uri="{FF2B5EF4-FFF2-40B4-BE49-F238E27FC236}">
              <a16:creationId xmlns:a16="http://schemas.microsoft.com/office/drawing/2014/main" id="{7D7B3F5E-692F-AB99-B6E8-E6C7F4852F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>
            <a:extLst>
              <a:ext uri="{FF2B5EF4-FFF2-40B4-BE49-F238E27FC236}">
                <a16:creationId xmlns:a16="http://schemas.microsoft.com/office/drawing/2014/main" id="{6E8538FE-CA28-570D-BBBC-E895B01632B3}"/>
              </a:ext>
            </a:extLst>
          </p:cNvPr>
          <p:cNvSpPr/>
          <p:nvPr/>
        </p:nvSpPr>
        <p:spPr>
          <a:xfrm>
            <a:off x="1847832" y="1986679"/>
            <a:ext cx="14366368" cy="6931772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2" name="Google Shape;122;p16">
            <a:extLst>
              <a:ext uri="{FF2B5EF4-FFF2-40B4-BE49-F238E27FC236}">
                <a16:creationId xmlns:a16="http://schemas.microsoft.com/office/drawing/2014/main" id="{FC00F57B-24A0-C520-29A2-50F87C56C1A7}"/>
              </a:ext>
            </a:extLst>
          </p:cNvPr>
          <p:cNvSpPr txBox="1"/>
          <p:nvPr/>
        </p:nvSpPr>
        <p:spPr>
          <a:xfrm>
            <a:off x="225967" y="94593"/>
            <a:ext cx="18062033" cy="1507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  <a:tabLst/>
              <a:defRPr/>
            </a:pPr>
            <a:r>
              <a:rPr lang="en-US" sz="6999" b="1" dirty="0">
                <a:solidFill>
                  <a:srgbClr val="392503"/>
                </a:solidFill>
              </a:rPr>
              <a:t>Helper T cells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477962-D3AC-9A8D-7949-4140637E2A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0483" y="1951696"/>
            <a:ext cx="12573000" cy="6966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2663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20">
          <a:extLst>
            <a:ext uri="{FF2B5EF4-FFF2-40B4-BE49-F238E27FC236}">
              <a16:creationId xmlns:a16="http://schemas.microsoft.com/office/drawing/2014/main" id="{842FA68A-AF37-AE36-79A7-D2EE358BD6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>
            <a:extLst>
              <a:ext uri="{FF2B5EF4-FFF2-40B4-BE49-F238E27FC236}">
                <a16:creationId xmlns:a16="http://schemas.microsoft.com/office/drawing/2014/main" id="{965A31CB-2B9B-DAA0-0128-CEA10642D42E}"/>
              </a:ext>
            </a:extLst>
          </p:cNvPr>
          <p:cNvSpPr/>
          <p:nvPr/>
        </p:nvSpPr>
        <p:spPr>
          <a:xfrm>
            <a:off x="1847832" y="1986679"/>
            <a:ext cx="14366368" cy="6931772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2" name="Google Shape;122;p16">
            <a:extLst>
              <a:ext uri="{FF2B5EF4-FFF2-40B4-BE49-F238E27FC236}">
                <a16:creationId xmlns:a16="http://schemas.microsoft.com/office/drawing/2014/main" id="{EAA03353-DAFC-95EB-3D05-EBF39A70AC4D}"/>
              </a:ext>
            </a:extLst>
          </p:cNvPr>
          <p:cNvSpPr txBox="1"/>
          <p:nvPr/>
        </p:nvSpPr>
        <p:spPr>
          <a:xfrm>
            <a:off x="225967" y="94593"/>
            <a:ext cx="18062033" cy="1507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  <a:tabLst/>
              <a:defRPr/>
            </a:pPr>
            <a:r>
              <a:rPr lang="en-US" sz="6999" b="1" dirty="0">
                <a:solidFill>
                  <a:srgbClr val="392503"/>
                </a:solidFill>
              </a:rPr>
              <a:t>Immune recognition and tolerance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123;p16">
            <a:extLst>
              <a:ext uri="{FF2B5EF4-FFF2-40B4-BE49-F238E27FC236}">
                <a16:creationId xmlns:a16="http://schemas.microsoft.com/office/drawing/2014/main" id="{61474E6F-7F13-673B-0989-62F50574D450}"/>
              </a:ext>
            </a:extLst>
          </p:cNvPr>
          <p:cNvSpPr txBox="1"/>
          <p:nvPr/>
        </p:nvSpPr>
        <p:spPr>
          <a:xfrm>
            <a:off x="815692" y="1368549"/>
            <a:ext cx="16430648" cy="8273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432565" marR="0" lvl="1" indent="-91440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92503"/>
              </a:buClr>
              <a:buSzPts val="4800"/>
              <a:buAutoNum type="arabicPeriod"/>
              <a:tabLst/>
              <a:defRPr/>
            </a:pPr>
            <a:r>
              <a:rPr lang="en-US" sz="4800" dirty="0">
                <a:solidFill>
                  <a:srgbClr val="392503"/>
                </a:solidFill>
              </a:rPr>
              <a:t>Expression of a functional TCR, containing both CD4 and CD8</a:t>
            </a:r>
          </a:p>
          <a:p>
            <a:pPr marL="1432565" marR="0" lvl="1" indent="-91440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92503"/>
              </a:buClr>
              <a:buSzPts val="4800"/>
              <a:buAutoNum type="arabicPeriod"/>
              <a:tabLst/>
              <a:defRPr/>
            </a:pPr>
            <a:r>
              <a:rPr lang="en-US" sz="4800" dirty="0">
                <a:solidFill>
                  <a:srgbClr val="392503"/>
                </a:solidFill>
              </a:rPr>
              <a:t>Positive selection – T cell receptor needs to be able to bind to MHC class 1 or class 2 with weak affinity. Happens in thymic cortex</a:t>
            </a:r>
          </a:p>
          <a:p>
            <a:pPr marL="1432565" marR="0" lvl="1" indent="-91440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92503"/>
              </a:buClr>
              <a:buSzPts val="4800"/>
              <a:buAutoNum type="arabicPeriod"/>
              <a:tabLst/>
              <a:defRPr/>
            </a:pPr>
            <a:r>
              <a:rPr kumimoji="0" lang="en-US" sz="4800" b="0" i="0" u="none" strike="noStrike" kern="0" cap="none" spc="0" normalizeH="0" dirty="0">
                <a:ln>
                  <a:noFill/>
                </a:ln>
                <a:solidFill>
                  <a:srgbClr val="39250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Negative selection – eliminates T cells with high affinity for self-peptides. </a:t>
            </a:r>
            <a:r>
              <a:rPr lang="en-US" sz="4800" dirty="0">
                <a:solidFill>
                  <a:srgbClr val="392503"/>
                </a:solidFill>
              </a:rPr>
              <a:t>Happens in thymic medulla and uses TMECs</a:t>
            </a:r>
            <a:endParaRPr kumimoji="0" lang="en-US" sz="4800" b="0" i="0" u="none" strike="noStrike" kern="0" cap="none" spc="0" normalizeH="0" dirty="0">
              <a:ln>
                <a:noFill/>
              </a:ln>
              <a:solidFill>
                <a:srgbClr val="392503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3854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20">
          <a:extLst>
            <a:ext uri="{FF2B5EF4-FFF2-40B4-BE49-F238E27FC236}">
              <a16:creationId xmlns:a16="http://schemas.microsoft.com/office/drawing/2014/main" id="{4841B243-D16B-BF44-48B9-D2B3C6F8D9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>
            <a:extLst>
              <a:ext uri="{FF2B5EF4-FFF2-40B4-BE49-F238E27FC236}">
                <a16:creationId xmlns:a16="http://schemas.microsoft.com/office/drawing/2014/main" id="{99BC13A7-CF6E-BDA0-6FEA-8E7E2320F2BE}"/>
              </a:ext>
            </a:extLst>
          </p:cNvPr>
          <p:cNvSpPr/>
          <p:nvPr/>
        </p:nvSpPr>
        <p:spPr>
          <a:xfrm>
            <a:off x="1847832" y="1986679"/>
            <a:ext cx="14366368" cy="6931772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2" name="Google Shape;122;p16">
            <a:extLst>
              <a:ext uri="{FF2B5EF4-FFF2-40B4-BE49-F238E27FC236}">
                <a16:creationId xmlns:a16="http://schemas.microsoft.com/office/drawing/2014/main" id="{7DADD479-9C21-F519-1824-1A6257141D8C}"/>
              </a:ext>
            </a:extLst>
          </p:cNvPr>
          <p:cNvSpPr txBox="1"/>
          <p:nvPr/>
        </p:nvSpPr>
        <p:spPr>
          <a:xfrm>
            <a:off x="225967" y="94593"/>
            <a:ext cx="18062033" cy="1507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  <a:tabLst/>
              <a:defRPr/>
            </a:pPr>
            <a:r>
              <a:rPr lang="en-US" sz="6999" b="1" dirty="0">
                <a:solidFill>
                  <a:srgbClr val="392503"/>
                </a:solidFill>
              </a:rPr>
              <a:t>Immune recognition and tolerance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123;p16">
            <a:extLst>
              <a:ext uri="{FF2B5EF4-FFF2-40B4-BE49-F238E27FC236}">
                <a16:creationId xmlns:a16="http://schemas.microsoft.com/office/drawing/2014/main" id="{69D99042-77CB-A799-A725-0344616E20AC}"/>
              </a:ext>
            </a:extLst>
          </p:cNvPr>
          <p:cNvSpPr txBox="1"/>
          <p:nvPr/>
        </p:nvSpPr>
        <p:spPr>
          <a:xfrm>
            <a:off x="815692" y="1368549"/>
            <a:ext cx="16430648" cy="7238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03965" marR="0" lvl="1" indent="-68580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92503"/>
              </a:buClr>
              <a:buSzPts val="48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0" i="0" u="none" strike="noStrike" kern="0" cap="none" spc="0" normalizeH="0" dirty="0">
                <a:ln>
                  <a:noFill/>
                </a:ln>
                <a:solidFill>
                  <a:srgbClr val="39250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Peripheral mechanisms of immune tolerance:</a:t>
            </a:r>
          </a:p>
          <a:p>
            <a:pPr marL="1203965" marR="0" lvl="1" indent="-68580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92503"/>
              </a:buClr>
              <a:buSzPts val="4800"/>
              <a:buFont typeface="Arial" panose="020B0604020202020204" pitchFamily="34" charset="0"/>
              <a:buChar char="•"/>
              <a:tabLst/>
              <a:defRPr/>
            </a:pPr>
            <a:r>
              <a:rPr lang="en-US" sz="4800" dirty="0">
                <a:solidFill>
                  <a:srgbClr val="392503"/>
                </a:solidFill>
              </a:rPr>
              <a:t>Anergy – when signal 1 is received without signal 2 in activation of T cells. This results in T cell remaining in circulation but unresponsive to future stimulation</a:t>
            </a:r>
          </a:p>
          <a:p>
            <a:pPr marL="1203965" marR="0" lvl="1" indent="-68580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92503"/>
              </a:buClr>
              <a:buSzPts val="48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0" i="0" u="none" strike="noStrike" kern="0" cap="none" spc="0" normalizeH="0" dirty="0">
                <a:ln>
                  <a:noFill/>
                </a:ln>
                <a:solidFill>
                  <a:srgbClr val="39250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Regulatory T cells – dedicated to controlling or suppressing effector T cells</a:t>
            </a:r>
          </a:p>
          <a:p>
            <a:pPr marL="1203965" marR="0" lvl="1" indent="-68580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92503"/>
              </a:buClr>
              <a:buSzPts val="4800"/>
              <a:buFont typeface="Arial" panose="020B0604020202020204" pitchFamily="34" charset="0"/>
              <a:buChar char="•"/>
              <a:tabLst/>
              <a:defRPr/>
            </a:pPr>
            <a:r>
              <a:rPr lang="en-US" sz="4800" dirty="0">
                <a:solidFill>
                  <a:srgbClr val="392503"/>
                </a:solidFill>
              </a:rPr>
              <a:t>2 types regulatory T cells: </a:t>
            </a:r>
            <a:r>
              <a:rPr lang="en-US" sz="4800" dirty="0" err="1">
                <a:solidFill>
                  <a:srgbClr val="392503"/>
                </a:solidFill>
              </a:rPr>
              <a:t>nTreg</a:t>
            </a:r>
            <a:r>
              <a:rPr lang="en-US" sz="4800" dirty="0">
                <a:solidFill>
                  <a:srgbClr val="392503"/>
                </a:solidFill>
              </a:rPr>
              <a:t> and </a:t>
            </a:r>
            <a:r>
              <a:rPr lang="en-US" sz="4800" dirty="0" err="1">
                <a:solidFill>
                  <a:srgbClr val="392503"/>
                </a:solidFill>
              </a:rPr>
              <a:t>aTreg</a:t>
            </a:r>
            <a:endParaRPr kumimoji="0" lang="en-US" sz="4800" b="0" i="0" u="none" strike="noStrike" kern="0" cap="none" spc="0" normalizeH="0" dirty="0">
              <a:ln>
                <a:noFill/>
              </a:ln>
              <a:solidFill>
                <a:srgbClr val="392503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7718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4"/>
          <p:cNvSpPr/>
          <p:nvPr/>
        </p:nvSpPr>
        <p:spPr>
          <a:xfrm>
            <a:off x="-3269456" y="-759437"/>
            <a:ext cx="11805873" cy="11805873"/>
          </a:xfrm>
          <a:custGeom>
            <a:avLst/>
            <a:gdLst/>
            <a:ahLst/>
            <a:cxnLst/>
            <a:rect l="l" t="t" r="r" b="b"/>
            <a:pathLst>
              <a:path w="11805873" h="11805873" extrusionOk="0">
                <a:moveTo>
                  <a:pt x="0" y="0"/>
                </a:moveTo>
                <a:lnTo>
                  <a:pt x="11805874" y="0"/>
                </a:lnTo>
                <a:lnTo>
                  <a:pt x="11805874" y="11805874"/>
                </a:lnTo>
                <a:lnTo>
                  <a:pt x="0" y="118058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08" name="Google Shape;108;p14"/>
          <p:cNvSpPr txBox="1"/>
          <p:nvPr/>
        </p:nvSpPr>
        <p:spPr>
          <a:xfrm>
            <a:off x="-787981" y="3587785"/>
            <a:ext cx="9324398" cy="3015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</a:pPr>
            <a:r>
              <a:rPr lang="en-US" sz="6999" b="1" dirty="0">
                <a:solidFill>
                  <a:srgbClr val="FFFFFF"/>
                </a:solidFill>
              </a:rPr>
              <a:t>Immunity and Infection</a:t>
            </a:r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14"/>
          <p:cNvSpPr txBox="1"/>
          <p:nvPr/>
        </p:nvSpPr>
        <p:spPr>
          <a:xfrm>
            <a:off x="8536418" y="366432"/>
            <a:ext cx="8722882" cy="9608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036329" indent="-518164" algn="ctr">
              <a:lnSpc>
                <a:spcPct val="140000"/>
              </a:lnSpc>
              <a:buClr>
                <a:srgbClr val="392503"/>
              </a:buClr>
              <a:buSzPts val="4800"/>
              <a:buFont typeface="Arial"/>
              <a:buChar char="•"/>
            </a:pPr>
            <a:r>
              <a:rPr lang="en-US" sz="3600" b="1" dirty="0">
                <a:solidFill>
                  <a:srgbClr val="392503"/>
                </a:solidFill>
              </a:rPr>
              <a:t>Innate immune response</a:t>
            </a:r>
          </a:p>
          <a:p>
            <a:pPr marL="1036329" indent="-518164" algn="ctr">
              <a:lnSpc>
                <a:spcPct val="140000"/>
              </a:lnSpc>
              <a:buClr>
                <a:srgbClr val="392503"/>
              </a:buClr>
              <a:buSzPts val="4800"/>
              <a:buFont typeface="Arial"/>
              <a:buChar char="•"/>
            </a:pPr>
            <a:r>
              <a:rPr lang="en-US" sz="3600" b="1" i="0" u="none" strike="noStrike" cap="none" dirty="0">
                <a:solidFill>
                  <a:srgbClr val="392503"/>
                </a:solidFill>
                <a:latin typeface="Arial"/>
                <a:ea typeface="Arial"/>
                <a:cs typeface="Arial"/>
                <a:sym typeface="Arial"/>
              </a:rPr>
              <a:t>Lympho</a:t>
            </a:r>
            <a:r>
              <a:rPr lang="en-US" sz="3600" b="1" dirty="0">
                <a:solidFill>
                  <a:srgbClr val="392503"/>
                </a:solidFill>
              </a:rPr>
              <a:t>cyte receptors, B cells and antibodies</a:t>
            </a:r>
          </a:p>
          <a:p>
            <a:pPr marL="1036329" indent="-518164" algn="ctr">
              <a:lnSpc>
                <a:spcPct val="140000"/>
              </a:lnSpc>
              <a:buClr>
                <a:srgbClr val="392503"/>
              </a:buClr>
              <a:buSzPts val="4800"/>
              <a:buFont typeface="Arial"/>
              <a:buChar char="•"/>
            </a:pPr>
            <a:r>
              <a:rPr lang="en-US" sz="3600" b="1" i="0" u="none" strike="noStrike" cap="none" dirty="0">
                <a:solidFill>
                  <a:srgbClr val="392503"/>
                </a:solidFill>
                <a:latin typeface="Arial"/>
                <a:ea typeface="Arial"/>
                <a:cs typeface="Arial"/>
                <a:sym typeface="Arial"/>
              </a:rPr>
              <a:t>T-cells, effector functions and MHC</a:t>
            </a:r>
          </a:p>
          <a:p>
            <a:pPr marL="1036329" indent="-518164" algn="ctr">
              <a:lnSpc>
                <a:spcPct val="140000"/>
              </a:lnSpc>
              <a:buClr>
                <a:srgbClr val="392503"/>
              </a:buClr>
              <a:buSzPts val="4800"/>
              <a:buFont typeface="Arial"/>
              <a:buChar char="•"/>
            </a:pPr>
            <a:r>
              <a:rPr lang="en-US" sz="3600" b="1" dirty="0">
                <a:solidFill>
                  <a:srgbClr val="392503"/>
                </a:solidFill>
              </a:rPr>
              <a:t>Immune tolerance</a:t>
            </a:r>
          </a:p>
          <a:p>
            <a:pPr marL="1036329" indent="-518164" algn="ctr">
              <a:lnSpc>
                <a:spcPct val="140000"/>
              </a:lnSpc>
              <a:buClr>
                <a:srgbClr val="392503"/>
              </a:buClr>
              <a:buSzPts val="4800"/>
              <a:buFont typeface="Arial"/>
              <a:buChar char="•"/>
            </a:pPr>
            <a:r>
              <a:rPr lang="en-US" sz="3600" b="1" i="0" u="none" strike="noStrike" cap="none" dirty="0">
                <a:solidFill>
                  <a:srgbClr val="392503"/>
                </a:solidFill>
                <a:latin typeface="Arial"/>
                <a:ea typeface="Arial"/>
                <a:cs typeface="Arial"/>
                <a:sym typeface="Arial"/>
              </a:rPr>
              <a:t>Acute/Chronic inflammation</a:t>
            </a:r>
          </a:p>
          <a:p>
            <a:pPr marL="1036329" indent="-518164" algn="ctr">
              <a:lnSpc>
                <a:spcPct val="140000"/>
              </a:lnSpc>
              <a:buClr>
                <a:srgbClr val="392503"/>
              </a:buClr>
              <a:buSzPts val="4800"/>
              <a:buFont typeface="Arial"/>
              <a:buChar char="•"/>
            </a:pPr>
            <a:r>
              <a:rPr lang="en-US" sz="3600" b="1" dirty="0">
                <a:solidFill>
                  <a:srgbClr val="392503"/>
                </a:solidFill>
              </a:rPr>
              <a:t>When the immune system goes wrong</a:t>
            </a:r>
          </a:p>
          <a:p>
            <a:pPr marL="1036329" indent="-518164" algn="ctr">
              <a:lnSpc>
                <a:spcPct val="140000"/>
              </a:lnSpc>
              <a:buClr>
                <a:srgbClr val="392503"/>
              </a:buClr>
              <a:buSzPts val="4800"/>
              <a:buFont typeface="Arial"/>
              <a:buChar char="•"/>
            </a:pPr>
            <a:r>
              <a:rPr lang="en-US" sz="3600" b="1" dirty="0">
                <a:solidFill>
                  <a:srgbClr val="392503"/>
                </a:solidFill>
              </a:rPr>
              <a:t>Introduction to microbiology</a:t>
            </a:r>
          </a:p>
          <a:p>
            <a:pPr marL="1036329" indent="-518164" algn="ctr">
              <a:lnSpc>
                <a:spcPct val="140000"/>
              </a:lnSpc>
              <a:buClr>
                <a:srgbClr val="392503"/>
              </a:buClr>
              <a:buSzPts val="4800"/>
              <a:buFont typeface="Arial"/>
              <a:buChar char="•"/>
            </a:pPr>
            <a:r>
              <a:rPr lang="en-US" sz="3600" b="1" i="0" u="none" strike="noStrike" cap="none" dirty="0">
                <a:solidFill>
                  <a:srgbClr val="392503"/>
                </a:solidFill>
                <a:latin typeface="Arial"/>
                <a:ea typeface="Arial"/>
                <a:cs typeface="Arial"/>
                <a:sym typeface="Arial"/>
              </a:rPr>
              <a:t>Pathogene</a:t>
            </a:r>
            <a:r>
              <a:rPr lang="en-US" sz="3600" b="1" dirty="0">
                <a:solidFill>
                  <a:srgbClr val="392503"/>
                </a:solidFill>
              </a:rPr>
              <a:t>sis of microbial infections</a:t>
            </a:r>
          </a:p>
          <a:p>
            <a:pPr marL="1036329" indent="-518164" algn="ctr">
              <a:lnSpc>
                <a:spcPct val="140000"/>
              </a:lnSpc>
              <a:buClr>
                <a:srgbClr val="392503"/>
              </a:buClr>
              <a:buSzPts val="4800"/>
              <a:buFont typeface="Arial"/>
              <a:buChar char="•"/>
            </a:pPr>
            <a:r>
              <a:rPr lang="en-US" sz="3600" b="1" dirty="0">
                <a:solidFill>
                  <a:srgbClr val="392503"/>
                </a:solidFill>
              </a:rPr>
              <a:t>Diagnosis and control of infection</a:t>
            </a:r>
            <a:endParaRPr lang="en-US" sz="3600" b="1" i="0" u="none" strike="noStrike" cap="none" dirty="0">
              <a:solidFill>
                <a:srgbClr val="39250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036329" indent="-518164" algn="ctr">
              <a:lnSpc>
                <a:spcPct val="140000"/>
              </a:lnSpc>
              <a:buClr>
                <a:srgbClr val="392503"/>
              </a:buClr>
              <a:buSzPts val="4800"/>
              <a:buFont typeface="Arial"/>
              <a:buChar char="•"/>
            </a:pPr>
            <a:endParaRPr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20">
          <a:extLst>
            <a:ext uri="{FF2B5EF4-FFF2-40B4-BE49-F238E27FC236}">
              <a16:creationId xmlns:a16="http://schemas.microsoft.com/office/drawing/2014/main" id="{1DA42CF1-51BE-DA2F-AB4E-5FA47B9134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>
            <a:extLst>
              <a:ext uri="{FF2B5EF4-FFF2-40B4-BE49-F238E27FC236}">
                <a16:creationId xmlns:a16="http://schemas.microsoft.com/office/drawing/2014/main" id="{EDFC7213-A93D-4E56-2A27-765DB282A7B0}"/>
              </a:ext>
            </a:extLst>
          </p:cNvPr>
          <p:cNvSpPr/>
          <p:nvPr/>
        </p:nvSpPr>
        <p:spPr>
          <a:xfrm>
            <a:off x="1847832" y="1986679"/>
            <a:ext cx="14366368" cy="6931772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2" name="Google Shape;122;p16">
            <a:extLst>
              <a:ext uri="{FF2B5EF4-FFF2-40B4-BE49-F238E27FC236}">
                <a16:creationId xmlns:a16="http://schemas.microsoft.com/office/drawing/2014/main" id="{A9715C71-BC5D-47A8-0E51-9AA837CD61BF}"/>
              </a:ext>
            </a:extLst>
          </p:cNvPr>
          <p:cNvSpPr txBox="1"/>
          <p:nvPr/>
        </p:nvSpPr>
        <p:spPr>
          <a:xfrm>
            <a:off x="225967" y="94593"/>
            <a:ext cx="18062033" cy="1507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  <a:tabLst/>
              <a:defRPr/>
            </a:pPr>
            <a:r>
              <a:rPr lang="en-US" sz="6999" b="1" dirty="0">
                <a:solidFill>
                  <a:srgbClr val="392503"/>
                </a:solidFill>
              </a:rPr>
              <a:t>Inflammation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123;p16">
            <a:extLst>
              <a:ext uri="{FF2B5EF4-FFF2-40B4-BE49-F238E27FC236}">
                <a16:creationId xmlns:a16="http://schemas.microsoft.com/office/drawing/2014/main" id="{474E2B1A-A903-F46F-8E6A-1DBFF683F359}"/>
              </a:ext>
            </a:extLst>
          </p:cNvPr>
          <p:cNvSpPr txBox="1"/>
          <p:nvPr/>
        </p:nvSpPr>
        <p:spPr>
          <a:xfrm>
            <a:off x="815692" y="2217585"/>
            <a:ext cx="16430648" cy="620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03965" marR="0" lvl="1" indent="-68580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92503"/>
              </a:buClr>
              <a:buSzPts val="48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0" i="0" u="none" strike="noStrike" kern="0" cap="none" spc="0" normalizeH="0" dirty="0">
                <a:ln>
                  <a:noFill/>
                </a:ln>
                <a:solidFill>
                  <a:srgbClr val="39250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Reaction of vascularized living tissue to local injury</a:t>
            </a:r>
          </a:p>
          <a:p>
            <a:pPr marL="1203965" marR="0" lvl="1" indent="-68580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92503"/>
              </a:buClr>
              <a:buSzPts val="4800"/>
              <a:buFont typeface="Arial" panose="020B0604020202020204" pitchFamily="34" charset="0"/>
              <a:buChar char="•"/>
              <a:tabLst/>
              <a:defRPr/>
            </a:pPr>
            <a:r>
              <a:rPr lang="en-US" sz="4800" dirty="0">
                <a:solidFill>
                  <a:srgbClr val="392503"/>
                </a:solidFill>
              </a:rPr>
              <a:t>Tissues that are not </a:t>
            </a:r>
            <a:r>
              <a:rPr lang="en-US" sz="4800" dirty="0" err="1">
                <a:solidFill>
                  <a:srgbClr val="392503"/>
                </a:solidFill>
              </a:rPr>
              <a:t>vascularised</a:t>
            </a:r>
            <a:r>
              <a:rPr lang="en-US" sz="4800" dirty="0">
                <a:solidFill>
                  <a:srgbClr val="392503"/>
                </a:solidFill>
              </a:rPr>
              <a:t> such as the cornea, don’t undergo inflammation</a:t>
            </a:r>
          </a:p>
          <a:p>
            <a:pPr marL="1203965" marR="0" lvl="1" indent="-68580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92503"/>
              </a:buClr>
              <a:buSzPts val="48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0" i="0" u="none" strike="noStrike" kern="0" cap="none" spc="0" normalizeH="0" dirty="0">
                <a:ln>
                  <a:noFill/>
                </a:ln>
                <a:solidFill>
                  <a:srgbClr val="39250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4 cardinal signs of inflammation: Redness, Swelling, Heat and Pain</a:t>
            </a:r>
          </a:p>
          <a:p>
            <a:pPr marL="1203965" marR="0" lvl="1" indent="-68580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92503"/>
              </a:buClr>
              <a:buSzPts val="4800"/>
              <a:buFont typeface="Arial" panose="020B0604020202020204" pitchFamily="34" charset="0"/>
              <a:buChar char="•"/>
              <a:tabLst/>
              <a:defRPr/>
            </a:pPr>
            <a:endParaRPr kumimoji="0" lang="en-US" sz="4800" b="0" i="0" u="none" strike="noStrike" kern="0" cap="none" spc="0" normalizeH="0" dirty="0">
              <a:ln>
                <a:noFill/>
              </a:ln>
              <a:solidFill>
                <a:srgbClr val="392503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2626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20">
          <a:extLst>
            <a:ext uri="{FF2B5EF4-FFF2-40B4-BE49-F238E27FC236}">
              <a16:creationId xmlns:a16="http://schemas.microsoft.com/office/drawing/2014/main" id="{91890026-A04F-3286-C3AA-2F0876AADC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>
            <a:extLst>
              <a:ext uri="{FF2B5EF4-FFF2-40B4-BE49-F238E27FC236}">
                <a16:creationId xmlns:a16="http://schemas.microsoft.com/office/drawing/2014/main" id="{1A04B5AD-0AC2-F3A7-951E-752A72B8C2E5}"/>
              </a:ext>
            </a:extLst>
          </p:cNvPr>
          <p:cNvSpPr/>
          <p:nvPr/>
        </p:nvSpPr>
        <p:spPr>
          <a:xfrm>
            <a:off x="1847832" y="1986679"/>
            <a:ext cx="14366368" cy="6931772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2" name="Google Shape;122;p16">
            <a:extLst>
              <a:ext uri="{FF2B5EF4-FFF2-40B4-BE49-F238E27FC236}">
                <a16:creationId xmlns:a16="http://schemas.microsoft.com/office/drawing/2014/main" id="{057225AD-3DB4-BD23-28DA-CADD2F174A1E}"/>
              </a:ext>
            </a:extLst>
          </p:cNvPr>
          <p:cNvSpPr txBox="1"/>
          <p:nvPr/>
        </p:nvSpPr>
        <p:spPr>
          <a:xfrm>
            <a:off x="225967" y="94593"/>
            <a:ext cx="18062033" cy="1507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  <a:tabLst/>
              <a:defRPr/>
            </a:pPr>
            <a:r>
              <a:rPr lang="en-US" sz="6999" b="1" dirty="0">
                <a:solidFill>
                  <a:srgbClr val="392503"/>
                </a:solidFill>
              </a:rPr>
              <a:t>Acute inflammation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123;p16">
            <a:extLst>
              <a:ext uri="{FF2B5EF4-FFF2-40B4-BE49-F238E27FC236}">
                <a16:creationId xmlns:a16="http://schemas.microsoft.com/office/drawing/2014/main" id="{B600D992-0273-943C-9DD1-9785E3C82BEE}"/>
              </a:ext>
            </a:extLst>
          </p:cNvPr>
          <p:cNvSpPr txBox="1"/>
          <p:nvPr/>
        </p:nvSpPr>
        <p:spPr>
          <a:xfrm>
            <a:off x="225967" y="1481765"/>
            <a:ext cx="17472308" cy="8531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03965" marR="0" lvl="1" indent="-68580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92503"/>
              </a:buClr>
              <a:buSzPts val="4800"/>
              <a:buFont typeface="Arial" panose="020B0604020202020204" pitchFamily="34" charset="0"/>
              <a:buChar char="•"/>
              <a:tabLst/>
              <a:defRPr/>
            </a:pPr>
            <a:r>
              <a:rPr lang="en-US" sz="4400" dirty="0">
                <a:solidFill>
                  <a:srgbClr val="392503"/>
                </a:solidFill>
              </a:rPr>
              <a:t>Mediated by innate immune response</a:t>
            </a:r>
          </a:p>
          <a:p>
            <a:pPr marL="1203965" marR="0" lvl="1" indent="-68580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92503"/>
              </a:buClr>
              <a:buSzPts val="48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400" b="0" i="0" u="none" strike="noStrike" kern="0" cap="none" spc="0" normalizeH="0" dirty="0">
                <a:ln>
                  <a:noFill/>
                </a:ln>
                <a:solidFill>
                  <a:srgbClr val="392503"/>
                </a:solidFill>
                <a:effectLst/>
                <a:uLnTx/>
                <a:uFillTx/>
                <a:sym typeface="Arial"/>
              </a:rPr>
              <a:t>Vascular changes – transient vasoconstriction </a:t>
            </a:r>
            <a:r>
              <a:rPr kumimoji="0" lang="en-US" sz="4400" b="0" i="0" u="none" strike="noStrike" kern="0" cap="none" spc="0" normalizeH="0" dirty="0">
                <a:ln>
                  <a:noFill/>
                </a:ln>
                <a:solidFill>
                  <a:srgbClr val="392503"/>
                </a:solidFill>
                <a:effectLst/>
                <a:uLnTx/>
                <a:uFillTx/>
                <a:sym typeface="Wingdings" pitchFamily="2" charset="2"/>
              </a:rPr>
              <a:t></a:t>
            </a:r>
            <a:r>
              <a:rPr kumimoji="0" lang="en-US" sz="4400" b="0" i="0" u="none" strike="noStrike" kern="0" cap="none" spc="0" normalizeH="0" dirty="0">
                <a:ln>
                  <a:noFill/>
                </a:ln>
                <a:solidFill>
                  <a:srgbClr val="392503"/>
                </a:solidFill>
                <a:effectLst/>
                <a:uLnTx/>
                <a:uFillTx/>
                <a:sym typeface="Arial"/>
              </a:rPr>
              <a:t> prolonged vasodilatation and increased blood flow </a:t>
            </a:r>
            <a:r>
              <a:rPr kumimoji="0" lang="en-US" sz="4400" b="0" i="0" u="none" strike="noStrike" kern="0" cap="none" spc="0" normalizeH="0" dirty="0">
                <a:ln>
                  <a:noFill/>
                </a:ln>
                <a:solidFill>
                  <a:srgbClr val="392503"/>
                </a:solidFill>
                <a:effectLst/>
                <a:uLnTx/>
                <a:uFillTx/>
                <a:sym typeface="Wingdings" pitchFamily="2" charset="2"/>
              </a:rPr>
              <a:t></a:t>
            </a:r>
            <a:r>
              <a:rPr kumimoji="0" lang="en-US" sz="4400" b="0" i="0" u="none" strike="noStrike" kern="0" cap="none" spc="0" normalizeH="0" dirty="0">
                <a:ln>
                  <a:noFill/>
                </a:ln>
                <a:solidFill>
                  <a:srgbClr val="392503"/>
                </a:solidFill>
                <a:effectLst/>
                <a:uLnTx/>
                <a:uFillTx/>
                <a:sym typeface="Arial"/>
              </a:rPr>
              <a:t> increased permeability of microvasculature </a:t>
            </a:r>
            <a:r>
              <a:rPr kumimoji="0" lang="en-US" sz="4400" b="0" i="0" u="none" strike="noStrike" kern="0" cap="none" spc="0" normalizeH="0" dirty="0">
                <a:ln>
                  <a:noFill/>
                </a:ln>
                <a:solidFill>
                  <a:srgbClr val="392503"/>
                </a:solidFill>
                <a:effectLst/>
                <a:uLnTx/>
                <a:uFillTx/>
                <a:sym typeface="Wingdings" pitchFamily="2" charset="2"/>
              </a:rPr>
              <a:t> oedema</a:t>
            </a:r>
          </a:p>
          <a:p>
            <a:pPr marL="1203965" marR="0" lvl="1" indent="-68580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92503"/>
              </a:buClr>
              <a:buSzPts val="4800"/>
              <a:buFont typeface="Arial" panose="020B0604020202020204" pitchFamily="34" charset="0"/>
              <a:buChar char="•"/>
              <a:tabLst/>
              <a:defRPr/>
            </a:pPr>
            <a:r>
              <a:rPr lang="en-US" sz="4400" b="1" dirty="0">
                <a:solidFill>
                  <a:srgbClr val="392503"/>
                </a:solidFill>
                <a:sym typeface="Wingdings" pitchFamily="2" charset="2"/>
              </a:rPr>
              <a:t>Acute serous inflammation </a:t>
            </a:r>
            <a:r>
              <a:rPr lang="en-US" sz="4400" dirty="0">
                <a:solidFill>
                  <a:srgbClr val="392503"/>
                </a:solidFill>
                <a:sym typeface="Wingdings" pitchFamily="2" charset="2"/>
              </a:rPr>
              <a:t>– where accumulation of fluid is dominant feature</a:t>
            </a:r>
          </a:p>
          <a:p>
            <a:pPr marL="1203965" marR="0" lvl="1" indent="-68580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92503"/>
              </a:buClr>
              <a:buSzPts val="48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400" b="1" i="0" u="none" strike="noStrike" kern="0" cap="none" spc="0" normalizeH="0" dirty="0">
                <a:ln>
                  <a:noFill/>
                </a:ln>
                <a:solidFill>
                  <a:srgbClr val="392503"/>
                </a:solidFill>
                <a:effectLst/>
                <a:uLnTx/>
                <a:uFillTx/>
                <a:sym typeface="Wingdings" pitchFamily="2" charset="2"/>
              </a:rPr>
              <a:t>Acute suppurative inflammation </a:t>
            </a:r>
            <a:r>
              <a:rPr kumimoji="0" lang="en-US" sz="4400" b="0" i="0" u="none" strike="noStrike" kern="0" cap="none" spc="0" normalizeH="0" dirty="0">
                <a:ln>
                  <a:noFill/>
                </a:ln>
                <a:solidFill>
                  <a:srgbClr val="392503"/>
                </a:solidFill>
                <a:effectLst/>
                <a:uLnTx/>
                <a:uFillTx/>
                <a:sym typeface="Wingdings" pitchFamily="2" charset="2"/>
              </a:rPr>
              <a:t>– accumulation of neutrophils</a:t>
            </a:r>
          </a:p>
          <a:p>
            <a:pPr marL="1203965" marR="0" lvl="1" indent="-68580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92503"/>
              </a:buClr>
              <a:buSzPts val="4800"/>
              <a:buFont typeface="Arial" panose="020B0604020202020204" pitchFamily="34" charset="0"/>
              <a:buChar char="•"/>
              <a:tabLst/>
              <a:defRPr/>
            </a:pPr>
            <a:r>
              <a:rPr lang="en-US" sz="4400" b="1" dirty="0">
                <a:solidFill>
                  <a:srgbClr val="392503"/>
                </a:solidFill>
                <a:sym typeface="Wingdings" pitchFamily="2" charset="2"/>
              </a:rPr>
              <a:t>Acute membranous inflammation </a:t>
            </a:r>
            <a:r>
              <a:rPr lang="en-US" sz="4400" dirty="0">
                <a:solidFill>
                  <a:srgbClr val="392503"/>
                </a:solidFill>
                <a:sym typeface="Wingdings" pitchFamily="2" charset="2"/>
              </a:rPr>
              <a:t>– inflammatory membrane forms over the inflamed tissue</a:t>
            </a:r>
            <a:endParaRPr kumimoji="0" lang="en-US" sz="4400" b="0" i="0" u="none" strike="noStrike" kern="0" cap="none" spc="0" normalizeH="0" dirty="0">
              <a:ln>
                <a:noFill/>
              </a:ln>
              <a:solidFill>
                <a:srgbClr val="392503"/>
              </a:solidFill>
              <a:effectLst/>
              <a:uLnTx/>
              <a:uFillTx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0969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20">
          <a:extLst>
            <a:ext uri="{FF2B5EF4-FFF2-40B4-BE49-F238E27FC236}">
              <a16:creationId xmlns:a16="http://schemas.microsoft.com/office/drawing/2014/main" id="{13190F85-6682-5D14-DDA4-17419C3F10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>
            <a:extLst>
              <a:ext uri="{FF2B5EF4-FFF2-40B4-BE49-F238E27FC236}">
                <a16:creationId xmlns:a16="http://schemas.microsoft.com/office/drawing/2014/main" id="{14016E9E-8005-0B32-DE33-57A69572EC5E}"/>
              </a:ext>
            </a:extLst>
          </p:cNvPr>
          <p:cNvSpPr/>
          <p:nvPr/>
        </p:nvSpPr>
        <p:spPr>
          <a:xfrm>
            <a:off x="1847832" y="1986679"/>
            <a:ext cx="14366368" cy="6931772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2" name="Google Shape;122;p16">
            <a:extLst>
              <a:ext uri="{FF2B5EF4-FFF2-40B4-BE49-F238E27FC236}">
                <a16:creationId xmlns:a16="http://schemas.microsoft.com/office/drawing/2014/main" id="{27F641BD-EBAD-930C-F130-13BED62D9F71}"/>
              </a:ext>
            </a:extLst>
          </p:cNvPr>
          <p:cNvSpPr txBox="1"/>
          <p:nvPr/>
        </p:nvSpPr>
        <p:spPr>
          <a:xfrm>
            <a:off x="225967" y="94593"/>
            <a:ext cx="18062033" cy="1507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  <a:tabLst/>
              <a:defRPr/>
            </a:pPr>
            <a:r>
              <a:rPr lang="en-US" sz="6999" b="1" dirty="0">
                <a:solidFill>
                  <a:srgbClr val="392503"/>
                </a:solidFill>
              </a:rPr>
              <a:t>Chronic inflammation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123;p16">
            <a:extLst>
              <a:ext uri="{FF2B5EF4-FFF2-40B4-BE49-F238E27FC236}">
                <a16:creationId xmlns:a16="http://schemas.microsoft.com/office/drawing/2014/main" id="{6EE5FB94-465C-F729-F06A-FC3ACBC60D46}"/>
              </a:ext>
            </a:extLst>
          </p:cNvPr>
          <p:cNvSpPr txBox="1"/>
          <p:nvPr/>
        </p:nvSpPr>
        <p:spPr>
          <a:xfrm>
            <a:off x="815692" y="1368549"/>
            <a:ext cx="16430648" cy="8273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03965" marR="0" lvl="1" indent="-68580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92503"/>
              </a:buClr>
              <a:buSzPts val="48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0" i="0" u="none" strike="noStrike" kern="0" cap="none" spc="0" normalizeH="0" dirty="0">
                <a:ln>
                  <a:noFill/>
                </a:ln>
                <a:solidFill>
                  <a:srgbClr val="39250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Associated with presence of lymphocytes and macrophages</a:t>
            </a:r>
          </a:p>
          <a:p>
            <a:pPr marL="1203965" marR="0" lvl="1" indent="-68580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92503"/>
              </a:buClr>
              <a:buSzPts val="4800"/>
              <a:buFont typeface="Arial" panose="020B0604020202020204" pitchFamily="34" charset="0"/>
              <a:buChar char="•"/>
              <a:tabLst/>
              <a:defRPr/>
            </a:pPr>
            <a:r>
              <a:rPr lang="en-US" sz="4800" dirty="0">
                <a:solidFill>
                  <a:srgbClr val="392503"/>
                </a:solidFill>
              </a:rPr>
              <a:t>Proliferation of fibroblasts and small blood vessels</a:t>
            </a:r>
          </a:p>
          <a:p>
            <a:pPr marL="1203965" marR="0" lvl="1" indent="-68580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92503"/>
              </a:buClr>
              <a:buSzPts val="48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0" i="0" u="none" strike="noStrike" kern="0" cap="none" spc="0" normalizeH="0" dirty="0">
                <a:ln>
                  <a:noFill/>
                </a:ln>
                <a:solidFill>
                  <a:srgbClr val="39250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Can lead to chronic granulomatous inflammation</a:t>
            </a:r>
            <a:r>
              <a:rPr lang="en-US" sz="4800" dirty="0">
                <a:solidFill>
                  <a:srgbClr val="392503"/>
                </a:solidFill>
              </a:rPr>
              <a:t> – persistent immune response characterized by the formation of granulomas</a:t>
            </a:r>
          </a:p>
          <a:p>
            <a:pPr marL="1203965" marR="0" lvl="1" indent="-68580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92503"/>
              </a:buClr>
              <a:buSzPts val="48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0" i="0" u="none" strike="noStrike" kern="0" cap="none" spc="0" normalizeH="0" dirty="0">
                <a:ln>
                  <a:noFill/>
                </a:ln>
                <a:solidFill>
                  <a:srgbClr val="39250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Granulomas – clusters of immune cells that form to contain persistent infections or foreign substances</a:t>
            </a:r>
          </a:p>
        </p:txBody>
      </p:sp>
    </p:spTree>
    <p:extLst>
      <p:ext uri="{BB962C8B-B14F-4D97-AF65-F5344CB8AC3E}">
        <p14:creationId xmlns:p14="http://schemas.microsoft.com/office/powerpoint/2010/main" val="189068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20">
          <a:extLst>
            <a:ext uri="{FF2B5EF4-FFF2-40B4-BE49-F238E27FC236}">
              <a16:creationId xmlns:a16="http://schemas.microsoft.com/office/drawing/2014/main" id="{4AA15533-274D-3539-37DA-456CEADCA3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>
            <a:extLst>
              <a:ext uri="{FF2B5EF4-FFF2-40B4-BE49-F238E27FC236}">
                <a16:creationId xmlns:a16="http://schemas.microsoft.com/office/drawing/2014/main" id="{F83E3616-6181-7EE5-6540-CD21F6A3EA9E}"/>
              </a:ext>
            </a:extLst>
          </p:cNvPr>
          <p:cNvSpPr/>
          <p:nvPr/>
        </p:nvSpPr>
        <p:spPr>
          <a:xfrm>
            <a:off x="1847832" y="1986679"/>
            <a:ext cx="14366368" cy="6931772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2" name="Google Shape;122;p16">
            <a:extLst>
              <a:ext uri="{FF2B5EF4-FFF2-40B4-BE49-F238E27FC236}">
                <a16:creationId xmlns:a16="http://schemas.microsoft.com/office/drawing/2014/main" id="{B03FEB7A-122D-C6D6-90D2-90645DE1C1A4}"/>
              </a:ext>
            </a:extLst>
          </p:cNvPr>
          <p:cNvSpPr txBox="1"/>
          <p:nvPr/>
        </p:nvSpPr>
        <p:spPr>
          <a:xfrm>
            <a:off x="225967" y="94593"/>
            <a:ext cx="18062033" cy="1507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  <a:tabLst/>
              <a:defRPr/>
            </a:pPr>
            <a:r>
              <a:rPr lang="en-US" sz="6999" b="1" dirty="0">
                <a:solidFill>
                  <a:srgbClr val="392503"/>
                </a:solidFill>
              </a:rPr>
              <a:t>Chronic inflammation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DE6967-E8A8-4739-9923-C0784CC25F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1007" y="1986679"/>
            <a:ext cx="13651952" cy="7626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4362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20">
          <a:extLst>
            <a:ext uri="{FF2B5EF4-FFF2-40B4-BE49-F238E27FC236}">
              <a16:creationId xmlns:a16="http://schemas.microsoft.com/office/drawing/2014/main" id="{EE263F08-1CE1-4015-5AAB-CF306232B9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>
            <a:extLst>
              <a:ext uri="{FF2B5EF4-FFF2-40B4-BE49-F238E27FC236}">
                <a16:creationId xmlns:a16="http://schemas.microsoft.com/office/drawing/2014/main" id="{3B13EFEB-6EDC-885A-9968-457BB70EA9AF}"/>
              </a:ext>
            </a:extLst>
          </p:cNvPr>
          <p:cNvSpPr/>
          <p:nvPr/>
        </p:nvSpPr>
        <p:spPr>
          <a:xfrm>
            <a:off x="1847832" y="1986679"/>
            <a:ext cx="14366368" cy="6931772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2" name="Google Shape;122;p16">
            <a:extLst>
              <a:ext uri="{FF2B5EF4-FFF2-40B4-BE49-F238E27FC236}">
                <a16:creationId xmlns:a16="http://schemas.microsoft.com/office/drawing/2014/main" id="{651669FF-1692-454A-1CFF-6BA5933E0C6D}"/>
              </a:ext>
            </a:extLst>
          </p:cNvPr>
          <p:cNvSpPr txBox="1"/>
          <p:nvPr/>
        </p:nvSpPr>
        <p:spPr>
          <a:xfrm>
            <a:off x="225967" y="94593"/>
            <a:ext cx="18062033" cy="1507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  <a:tabLst/>
              <a:defRPr/>
            </a:pPr>
            <a:r>
              <a:rPr lang="en-US" sz="6999" b="1" dirty="0">
                <a:solidFill>
                  <a:srgbClr val="392503"/>
                </a:solidFill>
              </a:rPr>
              <a:t>When the immune system goes wrong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123;p16">
            <a:extLst>
              <a:ext uri="{FF2B5EF4-FFF2-40B4-BE49-F238E27FC236}">
                <a16:creationId xmlns:a16="http://schemas.microsoft.com/office/drawing/2014/main" id="{D983EB37-07BD-24DD-E4B1-892EA724E1FC}"/>
              </a:ext>
            </a:extLst>
          </p:cNvPr>
          <p:cNvSpPr txBox="1"/>
          <p:nvPr/>
        </p:nvSpPr>
        <p:spPr>
          <a:xfrm>
            <a:off x="559660" y="2562795"/>
            <a:ext cx="16430648" cy="4136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03965" marR="0" lvl="1" indent="-68580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92503"/>
              </a:buClr>
              <a:buSzPts val="4800"/>
              <a:buFont typeface="Arial" panose="020B0604020202020204" pitchFamily="34" charset="0"/>
              <a:buChar char="•"/>
              <a:tabLst/>
              <a:defRPr/>
            </a:pPr>
            <a:r>
              <a:rPr lang="en-US" sz="4800" dirty="0">
                <a:solidFill>
                  <a:srgbClr val="392503"/>
                </a:solidFill>
              </a:rPr>
              <a:t>Hypersensitivity</a:t>
            </a:r>
          </a:p>
          <a:p>
            <a:pPr marL="1203965" marR="0" lvl="1" indent="-68580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92503"/>
              </a:buClr>
              <a:buSzPts val="48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0" i="0" u="none" strike="noStrike" kern="0" cap="none" spc="0" normalizeH="0" dirty="0">
                <a:ln>
                  <a:noFill/>
                </a:ln>
                <a:solidFill>
                  <a:srgbClr val="39250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Autoimmunity</a:t>
            </a:r>
          </a:p>
          <a:p>
            <a:pPr marL="1203965" marR="0" lvl="1" indent="-68580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92503"/>
              </a:buClr>
              <a:buSzPts val="4800"/>
              <a:buFont typeface="Arial" panose="020B0604020202020204" pitchFamily="34" charset="0"/>
              <a:buChar char="•"/>
              <a:tabLst/>
              <a:defRPr/>
            </a:pPr>
            <a:r>
              <a:rPr lang="en-US" sz="4800" dirty="0">
                <a:solidFill>
                  <a:srgbClr val="392503"/>
                </a:solidFill>
              </a:rPr>
              <a:t>Immunodeficiency</a:t>
            </a:r>
          </a:p>
          <a:p>
            <a:pPr marL="1203965" marR="0" lvl="1" indent="-68580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92503"/>
              </a:buClr>
              <a:buSzPts val="48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0" i="0" u="none" strike="noStrike" kern="0" cap="none" spc="0" normalizeH="0" dirty="0">
                <a:ln>
                  <a:noFill/>
                </a:ln>
                <a:solidFill>
                  <a:srgbClr val="39250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Cancer</a:t>
            </a:r>
          </a:p>
        </p:txBody>
      </p:sp>
    </p:spTree>
    <p:extLst>
      <p:ext uri="{BB962C8B-B14F-4D97-AF65-F5344CB8AC3E}">
        <p14:creationId xmlns:p14="http://schemas.microsoft.com/office/powerpoint/2010/main" val="1357813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20">
          <a:extLst>
            <a:ext uri="{FF2B5EF4-FFF2-40B4-BE49-F238E27FC236}">
              <a16:creationId xmlns:a16="http://schemas.microsoft.com/office/drawing/2014/main" id="{DC2CAA5C-A23E-5D24-3700-2A82030722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>
            <a:extLst>
              <a:ext uri="{FF2B5EF4-FFF2-40B4-BE49-F238E27FC236}">
                <a16:creationId xmlns:a16="http://schemas.microsoft.com/office/drawing/2014/main" id="{DE0A6BA3-D4B3-5060-9889-FB6E9A5EC3EA}"/>
              </a:ext>
            </a:extLst>
          </p:cNvPr>
          <p:cNvSpPr/>
          <p:nvPr/>
        </p:nvSpPr>
        <p:spPr>
          <a:xfrm>
            <a:off x="1847832" y="1986679"/>
            <a:ext cx="14366368" cy="6931772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2" name="Google Shape;122;p16">
            <a:extLst>
              <a:ext uri="{FF2B5EF4-FFF2-40B4-BE49-F238E27FC236}">
                <a16:creationId xmlns:a16="http://schemas.microsoft.com/office/drawing/2014/main" id="{1B4B91CC-B768-B88D-B069-80064E10A7D6}"/>
              </a:ext>
            </a:extLst>
          </p:cNvPr>
          <p:cNvSpPr txBox="1"/>
          <p:nvPr/>
        </p:nvSpPr>
        <p:spPr>
          <a:xfrm>
            <a:off x="225967" y="94593"/>
            <a:ext cx="18062033" cy="1507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  <a:tabLst/>
              <a:defRPr/>
            </a:pPr>
            <a:r>
              <a:rPr lang="en-US" sz="6999" b="1" dirty="0">
                <a:solidFill>
                  <a:srgbClr val="392503"/>
                </a:solidFill>
              </a:rPr>
              <a:t>Microbiology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6" name="Picture 2" descr="Characteristic &#10;Organism &#10;Size &#10;Replication product &#10;Generation time &#10;Immunity &#10;Macroparasites &#10;Helminths &#10;Big (naked eye) &#10;Outside the host &#10;(eggs/larvae) &#10;Long &#10;Weak &amp; short lived &#10;Atom &#10;Small &#10;molecules &#10;11 1 &#10;Microparasites &#10;Viruses, bacteria, &#10;protozoa and fungi &#10;Small (microscope) &#10;Within the host &#10;Short &#10;Yes &#10;o &#10;00 &#10;Bacteria &#10;Fungi &#10;10 pm &#10;Worms &#10;10 nm &#10;100 n m &#10;Protozoa &#10;100 gm &#10;11 &#10;Light microscope &#10;I mm &#10;Naked Eye ">
            <a:extLst>
              <a:ext uri="{FF2B5EF4-FFF2-40B4-BE49-F238E27FC236}">
                <a16:creationId xmlns:a16="http://schemas.microsoft.com/office/drawing/2014/main" id="{11CFC435-8535-3D2A-3BE7-EEA806DFE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625366"/>
            <a:ext cx="17157700" cy="769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86165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20">
          <a:extLst>
            <a:ext uri="{FF2B5EF4-FFF2-40B4-BE49-F238E27FC236}">
              <a16:creationId xmlns:a16="http://schemas.microsoft.com/office/drawing/2014/main" id="{BB4CF792-6DC1-40F7-201C-11367021B3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>
            <a:extLst>
              <a:ext uri="{FF2B5EF4-FFF2-40B4-BE49-F238E27FC236}">
                <a16:creationId xmlns:a16="http://schemas.microsoft.com/office/drawing/2014/main" id="{A2E98977-698D-0C03-B18C-B4FC4511F133}"/>
              </a:ext>
            </a:extLst>
          </p:cNvPr>
          <p:cNvSpPr/>
          <p:nvPr/>
        </p:nvSpPr>
        <p:spPr>
          <a:xfrm>
            <a:off x="1847832" y="1986679"/>
            <a:ext cx="14366368" cy="6931772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2" name="Google Shape;122;p16">
            <a:extLst>
              <a:ext uri="{FF2B5EF4-FFF2-40B4-BE49-F238E27FC236}">
                <a16:creationId xmlns:a16="http://schemas.microsoft.com/office/drawing/2014/main" id="{5A80F8B1-9364-2F29-55DB-E3E17B941EA2}"/>
              </a:ext>
            </a:extLst>
          </p:cNvPr>
          <p:cNvSpPr txBox="1"/>
          <p:nvPr/>
        </p:nvSpPr>
        <p:spPr>
          <a:xfrm>
            <a:off x="225967" y="94593"/>
            <a:ext cx="18062033" cy="1507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  <a:tabLst/>
              <a:defRPr/>
            </a:pPr>
            <a:r>
              <a:rPr lang="en-US" sz="6999" b="1" dirty="0">
                <a:solidFill>
                  <a:srgbClr val="392503"/>
                </a:solidFill>
              </a:rPr>
              <a:t>Gram staining bacteria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123;p16">
            <a:extLst>
              <a:ext uri="{FF2B5EF4-FFF2-40B4-BE49-F238E27FC236}">
                <a16:creationId xmlns:a16="http://schemas.microsoft.com/office/drawing/2014/main" id="{4F5D9CD5-1DE8-E73B-3B61-BBB5F658181E}"/>
              </a:ext>
            </a:extLst>
          </p:cNvPr>
          <p:cNvSpPr txBox="1"/>
          <p:nvPr/>
        </p:nvSpPr>
        <p:spPr>
          <a:xfrm>
            <a:off x="486508" y="1127569"/>
            <a:ext cx="16430648" cy="9159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03965" marR="0" lvl="1" indent="-68580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92503"/>
              </a:buClr>
              <a:buSzPts val="48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0" i="0" u="none" strike="noStrike" kern="0" cap="none" spc="0" normalizeH="0" dirty="0">
                <a:ln>
                  <a:noFill/>
                </a:ln>
                <a:solidFill>
                  <a:srgbClr val="39250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Gram stain – can be used to identify bacteria as gram positive or negative</a:t>
            </a:r>
          </a:p>
          <a:p>
            <a:pPr algn="ctr" fontAlgn="ctr"/>
            <a:r>
              <a:rPr lang="en-GB" sz="3200" dirty="0"/>
              <a:t>Crystal violet stain (blue)</a:t>
            </a:r>
          </a:p>
          <a:p>
            <a:pPr algn="ctr" fontAlgn="ctr"/>
            <a:r>
              <a:rPr lang="en-GB" sz="3200" dirty="0"/>
              <a:t>Fixed with iodine</a:t>
            </a:r>
          </a:p>
          <a:p>
            <a:pPr algn="ctr" fontAlgn="ctr"/>
            <a:r>
              <a:rPr lang="en-GB" sz="3200" dirty="0"/>
              <a:t>Decolourised with alcohol</a:t>
            </a:r>
          </a:p>
          <a:p>
            <a:pPr algn="ctr" fontAlgn="ctr"/>
            <a:r>
              <a:rPr lang="en-GB" sz="3200" dirty="0"/>
              <a:t>Safranin stain (red)</a:t>
            </a:r>
          </a:p>
          <a:p>
            <a:pPr algn="ctr" fontAlgn="ctr"/>
            <a:r>
              <a:rPr lang="en-GB" sz="3200" dirty="0"/>
              <a:t>Gram positive - violet</a:t>
            </a:r>
          </a:p>
          <a:p>
            <a:pPr algn="ctr" fontAlgn="ctr"/>
            <a:r>
              <a:rPr lang="en-GB" sz="3200" dirty="0"/>
              <a:t>Gran negative - pink</a:t>
            </a:r>
            <a:endParaRPr kumimoji="0" lang="en-US" sz="4800" b="0" i="0" u="none" strike="noStrike" kern="0" cap="none" spc="0" normalizeH="0" dirty="0">
              <a:ln>
                <a:noFill/>
              </a:ln>
              <a:solidFill>
                <a:srgbClr val="392503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1203965" marR="0" lvl="1" indent="-68580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92503"/>
              </a:buClr>
              <a:buSzPts val="4800"/>
              <a:buFont typeface="Arial" panose="020B0604020202020204" pitchFamily="34" charset="0"/>
              <a:buChar char="•"/>
              <a:tabLst/>
              <a:defRPr/>
            </a:pPr>
            <a:r>
              <a:rPr lang="en-US" sz="4800" dirty="0">
                <a:solidFill>
                  <a:srgbClr val="392503"/>
                </a:solidFill>
              </a:rPr>
              <a:t>Peptidoglycan layer in gram +</a:t>
            </a:r>
            <a:r>
              <a:rPr lang="en-US" sz="4800" dirty="0" err="1">
                <a:solidFill>
                  <a:srgbClr val="392503"/>
                </a:solidFill>
              </a:rPr>
              <a:t>ve</a:t>
            </a:r>
            <a:r>
              <a:rPr lang="en-US" sz="4800" dirty="0">
                <a:solidFill>
                  <a:srgbClr val="392503"/>
                </a:solidFill>
              </a:rPr>
              <a:t> bacteria is thicker than in gram –</a:t>
            </a:r>
            <a:r>
              <a:rPr lang="en-US" sz="4800" dirty="0" err="1">
                <a:solidFill>
                  <a:srgbClr val="392503"/>
                </a:solidFill>
              </a:rPr>
              <a:t>ve</a:t>
            </a:r>
            <a:r>
              <a:rPr lang="en-US" sz="4800" dirty="0">
                <a:solidFill>
                  <a:srgbClr val="392503"/>
                </a:solidFill>
              </a:rPr>
              <a:t> bacteria</a:t>
            </a:r>
          </a:p>
          <a:p>
            <a:pPr marL="1203965" marR="0" lvl="1" indent="-68580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92503"/>
              </a:buClr>
              <a:buSzPts val="48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0" i="0" u="none" strike="noStrike" kern="0" cap="none" spc="0" normalizeH="0" dirty="0">
                <a:ln>
                  <a:noFill/>
                </a:ln>
                <a:solidFill>
                  <a:srgbClr val="39250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Due to thin layer in gram –</a:t>
            </a:r>
            <a:r>
              <a:rPr kumimoji="0" lang="en-US" sz="4800" b="0" i="0" u="none" strike="noStrike" kern="0" cap="none" spc="0" normalizeH="0" dirty="0" err="1">
                <a:ln>
                  <a:noFill/>
                </a:ln>
                <a:solidFill>
                  <a:srgbClr val="39250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ve</a:t>
            </a:r>
            <a:r>
              <a:rPr kumimoji="0" lang="en-US" sz="4800" b="0" i="0" u="none" strike="noStrike" kern="0" cap="none" spc="0" normalizeH="0" dirty="0">
                <a:ln>
                  <a:noFill/>
                </a:ln>
                <a:solidFill>
                  <a:srgbClr val="39250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bacteria, it doesn’t retain the initial violet stain and becomes pink</a:t>
            </a:r>
          </a:p>
        </p:txBody>
      </p:sp>
    </p:spTree>
    <p:extLst>
      <p:ext uri="{BB962C8B-B14F-4D97-AF65-F5344CB8AC3E}">
        <p14:creationId xmlns:p14="http://schemas.microsoft.com/office/powerpoint/2010/main" val="1016482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20">
          <a:extLst>
            <a:ext uri="{FF2B5EF4-FFF2-40B4-BE49-F238E27FC236}">
              <a16:creationId xmlns:a16="http://schemas.microsoft.com/office/drawing/2014/main" id="{2C9C9680-7F2E-D2FB-68C5-A22205ACEA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>
            <a:extLst>
              <a:ext uri="{FF2B5EF4-FFF2-40B4-BE49-F238E27FC236}">
                <a16:creationId xmlns:a16="http://schemas.microsoft.com/office/drawing/2014/main" id="{AF7601E1-5E19-C44F-54AE-1F62094AC254}"/>
              </a:ext>
            </a:extLst>
          </p:cNvPr>
          <p:cNvSpPr/>
          <p:nvPr/>
        </p:nvSpPr>
        <p:spPr>
          <a:xfrm>
            <a:off x="1847832" y="1986679"/>
            <a:ext cx="14366368" cy="6931772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2" name="Google Shape;122;p16">
            <a:extLst>
              <a:ext uri="{FF2B5EF4-FFF2-40B4-BE49-F238E27FC236}">
                <a16:creationId xmlns:a16="http://schemas.microsoft.com/office/drawing/2014/main" id="{869F7CFB-146B-3A4E-838B-0997944D9DAC}"/>
              </a:ext>
            </a:extLst>
          </p:cNvPr>
          <p:cNvSpPr txBox="1"/>
          <p:nvPr/>
        </p:nvSpPr>
        <p:spPr>
          <a:xfrm>
            <a:off x="225967" y="94593"/>
            <a:ext cx="18062033" cy="1507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  <a:tabLst/>
              <a:defRPr/>
            </a:pPr>
            <a:r>
              <a:rPr lang="en-US" sz="6999" b="1" dirty="0">
                <a:solidFill>
                  <a:srgbClr val="392503"/>
                </a:solidFill>
              </a:rPr>
              <a:t>Types of host-microbe associations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123;p16">
            <a:extLst>
              <a:ext uri="{FF2B5EF4-FFF2-40B4-BE49-F238E27FC236}">
                <a16:creationId xmlns:a16="http://schemas.microsoft.com/office/drawing/2014/main" id="{390547FC-DB73-8B6A-A876-0248FB8044D2}"/>
              </a:ext>
            </a:extLst>
          </p:cNvPr>
          <p:cNvSpPr txBox="1"/>
          <p:nvPr/>
        </p:nvSpPr>
        <p:spPr>
          <a:xfrm>
            <a:off x="225967" y="2558177"/>
            <a:ext cx="16430648" cy="5170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03965" marR="0" lvl="1" indent="-68580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92503"/>
              </a:buClr>
              <a:buSzPts val="48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0" i="0" u="none" strike="noStrike" kern="0" cap="none" spc="0" normalizeH="0" dirty="0">
                <a:ln>
                  <a:noFill/>
                </a:ln>
                <a:solidFill>
                  <a:srgbClr val="39250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Commensalism – one organism benefits and the other derives neither benefit nor harm</a:t>
            </a:r>
          </a:p>
          <a:p>
            <a:pPr marL="1203965" marR="0" lvl="1" indent="-68580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92503"/>
              </a:buClr>
              <a:buSzPts val="4800"/>
              <a:buFont typeface="Arial" panose="020B0604020202020204" pitchFamily="34" charset="0"/>
              <a:buChar char="•"/>
              <a:tabLst/>
              <a:defRPr/>
            </a:pPr>
            <a:r>
              <a:rPr lang="en-US" sz="4800" dirty="0">
                <a:solidFill>
                  <a:srgbClr val="392503"/>
                </a:solidFill>
              </a:rPr>
              <a:t>Mutualism – beneficial to both organisms</a:t>
            </a:r>
          </a:p>
          <a:p>
            <a:pPr marL="1203965" marR="0" lvl="1" indent="-68580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92503"/>
              </a:buClr>
              <a:buSzPts val="48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0" i="0" u="none" strike="noStrike" kern="0" cap="none" spc="0" normalizeH="0" dirty="0">
                <a:ln>
                  <a:noFill/>
                </a:ln>
                <a:solidFill>
                  <a:srgbClr val="39250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Parasitism – parasite benefits at the expense of the other</a:t>
            </a:r>
          </a:p>
        </p:txBody>
      </p:sp>
    </p:spTree>
    <p:extLst>
      <p:ext uri="{BB962C8B-B14F-4D97-AF65-F5344CB8AC3E}">
        <p14:creationId xmlns:p14="http://schemas.microsoft.com/office/powerpoint/2010/main" val="2333097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20">
          <a:extLst>
            <a:ext uri="{FF2B5EF4-FFF2-40B4-BE49-F238E27FC236}">
              <a16:creationId xmlns:a16="http://schemas.microsoft.com/office/drawing/2014/main" id="{B422CE71-E678-5FBB-3D47-462417C5C8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>
            <a:extLst>
              <a:ext uri="{FF2B5EF4-FFF2-40B4-BE49-F238E27FC236}">
                <a16:creationId xmlns:a16="http://schemas.microsoft.com/office/drawing/2014/main" id="{955329A9-C549-7568-D700-2333A39C2D65}"/>
              </a:ext>
            </a:extLst>
          </p:cNvPr>
          <p:cNvSpPr/>
          <p:nvPr/>
        </p:nvSpPr>
        <p:spPr>
          <a:xfrm>
            <a:off x="1847832" y="1986679"/>
            <a:ext cx="14366368" cy="6931772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2" name="Google Shape;122;p16">
            <a:extLst>
              <a:ext uri="{FF2B5EF4-FFF2-40B4-BE49-F238E27FC236}">
                <a16:creationId xmlns:a16="http://schemas.microsoft.com/office/drawing/2014/main" id="{1295BBDB-6186-ACD9-B997-D265D137EDF8}"/>
              </a:ext>
            </a:extLst>
          </p:cNvPr>
          <p:cNvSpPr txBox="1"/>
          <p:nvPr/>
        </p:nvSpPr>
        <p:spPr>
          <a:xfrm>
            <a:off x="225967" y="94593"/>
            <a:ext cx="18062033" cy="1507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  <a:tabLst/>
              <a:defRPr/>
            </a:pPr>
            <a:r>
              <a:rPr lang="en-US" sz="6999" b="1" dirty="0">
                <a:solidFill>
                  <a:srgbClr val="392503"/>
                </a:solidFill>
              </a:rPr>
              <a:t>Pathogenesis of microbial infections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123;p16">
            <a:extLst>
              <a:ext uri="{FF2B5EF4-FFF2-40B4-BE49-F238E27FC236}">
                <a16:creationId xmlns:a16="http://schemas.microsoft.com/office/drawing/2014/main" id="{D6E597BA-ADBD-D18B-81BB-8DF1BD6A3AD5}"/>
              </a:ext>
            </a:extLst>
          </p:cNvPr>
          <p:cNvSpPr txBox="1"/>
          <p:nvPr/>
        </p:nvSpPr>
        <p:spPr>
          <a:xfrm>
            <a:off x="225967" y="1986679"/>
            <a:ext cx="16430648" cy="5170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03965" marR="0" lvl="1" indent="-68580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92503"/>
              </a:buClr>
              <a:buSzPts val="48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0" i="0" u="none" strike="noStrike" kern="0" cap="none" spc="0" normalizeH="0" dirty="0">
                <a:ln>
                  <a:noFill/>
                </a:ln>
                <a:solidFill>
                  <a:srgbClr val="39250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Microbial pathogenesis: process by which infection leads to disease</a:t>
            </a:r>
          </a:p>
          <a:p>
            <a:pPr marL="1203965" marR="0" lvl="1" indent="-68580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92503"/>
              </a:buClr>
              <a:buSzPts val="4800"/>
              <a:buFont typeface="Arial" panose="020B0604020202020204" pitchFamily="34" charset="0"/>
              <a:buChar char="•"/>
              <a:tabLst/>
              <a:defRPr/>
            </a:pPr>
            <a:r>
              <a:rPr lang="en-US" sz="4800" dirty="0">
                <a:solidFill>
                  <a:srgbClr val="392503"/>
                </a:solidFill>
              </a:rPr>
              <a:t>Epidemiological triad: when a </a:t>
            </a:r>
            <a:r>
              <a:rPr lang="en-US" sz="4800" b="1" dirty="0">
                <a:solidFill>
                  <a:srgbClr val="392503"/>
                </a:solidFill>
              </a:rPr>
              <a:t>pathogen</a:t>
            </a:r>
            <a:r>
              <a:rPr lang="en-US" sz="4800" dirty="0">
                <a:solidFill>
                  <a:srgbClr val="392503"/>
                </a:solidFill>
              </a:rPr>
              <a:t> meets the right </a:t>
            </a:r>
            <a:r>
              <a:rPr lang="en-US" sz="4800" b="1" dirty="0">
                <a:solidFill>
                  <a:srgbClr val="392503"/>
                </a:solidFill>
              </a:rPr>
              <a:t>host</a:t>
            </a:r>
            <a:r>
              <a:rPr lang="en-US" sz="4800" dirty="0">
                <a:solidFill>
                  <a:srgbClr val="392503"/>
                </a:solidFill>
              </a:rPr>
              <a:t> in an environment that favors the </a:t>
            </a:r>
            <a:r>
              <a:rPr lang="en-US" sz="4800" b="1" dirty="0">
                <a:solidFill>
                  <a:srgbClr val="392503"/>
                </a:solidFill>
              </a:rPr>
              <a:t>microorganism</a:t>
            </a:r>
            <a:endParaRPr kumimoji="0" lang="en-US" sz="4800" b="1" i="0" u="none" strike="noStrike" kern="0" cap="none" spc="0" normalizeH="0" dirty="0">
              <a:ln>
                <a:noFill/>
              </a:ln>
              <a:solidFill>
                <a:srgbClr val="392503"/>
              </a:solidFill>
              <a:effectLst/>
              <a:uLnTx/>
              <a:uFillTx/>
              <a:sym typeface="Arial"/>
            </a:endParaRPr>
          </a:p>
          <a:p>
            <a:pPr marL="1203965" marR="0" lvl="1" indent="-68580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92503"/>
              </a:buClr>
              <a:buSzPts val="4800"/>
              <a:buFont typeface="Arial" panose="020B0604020202020204" pitchFamily="34" charset="0"/>
              <a:buChar char="•"/>
              <a:tabLst/>
              <a:defRPr/>
            </a:pPr>
            <a:endParaRPr kumimoji="0" lang="en-US" sz="4800" b="0" i="0" u="none" strike="noStrike" kern="0" cap="none" spc="0" normalizeH="0" dirty="0">
              <a:ln>
                <a:noFill/>
              </a:ln>
              <a:solidFill>
                <a:srgbClr val="392503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3415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20">
          <a:extLst>
            <a:ext uri="{FF2B5EF4-FFF2-40B4-BE49-F238E27FC236}">
              <a16:creationId xmlns:a16="http://schemas.microsoft.com/office/drawing/2014/main" id="{1059639D-F2ED-B919-D040-F476F37473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>
            <a:extLst>
              <a:ext uri="{FF2B5EF4-FFF2-40B4-BE49-F238E27FC236}">
                <a16:creationId xmlns:a16="http://schemas.microsoft.com/office/drawing/2014/main" id="{51D3F005-C8B9-6C66-0169-8ED1D95F2BCD}"/>
              </a:ext>
            </a:extLst>
          </p:cNvPr>
          <p:cNvSpPr/>
          <p:nvPr/>
        </p:nvSpPr>
        <p:spPr>
          <a:xfrm>
            <a:off x="1847832" y="1986679"/>
            <a:ext cx="14366368" cy="6931772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2" name="Google Shape;122;p16">
            <a:extLst>
              <a:ext uri="{FF2B5EF4-FFF2-40B4-BE49-F238E27FC236}">
                <a16:creationId xmlns:a16="http://schemas.microsoft.com/office/drawing/2014/main" id="{8ADDC4CD-1389-EFA6-814B-390385C34A46}"/>
              </a:ext>
            </a:extLst>
          </p:cNvPr>
          <p:cNvSpPr txBox="1"/>
          <p:nvPr/>
        </p:nvSpPr>
        <p:spPr>
          <a:xfrm>
            <a:off x="225967" y="94593"/>
            <a:ext cx="18062033" cy="1507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  <a:tabLst/>
              <a:defRPr/>
            </a:pPr>
            <a:r>
              <a:rPr lang="en-US" sz="6999" b="1" dirty="0">
                <a:solidFill>
                  <a:srgbClr val="392503"/>
                </a:solidFill>
              </a:rPr>
              <a:t>Mechanisms of pathogenesis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375EE5-F9BE-F666-5B84-E4BF1FCDCB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4362" y="1888526"/>
            <a:ext cx="14219838" cy="678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4262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20">
          <a:extLst>
            <a:ext uri="{FF2B5EF4-FFF2-40B4-BE49-F238E27FC236}">
              <a16:creationId xmlns:a16="http://schemas.microsoft.com/office/drawing/2014/main" id="{118B24E6-E777-983E-A16B-452AFD2F5E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>
            <a:extLst>
              <a:ext uri="{FF2B5EF4-FFF2-40B4-BE49-F238E27FC236}">
                <a16:creationId xmlns:a16="http://schemas.microsoft.com/office/drawing/2014/main" id="{7F7EBC99-983E-5AE5-5652-6C9AA64D55DA}"/>
              </a:ext>
            </a:extLst>
          </p:cNvPr>
          <p:cNvSpPr/>
          <p:nvPr/>
        </p:nvSpPr>
        <p:spPr>
          <a:xfrm>
            <a:off x="1847832" y="1986679"/>
            <a:ext cx="14366368" cy="6931772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2" name="Google Shape;122;p16">
            <a:extLst>
              <a:ext uri="{FF2B5EF4-FFF2-40B4-BE49-F238E27FC236}">
                <a16:creationId xmlns:a16="http://schemas.microsoft.com/office/drawing/2014/main" id="{EA42C938-CF34-0707-FDF9-070E8734C395}"/>
              </a:ext>
            </a:extLst>
          </p:cNvPr>
          <p:cNvSpPr txBox="1"/>
          <p:nvPr/>
        </p:nvSpPr>
        <p:spPr>
          <a:xfrm>
            <a:off x="225967" y="94593"/>
            <a:ext cx="18062033" cy="1507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  <a:tabLst/>
              <a:defRPr/>
            </a:pPr>
            <a:r>
              <a:rPr lang="en-US" sz="6999" b="1" dirty="0">
                <a:solidFill>
                  <a:srgbClr val="392503"/>
                </a:solidFill>
              </a:rPr>
              <a:t>Innate immune response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123;p16">
            <a:extLst>
              <a:ext uri="{FF2B5EF4-FFF2-40B4-BE49-F238E27FC236}">
                <a16:creationId xmlns:a16="http://schemas.microsoft.com/office/drawing/2014/main" id="{93EF2D43-F4E7-BD66-BF64-576618AF6FE6}"/>
              </a:ext>
            </a:extLst>
          </p:cNvPr>
          <p:cNvSpPr txBox="1"/>
          <p:nvPr/>
        </p:nvSpPr>
        <p:spPr>
          <a:xfrm>
            <a:off x="2453700" y="2558177"/>
            <a:ext cx="13154631" cy="5170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036329" marR="0" lvl="1" indent="-518164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92503"/>
              </a:buClr>
              <a:buSzPts val="4800"/>
              <a:buFont typeface="Arial"/>
              <a:buChar char="•"/>
              <a:tabLst/>
              <a:defRPr/>
            </a:pPr>
            <a:r>
              <a:rPr lang="en-US" sz="4800" dirty="0">
                <a:solidFill>
                  <a:srgbClr val="392503"/>
                </a:solidFill>
              </a:rPr>
              <a:t>Non-specific immune response</a:t>
            </a:r>
          </a:p>
          <a:p>
            <a:pPr marL="1036329" marR="0" lvl="1" indent="-518164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92503"/>
              </a:buClr>
              <a:buSzPts val="4800"/>
              <a:buFont typeface="Arial"/>
              <a:buChar char="•"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39250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First part of </a:t>
            </a:r>
            <a:r>
              <a:rPr lang="en-US" sz="4800" dirty="0">
                <a:solidFill>
                  <a:srgbClr val="392503"/>
                </a:solidFill>
              </a:rPr>
              <a:t>the immune response</a:t>
            </a:r>
          </a:p>
          <a:p>
            <a:pPr marL="1036329" marR="0" lvl="1" indent="-518164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92503"/>
              </a:buClr>
              <a:buSzPts val="4800"/>
              <a:buFont typeface="Arial"/>
              <a:buChar char="•"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39250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0-96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39250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hours</a:t>
            </a:r>
          </a:p>
          <a:p>
            <a:pPr marL="1036329" marR="0" lvl="1" indent="-518164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92503"/>
              </a:buClr>
              <a:buSzPts val="4800"/>
              <a:buFont typeface="Arial"/>
              <a:buChar char="•"/>
              <a:tabLst/>
              <a:defRPr/>
            </a:pPr>
            <a:r>
              <a:rPr lang="en-US" sz="4800" noProof="0" dirty="0">
                <a:solidFill>
                  <a:srgbClr val="392503"/>
                </a:solidFill>
              </a:rPr>
              <a:t>Components: Physical barriers, Secreted compounds, Cellular components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1825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20">
          <a:extLst>
            <a:ext uri="{FF2B5EF4-FFF2-40B4-BE49-F238E27FC236}">
              <a16:creationId xmlns:a16="http://schemas.microsoft.com/office/drawing/2014/main" id="{B48909A0-71F7-C46B-570F-E9BF0FF390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>
            <a:extLst>
              <a:ext uri="{FF2B5EF4-FFF2-40B4-BE49-F238E27FC236}">
                <a16:creationId xmlns:a16="http://schemas.microsoft.com/office/drawing/2014/main" id="{4262BF01-2AAA-28A7-E0A9-BB26C8B3CC9E}"/>
              </a:ext>
            </a:extLst>
          </p:cNvPr>
          <p:cNvSpPr/>
          <p:nvPr/>
        </p:nvSpPr>
        <p:spPr>
          <a:xfrm>
            <a:off x="1847832" y="1986679"/>
            <a:ext cx="14366368" cy="6931772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2" name="Google Shape;122;p16">
            <a:extLst>
              <a:ext uri="{FF2B5EF4-FFF2-40B4-BE49-F238E27FC236}">
                <a16:creationId xmlns:a16="http://schemas.microsoft.com/office/drawing/2014/main" id="{35716F9A-265C-3A01-B9B2-BBA4A82777E9}"/>
              </a:ext>
            </a:extLst>
          </p:cNvPr>
          <p:cNvSpPr txBox="1"/>
          <p:nvPr/>
        </p:nvSpPr>
        <p:spPr>
          <a:xfrm>
            <a:off x="225967" y="94593"/>
            <a:ext cx="18062033" cy="1507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  <a:tabLst/>
              <a:defRPr/>
            </a:pPr>
            <a:r>
              <a:rPr lang="en-US" sz="6999" b="1" dirty="0">
                <a:solidFill>
                  <a:srgbClr val="392503"/>
                </a:solidFill>
              </a:rPr>
              <a:t>Stages of infectious disease progression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123;p16">
            <a:extLst>
              <a:ext uri="{FF2B5EF4-FFF2-40B4-BE49-F238E27FC236}">
                <a16:creationId xmlns:a16="http://schemas.microsoft.com/office/drawing/2014/main" id="{29079D19-7B42-5D55-1380-5EAF49EC0D60}"/>
              </a:ext>
            </a:extLst>
          </p:cNvPr>
          <p:cNvSpPr txBox="1"/>
          <p:nvPr/>
        </p:nvSpPr>
        <p:spPr>
          <a:xfrm>
            <a:off x="815692" y="2410444"/>
            <a:ext cx="16430648" cy="546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fontAlgn="ctr"/>
            <a:r>
              <a:rPr lang="en-GB" sz="4800" dirty="0"/>
              <a:t>Incubation - time between exposure and onset of specific clinical sign</a:t>
            </a:r>
          </a:p>
          <a:p>
            <a:pPr algn="ctr" fontAlgn="ctr"/>
            <a:r>
              <a:rPr lang="en-GB" sz="4800" dirty="0"/>
              <a:t>Prodrome - appearance of non-specific 'constitutional' symptoms occur (fever), not all infections have this stage</a:t>
            </a:r>
          </a:p>
          <a:p>
            <a:pPr algn="ctr" fontAlgn="ctr"/>
            <a:r>
              <a:rPr lang="en-GB" sz="4800" dirty="0"/>
              <a:t>Illness - clinical features of infection manifest</a:t>
            </a:r>
          </a:p>
          <a:p>
            <a:pPr algn="ctr" fontAlgn="ctr"/>
            <a:r>
              <a:rPr lang="en-GB" sz="4800" dirty="0"/>
              <a:t>Recovery - illness abates and return to healthy state</a:t>
            </a:r>
          </a:p>
          <a:p>
            <a:pPr marL="1203965" marR="0" lvl="1" indent="-68580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92503"/>
              </a:buClr>
              <a:buSzPts val="4800"/>
              <a:buFont typeface="Arial" panose="020B0604020202020204" pitchFamily="34" charset="0"/>
              <a:buChar char="•"/>
              <a:tabLst/>
              <a:defRPr/>
            </a:pPr>
            <a:endParaRPr kumimoji="0" lang="en-US" sz="4800" b="0" i="0" u="none" strike="noStrike" kern="0" cap="none" spc="0" normalizeH="0" dirty="0">
              <a:ln>
                <a:noFill/>
              </a:ln>
              <a:solidFill>
                <a:srgbClr val="392503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3444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20">
          <a:extLst>
            <a:ext uri="{FF2B5EF4-FFF2-40B4-BE49-F238E27FC236}">
              <a16:creationId xmlns:a16="http://schemas.microsoft.com/office/drawing/2014/main" id="{FB37385B-B42D-50E0-8DCD-44047A864F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>
            <a:extLst>
              <a:ext uri="{FF2B5EF4-FFF2-40B4-BE49-F238E27FC236}">
                <a16:creationId xmlns:a16="http://schemas.microsoft.com/office/drawing/2014/main" id="{931CA836-0600-5EF1-0072-57FFA59E994E}"/>
              </a:ext>
            </a:extLst>
          </p:cNvPr>
          <p:cNvSpPr/>
          <p:nvPr/>
        </p:nvSpPr>
        <p:spPr>
          <a:xfrm>
            <a:off x="1847832" y="1986679"/>
            <a:ext cx="14366368" cy="6931772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2" name="Google Shape;122;p16">
            <a:extLst>
              <a:ext uri="{FF2B5EF4-FFF2-40B4-BE49-F238E27FC236}">
                <a16:creationId xmlns:a16="http://schemas.microsoft.com/office/drawing/2014/main" id="{224F5395-867B-4106-EBAE-27BA12A5DB47}"/>
              </a:ext>
            </a:extLst>
          </p:cNvPr>
          <p:cNvSpPr txBox="1"/>
          <p:nvPr/>
        </p:nvSpPr>
        <p:spPr>
          <a:xfrm>
            <a:off x="225967" y="94593"/>
            <a:ext cx="18062033" cy="1507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  <a:tabLst/>
              <a:defRPr/>
            </a:pPr>
            <a:r>
              <a:rPr lang="en-US" sz="6999" b="1" dirty="0">
                <a:solidFill>
                  <a:srgbClr val="392503"/>
                </a:solidFill>
              </a:rPr>
              <a:t>Infection classification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123;p16">
            <a:extLst>
              <a:ext uri="{FF2B5EF4-FFF2-40B4-BE49-F238E27FC236}">
                <a16:creationId xmlns:a16="http://schemas.microsoft.com/office/drawing/2014/main" id="{61550764-9237-FD64-83F1-0C90DBA58EA1}"/>
              </a:ext>
            </a:extLst>
          </p:cNvPr>
          <p:cNvSpPr txBox="1"/>
          <p:nvPr/>
        </p:nvSpPr>
        <p:spPr>
          <a:xfrm>
            <a:off x="225967" y="2558177"/>
            <a:ext cx="16430648" cy="5170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03965" marR="0" lvl="1" indent="-68580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92503"/>
              </a:buClr>
              <a:buSzPts val="48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0" i="0" u="none" strike="noStrike" kern="0" cap="none" spc="0" normalizeH="0" dirty="0">
                <a:ln>
                  <a:noFill/>
                </a:ln>
                <a:solidFill>
                  <a:srgbClr val="39250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Transmission: communicable and non-communicable</a:t>
            </a:r>
          </a:p>
          <a:p>
            <a:pPr marL="1203965" marR="0" lvl="1" indent="-68580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92503"/>
              </a:buClr>
              <a:buSzPts val="4800"/>
              <a:buFont typeface="Arial" panose="020B0604020202020204" pitchFamily="34" charset="0"/>
              <a:buChar char="•"/>
              <a:tabLst/>
              <a:defRPr/>
            </a:pPr>
            <a:r>
              <a:rPr lang="en-US" sz="4800" dirty="0">
                <a:solidFill>
                  <a:srgbClr val="392503"/>
                </a:solidFill>
              </a:rPr>
              <a:t>Occurrence: sporadic, endemic, epidemic and pandemic</a:t>
            </a:r>
          </a:p>
          <a:p>
            <a:pPr marL="1203965" marR="0" lvl="1" indent="-68580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92503"/>
              </a:buClr>
              <a:buSzPts val="48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0" i="0" u="none" strike="noStrike" kern="0" cap="none" spc="0" normalizeH="0" dirty="0">
                <a:ln>
                  <a:noFill/>
                </a:ln>
                <a:solidFill>
                  <a:srgbClr val="39250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Infection: superficial, systemic</a:t>
            </a:r>
          </a:p>
          <a:p>
            <a:pPr marL="1203965" marR="0" lvl="1" indent="-68580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92503"/>
              </a:buClr>
              <a:buSzPts val="4800"/>
              <a:buFont typeface="Arial" panose="020B0604020202020204" pitchFamily="34" charset="0"/>
              <a:buChar char="•"/>
              <a:tabLst/>
              <a:defRPr/>
            </a:pPr>
            <a:r>
              <a:rPr lang="en-US" sz="4800" dirty="0">
                <a:solidFill>
                  <a:srgbClr val="392503"/>
                </a:solidFill>
              </a:rPr>
              <a:t>Outcome: acute, persistent</a:t>
            </a:r>
            <a:endParaRPr kumimoji="0" lang="en-US" sz="4800" b="0" i="0" u="none" strike="noStrike" kern="0" cap="none" spc="0" normalizeH="0" dirty="0">
              <a:ln>
                <a:noFill/>
              </a:ln>
              <a:solidFill>
                <a:srgbClr val="392503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4822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20">
          <a:extLst>
            <a:ext uri="{FF2B5EF4-FFF2-40B4-BE49-F238E27FC236}">
              <a16:creationId xmlns:a16="http://schemas.microsoft.com/office/drawing/2014/main" id="{B81EA6DE-7790-6FD7-16AB-1A3F09EA96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>
            <a:extLst>
              <a:ext uri="{FF2B5EF4-FFF2-40B4-BE49-F238E27FC236}">
                <a16:creationId xmlns:a16="http://schemas.microsoft.com/office/drawing/2014/main" id="{6700E50E-EFEC-E7D6-A86B-824F16B1878F}"/>
              </a:ext>
            </a:extLst>
          </p:cNvPr>
          <p:cNvSpPr/>
          <p:nvPr/>
        </p:nvSpPr>
        <p:spPr>
          <a:xfrm>
            <a:off x="1847832" y="1986679"/>
            <a:ext cx="14366368" cy="6931772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2" name="Google Shape;122;p16">
            <a:extLst>
              <a:ext uri="{FF2B5EF4-FFF2-40B4-BE49-F238E27FC236}">
                <a16:creationId xmlns:a16="http://schemas.microsoft.com/office/drawing/2014/main" id="{8403C46A-919D-438B-C547-D289806ECDFC}"/>
              </a:ext>
            </a:extLst>
          </p:cNvPr>
          <p:cNvSpPr txBox="1"/>
          <p:nvPr/>
        </p:nvSpPr>
        <p:spPr>
          <a:xfrm>
            <a:off x="225967" y="94593"/>
            <a:ext cx="18062033" cy="1507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  <a:tabLst/>
              <a:defRPr/>
            </a:pPr>
            <a:r>
              <a:rPr lang="en-US" sz="6999" b="1" dirty="0">
                <a:solidFill>
                  <a:srgbClr val="392503"/>
                </a:solidFill>
              </a:rPr>
              <a:t>Detection and diagnosis of infection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123;p16">
            <a:extLst>
              <a:ext uri="{FF2B5EF4-FFF2-40B4-BE49-F238E27FC236}">
                <a16:creationId xmlns:a16="http://schemas.microsoft.com/office/drawing/2014/main" id="{B86C3CE2-4F59-5BCA-F5FF-A3F1442F7B47}"/>
              </a:ext>
            </a:extLst>
          </p:cNvPr>
          <p:cNvSpPr txBox="1"/>
          <p:nvPr/>
        </p:nvSpPr>
        <p:spPr>
          <a:xfrm>
            <a:off x="1847832" y="3995583"/>
            <a:ext cx="13400515" cy="719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03965" marR="0" lvl="1" indent="-68580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92503"/>
              </a:buClr>
              <a:buSzPts val="4800"/>
              <a:buFont typeface="Arial" panose="020B0604020202020204" pitchFamily="34" charset="0"/>
              <a:buChar char="•"/>
              <a:tabLst/>
              <a:defRPr/>
            </a:pPr>
            <a:endParaRPr kumimoji="0" lang="en-US" sz="4800" b="0" i="0" u="none" strike="noStrike" kern="0" cap="none" spc="0" normalizeH="0" dirty="0">
              <a:ln>
                <a:noFill/>
              </a:ln>
              <a:solidFill>
                <a:srgbClr val="392503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46" name="Picture 2" descr="Koch's postulates &#10;1. The microorganism must be found in abundance in all &#10;organisms suffering from the disease, but not in healthy &#10;organisms. &#10;2. The microorganism must be isolated from a diseased &#10;organism and grow in pure culture. &#10;3. The cultured microorganism should cause disease &#10;when introduced into a healthy organism. &#10;4. The microorganism must be reisolated from the &#10;inoculated, diseased experimental host and identified as &#10;being identical to the original specific causative agent. &#10;Diseased animal &#10;Healthy animal &#10;I. Observe sample &#10;under microscope &#10;Suspected pathogen &#10;2. Culture sample &#10;Red blood cells &#10;No pathogen &#10;Diseased animal &#10;3. Inoculate healthy animal &#10;with suspected pathogen &#10;4. Culture ">
            <a:extLst>
              <a:ext uri="{FF2B5EF4-FFF2-40B4-BE49-F238E27FC236}">
                <a16:creationId xmlns:a16="http://schemas.microsoft.com/office/drawing/2014/main" id="{3105D56B-9845-DF09-6170-B52124358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415" y="1602506"/>
            <a:ext cx="14366368" cy="812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0545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20">
          <a:extLst>
            <a:ext uri="{FF2B5EF4-FFF2-40B4-BE49-F238E27FC236}">
              <a16:creationId xmlns:a16="http://schemas.microsoft.com/office/drawing/2014/main" id="{1B56DB1C-BB57-5CCD-6A13-DFDC6B4FC3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>
            <a:extLst>
              <a:ext uri="{FF2B5EF4-FFF2-40B4-BE49-F238E27FC236}">
                <a16:creationId xmlns:a16="http://schemas.microsoft.com/office/drawing/2014/main" id="{BA589FAC-9B8B-D488-CA16-DA7F341E094B}"/>
              </a:ext>
            </a:extLst>
          </p:cNvPr>
          <p:cNvSpPr/>
          <p:nvPr/>
        </p:nvSpPr>
        <p:spPr>
          <a:xfrm>
            <a:off x="1847832" y="1986679"/>
            <a:ext cx="14366368" cy="6931772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2" name="Google Shape;122;p16">
            <a:extLst>
              <a:ext uri="{FF2B5EF4-FFF2-40B4-BE49-F238E27FC236}">
                <a16:creationId xmlns:a16="http://schemas.microsoft.com/office/drawing/2014/main" id="{51690DD0-8B67-6B6C-F8A4-E74E1E95022E}"/>
              </a:ext>
            </a:extLst>
          </p:cNvPr>
          <p:cNvSpPr txBox="1"/>
          <p:nvPr/>
        </p:nvSpPr>
        <p:spPr>
          <a:xfrm>
            <a:off x="225967" y="94593"/>
            <a:ext cx="18062033" cy="1507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  <a:tabLst/>
              <a:defRPr/>
            </a:pPr>
            <a:r>
              <a:rPr lang="en-US" sz="6999" b="1" dirty="0">
                <a:solidFill>
                  <a:srgbClr val="392503"/>
                </a:solidFill>
              </a:rPr>
              <a:t>Methods of detection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123;p16">
            <a:extLst>
              <a:ext uri="{FF2B5EF4-FFF2-40B4-BE49-F238E27FC236}">
                <a16:creationId xmlns:a16="http://schemas.microsoft.com/office/drawing/2014/main" id="{CAC2A303-B33E-D659-389A-BDB55A9E0CEB}"/>
              </a:ext>
            </a:extLst>
          </p:cNvPr>
          <p:cNvSpPr txBox="1"/>
          <p:nvPr/>
        </p:nvSpPr>
        <p:spPr>
          <a:xfrm>
            <a:off x="225967" y="2558177"/>
            <a:ext cx="16430648" cy="4136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03965" marR="0" lvl="1" indent="-68580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92503"/>
              </a:buClr>
              <a:buSzPts val="48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0" i="0" u="none" strike="noStrike" kern="0" cap="none" spc="0" normalizeH="0" dirty="0">
                <a:ln>
                  <a:noFill/>
                </a:ln>
                <a:solidFill>
                  <a:srgbClr val="39250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Direct detection: clinical specimen examined for presence of microbe</a:t>
            </a:r>
          </a:p>
          <a:p>
            <a:pPr marL="1203965" marR="0" lvl="1" indent="-68580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92503"/>
              </a:buClr>
              <a:buSzPts val="4800"/>
              <a:buFont typeface="Arial" panose="020B0604020202020204" pitchFamily="34" charset="0"/>
              <a:buChar char="•"/>
              <a:tabLst/>
              <a:defRPr/>
            </a:pPr>
            <a:r>
              <a:rPr lang="en-US" sz="4800" dirty="0">
                <a:solidFill>
                  <a:srgbClr val="392503"/>
                </a:solidFill>
              </a:rPr>
              <a:t>Indirect detection: blood and other bodily fluids examined for presence of antibodies against a pathogen</a:t>
            </a:r>
            <a:endParaRPr kumimoji="0" lang="en-US" sz="4800" b="0" i="0" u="none" strike="noStrike" kern="0" cap="none" spc="0" normalizeH="0" dirty="0">
              <a:ln>
                <a:noFill/>
              </a:ln>
              <a:solidFill>
                <a:srgbClr val="392503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9046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20">
          <a:extLst>
            <a:ext uri="{FF2B5EF4-FFF2-40B4-BE49-F238E27FC236}">
              <a16:creationId xmlns:a16="http://schemas.microsoft.com/office/drawing/2014/main" id="{D9300420-C691-9115-BF5F-B6E4B7FA57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>
            <a:extLst>
              <a:ext uri="{FF2B5EF4-FFF2-40B4-BE49-F238E27FC236}">
                <a16:creationId xmlns:a16="http://schemas.microsoft.com/office/drawing/2014/main" id="{CC28AA47-E27D-89D0-C439-60EF15B5DA51}"/>
              </a:ext>
            </a:extLst>
          </p:cNvPr>
          <p:cNvSpPr/>
          <p:nvPr/>
        </p:nvSpPr>
        <p:spPr>
          <a:xfrm>
            <a:off x="1847832" y="1986679"/>
            <a:ext cx="14366368" cy="6931772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2" name="Google Shape;122;p16">
            <a:extLst>
              <a:ext uri="{FF2B5EF4-FFF2-40B4-BE49-F238E27FC236}">
                <a16:creationId xmlns:a16="http://schemas.microsoft.com/office/drawing/2014/main" id="{ED055683-D462-693B-10E6-3A448EBEEEE0}"/>
              </a:ext>
            </a:extLst>
          </p:cNvPr>
          <p:cNvSpPr txBox="1"/>
          <p:nvPr/>
        </p:nvSpPr>
        <p:spPr>
          <a:xfrm>
            <a:off x="225967" y="94593"/>
            <a:ext cx="18062033" cy="1507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  <a:tabLst/>
              <a:defRPr/>
            </a:pPr>
            <a:r>
              <a:rPr lang="en-US" sz="6999" b="1" dirty="0">
                <a:solidFill>
                  <a:srgbClr val="392503"/>
                </a:solidFill>
              </a:rPr>
              <a:t>Methods of detection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26B6092E-9FF6-7E79-4C0C-46503F9B3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015" y="1602506"/>
            <a:ext cx="13729970" cy="8132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65182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7"/>
          <p:cNvSpPr/>
          <p:nvPr/>
        </p:nvSpPr>
        <p:spPr>
          <a:xfrm>
            <a:off x="3241063" y="-848037"/>
            <a:ext cx="11805873" cy="11805873"/>
          </a:xfrm>
          <a:custGeom>
            <a:avLst/>
            <a:gdLst/>
            <a:ahLst/>
            <a:cxnLst/>
            <a:rect l="l" t="t" r="r" b="b"/>
            <a:pathLst>
              <a:path w="11805873" h="11805873" extrusionOk="0">
                <a:moveTo>
                  <a:pt x="0" y="0"/>
                </a:moveTo>
                <a:lnTo>
                  <a:pt x="11805874" y="0"/>
                </a:lnTo>
                <a:lnTo>
                  <a:pt x="11805874" y="11805873"/>
                </a:lnTo>
                <a:lnTo>
                  <a:pt x="0" y="118058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29" name="Google Shape;129;p17"/>
          <p:cNvSpPr/>
          <p:nvPr/>
        </p:nvSpPr>
        <p:spPr>
          <a:xfrm>
            <a:off x="12431247" y="8472485"/>
            <a:ext cx="1541598" cy="1541598"/>
          </a:xfrm>
          <a:custGeom>
            <a:avLst/>
            <a:gdLst/>
            <a:ahLst/>
            <a:cxnLst/>
            <a:rect l="l" t="t" r="r" b="b"/>
            <a:pathLst>
              <a:path w="1541598" h="1541598" extrusionOk="0">
                <a:moveTo>
                  <a:pt x="0" y="0"/>
                </a:moveTo>
                <a:lnTo>
                  <a:pt x="1541598" y="0"/>
                </a:lnTo>
                <a:lnTo>
                  <a:pt x="1541598" y="1541597"/>
                </a:lnTo>
                <a:lnTo>
                  <a:pt x="0" y="15415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30" name="Google Shape;130;p17"/>
          <p:cNvSpPr/>
          <p:nvPr/>
        </p:nvSpPr>
        <p:spPr>
          <a:xfrm>
            <a:off x="4315155" y="8400388"/>
            <a:ext cx="1940180" cy="1515766"/>
          </a:xfrm>
          <a:custGeom>
            <a:avLst/>
            <a:gdLst/>
            <a:ahLst/>
            <a:cxnLst/>
            <a:rect l="l" t="t" r="r" b="b"/>
            <a:pathLst>
              <a:path w="1940180" h="1515766" extrusionOk="0">
                <a:moveTo>
                  <a:pt x="0" y="0"/>
                </a:moveTo>
                <a:lnTo>
                  <a:pt x="1940181" y="0"/>
                </a:lnTo>
                <a:lnTo>
                  <a:pt x="1940181" y="1515766"/>
                </a:lnTo>
                <a:lnTo>
                  <a:pt x="0" y="15157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31" name="Google Shape;131;p17"/>
          <p:cNvSpPr/>
          <p:nvPr/>
        </p:nvSpPr>
        <p:spPr>
          <a:xfrm>
            <a:off x="10642231" y="8443060"/>
            <a:ext cx="1268308" cy="1430422"/>
          </a:xfrm>
          <a:custGeom>
            <a:avLst/>
            <a:gdLst/>
            <a:ahLst/>
            <a:cxnLst/>
            <a:rect l="l" t="t" r="r" b="b"/>
            <a:pathLst>
              <a:path w="1268308" h="1430422" extrusionOk="0">
                <a:moveTo>
                  <a:pt x="0" y="0"/>
                </a:moveTo>
                <a:lnTo>
                  <a:pt x="1268307" y="0"/>
                </a:lnTo>
                <a:lnTo>
                  <a:pt x="1268307" y="1430422"/>
                </a:lnTo>
                <a:lnTo>
                  <a:pt x="0" y="14304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32" name="Google Shape;132;p17"/>
          <p:cNvSpPr/>
          <p:nvPr/>
        </p:nvSpPr>
        <p:spPr>
          <a:xfrm>
            <a:off x="7587401" y="634149"/>
            <a:ext cx="2375956" cy="1767118"/>
          </a:xfrm>
          <a:custGeom>
            <a:avLst/>
            <a:gdLst/>
            <a:ahLst/>
            <a:cxnLst/>
            <a:rect l="l" t="t" r="r" b="b"/>
            <a:pathLst>
              <a:path w="2375956" h="1767118" extrusionOk="0">
                <a:moveTo>
                  <a:pt x="0" y="0"/>
                </a:moveTo>
                <a:lnTo>
                  <a:pt x="2375957" y="0"/>
                </a:lnTo>
                <a:lnTo>
                  <a:pt x="2375957" y="1767118"/>
                </a:lnTo>
                <a:lnTo>
                  <a:pt x="0" y="17671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33" name="Google Shape;133;p17"/>
          <p:cNvSpPr/>
          <p:nvPr/>
        </p:nvSpPr>
        <p:spPr>
          <a:xfrm>
            <a:off x="11193849" y="207043"/>
            <a:ext cx="2008197" cy="2147805"/>
          </a:xfrm>
          <a:custGeom>
            <a:avLst/>
            <a:gdLst/>
            <a:ahLst/>
            <a:cxnLst/>
            <a:rect l="l" t="t" r="r" b="b"/>
            <a:pathLst>
              <a:path w="2008197" h="2147805" extrusionOk="0">
                <a:moveTo>
                  <a:pt x="0" y="0"/>
                </a:moveTo>
                <a:lnTo>
                  <a:pt x="2008197" y="0"/>
                </a:lnTo>
                <a:lnTo>
                  <a:pt x="2008197" y="2147804"/>
                </a:lnTo>
                <a:lnTo>
                  <a:pt x="0" y="21478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34" name="Google Shape;134;p17"/>
          <p:cNvSpPr/>
          <p:nvPr/>
        </p:nvSpPr>
        <p:spPr>
          <a:xfrm>
            <a:off x="4315155" y="416170"/>
            <a:ext cx="2280252" cy="2232747"/>
          </a:xfrm>
          <a:custGeom>
            <a:avLst/>
            <a:gdLst/>
            <a:ahLst/>
            <a:cxnLst/>
            <a:rect l="l" t="t" r="r" b="b"/>
            <a:pathLst>
              <a:path w="2280252" h="2232747" extrusionOk="0">
                <a:moveTo>
                  <a:pt x="0" y="0"/>
                </a:moveTo>
                <a:lnTo>
                  <a:pt x="2280253" y="0"/>
                </a:lnTo>
                <a:lnTo>
                  <a:pt x="2280253" y="2232747"/>
                </a:lnTo>
                <a:lnTo>
                  <a:pt x="0" y="22327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35" name="Google Shape;135;p17"/>
          <p:cNvSpPr/>
          <p:nvPr/>
        </p:nvSpPr>
        <p:spPr>
          <a:xfrm>
            <a:off x="6793498" y="8208651"/>
            <a:ext cx="1184381" cy="1871306"/>
          </a:xfrm>
          <a:custGeom>
            <a:avLst/>
            <a:gdLst/>
            <a:ahLst/>
            <a:cxnLst/>
            <a:rect l="l" t="t" r="r" b="b"/>
            <a:pathLst>
              <a:path w="1184381" h="1871306" extrusionOk="0">
                <a:moveTo>
                  <a:pt x="0" y="0"/>
                </a:moveTo>
                <a:lnTo>
                  <a:pt x="1184381" y="0"/>
                </a:lnTo>
                <a:lnTo>
                  <a:pt x="1184381" y="1871306"/>
                </a:lnTo>
                <a:lnTo>
                  <a:pt x="0" y="18713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36" name="Google Shape;136;p17"/>
          <p:cNvSpPr/>
          <p:nvPr/>
        </p:nvSpPr>
        <p:spPr>
          <a:xfrm>
            <a:off x="8301729" y="8518717"/>
            <a:ext cx="2146863" cy="1449132"/>
          </a:xfrm>
          <a:custGeom>
            <a:avLst/>
            <a:gdLst/>
            <a:ahLst/>
            <a:cxnLst/>
            <a:rect l="l" t="t" r="r" b="b"/>
            <a:pathLst>
              <a:path w="2146863" h="1449132" extrusionOk="0">
                <a:moveTo>
                  <a:pt x="0" y="0"/>
                </a:moveTo>
                <a:lnTo>
                  <a:pt x="2146863" y="0"/>
                </a:lnTo>
                <a:lnTo>
                  <a:pt x="2146863" y="1449133"/>
                </a:lnTo>
                <a:lnTo>
                  <a:pt x="0" y="14491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37" name="Google Shape;137;p17"/>
          <p:cNvSpPr txBox="1"/>
          <p:nvPr/>
        </p:nvSpPr>
        <p:spPr>
          <a:xfrm>
            <a:off x="4648446" y="4322097"/>
            <a:ext cx="9324398" cy="1507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</a:pPr>
            <a:r>
              <a:rPr lang="en-US" sz="6999" b="1" dirty="0">
                <a:solidFill>
                  <a:srgbClr val="FFFFFF"/>
                </a:solidFill>
              </a:rPr>
              <a:t>SBA!!!</a:t>
            </a:r>
            <a:r>
              <a:rPr lang="en-US" sz="6999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41">
          <a:extLst>
            <a:ext uri="{FF2B5EF4-FFF2-40B4-BE49-F238E27FC236}">
              <a16:creationId xmlns:a16="http://schemas.microsoft.com/office/drawing/2014/main" id="{7FEEA620-426D-E5AA-7CDC-87F9182BEB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8">
            <a:extLst>
              <a:ext uri="{FF2B5EF4-FFF2-40B4-BE49-F238E27FC236}">
                <a16:creationId xmlns:a16="http://schemas.microsoft.com/office/drawing/2014/main" id="{3194F40A-AAD1-E8D9-B19F-4FE2B04481BD}"/>
              </a:ext>
            </a:extLst>
          </p:cNvPr>
          <p:cNvSpPr/>
          <p:nvPr/>
        </p:nvSpPr>
        <p:spPr>
          <a:xfrm>
            <a:off x="1847832" y="1986679"/>
            <a:ext cx="14366368" cy="6931772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156314-17F4-9B03-23DB-A8217D0DC0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2649" y="3837247"/>
            <a:ext cx="13002701" cy="2612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5456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41">
          <a:extLst>
            <a:ext uri="{FF2B5EF4-FFF2-40B4-BE49-F238E27FC236}">
              <a16:creationId xmlns:a16="http://schemas.microsoft.com/office/drawing/2014/main" id="{D78C8177-34EC-374B-0989-D88A45C5F0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8">
            <a:extLst>
              <a:ext uri="{FF2B5EF4-FFF2-40B4-BE49-F238E27FC236}">
                <a16:creationId xmlns:a16="http://schemas.microsoft.com/office/drawing/2014/main" id="{6AE9B069-9A69-CA4B-9158-D02AA886B36B}"/>
              </a:ext>
            </a:extLst>
          </p:cNvPr>
          <p:cNvSpPr/>
          <p:nvPr/>
        </p:nvSpPr>
        <p:spPr>
          <a:xfrm>
            <a:off x="1847832" y="1986679"/>
            <a:ext cx="14366368" cy="6931772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D5250E-57FE-1A69-45E8-46AF9ECA39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9751" y="3683911"/>
            <a:ext cx="12848497" cy="2919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4648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41">
          <a:extLst>
            <a:ext uri="{FF2B5EF4-FFF2-40B4-BE49-F238E27FC236}">
              <a16:creationId xmlns:a16="http://schemas.microsoft.com/office/drawing/2014/main" id="{AF2A7814-95CB-D18B-AFFD-8953087BA6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8">
            <a:extLst>
              <a:ext uri="{FF2B5EF4-FFF2-40B4-BE49-F238E27FC236}">
                <a16:creationId xmlns:a16="http://schemas.microsoft.com/office/drawing/2014/main" id="{12CC2404-BBCF-A9EA-F3C5-9A230E0D65C0}"/>
              </a:ext>
            </a:extLst>
          </p:cNvPr>
          <p:cNvSpPr/>
          <p:nvPr/>
        </p:nvSpPr>
        <p:spPr>
          <a:xfrm>
            <a:off x="1847832" y="1986679"/>
            <a:ext cx="14366368" cy="6931772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4" name="Picture 3" descr="A white background with black text&#10;&#10;AI-generated content may be incorrect.">
            <a:extLst>
              <a:ext uri="{FF2B5EF4-FFF2-40B4-BE49-F238E27FC236}">
                <a16:creationId xmlns:a16="http://schemas.microsoft.com/office/drawing/2014/main" id="{765A31A0-8067-C42E-8103-7DB5B53CC4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2734" y="4333906"/>
            <a:ext cx="12276564" cy="2237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0183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41">
          <a:extLst>
            <a:ext uri="{FF2B5EF4-FFF2-40B4-BE49-F238E27FC236}">
              <a16:creationId xmlns:a16="http://schemas.microsoft.com/office/drawing/2014/main" id="{876D8CC9-9E54-BBBF-C9F4-B390B316F1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8">
            <a:extLst>
              <a:ext uri="{FF2B5EF4-FFF2-40B4-BE49-F238E27FC236}">
                <a16:creationId xmlns:a16="http://schemas.microsoft.com/office/drawing/2014/main" id="{50D12DD3-8FC7-40C7-989C-D98643AE868F}"/>
              </a:ext>
            </a:extLst>
          </p:cNvPr>
          <p:cNvSpPr/>
          <p:nvPr/>
        </p:nvSpPr>
        <p:spPr>
          <a:xfrm>
            <a:off x="1847832" y="1986679"/>
            <a:ext cx="14366368" cy="6931772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B6C2A5-F1C8-9B46-E934-0574689326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5587" y="4307964"/>
            <a:ext cx="11956826" cy="2289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1492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20">
          <a:extLst>
            <a:ext uri="{FF2B5EF4-FFF2-40B4-BE49-F238E27FC236}">
              <a16:creationId xmlns:a16="http://schemas.microsoft.com/office/drawing/2014/main" id="{682721FA-5957-6604-0901-EA3C2A166D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>
            <a:extLst>
              <a:ext uri="{FF2B5EF4-FFF2-40B4-BE49-F238E27FC236}">
                <a16:creationId xmlns:a16="http://schemas.microsoft.com/office/drawing/2014/main" id="{216C5771-3665-F549-3774-5C72E79C026F}"/>
              </a:ext>
            </a:extLst>
          </p:cNvPr>
          <p:cNvSpPr/>
          <p:nvPr/>
        </p:nvSpPr>
        <p:spPr>
          <a:xfrm>
            <a:off x="1847832" y="1986679"/>
            <a:ext cx="14366368" cy="6931772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2" name="Google Shape;122;p16">
            <a:extLst>
              <a:ext uri="{FF2B5EF4-FFF2-40B4-BE49-F238E27FC236}">
                <a16:creationId xmlns:a16="http://schemas.microsoft.com/office/drawing/2014/main" id="{2DF14A5C-8416-A04D-FA07-3FC2682728A6}"/>
              </a:ext>
            </a:extLst>
          </p:cNvPr>
          <p:cNvSpPr txBox="1"/>
          <p:nvPr/>
        </p:nvSpPr>
        <p:spPr>
          <a:xfrm>
            <a:off x="225967" y="94593"/>
            <a:ext cx="18062033" cy="1507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  <a:tabLst/>
              <a:defRPr/>
            </a:pPr>
            <a:r>
              <a:rPr lang="en-US" sz="6999" b="1" dirty="0">
                <a:solidFill>
                  <a:srgbClr val="392503"/>
                </a:solidFill>
              </a:rPr>
              <a:t>How the innate immune system works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123;p16">
            <a:extLst>
              <a:ext uri="{FF2B5EF4-FFF2-40B4-BE49-F238E27FC236}">
                <a16:creationId xmlns:a16="http://schemas.microsoft.com/office/drawing/2014/main" id="{07F6EB6B-A6FD-1C93-333F-ABE07C79EBD7}"/>
              </a:ext>
            </a:extLst>
          </p:cNvPr>
          <p:cNvSpPr txBox="1"/>
          <p:nvPr/>
        </p:nvSpPr>
        <p:spPr>
          <a:xfrm>
            <a:off x="1048055" y="1919373"/>
            <a:ext cx="15166145" cy="8273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036329" marR="0" lvl="1" indent="-518164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92503"/>
              </a:buClr>
              <a:buSzPts val="4800"/>
              <a:buFont typeface="Arial"/>
              <a:buChar char="•"/>
              <a:tabLst/>
              <a:defRPr/>
            </a:pPr>
            <a:r>
              <a:rPr lang="en-US" sz="4800" dirty="0">
                <a:solidFill>
                  <a:srgbClr val="392503"/>
                </a:solidFill>
              </a:rPr>
              <a:t>Innate immune system recognizes PAMPs</a:t>
            </a:r>
          </a:p>
          <a:p>
            <a:pPr marL="1036329" marR="0" lvl="1" indent="-518164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92503"/>
              </a:buClr>
              <a:buSzPts val="4800"/>
              <a:buFont typeface="Arial"/>
              <a:buChar char="•"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39250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PRR recognizes PAMPs and tells the nucleus to upregulate immune response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39250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cells</a:t>
            </a:r>
          </a:p>
          <a:p>
            <a:pPr marL="1036329" marR="0" lvl="1" indent="-518164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92503"/>
              </a:buClr>
              <a:buSzPts val="4800"/>
              <a:buFont typeface="Arial"/>
              <a:buChar char="•"/>
              <a:tabLst/>
              <a:defRPr/>
            </a:pPr>
            <a:r>
              <a:rPr lang="en-US" sz="4800" baseline="0" dirty="0">
                <a:solidFill>
                  <a:srgbClr val="392503"/>
                </a:solidFill>
              </a:rPr>
              <a:t>Types</a:t>
            </a:r>
            <a:r>
              <a:rPr lang="en-US" sz="4800" dirty="0">
                <a:solidFill>
                  <a:srgbClr val="392503"/>
                </a:solidFill>
              </a:rPr>
              <a:t> of PRR: </a:t>
            </a:r>
            <a:r>
              <a:rPr lang="en-US" sz="4800" dirty="0" err="1">
                <a:solidFill>
                  <a:srgbClr val="392503"/>
                </a:solidFill>
              </a:rPr>
              <a:t>Collectins</a:t>
            </a:r>
            <a:r>
              <a:rPr lang="en-US" sz="4800" dirty="0">
                <a:solidFill>
                  <a:srgbClr val="392503"/>
                </a:solidFill>
              </a:rPr>
              <a:t>, TLR and NOD like receptors</a:t>
            </a:r>
          </a:p>
          <a:p>
            <a:pPr marL="1036329" marR="0" lvl="1" indent="-518164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92503"/>
              </a:buClr>
              <a:buSzPts val="4800"/>
              <a:buFont typeface="Arial"/>
              <a:buChar char="•"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39250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Effector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39250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mechanism of innate immune response: Complement,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39250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Phago</a:t>
            </a:r>
            <a:r>
              <a:rPr lang="en-US" sz="4800" dirty="0">
                <a:solidFill>
                  <a:srgbClr val="392503"/>
                </a:solidFill>
              </a:rPr>
              <a:t>cytosis and killing, Cytokines and activation of adaptive immunity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0509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41">
          <a:extLst>
            <a:ext uri="{FF2B5EF4-FFF2-40B4-BE49-F238E27FC236}">
              <a16:creationId xmlns:a16="http://schemas.microsoft.com/office/drawing/2014/main" id="{2E6B0083-7283-04B6-8DC2-DF2698C86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8">
            <a:extLst>
              <a:ext uri="{FF2B5EF4-FFF2-40B4-BE49-F238E27FC236}">
                <a16:creationId xmlns:a16="http://schemas.microsoft.com/office/drawing/2014/main" id="{0ADD3990-1DD1-3169-9555-5A8932241BB1}"/>
              </a:ext>
            </a:extLst>
          </p:cNvPr>
          <p:cNvSpPr/>
          <p:nvPr/>
        </p:nvSpPr>
        <p:spPr>
          <a:xfrm>
            <a:off x="1847832" y="1986679"/>
            <a:ext cx="14366368" cy="6931772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A1019D-A6E0-2C01-1E9F-1A510BC280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3085" y="4249240"/>
            <a:ext cx="11001829" cy="240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7508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41">
          <a:extLst>
            <a:ext uri="{FF2B5EF4-FFF2-40B4-BE49-F238E27FC236}">
              <a16:creationId xmlns:a16="http://schemas.microsoft.com/office/drawing/2014/main" id="{2C1C6CFB-FA10-29BA-2FC5-B1BB85C321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8">
            <a:extLst>
              <a:ext uri="{FF2B5EF4-FFF2-40B4-BE49-F238E27FC236}">
                <a16:creationId xmlns:a16="http://schemas.microsoft.com/office/drawing/2014/main" id="{A2D8C87F-4C97-E03D-1C41-01DA7AB3A934}"/>
              </a:ext>
            </a:extLst>
          </p:cNvPr>
          <p:cNvSpPr/>
          <p:nvPr/>
        </p:nvSpPr>
        <p:spPr>
          <a:xfrm>
            <a:off x="1847832" y="1986679"/>
            <a:ext cx="14366368" cy="6931772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E1BFCE-041D-486F-FB1B-0E860E7E32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6128" y="3877733"/>
            <a:ext cx="12235743" cy="2531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8412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41">
          <a:extLst>
            <a:ext uri="{FF2B5EF4-FFF2-40B4-BE49-F238E27FC236}">
              <a16:creationId xmlns:a16="http://schemas.microsoft.com/office/drawing/2014/main" id="{756BA8BD-6236-B68E-708C-3EDAC11540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8">
            <a:extLst>
              <a:ext uri="{FF2B5EF4-FFF2-40B4-BE49-F238E27FC236}">
                <a16:creationId xmlns:a16="http://schemas.microsoft.com/office/drawing/2014/main" id="{0671E482-9CA6-DD3A-C8EC-8C9239329F13}"/>
              </a:ext>
            </a:extLst>
          </p:cNvPr>
          <p:cNvSpPr/>
          <p:nvPr/>
        </p:nvSpPr>
        <p:spPr>
          <a:xfrm>
            <a:off x="1847832" y="1986679"/>
            <a:ext cx="14366368" cy="6931772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3" name="Picture 2" descr="A close-up of a text&#10;&#10;AI-generated content may be incorrect.">
            <a:extLst>
              <a:ext uri="{FF2B5EF4-FFF2-40B4-BE49-F238E27FC236}">
                <a16:creationId xmlns:a16="http://schemas.microsoft.com/office/drawing/2014/main" id="{A96EB23F-E353-DC0D-99C2-643B20688D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5382" y="4089400"/>
            <a:ext cx="11131268" cy="234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4541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41">
          <a:extLst>
            <a:ext uri="{FF2B5EF4-FFF2-40B4-BE49-F238E27FC236}">
              <a16:creationId xmlns:a16="http://schemas.microsoft.com/office/drawing/2014/main" id="{48FBFADA-4AF0-1AF8-7B0E-3866A1BC3A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8">
            <a:extLst>
              <a:ext uri="{FF2B5EF4-FFF2-40B4-BE49-F238E27FC236}">
                <a16:creationId xmlns:a16="http://schemas.microsoft.com/office/drawing/2014/main" id="{13F9851B-E845-095E-268B-23D9F9577231}"/>
              </a:ext>
            </a:extLst>
          </p:cNvPr>
          <p:cNvSpPr/>
          <p:nvPr/>
        </p:nvSpPr>
        <p:spPr>
          <a:xfrm>
            <a:off x="1847832" y="1986679"/>
            <a:ext cx="14366368" cy="6931772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4" name="Picture 3" descr="A close up of a text&#10;&#10;AI-generated content may be incorrect.">
            <a:extLst>
              <a:ext uri="{FF2B5EF4-FFF2-40B4-BE49-F238E27FC236}">
                <a16:creationId xmlns:a16="http://schemas.microsoft.com/office/drawing/2014/main" id="{B716A389-D477-4340-47A4-4C71D79839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8737" y="3825875"/>
            <a:ext cx="11350526" cy="263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4816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41">
          <a:extLst>
            <a:ext uri="{FF2B5EF4-FFF2-40B4-BE49-F238E27FC236}">
              <a16:creationId xmlns:a16="http://schemas.microsoft.com/office/drawing/2014/main" id="{884B1A52-9A72-48DF-E603-AAF99EFE4C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8">
            <a:extLst>
              <a:ext uri="{FF2B5EF4-FFF2-40B4-BE49-F238E27FC236}">
                <a16:creationId xmlns:a16="http://schemas.microsoft.com/office/drawing/2014/main" id="{1925E15B-7385-D359-A0D3-037B4F1CE11B}"/>
              </a:ext>
            </a:extLst>
          </p:cNvPr>
          <p:cNvSpPr/>
          <p:nvPr/>
        </p:nvSpPr>
        <p:spPr>
          <a:xfrm>
            <a:off x="1847832" y="1986679"/>
            <a:ext cx="14366368" cy="6931772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68F508-36AD-3274-23D9-B9C801CA96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4923" y="3919896"/>
            <a:ext cx="12138153" cy="244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2112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41">
          <a:extLst>
            <a:ext uri="{FF2B5EF4-FFF2-40B4-BE49-F238E27FC236}">
              <a16:creationId xmlns:a16="http://schemas.microsoft.com/office/drawing/2014/main" id="{E4BDC1EA-1635-DEC8-7A36-1B0FD6A051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8">
            <a:extLst>
              <a:ext uri="{FF2B5EF4-FFF2-40B4-BE49-F238E27FC236}">
                <a16:creationId xmlns:a16="http://schemas.microsoft.com/office/drawing/2014/main" id="{0BE721FD-2E48-9995-A2BA-0A69BBB2BA38}"/>
              </a:ext>
            </a:extLst>
          </p:cNvPr>
          <p:cNvSpPr/>
          <p:nvPr/>
        </p:nvSpPr>
        <p:spPr>
          <a:xfrm>
            <a:off x="1847832" y="1986679"/>
            <a:ext cx="14366368" cy="6931772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3" name="Picture 2" descr="A close-up of a text&#10;&#10;AI-generated content may be incorrect.">
            <a:extLst>
              <a:ext uri="{FF2B5EF4-FFF2-40B4-BE49-F238E27FC236}">
                <a16:creationId xmlns:a16="http://schemas.microsoft.com/office/drawing/2014/main" id="{039B2EF3-4245-E5EF-9F36-5385DEF33A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8636" y="4095781"/>
            <a:ext cx="12350727" cy="2713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2534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41">
          <a:extLst>
            <a:ext uri="{FF2B5EF4-FFF2-40B4-BE49-F238E27FC236}">
              <a16:creationId xmlns:a16="http://schemas.microsoft.com/office/drawing/2014/main" id="{4664B988-E74E-149C-249B-3B497B000E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8">
            <a:extLst>
              <a:ext uri="{FF2B5EF4-FFF2-40B4-BE49-F238E27FC236}">
                <a16:creationId xmlns:a16="http://schemas.microsoft.com/office/drawing/2014/main" id="{4A8A934D-0EEE-111E-4B67-CE8F788EA5BF}"/>
              </a:ext>
            </a:extLst>
          </p:cNvPr>
          <p:cNvSpPr/>
          <p:nvPr/>
        </p:nvSpPr>
        <p:spPr>
          <a:xfrm>
            <a:off x="1847832" y="1986679"/>
            <a:ext cx="14366368" cy="6931772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B744CDF-5523-A0F7-BE48-D9D3E2C965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7832" y="4194759"/>
            <a:ext cx="15046653" cy="2515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8310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41">
          <a:extLst>
            <a:ext uri="{FF2B5EF4-FFF2-40B4-BE49-F238E27FC236}">
              <a16:creationId xmlns:a16="http://schemas.microsoft.com/office/drawing/2014/main" id="{06887827-4BDC-C352-E147-CF40C35E15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8">
            <a:extLst>
              <a:ext uri="{FF2B5EF4-FFF2-40B4-BE49-F238E27FC236}">
                <a16:creationId xmlns:a16="http://schemas.microsoft.com/office/drawing/2014/main" id="{C646957C-43F4-6B43-F2AC-30573C1BD5CE}"/>
              </a:ext>
            </a:extLst>
          </p:cNvPr>
          <p:cNvSpPr/>
          <p:nvPr/>
        </p:nvSpPr>
        <p:spPr>
          <a:xfrm>
            <a:off x="1847832" y="1986679"/>
            <a:ext cx="14366368" cy="6931772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960D0A-8366-6F56-1BE6-D73C96E67A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7832" y="4309167"/>
            <a:ext cx="14293575" cy="2447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9118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41">
          <a:extLst>
            <a:ext uri="{FF2B5EF4-FFF2-40B4-BE49-F238E27FC236}">
              <a16:creationId xmlns:a16="http://schemas.microsoft.com/office/drawing/2014/main" id="{80424CD1-BF42-491D-E5A0-9D7CE88EFB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8">
            <a:extLst>
              <a:ext uri="{FF2B5EF4-FFF2-40B4-BE49-F238E27FC236}">
                <a16:creationId xmlns:a16="http://schemas.microsoft.com/office/drawing/2014/main" id="{AEEEEC59-4798-A34E-29CB-0EAE2102364C}"/>
              </a:ext>
            </a:extLst>
          </p:cNvPr>
          <p:cNvSpPr/>
          <p:nvPr/>
        </p:nvSpPr>
        <p:spPr>
          <a:xfrm>
            <a:off x="1847832" y="1986679"/>
            <a:ext cx="14366368" cy="6931772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C75BC0-95F8-0F40-9E4C-4EAA9BD090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4446" y="3625500"/>
            <a:ext cx="12893140" cy="303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08051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41">
          <a:extLst>
            <a:ext uri="{FF2B5EF4-FFF2-40B4-BE49-F238E27FC236}">
              <a16:creationId xmlns:a16="http://schemas.microsoft.com/office/drawing/2014/main" id="{1BBB84DA-35E8-90D7-B331-1C12EB0744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8">
            <a:extLst>
              <a:ext uri="{FF2B5EF4-FFF2-40B4-BE49-F238E27FC236}">
                <a16:creationId xmlns:a16="http://schemas.microsoft.com/office/drawing/2014/main" id="{3238FD88-8C21-FAAC-1A45-1E4F6B254663}"/>
              </a:ext>
            </a:extLst>
          </p:cNvPr>
          <p:cNvSpPr/>
          <p:nvPr/>
        </p:nvSpPr>
        <p:spPr>
          <a:xfrm>
            <a:off x="1847832" y="1986679"/>
            <a:ext cx="14366368" cy="6931772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DF7647-5AFC-5684-57E1-47AB6D60CB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7832" y="3680984"/>
            <a:ext cx="14084618" cy="3543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0122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5"/>
          <p:cNvSpPr/>
          <p:nvPr/>
        </p:nvSpPr>
        <p:spPr>
          <a:xfrm>
            <a:off x="1847832" y="1986679"/>
            <a:ext cx="14366368" cy="6931772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15" name="Google Shape;115;p15"/>
          <p:cNvSpPr txBox="1"/>
          <p:nvPr/>
        </p:nvSpPr>
        <p:spPr>
          <a:xfrm>
            <a:off x="3512187" y="311926"/>
            <a:ext cx="11037658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</a:pPr>
            <a:r>
              <a:rPr lang="en-US" sz="6000" b="1" dirty="0">
                <a:solidFill>
                  <a:srgbClr val="392503"/>
                </a:solidFill>
              </a:rPr>
              <a:t>Effector mechanisms</a:t>
            </a:r>
            <a:endParaRPr lang="en-US" sz="6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15"/>
          <p:cNvSpPr txBox="1"/>
          <p:nvPr/>
        </p:nvSpPr>
        <p:spPr>
          <a:xfrm>
            <a:off x="2768541" y="3162611"/>
            <a:ext cx="4136756" cy="9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036329" marR="0" lvl="1" indent="-518164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92503"/>
              </a:buClr>
              <a:buSzPts val="4800"/>
              <a:buFont typeface="Arial"/>
              <a:buChar char="•"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036329" marR="0" lvl="1" indent="-518164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92503"/>
              </a:buClr>
              <a:buSzPts val="4800"/>
              <a:buFont typeface="Arial"/>
              <a:buChar char="•"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18165" marR="0" lvl="1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92503"/>
              </a:buClr>
              <a:buSzPts val="4800"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5" name="Picture 1" descr="Classical &#10;Antigen: &#10;antibody complex &#10;Clq, Cir, Cls &#10;C4, C2 &#10;C4a, C3a, C5a &#10;MB-lectin &#10;Mannose on &#10;pathogen &#10;MBL, MASP &#10;C4, C2 &#10;C3 convertase &#10;C3b &#10;Alternativ« &#10;Pathogen &#10;Terminal components &#10;C5b, &#10;membrane attack complex &#10;Recruitment Opsonisation &#10;phagocytosis &#10;in the other one by a spontaneous &#10;Lysis ">
            <a:extLst>
              <a:ext uri="{FF2B5EF4-FFF2-40B4-BE49-F238E27FC236}">
                <a16:creationId xmlns:a16="http://schemas.microsoft.com/office/drawing/2014/main" id="{E3EBD8AF-3977-965E-B5B4-AD1CB985A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416" y="2144558"/>
            <a:ext cx="11887200" cy="6538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41">
          <a:extLst>
            <a:ext uri="{FF2B5EF4-FFF2-40B4-BE49-F238E27FC236}">
              <a16:creationId xmlns:a16="http://schemas.microsoft.com/office/drawing/2014/main" id="{17DF6239-76C8-3A90-1272-8334E9149C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8">
            <a:extLst>
              <a:ext uri="{FF2B5EF4-FFF2-40B4-BE49-F238E27FC236}">
                <a16:creationId xmlns:a16="http://schemas.microsoft.com/office/drawing/2014/main" id="{2946B75A-FF5E-F51E-F091-67274D2EEE98}"/>
              </a:ext>
            </a:extLst>
          </p:cNvPr>
          <p:cNvSpPr/>
          <p:nvPr/>
        </p:nvSpPr>
        <p:spPr>
          <a:xfrm>
            <a:off x="1847832" y="1986679"/>
            <a:ext cx="14366368" cy="6931772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007EA6B-7823-00DD-A47D-6EEA41926F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7832" y="4126685"/>
            <a:ext cx="14038729" cy="265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48128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41">
          <a:extLst>
            <a:ext uri="{FF2B5EF4-FFF2-40B4-BE49-F238E27FC236}">
              <a16:creationId xmlns:a16="http://schemas.microsoft.com/office/drawing/2014/main" id="{684B9684-B120-A28E-669B-8096A52D6D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8">
            <a:extLst>
              <a:ext uri="{FF2B5EF4-FFF2-40B4-BE49-F238E27FC236}">
                <a16:creationId xmlns:a16="http://schemas.microsoft.com/office/drawing/2014/main" id="{82DBCF30-C6C1-9CE1-2170-3F36C7B56C67}"/>
              </a:ext>
            </a:extLst>
          </p:cNvPr>
          <p:cNvSpPr/>
          <p:nvPr/>
        </p:nvSpPr>
        <p:spPr>
          <a:xfrm>
            <a:off x="1847832" y="1986679"/>
            <a:ext cx="14366368" cy="6931772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8A8CE8-FC6B-997C-B7CB-C0361311B3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8083" y="4166838"/>
            <a:ext cx="15285866" cy="257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83160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06">
          <a:extLst>
            <a:ext uri="{FF2B5EF4-FFF2-40B4-BE49-F238E27FC236}">
              <a16:creationId xmlns:a16="http://schemas.microsoft.com/office/drawing/2014/main" id="{75EF4EC6-A73D-048A-CEA7-AE598A7146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4">
            <a:extLst>
              <a:ext uri="{FF2B5EF4-FFF2-40B4-BE49-F238E27FC236}">
                <a16:creationId xmlns:a16="http://schemas.microsoft.com/office/drawing/2014/main" id="{ADBA8594-C17A-F150-C31A-26100B5A4451}"/>
              </a:ext>
            </a:extLst>
          </p:cNvPr>
          <p:cNvSpPr/>
          <p:nvPr/>
        </p:nvSpPr>
        <p:spPr>
          <a:xfrm>
            <a:off x="-3269456" y="-759437"/>
            <a:ext cx="11805873" cy="11805873"/>
          </a:xfrm>
          <a:custGeom>
            <a:avLst/>
            <a:gdLst/>
            <a:ahLst/>
            <a:cxnLst/>
            <a:rect l="l" t="t" r="r" b="b"/>
            <a:pathLst>
              <a:path w="11805873" h="11805873" extrusionOk="0">
                <a:moveTo>
                  <a:pt x="0" y="0"/>
                </a:moveTo>
                <a:lnTo>
                  <a:pt x="11805874" y="0"/>
                </a:lnTo>
                <a:lnTo>
                  <a:pt x="11805874" y="11805874"/>
                </a:lnTo>
                <a:lnTo>
                  <a:pt x="0" y="118058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08" name="Google Shape;108;p14">
            <a:extLst>
              <a:ext uri="{FF2B5EF4-FFF2-40B4-BE49-F238E27FC236}">
                <a16:creationId xmlns:a16="http://schemas.microsoft.com/office/drawing/2014/main" id="{417BF868-8B45-F776-A85D-B76D16CD7ECD}"/>
              </a:ext>
            </a:extLst>
          </p:cNvPr>
          <p:cNvSpPr txBox="1"/>
          <p:nvPr/>
        </p:nvSpPr>
        <p:spPr>
          <a:xfrm>
            <a:off x="-787981" y="3587785"/>
            <a:ext cx="9324398" cy="3015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</a:pPr>
            <a:r>
              <a:rPr lang="en-US" sz="6999" b="1" dirty="0">
                <a:solidFill>
                  <a:srgbClr val="FFFFFF"/>
                </a:solidFill>
              </a:rPr>
              <a:t>Epidemiology and Biostatistics</a:t>
            </a:r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14">
            <a:extLst>
              <a:ext uri="{FF2B5EF4-FFF2-40B4-BE49-F238E27FC236}">
                <a16:creationId xmlns:a16="http://schemas.microsoft.com/office/drawing/2014/main" id="{7B7791A6-8630-4234-E3EB-5077CA001303}"/>
              </a:ext>
            </a:extLst>
          </p:cNvPr>
          <p:cNvSpPr txBox="1"/>
          <p:nvPr/>
        </p:nvSpPr>
        <p:spPr>
          <a:xfrm>
            <a:off x="8536417" y="0"/>
            <a:ext cx="9324398" cy="9307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036329" indent="-518164" algn="ctr">
              <a:lnSpc>
                <a:spcPct val="140000"/>
              </a:lnSpc>
              <a:buClr>
                <a:srgbClr val="392503"/>
              </a:buClr>
              <a:buSzPts val="4800"/>
              <a:buFont typeface="Arial"/>
              <a:buChar char="•"/>
            </a:pPr>
            <a:r>
              <a:rPr lang="en-US" sz="4800" b="1" i="0" u="none" strike="noStrike" cap="none" dirty="0">
                <a:solidFill>
                  <a:srgbClr val="392503"/>
                </a:solidFill>
                <a:latin typeface="Arial"/>
                <a:ea typeface="Arial"/>
                <a:cs typeface="Arial"/>
                <a:sym typeface="Arial"/>
              </a:rPr>
              <a:t>Diagnostic tests and screening</a:t>
            </a:r>
          </a:p>
          <a:p>
            <a:pPr marL="1036329" indent="-518164" algn="ctr">
              <a:lnSpc>
                <a:spcPct val="140000"/>
              </a:lnSpc>
              <a:buClr>
                <a:srgbClr val="392503"/>
              </a:buClr>
              <a:buSzPts val="4800"/>
              <a:buFont typeface="Arial"/>
              <a:buChar char="•"/>
            </a:pPr>
            <a:r>
              <a:rPr lang="en-US" sz="4800" b="1" dirty="0">
                <a:solidFill>
                  <a:srgbClr val="392503"/>
                </a:solidFill>
              </a:rPr>
              <a:t>Cohort study and case control study</a:t>
            </a:r>
          </a:p>
          <a:p>
            <a:pPr marL="1036329" indent="-518164" algn="ctr">
              <a:lnSpc>
                <a:spcPct val="140000"/>
              </a:lnSpc>
              <a:buClr>
                <a:srgbClr val="392503"/>
              </a:buClr>
              <a:buSzPts val="4800"/>
              <a:buFont typeface="Arial"/>
              <a:buChar char="•"/>
            </a:pPr>
            <a:r>
              <a:rPr lang="en-US" sz="4800" b="1" i="0" u="none" strike="noStrike" cap="none" dirty="0">
                <a:solidFill>
                  <a:srgbClr val="392503"/>
                </a:solidFill>
                <a:latin typeface="Arial"/>
                <a:ea typeface="Arial"/>
                <a:cs typeface="Arial"/>
                <a:sym typeface="Arial"/>
              </a:rPr>
              <a:t>RCTs</a:t>
            </a:r>
          </a:p>
          <a:p>
            <a:pPr marL="1036329" indent="-518164" algn="ctr">
              <a:lnSpc>
                <a:spcPct val="140000"/>
              </a:lnSpc>
              <a:buClr>
                <a:srgbClr val="392503"/>
              </a:buClr>
              <a:buSzPts val="4800"/>
              <a:buFont typeface="Arial"/>
              <a:buChar char="•"/>
            </a:pPr>
            <a:r>
              <a:rPr lang="en-US" sz="4800" b="1" dirty="0">
                <a:solidFill>
                  <a:srgbClr val="392503"/>
                </a:solidFill>
              </a:rPr>
              <a:t>T tests and Chi squared tests</a:t>
            </a:r>
          </a:p>
          <a:p>
            <a:pPr marL="1036329" indent="-518164" algn="ctr">
              <a:lnSpc>
                <a:spcPct val="140000"/>
              </a:lnSpc>
              <a:buClr>
                <a:srgbClr val="392503"/>
              </a:buClr>
              <a:buSzPts val="4800"/>
              <a:buFont typeface="Arial"/>
              <a:buChar char="•"/>
            </a:pPr>
            <a:r>
              <a:rPr lang="en-US" sz="4800" b="1" dirty="0">
                <a:solidFill>
                  <a:srgbClr val="392503"/>
                </a:solidFill>
              </a:rPr>
              <a:t>Estimation and significance test and t values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64662420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20">
          <a:extLst>
            <a:ext uri="{FF2B5EF4-FFF2-40B4-BE49-F238E27FC236}">
              <a16:creationId xmlns:a16="http://schemas.microsoft.com/office/drawing/2014/main" id="{196F1196-C13A-9F9E-82DB-2C664780BC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>
            <a:extLst>
              <a:ext uri="{FF2B5EF4-FFF2-40B4-BE49-F238E27FC236}">
                <a16:creationId xmlns:a16="http://schemas.microsoft.com/office/drawing/2014/main" id="{8029CC75-348A-07F0-F321-505F78E69448}"/>
              </a:ext>
            </a:extLst>
          </p:cNvPr>
          <p:cNvSpPr/>
          <p:nvPr/>
        </p:nvSpPr>
        <p:spPr>
          <a:xfrm>
            <a:off x="1847832" y="1986679"/>
            <a:ext cx="14366368" cy="6931772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2" name="Google Shape;122;p16">
            <a:extLst>
              <a:ext uri="{FF2B5EF4-FFF2-40B4-BE49-F238E27FC236}">
                <a16:creationId xmlns:a16="http://schemas.microsoft.com/office/drawing/2014/main" id="{C4802E62-5C4B-E323-8978-CCB521DDBB2B}"/>
              </a:ext>
            </a:extLst>
          </p:cNvPr>
          <p:cNvSpPr txBox="1"/>
          <p:nvPr/>
        </p:nvSpPr>
        <p:spPr>
          <a:xfrm>
            <a:off x="225967" y="94593"/>
            <a:ext cx="18062033" cy="1507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  <a:tabLst/>
              <a:defRPr/>
            </a:pPr>
            <a:r>
              <a:rPr lang="en-US" sz="6999" b="1" dirty="0">
                <a:solidFill>
                  <a:srgbClr val="392503"/>
                </a:solidFill>
              </a:rPr>
              <a:t>Diagnostic tests and screening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123;p16">
            <a:extLst>
              <a:ext uri="{FF2B5EF4-FFF2-40B4-BE49-F238E27FC236}">
                <a16:creationId xmlns:a16="http://schemas.microsoft.com/office/drawing/2014/main" id="{4D259185-7370-E24B-2162-AE09AE2EE455}"/>
              </a:ext>
            </a:extLst>
          </p:cNvPr>
          <p:cNvSpPr txBox="1"/>
          <p:nvPr/>
        </p:nvSpPr>
        <p:spPr>
          <a:xfrm>
            <a:off x="225967" y="2558177"/>
            <a:ext cx="16430648" cy="620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03965" marR="0" lvl="1" indent="-68580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92503"/>
              </a:buClr>
              <a:buSzPts val="48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0" i="0" u="none" strike="noStrike" kern="0" cap="none" spc="0" normalizeH="0" dirty="0">
                <a:ln>
                  <a:noFill/>
                </a:ln>
                <a:solidFill>
                  <a:srgbClr val="39250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Reliability – consistency of results (repeatability/ reproducibility) </a:t>
            </a:r>
            <a:r>
              <a:rPr kumimoji="0" lang="en-US" sz="4800" b="0" i="0" u="none" strike="noStrike" kern="0" cap="none" spc="0" normalizeH="0" dirty="0">
                <a:ln>
                  <a:noFill/>
                </a:ln>
                <a:solidFill>
                  <a:srgbClr val="39250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Wingdings" pitchFamily="2" charset="2"/>
              </a:rPr>
              <a:t> can be tested via repeat measurements and within-observer and between-observer repeatability</a:t>
            </a:r>
            <a:endParaRPr kumimoji="0" lang="en-US" sz="4800" b="0" i="0" u="none" strike="noStrike" kern="0" cap="none" spc="0" normalizeH="0" dirty="0">
              <a:ln>
                <a:noFill/>
              </a:ln>
              <a:solidFill>
                <a:srgbClr val="392503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1203965" marR="0" lvl="1" indent="-68580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92503"/>
              </a:buClr>
              <a:buSzPts val="4800"/>
              <a:buFont typeface="Arial" panose="020B0604020202020204" pitchFamily="34" charset="0"/>
              <a:buChar char="•"/>
              <a:tabLst/>
              <a:defRPr/>
            </a:pPr>
            <a:r>
              <a:rPr lang="en-US" sz="4800" dirty="0">
                <a:solidFill>
                  <a:srgbClr val="392503"/>
                </a:solidFill>
              </a:rPr>
              <a:t>Validity – truth of result, lack of bias</a:t>
            </a:r>
          </a:p>
          <a:p>
            <a:pPr marL="1203965" marR="0" lvl="1" indent="-68580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92503"/>
              </a:buClr>
              <a:buSzPts val="48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0" i="0" u="none" strike="noStrike" kern="0" cap="none" spc="0" normalizeH="0" dirty="0">
                <a:ln>
                  <a:noFill/>
                </a:ln>
                <a:solidFill>
                  <a:srgbClr val="39250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 reliable test may not give valid results</a:t>
            </a:r>
          </a:p>
        </p:txBody>
      </p:sp>
    </p:spTree>
    <p:extLst>
      <p:ext uri="{BB962C8B-B14F-4D97-AF65-F5344CB8AC3E}">
        <p14:creationId xmlns:p14="http://schemas.microsoft.com/office/powerpoint/2010/main" val="597827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20">
          <a:extLst>
            <a:ext uri="{FF2B5EF4-FFF2-40B4-BE49-F238E27FC236}">
              <a16:creationId xmlns:a16="http://schemas.microsoft.com/office/drawing/2014/main" id="{CFE7A868-82F8-9236-B6B3-8E8324ED89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>
            <a:extLst>
              <a:ext uri="{FF2B5EF4-FFF2-40B4-BE49-F238E27FC236}">
                <a16:creationId xmlns:a16="http://schemas.microsoft.com/office/drawing/2014/main" id="{54FFBDB4-A5B9-5296-50B1-25551E92F3E7}"/>
              </a:ext>
            </a:extLst>
          </p:cNvPr>
          <p:cNvSpPr/>
          <p:nvPr/>
        </p:nvSpPr>
        <p:spPr>
          <a:xfrm>
            <a:off x="1847832" y="1986679"/>
            <a:ext cx="14366368" cy="6931772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2" name="Google Shape;122;p16">
            <a:extLst>
              <a:ext uri="{FF2B5EF4-FFF2-40B4-BE49-F238E27FC236}">
                <a16:creationId xmlns:a16="http://schemas.microsoft.com/office/drawing/2014/main" id="{BE07E11D-E85C-2D19-D713-EF92E35354B8}"/>
              </a:ext>
            </a:extLst>
          </p:cNvPr>
          <p:cNvSpPr txBox="1"/>
          <p:nvPr/>
        </p:nvSpPr>
        <p:spPr>
          <a:xfrm>
            <a:off x="225967" y="94593"/>
            <a:ext cx="18062033" cy="1507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  <a:tabLst/>
              <a:defRPr/>
            </a:pPr>
            <a:r>
              <a:rPr lang="en-US" sz="6999" b="1" dirty="0">
                <a:solidFill>
                  <a:srgbClr val="392503"/>
                </a:solidFill>
              </a:rPr>
              <a:t>Properties of a test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123;p16">
            <a:extLst>
              <a:ext uri="{FF2B5EF4-FFF2-40B4-BE49-F238E27FC236}">
                <a16:creationId xmlns:a16="http://schemas.microsoft.com/office/drawing/2014/main" id="{27C1F131-321F-C919-6797-0E123284D40C}"/>
              </a:ext>
            </a:extLst>
          </p:cNvPr>
          <p:cNvSpPr txBox="1"/>
          <p:nvPr/>
        </p:nvSpPr>
        <p:spPr>
          <a:xfrm>
            <a:off x="815692" y="1602506"/>
            <a:ext cx="16430648" cy="8273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03965" marR="0" lvl="1" indent="-68580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92503"/>
              </a:buClr>
              <a:buSzPts val="4800"/>
              <a:buFont typeface="Arial" panose="020B0604020202020204" pitchFamily="34" charset="0"/>
              <a:buChar char="•"/>
              <a:tabLst/>
              <a:defRPr/>
            </a:pPr>
            <a:r>
              <a:rPr lang="en-US" sz="4800" dirty="0">
                <a:solidFill>
                  <a:srgbClr val="392503"/>
                </a:solidFill>
              </a:rPr>
              <a:t>Sensitivity – if someone has a disease, what is the probability that the test result will be positive?</a:t>
            </a:r>
          </a:p>
          <a:p>
            <a:pPr marL="1203965" marR="0" lvl="1" indent="-68580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92503"/>
              </a:buClr>
              <a:buSzPts val="48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0" i="0" u="none" strike="noStrike" kern="0" cap="none" spc="0" normalizeH="0" dirty="0">
                <a:ln>
                  <a:noFill/>
                </a:ln>
                <a:solidFill>
                  <a:srgbClr val="39250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Specificity – if someone does not have the disease, what is the probability that the test result will be negative?</a:t>
            </a:r>
          </a:p>
          <a:p>
            <a:pPr marL="1203965" marR="0" lvl="1" indent="-68580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92503"/>
              </a:buClr>
              <a:buSzPts val="4800"/>
              <a:buFont typeface="Arial" panose="020B0604020202020204" pitchFamily="34" charset="0"/>
              <a:buChar char="•"/>
              <a:tabLst/>
              <a:defRPr/>
            </a:pPr>
            <a:r>
              <a:rPr lang="en-US" sz="4800" dirty="0">
                <a:solidFill>
                  <a:srgbClr val="392503"/>
                </a:solidFill>
              </a:rPr>
              <a:t>Positive predictive value (PPV) – if someone has a positive test, what is the probability that they will have the disease?</a:t>
            </a:r>
            <a:endParaRPr kumimoji="0" lang="en-US" sz="4800" b="0" i="0" u="none" strike="noStrike" kern="0" cap="none" spc="0" normalizeH="0" dirty="0">
              <a:ln>
                <a:noFill/>
              </a:ln>
              <a:solidFill>
                <a:srgbClr val="392503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4757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20">
          <a:extLst>
            <a:ext uri="{FF2B5EF4-FFF2-40B4-BE49-F238E27FC236}">
              <a16:creationId xmlns:a16="http://schemas.microsoft.com/office/drawing/2014/main" id="{BBDD30A6-2D8A-BD84-6A17-D6A5F88ABE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>
            <a:extLst>
              <a:ext uri="{FF2B5EF4-FFF2-40B4-BE49-F238E27FC236}">
                <a16:creationId xmlns:a16="http://schemas.microsoft.com/office/drawing/2014/main" id="{32CE0BE5-E7BE-C484-10E4-347FA323BE7A}"/>
              </a:ext>
            </a:extLst>
          </p:cNvPr>
          <p:cNvSpPr/>
          <p:nvPr/>
        </p:nvSpPr>
        <p:spPr>
          <a:xfrm>
            <a:off x="1847832" y="1986679"/>
            <a:ext cx="14366368" cy="6931772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2" name="Google Shape;122;p16">
            <a:extLst>
              <a:ext uri="{FF2B5EF4-FFF2-40B4-BE49-F238E27FC236}">
                <a16:creationId xmlns:a16="http://schemas.microsoft.com/office/drawing/2014/main" id="{BD3C38A1-FB47-6B46-62EC-98B55E083816}"/>
              </a:ext>
            </a:extLst>
          </p:cNvPr>
          <p:cNvSpPr txBox="1"/>
          <p:nvPr/>
        </p:nvSpPr>
        <p:spPr>
          <a:xfrm>
            <a:off x="225967" y="94593"/>
            <a:ext cx="18062033" cy="1507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  <a:tabLst/>
              <a:defRPr/>
            </a:pPr>
            <a:r>
              <a:rPr lang="en-US" sz="6999" b="1" dirty="0">
                <a:solidFill>
                  <a:srgbClr val="392503"/>
                </a:solidFill>
              </a:rPr>
              <a:t>Properties of a test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218" name="Picture 2" descr="Properties of a test: Validity &#10;T P, true positive &#10;FN, false negative &#10;Test positive &#10;Test negative &#10;FP, false positive &#10;TN, true negative &#10;Disease &#10;p resent &#10;Disease &#10;Absent &#10;TN &#10;TotalN0Dls &#10;TotalDis &#10;Sensitivity = TP / (TP+FN) &#10;Proportion with disease who test positive &#10;ppv = TP / (TP+FP) &#10;Proportion with positive test who have disease &#10;Specificity = TN / (TN+FP) &#10;Proportion without disease who test negative ">
            <a:extLst>
              <a:ext uri="{FF2B5EF4-FFF2-40B4-BE49-F238E27FC236}">
                <a16:creationId xmlns:a16="http://schemas.microsoft.com/office/drawing/2014/main" id="{80655CB4-F3AE-DFEE-17A0-491B742C0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316" y="1439365"/>
            <a:ext cx="13487400" cy="802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549427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20">
          <a:extLst>
            <a:ext uri="{FF2B5EF4-FFF2-40B4-BE49-F238E27FC236}">
              <a16:creationId xmlns:a16="http://schemas.microsoft.com/office/drawing/2014/main" id="{32A66746-55A4-0D94-0815-BFCB581EDF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>
            <a:extLst>
              <a:ext uri="{FF2B5EF4-FFF2-40B4-BE49-F238E27FC236}">
                <a16:creationId xmlns:a16="http://schemas.microsoft.com/office/drawing/2014/main" id="{67A67B1E-A0DA-A3CF-A89F-0BE3051A87B7}"/>
              </a:ext>
            </a:extLst>
          </p:cNvPr>
          <p:cNvSpPr/>
          <p:nvPr/>
        </p:nvSpPr>
        <p:spPr>
          <a:xfrm>
            <a:off x="1847832" y="1986679"/>
            <a:ext cx="14366368" cy="6931772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2" name="Google Shape;122;p16">
            <a:extLst>
              <a:ext uri="{FF2B5EF4-FFF2-40B4-BE49-F238E27FC236}">
                <a16:creationId xmlns:a16="http://schemas.microsoft.com/office/drawing/2014/main" id="{9FE927FC-8E25-2033-70D0-386B2771B03C}"/>
              </a:ext>
            </a:extLst>
          </p:cNvPr>
          <p:cNvSpPr txBox="1"/>
          <p:nvPr/>
        </p:nvSpPr>
        <p:spPr>
          <a:xfrm>
            <a:off x="225967" y="94593"/>
            <a:ext cx="18062033" cy="1507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  <a:tabLst/>
              <a:defRPr/>
            </a:pPr>
            <a:r>
              <a:rPr lang="en-US" sz="6999" b="1" dirty="0">
                <a:solidFill>
                  <a:srgbClr val="392503"/>
                </a:solidFill>
              </a:rPr>
              <a:t>ROC curve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123;p16">
            <a:extLst>
              <a:ext uri="{FF2B5EF4-FFF2-40B4-BE49-F238E27FC236}">
                <a16:creationId xmlns:a16="http://schemas.microsoft.com/office/drawing/2014/main" id="{7C7D4343-17A4-EA0B-2470-8B443D9A1E73}"/>
              </a:ext>
            </a:extLst>
          </p:cNvPr>
          <p:cNvSpPr txBox="1"/>
          <p:nvPr/>
        </p:nvSpPr>
        <p:spPr>
          <a:xfrm>
            <a:off x="815692" y="1602506"/>
            <a:ext cx="16430648" cy="2068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03965" marR="0" lvl="1" indent="-68580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92503"/>
              </a:buClr>
              <a:buSzPts val="4800"/>
              <a:buFont typeface="Arial" panose="020B0604020202020204" pitchFamily="34" charset="0"/>
              <a:buChar char="•"/>
              <a:tabLst/>
              <a:defRPr/>
            </a:pPr>
            <a:r>
              <a:rPr lang="en-US" sz="4800" dirty="0">
                <a:solidFill>
                  <a:srgbClr val="392503"/>
                </a:solidFill>
              </a:rPr>
              <a:t>An ROC curve shows the trade off between sensitivity and </a:t>
            </a:r>
            <a:r>
              <a:rPr lang="en-US" sz="4800" dirty="0" err="1">
                <a:solidFill>
                  <a:srgbClr val="392503"/>
                </a:solidFill>
              </a:rPr>
              <a:t>specifity</a:t>
            </a:r>
            <a:endParaRPr kumimoji="0" lang="en-US" sz="4800" b="0" i="0" u="none" strike="noStrike" kern="0" cap="none" spc="0" normalizeH="0" dirty="0">
              <a:ln>
                <a:noFill/>
              </a:ln>
              <a:solidFill>
                <a:srgbClr val="392503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41" name="Picture 1" descr="ROC curve &#10;Sensitivity % (TP rate) &#10;100 &#10;80 &#10;60 &#10;20 &#10;20 &#10;100 - &#10;40 &#10;60 &#10;80 &#10;100 &#10;specificity % (FP rate) ">
            <a:extLst>
              <a:ext uri="{FF2B5EF4-FFF2-40B4-BE49-F238E27FC236}">
                <a16:creationId xmlns:a16="http://schemas.microsoft.com/office/drawing/2014/main" id="{DEA89386-6AC1-AB9D-B7C5-DE36F1905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002" y="3670765"/>
            <a:ext cx="8374468" cy="6264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0321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20">
          <a:extLst>
            <a:ext uri="{FF2B5EF4-FFF2-40B4-BE49-F238E27FC236}">
              <a16:creationId xmlns:a16="http://schemas.microsoft.com/office/drawing/2014/main" id="{42BA2155-D194-9F0A-2323-03A3354720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>
            <a:extLst>
              <a:ext uri="{FF2B5EF4-FFF2-40B4-BE49-F238E27FC236}">
                <a16:creationId xmlns:a16="http://schemas.microsoft.com/office/drawing/2014/main" id="{F1B433C9-0A19-B070-5654-570A919E408C}"/>
              </a:ext>
            </a:extLst>
          </p:cNvPr>
          <p:cNvSpPr/>
          <p:nvPr/>
        </p:nvSpPr>
        <p:spPr>
          <a:xfrm>
            <a:off x="1847832" y="1986679"/>
            <a:ext cx="14366368" cy="6931772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2" name="Google Shape;122;p16">
            <a:extLst>
              <a:ext uri="{FF2B5EF4-FFF2-40B4-BE49-F238E27FC236}">
                <a16:creationId xmlns:a16="http://schemas.microsoft.com/office/drawing/2014/main" id="{B56AE3B9-909D-9452-8D92-25B65DAD5A57}"/>
              </a:ext>
            </a:extLst>
          </p:cNvPr>
          <p:cNvSpPr txBox="1"/>
          <p:nvPr/>
        </p:nvSpPr>
        <p:spPr>
          <a:xfrm>
            <a:off x="225967" y="94593"/>
            <a:ext cx="18062033" cy="1507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  <a:tabLst/>
              <a:defRPr/>
            </a:pPr>
            <a:r>
              <a:rPr lang="en-US" sz="6999" b="1" dirty="0">
                <a:solidFill>
                  <a:srgbClr val="392503"/>
                </a:solidFill>
              </a:rPr>
              <a:t>Screening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123;p16">
            <a:extLst>
              <a:ext uri="{FF2B5EF4-FFF2-40B4-BE49-F238E27FC236}">
                <a16:creationId xmlns:a16="http://schemas.microsoft.com/office/drawing/2014/main" id="{D7D220E4-4245-B491-8D6C-D6449E52AB41}"/>
              </a:ext>
            </a:extLst>
          </p:cNvPr>
          <p:cNvSpPr txBox="1"/>
          <p:nvPr/>
        </p:nvSpPr>
        <p:spPr>
          <a:xfrm>
            <a:off x="486508" y="2516906"/>
            <a:ext cx="16430648" cy="4136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03965" marR="0" lvl="1" indent="-68580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92503"/>
              </a:buClr>
              <a:buSzPts val="48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0" i="0" u="none" strike="noStrike" kern="0" cap="none" spc="0" normalizeH="0" dirty="0">
                <a:ln>
                  <a:noFill/>
                </a:ln>
                <a:solidFill>
                  <a:srgbClr val="39250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Screening – secondary prevention intervention</a:t>
            </a:r>
          </a:p>
          <a:p>
            <a:pPr marL="1203965" marR="0" lvl="1" indent="-68580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92503"/>
              </a:buClr>
              <a:buSzPts val="4800"/>
              <a:buFont typeface="Arial" panose="020B0604020202020204" pitchFamily="34" charset="0"/>
              <a:buChar char="•"/>
              <a:tabLst/>
              <a:defRPr/>
            </a:pPr>
            <a:r>
              <a:rPr lang="en-US" sz="4800" dirty="0">
                <a:solidFill>
                  <a:srgbClr val="392503"/>
                </a:solidFill>
              </a:rPr>
              <a:t>To bring forward the time of diagnosis so that early treatment can bring benefits</a:t>
            </a:r>
          </a:p>
          <a:p>
            <a:pPr marL="1203965" marR="0" lvl="1" indent="-68580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92503"/>
              </a:buClr>
              <a:buSzPts val="48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0" i="0" u="none" strike="noStrike" kern="0" cap="none" spc="0" normalizeH="0" dirty="0">
                <a:ln>
                  <a:noFill/>
                </a:ln>
                <a:solidFill>
                  <a:srgbClr val="39250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Criteria for screening: Condition, Test, Treatment</a:t>
            </a:r>
          </a:p>
        </p:txBody>
      </p:sp>
    </p:spTree>
    <p:extLst>
      <p:ext uri="{BB962C8B-B14F-4D97-AF65-F5344CB8AC3E}">
        <p14:creationId xmlns:p14="http://schemas.microsoft.com/office/powerpoint/2010/main" val="384099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20">
          <a:extLst>
            <a:ext uri="{FF2B5EF4-FFF2-40B4-BE49-F238E27FC236}">
              <a16:creationId xmlns:a16="http://schemas.microsoft.com/office/drawing/2014/main" id="{B575382E-B3BB-AEA9-F441-80E2981870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>
            <a:extLst>
              <a:ext uri="{FF2B5EF4-FFF2-40B4-BE49-F238E27FC236}">
                <a16:creationId xmlns:a16="http://schemas.microsoft.com/office/drawing/2014/main" id="{94B8969E-DFDB-A1EC-666B-D18A27906289}"/>
              </a:ext>
            </a:extLst>
          </p:cNvPr>
          <p:cNvSpPr/>
          <p:nvPr/>
        </p:nvSpPr>
        <p:spPr>
          <a:xfrm>
            <a:off x="1847832" y="1986679"/>
            <a:ext cx="14366368" cy="6931772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2" name="Google Shape;122;p16">
            <a:extLst>
              <a:ext uri="{FF2B5EF4-FFF2-40B4-BE49-F238E27FC236}">
                <a16:creationId xmlns:a16="http://schemas.microsoft.com/office/drawing/2014/main" id="{36AEB5A1-ED2D-5598-B3DB-D89F9DD8E213}"/>
              </a:ext>
            </a:extLst>
          </p:cNvPr>
          <p:cNvSpPr txBox="1"/>
          <p:nvPr/>
        </p:nvSpPr>
        <p:spPr>
          <a:xfrm>
            <a:off x="225967" y="94593"/>
            <a:ext cx="18062033" cy="1507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  <a:tabLst/>
              <a:defRPr/>
            </a:pPr>
            <a:r>
              <a:rPr lang="en-US" sz="6999" b="1" dirty="0">
                <a:solidFill>
                  <a:srgbClr val="392503"/>
                </a:solidFill>
              </a:rPr>
              <a:t>Screening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265" name="Picture 1" descr="Biases associated with screening &#10;• Lead time (interval between the time of detection by screening and the time at which &#10;the disease would have been diagnosed) &#10;• Length-biased sampling (rapidly progressive disease cause the individual to consult, but &#10;less rapidly progressing cases are likely to remain for screening detection) &#10;• Selection bias (those who enter screening almost invariably are more conscious than &#10;those who decline) &#10;• Overdiagnosis bias (some lesions identified as disease in a screening programme would &#10;not have presented clinically during the individual's life time) ">
            <a:extLst>
              <a:ext uri="{FF2B5EF4-FFF2-40B4-BE49-F238E27FC236}">
                <a16:creationId xmlns:a16="http://schemas.microsoft.com/office/drawing/2014/main" id="{553BF23D-527A-FC9D-86FE-72983038A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400" y="446213"/>
            <a:ext cx="13157200" cy="876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122827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20">
          <a:extLst>
            <a:ext uri="{FF2B5EF4-FFF2-40B4-BE49-F238E27FC236}">
              <a16:creationId xmlns:a16="http://schemas.microsoft.com/office/drawing/2014/main" id="{EA474F28-C219-16D1-9CE8-1A25FD2623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>
            <a:extLst>
              <a:ext uri="{FF2B5EF4-FFF2-40B4-BE49-F238E27FC236}">
                <a16:creationId xmlns:a16="http://schemas.microsoft.com/office/drawing/2014/main" id="{2CB1AF26-8D28-0872-AD39-88E7DB4B10D5}"/>
              </a:ext>
            </a:extLst>
          </p:cNvPr>
          <p:cNvSpPr/>
          <p:nvPr/>
        </p:nvSpPr>
        <p:spPr>
          <a:xfrm>
            <a:off x="1847832" y="1986679"/>
            <a:ext cx="14366368" cy="6931772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2" name="Google Shape;122;p16">
            <a:extLst>
              <a:ext uri="{FF2B5EF4-FFF2-40B4-BE49-F238E27FC236}">
                <a16:creationId xmlns:a16="http://schemas.microsoft.com/office/drawing/2014/main" id="{215DE955-58B6-A188-9DB3-4027854CA988}"/>
              </a:ext>
            </a:extLst>
          </p:cNvPr>
          <p:cNvSpPr txBox="1"/>
          <p:nvPr/>
        </p:nvSpPr>
        <p:spPr>
          <a:xfrm>
            <a:off x="225967" y="94593"/>
            <a:ext cx="18062033" cy="1507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  <a:tabLst/>
              <a:defRPr/>
            </a:pPr>
            <a:r>
              <a:rPr lang="en-US" sz="6999" b="1" dirty="0">
                <a:solidFill>
                  <a:srgbClr val="392503"/>
                </a:solidFill>
              </a:rPr>
              <a:t>Screening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E257F47-5683-63F3-165E-0681010F7E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0729" y="1986679"/>
            <a:ext cx="11512507" cy="6931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9497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13">
          <a:extLst>
            <a:ext uri="{FF2B5EF4-FFF2-40B4-BE49-F238E27FC236}">
              <a16:creationId xmlns:a16="http://schemas.microsoft.com/office/drawing/2014/main" id="{CE8AB3EA-CEE6-E53D-966B-B2605791AA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5">
            <a:extLst>
              <a:ext uri="{FF2B5EF4-FFF2-40B4-BE49-F238E27FC236}">
                <a16:creationId xmlns:a16="http://schemas.microsoft.com/office/drawing/2014/main" id="{5CBDD4BF-1708-5135-6B2F-1B1CEB711E5C}"/>
              </a:ext>
            </a:extLst>
          </p:cNvPr>
          <p:cNvSpPr/>
          <p:nvPr/>
        </p:nvSpPr>
        <p:spPr>
          <a:xfrm>
            <a:off x="1847832" y="1986679"/>
            <a:ext cx="14366368" cy="6931772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15" name="Google Shape;115;p15">
            <a:extLst>
              <a:ext uri="{FF2B5EF4-FFF2-40B4-BE49-F238E27FC236}">
                <a16:creationId xmlns:a16="http://schemas.microsoft.com/office/drawing/2014/main" id="{66509456-29F9-CA09-CDA1-3A313189DFA8}"/>
              </a:ext>
            </a:extLst>
          </p:cNvPr>
          <p:cNvSpPr txBox="1"/>
          <p:nvPr/>
        </p:nvSpPr>
        <p:spPr>
          <a:xfrm>
            <a:off x="3512187" y="311926"/>
            <a:ext cx="11037658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</a:pPr>
            <a:r>
              <a:rPr lang="en-US" sz="6000" b="1" dirty="0">
                <a:solidFill>
                  <a:srgbClr val="392503"/>
                </a:solidFill>
              </a:rPr>
              <a:t>Effector mechanisms</a:t>
            </a:r>
            <a:endParaRPr lang="en-US" sz="6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15">
            <a:extLst>
              <a:ext uri="{FF2B5EF4-FFF2-40B4-BE49-F238E27FC236}">
                <a16:creationId xmlns:a16="http://schemas.microsoft.com/office/drawing/2014/main" id="{6CE902E0-EC4F-B452-5B09-1AC715DE6897}"/>
              </a:ext>
            </a:extLst>
          </p:cNvPr>
          <p:cNvSpPr txBox="1"/>
          <p:nvPr/>
        </p:nvSpPr>
        <p:spPr>
          <a:xfrm>
            <a:off x="2768541" y="3162611"/>
            <a:ext cx="4136756" cy="9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036329" marR="0" lvl="1" indent="-518164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92503"/>
              </a:buClr>
              <a:buSzPts val="4800"/>
              <a:buFont typeface="Arial"/>
              <a:buChar char="•"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036329" marR="0" lvl="1" indent="-518164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92503"/>
              </a:buClr>
              <a:buSzPts val="4800"/>
              <a:buFont typeface="Arial"/>
              <a:buChar char="•"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18165" marR="0" lvl="1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92503"/>
              </a:buClr>
              <a:buSzPts val="4800"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73" name="Picture 1" descr="Phagocytosis &#10;Monocyte/ &#10;macrophage &#10;• Mature from circulating monocytes &#10;• Found in large numbers in Gl tract, &#10;lung, liver, spleen &#10;• Relatively long lived &#10;Neutrophil &#10;• Found only in blood &#10;• Short lived &#10;Once in the tissue neutrophils perform &#10;phagocytosis and are very short lived. ">
            <a:extLst>
              <a:ext uri="{FF2B5EF4-FFF2-40B4-BE49-F238E27FC236}">
                <a16:creationId xmlns:a16="http://schemas.microsoft.com/office/drawing/2014/main" id="{03410D2A-F38E-3E75-BB0E-2F97E6D62C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4" y="2310119"/>
            <a:ext cx="9064046" cy="5977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AC01AB4-A732-F95B-ED25-5A6728A838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9400" y="3055417"/>
            <a:ext cx="8454076" cy="4880269"/>
          </a:xfrm>
          <a:prstGeom prst="rect">
            <a:avLst/>
          </a:prstGeom>
        </p:spPr>
      </p:pic>
      <p:pic>
        <p:nvPicPr>
          <p:cNvPr id="3074" name="Picture 2" descr="Phagocytosis &#10;Recognition of the pathogen by receptors on the phagocyte leads to the ingestion &#10;and destruction &#10;Microbe or &#10;other particle &#10;Plasma &#10;membrane &#10;o &#10;Pseudopod &#10;Cytoplasm &#10;Lysosome &#10;Digestive &#10;enzymes &#10;Partially &#10;digested &#10;microbe &#10;Phagocyte &#10;Phagosome &#10;(phagocytic &#10;vesicle) &#10;Phagolysosomes &#10;Residual &#10;body &#10;O Chemotaxis and adherence &#10;Of microbe to phagocyte. &#10;Ingestion Of microbe &#10;by phagocyte. &#10;O Formation of a phagosome. &#10;O Fusion Of the phagosome &#10;with a lysosome to form a &#10;phagolysosome. &#10;O Digestion of ingested &#10;microbe by enzymes. &#10;O Formation Of residual body &#10;containing indigestible &#10;material. &#10;Discharge Of waste &#10;materials. &#10;Copy&quot; 9' &#10;Indigestible &#10;material &#10;neutrophil which leads to &#10;he production of membrane bound ">
            <a:extLst>
              <a:ext uri="{FF2B5EF4-FFF2-40B4-BE49-F238E27FC236}">
                <a16:creationId xmlns:a16="http://schemas.microsoft.com/office/drawing/2014/main" id="{59887083-9188-BA3A-07CE-3E7D5E468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992600" cy="980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Phagocytosis &#10;Recognition of the pathogen by receptors on the phagocyte leads to the ingestion &#10;and destruction &#10;Microbe or &#10;other particle &#10;Plasma &#10;membrane &#10;o &#10;Pseudopod &#10;Cytoplasm &#10;Lysosome &#10;Digestive &#10;enzymes &#10;Partially &#10;digested &#10;microbe &#10;Phagocyte &#10;Phagosome &#10;(phagocytic &#10;vesicle) &#10;Phagolysosomes &#10;Residual &#10;body &#10;O Chemotaxis and adherence &#10;Of microbe to phagocyte. &#10;Ingestion Of microbe &#10;by phagocyte. &#10;O Formation of a phagosome. &#10;O Fusion Of the phagosome &#10;with a lysosome to form a &#10;phagolysosome. &#10;O Digestion of ingested &#10;microbe by enzymes. &#10;O Formation Of residual body &#10;containing indigestible &#10;material. &#10;Discharge Of waste &#10;materials. &#10;Copy&quot; 9' &#10;Indigestible &#10;material &#10;neutrophil which leads to &#10;he production of membrane bound ">
            <a:extLst>
              <a:ext uri="{FF2B5EF4-FFF2-40B4-BE49-F238E27FC236}">
                <a16:creationId xmlns:a16="http://schemas.microsoft.com/office/drawing/2014/main" id="{44920649-2F81-3A54-5667-4A83CAB98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992600" cy="980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hagocytosis &#10;Recognition of the pathogen by receptors on the phagocyte leads to the ingestion &#10;and destruction &#10;Microbe or &#10;other particle &#10;Plasma &#10;membrane &#10;o &#10;Pseudopod &#10;Cytoplasm &#10;Lysosome &#10;Digestive &#10;enzymes &#10;Partially &#10;digested &#10;microbe &#10;Phagocyte &#10;Phagosome &#10;(phagocytic &#10;vesicle) &#10;Phagolysosomes &#10;Residual &#10;body &#10;O Chemotaxis and adherence &#10;Of microbe to phagocyte. &#10;Ingestion Of microbe &#10;by phagocyte. &#10;O Formation of a phagosome. &#10;O Fusion Of the phagosome &#10;with a lysosome to form a &#10;phagolysosome. &#10;O Digestion of ingested &#10;microbe by enzymes. &#10;O Formation Of residual body &#10;containing indigestible &#10;material. &#10;Discharge Of waste &#10;materials. &#10;Copy&quot; 9' &#10;Indigestible &#10;material &#10;neutrophil which leads to &#10;he production of membrane bound ">
            <a:extLst>
              <a:ext uri="{FF2B5EF4-FFF2-40B4-BE49-F238E27FC236}">
                <a16:creationId xmlns:a16="http://schemas.microsoft.com/office/drawing/2014/main" id="{8F8969D6-2515-292C-2C53-C87784947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992600" cy="980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Phagocytosis &#10;Recognition of the pathogen by receptors on the phagocyte leads to the ingestion &#10;and destruction &#10;Microbe or &#10;other particle &#10;Plasma &#10;membrane &#10;o &#10;Pseudopod &#10;Cytoplasm &#10;Lysosome &#10;Digestive &#10;enzymes &#10;Partially &#10;digested &#10;microbe &#10;Phagocyte &#10;Phagosome &#10;(phagocytic &#10;vesicle) &#10;Phagolysosomes &#10;Residual &#10;body &#10;O Chemotaxis and adherence &#10;Of microbe to phagocyte. &#10;Ingestion Of microbe &#10;by phagocyte. &#10;O Formation of a phagosome. &#10;O Fusion Of the phagosome &#10;with a lysosome to form a &#10;phagolysosome. &#10;O Digestion of ingested &#10;microbe by enzymes. &#10;O Formation Of residual body &#10;containing indigestible &#10;material. &#10;Discharge Of waste &#10;materials. &#10;Copy&quot; 9' &#10;Indigestible &#10;material &#10;neutrophil which leads to &#10;he production of membrane bound ">
            <a:extLst>
              <a:ext uri="{FF2B5EF4-FFF2-40B4-BE49-F238E27FC236}">
                <a16:creationId xmlns:a16="http://schemas.microsoft.com/office/drawing/2014/main" id="{5B341B31-BE28-CFCD-AC4A-909CFF1EB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992600" cy="980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014962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20">
          <a:extLst>
            <a:ext uri="{FF2B5EF4-FFF2-40B4-BE49-F238E27FC236}">
              <a16:creationId xmlns:a16="http://schemas.microsoft.com/office/drawing/2014/main" id="{CC215248-6A97-C425-CDDE-D226A914F1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>
            <a:extLst>
              <a:ext uri="{FF2B5EF4-FFF2-40B4-BE49-F238E27FC236}">
                <a16:creationId xmlns:a16="http://schemas.microsoft.com/office/drawing/2014/main" id="{6705B5CF-4187-BAAF-5B61-B828108AEABA}"/>
              </a:ext>
            </a:extLst>
          </p:cNvPr>
          <p:cNvSpPr/>
          <p:nvPr/>
        </p:nvSpPr>
        <p:spPr>
          <a:xfrm>
            <a:off x="1847832" y="1986679"/>
            <a:ext cx="14366368" cy="6931772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2" name="Google Shape;122;p16">
            <a:extLst>
              <a:ext uri="{FF2B5EF4-FFF2-40B4-BE49-F238E27FC236}">
                <a16:creationId xmlns:a16="http://schemas.microsoft.com/office/drawing/2014/main" id="{033485C3-A94C-E479-82E2-9934EB413C8B}"/>
              </a:ext>
            </a:extLst>
          </p:cNvPr>
          <p:cNvSpPr txBox="1"/>
          <p:nvPr/>
        </p:nvSpPr>
        <p:spPr>
          <a:xfrm>
            <a:off x="225967" y="94593"/>
            <a:ext cx="18062033" cy="1507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  <a:tabLst/>
              <a:defRPr/>
            </a:pPr>
            <a:r>
              <a:rPr lang="en-US" sz="6999" b="1" dirty="0">
                <a:solidFill>
                  <a:srgbClr val="392503"/>
                </a:solidFill>
              </a:rPr>
              <a:t>Cohort study design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123;p16">
            <a:extLst>
              <a:ext uri="{FF2B5EF4-FFF2-40B4-BE49-F238E27FC236}">
                <a16:creationId xmlns:a16="http://schemas.microsoft.com/office/drawing/2014/main" id="{7590EAFE-AEED-8EA6-4D47-AD5B25428E5A}"/>
              </a:ext>
            </a:extLst>
          </p:cNvPr>
          <p:cNvSpPr txBox="1"/>
          <p:nvPr/>
        </p:nvSpPr>
        <p:spPr>
          <a:xfrm>
            <a:off x="815692" y="979837"/>
            <a:ext cx="16430648" cy="9307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03965" marR="0" lvl="1" indent="-68580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92503"/>
              </a:buClr>
              <a:buSzPts val="48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0" i="0" u="none" strike="noStrike" kern="0" cap="none" spc="0" normalizeH="0" dirty="0">
                <a:ln>
                  <a:noFill/>
                </a:ln>
                <a:solidFill>
                  <a:srgbClr val="39250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Subjects are usuall</a:t>
            </a:r>
            <a:r>
              <a:rPr lang="en-US" sz="4800" dirty="0">
                <a:solidFill>
                  <a:srgbClr val="392503"/>
                </a:solidFill>
              </a:rPr>
              <a:t>y free of disease at the start</a:t>
            </a:r>
          </a:p>
          <a:p>
            <a:pPr marL="1203965" marR="0" lvl="1" indent="-68580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92503"/>
              </a:buClr>
              <a:buSzPts val="48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0" i="0" u="none" strike="noStrike" kern="0" cap="none" spc="0" normalizeH="0" dirty="0">
                <a:ln>
                  <a:noFill/>
                </a:ln>
                <a:solidFill>
                  <a:srgbClr val="39250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Groups defined according to risk factor exposure</a:t>
            </a:r>
          </a:p>
          <a:p>
            <a:pPr marL="1203965" marR="0" lvl="1" indent="-68580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92503"/>
              </a:buClr>
              <a:buSzPts val="4800"/>
              <a:buFont typeface="Arial" panose="020B0604020202020204" pitchFamily="34" charset="0"/>
              <a:buChar char="•"/>
              <a:tabLst/>
              <a:defRPr/>
            </a:pPr>
            <a:r>
              <a:rPr lang="en-US" sz="4800" dirty="0">
                <a:solidFill>
                  <a:srgbClr val="392503"/>
                </a:solidFill>
              </a:rPr>
              <a:t>Followed up over time</a:t>
            </a:r>
          </a:p>
          <a:p>
            <a:pPr marL="1203965" marR="0" lvl="1" indent="-68580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92503"/>
              </a:buClr>
              <a:buSzPts val="48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0" i="0" u="none" strike="noStrike" kern="0" cap="none" spc="0" normalizeH="0" dirty="0">
                <a:ln>
                  <a:noFill/>
                </a:ln>
                <a:solidFill>
                  <a:srgbClr val="39250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Compare incidence of disease in exposed and unexposed</a:t>
            </a:r>
          </a:p>
          <a:p>
            <a:pPr marL="1203965" marR="0" lvl="1" indent="-68580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92503"/>
              </a:buClr>
              <a:buSzPts val="4800"/>
              <a:buFont typeface="Arial" panose="020B0604020202020204" pitchFamily="34" charset="0"/>
              <a:buChar char="•"/>
              <a:tabLst/>
              <a:defRPr/>
            </a:pPr>
            <a:r>
              <a:rPr lang="en-US" sz="4800" dirty="0">
                <a:solidFill>
                  <a:srgbClr val="392503"/>
                </a:solidFill>
              </a:rPr>
              <a:t>Need to consider confounding variables</a:t>
            </a:r>
          </a:p>
          <a:p>
            <a:pPr marL="1203965" marR="0" lvl="1" indent="-68580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92503"/>
              </a:buClr>
              <a:buSzPts val="48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0" i="0" u="none" strike="noStrike" kern="0" cap="none" spc="0" normalizeH="0" dirty="0">
                <a:ln>
                  <a:noFill/>
                </a:ln>
                <a:solidFill>
                  <a:srgbClr val="39250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Relative risk is the ratio of risk in the unexposed and exposed </a:t>
            </a:r>
            <a:r>
              <a:rPr kumimoji="0" lang="en-US" sz="4800" b="0" i="0" u="none" strike="noStrike" kern="0" cap="none" spc="0" normalizeH="0" dirty="0">
                <a:ln>
                  <a:noFill/>
                </a:ln>
                <a:solidFill>
                  <a:srgbClr val="39250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Wingdings" pitchFamily="2" charset="2"/>
              </a:rPr>
              <a:t> tells us how many times our risk is increased depending on exposure</a:t>
            </a:r>
            <a:endParaRPr kumimoji="0" lang="en-US" sz="4800" b="0" i="0" u="none" strike="noStrike" kern="0" cap="none" spc="0" normalizeH="0" dirty="0">
              <a:ln>
                <a:noFill/>
              </a:ln>
              <a:solidFill>
                <a:srgbClr val="392503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1045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20">
          <a:extLst>
            <a:ext uri="{FF2B5EF4-FFF2-40B4-BE49-F238E27FC236}">
              <a16:creationId xmlns:a16="http://schemas.microsoft.com/office/drawing/2014/main" id="{5F2D3634-52A6-E4CA-A587-513E54B82E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>
            <a:extLst>
              <a:ext uri="{FF2B5EF4-FFF2-40B4-BE49-F238E27FC236}">
                <a16:creationId xmlns:a16="http://schemas.microsoft.com/office/drawing/2014/main" id="{CAD2937F-EA5D-D799-58D3-DEFAC7EBD8F8}"/>
              </a:ext>
            </a:extLst>
          </p:cNvPr>
          <p:cNvSpPr/>
          <p:nvPr/>
        </p:nvSpPr>
        <p:spPr>
          <a:xfrm>
            <a:off x="1847832" y="1986679"/>
            <a:ext cx="14366368" cy="6931772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AAA681-E8D6-4185-24EB-32217D88CB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7489" y="404562"/>
            <a:ext cx="8741664" cy="50480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ED25403-E11B-B01B-EFFF-3BB7F05583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7599" y="5143500"/>
            <a:ext cx="13276601" cy="5032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62000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20">
          <a:extLst>
            <a:ext uri="{FF2B5EF4-FFF2-40B4-BE49-F238E27FC236}">
              <a16:creationId xmlns:a16="http://schemas.microsoft.com/office/drawing/2014/main" id="{D9014A2E-78A1-37C6-33A8-BF21005A9E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>
            <a:extLst>
              <a:ext uri="{FF2B5EF4-FFF2-40B4-BE49-F238E27FC236}">
                <a16:creationId xmlns:a16="http://schemas.microsoft.com/office/drawing/2014/main" id="{5498F416-1297-9539-D7E1-4185A9B3DAF9}"/>
              </a:ext>
            </a:extLst>
          </p:cNvPr>
          <p:cNvSpPr/>
          <p:nvPr/>
        </p:nvSpPr>
        <p:spPr>
          <a:xfrm>
            <a:off x="1847832" y="1986679"/>
            <a:ext cx="14366368" cy="6931772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2" name="Google Shape;122;p16">
            <a:extLst>
              <a:ext uri="{FF2B5EF4-FFF2-40B4-BE49-F238E27FC236}">
                <a16:creationId xmlns:a16="http://schemas.microsoft.com/office/drawing/2014/main" id="{20DCE04D-D465-0189-98C0-58CA5A13A7F0}"/>
              </a:ext>
            </a:extLst>
          </p:cNvPr>
          <p:cNvSpPr txBox="1"/>
          <p:nvPr/>
        </p:nvSpPr>
        <p:spPr>
          <a:xfrm>
            <a:off x="225967" y="94593"/>
            <a:ext cx="18062033" cy="1507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  <a:tabLst/>
              <a:defRPr/>
            </a:pPr>
            <a:r>
              <a:rPr lang="en-US" sz="6999" b="1" dirty="0">
                <a:solidFill>
                  <a:srgbClr val="392503"/>
                </a:solidFill>
              </a:rPr>
              <a:t>Case control study design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123;p16">
            <a:extLst>
              <a:ext uri="{FF2B5EF4-FFF2-40B4-BE49-F238E27FC236}">
                <a16:creationId xmlns:a16="http://schemas.microsoft.com/office/drawing/2014/main" id="{5FC97A8F-627E-CFA9-DBC9-C732178426FC}"/>
              </a:ext>
            </a:extLst>
          </p:cNvPr>
          <p:cNvSpPr txBox="1"/>
          <p:nvPr/>
        </p:nvSpPr>
        <p:spPr>
          <a:xfrm>
            <a:off x="815692" y="1407426"/>
            <a:ext cx="16430648" cy="4308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03965" marR="0" lvl="1" indent="-68580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92503"/>
              </a:buClr>
              <a:buSzPts val="48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u="none" strike="noStrike" kern="0" cap="none" spc="0" normalizeH="0" dirty="0">
                <a:ln>
                  <a:noFill/>
                </a:ln>
                <a:solidFill>
                  <a:srgbClr val="392503"/>
                </a:solidFill>
                <a:effectLst/>
                <a:uLnTx/>
                <a:uFillTx/>
                <a:sym typeface="Arial"/>
              </a:rPr>
              <a:t>All cases are cases of disease</a:t>
            </a:r>
          </a:p>
          <a:p>
            <a:pPr marL="1203965" marR="0" lvl="1" indent="-68580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92503"/>
              </a:buClr>
              <a:buSzPts val="4800"/>
              <a:buFont typeface="Arial" panose="020B0604020202020204" pitchFamily="34" charset="0"/>
              <a:buChar char="•"/>
              <a:tabLst/>
              <a:defRPr/>
            </a:pPr>
            <a:r>
              <a:rPr lang="en-US" sz="4000" dirty="0">
                <a:solidFill>
                  <a:srgbClr val="392503"/>
                </a:solidFill>
              </a:rPr>
              <a:t>Controls include a sample of disease-free subjects</a:t>
            </a:r>
          </a:p>
          <a:p>
            <a:pPr marL="1203965" marR="0" lvl="1" indent="-68580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92503"/>
              </a:buClr>
              <a:buSzPts val="48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u="none" strike="noStrike" kern="0" cap="none" spc="0" normalizeH="0" dirty="0">
                <a:ln>
                  <a:noFill/>
                </a:ln>
                <a:solidFill>
                  <a:srgbClr val="392503"/>
                </a:solidFill>
                <a:effectLst/>
                <a:uLnTx/>
                <a:uFillTx/>
                <a:sym typeface="Arial"/>
              </a:rPr>
              <a:t>Case-control study compares risk factor exposure in cases and controls</a:t>
            </a:r>
          </a:p>
          <a:p>
            <a:pPr marL="1203965" marR="0" lvl="1" indent="-68580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92503"/>
              </a:buClr>
              <a:buSzPts val="4800"/>
              <a:buFont typeface="Arial" panose="020B0604020202020204" pitchFamily="34" charset="0"/>
              <a:buChar char="•"/>
              <a:tabLst/>
              <a:defRPr/>
            </a:pPr>
            <a:r>
              <a:rPr lang="en-US" sz="4000" dirty="0">
                <a:solidFill>
                  <a:srgbClr val="392503"/>
                </a:solidFill>
              </a:rPr>
              <a:t>Odds ratio is used to approximate relative risk</a:t>
            </a:r>
            <a:endParaRPr kumimoji="0" lang="en-US" sz="4000" b="0" i="0" u="none" strike="noStrike" kern="0" cap="none" spc="0" normalizeH="0" dirty="0">
              <a:ln>
                <a:noFill/>
              </a:ln>
              <a:solidFill>
                <a:srgbClr val="392503"/>
              </a:solidFill>
              <a:effectLst/>
              <a:uLnTx/>
              <a:uFillTx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405632-BA63-9CE4-8626-13C905E195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6712" y="5633013"/>
            <a:ext cx="7772400" cy="4783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72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20">
          <a:extLst>
            <a:ext uri="{FF2B5EF4-FFF2-40B4-BE49-F238E27FC236}">
              <a16:creationId xmlns:a16="http://schemas.microsoft.com/office/drawing/2014/main" id="{CBC7087C-40D7-93A2-A016-A03C965E92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>
            <a:extLst>
              <a:ext uri="{FF2B5EF4-FFF2-40B4-BE49-F238E27FC236}">
                <a16:creationId xmlns:a16="http://schemas.microsoft.com/office/drawing/2014/main" id="{98D216D5-F222-8BD8-81CD-E4D3D8DEBD3D}"/>
              </a:ext>
            </a:extLst>
          </p:cNvPr>
          <p:cNvSpPr/>
          <p:nvPr/>
        </p:nvSpPr>
        <p:spPr>
          <a:xfrm>
            <a:off x="1847832" y="1986679"/>
            <a:ext cx="14366368" cy="6931772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2" name="Google Shape;122;p16">
            <a:extLst>
              <a:ext uri="{FF2B5EF4-FFF2-40B4-BE49-F238E27FC236}">
                <a16:creationId xmlns:a16="http://schemas.microsoft.com/office/drawing/2014/main" id="{EC11E881-DDD8-10F7-337E-AEFFB56BFD6D}"/>
              </a:ext>
            </a:extLst>
          </p:cNvPr>
          <p:cNvSpPr txBox="1"/>
          <p:nvPr/>
        </p:nvSpPr>
        <p:spPr>
          <a:xfrm>
            <a:off x="225967" y="94593"/>
            <a:ext cx="18062033" cy="1507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  <a:tabLst/>
              <a:defRPr/>
            </a:pPr>
            <a:r>
              <a:rPr lang="en-US" sz="6999" b="1" dirty="0">
                <a:solidFill>
                  <a:srgbClr val="392503"/>
                </a:solidFill>
              </a:rPr>
              <a:t>RCTs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123;p16">
            <a:extLst>
              <a:ext uri="{FF2B5EF4-FFF2-40B4-BE49-F238E27FC236}">
                <a16:creationId xmlns:a16="http://schemas.microsoft.com/office/drawing/2014/main" id="{C70A1B2D-94DA-CCF1-CFF2-6856155ADB71}"/>
              </a:ext>
            </a:extLst>
          </p:cNvPr>
          <p:cNvSpPr txBox="1"/>
          <p:nvPr/>
        </p:nvSpPr>
        <p:spPr>
          <a:xfrm>
            <a:off x="815692" y="1986679"/>
            <a:ext cx="16430648" cy="5170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03965" marR="0" lvl="1" indent="-68580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92503"/>
              </a:buClr>
              <a:buSzPts val="48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0" i="0" u="none" strike="noStrike" kern="0" cap="none" spc="0" normalizeH="0" dirty="0">
                <a:ln>
                  <a:noFill/>
                </a:ln>
                <a:solidFill>
                  <a:srgbClr val="392503"/>
                </a:solidFill>
                <a:effectLst/>
                <a:uLnTx/>
                <a:uFillTx/>
                <a:sym typeface="Arial"/>
              </a:rPr>
              <a:t>Planned experiment designed to assess efficacy of treatment/ intervention</a:t>
            </a:r>
          </a:p>
          <a:p>
            <a:pPr marL="1203965" marR="0" lvl="1" indent="-68580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92503"/>
              </a:buClr>
              <a:buSzPts val="4800"/>
              <a:buFont typeface="Arial" panose="020B0604020202020204" pitchFamily="34" charset="0"/>
              <a:buChar char="•"/>
              <a:tabLst/>
              <a:defRPr/>
            </a:pPr>
            <a:r>
              <a:rPr lang="en-US" sz="4800" dirty="0">
                <a:solidFill>
                  <a:srgbClr val="392503"/>
                </a:solidFill>
              </a:rPr>
              <a:t>RCTs can be used to evaluate: drugs, methods of diagnosis, </a:t>
            </a:r>
            <a:r>
              <a:rPr lang="en-US" sz="4800" dirty="0" err="1">
                <a:solidFill>
                  <a:srgbClr val="392503"/>
                </a:solidFill>
              </a:rPr>
              <a:t>organising</a:t>
            </a:r>
            <a:r>
              <a:rPr lang="en-US" sz="4800" dirty="0">
                <a:solidFill>
                  <a:srgbClr val="392503"/>
                </a:solidFill>
              </a:rPr>
              <a:t> care, screening and disease prevention</a:t>
            </a:r>
            <a:endParaRPr kumimoji="0" lang="en-US" sz="4800" b="0" i="0" u="none" strike="noStrike" kern="0" cap="none" spc="0" normalizeH="0" dirty="0">
              <a:ln>
                <a:noFill/>
              </a:ln>
              <a:solidFill>
                <a:srgbClr val="392503"/>
              </a:solidFill>
              <a:effectLst/>
              <a:uLnTx/>
              <a:uFillTx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0604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20">
          <a:extLst>
            <a:ext uri="{FF2B5EF4-FFF2-40B4-BE49-F238E27FC236}">
              <a16:creationId xmlns:a16="http://schemas.microsoft.com/office/drawing/2014/main" id="{9548ED8D-C2AA-E7A8-6DF0-241BB2E249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>
            <a:extLst>
              <a:ext uri="{FF2B5EF4-FFF2-40B4-BE49-F238E27FC236}">
                <a16:creationId xmlns:a16="http://schemas.microsoft.com/office/drawing/2014/main" id="{9C4757FD-A708-EC57-635F-C76D28E3F746}"/>
              </a:ext>
            </a:extLst>
          </p:cNvPr>
          <p:cNvSpPr/>
          <p:nvPr/>
        </p:nvSpPr>
        <p:spPr>
          <a:xfrm>
            <a:off x="1847832" y="1986679"/>
            <a:ext cx="14366368" cy="6931772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2" name="Google Shape;122;p16">
            <a:extLst>
              <a:ext uri="{FF2B5EF4-FFF2-40B4-BE49-F238E27FC236}">
                <a16:creationId xmlns:a16="http://schemas.microsoft.com/office/drawing/2014/main" id="{48487FB5-F005-82EA-5D46-49742AD32D0D}"/>
              </a:ext>
            </a:extLst>
          </p:cNvPr>
          <p:cNvSpPr txBox="1"/>
          <p:nvPr/>
        </p:nvSpPr>
        <p:spPr>
          <a:xfrm>
            <a:off x="225967" y="94593"/>
            <a:ext cx="18062033" cy="1507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  <a:tabLst/>
              <a:defRPr/>
            </a:pPr>
            <a:r>
              <a:rPr lang="en-US" sz="6999" b="1" dirty="0">
                <a:solidFill>
                  <a:srgbClr val="392503"/>
                </a:solidFill>
              </a:rPr>
              <a:t>Basic RCT design questions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123;p16">
            <a:extLst>
              <a:ext uri="{FF2B5EF4-FFF2-40B4-BE49-F238E27FC236}">
                <a16:creationId xmlns:a16="http://schemas.microsoft.com/office/drawing/2014/main" id="{AFECBC95-94E1-7719-1BEC-D24753AC3A92}"/>
              </a:ext>
            </a:extLst>
          </p:cNvPr>
          <p:cNvSpPr txBox="1"/>
          <p:nvPr/>
        </p:nvSpPr>
        <p:spPr>
          <a:xfrm>
            <a:off x="815692" y="1986679"/>
            <a:ext cx="16430648" cy="4136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03965" marR="0" lvl="1" indent="-68580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92503"/>
              </a:buClr>
              <a:buSzPts val="48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0" i="0" u="none" strike="noStrike" kern="0" cap="none" spc="0" normalizeH="0" dirty="0">
                <a:ln>
                  <a:noFill/>
                </a:ln>
                <a:solidFill>
                  <a:srgbClr val="392503"/>
                </a:solidFill>
                <a:effectLst/>
                <a:uLnTx/>
                <a:uFillTx/>
                <a:sym typeface="Arial"/>
              </a:rPr>
              <a:t>Population of interest?</a:t>
            </a:r>
          </a:p>
          <a:p>
            <a:pPr marL="1203965" marR="0" lvl="1" indent="-68580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92503"/>
              </a:buClr>
              <a:buSzPts val="4800"/>
              <a:buFont typeface="Arial" panose="020B0604020202020204" pitchFamily="34" charset="0"/>
              <a:buChar char="•"/>
              <a:tabLst/>
              <a:defRPr/>
            </a:pPr>
            <a:r>
              <a:rPr lang="en-US" sz="4800" dirty="0">
                <a:solidFill>
                  <a:srgbClr val="392503"/>
                </a:solidFill>
              </a:rPr>
              <a:t>Intervention?</a:t>
            </a:r>
          </a:p>
          <a:p>
            <a:pPr marL="1203965" marR="0" lvl="1" indent="-68580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92503"/>
              </a:buClr>
              <a:buSzPts val="48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0" i="0" u="none" strike="noStrike" kern="0" cap="none" spc="0" normalizeH="0" dirty="0">
                <a:ln>
                  <a:noFill/>
                </a:ln>
                <a:solidFill>
                  <a:srgbClr val="392503"/>
                </a:solidFill>
                <a:effectLst/>
                <a:uLnTx/>
                <a:uFillTx/>
                <a:sym typeface="Arial"/>
              </a:rPr>
              <a:t>Comparison?</a:t>
            </a:r>
          </a:p>
          <a:p>
            <a:pPr marL="1203965" marR="0" lvl="1" indent="-68580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92503"/>
              </a:buClr>
              <a:buSzPts val="4800"/>
              <a:buFont typeface="Arial" panose="020B0604020202020204" pitchFamily="34" charset="0"/>
              <a:buChar char="•"/>
              <a:tabLst/>
              <a:defRPr/>
            </a:pPr>
            <a:r>
              <a:rPr lang="en-US" sz="4800" dirty="0">
                <a:solidFill>
                  <a:srgbClr val="392503"/>
                </a:solidFill>
              </a:rPr>
              <a:t>How is the outcome being assessed?</a:t>
            </a:r>
            <a:endParaRPr kumimoji="0" lang="en-US" sz="4800" b="0" i="0" u="none" strike="noStrike" kern="0" cap="none" spc="0" normalizeH="0" dirty="0">
              <a:ln>
                <a:noFill/>
              </a:ln>
              <a:solidFill>
                <a:srgbClr val="392503"/>
              </a:solidFill>
              <a:effectLst/>
              <a:uLnTx/>
              <a:uFillTx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3955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20">
          <a:extLst>
            <a:ext uri="{FF2B5EF4-FFF2-40B4-BE49-F238E27FC236}">
              <a16:creationId xmlns:a16="http://schemas.microsoft.com/office/drawing/2014/main" id="{2C60B098-DB55-4F0F-F322-35894C752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>
            <a:extLst>
              <a:ext uri="{FF2B5EF4-FFF2-40B4-BE49-F238E27FC236}">
                <a16:creationId xmlns:a16="http://schemas.microsoft.com/office/drawing/2014/main" id="{B4980AD7-3BD6-E4FC-0594-F342D58AEC3E}"/>
              </a:ext>
            </a:extLst>
          </p:cNvPr>
          <p:cNvSpPr/>
          <p:nvPr/>
        </p:nvSpPr>
        <p:spPr>
          <a:xfrm>
            <a:off x="1847832" y="1986679"/>
            <a:ext cx="14366368" cy="6931772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2" name="Google Shape;122;p16">
            <a:extLst>
              <a:ext uri="{FF2B5EF4-FFF2-40B4-BE49-F238E27FC236}">
                <a16:creationId xmlns:a16="http://schemas.microsoft.com/office/drawing/2014/main" id="{97411F77-596B-FF3E-A9AD-7515C69B14C5}"/>
              </a:ext>
            </a:extLst>
          </p:cNvPr>
          <p:cNvSpPr txBox="1"/>
          <p:nvPr/>
        </p:nvSpPr>
        <p:spPr>
          <a:xfrm>
            <a:off x="225967" y="94593"/>
            <a:ext cx="18062033" cy="1507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  <a:tabLst/>
              <a:defRPr/>
            </a:pPr>
            <a:r>
              <a:rPr lang="en-US" sz="6999" b="1" dirty="0">
                <a:solidFill>
                  <a:srgbClr val="392503"/>
                </a:solidFill>
              </a:rPr>
              <a:t>T-test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123;p16">
            <a:extLst>
              <a:ext uri="{FF2B5EF4-FFF2-40B4-BE49-F238E27FC236}">
                <a16:creationId xmlns:a16="http://schemas.microsoft.com/office/drawing/2014/main" id="{32755D0C-CA04-59BB-0D20-F1E2B48F85F4}"/>
              </a:ext>
            </a:extLst>
          </p:cNvPr>
          <p:cNvSpPr txBox="1"/>
          <p:nvPr/>
        </p:nvSpPr>
        <p:spPr>
          <a:xfrm>
            <a:off x="815692" y="1986679"/>
            <a:ext cx="16430648" cy="8273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03965" marR="0" lvl="1" indent="-68580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92503"/>
              </a:buClr>
              <a:buSzPts val="48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0" i="0" u="none" strike="noStrike" kern="0" cap="none" spc="0" normalizeH="0" dirty="0">
                <a:ln>
                  <a:noFill/>
                </a:ln>
                <a:solidFill>
                  <a:srgbClr val="392503"/>
                </a:solidFill>
                <a:effectLst/>
                <a:uLnTx/>
                <a:uFillTx/>
                <a:sym typeface="Arial"/>
              </a:rPr>
              <a:t>Used to compare 2 means</a:t>
            </a:r>
          </a:p>
          <a:p>
            <a:pPr marL="1203965" marR="0" lvl="1" indent="-68580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92503"/>
              </a:buClr>
              <a:buSzPts val="4800"/>
              <a:buFont typeface="Arial" panose="020B0604020202020204" pitchFamily="34" charset="0"/>
              <a:buChar char="•"/>
              <a:tabLst/>
              <a:defRPr/>
            </a:pPr>
            <a:r>
              <a:rPr lang="en-US" sz="4800" dirty="0">
                <a:solidFill>
                  <a:srgbClr val="392503"/>
                </a:solidFill>
              </a:rPr>
              <a:t>Paired samples – compares means from the same group at 2 different times</a:t>
            </a:r>
          </a:p>
          <a:p>
            <a:pPr marL="1203965" marR="0" lvl="1" indent="-68580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92503"/>
              </a:buClr>
              <a:buSzPts val="48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0" i="0" u="none" strike="noStrike" kern="0" cap="none" spc="0" normalizeH="0" dirty="0">
                <a:ln>
                  <a:noFill/>
                </a:ln>
                <a:solidFill>
                  <a:srgbClr val="392503"/>
                </a:solidFill>
                <a:effectLst/>
                <a:uLnTx/>
                <a:uFillTx/>
                <a:sym typeface="Arial"/>
              </a:rPr>
              <a:t>Unpaired samples – compares means of 2 separate groups</a:t>
            </a:r>
          </a:p>
          <a:p>
            <a:pPr marL="1203965" marR="0" lvl="1" indent="-68580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92503"/>
              </a:buClr>
              <a:buSzPts val="4800"/>
              <a:buFont typeface="Arial" panose="020B0604020202020204" pitchFamily="34" charset="0"/>
              <a:buChar char="•"/>
              <a:tabLst/>
              <a:defRPr/>
            </a:pPr>
            <a:r>
              <a:rPr lang="en-US" sz="4800" dirty="0">
                <a:solidFill>
                  <a:srgbClr val="392503"/>
                </a:solidFill>
              </a:rPr>
              <a:t>Null hypothesis – no difference between the 2 groups</a:t>
            </a:r>
          </a:p>
          <a:p>
            <a:pPr marL="1203965" marR="0" lvl="1" indent="-68580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92503"/>
              </a:buClr>
              <a:buSzPts val="48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0" i="0" u="none" strike="noStrike" kern="0" cap="none" spc="0" normalizeH="0" dirty="0">
                <a:ln>
                  <a:noFill/>
                </a:ln>
                <a:solidFill>
                  <a:srgbClr val="392503"/>
                </a:solidFill>
                <a:effectLst/>
                <a:uLnTx/>
                <a:uFillTx/>
                <a:sym typeface="Arial"/>
              </a:rPr>
              <a:t>P value less than 0.05 means the null hypothesis can be rejected</a:t>
            </a:r>
          </a:p>
        </p:txBody>
      </p:sp>
    </p:spTree>
    <p:extLst>
      <p:ext uri="{BB962C8B-B14F-4D97-AF65-F5344CB8AC3E}">
        <p14:creationId xmlns:p14="http://schemas.microsoft.com/office/powerpoint/2010/main" val="2578225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20">
          <a:extLst>
            <a:ext uri="{FF2B5EF4-FFF2-40B4-BE49-F238E27FC236}">
              <a16:creationId xmlns:a16="http://schemas.microsoft.com/office/drawing/2014/main" id="{913EBB44-519D-FE7A-1A90-071D726A12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>
            <a:extLst>
              <a:ext uri="{FF2B5EF4-FFF2-40B4-BE49-F238E27FC236}">
                <a16:creationId xmlns:a16="http://schemas.microsoft.com/office/drawing/2014/main" id="{28618578-63F0-0D00-FDD0-986B497A2994}"/>
              </a:ext>
            </a:extLst>
          </p:cNvPr>
          <p:cNvSpPr/>
          <p:nvPr/>
        </p:nvSpPr>
        <p:spPr>
          <a:xfrm>
            <a:off x="1847832" y="1986679"/>
            <a:ext cx="14366368" cy="6931772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2" name="Google Shape;122;p16">
            <a:extLst>
              <a:ext uri="{FF2B5EF4-FFF2-40B4-BE49-F238E27FC236}">
                <a16:creationId xmlns:a16="http://schemas.microsoft.com/office/drawing/2014/main" id="{BCE85251-E4EA-4141-12F1-D27972D967EA}"/>
              </a:ext>
            </a:extLst>
          </p:cNvPr>
          <p:cNvSpPr txBox="1"/>
          <p:nvPr/>
        </p:nvSpPr>
        <p:spPr>
          <a:xfrm>
            <a:off x="225967" y="94593"/>
            <a:ext cx="18062033" cy="1507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  <a:tabLst/>
              <a:defRPr/>
            </a:pPr>
            <a:r>
              <a:rPr lang="en-US" sz="6999" b="1" dirty="0">
                <a:solidFill>
                  <a:srgbClr val="392503"/>
                </a:solidFill>
              </a:rPr>
              <a:t>Chi squared test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123;p16">
            <a:extLst>
              <a:ext uri="{FF2B5EF4-FFF2-40B4-BE49-F238E27FC236}">
                <a16:creationId xmlns:a16="http://schemas.microsoft.com/office/drawing/2014/main" id="{3DD5E869-E664-6574-376C-9871EBFB70F2}"/>
              </a:ext>
            </a:extLst>
          </p:cNvPr>
          <p:cNvSpPr txBox="1"/>
          <p:nvPr/>
        </p:nvSpPr>
        <p:spPr>
          <a:xfrm>
            <a:off x="815692" y="1986679"/>
            <a:ext cx="16430648" cy="5170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03965" marR="0" lvl="1" indent="-68580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92503"/>
              </a:buClr>
              <a:buSzPts val="48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0" i="0" u="none" strike="noStrike" kern="0" cap="none" spc="0" normalizeH="0" dirty="0">
                <a:ln>
                  <a:noFill/>
                </a:ln>
                <a:solidFill>
                  <a:srgbClr val="392503"/>
                </a:solidFill>
                <a:effectLst/>
                <a:uLnTx/>
                <a:uFillTx/>
                <a:sym typeface="Arial"/>
              </a:rPr>
              <a:t>Test for association between 2 categorical variables (2 distinct outcomes)</a:t>
            </a:r>
          </a:p>
          <a:p>
            <a:pPr marL="1203965" marR="0" lvl="1" indent="-68580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92503"/>
              </a:buClr>
              <a:buSzPts val="4800"/>
              <a:buFont typeface="Arial" panose="020B0604020202020204" pitchFamily="34" charset="0"/>
              <a:buChar char="•"/>
              <a:tabLst/>
              <a:defRPr/>
            </a:pPr>
            <a:r>
              <a:rPr lang="en-US" sz="4800" dirty="0">
                <a:solidFill>
                  <a:srgbClr val="392503"/>
                </a:solidFill>
              </a:rPr>
              <a:t>Null hypothesis – no association between the 2 outcomes</a:t>
            </a:r>
          </a:p>
          <a:p>
            <a:pPr marL="1203965" marR="0" lvl="1" indent="-68580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92503"/>
              </a:buClr>
              <a:buSzPts val="48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0" i="0" u="none" strike="noStrike" kern="0" cap="none" spc="0" normalizeH="0" dirty="0">
                <a:ln>
                  <a:noFill/>
                </a:ln>
                <a:solidFill>
                  <a:srgbClr val="392503"/>
                </a:solidFill>
                <a:effectLst/>
                <a:uLnTx/>
                <a:uFillTx/>
                <a:sym typeface="Arial"/>
              </a:rPr>
              <a:t>Always use frequencies, not percentages</a:t>
            </a:r>
          </a:p>
        </p:txBody>
      </p:sp>
    </p:spTree>
    <p:extLst>
      <p:ext uri="{BB962C8B-B14F-4D97-AF65-F5344CB8AC3E}">
        <p14:creationId xmlns:p14="http://schemas.microsoft.com/office/powerpoint/2010/main" val="4143219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20">
          <a:extLst>
            <a:ext uri="{FF2B5EF4-FFF2-40B4-BE49-F238E27FC236}">
              <a16:creationId xmlns:a16="http://schemas.microsoft.com/office/drawing/2014/main" id="{DDAA89D6-B7C3-8DAD-83A2-CC1573255B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>
            <a:extLst>
              <a:ext uri="{FF2B5EF4-FFF2-40B4-BE49-F238E27FC236}">
                <a16:creationId xmlns:a16="http://schemas.microsoft.com/office/drawing/2014/main" id="{04BDB4C9-671D-E712-D810-C6FD3F7332E7}"/>
              </a:ext>
            </a:extLst>
          </p:cNvPr>
          <p:cNvSpPr/>
          <p:nvPr/>
        </p:nvSpPr>
        <p:spPr>
          <a:xfrm>
            <a:off x="1847832" y="1986679"/>
            <a:ext cx="14366368" cy="6931772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2" name="Google Shape;122;p16">
            <a:extLst>
              <a:ext uri="{FF2B5EF4-FFF2-40B4-BE49-F238E27FC236}">
                <a16:creationId xmlns:a16="http://schemas.microsoft.com/office/drawing/2014/main" id="{43F07020-8D57-1E5E-EE8A-4A3ABD9DBAB0}"/>
              </a:ext>
            </a:extLst>
          </p:cNvPr>
          <p:cNvSpPr txBox="1"/>
          <p:nvPr/>
        </p:nvSpPr>
        <p:spPr>
          <a:xfrm>
            <a:off x="225967" y="94593"/>
            <a:ext cx="18062033" cy="1507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  <a:tabLst/>
              <a:defRPr/>
            </a:pPr>
            <a:r>
              <a:rPr lang="en-US" sz="6999" b="1" dirty="0">
                <a:solidFill>
                  <a:srgbClr val="392503"/>
                </a:solidFill>
              </a:rPr>
              <a:t>Statistical significance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123;p16">
            <a:extLst>
              <a:ext uri="{FF2B5EF4-FFF2-40B4-BE49-F238E27FC236}">
                <a16:creationId xmlns:a16="http://schemas.microsoft.com/office/drawing/2014/main" id="{7B1A0F64-42C1-EFA7-AD25-1B0598EB5D26}"/>
              </a:ext>
            </a:extLst>
          </p:cNvPr>
          <p:cNvSpPr txBox="1"/>
          <p:nvPr/>
        </p:nvSpPr>
        <p:spPr>
          <a:xfrm>
            <a:off x="815692" y="1986679"/>
            <a:ext cx="16430648" cy="620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03965" marR="0" lvl="1" indent="-68580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92503"/>
              </a:buClr>
              <a:buSzPts val="48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0" i="0" u="none" strike="noStrike" kern="0" cap="none" spc="0" normalizeH="0" dirty="0">
                <a:ln>
                  <a:noFill/>
                </a:ln>
                <a:solidFill>
                  <a:srgbClr val="392503"/>
                </a:solidFill>
                <a:effectLst/>
                <a:uLnTx/>
                <a:uFillTx/>
                <a:sym typeface="Arial"/>
              </a:rPr>
              <a:t>Some results may be clinically important but not statistically significant </a:t>
            </a:r>
            <a:r>
              <a:rPr kumimoji="0" lang="en-US" sz="4800" b="0" i="0" u="none" strike="noStrike" kern="0" cap="none" spc="0" normalizeH="0" dirty="0">
                <a:ln>
                  <a:noFill/>
                </a:ln>
                <a:solidFill>
                  <a:srgbClr val="392503"/>
                </a:solidFill>
                <a:effectLst/>
                <a:uLnTx/>
                <a:uFillTx/>
                <a:sym typeface="Wingdings" pitchFamily="2" charset="2"/>
              </a:rPr>
              <a:t> happens when sample sizes are small</a:t>
            </a:r>
          </a:p>
          <a:p>
            <a:pPr marL="1203965" marR="0" lvl="1" indent="-68580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92503"/>
              </a:buClr>
              <a:buSzPts val="4800"/>
              <a:buFont typeface="Arial" panose="020B0604020202020204" pitchFamily="34" charset="0"/>
              <a:buChar char="•"/>
              <a:tabLst/>
              <a:defRPr/>
            </a:pPr>
            <a:r>
              <a:rPr lang="en-US" sz="4800" dirty="0">
                <a:solidFill>
                  <a:srgbClr val="392503"/>
                </a:solidFill>
                <a:sym typeface="Wingdings" pitchFamily="2" charset="2"/>
              </a:rPr>
              <a:t>Some results may be statistically significant but not clinically important  happens when sample sizes are too big</a:t>
            </a:r>
            <a:endParaRPr kumimoji="0" lang="en-US" sz="4800" b="0" i="0" u="none" strike="noStrike" kern="0" cap="none" spc="0" normalizeH="0" dirty="0">
              <a:ln>
                <a:noFill/>
              </a:ln>
              <a:solidFill>
                <a:srgbClr val="392503"/>
              </a:solidFill>
              <a:effectLst/>
              <a:uLnTx/>
              <a:uFillTx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0002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27">
          <a:extLst>
            <a:ext uri="{FF2B5EF4-FFF2-40B4-BE49-F238E27FC236}">
              <a16:creationId xmlns:a16="http://schemas.microsoft.com/office/drawing/2014/main" id="{FBB0813C-22C0-4414-8AF8-B4C2FA0B36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7">
            <a:extLst>
              <a:ext uri="{FF2B5EF4-FFF2-40B4-BE49-F238E27FC236}">
                <a16:creationId xmlns:a16="http://schemas.microsoft.com/office/drawing/2014/main" id="{CFF56C7F-CB48-4682-404A-6ACA3E68D934}"/>
              </a:ext>
            </a:extLst>
          </p:cNvPr>
          <p:cNvSpPr/>
          <p:nvPr/>
        </p:nvSpPr>
        <p:spPr>
          <a:xfrm>
            <a:off x="3241063" y="-848037"/>
            <a:ext cx="11805873" cy="11805873"/>
          </a:xfrm>
          <a:custGeom>
            <a:avLst/>
            <a:gdLst/>
            <a:ahLst/>
            <a:cxnLst/>
            <a:rect l="l" t="t" r="r" b="b"/>
            <a:pathLst>
              <a:path w="11805873" h="11805873" extrusionOk="0">
                <a:moveTo>
                  <a:pt x="0" y="0"/>
                </a:moveTo>
                <a:lnTo>
                  <a:pt x="11805874" y="0"/>
                </a:lnTo>
                <a:lnTo>
                  <a:pt x="11805874" y="11805873"/>
                </a:lnTo>
                <a:lnTo>
                  <a:pt x="0" y="118058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29" name="Google Shape;129;p17">
            <a:extLst>
              <a:ext uri="{FF2B5EF4-FFF2-40B4-BE49-F238E27FC236}">
                <a16:creationId xmlns:a16="http://schemas.microsoft.com/office/drawing/2014/main" id="{F2EFD151-BDC1-199E-C3EF-CD3319C2303A}"/>
              </a:ext>
            </a:extLst>
          </p:cNvPr>
          <p:cNvSpPr/>
          <p:nvPr/>
        </p:nvSpPr>
        <p:spPr>
          <a:xfrm>
            <a:off x="12431247" y="8472485"/>
            <a:ext cx="1541598" cy="1541598"/>
          </a:xfrm>
          <a:custGeom>
            <a:avLst/>
            <a:gdLst/>
            <a:ahLst/>
            <a:cxnLst/>
            <a:rect l="l" t="t" r="r" b="b"/>
            <a:pathLst>
              <a:path w="1541598" h="1541598" extrusionOk="0">
                <a:moveTo>
                  <a:pt x="0" y="0"/>
                </a:moveTo>
                <a:lnTo>
                  <a:pt x="1541598" y="0"/>
                </a:lnTo>
                <a:lnTo>
                  <a:pt x="1541598" y="1541597"/>
                </a:lnTo>
                <a:lnTo>
                  <a:pt x="0" y="15415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30" name="Google Shape;130;p17">
            <a:extLst>
              <a:ext uri="{FF2B5EF4-FFF2-40B4-BE49-F238E27FC236}">
                <a16:creationId xmlns:a16="http://schemas.microsoft.com/office/drawing/2014/main" id="{72AF91F1-BF49-16E4-5487-926A293256DD}"/>
              </a:ext>
            </a:extLst>
          </p:cNvPr>
          <p:cNvSpPr/>
          <p:nvPr/>
        </p:nvSpPr>
        <p:spPr>
          <a:xfrm>
            <a:off x="4315155" y="8400388"/>
            <a:ext cx="1940180" cy="1515766"/>
          </a:xfrm>
          <a:custGeom>
            <a:avLst/>
            <a:gdLst/>
            <a:ahLst/>
            <a:cxnLst/>
            <a:rect l="l" t="t" r="r" b="b"/>
            <a:pathLst>
              <a:path w="1940180" h="1515766" extrusionOk="0">
                <a:moveTo>
                  <a:pt x="0" y="0"/>
                </a:moveTo>
                <a:lnTo>
                  <a:pt x="1940181" y="0"/>
                </a:lnTo>
                <a:lnTo>
                  <a:pt x="1940181" y="1515766"/>
                </a:lnTo>
                <a:lnTo>
                  <a:pt x="0" y="15157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31" name="Google Shape;131;p17">
            <a:extLst>
              <a:ext uri="{FF2B5EF4-FFF2-40B4-BE49-F238E27FC236}">
                <a16:creationId xmlns:a16="http://schemas.microsoft.com/office/drawing/2014/main" id="{FB6C5F3F-C48E-9D6E-AEC9-027A63B80379}"/>
              </a:ext>
            </a:extLst>
          </p:cNvPr>
          <p:cNvSpPr/>
          <p:nvPr/>
        </p:nvSpPr>
        <p:spPr>
          <a:xfrm>
            <a:off x="10642231" y="8443060"/>
            <a:ext cx="1268308" cy="1430422"/>
          </a:xfrm>
          <a:custGeom>
            <a:avLst/>
            <a:gdLst/>
            <a:ahLst/>
            <a:cxnLst/>
            <a:rect l="l" t="t" r="r" b="b"/>
            <a:pathLst>
              <a:path w="1268308" h="1430422" extrusionOk="0">
                <a:moveTo>
                  <a:pt x="0" y="0"/>
                </a:moveTo>
                <a:lnTo>
                  <a:pt x="1268307" y="0"/>
                </a:lnTo>
                <a:lnTo>
                  <a:pt x="1268307" y="1430422"/>
                </a:lnTo>
                <a:lnTo>
                  <a:pt x="0" y="14304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32" name="Google Shape;132;p17">
            <a:extLst>
              <a:ext uri="{FF2B5EF4-FFF2-40B4-BE49-F238E27FC236}">
                <a16:creationId xmlns:a16="http://schemas.microsoft.com/office/drawing/2014/main" id="{CE9A8446-2006-A797-031B-5C03177EDA01}"/>
              </a:ext>
            </a:extLst>
          </p:cNvPr>
          <p:cNvSpPr/>
          <p:nvPr/>
        </p:nvSpPr>
        <p:spPr>
          <a:xfrm>
            <a:off x="7587401" y="634149"/>
            <a:ext cx="2375956" cy="1767118"/>
          </a:xfrm>
          <a:custGeom>
            <a:avLst/>
            <a:gdLst/>
            <a:ahLst/>
            <a:cxnLst/>
            <a:rect l="l" t="t" r="r" b="b"/>
            <a:pathLst>
              <a:path w="2375956" h="1767118" extrusionOk="0">
                <a:moveTo>
                  <a:pt x="0" y="0"/>
                </a:moveTo>
                <a:lnTo>
                  <a:pt x="2375957" y="0"/>
                </a:lnTo>
                <a:lnTo>
                  <a:pt x="2375957" y="1767118"/>
                </a:lnTo>
                <a:lnTo>
                  <a:pt x="0" y="17671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33" name="Google Shape;133;p17">
            <a:extLst>
              <a:ext uri="{FF2B5EF4-FFF2-40B4-BE49-F238E27FC236}">
                <a16:creationId xmlns:a16="http://schemas.microsoft.com/office/drawing/2014/main" id="{44576EE6-4542-DB84-1E4B-F1F67F536771}"/>
              </a:ext>
            </a:extLst>
          </p:cNvPr>
          <p:cNvSpPr/>
          <p:nvPr/>
        </p:nvSpPr>
        <p:spPr>
          <a:xfrm>
            <a:off x="11193849" y="207043"/>
            <a:ext cx="2008197" cy="2147805"/>
          </a:xfrm>
          <a:custGeom>
            <a:avLst/>
            <a:gdLst/>
            <a:ahLst/>
            <a:cxnLst/>
            <a:rect l="l" t="t" r="r" b="b"/>
            <a:pathLst>
              <a:path w="2008197" h="2147805" extrusionOk="0">
                <a:moveTo>
                  <a:pt x="0" y="0"/>
                </a:moveTo>
                <a:lnTo>
                  <a:pt x="2008197" y="0"/>
                </a:lnTo>
                <a:lnTo>
                  <a:pt x="2008197" y="2147804"/>
                </a:lnTo>
                <a:lnTo>
                  <a:pt x="0" y="21478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34" name="Google Shape;134;p17">
            <a:extLst>
              <a:ext uri="{FF2B5EF4-FFF2-40B4-BE49-F238E27FC236}">
                <a16:creationId xmlns:a16="http://schemas.microsoft.com/office/drawing/2014/main" id="{908F896E-D97F-0D6E-CE23-454466B3A846}"/>
              </a:ext>
            </a:extLst>
          </p:cNvPr>
          <p:cNvSpPr/>
          <p:nvPr/>
        </p:nvSpPr>
        <p:spPr>
          <a:xfrm>
            <a:off x="4315155" y="416170"/>
            <a:ext cx="2280252" cy="2232747"/>
          </a:xfrm>
          <a:custGeom>
            <a:avLst/>
            <a:gdLst/>
            <a:ahLst/>
            <a:cxnLst/>
            <a:rect l="l" t="t" r="r" b="b"/>
            <a:pathLst>
              <a:path w="2280252" h="2232747" extrusionOk="0">
                <a:moveTo>
                  <a:pt x="0" y="0"/>
                </a:moveTo>
                <a:lnTo>
                  <a:pt x="2280253" y="0"/>
                </a:lnTo>
                <a:lnTo>
                  <a:pt x="2280253" y="2232747"/>
                </a:lnTo>
                <a:lnTo>
                  <a:pt x="0" y="22327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35" name="Google Shape;135;p17">
            <a:extLst>
              <a:ext uri="{FF2B5EF4-FFF2-40B4-BE49-F238E27FC236}">
                <a16:creationId xmlns:a16="http://schemas.microsoft.com/office/drawing/2014/main" id="{3BED7F76-B288-407C-927F-125316A81496}"/>
              </a:ext>
            </a:extLst>
          </p:cNvPr>
          <p:cNvSpPr/>
          <p:nvPr/>
        </p:nvSpPr>
        <p:spPr>
          <a:xfrm>
            <a:off x="6793498" y="8208651"/>
            <a:ext cx="1184381" cy="1871306"/>
          </a:xfrm>
          <a:custGeom>
            <a:avLst/>
            <a:gdLst/>
            <a:ahLst/>
            <a:cxnLst/>
            <a:rect l="l" t="t" r="r" b="b"/>
            <a:pathLst>
              <a:path w="1184381" h="1871306" extrusionOk="0">
                <a:moveTo>
                  <a:pt x="0" y="0"/>
                </a:moveTo>
                <a:lnTo>
                  <a:pt x="1184381" y="0"/>
                </a:lnTo>
                <a:lnTo>
                  <a:pt x="1184381" y="1871306"/>
                </a:lnTo>
                <a:lnTo>
                  <a:pt x="0" y="18713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36" name="Google Shape;136;p17">
            <a:extLst>
              <a:ext uri="{FF2B5EF4-FFF2-40B4-BE49-F238E27FC236}">
                <a16:creationId xmlns:a16="http://schemas.microsoft.com/office/drawing/2014/main" id="{FCE4BE1A-9235-E057-53CF-C4057597CA11}"/>
              </a:ext>
            </a:extLst>
          </p:cNvPr>
          <p:cNvSpPr/>
          <p:nvPr/>
        </p:nvSpPr>
        <p:spPr>
          <a:xfrm>
            <a:off x="8301729" y="8518717"/>
            <a:ext cx="2146863" cy="1449132"/>
          </a:xfrm>
          <a:custGeom>
            <a:avLst/>
            <a:gdLst/>
            <a:ahLst/>
            <a:cxnLst/>
            <a:rect l="l" t="t" r="r" b="b"/>
            <a:pathLst>
              <a:path w="2146863" h="1449132" extrusionOk="0">
                <a:moveTo>
                  <a:pt x="0" y="0"/>
                </a:moveTo>
                <a:lnTo>
                  <a:pt x="2146863" y="0"/>
                </a:lnTo>
                <a:lnTo>
                  <a:pt x="2146863" y="1449133"/>
                </a:lnTo>
                <a:lnTo>
                  <a:pt x="0" y="14491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37" name="Google Shape;137;p17">
            <a:extLst>
              <a:ext uri="{FF2B5EF4-FFF2-40B4-BE49-F238E27FC236}">
                <a16:creationId xmlns:a16="http://schemas.microsoft.com/office/drawing/2014/main" id="{C94F3DBE-4A23-8340-50A9-7071925CD3B9}"/>
              </a:ext>
            </a:extLst>
          </p:cNvPr>
          <p:cNvSpPr txBox="1"/>
          <p:nvPr/>
        </p:nvSpPr>
        <p:spPr>
          <a:xfrm>
            <a:off x="4648446" y="4322097"/>
            <a:ext cx="9324398" cy="1507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</a:pPr>
            <a:r>
              <a:rPr lang="en-US" sz="6999" b="1" dirty="0">
                <a:solidFill>
                  <a:srgbClr val="FFFFFF"/>
                </a:solidFill>
              </a:rPr>
              <a:t>SBA!!!</a:t>
            </a:r>
            <a:r>
              <a:rPr lang="en-US" sz="6999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277583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41">
          <a:extLst>
            <a:ext uri="{FF2B5EF4-FFF2-40B4-BE49-F238E27FC236}">
              <a16:creationId xmlns:a16="http://schemas.microsoft.com/office/drawing/2014/main" id="{78D423DB-F93B-0BDF-FA13-5F8CEB3E4E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8">
            <a:extLst>
              <a:ext uri="{FF2B5EF4-FFF2-40B4-BE49-F238E27FC236}">
                <a16:creationId xmlns:a16="http://schemas.microsoft.com/office/drawing/2014/main" id="{C3A1AF63-D410-546F-E6FC-91CED238F023}"/>
              </a:ext>
            </a:extLst>
          </p:cNvPr>
          <p:cNvSpPr/>
          <p:nvPr/>
        </p:nvSpPr>
        <p:spPr>
          <a:xfrm>
            <a:off x="1847832" y="1986679"/>
            <a:ext cx="14366368" cy="6931772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83FE3F-A5C9-CA8F-B736-83B97593DD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7832" y="3816350"/>
            <a:ext cx="14352881" cy="265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8693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20">
          <a:extLst>
            <a:ext uri="{FF2B5EF4-FFF2-40B4-BE49-F238E27FC236}">
              <a16:creationId xmlns:a16="http://schemas.microsoft.com/office/drawing/2014/main" id="{0E2D486E-AF73-1587-0640-8B6C59F489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>
            <a:extLst>
              <a:ext uri="{FF2B5EF4-FFF2-40B4-BE49-F238E27FC236}">
                <a16:creationId xmlns:a16="http://schemas.microsoft.com/office/drawing/2014/main" id="{8EB8EB72-E407-7DE0-C5A7-2BAB10380D64}"/>
              </a:ext>
            </a:extLst>
          </p:cNvPr>
          <p:cNvSpPr/>
          <p:nvPr/>
        </p:nvSpPr>
        <p:spPr>
          <a:xfrm>
            <a:off x="1847832" y="1986679"/>
            <a:ext cx="14366368" cy="6931772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2" name="Google Shape;122;p16">
            <a:extLst>
              <a:ext uri="{FF2B5EF4-FFF2-40B4-BE49-F238E27FC236}">
                <a16:creationId xmlns:a16="http://schemas.microsoft.com/office/drawing/2014/main" id="{97BDD5F8-8499-1573-C914-F34F9EAC402E}"/>
              </a:ext>
            </a:extLst>
          </p:cNvPr>
          <p:cNvSpPr txBox="1"/>
          <p:nvPr/>
        </p:nvSpPr>
        <p:spPr>
          <a:xfrm>
            <a:off x="225967" y="94593"/>
            <a:ext cx="18062033" cy="1507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  <a:tabLst/>
              <a:defRPr/>
            </a:pPr>
            <a:r>
              <a:rPr lang="en-US" sz="6999" b="1" dirty="0">
                <a:solidFill>
                  <a:srgbClr val="392503"/>
                </a:solidFill>
              </a:rPr>
              <a:t>Adaptive immune response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123;p16">
            <a:extLst>
              <a:ext uri="{FF2B5EF4-FFF2-40B4-BE49-F238E27FC236}">
                <a16:creationId xmlns:a16="http://schemas.microsoft.com/office/drawing/2014/main" id="{3DF7434F-0305-2651-15F2-EBD0FBAD38D1}"/>
              </a:ext>
            </a:extLst>
          </p:cNvPr>
          <p:cNvSpPr txBox="1"/>
          <p:nvPr/>
        </p:nvSpPr>
        <p:spPr>
          <a:xfrm>
            <a:off x="815692" y="1368549"/>
            <a:ext cx="16430648" cy="9307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036329" marR="0" lvl="1" indent="-518164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92503"/>
              </a:buClr>
              <a:buSzPts val="4800"/>
              <a:buFont typeface="Arial"/>
              <a:buChar char="•"/>
              <a:tabLst/>
              <a:defRPr/>
            </a:pPr>
            <a:r>
              <a:rPr lang="en-US" sz="4800" dirty="0">
                <a:solidFill>
                  <a:srgbClr val="392503"/>
                </a:solidFill>
              </a:rPr>
              <a:t>More specific and has memory</a:t>
            </a:r>
          </a:p>
          <a:p>
            <a:pPr marL="1036329" marR="0" lvl="1" indent="-518164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92503"/>
              </a:buClr>
              <a:buSzPts val="4800"/>
              <a:buFont typeface="Arial"/>
              <a:buChar char="•"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39250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39250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lymphocytes and T lymphocytes</a:t>
            </a:r>
            <a:endParaRPr lang="en-US" dirty="0"/>
          </a:p>
          <a:p>
            <a:pPr marL="1036329" marR="0" lvl="1" indent="-518164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92503"/>
              </a:buClr>
              <a:buSzPts val="4800"/>
              <a:buFont typeface="Arial"/>
              <a:buChar char="•"/>
              <a:tabLst/>
              <a:defRPr/>
            </a:pP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39250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 and T receptors both have variable and constant regions</a:t>
            </a:r>
          </a:p>
          <a:p>
            <a:pPr marL="1036329" marR="0" lvl="1" indent="-518164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92503"/>
              </a:buClr>
              <a:buSzPts val="4800"/>
              <a:buFont typeface="Arial"/>
              <a:buChar char="•"/>
              <a:tabLst/>
              <a:defRPr/>
            </a:pPr>
            <a:r>
              <a:rPr lang="en-US" sz="4800" dirty="0">
                <a:solidFill>
                  <a:srgbClr val="392503"/>
                </a:solidFill>
              </a:rPr>
              <a:t>B cell – bone marrow</a:t>
            </a:r>
          </a:p>
          <a:p>
            <a:pPr marL="1036329" marR="0" lvl="1" indent="-518164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92503"/>
              </a:buClr>
              <a:buSzPts val="4800"/>
              <a:buFont typeface="Arial"/>
              <a:buChar char="•"/>
              <a:tabLst/>
              <a:defRPr/>
            </a:pP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39250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 cell – thymus</a:t>
            </a:r>
          </a:p>
          <a:p>
            <a:pPr marL="1036329" marR="0" lvl="1" indent="-518164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92503"/>
              </a:buClr>
              <a:buSzPts val="4800"/>
              <a:buFont typeface="Arial"/>
              <a:buChar char="•"/>
              <a:tabLst/>
              <a:defRPr/>
            </a:pPr>
            <a:r>
              <a:rPr lang="en-US" sz="4800" noProof="0" dirty="0">
                <a:solidFill>
                  <a:srgbClr val="392503"/>
                </a:solidFill>
              </a:rPr>
              <a:t>T cell receptor is not involved beyond the recognition of antigen, B cells differentiates into plasma cell that secretes antibodies</a:t>
            </a:r>
            <a:endParaRPr kumimoji="0" lang="en-US" sz="4800" b="0" i="0" u="none" strike="noStrike" kern="0" cap="none" spc="0" normalizeH="0" noProof="0" dirty="0">
              <a:ln>
                <a:noFill/>
              </a:ln>
              <a:solidFill>
                <a:srgbClr val="392503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06367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41">
          <a:extLst>
            <a:ext uri="{FF2B5EF4-FFF2-40B4-BE49-F238E27FC236}">
              <a16:creationId xmlns:a16="http://schemas.microsoft.com/office/drawing/2014/main" id="{613BBD3E-2DAC-EF71-A126-1F932DDA13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8">
            <a:extLst>
              <a:ext uri="{FF2B5EF4-FFF2-40B4-BE49-F238E27FC236}">
                <a16:creationId xmlns:a16="http://schemas.microsoft.com/office/drawing/2014/main" id="{CBA2B2D7-304A-BB0D-5E54-E9B5D2698470}"/>
              </a:ext>
            </a:extLst>
          </p:cNvPr>
          <p:cNvSpPr/>
          <p:nvPr/>
        </p:nvSpPr>
        <p:spPr>
          <a:xfrm>
            <a:off x="1847832" y="1986679"/>
            <a:ext cx="14366368" cy="6931772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4B7B245-1F14-1284-C722-4F46BD17FA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1699" y="4181927"/>
            <a:ext cx="13618634" cy="2541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5644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41">
          <a:extLst>
            <a:ext uri="{FF2B5EF4-FFF2-40B4-BE49-F238E27FC236}">
              <a16:creationId xmlns:a16="http://schemas.microsoft.com/office/drawing/2014/main" id="{94E9FAB2-15F5-573A-C93F-3AEF458F45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8">
            <a:extLst>
              <a:ext uri="{FF2B5EF4-FFF2-40B4-BE49-F238E27FC236}">
                <a16:creationId xmlns:a16="http://schemas.microsoft.com/office/drawing/2014/main" id="{1AF05EBD-4B54-AE92-45D3-D1C163045A9B}"/>
              </a:ext>
            </a:extLst>
          </p:cNvPr>
          <p:cNvSpPr/>
          <p:nvPr/>
        </p:nvSpPr>
        <p:spPr>
          <a:xfrm>
            <a:off x="1847832" y="1986679"/>
            <a:ext cx="14366368" cy="6931772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2E06381-728B-06A0-7AAF-1DDD7EDB4E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6338" y="3007139"/>
            <a:ext cx="9915324" cy="4272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02954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41">
          <a:extLst>
            <a:ext uri="{FF2B5EF4-FFF2-40B4-BE49-F238E27FC236}">
              <a16:creationId xmlns:a16="http://schemas.microsoft.com/office/drawing/2014/main" id="{F6CCCAFA-DB02-C164-D9BA-B73601C98B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8">
            <a:extLst>
              <a:ext uri="{FF2B5EF4-FFF2-40B4-BE49-F238E27FC236}">
                <a16:creationId xmlns:a16="http://schemas.microsoft.com/office/drawing/2014/main" id="{B7459C87-84BB-1E15-9087-D4685CA0C0A8}"/>
              </a:ext>
            </a:extLst>
          </p:cNvPr>
          <p:cNvSpPr/>
          <p:nvPr/>
        </p:nvSpPr>
        <p:spPr>
          <a:xfrm>
            <a:off x="1847832" y="1986679"/>
            <a:ext cx="14366368" cy="6931772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738850-666C-304F-CF58-1834D986D8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6058" y="3043095"/>
            <a:ext cx="10255884" cy="4200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37303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41">
          <a:extLst>
            <a:ext uri="{FF2B5EF4-FFF2-40B4-BE49-F238E27FC236}">
              <a16:creationId xmlns:a16="http://schemas.microsoft.com/office/drawing/2014/main" id="{E3E5FA6B-A682-0560-3BB7-0A8AA9A533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8">
            <a:extLst>
              <a:ext uri="{FF2B5EF4-FFF2-40B4-BE49-F238E27FC236}">
                <a16:creationId xmlns:a16="http://schemas.microsoft.com/office/drawing/2014/main" id="{EB91C4B7-BA31-A5D7-FBE8-6688E3C18904}"/>
              </a:ext>
            </a:extLst>
          </p:cNvPr>
          <p:cNvSpPr/>
          <p:nvPr/>
        </p:nvSpPr>
        <p:spPr>
          <a:xfrm>
            <a:off x="1847832" y="1986679"/>
            <a:ext cx="14366368" cy="6931772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EA2230-2D12-6CE5-78C6-EAF68DF7AC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9284" y="3410525"/>
            <a:ext cx="10569431" cy="346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71780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41">
          <a:extLst>
            <a:ext uri="{FF2B5EF4-FFF2-40B4-BE49-F238E27FC236}">
              <a16:creationId xmlns:a16="http://schemas.microsoft.com/office/drawing/2014/main" id="{1944A790-9332-FA7E-5B6A-6D5344D39C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8">
            <a:extLst>
              <a:ext uri="{FF2B5EF4-FFF2-40B4-BE49-F238E27FC236}">
                <a16:creationId xmlns:a16="http://schemas.microsoft.com/office/drawing/2014/main" id="{5F4ECEAF-A04F-47E6-99AA-24934D65F632}"/>
              </a:ext>
            </a:extLst>
          </p:cNvPr>
          <p:cNvSpPr/>
          <p:nvPr/>
        </p:nvSpPr>
        <p:spPr>
          <a:xfrm>
            <a:off x="1847832" y="1986679"/>
            <a:ext cx="14366368" cy="6931772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15EBAE-AD90-FF55-4266-6276C2F2F6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6883" y="3656458"/>
            <a:ext cx="9794234" cy="2974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7746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41">
          <a:extLst>
            <a:ext uri="{FF2B5EF4-FFF2-40B4-BE49-F238E27FC236}">
              <a16:creationId xmlns:a16="http://schemas.microsoft.com/office/drawing/2014/main" id="{960D5975-9986-3276-E4E3-B1B1FD01FF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8">
            <a:extLst>
              <a:ext uri="{FF2B5EF4-FFF2-40B4-BE49-F238E27FC236}">
                <a16:creationId xmlns:a16="http://schemas.microsoft.com/office/drawing/2014/main" id="{6D2E6897-7BDA-8B57-6317-EE5AE52BC34A}"/>
              </a:ext>
            </a:extLst>
          </p:cNvPr>
          <p:cNvSpPr/>
          <p:nvPr/>
        </p:nvSpPr>
        <p:spPr>
          <a:xfrm>
            <a:off x="1847832" y="1986679"/>
            <a:ext cx="14366368" cy="6931772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784627-D1CF-7444-180C-5C5EC7D997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1939" y="4431499"/>
            <a:ext cx="11578153" cy="2042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22097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41">
          <a:extLst>
            <a:ext uri="{FF2B5EF4-FFF2-40B4-BE49-F238E27FC236}">
              <a16:creationId xmlns:a16="http://schemas.microsoft.com/office/drawing/2014/main" id="{73BC8600-8632-DCEE-299D-ED7973A2F0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8">
            <a:extLst>
              <a:ext uri="{FF2B5EF4-FFF2-40B4-BE49-F238E27FC236}">
                <a16:creationId xmlns:a16="http://schemas.microsoft.com/office/drawing/2014/main" id="{A2894F1C-93F5-D08C-7E59-C7A75E004A28}"/>
              </a:ext>
            </a:extLst>
          </p:cNvPr>
          <p:cNvSpPr/>
          <p:nvPr/>
        </p:nvSpPr>
        <p:spPr>
          <a:xfrm>
            <a:off x="1847832" y="1986679"/>
            <a:ext cx="14366368" cy="6931772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BC5ECE-D6BF-27E3-450E-1885EDA46C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0653" y="4053037"/>
            <a:ext cx="13466693" cy="218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65612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41">
          <a:extLst>
            <a:ext uri="{FF2B5EF4-FFF2-40B4-BE49-F238E27FC236}">
              <a16:creationId xmlns:a16="http://schemas.microsoft.com/office/drawing/2014/main" id="{7CC66482-11CD-70EB-C328-93269ECA96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8">
            <a:extLst>
              <a:ext uri="{FF2B5EF4-FFF2-40B4-BE49-F238E27FC236}">
                <a16:creationId xmlns:a16="http://schemas.microsoft.com/office/drawing/2014/main" id="{719DF975-0A7E-F5F6-B394-8BB037554FA4}"/>
              </a:ext>
            </a:extLst>
          </p:cNvPr>
          <p:cNvSpPr/>
          <p:nvPr/>
        </p:nvSpPr>
        <p:spPr>
          <a:xfrm>
            <a:off x="1847832" y="1986679"/>
            <a:ext cx="14366368" cy="6931772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114264-C3AE-126F-AEC4-969AA9822A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2998" y="4123070"/>
            <a:ext cx="10122003" cy="204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04560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41">
          <a:extLst>
            <a:ext uri="{FF2B5EF4-FFF2-40B4-BE49-F238E27FC236}">
              <a16:creationId xmlns:a16="http://schemas.microsoft.com/office/drawing/2014/main" id="{3183C72A-13E2-E27F-2385-325D50E37E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8">
            <a:extLst>
              <a:ext uri="{FF2B5EF4-FFF2-40B4-BE49-F238E27FC236}">
                <a16:creationId xmlns:a16="http://schemas.microsoft.com/office/drawing/2014/main" id="{4A5FB0DD-8B36-007B-A7A0-D58757BF831C}"/>
              </a:ext>
            </a:extLst>
          </p:cNvPr>
          <p:cNvSpPr/>
          <p:nvPr/>
        </p:nvSpPr>
        <p:spPr>
          <a:xfrm>
            <a:off x="1847832" y="1986679"/>
            <a:ext cx="14366368" cy="6931772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A2BDEC-8851-14C5-EA31-7BDD88AB0C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6674" y="4102101"/>
            <a:ext cx="9574651" cy="2082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52259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0"/>
          <p:cNvSpPr/>
          <p:nvPr/>
        </p:nvSpPr>
        <p:spPr>
          <a:xfrm>
            <a:off x="3241063" y="-848037"/>
            <a:ext cx="11805873" cy="11805873"/>
          </a:xfrm>
          <a:custGeom>
            <a:avLst/>
            <a:gdLst/>
            <a:ahLst/>
            <a:cxnLst/>
            <a:rect l="l" t="t" r="r" b="b"/>
            <a:pathLst>
              <a:path w="11805873" h="11805873" extrusionOk="0">
                <a:moveTo>
                  <a:pt x="0" y="0"/>
                </a:moveTo>
                <a:lnTo>
                  <a:pt x="11805874" y="0"/>
                </a:lnTo>
                <a:lnTo>
                  <a:pt x="11805874" y="11805873"/>
                </a:lnTo>
                <a:lnTo>
                  <a:pt x="0" y="118058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59" name="Google Shape;159;p20"/>
          <p:cNvSpPr/>
          <p:nvPr/>
        </p:nvSpPr>
        <p:spPr>
          <a:xfrm>
            <a:off x="720840" y="7853316"/>
            <a:ext cx="1940180" cy="1515766"/>
          </a:xfrm>
          <a:custGeom>
            <a:avLst/>
            <a:gdLst/>
            <a:ahLst/>
            <a:cxnLst/>
            <a:rect l="l" t="t" r="r" b="b"/>
            <a:pathLst>
              <a:path w="1940180" h="1515766" extrusionOk="0">
                <a:moveTo>
                  <a:pt x="0" y="0"/>
                </a:moveTo>
                <a:lnTo>
                  <a:pt x="1940181" y="0"/>
                </a:lnTo>
                <a:lnTo>
                  <a:pt x="1940181" y="1515766"/>
                </a:lnTo>
                <a:lnTo>
                  <a:pt x="0" y="15157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60" name="Google Shape;160;p20"/>
          <p:cNvSpPr/>
          <p:nvPr/>
        </p:nvSpPr>
        <p:spPr>
          <a:xfrm>
            <a:off x="15990992" y="4339688"/>
            <a:ext cx="1268308" cy="1430422"/>
          </a:xfrm>
          <a:custGeom>
            <a:avLst/>
            <a:gdLst/>
            <a:ahLst/>
            <a:cxnLst/>
            <a:rect l="l" t="t" r="r" b="b"/>
            <a:pathLst>
              <a:path w="1268308" h="1430422" extrusionOk="0">
                <a:moveTo>
                  <a:pt x="0" y="0"/>
                </a:moveTo>
                <a:lnTo>
                  <a:pt x="1268308" y="0"/>
                </a:lnTo>
                <a:lnTo>
                  <a:pt x="1268308" y="1430422"/>
                </a:lnTo>
                <a:lnTo>
                  <a:pt x="0" y="14304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61" name="Google Shape;161;p20"/>
          <p:cNvSpPr/>
          <p:nvPr/>
        </p:nvSpPr>
        <p:spPr>
          <a:xfrm>
            <a:off x="550804" y="4621883"/>
            <a:ext cx="2375956" cy="1767118"/>
          </a:xfrm>
          <a:custGeom>
            <a:avLst/>
            <a:gdLst/>
            <a:ahLst/>
            <a:cxnLst/>
            <a:rect l="l" t="t" r="r" b="b"/>
            <a:pathLst>
              <a:path w="2375956" h="1767118" extrusionOk="0">
                <a:moveTo>
                  <a:pt x="0" y="0"/>
                </a:moveTo>
                <a:lnTo>
                  <a:pt x="2375957" y="0"/>
                </a:lnTo>
                <a:lnTo>
                  <a:pt x="2375957" y="1767118"/>
                </a:lnTo>
                <a:lnTo>
                  <a:pt x="0" y="17671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62" name="Google Shape;162;p20"/>
          <p:cNvSpPr/>
          <p:nvPr/>
        </p:nvSpPr>
        <p:spPr>
          <a:xfrm>
            <a:off x="15585334" y="634149"/>
            <a:ext cx="2008197" cy="2147805"/>
          </a:xfrm>
          <a:custGeom>
            <a:avLst/>
            <a:gdLst/>
            <a:ahLst/>
            <a:cxnLst/>
            <a:rect l="l" t="t" r="r" b="b"/>
            <a:pathLst>
              <a:path w="2008197" h="2147805" extrusionOk="0">
                <a:moveTo>
                  <a:pt x="0" y="0"/>
                </a:moveTo>
                <a:lnTo>
                  <a:pt x="2008197" y="0"/>
                </a:lnTo>
                <a:lnTo>
                  <a:pt x="2008197" y="2147805"/>
                </a:lnTo>
                <a:lnTo>
                  <a:pt x="0" y="21478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63" name="Google Shape;163;p20"/>
          <p:cNvSpPr/>
          <p:nvPr/>
        </p:nvSpPr>
        <p:spPr>
          <a:xfrm>
            <a:off x="550804" y="634149"/>
            <a:ext cx="2280252" cy="2232747"/>
          </a:xfrm>
          <a:custGeom>
            <a:avLst/>
            <a:gdLst/>
            <a:ahLst/>
            <a:cxnLst/>
            <a:rect l="l" t="t" r="r" b="b"/>
            <a:pathLst>
              <a:path w="2280252" h="2232747" extrusionOk="0">
                <a:moveTo>
                  <a:pt x="0" y="0"/>
                </a:moveTo>
                <a:lnTo>
                  <a:pt x="2280253" y="0"/>
                </a:lnTo>
                <a:lnTo>
                  <a:pt x="2280253" y="2232747"/>
                </a:lnTo>
                <a:lnTo>
                  <a:pt x="0" y="22327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64" name="Google Shape;164;p20"/>
          <p:cNvSpPr/>
          <p:nvPr/>
        </p:nvSpPr>
        <p:spPr>
          <a:xfrm>
            <a:off x="15990992" y="6479905"/>
            <a:ext cx="1184381" cy="1871306"/>
          </a:xfrm>
          <a:custGeom>
            <a:avLst/>
            <a:gdLst/>
            <a:ahLst/>
            <a:cxnLst/>
            <a:rect l="l" t="t" r="r" b="b"/>
            <a:pathLst>
              <a:path w="1184381" h="1871306" extrusionOk="0">
                <a:moveTo>
                  <a:pt x="0" y="0"/>
                </a:moveTo>
                <a:lnTo>
                  <a:pt x="1184381" y="0"/>
                </a:lnTo>
                <a:lnTo>
                  <a:pt x="1184381" y="1871305"/>
                </a:lnTo>
                <a:lnTo>
                  <a:pt x="0" y="18713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65" name="Google Shape;165;p20"/>
          <p:cNvSpPr txBox="1"/>
          <p:nvPr/>
        </p:nvSpPr>
        <p:spPr>
          <a:xfrm>
            <a:off x="4287093" y="895350"/>
            <a:ext cx="9324398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</a:pPr>
            <a:r>
              <a:rPr lang="en-US" sz="6999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FEEDBACK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20"/>
          <p:cNvSpPr txBox="1"/>
          <p:nvPr/>
        </p:nvSpPr>
        <p:spPr>
          <a:xfrm>
            <a:off x="3715206" y="7001644"/>
            <a:ext cx="8095200" cy="26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Thank you!!</a:t>
            </a:r>
            <a:endParaRPr sz="32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Any questions?</a:t>
            </a:r>
            <a:endParaRPr sz="32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keshani.ganendiran@kcl.ac.uk</a:t>
            </a:r>
            <a:endParaRPr sz="32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A qr code on a blue background&#10;&#10;AI-generated content may be incorrect.">
            <a:extLst>
              <a:ext uri="{FF2B5EF4-FFF2-40B4-BE49-F238E27FC236}">
                <a16:creationId xmlns:a16="http://schemas.microsoft.com/office/drawing/2014/main" id="{D31E2FA2-350B-0B48-CD42-F4A8CE54F788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22760" t="32975" r="21685" b="10573"/>
          <a:stretch>
            <a:fillRect/>
          </a:stretch>
        </p:blipFill>
        <p:spPr>
          <a:xfrm>
            <a:off x="6092927" y="2147734"/>
            <a:ext cx="5715016" cy="580718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20">
          <a:extLst>
            <a:ext uri="{FF2B5EF4-FFF2-40B4-BE49-F238E27FC236}">
              <a16:creationId xmlns:a16="http://schemas.microsoft.com/office/drawing/2014/main" id="{D9EDF6C5-4AC9-74A0-2534-D876A6CA3F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>
            <a:extLst>
              <a:ext uri="{FF2B5EF4-FFF2-40B4-BE49-F238E27FC236}">
                <a16:creationId xmlns:a16="http://schemas.microsoft.com/office/drawing/2014/main" id="{9B55B366-B91D-1D74-2CB3-7A44FDEF5E81}"/>
              </a:ext>
            </a:extLst>
          </p:cNvPr>
          <p:cNvSpPr/>
          <p:nvPr/>
        </p:nvSpPr>
        <p:spPr>
          <a:xfrm>
            <a:off x="1847832" y="1986679"/>
            <a:ext cx="14366368" cy="6931772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2" name="Google Shape;122;p16">
            <a:extLst>
              <a:ext uri="{FF2B5EF4-FFF2-40B4-BE49-F238E27FC236}">
                <a16:creationId xmlns:a16="http://schemas.microsoft.com/office/drawing/2014/main" id="{F2774832-4831-EDEE-948F-696BA76FBE17}"/>
              </a:ext>
            </a:extLst>
          </p:cNvPr>
          <p:cNvSpPr txBox="1"/>
          <p:nvPr/>
        </p:nvSpPr>
        <p:spPr>
          <a:xfrm>
            <a:off x="225967" y="94593"/>
            <a:ext cx="18062033" cy="1507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  <a:tabLst/>
              <a:defRPr/>
            </a:pPr>
            <a:r>
              <a:rPr lang="en-US" sz="6999" b="1" dirty="0">
                <a:solidFill>
                  <a:srgbClr val="392503"/>
                </a:solidFill>
              </a:rPr>
              <a:t>Adaptive immune response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194" name="Picture 2" descr="Types of adaptive immunity &#10;ADAPTIVE IMMUNITY &#10;ACTIVE &#10;NATURAL &#10;Exposure to infectious agent &#10;ARTIFICIAL &#10;Vaccination &#10;NATURAL &#10;Maternal antibodies &#10;PASSIVE &#10;ARTIFICIAL &#10;Injected Antibodies ">
            <a:extLst>
              <a:ext uri="{FF2B5EF4-FFF2-40B4-BE49-F238E27FC236}">
                <a16:creationId xmlns:a16="http://schemas.microsoft.com/office/drawing/2014/main" id="{A600093B-4150-8D77-6636-CA1BED07A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150" y="1602506"/>
            <a:ext cx="14983732" cy="7995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05242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86"/>
        </a:solidFill>
        <a:effectLst/>
      </p:bgPr>
    </p:bg>
    <p:spTree>
      <p:nvGrpSpPr>
        <p:cNvPr id="1" name="Shape 120">
          <a:extLst>
            <a:ext uri="{FF2B5EF4-FFF2-40B4-BE49-F238E27FC236}">
              <a16:creationId xmlns:a16="http://schemas.microsoft.com/office/drawing/2014/main" id="{02B0EE7B-3B5D-EA62-D451-E0D3683D4D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>
            <a:extLst>
              <a:ext uri="{FF2B5EF4-FFF2-40B4-BE49-F238E27FC236}">
                <a16:creationId xmlns:a16="http://schemas.microsoft.com/office/drawing/2014/main" id="{7944A34B-9140-DDCA-8E0A-8004FD507D6E}"/>
              </a:ext>
            </a:extLst>
          </p:cNvPr>
          <p:cNvSpPr/>
          <p:nvPr/>
        </p:nvSpPr>
        <p:spPr>
          <a:xfrm>
            <a:off x="4352493" y="3443135"/>
            <a:ext cx="11486055" cy="4999600"/>
          </a:xfrm>
          <a:custGeom>
            <a:avLst/>
            <a:gdLst/>
            <a:ahLst/>
            <a:cxnLst/>
            <a:rect l="l" t="t" r="r" b="b"/>
            <a:pathLst>
              <a:path w="14366368" h="6931772" extrusionOk="0">
                <a:moveTo>
                  <a:pt x="0" y="0"/>
                </a:moveTo>
                <a:lnTo>
                  <a:pt x="14366368" y="0"/>
                </a:lnTo>
                <a:lnTo>
                  <a:pt x="14366368" y="6931772"/>
                </a:lnTo>
                <a:lnTo>
                  <a:pt x="0" y="693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2" name="Google Shape;122;p16">
            <a:extLst>
              <a:ext uri="{FF2B5EF4-FFF2-40B4-BE49-F238E27FC236}">
                <a16:creationId xmlns:a16="http://schemas.microsoft.com/office/drawing/2014/main" id="{3F93C5FC-1D6C-7EC2-7652-79BF2317B0F3}"/>
              </a:ext>
            </a:extLst>
          </p:cNvPr>
          <p:cNvSpPr txBox="1"/>
          <p:nvPr/>
        </p:nvSpPr>
        <p:spPr>
          <a:xfrm>
            <a:off x="225967" y="94593"/>
            <a:ext cx="18062033" cy="1507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  <a:tabLst/>
              <a:defRPr/>
            </a:pPr>
            <a:r>
              <a:rPr lang="en-US" sz="6999" b="1" dirty="0">
                <a:solidFill>
                  <a:srgbClr val="392503"/>
                </a:solidFill>
              </a:rPr>
              <a:t>B cells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98" name="Picture 2" descr="Antibody = Immunoglobulin &#10;Two identical &#10;heavy chains V &#10;Two identical light &#10;chains &#10;Constant regions &#10;Constant region of the heavy chain &#10;determines if the antibody is &#10;lgM, lgG, lgA, lgE or lgD... &#10;Variable regions &#10;determine specificity &#10;Kappa &#10;or &#10;Lambda &#10;. and therefore determines function ">
            <a:extLst>
              <a:ext uri="{FF2B5EF4-FFF2-40B4-BE49-F238E27FC236}">
                <a16:creationId xmlns:a16="http://schemas.microsoft.com/office/drawing/2014/main" id="{E4BC111A-37E6-2422-3B8A-9B13D7BB6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811" y="1602506"/>
            <a:ext cx="14326980" cy="7991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11676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1245</TotalTime>
  <Words>1476</Words>
  <Application>Microsoft Office PowerPoint</Application>
  <PresentationFormat>Custom</PresentationFormat>
  <Paragraphs>196</Paragraphs>
  <Slides>79</Slides>
  <Notes>79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Keshani Ganendiran</cp:lastModifiedBy>
  <cp:revision>22</cp:revision>
  <dcterms:modified xsi:type="dcterms:W3CDTF">2026-04-06T13:36:16Z</dcterms:modified>
</cp:coreProperties>
</file>