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Roboto Thin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hLYZ/aX8qPVms5MlxmE+sH9LOc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RobotoThin-bold.fntdata"/><Relationship Id="rId27" Type="http://schemas.openxmlformats.org/officeDocument/2006/relationships/font" Target="fonts/RobotoTh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Th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RobotoThin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40c69016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40c69016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40c69016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40c69016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40c69016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40c69016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40c69016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40c69016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40c69016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840c69016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40c69016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40c69016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40c69016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840c69016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40c69016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40c69016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40c69016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40c69016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40c69016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40c69016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40c69016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40c69016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3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2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42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4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3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4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4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/>
          <p:nvPr/>
        </p:nvSpPr>
        <p:spPr>
          <a:xfrm>
            <a:off x="80800" y="2652550"/>
            <a:ext cx="8994300" cy="2423700"/>
          </a:xfrm>
          <a:prstGeom prst="rect">
            <a:avLst/>
          </a:prstGeom>
          <a:solidFill>
            <a:srgbClr val="7B23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/>
          <p:nvPr>
            <p:ph type="ctrTitle"/>
          </p:nvPr>
        </p:nvSpPr>
        <p:spPr>
          <a:xfrm>
            <a:off x="485875" y="351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rgbClr val="7C24E8"/>
                </a:solidFill>
              </a:rPr>
              <a:t>SFP Made Simple</a:t>
            </a:r>
            <a:endParaRPr>
              <a:solidFill>
                <a:srgbClr val="7C24E8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</a:pPr>
            <a:r>
              <a:rPr b="0" lang="en" sz="3600">
                <a:solidFill>
                  <a:srgbClr val="7C24E8"/>
                </a:solidFill>
              </a:rPr>
              <a:t>4</a:t>
            </a:r>
            <a:r>
              <a:rPr b="0" lang="en" sz="3600">
                <a:solidFill>
                  <a:srgbClr val="7C24E8"/>
                </a:solidFill>
              </a:rPr>
              <a:t>. </a:t>
            </a:r>
            <a:r>
              <a:rPr b="0" lang="en" sz="3600">
                <a:solidFill>
                  <a:srgbClr val="7C24E8"/>
                </a:solidFill>
              </a:rPr>
              <a:t>Introduction to Interview and Clinical Scenarios</a:t>
            </a:r>
            <a:endParaRPr b="0" sz="3600">
              <a:solidFill>
                <a:srgbClr val="7C24E8"/>
              </a:solidFill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485875" y="19011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accent1"/>
                </a:solidFill>
              </a:rPr>
              <a:t>Dr Katherine Kuncewicz (FY1 UCL)</a:t>
            </a:r>
            <a:endParaRPr sz="2100">
              <a:solidFill>
                <a:schemeClr val="accent1"/>
              </a:solidFill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3800" y="2681600"/>
            <a:ext cx="4196400" cy="2365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Sections of the Interview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311700" y="1478700"/>
            <a:ext cx="8520600" cy="27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Clinical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deaneries will include different sections and vary the content of the section.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40c690162_0_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Contents of the Clinical Station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g2840c690162_0_8"/>
          <p:cNvSpPr txBox="1"/>
          <p:nvPr>
            <p:ph idx="1" type="body"/>
          </p:nvPr>
        </p:nvSpPr>
        <p:spPr>
          <a:xfrm>
            <a:off x="311700" y="2074450"/>
            <a:ext cx="8520600" cy="24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Usually 3 unwell patients handed over.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prioritise and discuss immediate management.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Often has an added ethical element.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40c690162_0_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the Clinical Station</a:t>
            </a:r>
            <a:endParaRPr/>
          </a:p>
        </p:txBody>
      </p:sp>
      <p:sp>
        <p:nvSpPr>
          <p:cNvPr id="194" name="Google Shape;194;g2840c690162_0_32"/>
          <p:cNvSpPr txBox="1"/>
          <p:nvPr>
            <p:ph idx="1" type="body"/>
          </p:nvPr>
        </p:nvSpPr>
        <p:spPr>
          <a:xfrm>
            <a:off x="311700" y="149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Practice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Confidence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Familiarity with timings/content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Reasoning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Skills: ECG, CXR, ABG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Escalation routes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Recognition of limitations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React to changing situations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Ethical considerations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40c690162_0_37"/>
          <p:cNvSpPr txBox="1"/>
          <p:nvPr>
            <p:ph type="title"/>
          </p:nvPr>
        </p:nvSpPr>
        <p:spPr>
          <a:xfrm>
            <a:off x="311700" y="2900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Useful </a:t>
            </a:r>
            <a:r>
              <a:rPr lang="en">
                <a:solidFill>
                  <a:schemeClr val="dk1"/>
                </a:solidFill>
              </a:rPr>
              <a:t>Mnemonics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0" name="Google Shape;200;g2840c690162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948" y="837350"/>
            <a:ext cx="4378374" cy="41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40c690162_0_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206" name="Google Shape;206;g2840c690162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635" y="0"/>
            <a:ext cx="35627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840c690162_0_43"/>
          <p:cNvSpPr txBox="1"/>
          <p:nvPr/>
        </p:nvSpPr>
        <p:spPr>
          <a:xfrm>
            <a:off x="456725" y="1478900"/>
            <a:ext cx="1935600" cy="3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Nice guidelines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OSCE Stop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Oxford Handbook for Clinical Medicine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40c690162_0_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Conditions in Interview</a:t>
            </a:r>
            <a:endParaRPr/>
          </a:p>
        </p:txBody>
      </p:sp>
      <p:pic>
        <p:nvPicPr>
          <p:cNvPr id="213" name="Google Shape;213;g2840c690162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5727"/>
            <a:ext cx="8520599" cy="386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40c690162_0_6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</a:t>
            </a:r>
            <a:endParaRPr/>
          </a:p>
        </p:txBody>
      </p:sp>
      <p:sp>
        <p:nvSpPr>
          <p:cNvPr id="219" name="Google Shape;219;g2840c690162_0_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Twice a week at least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Scenarios from A-E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book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 to finish all scenarios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40c690162_0_5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pic>
        <p:nvPicPr>
          <p:cNvPr id="225" name="Google Shape;225;g2840c690162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305975"/>
            <a:ext cx="30480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-79800" y="2260050"/>
            <a:ext cx="3116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7C24E8"/>
                </a:solidFill>
              </a:rPr>
              <a:t>MSA Sponsor 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27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7C24E8"/>
                </a:solidFill>
              </a:rPr>
              <a:t>Fundraising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5925" y="1430500"/>
            <a:ext cx="3007850" cy="30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173825"/>
            <a:ext cx="4555551" cy="352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311700" y="2003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7C24E8"/>
                </a:solidFill>
              </a:rPr>
              <a:t>Webinar schedule</a:t>
            </a:r>
            <a:endParaRPr>
              <a:solidFill>
                <a:srgbClr val="7C24E8"/>
              </a:solidFill>
            </a:endParaRPr>
          </a:p>
        </p:txBody>
      </p:sp>
      <p:grpSp>
        <p:nvGrpSpPr>
          <p:cNvPr id="80" name="Google Shape;80;p4"/>
          <p:cNvGrpSpPr/>
          <p:nvPr/>
        </p:nvGrpSpPr>
        <p:grpSpPr>
          <a:xfrm>
            <a:off x="372820" y="2900625"/>
            <a:ext cx="6182524" cy="521588"/>
            <a:chOff x="2076026" y="1068325"/>
            <a:chExt cx="7068973" cy="806164"/>
          </a:xfrm>
        </p:grpSpPr>
        <p:grpSp>
          <p:nvGrpSpPr>
            <p:cNvPr id="81" name="Google Shape;81;p4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82" name="Google Shape;82;p4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85;p4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5.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86" name="Google Shape;86;p4"/>
          <p:cNvSpPr txBox="1"/>
          <p:nvPr/>
        </p:nvSpPr>
        <p:spPr>
          <a:xfrm>
            <a:off x="1383242" y="2910996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Biomedical Statistics for the SFP</a:t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4"/>
          <p:cNvGrpSpPr/>
          <p:nvPr/>
        </p:nvGrpSpPr>
        <p:grpSpPr>
          <a:xfrm>
            <a:off x="372711" y="3422181"/>
            <a:ext cx="6182524" cy="521588"/>
            <a:chOff x="2076026" y="1068325"/>
            <a:chExt cx="7068973" cy="806164"/>
          </a:xfrm>
        </p:grpSpPr>
        <p:grpSp>
          <p:nvGrpSpPr>
            <p:cNvPr id="88" name="Google Shape;88;p4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89" name="Google Shape;89;p4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92;p4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6.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93" name="Google Shape;93;p4"/>
          <p:cNvSpPr txBox="1"/>
          <p:nvPr/>
        </p:nvSpPr>
        <p:spPr>
          <a:xfrm>
            <a:off x="1383133" y="3432553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Academic Station and Critical Appraisal</a:t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4"/>
          <p:cNvGrpSpPr/>
          <p:nvPr/>
        </p:nvGrpSpPr>
        <p:grpSpPr>
          <a:xfrm>
            <a:off x="373038" y="3943994"/>
            <a:ext cx="6182524" cy="521588"/>
            <a:chOff x="2076026" y="1068325"/>
            <a:chExt cx="7068973" cy="806164"/>
          </a:xfrm>
        </p:grpSpPr>
        <p:grpSp>
          <p:nvGrpSpPr>
            <p:cNvPr id="95" name="Google Shape;95;p4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96" name="Google Shape;96;p4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7.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0" name="Google Shape;100;p4"/>
          <p:cNvSpPr txBox="1"/>
          <p:nvPr/>
        </p:nvSpPr>
        <p:spPr>
          <a:xfrm>
            <a:off x="1383460" y="3954365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Answer the Personal Questions with Confidence</a:t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4"/>
          <p:cNvGrpSpPr/>
          <p:nvPr/>
        </p:nvGrpSpPr>
        <p:grpSpPr>
          <a:xfrm>
            <a:off x="372929" y="4465550"/>
            <a:ext cx="6182524" cy="521588"/>
            <a:chOff x="2076026" y="1068325"/>
            <a:chExt cx="7068973" cy="806164"/>
          </a:xfrm>
        </p:grpSpPr>
        <p:grpSp>
          <p:nvGrpSpPr>
            <p:cNvPr id="102" name="Google Shape;102;p4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4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8.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7" name="Google Shape;107;p4"/>
          <p:cNvSpPr txBox="1"/>
          <p:nvPr/>
        </p:nvSpPr>
        <p:spPr>
          <a:xfrm>
            <a:off x="1383351" y="4475921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Interview Practice Workshops</a:t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>
            <a:off x="372908" y="823775"/>
            <a:ext cx="6182524" cy="521588"/>
            <a:chOff x="2076026" y="1068325"/>
            <a:chExt cx="7068973" cy="806164"/>
          </a:xfrm>
        </p:grpSpPr>
        <p:grpSp>
          <p:nvGrpSpPr>
            <p:cNvPr id="109" name="Google Shape;109;p4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110" name="Google Shape;110;p4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4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1.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14" name="Google Shape;114;p4"/>
          <p:cNvSpPr txBox="1"/>
          <p:nvPr/>
        </p:nvSpPr>
        <p:spPr>
          <a:xfrm>
            <a:off x="1383329" y="834146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Introduction to the SFP with Q&amp;A</a:t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>
            <a:off x="372799" y="1345331"/>
            <a:ext cx="6182524" cy="521588"/>
            <a:chOff x="2076026" y="1068325"/>
            <a:chExt cx="7068973" cy="806164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" name="Google Shape;120;p4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21" name="Google Shape;121;p4"/>
          <p:cNvSpPr txBox="1"/>
          <p:nvPr/>
        </p:nvSpPr>
        <p:spPr>
          <a:xfrm>
            <a:off x="1383220" y="1355703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Maximising Portfolio Marks and Self-Scoring</a:t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4"/>
          <p:cNvGrpSpPr/>
          <p:nvPr/>
        </p:nvGrpSpPr>
        <p:grpSpPr>
          <a:xfrm>
            <a:off x="373126" y="1867144"/>
            <a:ext cx="6182524" cy="521588"/>
            <a:chOff x="2076026" y="1068325"/>
            <a:chExt cx="7068973" cy="806164"/>
          </a:xfrm>
        </p:grpSpPr>
        <p:grpSp>
          <p:nvGrpSpPr>
            <p:cNvPr id="123" name="Google Shape;123;p4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124" name="Google Shape;124;p4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4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3.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28" name="Google Shape;128;p4"/>
          <p:cNvSpPr txBox="1"/>
          <p:nvPr/>
        </p:nvSpPr>
        <p:spPr>
          <a:xfrm>
            <a:off x="1383547" y="1877515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sz="1900" u="none" cap="none" strike="noStrike">
                <a:solidFill>
                  <a:srgbClr val="7C24E8"/>
                </a:solidFill>
              </a:rPr>
              <a:t>Writing White Space Questions</a:t>
            </a:r>
            <a:endParaRPr i="0" sz="1500" u="none" cap="none" strike="noStrike">
              <a:solidFill>
                <a:srgbClr val="7C24E8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373017" y="2388700"/>
            <a:ext cx="6182524" cy="521588"/>
            <a:chOff x="2076026" y="1068325"/>
            <a:chExt cx="7068973" cy="806164"/>
          </a:xfrm>
        </p:grpSpPr>
        <p:grpSp>
          <p:nvGrpSpPr>
            <p:cNvPr id="130" name="Google Shape;130;p4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" name="Google Shape;134;p4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4.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35" name="Google Shape;135;p4"/>
          <p:cNvSpPr txBox="1"/>
          <p:nvPr/>
        </p:nvSpPr>
        <p:spPr>
          <a:xfrm>
            <a:off x="1383438" y="2399071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7C24E8"/>
                </a:solidFill>
              </a:rPr>
              <a:t>Introduction to Interview and Clinical Scenarios</a:t>
            </a:r>
            <a:endParaRPr b="1" i="0" sz="1500" u="none" cap="none" strike="noStrike">
              <a:solidFill>
                <a:srgbClr val="7C24E8"/>
              </a:solidFill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1887" y="200375"/>
            <a:ext cx="1527386" cy="86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7" name="Google Shape;137;p4"/>
          <p:cNvSpPr txBox="1"/>
          <p:nvPr/>
        </p:nvSpPr>
        <p:spPr>
          <a:xfrm>
            <a:off x="6625275" y="1143500"/>
            <a:ext cx="21147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Tuesdays at 18:30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rgbClr val="7C24E8"/>
                </a:solidFill>
              </a:rPr>
              <a:t>Objectives</a:t>
            </a:r>
            <a:endParaRPr>
              <a:solidFill>
                <a:srgbClr val="7C24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>
            <a:off x="814205" y="1068422"/>
            <a:ext cx="3001640" cy="3298620"/>
            <a:chOff x="1293737" y="1258050"/>
            <a:chExt cx="2547000" cy="2547000"/>
          </a:xfrm>
        </p:grpSpPr>
        <p:sp>
          <p:nvSpPr>
            <p:cNvPr id="144" name="Google Shape;144;p5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" sz="1700" u="none" cap="none" strike="noStrike">
                  <a:solidFill>
                    <a:srgbClr val="55156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1700" u="none" cap="none" strike="noStrike">
                <a:solidFill>
                  <a:srgbClr val="55156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Overview of the Interview</a:t>
              </a:r>
              <a:endParaRPr b="1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p5"/>
          <p:cNvGrpSpPr/>
          <p:nvPr/>
        </p:nvGrpSpPr>
        <p:grpSpPr>
          <a:xfrm>
            <a:off x="3065400" y="1068422"/>
            <a:ext cx="3001640" cy="3298620"/>
            <a:chOff x="3203958" y="1258050"/>
            <a:chExt cx="2547000" cy="2547000"/>
          </a:xfrm>
        </p:grpSpPr>
        <p:sp>
          <p:nvSpPr>
            <p:cNvPr id="148" name="Google Shape;148;p5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761E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" sz="1700" u="none" cap="none" strike="noStrike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1700" u="none" cap="none" strike="noStrike">
                <a:solidFill>
                  <a:srgbClr val="76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Clinical Scenario and Examples</a:t>
              </a:r>
              <a:endParaRPr b="1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5328142" y="1068422"/>
            <a:ext cx="3001639" cy="3298620"/>
            <a:chOff x="5123977" y="1258050"/>
            <a:chExt cx="2547000" cy="2547000"/>
          </a:xfrm>
        </p:grpSpPr>
        <p:sp>
          <p:nvSpPr>
            <p:cNvPr id="152" name="Google Shape;152;p5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" sz="1700" u="none" cap="none" strike="noStrike">
                  <a:solidFill>
                    <a:srgbClr val="9225A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1700" u="none" cap="none" strike="noStrike">
                <a:solidFill>
                  <a:srgbClr val="9225A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Q&amp;A</a:t>
              </a:r>
              <a:endParaRPr b="1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840c69016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436" y="221700"/>
            <a:ext cx="6641124" cy="47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840c690162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0050"/>
            <a:ext cx="8839198" cy="148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40c690162_0_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Interview Weighting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g2840c690162_0_13"/>
          <p:cNvSpPr txBox="1"/>
          <p:nvPr>
            <p:ph idx="1" type="body"/>
          </p:nvPr>
        </p:nvSpPr>
        <p:spPr>
          <a:xfrm>
            <a:off x="311700" y="1152475"/>
            <a:ext cx="327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Interview - heaviest weighted component of application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time-consuming aspect of application</a:t>
            </a:r>
            <a:endParaRPr/>
          </a:p>
        </p:txBody>
      </p:sp>
      <p:pic>
        <p:nvPicPr>
          <p:cNvPr id="171" name="Google Shape;171;g2840c69016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099" y="0"/>
            <a:ext cx="368990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840c690162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88" y="222088"/>
            <a:ext cx="7710025" cy="469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