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NZM9hffDyfAQ4+qJXHA3w9bh7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ce523059cd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3ce523059cd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debc0797a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cdebc0797a_1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1255e789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3d1255e789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f1dd523ff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cf1dd523ff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f1dd523ff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cf1dd523ff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cdebc0797a_1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cdebc0797a_1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cdebc0797a_1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3cdebc0797a_1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e523059cd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3ce523059cd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ce523059cd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3ce523059cd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6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9.jpg"/><Relationship Id="rId7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2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8" l="0" r="0" t="-1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201352" y="2946838"/>
            <a:ext cx="158853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912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Year 2 OSCE Crash Course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rot="-920318">
            <a:off x="-1063517" y="5879929"/>
            <a:ext cx="5073698" cy="6756741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10228092">
            <a:off x="14507061" y="-1791979"/>
            <a:ext cx="4758344" cy="6336777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-1442212" y="-1175596"/>
            <a:ext cx="3074157" cy="3074157"/>
            <a:chOff x="0" y="0"/>
            <a:chExt cx="812800" cy="812800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338170" y="-1043919"/>
            <a:ext cx="2587552" cy="2587552"/>
            <a:chOff x="0" y="0"/>
            <a:chExt cx="812800" cy="812800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5434840" y="8927260"/>
            <a:ext cx="2902786" cy="2902786"/>
            <a:chOff x="0" y="0"/>
            <a:chExt cx="812800" cy="81280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"/>
          <p:cNvGrpSpPr/>
          <p:nvPr/>
        </p:nvGrpSpPr>
        <p:grpSpPr>
          <a:xfrm>
            <a:off x="16878213" y="8036647"/>
            <a:ext cx="2443307" cy="2443307"/>
            <a:chOff x="0" y="0"/>
            <a:chExt cx="812800" cy="812800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 txBox="1"/>
          <p:nvPr/>
        </p:nvSpPr>
        <p:spPr>
          <a:xfrm>
            <a:off x="1864647" y="4642284"/>
            <a:ext cx="145587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9724">
                <a:solidFill>
                  <a:srgbClr val="FFCC00"/>
                </a:solidFill>
                <a:latin typeface="Montserrat"/>
                <a:ea typeface="Montserrat"/>
                <a:cs typeface="Montserrat"/>
                <a:sym typeface="Montserrat"/>
              </a:rPr>
              <a:t>Clinical Examinations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305600" y="7406225"/>
            <a:ext cx="156768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By: Maheen Siddiqui (Yr4), </a:t>
            </a:r>
            <a:r>
              <a:rPr b="1" i="1"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Jean Dimaculangan (Yr3), Shruti Turaga (Yr3)</a:t>
            </a:r>
            <a:endParaRPr b="1" i="1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ce523059cd_0_21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ce523059cd_0_21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ce523059cd_0_218"/>
          <p:cNvSpPr txBox="1"/>
          <p:nvPr/>
        </p:nvSpPr>
        <p:spPr>
          <a:xfrm>
            <a:off x="1201377" y="2722314"/>
            <a:ext cx="158853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74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Feedback Form</a:t>
            </a:r>
            <a:endParaRPr b="1" i="1" sz="74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g3ce523059cd_0_21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3ce523059cd_0_21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g3ce523059cd_0_21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294" name="Google Shape;294;g3ce523059cd_0_2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g3ce523059cd_0_2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g3ce523059cd_0_21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297" name="Google Shape;297;g3ce523059cd_0_2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g3ce523059cd_0_2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g3ce523059cd_0_21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300" name="Google Shape;300;g3ce523059cd_0_2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g3ce523059cd_0_2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g3ce523059cd_0_21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303" name="Google Shape;303;g3ce523059cd_0_2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g3ce523059cd_0_2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5" name="Google Shape;305;g3ce523059cd_0_2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6606" y="3986760"/>
            <a:ext cx="5486824" cy="548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debc0797a_1_60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cdebc0797a_1_60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cdebc0797a_1_60"/>
          <p:cNvSpPr txBox="1"/>
          <p:nvPr/>
        </p:nvSpPr>
        <p:spPr>
          <a:xfrm>
            <a:off x="2069225" y="2560471"/>
            <a:ext cx="143439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85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General technique</a:t>
            </a:r>
            <a:endParaRPr b="1" i="1" sz="85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g3cdebc0797a_1_6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cdebc0797a_1_60"/>
          <p:cNvSpPr/>
          <p:nvPr/>
        </p:nvSpPr>
        <p:spPr>
          <a:xfrm rot="10229431">
            <a:off x="14514822" y="-1785570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g3cdebc0797a_1_6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17" name="Google Shape;117;g3cdebc0797a_1_6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3cdebc0797a_1_6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g3cdebc0797a_1_6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20" name="Google Shape;120;g3cdebc0797a_1_6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3cdebc0797a_1_6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g3cdebc0797a_1_6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23" name="Google Shape;123;g3cdebc0797a_1_6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g3cdebc0797a_1_6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g3cdebc0797a_1_6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26" name="Google Shape;126;g3cdebc0797a_1_6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3cdebc0797a_1_6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g3cdebc0797a_1_60"/>
          <p:cNvSpPr txBox="1"/>
          <p:nvPr/>
        </p:nvSpPr>
        <p:spPr>
          <a:xfrm>
            <a:off x="1296600" y="4565263"/>
            <a:ext cx="15127800" cy="5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Char char="-"/>
            </a:pP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Inspect (End-of-bed followed by general), palpate, percuss, </a:t>
            </a: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auscultate</a:t>
            </a: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Char char="-"/>
            </a:pP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 generally follows the same approach :</a:t>
            </a: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Char char="-"/>
            </a:pP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 : wash hands</a:t>
            </a: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Char char="-"/>
            </a:pP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 : introduce yourself</a:t>
            </a: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Char char="-"/>
            </a:pP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 : permission, pain</a:t>
            </a: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Char char="-"/>
            </a:pP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 : expose the patient adequately (+chaperone?)</a:t>
            </a: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Char char="-"/>
            </a:pP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 : reposition patient (right side of bed)</a:t>
            </a: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1255e7891_0_0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d1255e7891_0_0"/>
          <p:cNvSpPr/>
          <p:nvPr/>
        </p:nvSpPr>
        <p:spPr>
          <a:xfrm>
            <a:off x="7197080" y="48006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d1255e7891_0_0"/>
          <p:cNvSpPr txBox="1"/>
          <p:nvPr/>
        </p:nvSpPr>
        <p:spPr>
          <a:xfrm>
            <a:off x="2069225" y="1798471"/>
            <a:ext cx="143439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79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big question</a:t>
            </a:r>
            <a:endParaRPr b="1" i="1" sz="79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g3d1255e7891_0_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d1255e7891_0_0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g3d1255e7891_0_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39" name="Google Shape;139;g3d1255e7891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g3d1255e7891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g3d1255e7891_0_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42" name="Google Shape;142;g3d1255e7891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g3d1255e7891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g3d1255e7891_0_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45" name="Google Shape;145;g3d1255e7891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g3d1255e7891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g3d1255e7891_0_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48" name="Google Shape;148;g3d1255e7891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g3d1255e7891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g3d1255e7891_0_0"/>
          <p:cNvSpPr txBox="1"/>
          <p:nvPr/>
        </p:nvSpPr>
        <p:spPr>
          <a:xfrm>
            <a:off x="1220400" y="3352171"/>
            <a:ext cx="15775200" cy="6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Char char="●"/>
            </a:pPr>
            <a:r>
              <a:rPr lang="en-U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Should you talk to the examiner?</a:t>
            </a:r>
            <a:endParaRPr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Char char="■"/>
            </a:pPr>
            <a:r>
              <a:rPr lang="en-U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advice is NO</a:t>
            </a:r>
            <a:endParaRPr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Char char="■"/>
            </a:pPr>
            <a:r>
              <a:rPr lang="en-U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Talk to the patient in patient-friendly language e.g. “I am going to take a look at your hands”, “Now, I will just be listening to your chest”, “I will be pressing down on your leg” etc. This way: </a:t>
            </a:r>
            <a:endParaRPr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4" marL="22860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Char char="○"/>
            </a:pPr>
            <a:r>
              <a:rPr lang="en-U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examiner knows that you are looking for things e.g. that you checked for signs on the hand</a:t>
            </a:r>
            <a:endParaRPr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4" marL="22860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Char char="○"/>
            </a:pPr>
            <a:r>
              <a:rPr lang="en-U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are still talking to the patient in patient-friendly language so they will give you high marks from their end</a:t>
            </a:r>
            <a:endParaRPr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Char char="■"/>
            </a:pPr>
            <a:r>
              <a:rPr lang="en-U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two minutes of presenting back is when you can use jargon to mention specific signs</a:t>
            </a:r>
            <a:endParaRPr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4" marL="22860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Char char="○"/>
            </a:pPr>
            <a:r>
              <a:rPr lang="en-U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E.g. “there were no signs of splinter haemorrhages”</a:t>
            </a:r>
            <a:endParaRPr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Char char="■"/>
            </a:pPr>
            <a:r>
              <a:rPr lang="en-U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That’s the best way to cover everything and get the best of all worlds</a:t>
            </a:r>
            <a:endParaRPr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f1dd523ff_2_0"/>
          <p:cNvSpPr/>
          <p:nvPr/>
        </p:nvSpPr>
        <p:spPr>
          <a:xfrm>
            <a:off x="3153916" y="161182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cf1dd523ff_2_0"/>
          <p:cNvSpPr/>
          <p:nvPr/>
        </p:nvSpPr>
        <p:spPr>
          <a:xfrm>
            <a:off x="7849300" y="364945"/>
            <a:ext cx="2589404" cy="767111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cf1dd523ff_2_0"/>
          <p:cNvSpPr txBox="1"/>
          <p:nvPr/>
        </p:nvSpPr>
        <p:spPr>
          <a:xfrm>
            <a:off x="2080500" y="1689154"/>
            <a:ext cx="143439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56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high yield tips for the top mark</a:t>
            </a:r>
            <a:endParaRPr b="1" i="1" sz="56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g3cf1dd523ff_2_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cf1dd523ff_2_0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g3cf1dd523ff_2_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61" name="Google Shape;161;g3cf1dd523ff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g3cf1dd523ff_2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g3cf1dd523ff_2_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64" name="Google Shape;164;g3cf1dd523ff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g3cf1dd523ff_2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g3cf1dd523ff_2_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67" name="Google Shape;167;g3cf1dd523ff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3cf1dd523ff_2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g3cf1dd523ff_2_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70" name="Google Shape;170;g3cf1dd523ff_2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3cf1dd523ff_2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g3cf1dd523ff_2_0"/>
          <p:cNvSpPr txBox="1"/>
          <p:nvPr/>
        </p:nvSpPr>
        <p:spPr>
          <a:xfrm>
            <a:off x="1296600" y="2713650"/>
            <a:ext cx="15127800" cy="7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 confident!!! 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gets you more marks than you think - if you go in with confidence and it looks like you know what you are doing in the first minute, more likely than not, it will set you up well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Make everything obvious 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e.g. when palpating and looking for pain, very obviously turn your face to patient - it’s more discrete in real life, but examiners need to know that you have done it, so make it obvious in the OSCEs)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Talk to the patient!!!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Describe what you are doing in patient-friendly language e.g. I will now be squeezing your finger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does two things: 1) you get patient points for explaining and keeping them in the loop and 2) even if the examiner stops looking/is writing feedback, they can </a:t>
            </a:r>
            <a:r>
              <a:rPr i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hear </a:t>
            </a: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that you have done a step)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Mention the patient’s name periodically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Helps build rapport (but don’t overdo it)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f1dd523ff_2_21"/>
          <p:cNvSpPr/>
          <p:nvPr/>
        </p:nvSpPr>
        <p:spPr>
          <a:xfrm>
            <a:off x="3153916" y="161182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cf1dd523ff_2_21"/>
          <p:cNvSpPr/>
          <p:nvPr/>
        </p:nvSpPr>
        <p:spPr>
          <a:xfrm>
            <a:off x="7849300" y="364945"/>
            <a:ext cx="2589404" cy="767111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cf1dd523ff_2_21"/>
          <p:cNvSpPr txBox="1"/>
          <p:nvPr/>
        </p:nvSpPr>
        <p:spPr>
          <a:xfrm>
            <a:off x="2080500" y="1689154"/>
            <a:ext cx="143439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56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high yield tips for the top mark</a:t>
            </a:r>
            <a:endParaRPr b="1" i="1" sz="56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g3cf1dd523ff_2_21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cf1dd523ff_2_21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g3cf1dd523ff_2_21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83" name="Google Shape;183;g3cf1dd523ff_2_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3cf1dd523ff_2_2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g3cf1dd523ff_2_21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86" name="Google Shape;186;g3cf1dd523ff_2_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3cf1dd523ff_2_2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g3cf1dd523ff_2_21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89" name="Google Shape;189;g3cf1dd523ff_2_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3cf1dd523ff_2_2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g3cf1dd523ff_2_21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92" name="Google Shape;192;g3cf1dd523ff_2_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3cf1dd523ff_2_2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g3cf1dd523ff_2_21"/>
          <p:cNvSpPr txBox="1"/>
          <p:nvPr/>
        </p:nvSpPr>
        <p:spPr>
          <a:xfrm>
            <a:off x="1296600" y="2713650"/>
            <a:ext cx="15375300" cy="7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●"/>
            </a:pPr>
            <a:r>
              <a:rPr lang="en-US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Maintain dignity (and make it slightly obvious)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●"/>
            </a:pPr>
            <a:r>
              <a:rPr lang="en-US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e.g. say ……undress from the waist up. However, I will let you know when we get to that part, so you can remain as is for the time being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●"/>
            </a:pPr>
            <a:r>
              <a:rPr lang="en-US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 the end, thank the patient and ask them if they have any questions (a lot of people forget that!)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●"/>
            </a:pPr>
            <a:r>
              <a:rPr lang="en-US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Presenting back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●"/>
            </a:pPr>
            <a:r>
              <a:rPr lang="en-US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Structure of presentation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■"/>
            </a:pPr>
            <a:r>
              <a:rPr lang="en-US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Patient details and what exam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■"/>
            </a:pPr>
            <a:r>
              <a:rPr lang="en-US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 positive findings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■"/>
            </a:pPr>
            <a:r>
              <a:rPr lang="en-US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Important negative findings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■"/>
            </a:pPr>
            <a:r>
              <a:rPr lang="en-US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Offer investigations in this order: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8" marL="4114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■"/>
            </a:pPr>
            <a:r>
              <a:rPr b="1" lang="en-US" sz="24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Bedside</a:t>
            </a: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e.g. obs (always can say this!), ECG, fluid balance, examinations (e.g. cardio, resp, abdo), pregnancy test (always in a woman of childbearing age!)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8" marL="4114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■"/>
            </a:pPr>
            <a:r>
              <a:rPr b="1" lang="en-US" sz="24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Bloods</a:t>
            </a: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e.g. FBC and U&amp;Es and LFTs (these three always, “as baseline”)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8" marL="4114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■"/>
            </a:pPr>
            <a:r>
              <a:rPr b="1" lang="en-US" sz="24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Imaging</a:t>
            </a: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e.g. CXR, CT, MRI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8" marL="4114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■"/>
            </a:pPr>
            <a:r>
              <a:rPr b="1" lang="en-US" sz="24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Special tests</a:t>
            </a: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e.g. endoscopy</a:t>
            </a:r>
            <a:endParaRPr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debc0797a_1_100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3cdebc0797a_1_100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cdebc0797a_1_10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cdebc0797a_1_100"/>
          <p:cNvSpPr/>
          <p:nvPr/>
        </p:nvSpPr>
        <p:spPr>
          <a:xfrm rot="10229431">
            <a:off x="14514822" y="-1785570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g3cdebc0797a_1_10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204" name="Google Shape;204;g3cdebc0797a_1_10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g3cdebc0797a_1_10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g3cdebc0797a_1_10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207" name="Google Shape;207;g3cdebc0797a_1_10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3cdebc0797a_1_10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g3cdebc0797a_1_10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210" name="Google Shape;210;g3cdebc0797a_1_10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g3cdebc0797a_1_10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g3cdebc0797a_1_10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213" name="Google Shape;213;g3cdebc0797a_1_10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g3cdebc0797a_1_10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diagram of the human body&#10;&#10;AI-generated content may be incorrect." id="215" name="Google Shape;215;g3cdebc0797a_1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325" y="3085838"/>
            <a:ext cx="9357485" cy="49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cdebc0797a_1_100"/>
          <p:cNvSpPr txBox="1"/>
          <p:nvPr/>
        </p:nvSpPr>
        <p:spPr>
          <a:xfrm>
            <a:off x="533333" y="2754483"/>
            <a:ext cx="1895400" cy="18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750" lIns="57750" spcFirstLastPara="1" rIns="57750" wrap="square" tIns="5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4"/>
              <a:t> </a:t>
            </a:r>
            <a:endParaRPr sz="884"/>
          </a:p>
        </p:txBody>
      </p:sp>
      <p:pic>
        <p:nvPicPr>
          <p:cNvPr id="217" name="Google Shape;217;g3cdebc0797a_1_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57430" y="2470248"/>
            <a:ext cx="7368501" cy="527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cdebc0797a_1_120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3cdebc0797a_1_120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cdebc0797a_1_120"/>
          <p:cNvSpPr txBox="1"/>
          <p:nvPr/>
        </p:nvSpPr>
        <p:spPr>
          <a:xfrm>
            <a:off x="2679627" y="2621901"/>
            <a:ext cx="158853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111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Cardiovascular</a:t>
            </a:r>
            <a:endParaRPr b="1" i="1" sz="111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g3cdebc0797a_1_12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3cdebc0797a_1_120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g3cdebc0797a_1_12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228" name="Google Shape;228;g3cdebc0797a_1_1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g3cdebc0797a_1_12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g3cdebc0797a_1_12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231" name="Google Shape;231;g3cdebc0797a_1_1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g3cdebc0797a_1_12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g3cdebc0797a_1_12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234" name="Google Shape;234;g3cdebc0797a_1_1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g3cdebc0797a_1_12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g3cdebc0797a_1_12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237" name="Google Shape;237;g3cdebc0797a_1_1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g3cdebc0797a_1_12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9" name="Google Shape;239;g3cdebc0797a_1_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7718" y="4466573"/>
            <a:ext cx="5232575" cy="52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ce523059cd_0_3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ce523059cd_0_3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3ce523059cd_0_38"/>
          <p:cNvSpPr txBox="1"/>
          <p:nvPr/>
        </p:nvSpPr>
        <p:spPr>
          <a:xfrm>
            <a:off x="1100127" y="2510526"/>
            <a:ext cx="158853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111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Respiratory</a:t>
            </a:r>
            <a:endParaRPr b="1" i="1" sz="111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g3ce523059cd_0_3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ce523059cd_0_3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g3ce523059cd_0_3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250" name="Google Shape;250;g3ce523059cd_0_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g3ce523059cd_0_3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g3ce523059cd_0_3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253" name="Google Shape;253;g3ce523059cd_0_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3ce523059cd_0_3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g3ce523059cd_0_3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256" name="Google Shape;256;g3ce523059cd_0_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g3ce523059cd_0_3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g3ce523059cd_0_3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259" name="Google Shape;259;g3ce523059cd_0_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g3ce523059cd_0_3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1" name="Google Shape;261;g3ce523059cd_0_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8092" y="4295349"/>
            <a:ext cx="5171825" cy="5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ce523059cd_0_5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ce523059cd_0_5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3ce523059cd_0_58"/>
          <p:cNvSpPr txBox="1"/>
          <p:nvPr/>
        </p:nvSpPr>
        <p:spPr>
          <a:xfrm>
            <a:off x="527840" y="2393301"/>
            <a:ext cx="158853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111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Abdominal</a:t>
            </a:r>
            <a:endParaRPr b="1" i="1" sz="111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g3ce523059cd_0_5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3ce523059cd_0_5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g3ce523059cd_0_5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272" name="Google Shape;272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g3ce523059cd_0_5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275" name="Google Shape;275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g3ce523059cd_0_5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278" name="Google Shape;278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g3ce523059cd_0_5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281" name="Google Shape;281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g3ce523059cd_0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3342" y="4019909"/>
            <a:ext cx="5041325" cy="50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