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70"/>
  </p:notesMasterIdLst>
  <p:sldIdLst>
    <p:sldId id="256" r:id="rId5"/>
    <p:sldId id="257" r:id="rId6"/>
    <p:sldId id="260" r:id="rId7"/>
    <p:sldId id="264" r:id="rId8"/>
    <p:sldId id="269" r:id="rId9"/>
    <p:sldId id="261" r:id="rId10"/>
    <p:sldId id="271" r:id="rId11"/>
    <p:sldId id="270" r:id="rId12"/>
    <p:sldId id="273" r:id="rId13"/>
    <p:sldId id="272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9" r:id="rId24"/>
    <p:sldId id="285" r:id="rId25"/>
    <p:sldId id="286" r:id="rId26"/>
    <p:sldId id="287" r:id="rId27"/>
    <p:sldId id="288" r:id="rId28"/>
    <p:sldId id="290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5" r:id="rId37"/>
    <p:sldId id="302" r:id="rId38"/>
    <p:sldId id="301" r:id="rId39"/>
    <p:sldId id="310" r:id="rId40"/>
    <p:sldId id="311" r:id="rId41"/>
    <p:sldId id="312" r:id="rId42"/>
    <p:sldId id="291" r:id="rId43"/>
    <p:sldId id="313" r:id="rId44"/>
    <p:sldId id="314" r:id="rId45"/>
    <p:sldId id="315" r:id="rId46"/>
    <p:sldId id="317" r:id="rId47"/>
    <p:sldId id="316" r:id="rId48"/>
    <p:sldId id="318" r:id="rId49"/>
    <p:sldId id="319" r:id="rId50"/>
    <p:sldId id="320" r:id="rId51"/>
    <p:sldId id="321" r:id="rId52"/>
    <p:sldId id="324" r:id="rId53"/>
    <p:sldId id="325" r:id="rId54"/>
    <p:sldId id="292" r:id="rId55"/>
    <p:sldId id="322" r:id="rId56"/>
    <p:sldId id="323" r:id="rId57"/>
    <p:sldId id="293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09" r:id="rId66"/>
    <p:sldId id="306" r:id="rId67"/>
    <p:sldId id="308" r:id="rId68"/>
    <p:sldId id="263" r:id="rId69"/>
  </p:sldIdLst>
  <p:sldSz cx="18288000" cy="10287000"/>
  <p:notesSz cx="6858000" cy="9144000"/>
  <p:embeddedFontLst>
    <p:embeddedFont>
      <p:font typeface="Avenir Next LT Pro" panose="020B0504020202020204" pitchFamily="34" charset="0"/>
      <p:regular r:id="rId71"/>
      <p:bold r:id="rId72"/>
      <p:italic r:id="rId73"/>
      <p:boldItalic r:id="rId74"/>
    </p:embeddedFont>
    <p:embeddedFont>
      <p:font typeface="Cardo" panose="020B0604020202020204" charset="-79"/>
      <p:regular r:id="rId75"/>
      <p:bold r:id="rId76"/>
      <p:italic r:id="rId77"/>
    </p:embeddedFont>
    <p:embeddedFont>
      <p:font typeface="Garamond" panose="02020404030301010803" pitchFamily="18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61C2B-618C-4C60-955D-5D3A75F51660}" v="964" dt="2025-12-03T23:37:00.506"/>
    <p1510:client id="{5AEBE213-81FF-4DDA-920F-9C20F1D973F1}" v="2" dt="2025-12-04T23:13:12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43" autoAdjust="0"/>
  </p:normalViewPr>
  <p:slideViewPr>
    <p:cSldViewPr snapToGrid="0">
      <p:cViewPr varScale="1">
        <p:scale>
          <a:sx n="83" d="100"/>
          <a:sy n="83" d="100"/>
        </p:scale>
        <p:origin x="39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6.fntdata"/><Relationship Id="rId7" Type="http://schemas.openxmlformats.org/officeDocument/2006/relationships/slide" Target="slides/slide3.xml"/><Relationship Id="rId71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6:43.50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1027 135 8864,'-5'-5'1314,"-3"1"-1153,2 4 0,1-1-70,-1-2 0,0 2 129,-3-2 1,-3 2-75,0 1 1,-3 0 45,3 0 0,-4 0-103,-2 0 1,-1 0 27,-5 0 0,3-1-86,-3-2 1,-2 2 27,-4-2 1,-3 2-125,3 1 0,-3-1 48,0-2 0,-2 2 102,0-2 0,2 2-115,0 1 1,3 0 85,-2 0 1,2 0-84,-3 0 0,5 0 70,2 0 1,-1 1-105,3 2 1,-1-2 98,1 2 1,3-2-60,3-1 1,0 3-28,0 0 1,3 0 49,0-3 1,3 0 48,-3 0 1,7 0-38,0 0 151,1 0 1,1 0-8,0 0-60,4 0 1,-1 0-68,6 0 0,2 0-6,4 0 1,0-1-24,-1-2 0,5 2 56,2-2 1,2 1-135,1-1 0,1 2 99,2-2 1,1 1 90,5-1 0,0 2-101,0-2 0,1-1 132,1 1 1,3-3-58,4 3 0,0-4-35,3 1 1,-2-1-680,2-2 1,0 3 334,0 0 1,-4 0-400,-6-3 1,-5 4 293,-3 2 0,-3 2 396,-3 1 0,-30-4 0,-11-1 0</inkml:trace>
  <inkml:trace contextRef="#ctx0" brushRef="#br0" timeOffset="940">18 287 7734,'-5'0'526,"-3"0"-87,7 0-1,-3 0-283,4 0 1,1 0 56,2 0 1,2 0-57,4 0 0,3 0 44,0 0 0,4 0 88,-2 0 0,3 3-88,1 0 0,4 1 102,2-1 1,2-2-39,0 1 0,5 2-60,2-1 1,2 1-27,0-1 1,1-2 24,0 2 1,-1-2-98,1-1 1,-1 3 93,-2 0 0,0 0-141,-3-3 0,2 0 53,-5 0 0,1 1-161,-4 2 0,-1-2-26,1 2 0,-1-2-26,0-1 1,-1 0-31,-4 0 0,-3 0 126,0 0 1,-1 0-53,1 0 1,-2 0 51,-5 0 0,1 0-180,0 0 130,0 0 1,-3 0-168,0 0 179,-4 4 9,2-3 195,-4 3-151,0-4 1,0 1 204,0 2-135,0-2-22,0 3-39,0 0 1,-1-2 24,-2 4-40,2-4 1,-4 5-97,2-4 1,1 3-116,-4-3 1,0 3 56,-3-3 1,0 4-109,1-1 1,-4-1 47,0 1 0,-4-1-71,1 4 1,-2-1 40,-1-2 1,3 2-47,0-2 1,1 1-81,-4-1 0,4 1-665,2-4-1093,6 4 2124,2-6 0,48-37 0,10-13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6:49.38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289 80 7777,'0'-7'328,"0"0"0,0 1 228,0-1 0,0 1 290,0-1 1,0 0-7,0 1 1,0-1-348,-3 1 0,2 2-61,-3 2 0,-1-1-158,-1 1 1,-1 0 42,0 2 0,-1 2-80,-1 3 1,-3 4-126,1 2 0,-4 2 32,0 2 0,-3 3-61,0 4 1,0-1 1,0 3 1,-1 1 89,2 4 1,1-2-198,0 1 0,3-1 16,2-3 1,1 1 125,4-3 0,2-1-25,2-3 0,4-5-151,3-2 1,1-2-29,3-1 0,1-3-135,3-3 0,4-1-298,0-1 0,2-1 252,1-1 1,0-2-304,0-3 1,-1 1 199,1-1 0,0-2 9,0-2 1,-4 0 142,0 1 1,-4 1 140,-1-2 1,-3 0 90,0 0 0,-3 2 371,-3 2-213,-1-2 0,-1 2 236,0-2 1,-4 4-126,-3 3 1,0-1-55,-4 1 0,0 0-448,-2 2 0,0 2 114,0 0 1,-1 3-675,1 0 1,-2 1 133,-1 0 0,2 1-64,3-1 1,1-1-83,1-1 789,1 1 0,31-8 0,11-1 0</inkml:trace>
  <inkml:trace contextRef="#ctx0" brushRef="#br0" timeOffset="242">520 60 7785,'-9'1'492,"1"1"1,-1-1 156,2 4 1,1-1-172,-1 3 1,0 4 200,1 3 0,-1 3-240,1 1 0,-1 1-385,0 3 1,2 1-342,0 1 1,0 1-359,3-3 0,-1 0-684,1-2 1,1-2 703,-1-2 0,1-2-58,1-5 0,0 0 683,0-3 0,9-17 0,2-4 0</inkml:trace>
  <inkml:trace contextRef="#ctx0" brushRef="#br0" timeOffset="782">514 271 7799,'-9'6'1282,"0"1"1,0 0-748,3-1 1,0 1 77,1-1 1,0 2 113,3 0 1,-2 0-289,1 1 0,2-2-549,3 0 1,2-3 141,2 0 0,2 0-939,1 0 1,1-1 101,3-6 1,0 0-388,0-4 1,1 0 385,-1-2 1,0-1 172,0-3 1,0-1 632,0 1 0,0-2 0,-2-1 0,-1-2 0,-1 1 0,-2-3 0,2 1 0,-2 2 0,0 1 0,0 3 0,-1-1 0,1 2 0,-1 1 0,-2 1 421,-2 4 937,2 2-192,-3 1 1,1 4-542,-4 1 0,0 4-7,-2 3 0,0 3-243,0 1 1,-2 1 301,1 4 0,0 0-225,-2 1 0,-2 3-110,0 0 0,1 2-318,4-2 1,-2 3 98,2-3 1,1 2-473,1-2 1,1-3 207,1-4-768,0-4 0,3-2 428,1-5 0,4-4-83,1-4 1,2-7 110,-2-2 1,2-7 78,-2 0 0,-1-1 276,-1 1 1,-1-2 186,-2 0 1,1 0-190,-3 2 1,1 1 543,-3 2 1,-4 1 371,-3 3 1,0 2-411,-4 2 0,2 5-111,-2 2 1,1 4-168,-1 2 0,-1 3-167,4 2 1,-1-1-506,2 3 1,1 0 329,2 2 0,1-2-745,3 0 0,0-2 404,0 2 0,5-3-487,2 1 0,4-3 488,0-1 1,2 0 251,2-3 0,2 0 302,3-2 0,38-14 0,9-5 0</inkml:trace>
  <inkml:trace contextRef="#ctx0" brushRef="#br0" timeOffset="1075">922 244 7765,'0'-6'2476,"-1"1"-1617,-4 1 0,1 3-82,-5-2 0,-1 3-317,-1 0 0,-1 0-74,-2 0 0,2 2-125,1 0 0,-2 5-197,2 0 1,0 2 87,0 0 1,0-1-178,4 3 0,0-1-118,5 1 1,-1-2-146,3-2 1,1 0-558,1-1 0,4-2 413,3-2 0,3-1-441,-1-1 0,3-3 318,2-2 1,0-1 2,-1-3 1,-2 1 171,1-3 1,-1 2 261,-2-2 1,-2 3 53,0-1 0,-2 4 343,-3 1 134,-1 2 0,-3 3-301,0 6 0,-3 2 137,-1 4 1,-2 1-100,-1-1 1,0 2-493,-2 1 0,4-1 192,-2-2 0,3 0-362,0 0 1,-1 0 511,2-2 0,7-13 0,3-6 0</inkml:trace>
  <inkml:trace contextRef="#ctx0" brushRef="#br0" timeOffset="1534">1048 251 7765,'0'7'1351,"0"-1"1,-1-1-584,-1-1 0,0 0 22,-2 3 1,2 0-324,-3-1 0,2 3-327,-2 0 1,-1 0-280,2-3 0,-1 1-322,0-1 1,0 1-1366,3 0 1205,-3-1 44,4-2 0,-1-2 90,4-4 1,3-3 74,3-3 1,0-3 103,0-2 0,2 1 358,-1 1 1,2-2 151,0 2 1,-1 2 134,-1 0 0,0 2 520,0 0 0,0 1-417,-3 2 0,1 1 281,0 3 0,-1 1-239,1 1 0,-3 2-145,-2 5 1,-2-1-89,0 3 0,-2 0-208,0 2 0,-3-3-142,1-1 1,-2 1-134,-1-1 1,3-1-67,-1-1 0,3-3-1133,-2-2 675,2 1 1,-1-5 305,3 0 0,3-3 280,-1-2 1,3-1-48,-1-1 0,4-1 181,1 1 0,0 2-106,-3-2 1,1 3 454,0 1 1,-1 2-12,1 3 0,-1 0 168,1 0 0,-3 3-344,-2 2 1,1 1-85,-1 3 0,0 1-720,-2 1 0,0 1 346,0-1 1,0-1-820,0 1 0,0-3 252,0 1 901,0-2 0,9-12 0,2-3 0</inkml:trace>
  <inkml:trace contextRef="#ctx0" brushRef="#br0" timeOffset="1851">1371 291 7738,'0'-5'1859,"0"1"-1295,0-1 0,-1 0-207,-1 0 0,0 0 575,-2 3 1,2-3-428,-3 3 0,1 0-99,-3 2 0,0 0-77,-2 0 0,1 1-508,-3 1 0,3 2-12,-1 2 1,0 1-122,0-1 1,0 1-486,3 0 0,0-1 405,1 1 0,2-1-724,3 1 694,0 0 1,4-2-78,3 0 0,0-2 111,4-3 1,0 0 191,2 0 0,0-3 94,0-2 0,-2 2 122,0-2 1,-3 3 449,1-2 0,-1 2-224,-2 0 98,-2 1 1,-1 2-135,-3 1 1,-1 2-31,-1 3 1,-2 1 28,-2 1 1,-2 2-629,-1-2 1,2 2-128,-2-2 0,2 2-1370,0-3 1916,1 1 0,14-20 0,4-4 0</inkml:trace>
  <inkml:trace contextRef="#ctx0" brushRef="#br0" timeOffset="2384">1522 165 7736,'0'-4'819,"0"0"1,0 1 183,0-1 939,0 2-863,0 0-417,-3 10 1,0 0-283,-1 8 0,-4 1-170,1 0 0,-1 0-10,2 1 0,-3 1 12,0 3 1,0 0-636,3-2 0,1-1 336,1-1 1,2-4-868,0-3 1,2-3 423,0 1 1,2-5-276,3-2 0,1-4 309,0-2 1,2-3 264,0-2 0,-2 0 270,0-2 0,-1-2-108,-1 2 0,1-1 40,-3-1 1,0 2-111,-2 0 1,0 3 786,0-1-468,-2-2 0,-2 5 202,-3-1 1,-2 4-80,1 3 0,-1 0 25,2 0 1,1 0-101,-1 3 1,3 0-47,-1 4 1,4-1-239,-1 1 1,1 0 120,1-1 0,4 0-45,2-2 0,2 2 38,3-4 0,2 0-177,2-2 1,3 0-11,0 0 0,1 0-1,1 0 1,0-3 150,-1-1 0,-2-4-12,-1-1 0,-1 0 10,-2 2 1,0 1-20,-6-1 0,-2 1 218,-5-1-203,0 3 1,-6 1 88,-3 3 1,-2 0-62,-2 0 1,-1 4 239,1 3 0,1 0 178,1 4 1,-1-2 256,3 2 0,-2 0-124,2 2 1,4 0-228,2 0 1,3 1-529,0-1 0,1-1 151,3-1 1,4-1-1413,5-4 0,3-1 808,2-1 1,1-3-1740,1-1 2353,-1-3 0,22-36 0,4-8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6:55.2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1213 53 7720,'4'-2'-162,"1"0"0,-1-1 121,0 0 0,2 2-48,-2-3 0,1 1 122,0-1 1,1 2 83,-2-3 1,2 3-8,0-2 1,1 2 17,0-3 0,-3 4 276,0-1-167,1-2 231,-2 3-405,0-2 0,-3 6 15,0 2 0,-5 3 3,-1 3 1,-5 4 39,0 0 0,-2 4-128,-3 1 1,1 1 81,-2 3 1,0 0-96,-1 2 0,0 1 86,3-1 1,-1-2-194,3 1 1,1-5-188,1 0 0,2-4-207,5-5 0,-2-2-1052,4-2 1573,0-3 0,8-13 0,1-6 0</inkml:trace>
  <inkml:trace contextRef="#ctx0" brushRef="#br0" timeOffset="326">1042 238 7727,'-4'0'677,"-2"3"1,5 0-570,-4 4 1,4 2 90,-1-1 0,-1 4-108,1-1 1,-1 4 80,3 3 0,0-1-182,0 0 1,0-1 86,0 1 0,0-2-88,0 0 0,3-1-78,-1-3 1,4-3-54,0-3 0,1-2-231,4-3 0,0-1 199,3-1 1,0-4-353,1-3 1,2-3 525,3 1 0,14-24 0,4-8 0</inkml:trace>
  <inkml:trace contextRef="#ctx0" brushRef="#br0" timeOffset="924">66 758 7760,'-7'3'0,"3"0"0,0 2 1,-1 1 223,-1-2 0,1 4 93,1 1 1,2 3-103,-3-1 0,4-1-143,-1 1 0,-1-1 100,0 1 0,1 1-199,2-1 1,3-3 74,2-2 0,0-1-52,2-1 1,0-1-72,2-3 1,-1-5-233,3-2 1,-2-1-122,2-1 1,-2-1 206,2-4 1,-4 0 45,0-1 1,-2 1 59,-2-1 0,-1 1 350,-2 1 0,-1 2-144,-1 0 0,-2 3 145,-2-1 1,-4 4-79,-1 0 0,1 5-100,-1 0 1,0 2-209,-2 5 0,0 2 92,2 0 1,2 2-233,2 0 1,1 2 109,2 0 0,1-1-346,3-1 0,3-1 302,1-3 0,5-4 224,2-1 0,2-1 0,17-15 0,5-5 0</inkml:trace>
  <inkml:trace contextRef="#ctx0" brushRef="#br0" timeOffset="1810">257 673 7761,'7'-4'0,"-1"-2"398,1 2 0,-3-1 598,1 0-427,-4 2 0,1 4 50,-4 1 0,1 3-242,-4 3 1,1 3 25,-3 2 1,1 3-121,-1 2 0,0 1-187,-2 0 1,2 1 70,-2 0 0,4 2-184,0 0 1,2 0-133,-2-2 0,0-3-134,3 1 1,0-6-1407,2 2 1263,3-6 0,3-1-335,2-5 0,2-5 250,-1-3 1,0-5 115,2-4 1,2 0 139,-2-2 0,-2 0 106,0-1 1,-2-1 87,-3 2 1,-1 1 165,-3 0 0,0 2 385,0 1 0,-1 1-296,-1 1 1,-4 2 299,-3 4 0,-2 2-208,0 3 1,0 0 15,0 0 1,3 1-65,-3 1 0,2 0-100,1 2 0,3 0-36,0 0 1,4 2-206,-1-1-259,1-2 1,2 2 222,1-3 1,1 0-381,4-2 0,2 0 240,2 0 0,2-2-177,0 0 0,0-3 139,0 3 0,1-2 212,-1 1 1,0-1 4,0 2 0,0 0 65,1 2 0,-4 0 369,-1 0 0,-3 0-204,-1 3 1,-2 0 511,-3 4 0,-1 2-249,-1-1 1,-2 3 163,-3-2 1,1 2-130,-1-2 1,-2 1-302,1-2 0,-1 0-117,2 0 0,1 0-130,-1-2 1,3-1-859,-1-1 598,4-2-52,-2 3 256,3-4 1,3 2-62,1-3 1,3-1 23,2-1 0,-1 1 205,3-1 1,-1-1-20,1 1 1,1-1 89,-1 1 0,2 1 51,0-1 0,-2-1-101,0 1 1,-3-2 55,1 1 0,0-1-78,0 2 1,0-3 22,-3 3 1,-1-2-14,-1 2 1,-2-4-28,3 2 30,-4 1-6,2-3 0,-3 6 168,-3-3 0,0 3-103,-4 0 1,0 3 258,-2 1 1,2 4-90,-2 1 1,2 0 64,0 0 0,1-2-31,2 2 1,-1 1-115,2-1 0,1-1-116,2-1 1,0-1-188,0 1 1,3-3-340,1 1 0,3-4 298,2 2 1,1-6-411,3-1 1,0-4 251,1-1 0,-1-3 38,0 1 0,0 1 24,0-1 0,1 3 279,-1-1 1,-3 3 137,-1 1 0,-4 0 303,-1 3 1,-2 1 442,0 3 1,-1 1-425,-1 4 0,-3 0 290,-2 2 0,0-2-281,-2 2 0,1 1-176,2-1 0,-1-1 146,2-1-742,-2-1-251,5 1-77,-3-3 1,3-2-129,3-4 0,2-2 342,4-3 0,3-1-945,-1-1 0,4-2 663,0 2 1,2-2 706,-1 2 0,2 1 0,8-2 0,5 0 0</inkml:trace>
  <inkml:trace contextRef="#ctx0" brushRef="#br0" timeOffset="2185">1015 831 7761,'-2'-4'452,"0"-1"1,-3 3-70,0-2 0,2 2-41,-2 0 1,3-1 173,-2 1-37,-1-3 1,-1 4-109,-1-1 0,1 1-167,-1 1 1,2 0-196,-2 0 1,2 0 89,-4 0 1,2 2-70,0 0 1,-1 4 41,-1-2 1,0 2-130,2 0 1,2 1-8,0 0 0,0-1-12,3 1 0,0-3-76,2 1 1,0-3-212,0 2 0,3-2-206,4 0 0,0-1 249,4-1 1,0-1-204,2-1 0,1 0 161,-1-2 0,0 2 110,0-3 0,0 4 49,-2-2 1,-2 3 238,-2 0 1,-1 0-129,1 0 37,-3 3 1,-2 3-120,-2 2 1,0 2 68,-2-1 1,-2-1-168,-3 3 1,1-3 271,2 3 0,-2-2 0,0-3 0,-5-3 0</inkml:trace>
  <inkml:trace contextRef="#ctx0" brushRef="#br0" timeOffset="2385">1147 890 7733,'-4'0'110,"-1"0"1,3 0-111,-2 0 0,2 0 234,0-3 0,1 3-510,-2-3-337,3 3 1,-3-1-162,3-1 774,0 1 0,23 1 0,7 4 0</inkml:trace>
  <inkml:trace contextRef="#ctx0" brushRef="#br0" timeOffset="2710">1325 844 7727,'-6'-4'414,"-1"-1"0,3 2-56,-1-2 0,1 0 66,-3 3 0,1-1-97,-1 1 1,0 1-141,1-1 1,1 2-102,-2 2 0,2 0 84,-4 2 0,2 0-215,0 3 0,1 0 110,-1-1 0,3 1-158,-1-1 1,4 1-105,-1 0-58,1-1 1,2 0 44,1-2 0,1-1-66,4-3 0,0 0 58,2 0 1,1-2 90,1 0 0,1-3-138,-1 0 0,1 0 17,-1-2 0,1 1 260,-4 2 0,1 0-196,-2 2 256,-1 1 0,0-1-53,-1 4 0,-2 2-96,-3 2 0,0 3-301,0 0 0,-3 3 129,-2-1 0,2 0-84,-2 0 1,1 1 332,0-3 0,-2 0 0,8-9 0,-1 0 0</inkml:trace>
  <inkml:trace contextRef="#ctx0" brushRef="#br0" timeOffset="3011">1437 936 7716,'-3'3'675,"0"-2"-22,3 5-201,-3-5 188,2 5-406,-2-6 1,2 3-1174,-1-3 736,1 0 203,-2 0 0,9-11 0,2-4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6:59.2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33 146 7750,'-3'3'-350,"3"3"0,-3-2 826,0 2 0,2 1-96,-1-1 0,0 2-239,0 1 1,1-1-25,-1 3 1,-1-1-88,1 1 0,0 1-102,2-1 1,-1 0 69,-1 0 1,1-3-318,-1 0 251,1 0 0,1-4-79,0 1 1,0-5 8,0 0 0,0-3 20,0-3 0,2-4 90,1-1 1,0-2 6,-1-2 0,-1 0-25,4-3 1,-4 1 13,1-3 0,0 0 127,0 1 0,-1-1-113,1 0 1,2 1 175,0 1 1,0 2-46,0 3 0,0 1 28,3 1 0,0 2-2,-1 4 0,1 2-32,-1 3 1,3 4 14,0 3 0,0 0-5,-3 4 0,-1 0 51,-1 2 0,-2-2-67,0 0 1,-2-1 43,0 1 1,0 1-44,0-3 1,-2 0-160,-3 0 1,-1-1-21,0 0 1,-1-1-144,1-3 1,-2 2-274,-1-1 0,1-2 239,-3-1 0,3-2-380,0 0 0,0 0 212,2 0 0,1 0 422,1-2 0,2 0 0,0-2 0,1-1 0,25-13 0,5-3 0</inkml:trace>
  <inkml:trace contextRef="#ctx0" brushRef="#br0" timeOffset="475">178 99 7750,'0'-3'653,"0"0"1,0 2 503,0-1-770,-3 1 0,0-1-145,-1 4 0,0 0-28,2 2 1,1 0-177,-1 3 1,1 0 120,1 2 1,0-2-234,0 2 1,1-1-95,1-2 1,2 0-110,3-2 1,-1 1 123,1-2 1,2-1-46,-1-2 0,2-1-298,-1-1 0,-1-2 198,3-2 0,-3-2-334,1 0 0,-1 0 208,-1-3 1,1 2-14,-4 1 1,0 1 436,1 3 0,-4-2 0,2 5 0,-3-1 0,0 4 0,0 0 0,0 2 0,1 0 0,1 3 0,-1 0 0,1-1 0,-1 1 0,-1-1 0,0 1 306,0 0 1,0-3 610,0 0-280,0 1 1,0-1 232,0 0-208,0-2-542,0 1 179,0-3-124,0-3 1,0 1-635,0-2 206,0 0 0,0-3-161,0 1 0,2-1 34,0 0 1,1 3-65,-1 0 8,2-1 0,2-1 105,1 2 1,-1-1 50,1 3 0,0-1 280,-1 3 0,1 0 0,-1 0 0,1 0 0,-1 3 0,-2 2 0,8 12 0,-1 5 0</inkml:trace>
  <inkml:trace contextRef="#ctx0" brushRef="#br0" timeOffset="590">402 172 7750,'0'6'397,"0"1"-313,-3 0 0,3-3 241,-2 0-1108,1-2 482,1 1-836,0-3 1137,0-3 0,9-21 0,2-8 0</inkml:trace>
  <inkml:trace contextRef="#ctx0" brushRef="#br0" timeOffset="723">468 86 7750,'0'-3'1721,"0"0"-514,-3 3-710,3-3-567,-6 2 0,4-2-853,-2 3 1,2 1 278,0 1-865,2-1 1509,0 5 0,11 3 0,4 5 0</inkml:trace>
  <inkml:trace contextRef="#ctx0" brushRef="#br0" timeOffset="1465">554 126 7747,'-3'3'1409,"-1"3"-809,-2-5 0,-1 4-227,1-3 0,1 1-461,1-1 1,2-1 140,-3 1 1,3 1-782,-2 0 604,2-1 1,-1-2-591,3 3 387,-3-3 112,3 3 1,-3-3 52,6 0 1,-2-2 107,3 0 1,1-2 133,1 1 0,1-2-105,0 1 0,1 0 144,1 0 0,0 2-83,-2-3 0,-1 4 123,1-2 1,-1 3 87,1 0-70,0 0 1,-1 0 87,1 0-166,-1 0 0,-1 0-51,-1 0 0,-2 0 149,0 3-359,1-3 174,-2 3 1,3-3-150,-2 0 0,0 0 38,2 0 0,-2-2 109,3 0 0,-3-3 63,2 0 1,-2 0 167,3 1 1,-3-2 56,2 2 0,-1 0 96,1 0-30,-3 2-197,2-1 0,-3 4-130,0 1 0,-2 3 124,0 3 0,-3 0-148,0 3 1,0-2 28,1 2 1,-1-1-100,3 1 1,-1 1 19,3-3 0,0 0-359,0-3-91,0 4 0,3-4 232,2 1 0,3-3-66,3-4 1,3-4 99,1-3 1,0 0-85,2-4 1,1-2 61,2-3 1,-1 1 427,-2 2 1,2 0-109,-4 0 0,0-1 30,-2 1 1,-4 3 43,-3 1-201,-4 2 145,1 0 0,-6 4-101,-4 0 0,0 3 72,-1 3 1,-2-1-105,1 3 1,-2 1 306,3-2 1,-1 1 70,2 0 1,1 1 41,-1-2 0,3-1 93,-1-1-144,4 2-342,-2-1 1,4 3 100,1-1 0,4-2-111,2-1 0,4 0 5,-1 2 0,2-1-19,0 1 0,1-2 67,0 3 0,0-3-5,-3 2 0,-1 0 192,-1 0 1,-3 2-44,-2-2 0,-1 2 52,-3 1 0,0-3-78,-3 1 1,-1-1-261,-5 3 0,-1-3-264,-3 0 1,-3 0-392,1 1 0,0-2-224,2-1 0,-1-1 55,1 1 934,3-1 0,6-24 0,5-7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7:07.5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91 33 8477,'0'-4'2407,"0"1"-1700,0 3 1,0 4-484,0 2 0,0 1-262,0 4 1,0 0 111,3 4 1,-3 0-352,2 5 1,-1-5 223,-1 4 1,0-1-642,0 2 0,0-2 328,0-1 1,0-1-791,0-3 316,0-3 840,3-4 0,0-37 0,4-12 0</inkml:trace>
  <inkml:trace contextRef="#ctx0" brushRef="#br0" timeOffset="218">27 13 7848,'-7'0'221,"3"0"163,0 0 0,1 0 745,-1 0-315,3 0-550,-2 0 0,4 0-26,1 0 0,1 0-111,4 0 0,0-2 84,1 0 1,2 0-260,3 2 1,0-2-202,0 0 1,0 0-214,-1 2 0,1 0-74,-3 0 0,2 0-1393,-1 0 1929,-2 0 0,3 0 0,-2 0 0</inkml:trace>
  <inkml:trace contextRef="#ctx0" brushRef="#br0" timeOffset="509">225 206 7819,'-6'3'-16,"0"-1"16,-1 3 1565,1 0-521,-1-4-674,4 5-133,0-5-175,3-1 1,1-4-286,1-2 0,-1-1 163,3 1 1,-1-3-186,1 1 1,0-3 143,3 2 0,-3-1-153,0 1 0,0-2 37,3 3 0,-1-1-151,1 0 0,1 2-91,1-2 1,-1 4-473,-1 1 931,2 3 0,12 15 0,6 7 0</inkml:trace>
  <inkml:trace contextRef="#ctx0" brushRef="#br0" timeOffset="884">437 154 7809,'-4'-2'0,"1"0"1080,1-2-419,1 0 0,-4-3 234,3 1 0,-1 2-244,1-1 1,1 3-266,-4-2 0,3 2-46,-2 0-120,0 2 1,-3 0-121,1 0 0,-1 2 133,1 3 1,-1 3-230,1 0 0,0 1-60,2 0 0,-1-1-83,3 2 0,-2-2-375,2 1 0,-1-2 275,3-1 0,0 1-332,0-1 1,1 0 248,1-2 1,3-1-259,3-3 0,0-1 165,3-1 0,-1-1 60,0-4 0,2 1 136,-1-1 1,-1 1 11,1 0 0,-1 2 274,0 2 0,0-1-152,-4 1-116,1 0 330,-1 5 1,-3 2-173,0 4 0,-3 0 16,-3 0 0,2 1-703,-3 2 0,0-1-67,-3 0 797,1-3 0,2-10 0,1-6 0</inkml:trace>
  <inkml:trace contextRef="#ctx0" brushRef="#br0" timeOffset="1209">552 135 14192,'0'4'-367,"-2"1"292,1-1 0,-4 2-446,3 1 1,-1-3 289,1 0-247,1 1 1,-2-1-354,3 0-169,-3-2 694,3 1 1,0-4 328,4-1 0,2-2 192,3-2 0,-1-1-181,2 1 0,-1 0 395,2 2 0,-3-1-233,3 3 1,-3 0 133,3 2 1,-3 0-61,1 0 0,-2 0-238,-1 2 0,-2 4-167,-2 3 0,-1 0-381,-1 0 1,0 0-683,0 2 1,0 0 558,0-3 1,-3 1 638,1-3 0,-3-13 0,2-5 0</inkml:trace>
  <inkml:trace contextRef="#ctx0" brushRef="#br0" timeOffset="1526">738 90 7784,'0'-4'639,"0"0"0,0 2-204,0-3 0,0 3 450,0-2 1,0 2-298,0-2 1,0 2-123,-2 0 0,0 1-329,-2 1 0,2 0 93,-2 0 1,1 0-433,-1 0 0,2 1 205,-2 1-340,2 2 1,-1 2 211,3 0 0,0 1-457,0-1 0,0 1 186,0-1 1,1-2 132,1 1 0,2-1 814,2 2-481,1 1 1,-1-1 235,0 1 0,-1-1-143,-1 0 1,-2 0 1221,2-2-955,-2 5 0,1-5-97,-3 5 0,-1-2-283,-1-1 0,-2 3-410,-2-1 0,-1-1-756,1-3 1,0 0 573,-1 0 1,1 1-885,-1-3 0,1 0 678,0-2 0,1 0-126,1-3 874,3 0 0,9-26 0,6-6 0</inkml:trace>
  <inkml:trace contextRef="#ctx0" brushRef="#br0" timeOffset="1861">905 110 7762,'0'-5'418,"0"1"0,0 2 612,0-2 1,0 1 78,0-1 0,0 2-533,0-2 1,0 0-52,-3 0 0,0 1-140,-4 3 0,1 0-378,0 0 0,-1 0 70,1 0 1,-3 4-186,1 2 1,-1 1 90,3 4 0,-1-3-48,1 3 1,2-2-513,-1 1 0,4-1 257,-1 2 1,1-4-417,1 2 0,3-3 274,1-1 1,3-2-160,1-3 1,2 0 225,3 0 1,-1-4 137,-1-2 0,1-2 168,-1-2 0,0 2 202,0-1 0,-2 1 283,-3 1 1,1 0-286,-1 2 0,-2 2 32,1 1 0,-4 2-45,1 2 1,-3 4-27,-1 3 0,-3 2 43,0 0 0,0 1-751,-2 1 0,1 0 340,0-1 1,-1 1-776,1 0 1,1-3 1070,1-1 0,6-14 0,-2-3 0</inkml:trace>
  <inkml:trace contextRef="#ctx0" brushRef="#br0" timeOffset="2351">1027 110 11201,'0'-4'2633,"0"1"0,0 8-2412,0 2 1,-2 3-362,0-2 0,-2 1 158,1-3 1,-2 3-519,1-1 0,1 1 414,-2-3 0,3 1-763,-2-1 1,2-2-197,0 1 356,-1-4 0,3 1 244,0-4 0,3-2 74,3-5 1,1 1 221,2-2 0,-1 0-54,2-1 1,-2 2 409,1 2 0,-2 1-230,-1-1 0,3 1 1080,-1 0-576,1 2 981,-3 1-962,1 3 1,-2 3-60,0 1 1,-2 3-226,-3 1 1,0-1-14,0 2 0,-1-2-185,-1-1 0,1 1 79,-1-1 0,-1-1-285,1-1 174,0-3 1,1 4-189,-1-3 61,1 1 0,-1-6 11,4-2 0,0 0-56,2-2 0,1 2 74,3 0 0,-1 0 87,2 0 0,-1 2-18,0-2 0,0 4 134,0-1 1,-1 1-148,0 1 1,-1 1-8,0 1 1,-2 2-127,-2 2 1,-1 0-213,-1 1 0,0 1-548,0 1 0,0 2 415,0-3 0,-1 1-741,-1 0 1,1-4 337,-4 1 937,4-1 0,4-21 0,4-6 0</inkml:trace>
  <inkml:trace contextRef="#ctx0" brushRef="#br0" timeOffset="2483">1271 180 7749,'1'6'998,"1"-2"0,-2 2-391,3-2 1,-3 0 432,0 0-710,0 0 1,0 2-97,-3-2-2137,3 2 1136,-6-3-2197,5 1 2964,-2-1 0,9-23 0,1-5 0</inkml:trace>
  <inkml:trace contextRef="#ctx0" brushRef="#br0" timeOffset="2609">1348 58 7749,'-1'-5'-1828,"-1"0"4353,1 2-1212,-4 3-1229,1 0 0,-2 4-1066,2 2 0,-1 1 540,3 1 1,-2 0 441,1 1 0,4 9 0,3 6 0</inkml:trace>
  <inkml:trace contextRef="#ctx0" brushRef="#br0" timeOffset="2918">1418 148 7749,'0'6'0,"0"0"1082,-2-2 1,-1 2-474,-2-2 0,0 1 667,0 0 0,2 0-604,-1 0 0,0-2 79,0 2 0,-2-3-417,2 2 1,0-2-302,0 2-966,3-2 733,-5 1-1517,5-3 1265,-2 0 1,5-3-293,1-2 0,2 0 195,2-2 0,-1-1 171,3-1 1,-2 1 123,2 1 1,-2 1 34,2-1 1,0 2 909,-1 0 1,1 2-474,-3 1 1,1 1 342,-1-1 1,-1 1-240,-1 1 0,-2 4-161,2 2 1,-2 1-300,0 4 1,-1-2-381,-1 1 1,0 1 210,0 2 0,0-3-271,0 1 1,-1-3-2271,-1 1 1751,1-2 1097,-2-1 0,3-17 0,0-4 0</inkml:trace>
  <inkml:trace contextRef="#ctx0" brushRef="#br0" timeOffset="3243">1579 187 7749,'3'-7'504,"1"1"1,1 1-71,-1 1 1,1 2 298,-3-2 233,3-1 0,-4 1-421,1 0 1,-2 2 999,-2 0-1093,-2 2 1,-3 0-108,-1 0 1,1 0-324,-2 0 1,0 2 56,0 3 0,0-2-139,0 2 1,2-1 129,-1 2 1,1 1-103,0-1 1,3 1-47,0-1-666,2 0 1,-1 1 60,3-1 0,4-2-165,2 1 0,4-4 246,2 1 0,3-2-23,0-2 0,2 1 314,-2-4 0,3 2 84,-3-1 0,-1-1 584,-4 3 1,0-3-202,-4 3 27,1 0-24,-4 5 1,-3 0 196,-4 4 1,-2 1-563,0 1 0,-3 0 135,1 0 1,-1-2-859,3 1 1,-1 2-99,1-2 124,-1 1 903,4-6 0,26-28 0,9-11 0</inkml:trace>
  <inkml:trace contextRef="#ctx0" brushRef="#br0" timeOffset="4269">1855 39 7749,'3'-6'-329,"1"1"1129,-2 1 1449,-1 3-1488,1-2 1,-2 3-338,-2 3 1,-2 1 410,-2 4 0,-2 3-333,0 4 0,0-1-66,-3 3 0,3 1-163,-3 1 0,3 1 132,0 1 0,-1-1-265,3 1 0,-1-1-322,4-3 0,1 1-654,2-3 0,3-4 518,1-5 1,3 0-161,1-4 0,2 0 148,0-4 0,2-2-58,-4-2 0,3-4 8,-2 0 0,-1-2 322,-1-1 1,-4 0 76,-1 0 0,-1 1 16,-1 1 1,0-1 124,0 1 0,-4 2-92,-2 1 1,-1 0 71,-4 2 1,0 2-99,-1 2 1,1 2-41,0 0 1,1 0 2,0 0 1,0 2 201,4 0 0,0 3-145,-1-1 0,4 2-232,0 0 1,3-1-402,0-1 0,3-2 285,1 2 1,4-2-245,3 3 1,1-4 192,1 1 0,0 0 5,0 0 0,-1-1 99,1 4 1,-1-3 190,-1 2 0,1-1 91,-4 2 1,0 0 193,-4 0 0,1-2 887,-3 2-863,0-1 0,-2 2 186,-2-2 0,0 1-163,-2-3 1,0 0-241,-3-2 1,1-1 84,-1-1 0,3-1-559,0-4 0,2 0 107,0-1 1,-1 0-55,1-3 0,0 1-25,2-1 0,3-1-181,1 2 1,2 0 197,0-1 0,2 3 162,0 0 1,0 3 517,3 3 1,-4 1-273,2 1 1,0 5 727,0 2 0,-1 3-163,-1 1 0,-1-1 184,1 1 1,-2 0-339,0 1 1,0 0-74,-3-1 1,1-1-119,-1-1 0,-1-3-48,3 1 1,-1-2-98,1-3 1,0 1 121,2-3 1,1-1-229,-1-1 1,3-2-162,-1-2 0,4-3-259,-1 1 0,-2-4-246,2 1 0,-3-1 340,1 0 1,-4 1 31,-1 0 1,-3 3 48,1-3 0,-2 5 127,-2 0 1,-2 2-134,-5-1 0,-1 2 242,-2 3 1,-3 1-15,0 1 1,-2 2 142,2 2 0,0 1 91,2-1 0,1 0-83,1 1 1,2-3-68,2 0 1,4 1-64,1 1 1,2-2-390,5 1 1,2-4 180,6 1 0,2-1-154,2-1 0,4-3-80,0-1 0,4-2-115,-2 0 1,-1-1 371,-3 1 0,-1 2-26,-3-1 1,0 2 1051,-2-2-665,-3 0 1563,-4 4-1302,-3-2 0,-6 5 325,-1 0 1,-1 3-59,-2 0 1,3-2 42,0 2 0,-1-2-288,-1 1 1,2 0 207,-1-2-643,4-1 1,-3 4 150,2-3-348,1 0 1,-1-2 194,4 0 1,2-3-267,2-1 0,2 0 138,0 0 1,2-1 76,3-3 1,0 0 292,0 0 0,0 2-127,2 1 0,1 0 935,1 3 0,-1 0-442,-4 2 1,-1 3 386,0 1 1,-3 5-479,0 4 0,-4 3-54,-1 3 0,-3 0-386,0 1 0,-3-1-517,-1 0 1,0-2-1552,-3 0 0,2-3 1137,-3-1 0,1-2-2710,0-5 3546,1-1 0,-6-30 0,-2-7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7:25.92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357 1039 8007,'-3'-6'413,"-2"-1"0,2-1 274,2-1 0,0-3-96,1-1 0,0-2-156,0-5 1,3 1-164,1 0 1,0-5-46,0-2 0,0-1 19,0 1 1,1-2 42,-3-2 0,2-4-29,-1 0 1,-1-1-107,1 1 0,-3 1 102,2-1 0,-1-1-107,-1 1 0,2 0 69,0 2 0,1-1 144,-3 1 1,0 1-114,0 1 1,2 2-75,0 2 0,1 0-24,-1-2 0,-1 4-8,1-2 1,1 4-142,-1 1 0,2 3 67,-2 1 0,2 6-201,-1 0 1,-1 3 73,-2 2 1,2 2-135,0-1-114,0 4 202,-2-2 1,2 4 84,0 1 1,1 1-7,-1 4 1,1 1 100,1 1 1,3 4-85,-1 0 0,1 4 223,1-2 0,2 2-50,-2 1 1,3 1 226,0 2 0,-1 0-129,1 2 1,-1-2 26,1 0 1,1 0-201,-2 0 1,0-1-227,-2 2 1,0-4-530,1-1 1,-4-3 385,1 1 1,-2-4-354,0-3 0,1-1-187,-2 0-2500,-1-4 3319,-2 0 0,-12-14 0,-2-3 0</inkml:trace>
  <inkml:trace contextRef="#ctx0" brushRef="#br0" timeOffset="884">145 64 8017,'-2'-3'-574,"0"0"1048,-2 3 0,2 3-151,0 1 1,2 4-232,0 3 0,0 4 48,0 2 1,0 3 6,0 4 1,2 3 93,0 7 1,3 2-87,-1 5 0,2 4 118,0 4 1,-1-1-107,-1 2 1,-3-3 163,1 2 0,1-1-141,-1-1 1,1-4-51,-3-7 1,0 1-125,0-5 0,0 1 99,0-6 0,0-1-62,0-2 0,0-4 69,0 2 1,2-3-117,0-2 0,0-1 38,-2-3 0,0-1 144,0 1 66,3 0 283,-3-3 42,3-1-386,-3-5 1,0-4-124,-3-4 1,2-2 109,-3-1 1,0-1-48,0-1 0,-2 0 33,2 0 0,-4 2-148,0-1 1,-1-1 1,3 0 1,-3 0-99,1 3 1,-3-3 13,2 1 0,-2-1 74,0 3 0,1 0-172,-1-1 0,4 3 63,-2 0 1,0-1-1131,0-1 565,1 2-877,1-1 1541,4 4 0,20-2 0,8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7:40.73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39 360 7829,'-4'6'1655,"1"-1"794,1-1-1179,1-3-704,-2 2 1,3-4-146,0-1 1,0-2-30,0-5 1,3-1-242,1-2 1,3-4-214,1-1 0,-1-4 80,2 0 0,0-3-105,0 0 0,-1-1-64,-1-1 0,-1-1 62,0-1 1,1 3 5,-1 3 0,1 5 12,-1 2 1,-2 5 450,1 4 0,-4 5-48,1 6 1,1 6 57,-1 4 0,2 6-30,-1 2 0,-1 3 64,-2 2 1,0 1-69,0 3 0,0-1-147,0-1 1,0 1-423,0-3 1,0-1 204,0-4 1,0 1-753,0-5 0,0-3 82,3-6-184,-3-5 570,3 1 1,-3-12 4,0-2 1,-2-4 551,0-3 0,-3 0-217,1-2 0,-4 0 228,-1-2 0,-2 0-111,0 0 1,-2 1-276,-2 1 0,2 4-25,-2 0 0,1 1-231,1 3 0,3 4 13,2 2 0,1 6-193,3 1 0,1 4-810,3 3 0,2 1 150,2 1 1206,3 0 0,20 3 0,4 0 0</inkml:trace>
  <inkml:trace contextRef="#ctx0" brushRef="#br0" timeOffset="342">392 212 7821,'-10'0'0,"3"-2"1074,-1 0 1,0-2-441,-1 2 1,2-1 405,-1 3 0,-2 0-484,2 0 1,-3 0-128,3 0 0,-2 3-158,2 2 1,1 0-219,-2 2 0,4-1-152,1 1 0,2 1 141,0 1 0,1-1-503,1-1 0,1-1 345,1 0 1,2 1-547,2-1 0,3-1 262,-1-1 1,4-3 104,-2 1 0,2 1 165,-1-1 0,0 1 84,-2-1 1,-1-1 800,-1 1-611,-1 2 1,0-1 509,-2 4 0,-1-3-237,-3 0 0,-3 1-149,-1 1 0,-5 0-49,-2 1 0,-1-1-987,-1 1 1,1-1-98,2 0 1,-2 1-505,1-1 1,2-2 258,0-2 1,2 1 191,0-1 918,1 0 0,11-16 0,3-4 0</inkml:trace>
  <inkml:trace contextRef="#ctx0" brushRef="#br0" timeOffset="725">462 321 7803,'0'10'0,"2"-3"0,0 1 0,1 2 1599,-3-2 0,0 1-742,0 0 0,-3-1 318,1 2 1,-3 1-533,1 2 1,-1-2-203,1-1 0,-2-1-648,2 2 1,-1-4 178,0 2 0,1-2-1651,1 0 1176,1-1-541,-1-2 0,3-3 388,-2-5 1,2-3 58,2-6 0,-1-3 228,3-1 0,-2-4 156,0-3 1,1-2 369,-1-1 0,0 0-176,-2-1 1,2 2 342,0 0 0,3 1-265,-3-1 1,3 5 505,2 2 0,-1 7-245,3 1 0,0 6 71,0 3 1,0 5-46,-1 3 0,0 4-20,0 3 1,-3 2 55,-1 0 1,-2 2-121,0-2 0,-2 0-137,-2-3 0,-2 3 95,-2 0 0,-1 0-449,1-2 0,-3 0 197,-2 0 0,-1 0-742,-1-1 1,2-2 410,1-1 1,0-3-832,-1-1 0,1-3 238,2-2 1,3 0 174,-2-2 1,5-5 780,0-3 0,21-17 0,6-3 0</inkml:trace>
  <inkml:trace contextRef="#ctx0" brushRef="#br0" timeOffset="1042">712 199 9754,'-3'-3'1872,"0"-1"-1250,-4 2 0,0 1-77,-1-1 1,-3 2-355,-4 0 0,2 0 16,-2 0 0,1 2-169,1 0 0,1 4 52,1 0 0,2 0-41,3 3 1,0-2 130,2 0 0,1 1-455,3 1 1,1-3-58,4-2 0,0-2-181,5 0 1,1-1-232,2-1 0,2-3 333,0-2 1,0-2-189,-2-2 1,-1-2 213,1 3 0,-2-1 273,0 3 1,-4 0-267,2 2 198,-2 1 106,-3 3 0,-2 5 79,-4 1 1,-2 7-150,-2 0 1,-1 2 31,1 0 1,-1-1-380,1 1 1,0 0 175,2 0 0,0-2 315,2-2 0,2-3 0,2-5 0,6-4 0</inkml:trace>
  <inkml:trace contextRef="#ctx0" brushRef="#br0" timeOffset="1858">751 270 7788,'0'-6'1875,"0"-1"1,0 3-805,0 0-299,0 2-687,0-3 116,0 4-1311,0-2 824,0 3-767,0-3 1,2 2 389,0-4 0,3 2-408,-1-1 0,2-2 680,0 2 1,1-4 390,-1-1 0,1-1 0,2 1 0,0-2 0,2 0 0,1 1 0,-1-1 0,1 1 0,1 0 0,-1 0 0,1 4 0,-3-1 0,-1 1 0,-2 2 1255,-1 2-445,-2-1 1,-1 2 273,0-1 1,-3 2-184,2 2 1,-1 2-384,-1 2 0,0 3 108,0 2 0,-2 0-247,0 1 1,-2 0 61,2 3 1,-1 1-178,1 1 0,0 0 26,-2 0 1,2-2-153,0 2 0,-1-3-165,1 1 1,0-2-557,2-2 1,1-2 443,1-3 1,-1-2-839,4-2 0,-1-2 445,2-2 1,1-5-319,2-6 0,-2-1 342,2-3 0,-3 2 355,-2-2 1,1 2 134,-2-2 1,-1 2 292,-2-2 0,-3 5 382,-1-1 1,-3 3-416,-1 2 0,0 0 280,-3 6 0,0 0-184,-1 2 0,-1 3-328,0 3 1,0 2 140,0 2 1,3 1-755,2 2 0,3-1 80,3-1 0,-1 1-149,1-2 1,5 0-754,4-2 0,4-1 661,2-3 1,2 1 356,2-3 1,4 0 406,-2-2 0,1-1 0,0-1 0,1-1 0,0-4 0,1 1 0,-3 0 0,-3-3 0,-1 0 0,0 1-128,-2 1 1,-1 1 388,-6 0 1,-2-1-49,-2 1 0,-2 2 733,0-1 0,0 2-372,-2-2 1,-3 0 138,-3 0 0,1 3-279,-2-1 1,0 3 18,0 0 0,-2 0-71,0 0 0,2 3-127,0 1 1,0 2-120,1 0 1,-1 0 81,3 1 0,0-1-126,2 1 0,0-1 88,2 0 1,1-1-345,-1-1 1,4 0-77,2 0 0,5-1-194,2-3 1,1 0-127,1 0 0,-1 0 260,1 0 0,-1-2-24,-1-1 0,1 1 87,-1-1 0,-2 3 303,0-2-120,-5 1 1,1 4 6,-3 1 1,0 4-151,-5 0 1,0 4-120,-4-1 0,1-2-14,0 2 1,0-1-292,2 1 1,-1-2-1016,3-2 1636,-1-1 0,3-3 0,32-37 0,7-12 0</inkml:trace>
  <inkml:trace contextRef="#ctx0" brushRef="#br0" timeOffset="2392">1309 39 7781,'3'-9'579,"-3"2"-405,3-2 0,-2 3 2163,1 1-1518,-1 3 1,2 3-121,-3 3 1,-1 3-194,-1 6 1,0 1-152,-2 1 0,0 1 84,-3 3 0,-1 3-109,-1-1 1,1 1 3,4-3 1,-2 0-61,2 0 0,-1 0-65,1-2 1,1-2-169,3-4 0,0-2-180,0-3 0,3-2-289,1-2 1,2-3 284,0-3 1,3-1-485,-1-6 1,3-2 291,-2-1 0,-1-2-34,-1 1 1,-2 1 25,0-1 1,0 0 135,-3 0 1,0 0 143,-2 5 1,0 1 197,0 2 1,-3 1 127,-1 2 1,-3 1-177,-1 3 1,0 1 174,-3 1 0,3 0-58,-3 2 0,5 0 94,0 3 0,2-3 201,-1 0-56,2 0-247,3 3 1,3-4 139,2-1 0,3-1-294,3-1 1,2-1 89,2-1 0,-1-1-364,3-4 1,-1 1 148,2 0 0,-1-1-109,-2 1 1,1-1 78,-1 1 0,-4 0 157,-1 2 52,-2-2-65,-1 5 0,-5-1 48,-2 2 1,-2 2 192,-5 0 1,-1 5 202,-1-1 0,-2 3-187,3 0 1,-1-2 377,0 4 0,2 0-233,-2 2 1,3-3-19,2 1 0,0 0-246,2 1 0,1-1-222,-1 0 0,4-1 32,2 1 0,3 0-148,1-3 0,3-1-1683,4-3 1,-1-2 875,3 0 1,-2-2 975,3-2 0,10-19 0,6-7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19:47:44.76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45 110 7781,'0'-7'2798,"0"4"-2323,0 0-337,0 9 0,0-2 92,0 4 0,0 2-300,0-2 0,0 4-109,0-2 1,0 0-121,0-2 1,0 1-305,0 0 0,0-1-38,0-1-144,0-4 462,0 3 1,0-6 263,0 0 0,0-6-109,0-4 0,0-2 153,0-1 1,0-1 146,0-1 1,-1 1 310,-1-3 1,0 3 367,-2-1 1,0 1-376,-3 1 1,2 1 846,0-1-401,0 3-610,1 0-100,1 7 1,0 1-104,6 4 0,1 1-80,4 4 0,0-1-208,3 1 0,-1-1-891,1 1 1,1-3 546,-2 0 1,3 0-779,-1 3 0,-1-3 348,0 0 993,-3-2 0,7 3 0,-2-1 0</inkml:trace>
  <inkml:trace contextRef="#ctx0" brushRef="#br0" timeOffset="183">160 206 7781,'-6'0'1571,"0"-1"-1054,2-1 1,-1 1-137,3-4 1,-1 1-335,3-2 0,0-1 55,0 1 0,3-3-812,2 1 1,2-1 448,2 3 0,2-1-920,0 1 0,-1 0 679,1 2 0,-1-1 502,3 3 0,11 3 0,4 2 0</inkml:trace>
  <inkml:trace contextRef="#ctx0" brushRef="#br0" timeOffset="484">359 116 9624,'-6'-4'774,"2"0"0,-1 1-570,3-1 1,-3 3 1193,1-1-1011,-2 1 1,-1 1-188,1 0 1,0 3-69,-1 1 0,1 2-173,-1 0 1,3 0-632,0 1 621,2-1 1,0 1-696,2-1 1,0-2 346,0 1 0,2-4-304,3 1 1,3-1 258,0-1 1,3-3 97,-3-1 0,3-1 170,-2 1 0,1-1 133,-1 2 0,2 1 252,-3-1 0,1 3-200,-3-2 1,0 2 346,-2 2 1,1 1-158,-3 4 0,0-1-281,-2 1 0,0 1 107,0 1 1,0 1-632,-3-1 1,2 0-421,-3 0 49,2-2 977,-3 2 0,1-8 0,-2-2 0</inkml:trace>
  <inkml:trace contextRef="#ctx0" brushRef="#br0" timeOffset="826">494 110 7775,'3'3'0,"0"-2"561,-3 3 1,0-2-141,0 3 1,0-3 1199,0 2-645,0-3-163,0 5-818,0-2-81,0 2 1,-2 1-347,0-1 1,-2-2 353,1 1 0,1-4-1116,-1 1 508,3 2-19,-3-4 265,0 3 285,2-3 1,1-3 68,2-1 0,3-2 240,-1 0 1,2 0 81,3-1 1,-2 1-121,2-1 0,-2 3 55,2 0 0,-2 2-18,2 0-183,1-1 0,-3 2 24,1-1 1,-1 4-79,-3 2 0,1 0-5,-3 0 1,0 1-182,-2 4 0,0-2-322,0 1 1,-2-1 269,0 0 1,-1-2-743,1 0 1064,1 0 0,-4-4 0,10-9 0,-1-7 0</inkml:trace>
  <inkml:trace contextRef="#ctx0" brushRef="#br0" timeOffset="1127">737 90 7775,'4'-4'-822,"-2"0"3118,-1 0-1637,-1-3 1,-1 4 109,-1 0 1,-2 3-290,-2 0 0,0 0-164,-1 0 1,1 0-227,-1 3 0,-1-2 101,-1 3 1,1 1-274,4 1 1,-2 0-111,2 1 1,1-1-96,1 1 1,1-1-336,1 0 1,0 1 291,0-1 0,1-1 49,1-1 1,0-1 68,2 2 1,0 0 150,3-3 0,-1 1-268,0-1 653,1-1 0,-3 2 254,0-1 213,-2-1-776,1 5 0,-4-5 81,-1 3 1,-2-2-832,-2 3 1,-1-4 373,1 1 1,0 0-2130,-1 0 1314,1-1 1176,-1 1 0,7-16 0,0-4 0</inkml:trace>
  <inkml:trace contextRef="#ctx0" brushRef="#br0" timeOffset="1460">827 110 8862,'0'-7'3294,"0"3"-2509,0 0-217,0-1-364,0-1 1,-3 2-248,-1 2 1,0 2 103,-3 0 1,4 0-281,-6 0 1,4 2 37,-4 3 0,2 0-214,0 2 0,3 0-56,0 2 1,2-2-114,0 1 248,2-1 1,0 0 88,0-1 1,3-2-57,4-2 1,0-1 50,3-1 0,-1-3-36,2-2 0,-1 0 124,3-2 1,-2 1 156,0-1 0,-4 1 26,2 0 0,-2 2 466,-1 2 62,1 1-437,-4 1 1,0 4-10,-3 2 1,0 1-24,0 4 1,-3-3-369,-1 0 1,1 2-140,-2-2 1,2 3-280,-1-3 1,0 1 243,2-3 444,1-2 0,1-10 0,4-4 0</inkml:trace>
  <inkml:trace contextRef="#ctx0" brushRef="#br0" timeOffset="1910">981 97 8211,'-3'3'263,"-1"-2"994,2 3 0,0-1-567,-2 1 0,3-2 410,-1 2-667,-2 0 1,3 2-202,-4-2 1,4 2-438,-1-2 0,-1 0 216,1 0-1434,0-2 1012,2 3-409,0-4 0,0 1 284,0-4 0,2 1 104,3-4 1,0 0 259,2-3 1,-1 1 236,1-2 0,1 2 18,1 1 1,-1 0-142,-1 2 0,-1-2 623,1 2 1,-1 1-247,0 1 1,-1 0 1053,-1 0-938,0 1 1,2-1-15,-2 4 0,-1 0-176,-3 2 0,0-2-248,0 3 90,0-1-287,0 2-70,0 1 185,-3-4-676,3 0 270,-3-3-190,3 0 209,3 0 120,0 0 0,4 0 6,-1 0 1,0 0-123,1 0 265,-1 0 1,1 0-8,-1 0 1,-2 3-139,1 1 1,-3 0 89,2 0 1,-3 0-231,2 3 1,-2-2-171,1 0 658,-1 0 0,2-1 0,2-12 0,2-3 0</inkml:trace>
  <inkml:trace contextRef="#ctx0" brushRef="#br0" timeOffset="2335">1167 142 7775,'0'4'2164,"0"0"-304,0-2-1338,-3 3 1,3-3-389,-3 2-25,3-2 0,0 1-1699,0-1 1061,0-1-971,0 2 84,0 0 444,0-3 0,2-2 972,0-4 0,2-2 0,-2 2 0,3-1 0,0 1 0,0-1 0,2 1 0,-3-1 0,0 1 1439,1 0 168,1-1-15,0 4-492,1 0-395,-4 3-398,0 3 1,-3 0-44,0 4 0,0-1-292,0 0 1,0 1 92,-3-1 1,3 1-285,-2-1 1,-1-2 14,1 1 1,-3-3-525,3 2 430,0-2-185,2 0 273,0-7 1,1 0 36,1-3 1,1 1 179,4 0 1,-1 1-67,1-1 1,-1 3 151,1 0 1,-1 2 8,0-2 1,1 2-22,-1 0 1,0 2-649,-2 2 389,2 2 1,-3 4-376,1 1 1,0-1 195,-2-1 0,-2 1-88,3 1 1,-3-1-375,0-1 91,0-1 728,0 1 0,6-18 0,1-4 0</inkml:trace>
  <inkml:trace contextRef="#ctx0" brushRef="#br0" timeOffset="2638">1449 84 7775,'-3'0'3662,"-3"0"-2938,3 0 0,-4 0-247,1 0 1,-1 0-140,1 0 1,-1 2-631,1 0 346,0 3 1,-1-2-1256,1 1 401,2 2 330,-1-2 0,4 0-427,-1 0 0,4-2 302,2 0 1,2-2 384,0 0 1,3 0 4,-1 0 1,3 0 397,-2 0 1,0 0-225,-1 0 0,0 0 574,0 0 1,-3 1-169,-1 1 1,-2 0-5,3 2 1,-4 0-201,1 3 0,-1-1 6,-1 1 0,-1-1-592,-1 0 1,-1 3 230,-1-1 1,-2 1-561,2-3 0,0 0-106,0-2-272,3 2 1122,-2-5 0,14-24 0,4-9 0</inkml:trace>
  <inkml:trace contextRef="#ctx0" brushRef="#br0" timeOffset="3603">1610 1 7775,'4'0'215,"0"0"584,-2 0-125,1 0 1,-3 1-236,0 3 1,0 1 218,0 3 0,-1 2-264,-1 1 1,-2 1-28,-2 1 1,1 2-151,-2 3 0,4-2 137,-3 1 0,1-2-169,-1 2 1,2-3-171,2 1 0,1-1-1044,-2-1 803,3-3-661,0-1 0,3-5 403,4-2 1,-3-4-75,0-3 1,0-1 139,3-3 0,-4 1 306,0-2 0,-1 0 126,1-1 0,-1-1 172,-2 1 1,-1 1 299,-1 0 1,0 2-283,-2-1 0,0 4 219,-3 1 0,1 2-151,0-2 0,-1 2-98,1 0 0,-1 1-7,1 1 0,0 3-294,2 1 1,-1 0-135,3 0 1,0 0-165,2 3 0,0-3 73,0 0 0,3 0 115,1 0 1,2 1-301,3-3 1,-1 1 142,2-3 1,-1 0 11,2 2 0,-4-1 124,2 1 1,0-1 356,0-1 0,-1 2-134,-1 0 0,-3 0 770,0-2-115,1 0 164,-2 0-366,0 0-47,-3 0-659,0-2 263,0-2 1,0-2-367,0-1 1,0 1 159,0-1 1,0-1-319,0-1 1,0 1 176,0 1 0,2 1 15,0-1 1,3 3 416,0 0 0,-2 2-109,1 0 1,-1 2 186,1 0 1,-1 2-110,2 3 1,-2 1 735,-1 3 0,-1 0-307,1 2 0,-1 1 398,-1-2 0,2 0-279,0 1 1,0-3-117,-2 0 0,2 2-481,1-2 0,-1-1 61,1-3 1,-2-3-338,3 2 1,-2-3 239,3 0 1,-3-3-247,2-1 0,-2-2 3,3-3 1,-3 0-158,2-2 0,-3-1 403,2 1 0,-3 1-118,0 0 1,0 0 338,0-1 0,0 2-71,0 2 0,0 3 19,0 0 1,-3 2-1,-1 0 1,1 2-57,-2 2 0,1 2-33,-2 2 1,-1 3 0,1 0 1,2-1-395,2-2 0,-1 2-82,1 0-201,0-1 1,3 2 266,1-5 1,1 1-243,4-3 0,0 0 624,1-2 0,0-2 0,3-3 0,-2 0 0,1-2 0,0 3 0,1 0 0,0 0 0,-2 0 0,-1-1 0,-1 3 1050,-1-1-246,1 3 184,-4 0 0,-1 3-399,-4-1 0,1 3-113,-4-1 1,3 0-115,-2 0 1,2-2 79,-2 2-382,2-2 149,-3 1-109,4-3 108,-2 0 1,8 0-167,1 0 0,2 0 203,-1 0 1,-1 0-43,0 0 1,1 0 106,-1 2 1,1 2-330,-1 2 0,1 2 92,-1 0 1,-3-1-965,0 2 0,-1 0 490,1 0 0,-1 0-684,-2-1 1,-1-1 1084,-1-1 0,-19-19 0,-7-9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4D4741D-1A6C-1E87-518A-FA4E27299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303E8083-5AFA-95A7-6046-8C12564805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UcParenR"/>
            </a:pPr>
            <a:r>
              <a:rPr lang="en-GB"/>
              <a:t>incorrect- ATP inhibits PFK and AMP activates it-&gt; the options </a:t>
            </a:r>
            <a:r>
              <a:rPr lang="en-GB" err="1"/>
              <a:t>arein</a:t>
            </a:r>
            <a:r>
              <a:rPr lang="en-GB"/>
              <a:t> reverse order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UcParenR"/>
            </a:pPr>
            <a:r>
              <a:rPr lang="en-GB"/>
              <a:t>Correct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UcParenR"/>
            </a:pPr>
            <a:r>
              <a:rPr lang="en-GB"/>
              <a:t>incorrect - PFK is regulated by allosteric effectors, rather than substrate availability alone 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UcParenR"/>
            </a:pPr>
            <a:r>
              <a:rPr lang="en-GB"/>
              <a:t>incorrect - NADH primarily affects oxidative </a:t>
            </a:r>
            <a:r>
              <a:rPr lang="en-GB" err="1"/>
              <a:t>phosphorylationrather</a:t>
            </a:r>
            <a:r>
              <a:rPr lang="en-GB"/>
              <a:t> than glycolysis 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UcParenR"/>
            </a:pPr>
            <a:r>
              <a:rPr lang="en-GB"/>
              <a:t>partially correct but incomplete - doesn't talk about the inhibitory effects of ATP and citrate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UcParenR"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1CE075CB-F903-9FDA-0AAE-F8E2F5EB1F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0034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7307FA7-4664-1872-F2CA-B301612EB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733482AC-E896-CA44-9A42-C432EA61B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Note reversible vs irreversible steps</a:t>
            </a:r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8C2D4981-95FB-E762-F51E-329371F18C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3398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E03A434B-005F-B751-3951-E5447E2AA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CF94F707-E51A-BED6-1D77-4023AAC47B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93B5877-F8C6-1901-2A55-02F7F5FB07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8346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10C86702-E624-3E96-A625-8D4CF01F1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46A23CF-6177-2332-132C-C0C414216C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56FB583-CBF2-48F0-F2A7-0A7A587AD8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6057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BEB55E1C-9A17-AE1B-30E0-FEF2F0AB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1B500240-B191-CE6D-A620-992F4860E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AD85D1B3-EB95-1422-35F6-84B6E07924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895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525446A-FCD6-4068-168F-0B628516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96DC7DF8-9252-266E-9649-C93DE42797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CDA438A-08F4-20A6-976F-056338A712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7421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C5413E7-C0CC-991F-BF5A-2BCED4378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24551FBF-FF62-BE9D-52CB-0BA270BAB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9808D8E1-CF69-0BD0-4409-0B515E5F72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0459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746670A-CC92-6454-A800-0EA4B7651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1B301AC8-AA64-B955-E4A6-9AD34B5593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F1E44401-E874-C1EF-184F-8B967C3A8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1036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F7B957A-E586-BAEB-1C38-2BEC33076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C214B7F0-5833-99C4-CECE-BE73A11950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B659F720-4A00-112B-1A16-811798EF9F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9208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0279E2E-9156-1C5C-F36F-1106A9ECD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566245B5-DD08-DA1D-5A44-99E434D9E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8889A693-518B-D19B-4218-C94053EF58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482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8F0A77E-01D5-14FE-B0FE-9BDDBE09E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2C56FE8-33B8-117B-8E76-11E3B51CFC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C534478E-42F4-47DB-F7CB-7D11986BE1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8081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65BC72E8-65BB-30C1-F8B5-76C1B0F77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776F1961-1703-C942-E6DA-C6577DF528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FAC12A2-4AED-922F-716F-50AFEE96A9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3672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16EAC39-8CCE-5A59-1578-23F8FF3D5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4A8A812D-56D5-49E2-7D1F-2E5E737E43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/>
              <a:t>DNP is an </a:t>
            </a:r>
            <a:r>
              <a:rPr lang="en-GB" b="1"/>
              <a:t>uncoupler</a:t>
            </a:r>
            <a:r>
              <a:rPr lang="en-GB"/>
              <a:t> of oxidative phosphorylation.</a:t>
            </a:r>
          </a:p>
          <a:p>
            <a:pPr lvl="1"/>
            <a:r>
              <a:rPr lang="en-GB"/>
              <a:t>i.e. H+ ions can leak back across the membrane, proton gradient decreases. Thus ATP </a:t>
            </a:r>
            <a:r>
              <a:rPr lang="en-GB" err="1"/>
              <a:t>synthatse</a:t>
            </a:r>
            <a:r>
              <a:rPr lang="en-GB"/>
              <a:t> cannot produce ATP (it needs the gradient to drive movement of H+ across the membrane, which produces O2 in the process)</a:t>
            </a:r>
          </a:p>
          <a:p>
            <a:pPr lvl="1"/>
            <a:r>
              <a:rPr lang="en-GB"/>
              <a:t>Punches hole I n the system</a:t>
            </a:r>
          </a:p>
          <a:p>
            <a:pPr lvl="1"/>
            <a:r>
              <a:rPr lang="en-GB"/>
              <a:t>Therefore ETC senses a ‘low’ gradient, tries pumping more H+ out, so H2 consumption increases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It </a:t>
            </a:r>
            <a:r>
              <a:rPr lang="en-GB" b="1"/>
              <a:t>collapses the proton gradient</a:t>
            </a:r>
            <a:r>
              <a:rPr lang="en-GB"/>
              <a:t>, so the ETC speeds up (↑ O₂ use) but </a:t>
            </a:r>
            <a:r>
              <a:rPr lang="en-GB" b="1"/>
              <a:t>ATP cannot be produced</a:t>
            </a:r>
            <a:r>
              <a:rPr lang="en-GB"/>
              <a:t>.</a:t>
            </a:r>
          </a:p>
          <a:p>
            <a:r>
              <a:rPr lang="en-GB"/>
              <a:t>The energy is released as </a:t>
            </a:r>
            <a:r>
              <a:rPr lang="en-GB" b="1"/>
              <a:t>heat</a:t>
            </a:r>
            <a:r>
              <a:rPr lang="en-GB"/>
              <a:t>, explaining the </a:t>
            </a:r>
            <a:r>
              <a:rPr lang="en-GB" b="1"/>
              <a:t>hyperthermia</a:t>
            </a:r>
            <a:r>
              <a:rPr lang="en-GB"/>
              <a:t>.</a:t>
            </a:r>
          </a:p>
          <a:p>
            <a:r>
              <a:rPr lang="en-GB"/>
              <a:t>This mechanism is directly taught in your slides (uncouplers: DNP, </a:t>
            </a:r>
            <a:r>
              <a:rPr lang="en-GB" err="1"/>
              <a:t>thermogenin</a:t>
            </a:r>
            <a:r>
              <a:rPr lang="en-GB"/>
              <a:t> in brown fat).</a:t>
            </a:r>
            <a:br>
              <a:rPr lang="en-GB"/>
            </a:b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b="1"/>
              <a:t>Cyanide, rotenone, CO</a:t>
            </a:r>
            <a:r>
              <a:rPr lang="en-GB"/>
              <a:t> → inhibit the ETC → </a:t>
            </a:r>
            <a:r>
              <a:rPr lang="en-GB" b="1"/>
              <a:t>↓ oxygen consumption</a:t>
            </a:r>
            <a:r>
              <a:rPr lang="en-GB"/>
              <a:t>, not ↑.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b="1"/>
              <a:t>Oligomycin</a:t>
            </a:r>
            <a:r>
              <a:rPr lang="en-GB"/>
              <a:t> → blocks ATP synthase → ETC slows → </a:t>
            </a:r>
            <a:r>
              <a:rPr lang="en-GB" b="1"/>
              <a:t>no collapse of the proton gradient</a:t>
            </a:r>
            <a:r>
              <a:rPr lang="en-GB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FD6DD283-816A-A910-0A9F-9A8A81DBAD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7510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6292C86-0FDE-D18B-3751-527B8960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1A8978C2-301A-C5B5-621F-436CCD66AB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103198EE-841E-9614-AEB1-198083CCA2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4537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843208C-340B-F9E6-997B-5298D0EF0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D29B6D08-DEE9-6179-C6C9-D3617732F2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3262514-4BCC-6EB1-F0A8-256974744D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0070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58940516-1467-3399-9DFE-1DC8128DF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7659D5D8-CB7D-9713-1262-99021B2574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5A9F2833-9843-8516-893A-2F46CDEFD8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4115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CBFF58C-836A-4C43-6B92-095488E4C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A8C3137B-1E77-DA2B-B5AC-97992DDCC6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BE93910B-8841-13DB-5B9B-9847D375ED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4252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5110D915-0199-7A4E-C479-E168EE782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17264799-14B9-5749-E906-B65DCE6D04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6DB716B-54FD-8ACE-3FAA-D257F7072F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8450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897D80B-CA8A-0784-DAD3-66C871EE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A1E682F4-90BE-A5F0-E2F0-EB0FBA4CE9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E844FB94-0EF2-D8CE-1285-D95CF738A8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3896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645D0B55-6B11-F5BF-D38B-BB69B5072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B19655A4-65F2-CED4-11DF-E9AEC079A0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8DD16F79-BDDF-3CCE-7460-416DC70CA6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123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D38E507-E941-43AF-17CB-4EB4AB91E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398B677A-532D-723B-79EA-1427ADAA01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DC54496-385B-1E6E-DF3B-AB96496B0A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1486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B7521F1-2F37-AC4C-9702-147E35D00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5E3C1D96-ADC7-5AF7-F616-899D00BD11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8CCC1E6E-7BB7-DCE7-4A69-2928E52C8C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8835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ED192AEF-6023-6C29-9F9E-D2FBA2878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C872A634-747A-E51B-099F-AA68876561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No mnemonic – but this one is more intuitive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Enol -&gt; to do with water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 err="1"/>
              <a:t>Thiolase</a:t>
            </a:r>
            <a:r>
              <a:rPr lang="en-GB" dirty="0"/>
              <a:t> – to do with </a:t>
            </a:r>
            <a:r>
              <a:rPr lang="en-GB" dirty="0" err="1"/>
              <a:t>sulfate</a:t>
            </a:r>
            <a:r>
              <a:rPr lang="en-GB" dirty="0"/>
              <a:t>. </a:t>
            </a:r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02C0DC9E-D6DD-9A86-2A51-EBE2339F6B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9472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5AE3782C-46D7-6BB3-FAB9-4781FDE24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65B122B1-7ECC-8C01-FFA8-271739DB1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3B49808E-E5BB-FBFD-9A52-8C47DDC571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38932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E0A02CA-7BC0-F846-F5F3-D2BDB726A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D07CD093-144D-4113-FF47-9C483AD33B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765875A6-194F-A87D-6139-C1583003A2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1468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57823EC-EABE-5F2D-C1EC-1501021C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73BA4BB8-EE24-29D7-41F0-360C73EB06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54A16B64-A003-338B-FEC6-3490B6EE48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1086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11CB56C7-6FB1-D161-666C-D35C730DD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4717520C-F9B8-67AF-B9FD-B421FB2DC0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516BDF3-35E0-1018-B414-8CE78929C6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5218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4B37303-DD6F-7F80-FF71-D2EF46B23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1EE748D9-58C0-7A28-1A73-54BFB105A7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09B81339-C2AE-586B-3430-68A55DBBA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4608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EA7F3A48-EE6E-6A07-09DF-82C79359E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A6749916-19EE-7992-FE40-F68382E0DD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UcParenR"/>
            </a:pPr>
            <a:r>
              <a:rPr lang="en-GB" dirty="0"/>
              <a:t>Increased glycolysis in liver?? Wrong – gluconeogenesis is high, glycolysis suppressed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C) B oxidation is INCREASED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D) Livers cannot use ketone bodies as fuel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E) Lack of OAA is not due to fatty acid synthesis. Need insulin for that.</a:t>
            </a:r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FEF44264-749B-A49C-D273-BC93EE5B23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1882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7FA80A34-2B64-92D7-AFAE-CCCF2A0FC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23D55169-0AD9-E83C-5859-FDE0E598F2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1DD47AAD-4465-0869-7A26-19CA7F573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87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0604CE43-21E1-F10E-416D-AB21A1F3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7082086B-78B6-D3EC-35D3-CDA698920D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n-GB"/>
              <a:t>Talk about context within overall syllabus -&gt; how very specific points will often be tested, so it’s important to learn in close conjunction with slides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n-GB"/>
              <a:t>Volume is a lot less than PAS, therefore try to max this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n-GB"/>
              <a:t>Potentially thresholds for merit for this. Give pass mark for formatives anyway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endParaRPr lang="en-GB"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59AE5A47-6F1D-C121-E897-4B441CE14D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4382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6A0A586A-0906-C248-9628-7C9DC594A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1544B95B-EF3E-278D-101D-1D1440CCA7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Oxidative deamination (only works for glutamate)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Forms </a:t>
            </a:r>
            <a:r>
              <a:rPr lang="en-GB" dirty="0" err="1"/>
              <a:t>a.a.</a:t>
            </a:r>
            <a:r>
              <a:rPr lang="en-GB" dirty="0"/>
              <a:t> of original </a:t>
            </a:r>
            <a:r>
              <a:rPr lang="en-GB" dirty="0" err="1"/>
              <a:t>keyo</a:t>
            </a:r>
            <a:r>
              <a:rPr lang="en-GB" dirty="0"/>
              <a:t> acid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There transamination can be used to synthesise </a:t>
            </a:r>
            <a:r>
              <a:rPr lang="en-GB" dirty="0" err="1"/>
              <a:t>a.a.</a:t>
            </a:r>
            <a:r>
              <a:rPr lang="en-GB" dirty="0"/>
              <a:t> of the keto acid you have, more importantly can be used to synthesise glutamate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Essentially what it allows it to </a:t>
            </a:r>
            <a:r>
              <a:rPr lang="en-GB" dirty="0" err="1"/>
              <a:t>dois</a:t>
            </a:r>
            <a:r>
              <a:rPr lang="en-GB" dirty="0"/>
              <a:t> collect amine groups from other amino acids when those </a:t>
            </a:r>
            <a:r>
              <a:rPr lang="en-GB" dirty="0" err="1"/>
              <a:t>artte</a:t>
            </a:r>
            <a:r>
              <a:rPr lang="en-GB" dirty="0"/>
              <a:t> in excess. Then (via </a:t>
            </a:r>
            <a:r>
              <a:rPr lang="en-GB" dirty="0" err="1"/>
              <a:t>gluatamate</a:t>
            </a:r>
            <a:r>
              <a:rPr lang="en-GB" dirty="0"/>
              <a:t>) is able to bring that for deamination.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Mostly occurs in muscle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Importantly for oxidative deamination -&gt; you’re losing those ammonia ions</a:t>
            </a:r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23DA7F9-7F88-84D7-99B5-A66EAA0C09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82959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1233B37-5B63-11D7-3A10-F1A1923F0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E6B1B5C9-3F58-3FA1-A981-AC801EAB14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79A54F8-BFDB-95CF-C049-F77635E0B0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87463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EE39ECF-0FC0-CE40-D673-88705E57F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764F4C1C-5AA9-314C-246A-0938F6885D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0C03C590-D5B5-C6B6-400C-DF3A5D84C3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9700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CF01A91-A2F9-7D75-1CC3-435EC9944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BB989695-D592-DB7A-62A0-A6AF7012C5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93FB624-2210-13AB-1B54-407AA491A6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41449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9AB6543-C9FE-344A-B713-08673B8E5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E29C63F6-39F9-C910-1D5D-26F7E0E6E0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82DB5257-0B0D-6765-F43E-2B98FA1398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60696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7B1A2F1-8B3F-ABE5-5F01-F58E713A5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031BE44E-6E4E-5A29-A3B6-1E674A7FD0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0EDF2DE9-8A6A-4028-EACF-F7681DE006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64282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E7C47EC7-4A59-8E51-1021-19CF5058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0B4CD43-4323-2EDA-5FE5-73EB77FD0D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755DAC7E-78DE-DB72-0FD0-FC7549A3BA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90300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6C7FBD4-079A-6BFD-FDDB-769C51DFB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3F146D6C-F4F0-DC2F-AC49-FE1488973B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F355E2DA-71A5-ADA0-1313-3D8C56AC25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1217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2F17AB3-52F3-1CA4-7A9B-6DF2E3355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53F5F2EB-DD88-B928-DF01-C8C5D9C116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B0428DEC-DABA-AE8C-B80F-609C10D009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34709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B4AA73B-6EA8-26A5-656E-5FB38782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B5AFA025-ED46-3560-5E70-A1A99B65C4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7737185-6A99-FA04-6C25-D0D33111C0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170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59306B13-5269-2065-8E32-8C681E464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2C36D35D-C003-53E4-4FAE-DC2E4A9FDC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F6657564-81DE-A108-9463-312FDE27E9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93115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34523C6-89F2-D4D2-D218-2A0B78108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60D03F72-9C7F-A883-BF44-E33272B28F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A0647CF2-E298-6378-251D-610FC41693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09909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22C7A6D7-3C97-70B6-7079-FC41DB07A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C07F2EE6-6FA8-601B-B8FD-B87235225B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A62E1D16-BE56-B46A-7E56-E239577D47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05057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061DD4E-B7F8-2702-0862-D964673E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6D6FE186-A557-31A0-AC7A-E9D89522A3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746DFA52-7B78-C8A4-C7D3-992473C53D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24663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0D121C2-E7B0-7B8E-F32F-9E70F9D76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420EA04B-9F36-BF11-6AA4-A22014E6E0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KINASE PHOSPHORYLATES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Phosphatase does the opposite</a:t>
            </a:r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CF1B18C2-34D8-C805-812F-B4443BF86F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55594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4552BD72-C0F5-2A36-B5BE-131BCBB19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B78E5F17-425F-D776-D303-57909758DE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3411E107-8272-AA94-4A44-83B19DC586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01260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033B80F-56A4-AA20-6C6B-DE9D21474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E4860086-C6B5-7DC8-7569-BE1608FBD6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2FAA0AD-9F92-7093-CE78-DA419EE4FF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57244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56D0E04-5C17-E8EF-C066-D9536B086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DCD6B46E-0638-F81B-1ADE-F087D71E9A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0FC05896-27B0-7064-13F0-2D7D783458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69755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D75053F-C92A-294D-1F1F-3EEA2574D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B7DED263-C857-37F2-BB39-2F18697EF6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B2C7577E-55FD-99E5-8940-66C82954C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62211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53DC913-5B9C-B75F-0052-287A4969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7C1196D7-3DAA-6E38-A3D2-AAA1D1921B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8BDBF70-4ED0-B448-D02F-3239F42191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43262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CBD82FC-1AD8-FA41-742A-01301E59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B37611A2-66FF-77D7-0F27-49077A2FCD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881AF8B-F347-A78E-6D89-89264D2956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2653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F742E69-00D3-F06C-77DC-DB78E43BF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080F0F85-8BCB-A7A9-57EF-D89FFC67C0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D0E2536-A4EF-789D-7373-F06546D4BA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91608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921219B-5D34-46DA-79A9-518550319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356E403E-8527-B518-916A-8B83C8A5D6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74079B0C-309B-072C-34B6-13E445E38B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77594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96802D19-2528-0557-F4AB-56605A1E6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D8B3296A-3CF3-DB5A-F117-AD881D25FD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F5B557E6-5771-BDB2-CD7B-82342B9FF4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7918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B6B52D9-3797-C451-BDBF-53980E501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2D48F0B0-734B-DF6F-2207-B70BD56B80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950D8250-CF59-ACD5-BFFD-25E9D408AC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93030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07B65CB-D47D-BF4A-CE26-761DCF1EE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31444675-F9CD-D893-4608-9ED5851DC2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Why?</a:t>
            </a:r>
            <a:br>
              <a:rPr lang="en-GB" dirty="0"/>
            </a:b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Think about basic ideas again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Adrenaline released during exercise, fight-or-flight, stress, acute danger, rapid metabolic demand.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Activates hormone sensitive lipases</a:t>
            </a:r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FD73C0AB-D86D-0520-CF2E-54832F21DA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56433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767F67E5-7D2A-D883-D820-6590CD7D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5EE41B7A-1393-B6D9-8FDD-DF2E72E662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CA949AB-7C0A-A6F2-04C9-175AF3A517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9450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816CBC4-0A45-937C-3D63-B335081F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5BD33897-9B3B-B61D-E54B-D3528CF700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  <a:t>Think logically &amp; break down into simpler ideas:</a:t>
            </a:r>
            <a:br>
              <a:rPr lang="en-GB" sz="11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</a:br>
            <a:endParaRPr lang="en-GB" sz="1100" i="0" u="none" strike="noStrike" cap="none">
              <a:solidFill>
                <a:schemeClr val="tx1"/>
              </a:solidFill>
              <a:latin typeface="Avenir Next LT Pro" panose="020B0504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  <a:t>What does PFK do? Step in glycolysis. What is glycolysis? Breaks down glucose into pyruvate to enter TCA cycle -&gt; produces some ATP</a:t>
            </a:r>
            <a:br>
              <a:rPr lang="en-GB" sz="11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</a:br>
            <a:endParaRPr lang="en-GB" sz="1100" i="0" u="none" strike="noStrike" cap="none">
              <a:solidFill>
                <a:schemeClr val="tx1"/>
              </a:solidFill>
              <a:latin typeface="Avenir Next LT Pro" panose="020B0504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  <a:t>If you have high energy/ATP levels, i.e. you’re well-fed, you will not need as much energy to be produced by glycolysis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  <a:t>Hence high citrate/ATP levels means glycolysis process doesn’t need to move forward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  <a:t>Hence inhibition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10870DE-077B-7A74-0F38-49AC186E47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9742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542F8A7-D512-B79D-771B-8480B860C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2AF68420-08D9-907D-AA8A-8252A16D38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Why are there different forms of this first enzyme?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- Different organs need &amp; have different uses for glucose. Muscles obviously, brain, liver. </a:t>
            </a:r>
            <a:br>
              <a:rPr lang="en-GB"/>
            </a:br>
            <a:r>
              <a:rPr lang="en-GB"/>
              <a:t>- Liver stores glucose as glycogen. Something which we’ll talk about in more detail later.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n-GB"/>
              <a:t>But liver also does glycolysis -&gt; this breaks glucose down, for synthesis of other molecules e.g. fatty acid </a:t>
            </a:r>
            <a:r>
              <a:rPr lang="en-GB" err="1"/>
              <a:t>sysntehsis</a:t>
            </a:r>
            <a:r>
              <a:rPr lang="en-GB"/>
              <a:t> via Acetyl Co-A, maintain blood glucose conc.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endParaRPr lang="en-GB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endParaRPr lang="en-GB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n-GB"/>
              <a:t>So liver is doing all this, but in times where glucose levels in the body drop all that stuff in terms of fatty acid synthesis is less important – main thing is making sure other organs, more specifically the brain, has enough glucose to make ATP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en-GB"/>
              <a:t>Thus Glucokinase in the liver must have a higher Km -&gt; need a higher concentration of glucose for it to be activated, in other words it’s only activated once you have an excess.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- Hexokinase is inhibited by product -&gt; in other words, it stops once it’s broken down enough glucose into G6P.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endParaRPr lang="en-GB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endParaRPr lang="en-GB"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84496D4B-8A06-6AB1-E33E-F751E2D811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679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200662" y="8615456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Ali Khan, MBBS Year 2</a:t>
            </a:r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" title="GKT MSA 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78974" y="9174851"/>
            <a:ext cx="2938977" cy="8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308951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4732351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5.xml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customXml" Target="../ink/ink2.xml"/><Relationship Id="rId12" Type="http://schemas.openxmlformats.org/officeDocument/2006/relationships/image" Target="../media/image35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34.png"/><Relationship Id="rId19" Type="http://schemas.openxmlformats.org/officeDocument/2006/relationships/customXml" Target="../ink/ink8.xml"/><Relationship Id="rId4" Type="http://schemas.openxmlformats.org/officeDocument/2006/relationships/image" Target="../media/image32.png"/><Relationship Id="rId9" Type="http://schemas.openxmlformats.org/officeDocument/2006/relationships/customXml" Target="../ink/ink3.xml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-65559" y="-209550"/>
            <a:ext cx="8601036" cy="10510174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4"/>
                </a:lnTo>
                <a:lnTo>
                  <a:pt x="0" y="11805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86" name="Google Shape;86;p13"/>
          <p:cNvSpPr/>
          <p:nvPr/>
        </p:nvSpPr>
        <p:spPr>
          <a:xfrm>
            <a:off x="5587411" y="5215183"/>
            <a:ext cx="1207210" cy="1234997"/>
          </a:xfrm>
          <a:custGeom>
            <a:avLst/>
            <a:gdLst/>
            <a:ahLst/>
            <a:cxnLst/>
            <a:rect l="l" t="t" r="r" b="b"/>
            <a:pathLst>
              <a:path w="1207210" h="1234997" extrusionOk="0">
                <a:moveTo>
                  <a:pt x="0" y="0"/>
                </a:moveTo>
                <a:lnTo>
                  <a:pt x="1207210" y="0"/>
                </a:lnTo>
                <a:lnTo>
                  <a:pt x="1207210" y="1234998"/>
                </a:lnTo>
                <a:lnTo>
                  <a:pt x="0" y="1234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87" name="Google Shape;87;p13"/>
          <p:cNvSpPr/>
          <p:nvPr/>
        </p:nvSpPr>
        <p:spPr>
          <a:xfrm>
            <a:off x="9807891" y="8193345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0" y="0"/>
                </a:lnTo>
                <a:lnTo>
                  <a:pt x="1940180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88" name="Google Shape;88;p13"/>
          <p:cNvSpPr/>
          <p:nvPr/>
        </p:nvSpPr>
        <p:spPr>
          <a:xfrm>
            <a:off x="12423774" y="659325"/>
            <a:ext cx="2280918" cy="164783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89" name="Google Shape;89;p13"/>
          <p:cNvSpPr/>
          <p:nvPr/>
        </p:nvSpPr>
        <p:spPr>
          <a:xfrm>
            <a:off x="15672748" y="23676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5"/>
                </a:lnTo>
                <a:lnTo>
                  <a:pt x="0" y="214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0" name="Google Shape;90;p13"/>
          <p:cNvSpPr/>
          <p:nvPr/>
        </p:nvSpPr>
        <p:spPr>
          <a:xfrm>
            <a:off x="9203579" y="194302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1" name="Google Shape;91;p13"/>
          <p:cNvSpPr/>
          <p:nvPr/>
        </p:nvSpPr>
        <p:spPr>
          <a:xfrm>
            <a:off x="13142945" y="7965000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0" y="0"/>
                </a:lnTo>
                <a:lnTo>
                  <a:pt x="1184380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2" name="Google Shape;92;p13"/>
          <p:cNvSpPr/>
          <p:nvPr/>
        </p:nvSpPr>
        <p:spPr>
          <a:xfrm>
            <a:off x="7135602" y="0"/>
            <a:ext cx="1128034" cy="2840202"/>
          </a:xfrm>
          <a:custGeom>
            <a:avLst/>
            <a:gdLst/>
            <a:ahLst/>
            <a:cxnLst/>
            <a:rect l="l" t="t" r="r" b="b"/>
            <a:pathLst>
              <a:path w="1128034" h="3059075" extrusionOk="0">
                <a:moveTo>
                  <a:pt x="0" y="0"/>
                </a:moveTo>
                <a:lnTo>
                  <a:pt x="1128034" y="0"/>
                </a:lnTo>
                <a:lnTo>
                  <a:pt x="1128034" y="3059075"/>
                </a:lnTo>
                <a:lnTo>
                  <a:pt x="0" y="30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3" name="Google Shape;93;p13"/>
          <p:cNvSpPr/>
          <p:nvPr/>
        </p:nvSpPr>
        <p:spPr>
          <a:xfrm>
            <a:off x="1097051" y="7322100"/>
            <a:ext cx="5927580" cy="1757932"/>
          </a:xfrm>
          <a:custGeom>
            <a:avLst/>
            <a:gdLst/>
            <a:ahLst/>
            <a:cxnLst/>
            <a:rect l="l" t="t" r="r" b="b"/>
            <a:pathLst>
              <a:path w="5927580" h="1757932" extrusionOk="0">
                <a:moveTo>
                  <a:pt x="0" y="0"/>
                </a:moveTo>
                <a:lnTo>
                  <a:pt x="5927580" y="0"/>
                </a:lnTo>
                <a:lnTo>
                  <a:pt x="5927580" y="1757931"/>
                </a:lnTo>
                <a:lnTo>
                  <a:pt x="0" y="1757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4" name="Google Shape;94;p13"/>
          <p:cNvSpPr txBox="1"/>
          <p:nvPr/>
        </p:nvSpPr>
        <p:spPr>
          <a:xfrm>
            <a:off x="161933" y="2224184"/>
            <a:ext cx="8146052" cy="297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68"/>
              <a:buFont typeface="Arial"/>
              <a:buNone/>
            </a:pPr>
            <a:r>
              <a:rPr lang="en-US" sz="13800" b="1" i="0" u="none" strike="noStrike" cap="none" err="1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GKTeach</a:t>
            </a:r>
            <a:r>
              <a:rPr lang="en-US" sz="11468" b="1" i="0" u="none" strike="noStrike" cap="non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8620180" y="2817960"/>
            <a:ext cx="10055180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99"/>
              <a:buFont typeface="Arial"/>
              <a:buNone/>
            </a:pPr>
            <a:r>
              <a:rPr lang="en-US" sz="6600" b="1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Nutrition &amp; Metabolism (NAM)</a:t>
            </a:r>
            <a:endParaRPr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1437596" y="5143500"/>
            <a:ext cx="3696792" cy="117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24"/>
              <a:buFont typeface="Arial"/>
              <a:buNone/>
            </a:pPr>
            <a:r>
              <a:rPr lang="en-US" sz="6924" b="0" i="0" u="none" strike="noStrike" cap="non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STAGE 1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11807007" y="5919315"/>
            <a:ext cx="3681525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3200" b="0" i="1" u="none" strike="noStrike" cap="none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Ali Khan – Y2 MBBS</a:t>
            </a:r>
            <a:endParaRPr sz="1800" b="0" i="1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14844525" y="8637600"/>
            <a:ext cx="3443400" cy="1649400"/>
          </a:xfrm>
          <a:prstGeom prst="rect">
            <a:avLst/>
          </a:prstGeom>
          <a:solidFill>
            <a:srgbClr val="FFD2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12749335" y="6866235"/>
            <a:ext cx="1971600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04/12/2025</a:t>
            </a:r>
            <a:endParaRPr sz="14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15722200" y="8015575"/>
            <a:ext cx="1688050" cy="1649510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7" y="0"/>
                </a:lnTo>
                <a:lnTo>
                  <a:pt x="1541597" y="1541598"/>
                </a:lnTo>
                <a:lnTo>
                  <a:pt x="0" y="1541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077649E-7593-635E-439D-382A2BCF9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307E109B-040F-23A7-311F-762A1C7AF554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8220C888-CD0E-2038-6E24-AD7DB2BD66DE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1700C5A6-F3A5-C47F-4BBE-C8AD25783364}"/>
              </a:ext>
            </a:extLst>
          </p:cNvPr>
          <p:cNvSpPr txBox="1"/>
          <p:nvPr/>
        </p:nvSpPr>
        <p:spPr>
          <a:xfrm>
            <a:off x="2209164" y="1575408"/>
            <a:ext cx="1438338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Which of the following best describes the regulation of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glycolysis by phosphofructokinase (PFK)?</a:t>
            </a:r>
            <a:endParaRPr sz="4000" b="1" i="0" u="none" strike="noStrike" cap="none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C3B4F47A-E83D-C9C5-1831-0CB3BA4AC728}"/>
              </a:ext>
            </a:extLst>
          </p:cNvPr>
          <p:cNvSpPr txBox="1"/>
          <p:nvPr/>
        </p:nvSpPr>
        <p:spPr>
          <a:xfrm>
            <a:off x="1439277" y="3546391"/>
            <a:ext cx="15409443" cy="586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PFK is activated by ATP and inhibited by AMP</a:t>
            </a:r>
            <a:endParaRPr sz="3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GB" sz="3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PFK is inhibited by high levels of citrate and ATP.</a:t>
            </a:r>
            <a:endParaRPr sz="3400" b="1" i="0" u="none" strike="noStrike" cap="none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3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PFK is regulated only by substrate availability, not allosteric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effectors.</a:t>
            </a:r>
            <a:endParaRPr sz="3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3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PFK activity is increased by high NADH levels and low citrate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levels.</a:t>
            </a:r>
            <a:endParaRPr sz="3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3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PFK is activated by fructose-2,6-bisphosphate and AMP.</a:t>
            </a:r>
            <a:endParaRPr sz="3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4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BFD6B78C-5671-46A9-64C3-1EFBBCC83D5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57067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8B2FFBE-A594-67D5-3FC3-7AE5BC84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D9415AC-CB9F-2FCD-AF59-4B8328327CC4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66FD40C3-07A3-B54E-6A9E-98810EC2E3B0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92DA5-DE60-9DC9-8894-1A0BB8E54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67" y="1503900"/>
            <a:ext cx="6991734" cy="2233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5CB2C-15B2-493B-7FE6-E2EA7C896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819" y="1445691"/>
            <a:ext cx="4220164" cy="6001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A67F1-3218-C137-FEDF-6D7AB8ECE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5943" y="1368549"/>
            <a:ext cx="3505689" cy="7278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FFDA1-CCB6-26EE-0480-0E7FE17E83DD}"/>
              </a:ext>
            </a:extLst>
          </p:cNvPr>
          <p:cNvSpPr txBox="1"/>
          <p:nvPr/>
        </p:nvSpPr>
        <p:spPr>
          <a:xfrm>
            <a:off x="422360" y="4389293"/>
            <a:ext cx="807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latin typeface="Avenir Next LT Pro" panose="020B0504020202020204" pitchFamily="34" charset="0"/>
              </a:rPr>
              <a:t>‘</a:t>
            </a:r>
            <a:r>
              <a:rPr lang="en-GB" sz="2800" b="1">
                <a:latin typeface="Avenir Next LT Pro" panose="020B0504020202020204" pitchFamily="34" charset="0"/>
              </a:rPr>
              <a:t>Isomerase</a:t>
            </a:r>
            <a:r>
              <a:rPr lang="en-GB" sz="2800">
                <a:latin typeface="Avenir Next LT Pro" panose="020B0504020202020204" pitchFamily="34" charset="0"/>
              </a:rPr>
              <a:t>’ -&gt; changes from aldose (G6P) to ketose sugar (F6P)</a:t>
            </a:r>
          </a:p>
          <a:p>
            <a:endParaRPr lang="en-GB" sz="2800">
              <a:latin typeface="Avenir Next LT Pro" panose="020B05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latin typeface="Avenir Next LT Pro" panose="020B0504020202020204" pitchFamily="34" charset="0"/>
              </a:rPr>
              <a:t>‘</a:t>
            </a:r>
            <a:r>
              <a:rPr lang="en-GB" sz="2800" b="1">
                <a:latin typeface="Avenir Next LT Pro" panose="020B0504020202020204" pitchFamily="34" charset="0"/>
              </a:rPr>
              <a:t>Kinase</a:t>
            </a:r>
            <a:r>
              <a:rPr lang="en-GB" sz="2800">
                <a:latin typeface="Avenir Next LT Pro" panose="020B0504020202020204" pitchFamily="34" charset="0"/>
              </a:rPr>
              <a:t>’ -&gt; adds phosphate to a molecule, using ATP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>
              <a:latin typeface="Avenir Next LT Pro" panose="020B05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latin typeface="Avenir Next LT Pro" panose="020B0504020202020204" pitchFamily="34" charset="0"/>
              </a:rPr>
              <a:t>‘</a:t>
            </a:r>
            <a:r>
              <a:rPr lang="en-GB" sz="2800" b="1">
                <a:latin typeface="Avenir Next LT Pro" panose="020B0504020202020204" pitchFamily="34" charset="0"/>
              </a:rPr>
              <a:t>Dehydrogenase</a:t>
            </a:r>
            <a:r>
              <a:rPr lang="en-GB" sz="2800">
                <a:latin typeface="Avenir Next LT Pro" panose="020B0504020202020204" pitchFamily="34" charset="0"/>
              </a:rPr>
              <a:t>’</a:t>
            </a:r>
          </a:p>
          <a:p>
            <a:endParaRPr lang="en-GB" sz="2800">
              <a:latin typeface="Avenir Next LT Pro" panose="020B05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>
                <a:latin typeface="Avenir Next LT Pro" panose="020B0504020202020204" pitchFamily="34" charset="0"/>
              </a:rPr>
              <a:t>‘</a:t>
            </a:r>
            <a:r>
              <a:rPr lang="en-GB" sz="2800" b="1">
                <a:latin typeface="Avenir Next LT Pro" panose="020B0504020202020204" pitchFamily="34" charset="0"/>
              </a:rPr>
              <a:t>Mutase</a:t>
            </a:r>
            <a:r>
              <a:rPr lang="en-GB" sz="2800">
                <a:latin typeface="Avenir Next LT Pro" panose="020B0504020202020204" pitchFamily="34" charset="0"/>
              </a:rPr>
              <a:t>’ -&gt; type of isomerase, moves functional group within the same molecule</a:t>
            </a:r>
          </a:p>
          <a:p>
            <a:endParaRPr lang="en-GB" sz="2800">
              <a:latin typeface="Avenir Next LT Pro" panose="020B0504020202020204" pitchFamily="34" charset="0"/>
            </a:endParaRPr>
          </a:p>
          <a:p>
            <a:endParaRPr lang="en-GB" sz="2800">
              <a:latin typeface="Avenir Next LT Pro" panose="020B0504020202020204" pitchFamily="34" charset="0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CD02BDA7-7A9D-F5BD-E3FC-92ADDA7FC9D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86809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EB6F469D-3D59-996B-220A-1FC2B6267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5FE8AD8-8B18-AEF5-ED97-A0893FD23B50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367625A5-E391-8BC8-90E6-ED49510F8913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B2F9B7-E54D-7F92-BE5E-E550EAC5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148"/>
          <a:stretch>
            <a:fillRect/>
          </a:stretch>
        </p:blipFill>
        <p:spPr>
          <a:xfrm>
            <a:off x="764525" y="1982437"/>
            <a:ext cx="6858000" cy="6362700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11FD3FB1-64EB-4CB9-DDE6-27EE2B97BE5F}"/>
              </a:ext>
            </a:extLst>
          </p:cNvPr>
          <p:cNvSpPr/>
          <p:nvPr/>
        </p:nvSpPr>
        <p:spPr>
          <a:xfrm>
            <a:off x="1393175" y="2734935"/>
            <a:ext cx="5236225" cy="4657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0FFAC-397B-12EA-3206-87964CE16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9" y="1368549"/>
            <a:ext cx="3200401" cy="7360924"/>
          </a:xfrm>
          <a:prstGeom prst="rect">
            <a:avLst/>
          </a:prstGeom>
        </p:spPr>
      </p:pic>
      <p:pic>
        <p:nvPicPr>
          <p:cNvPr id="10" name="Picture 4" descr="HDWalle - Free Stunning HD &amp; 4K Wallpapers: Pink Panther">
            <a:extLst>
              <a:ext uri="{FF2B5EF4-FFF2-40B4-BE49-F238E27FC236}">
                <a16:creationId xmlns:a16="http://schemas.microsoft.com/office/drawing/2014/main" id="{52C1E00F-8E44-B1E5-8741-DCCE88CD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508" y="1368549"/>
            <a:ext cx="3950317" cy="29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ie - Wikipedia">
            <a:extLst>
              <a:ext uri="{FF2B5EF4-FFF2-40B4-BE49-F238E27FC236}">
                <a16:creationId xmlns:a16="http://schemas.microsoft.com/office/drawing/2014/main" id="{F308B563-4F4A-50B5-7068-31E696F0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032" y="4714976"/>
            <a:ext cx="3950317" cy="38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B8D28EA5-BED0-AA35-902A-B927A18FE56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51445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018996BB-F85A-BCE0-8147-C731D943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E207FC7F-D9DF-2C69-56E2-364180AEDA18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187EEAC0-A876-DE55-745C-8C05AB08A16F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5D57C-CB79-D20F-C00C-60B5FE6D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148"/>
          <a:stretch>
            <a:fillRect/>
          </a:stretch>
        </p:blipFill>
        <p:spPr>
          <a:xfrm>
            <a:off x="1888475" y="1798083"/>
            <a:ext cx="3817792" cy="3542063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195EF657-38D9-E024-3122-DFB595F787BE}"/>
              </a:ext>
            </a:extLst>
          </p:cNvPr>
          <p:cNvSpPr/>
          <p:nvPr/>
        </p:nvSpPr>
        <p:spPr>
          <a:xfrm>
            <a:off x="2336457" y="2055282"/>
            <a:ext cx="2761635" cy="259291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56DD7-3241-C81D-0967-F0C835860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78" y="5853881"/>
            <a:ext cx="8584622" cy="325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522B2-1A0E-56C7-AFFE-6DB796627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999" y="5853881"/>
            <a:ext cx="9345329" cy="242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C5DADD-228F-21F9-6B51-A8560721B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99" y="1368549"/>
            <a:ext cx="1623391" cy="3733800"/>
          </a:xfrm>
          <a:prstGeom prst="rect">
            <a:avLst/>
          </a:prstGeom>
        </p:spPr>
      </p:pic>
      <p:pic>
        <p:nvPicPr>
          <p:cNvPr id="3076" name="Picture 4" descr="HDWalle - Free Stunning HD &amp; 4K Wallpapers: Pink Panther">
            <a:extLst>
              <a:ext uri="{FF2B5EF4-FFF2-40B4-BE49-F238E27FC236}">
                <a16:creationId xmlns:a16="http://schemas.microsoft.com/office/drawing/2014/main" id="{28F8AFF0-CCAE-C853-7AE9-D71C2A13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3" y="1840201"/>
            <a:ext cx="3457224" cy="25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e - Wikipedia">
            <a:extLst>
              <a:ext uri="{FF2B5EF4-FFF2-40B4-BE49-F238E27FC236}">
                <a16:creationId xmlns:a16="http://schemas.microsoft.com/office/drawing/2014/main" id="{C9F532D0-C444-F327-647F-173302C1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595" y="1798082"/>
            <a:ext cx="2653341" cy="259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AD8B0F13-1060-D56C-5F33-3EB2B908884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12150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43DD6B0C-18B5-0C17-C689-EC3886FBE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FA975662-C8C6-7013-10D8-D0E50EE14F93}"/>
              </a:ext>
            </a:extLst>
          </p:cNvPr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3AB74CBC-27AF-CEE9-C57D-0E818E09A0EE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0746BA2B-383A-A148-68D5-9ECFD3FEA66D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02355C68-9F0D-ABFA-C2EF-618F0431B118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3E971A14-A704-FEF4-0702-03FF7CF091BD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4CF551F8-8495-259B-F4EA-FD399340CB02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FE9F32BB-EAAA-D8DC-B480-D7C901807C29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76678618-FD3E-B85B-76B7-815A1F2CF970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02780FDF-C562-180B-A80C-A4821DDD1268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9DC32E48-9D2B-4B88-4FA3-B7F4D1C159C3}"/>
              </a:ext>
            </a:extLst>
          </p:cNvPr>
          <p:cNvSpPr txBox="1"/>
          <p:nvPr/>
        </p:nvSpPr>
        <p:spPr>
          <a:xfrm>
            <a:off x="4481800" y="4434112"/>
            <a:ext cx="932439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7200" b="1">
                <a:solidFill>
                  <a:srgbClr val="FFFFFF"/>
                </a:solidFill>
                <a:latin typeface="Avenir Next LT Pro" panose="020B0504020202020204" pitchFamily="34" charset="0"/>
              </a:rPr>
              <a:t>Aerobic Metabolism</a:t>
            </a:r>
            <a:endParaRPr sz="16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745D5658-F507-E0D5-2A3C-497918838D0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4074652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7F796E8B-8D21-89F4-DAA2-3B641E9A0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80B42E0A-CB43-7F7E-8BA5-CCEBE1D7567A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33CDBFB9-03B7-7B6A-3F8F-9A20A46B2820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BB21BBE9-A1AC-2399-6128-F6744F7474AD}"/>
              </a:ext>
            </a:extLst>
          </p:cNvPr>
          <p:cNvSpPr txBox="1"/>
          <p:nvPr/>
        </p:nvSpPr>
        <p:spPr>
          <a:xfrm>
            <a:off x="2295523" y="1575408"/>
            <a:ext cx="1369695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4000" b="1">
                <a:latin typeface="Avenir Next LT Pro" panose="020B0504020202020204" pitchFamily="34" charset="0"/>
              </a:rPr>
              <a:t>Which of the following enzymes </a:t>
            </a:r>
            <a:r>
              <a:rPr lang="en-GB" sz="4000" b="1" err="1">
                <a:latin typeface="Avenir Next LT Pro" panose="020B0504020202020204" pitchFamily="34" charset="0"/>
              </a:rPr>
              <a:t>catalyzes</a:t>
            </a:r>
            <a:r>
              <a:rPr lang="en-GB" sz="4000" b="1">
                <a:latin typeface="Avenir Next LT Pro" panose="020B0504020202020204" pitchFamily="34" charset="0"/>
              </a:rPr>
              <a:t> a highly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4000" b="1">
                <a:latin typeface="Avenir Next LT Pro" panose="020B0504020202020204" pitchFamily="34" charset="0"/>
              </a:rPr>
              <a:t>exergonic and irreversible step in the citric acid cycle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5B819F43-E0F2-D924-94C9-1F24EAB4FE9C}"/>
              </a:ext>
            </a:extLst>
          </p:cNvPr>
          <p:cNvSpPr txBox="1"/>
          <p:nvPr/>
        </p:nvSpPr>
        <p:spPr>
          <a:xfrm>
            <a:off x="1439277" y="3546391"/>
            <a:ext cx="15409443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Fumarase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4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Aconitase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Isocitrate Dehydrogenase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Succinyl-CoA Synthetase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Malate Dehydrogenase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55E9DF3E-0A0C-8C7C-06C5-5EA74AB80FE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273883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AB19AC82-5E50-B9E5-A2E8-F10445E4E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327ED8B-A143-BADA-EE9D-3693B1F3EF62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67CFD0B5-EE1E-354F-0F95-617F9649AD7C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F122C72C-0615-BD28-C442-BEF3E45165AF}"/>
              </a:ext>
            </a:extLst>
          </p:cNvPr>
          <p:cNvSpPr txBox="1"/>
          <p:nvPr/>
        </p:nvSpPr>
        <p:spPr>
          <a:xfrm>
            <a:off x="2295523" y="1575408"/>
            <a:ext cx="1369695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4000" b="1">
                <a:latin typeface="Avenir Next LT Pro" panose="020B0504020202020204" pitchFamily="34" charset="0"/>
              </a:rPr>
              <a:t>Which of the following enzymes </a:t>
            </a:r>
            <a:r>
              <a:rPr lang="en-GB" sz="4000" b="1" err="1">
                <a:latin typeface="Avenir Next LT Pro" panose="020B0504020202020204" pitchFamily="34" charset="0"/>
              </a:rPr>
              <a:t>catalyzes</a:t>
            </a:r>
            <a:r>
              <a:rPr lang="en-GB" sz="4000" b="1">
                <a:latin typeface="Avenir Next LT Pro" panose="020B0504020202020204" pitchFamily="34" charset="0"/>
              </a:rPr>
              <a:t> a highly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4000" b="1">
                <a:latin typeface="Avenir Next LT Pro" panose="020B0504020202020204" pitchFamily="34" charset="0"/>
              </a:rPr>
              <a:t>exergonic and irreversible step in the citric acid cycle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4AEEECAE-6F08-F6FB-B688-454D0B28D47E}"/>
              </a:ext>
            </a:extLst>
          </p:cNvPr>
          <p:cNvSpPr txBox="1"/>
          <p:nvPr/>
        </p:nvSpPr>
        <p:spPr>
          <a:xfrm>
            <a:off x="1439277" y="3546391"/>
            <a:ext cx="15409443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Fumarase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GB" sz="4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Aconitase</a:t>
            </a:r>
            <a:endParaRPr sz="4400" b="1" i="0" u="none" strike="noStrike" cap="none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Isocitrate Dehydrogenase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Succinyl-CoA Synthetase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Malate Dehydrogenase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41822C2E-0B64-672E-3855-8733458C63D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36409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4CF7F961-D077-CC5B-B6F0-E97BDFE6A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BFBC9F1-5BAB-FBA1-F3F2-B8F6B6FDEBD7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39855BA4-E3AB-2672-D3C7-E49D5757C398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6AC98294-794D-7C1B-D6D2-7B71642E31F0}"/>
              </a:ext>
            </a:extLst>
          </p:cNvPr>
          <p:cNvSpPr txBox="1"/>
          <p:nvPr/>
        </p:nvSpPr>
        <p:spPr>
          <a:xfrm>
            <a:off x="1162045" y="1368549"/>
            <a:ext cx="4714877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2000" b="1">
                <a:latin typeface="Avenir Next LT Pro" panose="020B0504020202020204" pitchFamily="34" charset="0"/>
              </a:rPr>
              <a:t>Which of the following enzymes </a:t>
            </a:r>
            <a:r>
              <a:rPr lang="en-GB" sz="2000" b="1" err="1">
                <a:latin typeface="Avenir Next LT Pro" panose="020B0504020202020204" pitchFamily="34" charset="0"/>
              </a:rPr>
              <a:t>catalyzes</a:t>
            </a:r>
            <a:r>
              <a:rPr lang="en-GB" sz="2000" b="1">
                <a:latin typeface="Avenir Next LT Pro" panose="020B0504020202020204" pitchFamily="34" charset="0"/>
              </a:rPr>
              <a:t> a highly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000" b="1">
                <a:latin typeface="Avenir Next LT Pro" panose="020B0504020202020204" pitchFamily="34" charset="0"/>
              </a:rPr>
              <a:t>exergonic and irreversible step in the citric acid cycle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173A658D-1223-4E25-B842-1BE2CDDDEA5C}"/>
              </a:ext>
            </a:extLst>
          </p:cNvPr>
          <p:cNvSpPr txBox="1"/>
          <p:nvPr/>
        </p:nvSpPr>
        <p:spPr>
          <a:xfrm>
            <a:off x="874563" y="3546391"/>
            <a:ext cx="5685423" cy="39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28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28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Fumarase</a:t>
            </a:r>
            <a:endParaRPr sz="28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GB" sz="28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Aconitase</a:t>
            </a:r>
            <a:endParaRPr sz="2800" b="1" i="0" u="none" strike="noStrike" cap="none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28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Isocitrate Dehydrogenase</a:t>
            </a:r>
            <a:endParaRPr sz="28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28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Succinyl-CoA Synthetase</a:t>
            </a:r>
            <a:endParaRPr sz="28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28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Malate Dehydrogenase</a:t>
            </a:r>
            <a:endParaRPr sz="28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0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EF9D15-38A6-CFB3-36DC-6FD83B197BE7}"/>
              </a:ext>
            </a:extLst>
          </p:cNvPr>
          <p:cNvSpPr/>
          <p:nvPr/>
        </p:nvSpPr>
        <p:spPr>
          <a:xfrm>
            <a:off x="11999924" y="4109161"/>
            <a:ext cx="720702" cy="6970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41CEAC-793E-C716-EB9D-C2A4E4D5768C}"/>
              </a:ext>
            </a:extLst>
          </p:cNvPr>
          <p:cNvSpPr/>
          <p:nvPr/>
        </p:nvSpPr>
        <p:spPr>
          <a:xfrm>
            <a:off x="13630367" y="6020511"/>
            <a:ext cx="1035306" cy="6970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D4DF19-566E-C47F-DBEB-7BCBFB54B864}"/>
              </a:ext>
            </a:extLst>
          </p:cNvPr>
          <p:cNvSpPr/>
          <p:nvPr/>
        </p:nvSpPr>
        <p:spPr>
          <a:xfrm>
            <a:off x="13155353" y="7432104"/>
            <a:ext cx="1115384" cy="7377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6A121-95BE-584B-52BF-0EE829931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269" y="1367359"/>
            <a:ext cx="5036167" cy="2553190"/>
          </a:xfrm>
          <a:prstGeom prst="rect">
            <a:avLst/>
          </a:prstGeom>
        </p:spPr>
      </p:pic>
      <p:pic>
        <p:nvPicPr>
          <p:cNvPr id="7" name="Picture 2" descr="KREBS CYCLE MADE SIMPLE - TCA Cycle Carbohydrate Metabolism Made Easy">
            <a:extLst>
              <a:ext uri="{FF2B5EF4-FFF2-40B4-BE49-F238E27FC236}">
                <a16:creationId xmlns:a16="http://schemas.microsoft.com/office/drawing/2014/main" id="{75F4E480-E95A-F689-708D-E7360E6E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20" y="3870394"/>
            <a:ext cx="9166580" cy="64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510E16-B8F7-8EDF-F7B4-E84970FB7A2F}"/>
              </a:ext>
            </a:extLst>
          </p:cNvPr>
          <p:cNvSpPr/>
          <p:nvPr/>
        </p:nvSpPr>
        <p:spPr>
          <a:xfrm>
            <a:off x="12647757" y="4783684"/>
            <a:ext cx="720702" cy="6970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C60BA-68E6-AE3F-54F6-3849D4D67887}"/>
              </a:ext>
            </a:extLst>
          </p:cNvPr>
          <p:cNvSpPr/>
          <p:nvPr/>
        </p:nvSpPr>
        <p:spPr>
          <a:xfrm>
            <a:off x="14080101" y="6523893"/>
            <a:ext cx="1035306" cy="6970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D9053-10B8-2544-85A9-B4A559D036BD}"/>
              </a:ext>
            </a:extLst>
          </p:cNvPr>
          <p:cNvSpPr/>
          <p:nvPr/>
        </p:nvSpPr>
        <p:spPr>
          <a:xfrm>
            <a:off x="13636280" y="7864872"/>
            <a:ext cx="1197320" cy="7377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48923-7742-D365-8859-9D709442EDE5}"/>
              </a:ext>
            </a:extLst>
          </p:cNvPr>
          <p:cNvSpPr txBox="1"/>
          <p:nvPr/>
        </p:nvSpPr>
        <p:spPr>
          <a:xfrm>
            <a:off x="1329129" y="6966786"/>
            <a:ext cx="6511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Avenir Next LT Pro" panose="020B0504020202020204" pitchFamily="34" charset="0"/>
              </a:rPr>
              <a:t>- Alpha KG step is rate-limiting step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9F05C-2754-99C0-0A51-01B74A619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75" y="9131771"/>
            <a:ext cx="2572109" cy="1000265"/>
          </a:xfrm>
          <a:prstGeom prst="rect">
            <a:avLst/>
          </a:prstGeom>
        </p:spPr>
      </p:pic>
      <p:sp>
        <p:nvSpPr>
          <p:cNvPr id="12" name="Google Shape;13;p2">
            <a:extLst>
              <a:ext uri="{FF2B5EF4-FFF2-40B4-BE49-F238E27FC236}">
                <a16:creationId xmlns:a16="http://schemas.microsoft.com/office/drawing/2014/main" id="{AFA8E128-EBA3-0AE6-BC46-808C5BA43C3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45829" y="8720553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84898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29A1353-3D99-72B6-A792-40F42E7A2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FFCB5CAD-9B52-EA45-4F59-BB4A1102F909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B4E5A83D-8390-62C4-58D8-562E229B83CF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5E47B1-E08E-78D6-560C-BA985A240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48" y="2041428"/>
            <a:ext cx="8883700" cy="6244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9873A20-F1FF-D834-D563-526F771E9A16}"/>
                  </a:ext>
                </a:extLst>
              </p14:cNvPr>
              <p14:cNvContentPartPr/>
              <p14:nvPr/>
            </p14:nvContentPartPr>
            <p14:xfrm>
              <a:off x="5486171" y="5569408"/>
              <a:ext cx="369720" cy="178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9873A20-F1FF-D834-D563-526F771E9A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5382" y="5558608"/>
                <a:ext cx="390939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F995A28-8036-EEF1-0994-F51B22A57E85}"/>
                  </a:ext>
                </a:extLst>
              </p14:cNvPr>
              <p14:cNvContentPartPr/>
              <p14:nvPr/>
            </p14:nvContentPartPr>
            <p14:xfrm>
              <a:off x="4818326" y="5556027"/>
              <a:ext cx="631080" cy="158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F995A28-8036-EEF1-0994-F51B22A57E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7532" y="5545202"/>
                <a:ext cx="652308" cy="179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3D83C2E-65B8-0C9C-F3A2-B316C676E5EA}"/>
                  </a:ext>
                </a:extLst>
              </p14:cNvPr>
              <p14:cNvContentPartPr/>
              <p14:nvPr/>
            </p14:nvContentPartPr>
            <p14:xfrm>
              <a:off x="4248446" y="5767347"/>
              <a:ext cx="517680" cy="346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3D83C2E-65B8-0C9C-F3A2-B316C676E5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37646" y="5756547"/>
                <a:ext cx="53892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D035974-6719-583E-75C2-AC3B0E8CCB54}"/>
                  </a:ext>
                </a:extLst>
              </p14:cNvPr>
              <p14:cNvContentPartPr/>
              <p14:nvPr/>
            </p14:nvContentPartPr>
            <p14:xfrm>
              <a:off x="4305326" y="6168387"/>
              <a:ext cx="337320" cy="113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D035974-6719-583E-75C2-AC3B0E8CCB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94526" y="6157587"/>
                <a:ext cx="358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CE05E28-3D5F-425E-1E87-064F917A0262}"/>
                  </a:ext>
                </a:extLst>
              </p14:cNvPr>
              <p14:cNvContentPartPr/>
              <p14:nvPr/>
            </p14:nvContentPartPr>
            <p14:xfrm>
              <a:off x="5414505" y="5440029"/>
              <a:ext cx="850320" cy="122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CE05E28-3D5F-425E-1E87-064F917A02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03700" y="5429197"/>
                <a:ext cx="871569" cy="144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80EAB16-9865-C64A-C635-E85CD626ADDC}"/>
                  </a:ext>
                </a:extLst>
              </p14:cNvPr>
              <p14:cNvContentPartPr/>
              <p14:nvPr/>
            </p14:nvContentPartPr>
            <p14:xfrm>
              <a:off x="3321225" y="2551542"/>
              <a:ext cx="232560" cy="398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80EAB16-9865-C64A-C635-E85CD626AD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10425" y="2540752"/>
                <a:ext cx="253800" cy="419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BE595AA-D3B5-7365-ADF7-349DC5D64DB2}"/>
                  </a:ext>
                </a:extLst>
              </p14:cNvPr>
              <p14:cNvContentPartPr/>
              <p14:nvPr/>
            </p14:nvContentPartPr>
            <p14:xfrm>
              <a:off x="3191051" y="2331953"/>
              <a:ext cx="559080" cy="182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BE595AA-D3B5-7365-ADF7-349DC5D64DB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80258" y="2321132"/>
                <a:ext cx="580306" cy="203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57BFF8C2-1DA9-C489-32D9-13F6FB71D25B}"/>
                  </a:ext>
                </a:extLst>
              </p14:cNvPr>
              <p14:cNvContentPartPr/>
              <p14:nvPr/>
            </p14:nvContentPartPr>
            <p14:xfrm>
              <a:off x="3623051" y="2655233"/>
              <a:ext cx="685800" cy="892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57BFF8C2-1DA9-C489-32D9-13F6FB71D2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12257" y="2644389"/>
                <a:ext cx="707029" cy="11060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531BA6F-2532-F9BB-8F1F-1F04A465DCA8}"/>
              </a:ext>
            </a:extLst>
          </p:cNvPr>
          <p:cNvSpPr txBox="1"/>
          <p:nvPr/>
        </p:nvSpPr>
        <p:spPr>
          <a:xfrm>
            <a:off x="11152329" y="1962154"/>
            <a:ext cx="39446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latin typeface="Avenir Next LT Pro" panose="020B0504020202020204" pitchFamily="34" charset="0"/>
              </a:rPr>
              <a:t>Can</a:t>
            </a:r>
          </a:p>
          <a:p>
            <a:r>
              <a:rPr lang="en-GB" sz="4400">
                <a:latin typeface="Avenir Next LT Pro" panose="020B0504020202020204" pitchFamily="34" charset="0"/>
              </a:rPr>
              <a:t>I</a:t>
            </a:r>
          </a:p>
          <a:p>
            <a:r>
              <a:rPr lang="en-GB" sz="4400">
                <a:latin typeface="Avenir Next LT Pro" panose="020B0504020202020204" pitchFamily="34" charset="0"/>
              </a:rPr>
              <a:t>Keep</a:t>
            </a:r>
          </a:p>
          <a:p>
            <a:r>
              <a:rPr lang="en-GB" sz="4400">
                <a:latin typeface="Avenir Next LT Pro" panose="020B0504020202020204" pitchFamily="34" charset="0"/>
              </a:rPr>
              <a:t>Selling</a:t>
            </a:r>
          </a:p>
          <a:p>
            <a:r>
              <a:rPr lang="en-GB" sz="4400">
                <a:latin typeface="Avenir Next LT Pro" panose="020B0504020202020204" pitchFamily="34" charset="0"/>
              </a:rPr>
              <a:t>Socks?</a:t>
            </a:r>
          </a:p>
          <a:p>
            <a:r>
              <a:rPr lang="en-GB" sz="4400">
                <a:latin typeface="Avenir Next LT Pro" panose="020B0504020202020204" pitchFamily="34" charset="0"/>
              </a:rPr>
              <a:t>For</a:t>
            </a:r>
          </a:p>
          <a:p>
            <a:r>
              <a:rPr lang="en-GB" sz="4400">
                <a:latin typeface="Avenir Next LT Pro" panose="020B0504020202020204" pitchFamily="34" charset="0"/>
              </a:rPr>
              <a:t>Money</a:t>
            </a:r>
          </a:p>
          <a:p>
            <a:r>
              <a:rPr lang="en-GB" sz="4400">
                <a:latin typeface="Avenir Next LT Pro" panose="020B0504020202020204" pitchFamily="34" charset="0"/>
              </a:rPr>
              <a:t>Officer</a:t>
            </a:r>
          </a:p>
          <a:p>
            <a:endParaRPr lang="en-GB" sz="4400">
              <a:latin typeface="Avenir Next LT Pro" panose="020B0504020202020204" pitchFamily="34" charset="0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1D0BDF54-05D5-CD4E-D83F-30575C9B1CB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6605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3DAF8F88-21F9-2BB5-FD56-B490C307F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3CE58F6F-CE00-2A4E-5758-40338134F20F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FEC287DC-7852-3DEA-45C7-27859B028829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DF5E0-59E7-C12B-E036-E1299D957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883" y="2225756"/>
            <a:ext cx="7640116" cy="5334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0A3FB-DF41-4E3F-6FE4-2D491733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921" y="2312937"/>
            <a:ext cx="8394793" cy="4719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C2572-70B7-A3E6-4B77-ADAA55C05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277" y="7663712"/>
            <a:ext cx="6724043" cy="2193095"/>
          </a:xfrm>
          <a:prstGeom prst="rect">
            <a:avLst/>
          </a:prstGeom>
        </p:spPr>
      </p:pic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B7F7F031-126C-F082-E258-B7FAF848609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09546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1" y="0"/>
            <a:ext cx="7981951" cy="10287000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4"/>
                </a:lnTo>
                <a:lnTo>
                  <a:pt x="0" y="11805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8" name="Google Shape;108;p14"/>
          <p:cNvSpPr txBox="1"/>
          <p:nvPr/>
        </p:nvSpPr>
        <p:spPr>
          <a:xfrm>
            <a:off x="-335463" y="2882553"/>
            <a:ext cx="8652874" cy="379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8800" b="1" i="0" u="none" strike="noStrike" cap="none">
                <a:solidFill>
                  <a:schemeClr val="accent6"/>
                </a:solidFill>
                <a:latin typeface="Garamond" panose="02020404030301010803" pitchFamily="18" charset="0"/>
                <a:sym typeface="Arial"/>
              </a:rPr>
              <a:t>LEARNING OBJECTIVES</a:t>
            </a:r>
            <a:endParaRPr sz="2000" b="0" i="0" u="none" strike="noStrike" cap="none">
              <a:solidFill>
                <a:schemeClr val="accent6"/>
              </a:solidFill>
              <a:latin typeface="Garamond" panose="02020404030301010803" pitchFamily="18" charset="0"/>
              <a:sym typeface="Arial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7815081" y="189508"/>
            <a:ext cx="10403317" cy="44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r>
              <a:rPr lang="en-US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1. Understand the biochemical processes involved in NAM</a:t>
            </a:r>
          </a:p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r>
              <a:rPr lang="en-US" sz="2800" b="1">
                <a:solidFill>
                  <a:srgbClr val="392503"/>
                </a:solidFill>
                <a:latin typeface="Avenir Next LT Pro" panose="020B0504020202020204" pitchFamily="34" charset="0"/>
              </a:rPr>
              <a:t>2. Use mnemonics/learning aids to </a:t>
            </a:r>
            <a:r>
              <a:rPr lang="en-US" sz="2800" b="1" err="1">
                <a:solidFill>
                  <a:srgbClr val="392503"/>
                </a:solidFill>
                <a:latin typeface="Avenir Next LT Pro" panose="020B0504020202020204" pitchFamily="34" charset="0"/>
              </a:rPr>
              <a:t>memorise</a:t>
            </a:r>
            <a:r>
              <a:rPr lang="en-US" sz="2800" b="1">
                <a:solidFill>
                  <a:srgbClr val="392503"/>
                </a:solidFill>
                <a:latin typeface="Avenir Next LT Pro" panose="020B0504020202020204" pitchFamily="34" charset="0"/>
              </a:rPr>
              <a:t> these</a:t>
            </a:r>
            <a:endParaRPr sz="28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r>
              <a:rPr lang="en-US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3. Link these biochemical processes together, understand their role in the larger system</a:t>
            </a:r>
            <a:endParaRPr sz="28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r>
              <a:rPr lang="en-US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4. Be apply to apply this knowledge in both recall &amp; deductive MCQs</a:t>
            </a:r>
            <a:endParaRPr sz="28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endParaRPr sz="10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09;p14">
            <a:extLst>
              <a:ext uri="{FF2B5EF4-FFF2-40B4-BE49-F238E27FC236}">
                <a16:creationId xmlns:a16="http://schemas.microsoft.com/office/drawing/2014/main" id="{0ECD64C6-8B29-B42A-38B6-D871C9FC815D}"/>
              </a:ext>
            </a:extLst>
          </p:cNvPr>
          <p:cNvSpPr txBox="1"/>
          <p:nvPr/>
        </p:nvSpPr>
        <p:spPr>
          <a:xfrm>
            <a:off x="4618869" y="4929267"/>
            <a:ext cx="10630907" cy="381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r>
              <a:rPr lang="en-GB" sz="2800" b="1">
                <a:solidFill>
                  <a:srgbClr val="FF0000"/>
                </a:solidFill>
                <a:latin typeface="Avenir Next LT Pro" panose="020B0504020202020204" pitchFamily="34" charset="0"/>
              </a:rPr>
              <a:t>Lectures Covered:</a:t>
            </a:r>
          </a:p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endParaRPr lang="en-GB" sz="2800" b="1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pPr marL="975365" marR="0" lvl="1" indent="-4572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r>
              <a:rPr lang="en-GB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Anae</a:t>
            </a:r>
            <a:r>
              <a:rPr lang="en-GB" sz="2800" b="1">
                <a:solidFill>
                  <a:srgbClr val="392503"/>
                </a:solidFill>
                <a:latin typeface="Avenir Next LT Pro" panose="020B0504020202020204" pitchFamily="34" charset="0"/>
              </a:rPr>
              <a:t>robic Metabolism</a:t>
            </a:r>
          </a:p>
          <a:p>
            <a:pPr marL="689615" marR="0" lvl="1" indent="-17145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r>
              <a:rPr lang="en-GB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Aerobic Metabolism</a:t>
            </a:r>
          </a:p>
          <a:p>
            <a:pPr marL="689615" marR="0" lvl="1" indent="-17145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r>
              <a:rPr lang="en-GB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Fat as </a:t>
            </a:r>
            <a:r>
              <a:rPr lang="en-GB" sz="2800" b="1">
                <a:solidFill>
                  <a:srgbClr val="392503"/>
                </a:solidFill>
                <a:latin typeface="Avenir Next LT Pro" panose="020B0504020202020204" pitchFamily="34" charset="0"/>
              </a:rPr>
              <a:t>F</a:t>
            </a:r>
            <a:r>
              <a:rPr lang="en-GB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uel</a:t>
            </a:r>
            <a:endParaRPr lang="en-GB" sz="2800" b="1">
              <a:solidFill>
                <a:srgbClr val="392503"/>
              </a:solidFill>
              <a:latin typeface="Avenir Next LT Pro" panose="020B0504020202020204" pitchFamily="34" charset="0"/>
            </a:endParaRPr>
          </a:p>
          <a:p>
            <a:pPr marL="689615" marR="0" lvl="1" indent="-17145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endParaRPr lang="en-GB" sz="2800" b="1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  <a:p>
            <a:pPr marL="689615" marR="0" lvl="1" indent="-17145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endParaRPr lang="en-GB" sz="9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AutoShape 2" descr="Yellow Lightning White Transparent, Yellow Lightning Bulb Illustration, Lightning  Clipart, Yellow Light Bulb, Hanging Light Bulb PNG Image For Free Download">
            <a:extLst>
              <a:ext uri="{FF2B5EF4-FFF2-40B4-BE49-F238E27FC236}">
                <a16:creationId xmlns:a16="http://schemas.microsoft.com/office/drawing/2014/main" id="{863BA542-519F-FC64-7517-DCEFF833CE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D332A-EEAE-77F8-195B-AA2BF12954FB}"/>
              </a:ext>
            </a:extLst>
          </p:cNvPr>
          <p:cNvSpPr txBox="1"/>
          <p:nvPr/>
        </p:nvSpPr>
        <p:spPr>
          <a:xfrm>
            <a:off x="9678227" y="6055286"/>
            <a:ext cx="10848974" cy="1833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9615" marR="0" lvl="1" indent="-17145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r>
              <a:rPr lang="en-GB" sz="28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Amino Acid Metabolism</a:t>
            </a:r>
          </a:p>
          <a:p>
            <a:pPr marL="689615" marR="0" lvl="1" indent="-17145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r>
              <a:rPr lang="en-GB" sz="2800" b="1">
                <a:solidFill>
                  <a:srgbClr val="392503"/>
                </a:solidFill>
                <a:latin typeface="Avenir Next LT Pro" panose="020B0504020202020204" pitchFamily="34" charset="0"/>
              </a:rPr>
              <a:t> Glycogen synthesis &amp; regulation</a:t>
            </a:r>
          </a:p>
          <a:p>
            <a:pPr marL="689615" marR="0" lvl="1" indent="-17145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Tx/>
              <a:buChar char="-"/>
            </a:pPr>
            <a:r>
              <a:rPr lang="en-GB" sz="2800" b="1">
                <a:solidFill>
                  <a:srgbClr val="392503"/>
                </a:solidFill>
                <a:latin typeface="Avenir Next LT Pro" panose="020B0504020202020204" pitchFamily="34" charset="0"/>
              </a:rPr>
              <a:t> Liver &amp; Gluconeogenesis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A5AD900E-9E65-5B5E-572D-CEB789F5D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9996BB08-1F2F-E2D3-67B2-6FDD6129E16F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7AC1357A-766C-24FB-7288-3F20C34199C2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08211-CDD2-DBA5-7777-0B209DEC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120" y="2337741"/>
            <a:ext cx="11343830" cy="5611517"/>
          </a:xfrm>
          <a:prstGeom prst="rect">
            <a:avLst/>
          </a:prstGeom>
        </p:spPr>
      </p:pic>
      <p:sp>
        <p:nvSpPr>
          <p:cNvPr id="4" name="Google Shape;13;p2">
            <a:extLst>
              <a:ext uri="{FF2B5EF4-FFF2-40B4-BE49-F238E27FC236}">
                <a16:creationId xmlns:a16="http://schemas.microsoft.com/office/drawing/2014/main" id="{FDDDB7EF-5527-4864-D688-0A3F8173C8C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572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D7B73887-4C4E-A099-E9E4-C01331F5E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4114787-FF47-0C36-6F08-EF77DA1B3389}"/>
              </a:ext>
            </a:extLst>
          </p:cNvPr>
          <p:cNvSpPr/>
          <p:nvPr/>
        </p:nvSpPr>
        <p:spPr>
          <a:xfrm>
            <a:off x="1162045" y="250372"/>
            <a:ext cx="15963909" cy="87086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9D829389-59F5-CF27-B0EC-E2910F348E58}"/>
              </a:ext>
            </a:extLst>
          </p:cNvPr>
          <p:cNvSpPr txBox="1"/>
          <p:nvPr/>
        </p:nvSpPr>
        <p:spPr>
          <a:xfrm>
            <a:off x="2099580" y="605720"/>
            <a:ext cx="13696950" cy="491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2800" dirty="0">
                <a:latin typeface="Avenir Next LT Pro" panose="020B0504020202020204" pitchFamily="34" charset="0"/>
              </a:rPr>
              <a:t>A 22-year-old man presents to A&amp;E with hyperthermia (40.1°C), tachycardia, profuse sweating, and severe fatigue after taking an unregulated “weight-loss supplement” purchased online. Arterial blood gas shows a normal </a:t>
            </a:r>
            <a:r>
              <a:rPr lang="en-GB" sz="2800" dirty="0" err="1">
                <a:latin typeface="Avenir Next LT Pro" panose="020B0504020202020204" pitchFamily="34" charset="0"/>
              </a:rPr>
              <a:t>PaO</a:t>
            </a:r>
            <a:r>
              <a:rPr lang="en-GB" sz="2800" dirty="0">
                <a:latin typeface="Avenir Next LT Pro" panose="020B0504020202020204" pitchFamily="34" charset="0"/>
              </a:rPr>
              <a:t>₂ but elevated lactate. 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Laboratory studies on a muscle biopsy sample show markedly increased oxygen consumption but very low ATP levels. The mitochondrial membrane potential is almost completely lost, although the electron transport chain complexes appear structurally intact.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Which of the following substances most likely explains this patient’s presentation?</a:t>
            </a:r>
          </a:p>
          <a:p>
            <a:pPr lvl="0" algn="ctr">
              <a:lnSpc>
                <a:spcPct val="140000"/>
              </a:lnSpc>
              <a:buSzPts val="4800"/>
            </a:pPr>
            <a:endParaRPr lang="en-GB" sz="2800" dirty="0">
              <a:latin typeface="Avenir Next LT Pro" panose="020B0504020202020204" pitchFamily="34" charset="0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8AD35E59-D033-D5AC-6A67-BE36E69A96D6}"/>
              </a:ext>
            </a:extLst>
          </p:cNvPr>
          <p:cNvSpPr txBox="1"/>
          <p:nvPr/>
        </p:nvSpPr>
        <p:spPr>
          <a:xfrm>
            <a:off x="4083247" y="5185614"/>
            <a:ext cx="9454043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Carbon Monoxide</a:t>
            </a:r>
            <a:endParaRPr sz="32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3200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Oligomycin</a:t>
            </a:r>
            <a:endParaRPr sz="32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32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Rotenone</a:t>
            </a:r>
            <a:endParaRPr sz="32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32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2,4-Dinitrophenol</a:t>
            </a:r>
            <a:endParaRPr sz="32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32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Cyanide</a:t>
            </a:r>
            <a:endParaRPr sz="32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2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33DE166B-1BE7-F812-609C-0D505FE4CF6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332165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BA5CF5E1-A9CD-681A-8384-4820D65CD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222D0CD2-DDD6-E1C2-8514-79CD60BFF6F4}"/>
              </a:ext>
            </a:extLst>
          </p:cNvPr>
          <p:cNvSpPr/>
          <p:nvPr/>
        </p:nvSpPr>
        <p:spPr>
          <a:xfrm>
            <a:off x="1162045" y="250372"/>
            <a:ext cx="15963909" cy="87086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6FB40115-331B-3004-CE27-78099076A981}"/>
              </a:ext>
            </a:extLst>
          </p:cNvPr>
          <p:cNvSpPr txBox="1"/>
          <p:nvPr/>
        </p:nvSpPr>
        <p:spPr>
          <a:xfrm>
            <a:off x="2099580" y="605720"/>
            <a:ext cx="13696950" cy="491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2800">
                <a:latin typeface="Avenir Next LT Pro" panose="020B0504020202020204" pitchFamily="34" charset="0"/>
              </a:rPr>
              <a:t>A 22-year-old man presents to A&amp;E with hyperthermia (40.1°C), tachycardia, profuse sweating, and severe fatigue after taking an unregulated “weight-loss supplement” purchased online. Arterial blood gas shows a normal </a:t>
            </a:r>
            <a:r>
              <a:rPr lang="en-GB" sz="2800" err="1">
                <a:latin typeface="Avenir Next LT Pro" panose="020B0504020202020204" pitchFamily="34" charset="0"/>
              </a:rPr>
              <a:t>PaO</a:t>
            </a:r>
            <a:r>
              <a:rPr lang="en-GB" sz="2800">
                <a:latin typeface="Avenir Next LT Pro" panose="020B0504020202020204" pitchFamily="34" charset="0"/>
              </a:rPr>
              <a:t>₂ but elevated lactate. </a:t>
            </a:r>
          </a:p>
          <a:p>
            <a:endParaRPr lang="en-GB" sz="2800">
              <a:latin typeface="Avenir Next LT Pro" panose="020B0504020202020204" pitchFamily="34" charset="0"/>
            </a:endParaRPr>
          </a:p>
          <a:p>
            <a:r>
              <a:rPr lang="en-GB" sz="2800">
                <a:latin typeface="Avenir Next LT Pro" panose="020B0504020202020204" pitchFamily="34" charset="0"/>
              </a:rPr>
              <a:t>Laboratory studies on a muscle biopsy sample show markedly increased oxygen consumption but very low ATP levels. The mitochondrial membrane potential is almost completely lost, although the electron transport chain complexes appear structurally intact.</a:t>
            </a:r>
          </a:p>
          <a:p>
            <a:endParaRPr lang="en-GB" sz="2800">
              <a:latin typeface="Avenir Next LT Pro" panose="020B0504020202020204" pitchFamily="34" charset="0"/>
            </a:endParaRPr>
          </a:p>
          <a:p>
            <a:r>
              <a:rPr lang="en-GB" sz="2800">
                <a:latin typeface="Avenir Next LT Pro" panose="020B0504020202020204" pitchFamily="34" charset="0"/>
              </a:rPr>
              <a:t>Which of the following substances most likely explains this patient’s presentation?</a:t>
            </a:r>
          </a:p>
          <a:p>
            <a:pPr lvl="0" algn="ctr">
              <a:lnSpc>
                <a:spcPct val="140000"/>
              </a:lnSpc>
              <a:buSzPts val="4800"/>
            </a:pPr>
            <a:endParaRPr lang="en-GB" sz="2800">
              <a:latin typeface="Avenir Next LT Pro" panose="020B0504020202020204" pitchFamily="34" charset="0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1AA56EB4-C32D-7F16-B376-046C3159DE28}"/>
              </a:ext>
            </a:extLst>
          </p:cNvPr>
          <p:cNvSpPr txBox="1"/>
          <p:nvPr/>
        </p:nvSpPr>
        <p:spPr>
          <a:xfrm>
            <a:off x="-614013" y="5088699"/>
            <a:ext cx="9454043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Carbon Monoxide</a:t>
            </a:r>
            <a:endParaRPr sz="32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32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Oligomycin</a:t>
            </a:r>
            <a:endParaRPr sz="32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</a:t>
            </a:r>
            <a:r>
              <a:rPr lang="en-US" sz="3200" b="0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) </a:t>
            </a:r>
            <a:r>
              <a:rPr lang="en-GB" sz="32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Rotenone</a:t>
            </a:r>
            <a:endParaRPr sz="32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32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2,4-Dinitrophenol</a:t>
            </a:r>
            <a:endParaRPr sz="3200" b="1" i="0" u="none" strike="noStrike" cap="none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32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Cyanide</a:t>
            </a:r>
            <a:endParaRPr sz="32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2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543DC-AA2A-4FE5-79A1-3C86B2EA8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281" y="5333010"/>
            <a:ext cx="6029499" cy="4136517"/>
          </a:xfrm>
          <a:prstGeom prst="rect">
            <a:avLst/>
          </a:prstGeom>
        </p:spPr>
      </p:pic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7FD4F986-8FEC-04DE-5E65-258842AF9C7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522553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11629BD1-7DFB-2F4A-6A00-9C80E23F6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D1FEC475-5073-7418-6005-92E2C1712FFB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EBFF9BF6-1C0B-1DBE-C6FB-D15EC1C62153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C06C5849-5EC9-0448-9AE5-E753D5E52A52}"/>
              </a:ext>
            </a:extLst>
          </p:cNvPr>
          <p:cNvSpPr txBox="1"/>
          <p:nvPr/>
        </p:nvSpPr>
        <p:spPr>
          <a:xfrm>
            <a:off x="2295523" y="1575408"/>
            <a:ext cx="1369695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4000" b="1" dirty="0">
                <a:latin typeface="Avenir Next LT Pro" panose="020B0504020202020204" pitchFamily="34" charset="0"/>
              </a:rPr>
              <a:t>What is a major metabolic function of mitochondria?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2BCFBFD1-25F9-9E2A-0F69-275497CB1683}"/>
              </a:ext>
            </a:extLst>
          </p:cNvPr>
          <p:cNvSpPr txBox="1"/>
          <p:nvPr/>
        </p:nvSpPr>
        <p:spPr>
          <a:xfrm>
            <a:off x="1162045" y="3023881"/>
            <a:ext cx="15409443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	Conversion of pyruvate to lactate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GB" sz="4400" b="1">
                <a:solidFill>
                  <a:srgbClr val="00B050"/>
                </a:solidFill>
                <a:latin typeface="Avenir Next LT Pro" panose="020B0504020202020204" pitchFamily="34" charset="0"/>
              </a:rPr>
              <a:t>Generation of oxygen</a:t>
            </a:r>
            <a:endParaRPr sz="4400" b="1" i="0" u="none" strike="noStrike" cap="none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Oxidation of glucose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Oxidation of NADH  &amp; FADH2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Synthesis of NADH</a:t>
            </a:r>
            <a:endParaRPr sz="4400" b="1" i="0" u="none" strike="noStrike" cap="none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373B5155-1C04-4A9C-D886-AF5ADA7C567C}"/>
              </a:ext>
            </a:extLst>
          </p:cNvPr>
          <p:cNvSpPr txBox="1"/>
          <p:nvPr/>
        </p:nvSpPr>
        <p:spPr>
          <a:xfrm>
            <a:off x="1162045" y="3023880"/>
            <a:ext cx="15409443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400" b="1" i="0" u="none" strike="noStrike" cap="none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	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Conversion of pyruvate to lactate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GB" sz="4400" b="1">
                <a:solidFill>
                  <a:schemeClr val="tx1"/>
                </a:solidFill>
                <a:latin typeface="Avenir Next LT Pro" panose="020B0504020202020204" pitchFamily="34" charset="0"/>
              </a:rPr>
              <a:t>Generation of oxygen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Oxidation of glucose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Oxidation of NADH  &amp; FADH2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4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Synthesis of NADH</a:t>
            </a:r>
            <a:endParaRPr sz="4400" b="1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CE2D8190-5204-398D-C5CD-7EA7BA4EFB8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942034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F0AF42CD-8881-87C4-1AB0-161D71A97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957DD592-5824-6F8A-F1C7-19AFB8F030D6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9399A0D3-719E-7823-5954-03F833CC3C06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0A8A3F32-8A40-CFA9-EA23-3635DCCF9D4A}"/>
              </a:ext>
            </a:extLst>
          </p:cNvPr>
          <p:cNvSpPr txBox="1"/>
          <p:nvPr/>
        </p:nvSpPr>
        <p:spPr>
          <a:xfrm>
            <a:off x="2295523" y="1575408"/>
            <a:ext cx="1369695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4000" b="1" dirty="0">
                <a:latin typeface="Avenir Next LT Pro" panose="020B0504020202020204" pitchFamily="34" charset="0"/>
              </a:rPr>
              <a:t>What is a major metabolic function of mitochondria?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B4832B63-F644-8A38-8C7E-1150D5FEA7EA}"/>
              </a:ext>
            </a:extLst>
          </p:cNvPr>
          <p:cNvSpPr txBox="1"/>
          <p:nvPr/>
        </p:nvSpPr>
        <p:spPr>
          <a:xfrm>
            <a:off x="1162045" y="3023881"/>
            <a:ext cx="15409443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44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4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	Conversion of pyruvate to lactate</a:t>
            </a:r>
            <a:endParaRPr sz="44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4400" b="1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4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Generation of oxygen</a:t>
            </a:r>
            <a:endParaRPr sz="44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44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Oxidation of glucose</a:t>
            </a:r>
            <a:endParaRPr sz="44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400" b="1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Oxidation of NADH  &amp; FADH2</a:t>
            </a:r>
            <a:endParaRPr sz="4400" b="1" i="0" u="none" strike="noStrike" cap="none" dirty="0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4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Synthesis of NADH</a:t>
            </a:r>
            <a:endParaRPr sz="44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 dirty="0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C2283176-17B0-B633-123C-1E2CD877969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4204033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F476DC80-13E2-C730-ECDE-7F8ECF7CE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1C8426D2-90E5-D428-4973-269D07DC21C4}"/>
              </a:ext>
            </a:extLst>
          </p:cNvPr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561ECD5E-2D37-3B32-2F4C-DFBC913952C3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FF066DC9-0050-CDFD-EB01-6C253A4E46CC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AEA53DC3-071C-5774-B3ED-B6FE7051ECA7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05D72FC6-DC98-D5C5-58E8-1964E8CF655F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5D420661-6B19-B545-CDA4-09DD64DAD2C4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F80627FD-9A20-C72C-1EEB-FA193F5782A7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BB6A80DF-C023-E852-B91F-6F1643425BBC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947D19D1-24F2-34EF-7845-68D907092DC2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4C66E853-5D60-7E7F-6243-86D1482779C7}"/>
              </a:ext>
            </a:extLst>
          </p:cNvPr>
          <p:cNvSpPr txBox="1"/>
          <p:nvPr/>
        </p:nvSpPr>
        <p:spPr>
          <a:xfrm>
            <a:off x="4481800" y="3635587"/>
            <a:ext cx="932439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72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Fat as Fuel</a:t>
            </a:r>
            <a:endParaRPr sz="1600" b="0" i="0" u="none" strike="noStrike" cap="none" dirty="0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528508FC-2F31-5AF2-1B2F-109B9F02C4E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540302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E57D7163-991F-793E-45CD-A764BFC6C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B74545B3-051F-5AEE-4601-F61E96C932A3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36B01B2C-2068-3A60-0050-F4F0F92B8D58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Fat as Fuel</a:t>
            </a:r>
            <a:endParaRPr sz="1100" b="0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BC753EB6-8330-E7B8-372A-7147FBE6D46F}"/>
              </a:ext>
            </a:extLst>
          </p:cNvPr>
          <p:cNvSpPr txBox="1"/>
          <p:nvPr/>
        </p:nvSpPr>
        <p:spPr>
          <a:xfrm>
            <a:off x="2295523" y="1575408"/>
            <a:ext cx="1369695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4000" b="1" dirty="0">
                <a:latin typeface="Avenir Next LT Pro" panose="020B0504020202020204" pitchFamily="34" charset="0"/>
              </a:rPr>
              <a:t>Which of the following is NOT a primary function of lipids in the human body?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3A64FE75-BC26-D072-20FC-3B154754351C}"/>
              </a:ext>
            </a:extLst>
          </p:cNvPr>
          <p:cNvSpPr txBox="1"/>
          <p:nvPr/>
        </p:nvSpPr>
        <p:spPr>
          <a:xfrm>
            <a:off x="1162045" y="3791881"/>
            <a:ext cx="15806606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0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	</a:t>
            </a:r>
            <a:r>
              <a:rPr lang="en-GB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Energy storage in the form of triglycerides.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Providing structural components for cell membranes.</a:t>
            </a:r>
            <a:endParaRPr sz="40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Serving as cofactors for enzymatic reactions.</a:t>
            </a:r>
            <a:endParaRPr sz="40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Acting as the main source of immediate cellular energy.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000" b="1" dirty="0">
                <a:latin typeface="Avenir Next LT Pro" panose="020B0504020202020204" pitchFamily="34" charset="0"/>
              </a:rPr>
              <a:t>Functioning as precursors for hormone synthesis.</a:t>
            </a:r>
            <a:endParaRPr sz="4000" b="1" i="0" u="none" strike="noStrike" cap="none" dirty="0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09F87795-748F-2F1B-B982-6A84D8E71C5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215713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34D35AE2-651C-6BD0-089A-3D6658DF5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CFE3E5E-EB73-FDAA-D0CC-6B81E3CD6E2B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E94A2E33-B4F1-004F-EAD8-612DD97BDADB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E5FE3187-D394-5A95-8AB3-4D89AA4E8350}"/>
              </a:ext>
            </a:extLst>
          </p:cNvPr>
          <p:cNvSpPr txBox="1"/>
          <p:nvPr/>
        </p:nvSpPr>
        <p:spPr>
          <a:xfrm>
            <a:off x="2295523" y="1575408"/>
            <a:ext cx="1369695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4000" b="1" dirty="0">
                <a:latin typeface="Avenir Next LT Pro" panose="020B0504020202020204" pitchFamily="34" charset="0"/>
              </a:rPr>
              <a:t>Which of the following is NOT a primary function of lipids in the human body?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2FB704AD-994A-2111-6B3F-E4A61806627B}"/>
              </a:ext>
            </a:extLst>
          </p:cNvPr>
          <p:cNvSpPr txBox="1"/>
          <p:nvPr/>
        </p:nvSpPr>
        <p:spPr>
          <a:xfrm>
            <a:off x="1162045" y="3791881"/>
            <a:ext cx="15806606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0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	Energy storage in the form of triglycerides.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40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Providing structural components for cell membranes.</a:t>
            </a:r>
            <a:endParaRPr sz="40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40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Serving as cofactors for enzymatic reactions.</a:t>
            </a:r>
            <a:endParaRPr sz="40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000" b="1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Acting as the main source of immediate cellular energy.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0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Functioning as precursors for hormone synthesis.</a:t>
            </a:r>
            <a:endParaRPr sz="40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14AA81E4-A1A4-D33F-8799-A3AE4F044FE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979290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C1C7C81-3D48-6DB1-A975-67E78CCEA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B151D4F1-D679-605B-2CA3-AB6459A0DE34}"/>
              </a:ext>
            </a:extLst>
          </p:cNvPr>
          <p:cNvSpPr/>
          <p:nvPr/>
        </p:nvSpPr>
        <p:spPr>
          <a:xfrm>
            <a:off x="1162044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0449330C-E8BD-9819-EE24-CD3CE1777CCE}"/>
              </a:ext>
            </a:extLst>
          </p:cNvPr>
          <p:cNvSpPr txBox="1"/>
          <p:nvPr/>
        </p:nvSpPr>
        <p:spPr>
          <a:xfrm>
            <a:off x="3717275" y="75887"/>
            <a:ext cx="10358149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48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B2E3A-75AB-8EC6-05B2-866586795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51" y="1718912"/>
            <a:ext cx="7506748" cy="502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9C392-F183-5E63-1438-7E610CBEF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2633" y="2450456"/>
            <a:ext cx="7708527" cy="2693043"/>
          </a:xfrm>
          <a:prstGeom prst="rect">
            <a:avLst/>
          </a:prstGeom>
        </p:spPr>
      </p:pic>
      <p:sp>
        <p:nvSpPr>
          <p:cNvPr id="7" name="Google Shape;13;p2">
            <a:extLst>
              <a:ext uri="{FF2B5EF4-FFF2-40B4-BE49-F238E27FC236}">
                <a16:creationId xmlns:a16="http://schemas.microsoft.com/office/drawing/2014/main" id="{E918D650-F63B-7F74-96E3-2F56B1872DB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635389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A0757057-6318-7B29-1232-59DEC804F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E4C83ED6-F397-48CF-DAB3-1E3516F3DAE5}"/>
              </a:ext>
            </a:extLst>
          </p:cNvPr>
          <p:cNvSpPr/>
          <p:nvPr/>
        </p:nvSpPr>
        <p:spPr>
          <a:xfrm>
            <a:off x="1162045" y="250372"/>
            <a:ext cx="15963909" cy="87086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2378B7CE-820C-91C1-9855-E77D714543F3}"/>
              </a:ext>
            </a:extLst>
          </p:cNvPr>
          <p:cNvSpPr txBox="1"/>
          <p:nvPr/>
        </p:nvSpPr>
        <p:spPr>
          <a:xfrm>
            <a:off x="2099580" y="964869"/>
            <a:ext cx="1369695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2800" dirty="0">
                <a:latin typeface="Avenir Next LT Pro" panose="020B0504020202020204" pitchFamily="34" charset="0"/>
              </a:rPr>
              <a:t>A 4-year-old boy presents with recurrent episodes of hypoketotic hypoglycaemia during mild fasting. Blood tests show elevated long-chain fatty acids, and a muscle biopsy reveals markedly reduced levels of carnitine. Which of the following steps in fatty acid metabolism is most impaired?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75F90F78-BCDF-4924-A1B6-38C5D34BEF7E}"/>
              </a:ext>
            </a:extLst>
          </p:cNvPr>
          <p:cNvSpPr txBox="1"/>
          <p:nvPr/>
        </p:nvSpPr>
        <p:spPr>
          <a:xfrm>
            <a:off x="3874241" y="3239248"/>
            <a:ext cx="9454043" cy="551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dirty="0">
                <a:latin typeface="Avenir Next LT Pro" panose="020B0504020202020204" pitchFamily="34" charset="0"/>
              </a:rPr>
              <a:t>Activation of fatty acids to fatty acyl-CoA</a:t>
            </a:r>
            <a:endParaRPr sz="32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3200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Transport of fatty acyl-carnitine across the inner mitochondrial membrane</a:t>
            </a:r>
            <a:endParaRPr sz="32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3200" b="1" dirty="0">
                <a:latin typeface="Avenir Next LT Pro" panose="020B0504020202020204" pitchFamily="34" charset="0"/>
              </a:rPr>
              <a:t>Transport of the fatty acid across the outer mitochondrial membrane</a:t>
            </a:r>
            <a:endParaRPr sz="32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3200" b="1" dirty="0">
                <a:latin typeface="Avenir Next LT Pro" panose="020B0504020202020204" pitchFamily="34" charset="0"/>
              </a:rPr>
              <a:t>β-oxidation in the mitochondrial matrix</a:t>
            </a:r>
            <a:endParaRPr sz="32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3200" b="1" dirty="0">
                <a:latin typeface="Avenir Next LT Pro" panose="020B0504020202020204" pitchFamily="34" charset="0"/>
              </a:rPr>
              <a:t>Conversion of acetyl-CoA to ketone bodies</a:t>
            </a:r>
            <a:endParaRPr sz="32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200" b="1" i="0" u="none" strike="noStrike" cap="none" dirty="0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B978BCA1-DFAB-A0D4-12E1-B1D2F64807E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2605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/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/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/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/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/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/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/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/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/>
          <p:cNvSpPr txBox="1"/>
          <p:nvPr/>
        </p:nvSpPr>
        <p:spPr>
          <a:xfrm>
            <a:off x="4648446" y="4322097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>
                <a:solidFill>
                  <a:srgbClr val="FFFFFF"/>
                </a:solidFill>
                <a:latin typeface="Avenir Next LT Pro" panose="020B0504020202020204" pitchFamily="34" charset="0"/>
              </a:rPr>
              <a:t>My Top Tips for NAM</a:t>
            </a: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DBB53AA2-DE61-6B0B-D581-AFCA5B2E1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0EC7D63-3006-CCA6-70DA-D022419D19FE}"/>
              </a:ext>
            </a:extLst>
          </p:cNvPr>
          <p:cNvSpPr/>
          <p:nvPr/>
        </p:nvSpPr>
        <p:spPr>
          <a:xfrm>
            <a:off x="1162045" y="250372"/>
            <a:ext cx="15963909" cy="87086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E5E1D123-5556-3F88-F03A-6225B137CBB5}"/>
              </a:ext>
            </a:extLst>
          </p:cNvPr>
          <p:cNvSpPr txBox="1"/>
          <p:nvPr/>
        </p:nvSpPr>
        <p:spPr>
          <a:xfrm>
            <a:off x="2099580" y="964869"/>
            <a:ext cx="1369695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2800" dirty="0">
                <a:latin typeface="Avenir Next LT Pro" panose="020B0504020202020204" pitchFamily="34" charset="0"/>
              </a:rPr>
              <a:t>A 4-year-old boy presents with recurrent episodes of hypoketotic hypoglycaemia during mild fasting. Blood tests show elevated long-chain fatty acids, and a muscle biopsy reveals markedly reduced levels of carnitine. Which of the following steps in fatty acid metabolism is most impaired?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25E3D8F3-93D1-F2E9-AA11-4BF242F319EA}"/>
              </a:ext>
            </a:extLst>
          </p:cNvPr>
          <p:cNvSpPr txBox="1"/>
          <p:nvPr/>
        </p:nvSpPr>
        <p:spPr>
          <a:xfrm>
            <a:off x="3874241" y="3239248"/>
            <a:ext cx="9454043" cy="551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Activation of fatty acids to fatty acyl-CoA</a:t>
            </a:r>
            <a:endParaRPr sz="32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3200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3200" b="1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Transport of fatty acyl-carnitine across the inner mitochondrial membrane</a:t>
            </a:r>
            <a:endParaRPr sz="3200" b="1" i="0" u="none" strike="noStrike" cap="none" dirty="0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32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Transport of the fatty acid across the outer mitochondrial membrane</a:t>
            </a:r>
            <a:endParaRPr sz="32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</a:t>
            </a:r>
            <a:r>
              <a:rPr lang="en-US" sz="3200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) </a:t>
            </a:r>
            <a:r>
              <a:rPr lang="en-GB" sz="32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β-oxidation in the mitochondrial matrix</a:t>
            </a:r>
            <a:endParaRPr sz="32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32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32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Conversion of acetyl-CoA to ketone bodies</a:t>
            </a:r>
            <a:endParaRPr sz="32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200" b="1" i="0" u="none" strike="noStrike" cap="none" dirty="0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A1483732-12F3-0779-35A9-0A7D1ECC9B0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570321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51F53EEE-B562-CD4C-86DE-5F7B87215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3314ED4-5F39-7110-5992-24E243E1BD78}"/>
              </a:ext>
            </a:extLst>
          </p:cNvPr>
          <p:cNvSpPr/>
          <p:nvPr/>
        </p:nvSpPr>
        <p:spPr>
          <a:xfrm>
            <a:off x="1162045" y="250372"/>
            <a:ext cx="15963909" cy="87086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7DD9DEA5-43A0-B46F-9FA7-94EB4C496143}"/>
              </a:ext>
            </a:extLst>
          </p:cNvPr>
          <p:cNvSpPr txBox="1"/>
          <p:nvPr/>
        </p:nvSpPr>
        <p:spPr>
          <a:xfrm>
            <a:off x="1423302" y="496977"/>
            <a:ext cx="480768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800" dirty="0">
                <a:latin typeface="Avenir Next LT Pro" panose="020B0504020202020204" pitchFamily="34" charset="0"/>
              </a:rPr>
              <a:t>A 4-year-old boy presents with recurrent episodes of hypoketotic hypoglycaemia during mild fasting. Blood tests show elevated long-chain fatty acids, and a muscle biopsy reveals markedly reduced levels of carnitine. Which of the following steps in fatty acid metabolism is most impaired?</a:t>
            </a: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71BAAB04-E839-E67B-3187-F423F2F81288}"/>
              </a:ext>
            </a:extLst>
          </p:cNvPr>
          <p:cNvSpPr txBox="1"/>
          <p:nvPr/>
        </p:nvSpPr>
        <p:spPr>
          <a:xfrm>
            <a:off x="1423302" y="3010608"/>
            <a:ext cx="4598675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18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18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Activation of fatty acids to fatty acyl-CoA</a:t>
            </a:r>
            <a:endParaRPr sz="18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</a:t>
            </a:r>
            <a:r>
              <a:rPr lang="en-US" sz="1800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 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Transport of fatty acyl-carnitine across the inner mitochondrial membrane</a:t>
            </a:r>
            <a:endParaRPr sz="18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18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1800" b="1" dirty="0">
                <a:solidFill>
                  <a:srgbClr val="00B050"/>
                </a:solidFill>
                <a:latin typeface="Avenir Next LT Pro" panose="020B0504020202020204" pitchFamily="34" charset="0"/>
              </a:rPr>
              <a:t>Transport of the fatty acid across the outer mitochondrial membrane</a:t>
            </a:r>
            <a:endParaRPr sz="1800" b="1" i="0" u="none" strike="noStrike" cap="none" dirty="0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18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</a:t>
            </a:r>
            <a:r>
              <a:rPr lang="en-US" sz="1800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) </a:t>
            </a:r>
            <a:r>
              <a:rPr lang="en-GB" sz="1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β-oxidation in the mitochondrial matrix</a:t>
            </a:r>
            <a:endParaRPr sz="18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1800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1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Conversion of acetyl-CoA to ketone bodies</a:t>
            </a:r>
            <a:endParaRPr sz="18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1800" b="1" i="0" u="none" strike="noStrike" cap="none" dirty="0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00713-4D9F-0971-B76F-2A22F71A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068" y="3010608"/>
            <a:ext cx="12148932" cy="5513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97031E-EA84-D882-5398-6F22C6A89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8330" y="105177"/>
            <a:ext cx="4602398" cy="271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D144C-401E-2D87-93E4-0FBEBAFFF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218" y="123936"/>
            <a:ext cx="5930537" cy="764683"/>
          </a:xfrm>
          <a:prstGeom prst="rect">
            <a:avLst/>
          </a:prstGeom>
        </p:spPr>
      </p:pic>
      <p:sp>
        <p:nvSpPr>
          <p:cNvPr id="8" name="Google Shape;13;p2">
            <a:extLst>
              <a:ext uri="{FF2B5EF4-FFF2-40B4-BE49-F238E27FC236}">
                <a16:creationId xmlns:a16="http://schemas.microsoft.com/office/drawing/2014/main" id="{DBC9363A-F554-35BD-BE9C-6DA9A31AB4B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456989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37BBF87-9BFF-4432-BB50-9ABDD151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EEFD7087-11F5-14C8-E4F9-72A2F20B2C61}"/>
              </a:ext>
            </a:extLst>
          </p:cNvPr>
          <p:cNvSpPr/>
          <p:nvPr/>
        </p:nvSpPr>
        <p:spPr>
          <a:xfrm>
            <a:off x="1162045" y="250372"/>
            <a:ext cx="15963909" cy="87086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FDC2F-59A9-7702-EAE7-4431D63A3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053" y="250372"/>
            <a:ext cx="4877481" cy="9621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0BD39F-C2F6-9C79-951B-CB5CAB483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849" y="499183"/>
            <a:ext cx="790685" cy="1969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D537DD-E8AE-FE54-49E7-0C7C1A0E7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81" y="4023710"/>
            <a:ext cx="356154" cy="1841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8A26D-EC34-4332-D214-F896A62FA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330" y="499183"/>
            <a:ext cx="6849431" cy="3743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06CC-7499-1783-D30D-3856180E3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1866" y="4721534"/>
            <a:ext cx="6422020" cy="37991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67CA8E-F5A0-05AF-6A0D-E1212971E5D7}"/>
              </a:ext>
            </a:extLst>
          </p:cNvPr>
          <p:cNvSpPr txBox="1"/>
          <p:nvPr/>
        </p:nvSpPr>
        <p:spPr>
          <a:xfrm>
            <a:off x="6819568" y="2294097"/>
            <a:ext cx="2971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venir Next LT Pro" panose="020B0504020202020204" pitchFamily="34" charset="0"/>
              </a:rPr>
              <a:t>Same 3 steps as the end of TCA Cycle!!!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F05573-764D-38B6-E7FD-8AAA3B8B6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5460" y="5464196"/>
            <a:ext cx="2705478" cy="3705742"/>
          </a:xfrm>
          <a:prstGeom prst="rect">
            <a:avLst/>
          </a:prstGeom>
        </p:spPr>
      </p:pic>
      <p:sp>
        <p:nvSpPr>
          <p:cNvPr id="18" name="Google Shape;13;p2">
            <a:extLst>
              <a:ext uri="{FF2B5EF4-FFF2-40B4-BE49-F238E27FC236}">
                <a16:creationId xmlns:a16="http://schemas.microsoft.com/office/drawing/2014/main" id="{FB453C71-42D1-B7E3-E209-8B3A1B5E306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799515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DFC61BC-BE1F-392B-C014-123765F1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DA2F7DB-A7A5-F877-4983-16C971191434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BAB7F2CB-BD4B-01E1-600D-1119281E7DD2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D05714E9-4B7C-B755-6612-631A16721E8B}"/>
              </a:ext>
            </a:extLst>
          </p:cNvPr>
          <p:cNvSpPr txBox="1"/>
          <p:nvPr/>
        </p:nvSpPr>
        <p:spPr>
          <a:xfrm>
            <a:off x="1879600" y="1368549"/>
            <a:ext cx="156718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latin typeface="Avenir Next LT Pro" panose="020B0504020202020204" pitchFamily="34" charset="0"/>
              </a:rPr>
              <a:t>During the beta-oxidation of odd-numbered fatty acids, which of the following correctly describes the process or its outcomes?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FD9FCABD-6A39-6570-013F-CD4A6717D5B0}"/>
              </a:ext>
            </a:extLst>
          </p:cNvPr>
          <p:cNvSpPr txBox="1"/>
          <p:nvPr/>
        </p:nvSpPr>
        <p:spPr>
          <a:xfrm>
            <a:off x="1162045" y="3390540"/>
            <a:ext cx="15806606" cy="482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	</a:t>
            </a:r>
            <a:r>
              <a:rPr lang="en-US" sz="2800" b="1" dirty="0">
                <a:latin typeface="Avenir Next LT Pro" panose="020B0504020202020204" pitchFamily="34" charset="0"/>
              </a:rPr>
              <a:t>The final cleavage step yields one molecule of acetyl-CoA and one molecule of succinyl-CoA.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US" sz="2800" b="1" dirty="0">
                <a:latin typeface="Avenir Next LT Pro" panose="020B0504020202020204" pitchFamily="34" charset="0"/>
              </a:rPr>
              <a:t>Propionyl-CoA, a three-carbon molecule, is converted to </a:t>
            </a:r>
            <a:r>
              <a:rPr lang="en-US" sz="2800" b="1" dirty="0" err="1">
                <a:latin typeface="Avenir Next LT Pro" panose="020B0504020202020204" pitchFamily="34" charset="0"/>
              </a:rPr>
              <a:t>methylmalonyl</a:t>
            </a:r>
            <a:r>
              <a:rPr lang="en-US" sz="2800" b="1" dirty="0">
                <a:latin typeface="Avenir Next LT Pro" panose="020B0504020202020204" pitchFamily="34" charset="0"/>
              </a:rPr>
              <a:t>-CoA, which then enters the TCA cycle directly.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US" sz="2800" b="1" dirty="0">
                <a:latin typeface="Avenir Next LT Pro" panose="020B0504020202020204" pitchFamily="34" charset="0"/>
              </a:rPr>
              <a:t>The beta-oxidation of odd-numbered fatty acids results exclusively in acetyl-CoA molecules.</a:t>
            </a:r>
          </a:p>
          <a:p>
            <a:pPr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28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Beta-oxidation of odd-numbered fatty acids does not contribute to gluconeogenesis.</a:t>
            </a:r>
            <a:endParaRPr lang="en-GB" sz="2800" b="1" dirty="0">
              <a:latin typeface="Avenir Next LT Pro" panose="020B0504020202020204" pitchFamily="34" charset="0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E) P</a:t>
            </a:r>
            <a:r>
              <a:rPr lang="en-GB" sz="2800" b="1" dirty="0" err="1">
                <a:latin typeface="Avenir Next LT Pro" panose="020B0504020202020204" pitchFamily="34" charset="0"/>
              </a:rPr>
              <a:t>ropionyl</a:t>
            </a:r>
            <a:r>
              <a:rPr lang="en-GB" sz="2800" b="1" dirty="0">
                <a:latin typeface="Avenir Next LT Pro" panose="020B0504020202020204" pitchFamily="34" charset="0"/>
              </a:rPr>
              <a:t>-CoA is converted to succinyl-CoA</a:t>
            </a:r>
            <a:endParaRPr lang="en-US" sz="28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9B331FDD-9CEA-4A16-C841-E29E6B4D103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4211604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27C8EA3-41D1-80BF-68E9-FCDDDFCC1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BD9B8F17-DD08-4EB9-F56A-D8DA6D6A6D26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D612ECDC-2416-A29A-5C65-8D21DDA710DA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7B1583B5-80C7-2B25-DD5B-12C8C92D1F1A}"/>
              </a:ext>
            </a:extLst>
          </p:cNvPr>
          <p:cNvSpPr txBox="1"/>
          <p:nvPr/>
        </p:nvSpPr>
        <p:spPr>
          <a:xfrm>
            <a:off x="1879600" y="1368549"/>
            <a:ext cx="156718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latin typeface="Avenir Next LT Pro" panose="020B0504020202020204" pitchFamily="34" charset="0"/>
              </a:rPr>
              <a:t>During the beta-oxidation of odd-numbered fatty acids, which of the following correctly describes the process or its outcomes?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0F2B5D6E-0470-BFDD-081F-DE3250613C1A}"/>
              </a:ext>
            </a:extLst>
          </p:cNvPr>
          <p:cNvSpPr txBox="1"/>
          <p:nvPr/>
        </p:nvSpPr>
        <p:spPr>
          <a:xfrm>
            <a:off x="1162045" y="3390540"/>
            <a:ext cx="15806606" cy="482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A) 	</a:t>
            </a:r>
            <a:r>
              <a:rPr lang="en-US" sz="2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The final cleavage step yields one molecule of acetyl-CoA and one molecule of succinyl-CoA.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US" sz="2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Propionyl-CoA, a three-carbon molecule, is converted to </a:t>
            </a:r>
            <a:r>
              <a:rPr lang="en-US" sz="2800" b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methylmalonyl</a:t>
            </a:r>
            <a:r>
              <a:rPr lang="en-US" sz="2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-CoA, which then enters the TCA cycle directly.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US" sz="2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The beta-oxidation of odd-numbered fatty acids results exclusively in acetyl-CoA molecules.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venir Next LT Pro" panose="020B0504020202020204" pitchFamily="34" charset="0"/>
                <a:sym typeface="Arial"/>
              </a:rPr>
              <a:t>D)</a:t>
            </a:r>
            <a:r>
              <a:rPr lang="en-GB" sz="28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Beta-oxidation of odd-numbered fatty acids does not contribute to gluconeogenesis.</a:t>
            </a:r>
            <a:endParaRPr lang="en-US" sz="28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E)</a:t>
            </a:r>
            <a:r>
              <a:rPr lang="en-US" sz="2800" b="1" dirty="0">
                <a:solidFill>
                  <a:srgbClr val="00B050"/>
                </a:solidFill>
                <a:latin typeface="Avenir Next LT Pro" panose="020B0504020202020204" pitchFamily="34" charset="0"/>
              </a:rPr>
              <a:t> P</a:t>
            </a:r>
            <a:r>
              <a:rPr lang="en-GB" sz="2800" b="1" dirty="0" err="1">
                <a:solidFill>
                  <a:srgbClr val="00B050"/>
                </a:solidFill>
                <a:latin typeface="Avenir Next LT Pro" panose="020B0504020202020204" pitchFamily="34" charset="0"/>
              </a:rPr>
              <a:t>ropionyl</a:t>
            </a:r>
            <a:r>
              <a:rPr lang="en-GB" sz="2800" b="1" dirty="0">
                <a:solidFill>
                  <a:srgbClr val="00B050"/>
                </a:solidFill>
                <a:latin typeface="Avenir Next LT Pro" panose="020B0504020202020204" pitchFamily="34" charset="0"/>
              </a:rPr>
              <a:t>-CoA is converted to succinyl-CoA</a:t>
            </a: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610134C1-ADE9-BC8A-1060-92D6C9C54DD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4083247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53380E2-AD69-96F3-CEAF-C98594F68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DE112D03-7F9A-01FC-3994-B63B39DA395D}"/>
              </a:ext>
            </a:extLst>
          </p:cNvPr>
          <p:cNvSpPr/>
          <p:nvPr/>
        </p:nvSpPr>
        <p:spPr>
          <a:xfrm>
            <a:off x="1162045" y="250372"/>
            <a:ext cx="15963909" cy="8708654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algn="ctr">
              <a:lnSpc>
                <a:spcPct val="140000"/>
              </a:lnSpc>
              <a:buSzPts val="4800"/>
            </a:pPr>
            <a:r>
              <a:rPr lang="en-US" sz="3200" b="1" dirty="0">
                <a:solidFill>
                  <a:srgbClr val="00B050"/>
                </a:solidFill>
                <a:latin typeface="Avenir Next LT Pro" panose="020B0504020202020204" pitchFamily="34" charset="0"/>
              </a:rPr>
              <a:t>E) P</a:t>
            </a:r>
            <a:r>
              <a:rPr lang="en-GB" sz="3200" b="1" dirty="0" err="1">
                <a:solidFill>
                  <a:srgbClr val="00B050"/>
                </a:solidFill>
                <a:latin typeface="Avenir Next LT Pro" panose="020B0504020202020204" pitchFamily="34" charset="0"/>
              </a:rPr>
              <a:t>ropionyl</a:t>
            </a:r>
            <a:r>
              <a:rPr lang="en-GB" sz="3200" b="1" dirty="0">
                <a:solidFill>
                  <a:srgbClr val="00B050"/>
                </a:solidFill>
                <a:latin typeface="Avenir Next LT Pro" panose="020B0504020202020204" pitchFamily="34" charset="0"/>
              </a:rPr>
              <a:t>-CoA is converted to succinyl-CoA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1CB7E-9321-F0B1-8CA0-EAE9E800E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68" y="2271435"/>
            <a:ext cx="9250062" cy="3991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74AB42-C818-4D90-0559-9CF8806AB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368" y="3949701"/>
            <a:ext cx="3316932" cy="2313264"/>
          </a:xfrm>
          <a:prstGeom prst="rect">
            <a:avLst/>
          </a:prstGeom>
        </p:spPr>
      </p:pic>
      <p:sp>
        <p:nvSpPr>
          <p:cNvPr id="11" name="Google Shape;13;p2">
            <a:extLst>
              <a:ext uri="{FF2B5EF4-FFF2-40B4-BE49-F238E27FC236}">
                <a16:creationId xmlns:a16="http://schemas.microsoft.com/office/drawing/2014/main" id="{C9FBB290-318E-608A-ABAC-B6BE87A7FA6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01617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2ED3D45-535B-2952-E02B-D3AE4A4DC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EF521F19-66AF-E2C2-F1B4-90F706C7DEAC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4D62CAC3-1719-57FF-D2B1-8FFB8FBE6F88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801FF7EA-F959-E1E4-9D25-6540293A2DCA}"/>
              </a:ext>
            </a:extLst>
          </p:cNvPr>
          <p:cNvSpPr txBox="1"/>
          <p:nvPr/>
        </p:nvSpPr>
        <p:spPr>
          <a:xfrm>
            <a:off x="1879600" y="1368549"/>
            <a:ext cx="156718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200" b="1" dirty="0">
                <a:latin typeface="Avenir Next LT Pro" panose="020B0504020202020204" pitchFamily="34" charset="0"/>
              </a:rPr>
              <a:t>A 19-year-old woman with untreated type 1 diabetes presents with Kussmaul breathing and fruity-smelling breath. Which of the following explains why acetoacetate is overproduced in this state?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0ABE7307-DA18-7B57-59B6-4305784D8104}"/>
              </a:ext>
            </a:extLst>
          </p:cNvPr>
          <p:cNvSpPr txBox="1"/>
          <p:nvPr/>
        </p:nvSpPr>
        <p:spPr>
          <a:xfrm>
            <a:off x="1319348" y="3914214"/>
            <a:ext cx="15806606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A) </a:t>
            </a:r>
            <a:r>
              <a:rPr lang="en-GB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Increased glycolysis in the liver</a:t>
            </a:r>
          </a:p>
          <a:p>
            <a:pPr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B) </a:t>
            </a:r>
            <a:r>
              <a:rPr lang="en-GB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Excess acetyl-CoA from fatty acid oxidation exceeding TCA cycle capacity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C) </a:t>
            </a:r>
            <a:r>
              <a:rPr lang="en-GB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Reduced β-oxidation of fatty acids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D)</a:t>
            </a:r>
            <a:r>
              <a:rPr lang="en-GB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Liver using ketone bodies as fuel</a:t>
            </a:r>
            <a:endParaRPr lang="en-US" sz="28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cs typeface="Vani" panose="020B0502040204020203" pitchFamily="18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E)</a:t>
            </a:r>
            <a:r>
              <a:rPr lang="en-US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Lack of oxaloacetate due to increased fatty acid synthesis</a:t>
            </a: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FC2C61CB-C4E6-7BDC-C8E5-B6CC5A1F80E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954920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3C15E1D4-20BB-F75E-C077-414280DC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F2878B8-A7FB-4C1C-F469-8C9C6B5EEBC9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27853042-C604-BC32-AABA-8A3D9F790732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7AB64BEE-55EA-BF0C-7AE5-80FC1BDED2F0}"/>
              </a:ext>
            </a:extLst>
          </p:cNvPr>
          <p:cNvSpPr txBox="1"/>
          <p:nvPr/>
        </p:nvSpPr>
        <p:spPr>
          <a:xfrm>
            <a:off x="1879600" y="1368549"/>
            <a:ext cx="156718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200" b="1" dirty="0">
                <a:latin typeface="Avenir Next LT Pro" panose="020B0504020202020204" pitchFamily="34" charset="0"/>
              </a:rPr>
              <a:t>A 19-year-old woman with untreated type 1 diabetes presents with Kussmaul breathing and fruity-smelling breath. Which of the following explains why acetoacetate is overproduced in this state?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6F1BDC67-4FE5-B3DE-0ADE-C4C62BF7AA38}"/>
              </a:ext>
            </a:extLst>
          </p:cNvPr>
          <p:cNvSpPr txBox="1"/>
          <p:nvPr/>
        </p:nvSpPr>
        <p:spPr>
          <a:xfrm>
            <a:off x="1319348" y="3914214"/>
            <a:ext cx="15806606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A) </a:t>
            </a:r>
            <a:r>
              <a:rPr lang="en-GB" sz="2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Increased glycolysis in the liver</a:t>
            </a:r>
          </a:p>
          <a:p>
            <a:pPr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B) </a:t>
            </a:r>
            <a:r>
              <a:rPr lang="en-GB" sz="2800" b="1" dirty="0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Excess acetyl-CoA from fatty acid oxidation exceeding TCA cycle capacity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C) </a:t>
            </a:r>
            <a:r>
              <a:rPr lang="en-GB" sz="2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Reduced β-oxidation of fatty acids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D)</a:t>
            </a:r>
            <a:r>
              <a:rPr lang="en-GB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Liver using ketone bodies as fuel</a:t>
            </a:r>
            <a:endParaRPr lang="en-US" sz="28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cs typeface="Vani" panose="020B0502040204020203" pitchFamily="18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E)</a:t>
            </a:r>
            <a:r>
              <a:rPr lang="en-US" sz="2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Lack of oxaloacetate due to increased fatty acid synthesis</a:t>
            </a: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2EF34D18-2107-9C5C-8AD1-A2879DF13B1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679043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A6203388-4A7A-9CC3-F84D-A2C3CE93A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262A1848-5F2B-EC01-5727-6316B9D038B4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FF664D8A-8189-087E-6E05-55CDCCA9309C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DE9D5844-7D59-9503-D606-7E881964B602}"/>
              </a:ext>
            </a:extLst>
          </p:cNvPr>
          <p:cNvSpPr txBox="1"/>
          <p:nvPr/>
        </p:nvSpPr>
        <p:spPr>
          <a:xfrm>
            <a:off x="1879600" y="1368549"/>
            <a:ext cx="4330700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2000" b="1" dirty="0">
                <a:latin typeface="Avenir Next LT Pro" panose="020B0504020202020204" pitchFamily="34" charset="0"/>
              </a:rPr>
              <a:t>A 19-year-old woman with untreated type 1 diabetes presents with Kussmaul breathing and fruity-smelling breath. Which of the following explains why acetoacetate is overproduced in this state?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C159755F-4DD6-1063-327D-02539AA0BD47}"/>
              </a:ext>
            </a:extLst>
          </p:cNvPr>
          <p:cNvSpPr txBox="1"/>
          <p:nvPr/>
        </p:nvSpPr>
        <p:spPr>
          <a:xfrm>
            <a:off x="1162045" y="4739714"/>
            <a:ext cx="6554652" cy="271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1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A) </a:t>
            </a:r>
            <a:r>
              <a:rPr lang="en-GB" sz="1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Increased glycolysis in the liver</a:t>
            </a:r>
          </a:p>
          <a:p>
            <a:pPr algn="ctr">
              <a:lnSpc>
                <a:spcPct val="140000"/>
              </a:lnSpc>
              <a:buSzPts val="4800"/>
            </a:pPr>
            <a:r>
              <a:rPr lang="en-US" sz="1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B) </a:t>
            </a:r>
            <a:r>
              <a:rPr lang="en-GB" sz="1800" b="1" dirty="0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Excess acetyl-CoA from fatty acid oxidation exceeding TCA cycle capacity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1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C) </a:t>
            </a:r>
            <a:r>
              <a:rPr lang="en-GB" sz="1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Reduced β-oxidation of fatty acids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1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D)</a:t>
            </a:r>
            <a:r>
              <a:rPr lang="en-GB" sz="1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Liver using ketone bodies as fuel</a:t>
            </a:r>
            <a:endParaRPr lang="en-US" sz="18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cs typeface="Vani" panose="020B0502040204020203" pitchFamily="18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18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E)</a:t>
            </a:r>
            <a:r>
              <a:rPr lang="en-US" sz="18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Lack of oxaloacetate due to increased fatty acid synthesis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F80AC-E332-F2A2-5811-4D44CC94F925}"/>
              </a:ext>
            </a:extLst>
          </p:cNvPr>
          <p:cNvSpPr txBox="1"/>
          <p:nvPr/>
        </p:nvSpPr>
        <p:spPr>
          <a:xfrm>
            <a:off x="8623300" y="1976913"/>
            <a:ext cx="77851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 LT Pro" panose="020B0504020202020204" pitchFamily="34" charset="0"/>
              </a:rPr>
              <a:t> </a:t>
            </a:r>
            <a:r>
              <a:rPr lang="en-GB" sz="2400" b="1" dirty="0">
                <a:latin typeface="Avenir Next LT Pro" panose="020B0504020202020204" pitchFamily="34" charset="0"/>
              </a:rPr>
              <a:t>Acetoacetate, </a:t>
            </a:r>
            <a:r>
              <a:rPr lang="el-GR" sz="2400" b="1" dirty="0">
                <a:latin typeface="Avenir Next LT Pro" panose="020B0504020202020204" pitchFamily="34" charset="0"/>
              </a:rPr>
              <a:t>β</a:t>
            </a:r>
            <a:r>
              <a:rPr lang="en-GB" sz="2400" b="1" dirty="0">
                <a:latin typeface="Avenir Next LT Pro" panose="020B0504020202020204" pitchFamily="34" charset="0"/>
              </a:rPr>
              <a:t>-hydroxybutyrate = KETONE BODIES</a:t>
            </a:r>
          </a:p>
          <a:p>
            <a:endParaRPr lang="en-GB" sz="24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 LT Pro" panose="020B0504020202020204" pitchFamily="34" charset="0"/>
              </a:rPr>
              <a:t>T1 diabetes, insulin is absent therefore ‘starvation’ mode</a:t>
            </a:r>
          </a:p>
          <a:p>
            <a:endParaRPr lang="en-GB" sz="24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 LT Pro" panose="020B0504020202020204" pitchFamily="34" charset="0"/>
              </a:rPr>
              <a:t>Liver behaves as if no glucose available, thus fat used as main fuel, thus beta oxidation</a:t>
            </a:r>
          </a:p>
          <a:p>
            <a:endParaRPr lang="en-GB" sz="24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 LT Pro" panose="020B0504020202020204" pitchFamily="34" charset="0"/>
              </a:rPr>
              <a:t>Produces lots of acetyl-CoA, cannot all be handled by TCA cycle (needs OAA to combine with acetyl-CoA, thus OAA is limiting factor)</a:t>
            </a:r>
          </a:p>
          <a:p>
            <a:endParaRPr lang="en-GB" sz="2400" dirty="0">
              <a:latin typeface="Avenir Next LT Pro" panose="020B0504020202020204" pitchFamily="34" charset="0"/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 LT Pro" panose="020B0504020202020204" pitchFamily="34" charset="0"/>
              </a:rPr>
              <a:t>During ‘starvation’ periods gluconeogenesis converts OAA back to glucose, contributes to shortage</a:t>
            </a:r>
          </a:p>
          <a:p>
            <a:endParaRPr lang="en-GB" sz="2400" dirty="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 LT Pro" panose="020B0504020202020204" pitchFamily="34" charset="0"/>
              </a:rPr>
              <a:t>Excess acetyl-CoA is converted to ketone bodies by the liver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2B81A-1B1F-2F96-A982-9A50691D739A}"/>
              </a:ext>
            </a:extLst>
          </p:cNvPr>
          <p:cNvSpPr txBox="1"/>
          <p:nvPr/>
        </p:nvSpPr>
        <p:spPr>
          <a:xfrm>
            <a:off x="546821" y="7975831"/>
            <a:ext cx="778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venir Next LT Pro" panose="020B0504020202020204" pitchFamily="34" charset="0"/>
              </a:rPr>
              <a:t>NOTES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venir Next LT Pro" panose="020B0504020202020204" pitchFamily="34" charset="0"/>
              </a:rPr>
              <a:t>Liver cannot utilise ketone bodies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venir Next LT Pro" panose="020B0504020202020204" pitchFamily="34" charset="0"/>
              </a:rPr>
              <a:t>Brain cannot utilise fatty acids via beta oxidation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venir Next LT Pro" panose="020B0504020202020204" pitchFamily="34" charset="0"/>
              </a:rPr>
              <a:t>RBCs cannot utilise either</a:t>
            </a: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9DCA2C07-9B11-38D4-A386-D944A4B477A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817734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139B49ED-1F99-5618-9F70-7962BB9B3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1849EB53-F83A-DEB5-A146-215C255D10CE}"/>
              </a:ext>
            </a:extLst>
          </p:cNvPr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A89791AD-348F-FF42-D2DF-DB1217861091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C1B4E6D0-8734-D7EB-66BA-A2BAFF5EBABC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15606B12-8EF5-7E53-4729-2BEC0CC31BBD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487E3CD3-9265-0160-FEEF-4E9A50B7DF72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598199A2-7A17-22BA-EB7F-C0B91EDEE296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6F34DC1D-DC34-F28B-3AB4-135EF5D8541F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53B581DB-CF30-7E7D-54DE-DB4003CD4DE3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C23A1DE2-AC45-0BB4-0556-875ABCFE5566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BDF72BC4-96F7-8BA0-2719-866DF232F148}"/>
              </a:ext>
            </a:extLst>
          </p:cNvPr>
          <p:cNvSpPr txBox="1"/>
          <p:nvPr/>
        </p:nvSpPr>
        <p:spPr>
          <a:xfrm>
            <a:off x="4481800" y="3635587"/>
            <a:ext cx="9324398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72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Amino Acid Metabolism</a:t>
            </a:r>
            <a:endParaRPr sz="1600" b="0" i="0" u="none" strike="noStrike" cap="none" dirty="0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FBCD709D-A5D1-964F-3605-0A74470E4B2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54933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5687C20A-62F9-AE72-6BE0-BA69FD4D6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8;p17">
            <a:extLst>
              <a:ext uri="{FF2B5EF4-FFF2-40B4-BE49-F238E27FC236}">
                <a16:creationId xmlns:a16="http://schemas.microsoft.com/office/drawing/2014/main" id="{4A21D6C9-B5B7-D0BC-4125-C4FA233F80EE}"/>
              </a:ext>
            </a:extLst>
          </p:cNvPr>
          <p:cNvSpPr/>
          <p:nvPr/>
        </p:nvSpPr>
        <p:spPr>
          <a:xfrm>
            <a:off x="-46184" y="9029701"/>
            <a:ext cx="18334183" cy="1257300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" name="Google Shape;128;p17">
            <a:extLst>
              <a:ext uri="{FF2B5EF4-FFF2-40B4-BE49-F238E27FC236}">
                <a16:creationId xmlns:a16="http://schemas.microsoft.com/office/drawing/2014/main" id="{ED68A2CE-C2D3-98FF-53A0-CE91600E05AB}"/>
              </a:ext>
            </a:extLst>
          </p:cNvPr>
          <p:cNvSpPr/>
          <p:nvPr/>
        </p:nvSpPr>
        <p:spPr>
          <a:xfrm>
            <a:off x="-46185" y="-65875"/>
            <a:ext cx="18334183" cy="1257300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8E305-175A-D159-248C-2A7507A8F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453" y="9096209"/>
            <a:ext cx="3181794" cy="1190791"/>
          </a:xfrm>
          <a:prstGeom prst="rect">
            <a:avLst/>
          </a:prstGeom>
        </p:spPr>
      </p:pic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6FFC84DB-6AEC-18CD-F32D-75977B91BA3A}"/>
              </a:ext>
            </a:extLst>
          </p:cNvPr>
          <p:cNvSpPr txBox="1"/>
          <p:nvPr/>
        </p:nvSpPr>
        <p:spPr>
          <a:xfrm>
            <a:off x="-590304" y="1191425"/>
            <a:ext cx="9324398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8000" b="1">
                <a:solidFill>
                  <a:schemeClr val="tx1"/>
                </a:solidFill>
                <a:latin typeface="Avenir Next LT Pro" panose="020B0504020202020204" pitchFamily="34" charset="0"/>
              </a:rPr>
              <a:t>NAM Top Tips</a:t>
            </a:r>
            <a:endParaRPr sz="18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D54EA-2447-65BD-C98F-BB89CD07067C}"/>
              </a:ext>
            </a:extLst>
          </p:cNvPr>
          <p:cNvSpPr txBox="1"/>
          <p:nvPr/>
        </p:nvSpPr>
        <p:spPr>
          <a:xfrm>
            <a:off x="647700" y="3219450"/>
            <a:ext cx="16992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latin typeface="Avenir Next LT Pro" panose="020B0504020202020204" pitchFamily="34" charset="0"/>
              </a:rPr>
              <a:t>Make sure to </a:t>
            </a:r>
            <a:r>
              <a:rPr lang="en-GB" sz="3200" b="1">
                <a:latin typeface="Avenir Next LT Pro" panose="020B0504020202020204" pitchFamily="34" charset="0"/>
              </a:rPr>
              <a:t>understand, </a:t>
            </a:r>
            <a:r>
              <a:rPr lang="en-GB" sz="3200">
                <a:latin typeface="Avenir Next LT Pro" panose="020B0504020202020204" pitchFamily="34" charset="0"/>
              </a:rPr>
              <a:t>rather than just memorising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latin typeface="Avenir Next LT Pro" panose="020B0504020202020204" pitchFamily="34" charset="0"/>
              </a:rPr>
              <a:t>Use diagrams &amp; </a:t>
            </a:r>
            <a:r>
              <a:rPr lang="en-GB" sz="3200" b="1">
                <a:latin typeface="Avenir Next LT Pro" panose="020B0504020202020204" pitchFamily="34" charset="0"/>
              </a:rPr>
              <a:t>mnemonics</a:t>
            </a:r>
            <a:r>
              <a:rPr lang="en-GB" sz="3200">
                <a:latin typeface="Avenir Next LT Pro" panose="020B0504020202020204" pitchFamily="34" charset="0"/>
              </a:rPr>
              <a:t> to help with memorisation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>
                <a:latin typeface="Avenir Next LT Pro" panose="020B0504020202020204" pitchFamily="34" charset="0"/>
              </a:rPr>
              <a:t>Draw</a:t>
            </a:r>
            <a:r>
              <a:rPr lang="en-GB" sz="3200">
                <a:latin typeface="Avenir Next LT Pro" panose="020B0504020202020204" pitchFamily="34" charset="0"/>
              </a:rPr>
              <a:t> out the diagrams to practise.</a:t>
            </a:r>
          </a:p>
          <a:p>
            <a:pPr lvl="1"/>
            <a:r>
              <a:rPr lang="en-GB" sz="3200">
                <a:latin typeface="Avenir Next LT Pro" panose="020B0504020202020204" pitchFamily="34" charset="0"/>
              </a:rPr>
              <a:t>	- spamming this = easiest way to learn it, doesn’t actually take as long as you might 	think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latin typeface="Avenir Next LT Pro" panose="020B0504020202020204" pitchFamily="34" charset="0"/>
              </a:rPr>
              <a:t>Link your knowledge -&gt; </a:t>
            </a:r>
            <a:r>
              <a:rPr lang="en-GB" sz="3200" b="1">
                <a:latin typeface="Avenir Next LT Pro" panose="020B0504020202020204" pitchFamily="34" charset="0"/>
              </a:rPr>
              <a:t>connect </a:t>
            </a:r>
            <a:r>
              <a:rPr lang="en-GB" sz="3200">
                <a:latin typeface="Avenir Next LT Pro" panose="020B0504020202020204" pitchFamily="34" charset="0"/>
              </a:rPr>
              <a:t>different processes to each other so you learn everything in context</a:t>
            </a:r>
          </a:p>
          <a:p>
            <a:pPr lvl="3"/>
            <a:r>
              <a:rPr lang="en-GB" sz="3200">
                <a:latin typeface="Avenir Next LT Pro" panose="020B0504020202020204" pitchFamily="34" charset="0"/>
              </a:rPr>
              <a:t>	- if you see a particular molecule that appears in a different reaction, 	make that 	connection (e.g. Succinyl-CoA from TCA cycle is also involved in FA break down) 	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GB" sz="3200">
              <a:latin typeface="Avenir Next LT Pro" panose="020B0504020202020204" pitchFamily="34" charset="0"/>
            </a:endParaRPr>
          </a:p>
          <a:p>
            <a:pPr marL="342900" lvl="3" indent="-342900">
              <a:buFont typeface="Arial" panose="020B0604020202020204" pitchFamily="34" charset="0"/>
              <a:buChar char="•"/>
            </a:pPr>
            <a:endParaRPr lang="en-GB" sz="320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>
              <a:latin typeface="Avenir Next LT Pro" panose="020B0504020202020204" pitchFamily="34" charset="0"/>
            </a:endParaRPr>
          </a:p>
        </p:txBody>
      </p:sp>
      <p:sp>
        <p:nvSpPr>
          <p:cNvPr id="4" name="Google Shape;13;p2">
            <a:extLst>
              <a:ext uri="{FF2B5EF4-FFF2-40B4-BE49-F238E27FC236}">
                <a16:creationId xmlns:a16="http://schemas.microsoft.com/office/drawing/2014/main" id="{FE650FB3-0DB3-A09C-F577-8887F7DD79F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068550" y="857887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694473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476B124-6B18-9263-BD5F-638DDC8AE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E16DB635-5B6D-388B-02A3-6CE478821EAD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AFFEE521-57B4-7208-D71C-4FF43A90199A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8EF16-83A9-9110-38DD-AE2E73FA5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46" y="1327974"/>
            <a:ext cx="9082352" cy="4901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2AA70-B9A6-1A12-1520-1613E88EB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16" y="6690502"/>
            <a:ext cx="3508539" cy="1526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3E812D-E4E1-FE9A-AB0D-8394744F8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628" y="4642901"/>
            <a:ext cx="4677243" cy="12426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4D386C-7BC8-354B-0EC5-E357F15D55E5}"/>
              </a:ext>
            </a:extLst>
          </p:cNvPr>
          <p:cNvSpPr txBox="1"/>
          <p:nvPr/>
        </p:nvSpPr>
        <p:spPr>
          <a:xfrm>
            <a:off x="10730827" y="1777875"/>
            <a:ext cx="35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venir Next LT Pro" panose="020B0504020202020204" pitchFamily="34" charset="0"/>
              </a:rPr>
              <a:t>Oxidative Deamination = FOR GLUTAMATE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C96FD7-BF3E-1A2E-F56D-6921584EB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628" y="2732909"/>
            <a:ext cx="7354326" cy="895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8E3630-9CE8-F34E-AB41-DB99627F3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08827" y="6039836"/>
            <a:ext cx="4538157" cy="4171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D1C2EB-1C50-12AB-2C3E-59AB2104B0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771" y="9120553"/>
            <a:ext cx="2740259" cy="1008497"/>
          </a:xfrm>
          <a:prstGeom prst="rect">
            <a:avLst/>
          </a:prstGeom>
        </p:spPr>
      </p:pic>
      <p:sp>
        <p:nvSpPr>
          <p:cNvPr id="21" name="Google Shape;13;p2">
            <a:extLst>
              <a:ext uri="{FF2B5EF4-FFF2-40B4-BE49-F238E27FC236}">
                <a16:creationId xmlns:a16="http://schemas.microsoft.com/office/drawing/2014/main" id="{B0429409-790B-29DE-8AE4-1C4827847409}"/>
              </a:ext>
            </a:extLst>
          </p:cNvPr>
          <p:cNvSpPr txBox="1">
            <a:spLocks/>
          </p:cNvSpPr>
          <p:nvPr/>
        </p:nvSpPr>
        <p:spPr>
          <a:xfrm>
            <a:off x="169430" y="8674689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1" u="none" strike="noStrike" cap="none">
                <a:solidFill>
                  <a:schemeClr val="tx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sz="2000"/>
              <a:t>Ali Khan, MBBS Year 2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88878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5E34EB7-1465-7320-7FB1-40208D39E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089D10F-1091-E2AD-D47E-364247E88130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5E1ED548-9105-102A-3497-FFEA4B39F877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43284-013A-78D9-F19F-318B143FE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95" y="1377641"/>
            <a:ext cx="7003905" cy="2485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C4AF57-4D0A-9868-966B-22070D863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09" y="4498628"/>
            <a:ext cx="9545382" cy="4972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8066AE-B715-9687-E509-D42FF5513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862" y="6162572"/>
            <a:ext cx="1118329" cy="3070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6DF4E4-6FAF-27F1-0A27-5CC75C84097E}"/>
              </a:ext>
            </a:extLst>
          </p:cNvPr>
          <p:cNvSpPr txBox="1"/>
          <p:nvPr/>
        </p:nvSpPr>
        <p:spPr>
          <a:xfrm>
            <a:off x="10730827" y="1777875"/>
            <a:ext cx="355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venir Next LT Pro" panose="020B0504020202020204" pitchFamily="34" charset="0"/>
              </a:rPr>
              <a:t>Amino groups/NH2 (taken from the amino acids via deamination) cannot just be carried in the bloodstream.</a:t>
            </a:r>
          </a:p>
          <a:p>
            <a:endParaRPr lang="en-GB" sz="2000" dirty="0">
              <a:latin typeface="Avenir Next LT Pro" panose="020B05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venir Next LT Pro" panose="020B0504020202020204" pitchFamily="34" charset="0"/>
              </a:rPr>
              <a:t>This must be done via glutamine, converted back to glutamate in liver</a:t>
            </a:r>
          </a:p>
        </p:txBody>
      </p:sp>
      <p:sp>
        <p:nvSpPr>
          <p:cNvPr id="11" name="Google Shape;13;p2">
            <a:extLst>
              <a:ext uri="{FF2B5EF4-FFF2-40B4-BE49-F238E27FC236}">
                <a16:creationId xmlns:a16="http://schemas.microsoft.com/office/drawing/2014/main" id="{553A19ED-8519-1089-6D88-EB414223136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558387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D438A094-CA1D-FED4-1013-1B5D49A80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520C0CF9-A9A7-5F34-4798-2B50E3DCBD49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F7483E9F-2F16-AB22-5F20-1B6F98E389DD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6C839-514F-F921-18AB-B8A9B8134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95" y="1377641"/>
            <a:ext cx="7003905" cy="2485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CDE2B-BC78-E05A-F12E-0BA212077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09" y="4498628"/>
            <a:ext cx="9545382" cy="4972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EEC536-55C6-FC09-D048-343519F04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862" y="6162572"/>
            <a:ext cx="1118329" cy="3070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5E6CA5-C5D0-884E-F443-E926F1C0BC27}"/>
              </a:ext>
            </a:extLst>
          </p:cNvPr>
          <p:cNvSpPr txBox="1"/>
          <p:nvPr/>
        </p:nvSpPr>
        <p:spPr>
          <a:xfrm>
            <a:off x="10730827" y="1777875"/>
            <a:ext cx="355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venir Next LT Pro" panose="020B0504020202020204" pitchFamily="34" charset="0"/>
              </a:rPr>
              <a:t>Amino groups/NH2 (taken from the amino acids via deamination) cannot just be carried in the bloodstream.</a:t>
            </a:r>
          </a:p>
          <a:p>
            <a:endParaRPr lang="en-GB" sz="2000" dirty="0">
              <a:latin typeface="Avenir Next LT Pro" panose="020B05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venir Next LT Pro" panose="020B0504020202020204" pitchFamily="34" charset="0"/>
              </a:rPr>
              <a:t>This must be done via glutamine, converted back to glutamate in liver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E5E90-D12E-189B-4937-BABC17D40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91" y="75887"/>
            <a:ext cx="15104259" cy="9937012"/>
          </a:xfrm>
          <a:prstGeom prst="rect">
            <a:avLst/>
          </a:prstGeom>
        </p:spPr>
      </p:pic>
      <p:sp>
        <p:nvSpPr>
          <p:cNvPr id="6" name="Google Shape;13;p2">
            <a:extLst>
              <a:ext uri="{FF2B5EF4-FFF2-40B4-BE49-F238E27FC236}">
                <a16:creationId xmlns:a16="http://schemas.microsoft.com/office/drawing/2014/main" id="{61CF11C7-ED13-4CE5-7D3C-3BF81CED11D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746760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BC5D4A75-49AF-4460-2721-5FA33BD10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5D10DF96-3DD9-621E-A111-17735059CB60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48FF7A23-BFA4-B4C1-6323-1D1D131587E4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83935-462A-712A-F39C-CBAD54D77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783" y="4824182"/>
            <a:ext cx="8659433" cy="330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ABAAD-6C48-DB0B-2636-113D7FFAA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589" y="2453837"/>
            <a:ext cx="6142511" cy="1140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D7A00-C7D7-2BE1-9C8A-93FF65F58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4" y="4324235"/>
            <a:ext cx="4172532" cy="1638529"/>
          </a:xfrm>
          <a:prstGeom prst="rect">
            <a:avLst/>
          </a:prstGeom>
        </p:spPr>
      </p:pic>
      <p:sp>
        <p:nvSpPr>
          <p:cNvPr id="12" name="Google Shape;13;p2">
            <a:extLst>
              <a:ext uri="{FF2B5EF4-FFF2-40B4-BE49-F238E27FC236}">
                <a16:creationId xmlns:a16="http://schemas.microsoft.com/office/drawing/2014/main" id="{D71A1D78-6D02-56AF-AD5E-B952CD889E5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197900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A951C29-DBFD-AA66-CB6A-D943ADEEB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5B5B4BC-A262-2DC5-C2CF-C39206EF76C5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CD4E21D6-2841-8CBE-EA4A-3AC21CA8DB54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564A1352-A85D-BB2D-E4BC-6937B4C974E5}"/>
              </a:ext>
            </a:extLst>
          </p:cNvPr>
          <p:cNvSpPr txBox="1"/>
          <p:nvPr/>
        </p:nvSpPr>
        <p:spPr>
          <a:xfrm>
            <a:off x="1879600" y="1368549"/>
            <a:ext cx="1567180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200" b="1" dirty="0">
                <a:latin typeface="Avenir Next LT Pro" panose="020B0504020202020204" pitchFamily="34" charset="0"/>
              </a:rPr>
              <a:t>Alanine transfers its amino group to α-ketoglutarate. What is the product of this transamination?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D5512AF4-73D5-36EE-8D86-7576C4E6F64D}"/>
              </a:ext>
            </a:extLst>
          </p:cNvPr>
          <p:cNvSpPr txBox="1"/>
          <p:nvPr/>
        </p:nvSpPr>
        <p:spPr>
          <a:xfrm>
            <a:off x="993046" y="3661628"/>
            <a:ext cx="15806606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A) </a:t>
            </a: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Pyruvate</a:t>
            </a:r>
          </a:p>
          <a:p>
            <a:pPr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B) </a:t>
            </a: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Ornithine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C) </a:t>
            </a: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Citrulline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D)</a:t>
            </a: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Glutamate</a:t>
            </a:r>
            <a:endParaRPr lang="en-US" sz="36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cs typeface="Vani" panose="020B0502040204020203" pitchFamily="18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E)</a:t>
            </a:r>
            <a:r>
              <a:rPr lang="en-US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Succinyl-CoA</a:t>
            </a: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027E4CD8-E60B-2A7F-1BE5-DECEA0E3570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539629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148AD534-8C81-CCD0-4D4F-5A2AE1505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B58D8F5-6BD9-9C10-7604-03D35A512882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DCCAD92E-72ED-91D6-B96B-9AA556CFA620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A7226595-2EC0-B3F9-6169-FB57945DC505}"/>
              </a:ext>
            </a:extLst>
          </p:cNvPr>
          <p:cNvSpPr txBox="1"/>
          <p:nvPr/>
        </p:nvSpPr>
        <p:spPr>
          <a:xfrm>
            <a:off x="1879600" y="1368549"/>
            <a:ext cx="1567180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200" b="1" dirty="0">
                <a:latin typeface="Avenir Next LT Pro" panose="020B0504020202020204" pitchFamily="34" charset="0"/>
              </a:rPr>
              <a:t>Alanine transfers its amino group to α-ketoglutarate. What is the product of this transamination?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16EF1DDD-EC68-768A-DD6A-3661EE57806C}"/>
              </a:ext>
            </a:extLst>
          </p:cNvPr>
          <p:cNvSpPr txBox="1"/>
          <p:nvPr/>
        </p:nvSpPr>
        <p:spPr>
          <a:xfrm>
            <a:off x="993046" y="3661628"/>
            <a:ext cx="8316054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A)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Pyruvate</a:t>
            </a:r>
          </a:p>
          <a:p>
            <a:pPr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B)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Ornithine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C)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Citrulline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D)</a:t>
            </a: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3600" b="1" dirty="0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Glutamate</a:t>
            </a:r>
            <a:endParaRPr lang="en-US" sz="3600" b="1" i="0" u="none" strike="noStrike" cap="none" dirty="0">
              <a:solidFill>
                <a:srgbClr val="00B050"/>
              </a:solidFill>
              <a:latin typeface="Avenir Next LT Pro" panose="020B0504020202020204" pitchFamily="34" charset="0"/>
              <a:cs typeface="Vani" panose="020B0502040204020203" pitchFamily="18" charset="0"/>
              <a:sym typeface="Arial"/>
            </a:endParaRPr>
          </a:p>
          <a:p>
            <a:pPr algn="ctr">
              <a:lnSpc>
                <a:spcPct val="140000"/>
              </a:lnSpc>
              <a:buSzPts val="4800"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  <a:sym typeface="Arial"/>
              </a:rPr>
              <a:t>E)</a:t>
            </a:r>
            <a:r>
              <a:rPr lang="en-US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Succinyl-CoA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A5086-F7E8-4D5B-801E-1409914E6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127" y="3514982"/>
            <a:ext cx="4953673" cy="4553200"/>
          </a:xfrm>
          <a:prstGeom prst="rect">
            <a:avLst/>
          </a:prstGeom>
        </p:spPr>
      </p:pic>
      <p:sp>
        <p:nvSpPr>
          <p:cNvPr id="4" name="Google Shape;13;p2">
            <a:extLst>
              <a:ext uri="{FF2B5EF4-FFF2-40B4-BE49-F238E27FC236}">
                <a16:creationId xmlns:a16="http://schemas.microsoft.com/office/drawing/2014/main" id="{D5B97575-1F23-1C95-9929-FBFC3A6BFFB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455560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C0881F05-D8F1-D555-9850-D4B2B0E2D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64296D60-ED9E-699D-CA74-7B01E9366E8A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A906A2AC-AB70-E824-06D7-3FCA4F4F0C3F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09317F10-D230-A3F3-2D65-EC948C996C28}"/>
              </a:ext>
            </a:extLst>
          </p:cNvPr>
          <p:cNvSpPr txBox="1"/>
          <p:nvPr/>
        </p:nvSpPr>
        <p:spPr>
          <a:xfrm>
            <a:off x="1879600" y="1368549"/>
            <a:ext cx="156718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A 67-year-old male is admitted to the emergency department with severe confusion,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lethargy, and vomiting. Dr Ali takes a history of the patient, and his family reports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that he has a history of liver cirrhosis due to chronic alcoholism. Blood tests reveal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elevated levels of ammonia. The patient’s symptoms are most likely a result of: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B333F712-065C-C8A2-13FA-02CE6E024071}"/>
              </a:ext>
            </a:extLst>
          </p:cNvPr>
          <p:cNvSpPr txBox="1"/>
          <p:nvPr/>
        </p:nvSpPr>
        <p:spPr>
          <a:xfrm>
            <a:off x="2419960" y="4055328"/>
            <a:ext cx="13448078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a. Decreased degradation of protein in muscle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b. Lowered intake of essential amino acids in diet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c. Vitamin B6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d. Late-onset carbamoyl phosphate synthetase 1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e. Increased intake of aspartate in diet</a:t>
            </a:r>
            <a:endParaRPr lang="en-GB" sz="3600" b="1" dirty="0">
              <a:solidFill>
                <a:srgbClr val="FF0000"/>
              </a:solidFill>
              <a:latin typeface="Avenir Next LT Pro" panose="020B0504020202020204" pitchFamily="34" charset="0"/>
              <a:cs typeface="Vani" panose="020B0502040204020203" pitchFamily="18" charset="0"/>
            </a:endParaRPr>
          </a:p>
        </p:txBody>
      </p:sp>
      <p:sp>
        <p:nvSpPr>
          <p:cNvPr id="4" name="Google Shape;13;p2">
            <a:extLst>
              <a:ext uri="{FF2B5EF4-FFF2-40B4-BE49-F238E27FC236}">
                <a16:creationId xmlns:a16="http://schemas.microsoft.com/office/drawing/2014/main" id="{D4F7336F-D5AD-B283-195E-F0F2401CD57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477095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C37BA070-9B10-1654-9B4B-CAD151438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8AB37CD-8E77-A777-12B3-9D97532518A1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36D39630-C6DD-18C3-9C1E-79F4B8676EA7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99D1C8F7-4330-5EA1-ED8C-205B78B5B33A}"/>
              </a:ext>
            </a:extLst>
          </p:cNvPr>
          <p:cNvSpPr txBox="1"/>
          <p:nvPr/>
        </p:nvSpPr>
        <p:spPr>
          <a:xfrm>
            <a:off x="1879600" y="1368549"/>
            <a:ext cx="156718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A 67-year-old male is admitted to the emergency department with severe confusion,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lethargy, and vomiting. Dr Ali takes a history of the patient, and his family reports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that he has a history of liver cirrhosis due to chronic alcoholism. Blood tests reveal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elevated levels of ammonia. The patient’s symptoms are most likely a result of: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BE35E334-CC84-C3F2-0C62-45019D136011}"/>
              </a:ext>
            </a:extLst>
          </p:cNvPr>
          <p:cNvSpPr txBox="1"/>
          <p:nvPr/>
        </p:nvSpPr>
        <p:spPr>
          <a:xfrm>
            <a:off x="2419960" y="4055328"/>
            <a:ext cx="13448078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a.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Decreased degradation of protein in muscle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b.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Lowered intake of essential amino acids in diet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Vitamin B6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d. </a:t>
            </a:r>
            <a:r>
              <a:rPr lang="en-GB" sz="3600" b="1" dirty="0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Late-onset carbamoyl phosphate synthetase 1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Increased intake of aspartate in diet</a:t>
            </a: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114199E2-881E-858A-429A-99044B4AF48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140907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C261946-F6F1-A637-FDCD-598629E1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8ADD6AF-1E16-A6B3-40B8-C11BDA9BDFB0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D87030E9-2C42-C310-0749-43273FC1EA7B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76CBCFD6-1F3A-17A8-05F4-7073A42741BA}"/>
              </a:ext>
            </a:extLst>
          </p:cNvPr>
          <p:cNvSpPr txBox="1"/>
          <p:nvPr/>
        </p:nvSpPr>
        <p:spPr>
          <a:xfrm>
            <a:off x="1879600" y="1368549"/>
            <a:ext cx="156718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A 67-year-old male is admitted to the emergency department with severe confusion,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lethargy, and vomiting. Dr Ali takes a history of the patient, and his family reports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that he has a history of liver cirrhosis due to chronic alcoholism. Blood tests reveal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elevated levels of ammonia. The patient’s symptoms are most likely a result of: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36031673-9677-D395-2753-BC05514E1E3F}"/>
              </a:ext>
            </a:extLst>
          </p:cNvPr>
          <p:cNvSpPr txBox="1"/>
          <p:nvPr/>
        </p:nvSpPr>
        <p:spPr>
          <a:xfrm>
            <a:off x="2419960" y="4055328"/>
            <a:ext cx="13448078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a.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Decreased degradation of protein in muscle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b.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Lowered intake of essential amino acids in diet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Vitamin B6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d. </a:t>
            </a:r>
            <a:r>
              <a:rPr lang="en-GB" sz="3600" b="1" dirty="0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Late-onset carbamoyl phosphate synthetase 1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Increased intake of aspartate in diet</a:t>
            </a: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BB5D80B6-7A6C-70E3-361D-48C7C9D3ED9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205832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BFD91DBA-9C12-14BB-45DF-AC6858FD7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5D946CF3-54CB-F88C-7529-B745421C9909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79052E10-CC29-D7B3-BC8E-81FAA97EC33C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A3B763D0-A887-352F-6793-F9F1FBE5A8BC}"/>
              </a:ext>
            </a:extLst>
          </p:cNvPr>
          <p:cNvSpPr txBox="1"/>
          <p:nvPr/>
        </p:nvSpPr>
        <p:spPr>
          <a:xfrm>
            <a:off x="1879600" y="1368549"/>
            <a:ext cx="156718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A 31-year-old male is admitted to the emergency department with severe confusion,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lethargy, and vomiting. Dr Ali takes a history of the patient, and his family reports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that he has a history of liver cirrhosis due to chronic alcoholism. Blood tests reveal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elevated levels of ammonia. The patient’s symptoms are most likely a result of: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648299EA-A557-8E59-E27C-C6BAC9D81E08}"/>
              </a:ext>
            </a:extLst>
          </p:cNvPr>
          <p:cNvSpPr txBox="1"/>
          <p:nvPr/>
        </p:nvSpPr>
        <p:spPr>
          <a:xfrm>
            <a:off x="2305660" y="3712428"/>
            <a:ext cx="13448078" cy="603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42950" lvl="0" indent="-742950" algn="ctr">
              <a:lnSpc>
                <a:spcPct val="140000"/>
              </a:lnSpc>
              <a:buSzPts val="4800"/>
              <a:buAutoNum type="alphaLcPeriod"/>
            </a:pP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Decreased degradation of protein in muscle</a:t>
            </a:r>
          </a:p>
          <a:p>
            <a:pPr lvl="1" algn="ctr">
              <a:lnSpc>
                <a:spcPct val="140000"/>
              </a:lnSpc>
              <a:buSzPts val="4800"/>
            </a:pPr>
            <a:r>
              <a:rPr lang="en-GB" sz="20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This would decrease ammonia production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b.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Lowered intake of essential amino acids in diet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0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Less amino acids in diet = less deamination = decreased ammonia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Vitamin B6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0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Needed for transamination. Deficiency = less </a:t>
            </a:r>
            <a:r>
              <a:rPr lang="en-GB" sz="2000" b="1" dirty="0" err="1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transam</a:t>
            </a:r>
            <a:r>
              <a:rPr lang="en-GB" sz="20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, potentially less glutamate formed, thus less </a:t>
            </a:r>
            <a:r>
              <a:rPr lang="en-GB" sz="2000" b="1" dirty="0" err="1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deam</a:t>
            </a:r>
            <a:r>
              <a:rPr lang="en-GB" sz="20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, = decreased ammonia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d. </a:t>
            </a:r>
            <a:r>
              <a:rPr lang="en-GB" sz="3600" b="1" dirty="0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Late-onset carbamoyl phosphate synthetase 1 deficiency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e. </a:t>
            </a:r>
            <a:r>
              <a:rPr lang="en-GB" sz="36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Increased intake of aspartate in diet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0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Aspartate would drive urea cycle forward, thus in theory decreasing ammonia</a:t>
            </a: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D9146862-F6F2-43FA-C7D2-38438F82F8A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88295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2B46DA7D-67AE-170E-A8AD-2959F513A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FB1184C1-1BCD-15AD-A90E-08647EFCC4EF}"/>
              </a:ext>
            </a:extLst>
          </p:cNvPr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B1760BD5-0AF1-1B7A-AA9C-3C301B0E17C2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06848485-1ED6-DC75-CBD2-09ACF0818D87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A29254E6-B4A5-291D-DB20-A94B8EA85352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1C5E7657-3E99-6FF3-AF26-DB7F315EFCBF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F4B1A878-446B-B3D5-6C17-3C4CEB0FDD78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9B36E2C3-3428-C29D-94B2-D382790B9D03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C06D0F6B-5B81-7447-11ED-8F9A24A0AE4D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DE6BD1A5-98A3-E9FD-BC17-0CC4E4975F24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E8C97458-C62F-ADF3-B2D6-8167A9C50A8C}"/>
              </a:ext>
            </a:extLst>
          </p:cNvPr>
          <p:cNvSpPr txBox="1"/>
          <p:nvPr/>
        </p:nvSpPr>
        <p:spPr>
          <a:xfrm>
            <a:off x="4481800" y="3635587"/>
            <a:ext cx="9324398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7200" b="1">
                <a:solidFill>
                  <a:srgbClr val="FFFFFF"/>
                </a:solidFill>
                <a:latin typeface="Avenir Next LT Pro" panose="020B0504020202020204" pitchFamily="34" charset="0"/>
              </a:rPr>
              <a:t>Anaerobic Metabolism</a:t>
            </a:r>
            <a:endParaRPr sz="16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D4BCCDC4-167E-4800-7BA5-9F94F7F7E20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240575" y="867614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709101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3AF3A28-4080-883F-A3F6-0D121F6C8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D1DC52DD-68FF-2D79-2323-149020E6774A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CBF3382C-6F8C-00C2-F7A3-484645C9E470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AA Metabolism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2BD34787-05E8-808F-B517-68C9717EF400}"/>
              </a:ext>
            </a:extLst>
          </p:cNvPr>
          <p:cNvSpPr txBox="1"/>
          <p:nvPr/>
        </p:nvSpPr>
        <p:spPr>
          <a:xfrm>
            <a:off x="1879600" y="1368549"/>
            <a:ext cx="156718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A 31-year-old male is admitted to the emergency department with severe confusion,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lethargy, and vomiting. Dr Ali takes a history of the patient, and his family reports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that he has a history of liver cirrhosis due to chronic alcoholism. Blood tests reveal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2400" b="1" dirty="0">
                <a:latin typeface="Avenir Next LT Pro" panose="020B0504020202020204" pitchFamily="34" charset="0"/>
              </a:rPr>
              <a:t>elevated levels of ammonia. The patient’s symptoms are most likely a result of: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A40A1-4F29-4C22-7528-1BE9D54B9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572" y="3945707"/>
            <a:ext cx="9545382" cy="4972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5B6F53-D755-564A-29ED-6B11D6005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46" y="3436808"/>
            <a:ext cx="5872254" cy="3169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66062-C6FE-71DA-14C7-383921E6C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127" y="6947822"/>
            <a:ext cx="3632873" cy="3339178"/>
          </a:xfrm>
          <a:prstGeom prst="rect">
            <a:avLst/>
          </a:prstGeom>
        </p:spPr>
      </p:pic>
      <p:sp>
        <p:nvSpPr>
          <p:cNvPr id="6" name="Google Shape;13;p2">
            <a:extLst>
              <a:ext uri="{FF2B5EF4-FFF2-40B4-BE49-F238E27FC236}">
                <a16:creationId xmlns:a16="http://schemas.microsoft.com/office/drawing/2014/main" id="{1524C500-B435-0186-97A3-00B9DF869A2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929357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B80C075C-75C4-B818-5FA2-6A85B97B0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1874408F-18A6-B430-B435-056DB2818717}"/>
              </a:ext>
            </a:extLst>
          </p:cNvPr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8F4CC263-9689-FCAD-168D-E67BEEBEAEC7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0B9795ED-0E99-CEF4-B744-A51A0C286735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28F57FDE-3513-26AC-12D9-848C8A1B2F79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6CCB35EA-029F-D76E-3D42-445758A72D06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19D3F19B-0EE2-B98A-65DA-9B6067E1C42F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757ED82E-31C2-81BF-39CC-7AEAA8E2B37C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656E3312-A7FE-7295-0E5B-A15414ED66A4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91441E54-E85B-ED46-1485-596302DF8321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666D083F-F88A-FED3-BF5B-F477F5038A70}"/>
              </a:ext>
            </a:extLst>
          </p:cNvPr>
          <p:cNvSpPr txBox="1"/>
          <p:nvPr/>
        </p:nvSpPr>
        <p:spPr>
          <a:xfrm>
            <a:off x="4481800" y="3635587"/>
            <a:ext cx="9324398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72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Glycogen Synthesis  &amp; Regulation</a:t>
            </a:r>
            <a:endParaRPr sz="1600" b="0" i="0" u="none" strike="noStrike" cap="none" dirty="0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779141EB-9D6A-DF89-05C3-A887A391144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3042889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49027ADD-E34A-7CB9-3A27-FB56E58F4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D72123C7-E563-5B29-3C7D-EEA4E0FC0DC9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E5F92D04-A02D-81E6-26E2-9F672CF2BB77}"/>
              </a:ext>
            </a:extLst>
          </p:cNvPr>
          <p:cNvSpPr txBox="1"/>
          <p:nvPr/>
        </p:nvSpPr>
        <p:spPr>
          <a:xfrm>
            <a:off x="2498075" y="35312"/>
            <a:ext cx="1283082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Glycogen Synthesis &amp; Regulation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6F324-56B3-F166-5228-FE4B3ACA8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45" y="1949122"/>
            <a:ext cx="4674698" cy="6388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A15F1-865C-D6F9-CA31-7D089B657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267" y="2349128"/>
            <a:ext cx="9124033" cy="5063883"/>
          </a:xfrm>
          <a:prstGeom prst="rect">
            <a:avLst/>
          </a:prstGeom>
        </p:spPr>
      </p:pic>
      <p:sp>
        <p:nvSpPr>
          <p:cNvPr id="8" name="Google Shape;13;p2">
            <a:extLst>
              <a:ext uri="{FF2B5EF4-FFF2-40B4-BE49-F238E27FC236}">
                <a16:creationId xmlns:a16="http://schemas.microsoft.com/office/drawing/2014/main" id="{360CFF71-7DAC-D54F-B9DB-BD56DE45A89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868992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AAB60A4E-6820-AB6C-4442-123878A3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63DEA25A-172D-121C-C5B4-A35CAE68D6F3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B10257ED-CAED-728E-BBD9-5C5E78FD9AC5}"/>
              </a:ext>
            </a:extLst>
          </p:cNvPr>
          <p:cNvSpPr txBox="1"/>
          <p:nvPr/>
        </p:nvSpPr>
        <p:spPr>
          <a:xfrm>
            <a:off x="2498075" y="35312"/>
            <a:ext cx="1283082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Glycogen Synthesis &amp; Regulation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F3FD1-D8CB-AE9E-57E1-EEEC8D2E1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922" y="1871205"/>
            <a:ext cx="6315956" cy="6544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B8587-A8DB-77ED-E858-79CEEC91A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968" y="2914589"/>
            <a:ext cx="7802064" cy="876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1A96E-00A2-73A3-7892-6A1C066DB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3032" y="2914589"/>
            <a:ext cx="1981477" cy="752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9F220-09FD-3E00-B13D-429A82545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0968" y="5465253"/>
            <a:ext cx="9593014" cy="971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F92119-EB9D-34C6-87D9-22EFC680B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355" y="6300715"/>
            <a:ext cx="4020111" cy="1038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E932FB-A842-854F-0B59-58470C38F5F7}"/>
              </a:ext>
            </a:extLst>
          </p:cNvPr>
          <p:cNvSpPr txBox="1"/>
          <p:nvPr/>
        </p:nvSpPr>
        <p:spPr>
          <a:xfrm>
            <a:off x="8763000" y="1871205"/>
            <a:ext cx="1562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venir Next LT Pro" panose="020B0504020202020204" pitchFamily="34" charset="0"/>
              </a:rPr>
              <a:t>FED</a:t>
            </a:r>
            <a:endParaRPr lang="en-GB" b="1" dirty="0">
              <a:latin typeface="Avenir Next LT Pro" panose="020B0504020202020204" pitchFamily="34" charset="0"/>
            </a:endParaRPr>
          </a:p>
          <a:p>
            <a:endParaRPr lang="en-GB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4F15AF-CA96-ACF5-10C3-685B307A2129}"/>
              </a:ext>
            </a:extLst>
          </p:cNvPr>
          <p:cNvSpPr txBox="1"/>
          <p:nvPr/>
        </p:nvSpPr>
        <p:spPr>
          <a:xfrm>
            <a:off x="8528181" y="4727321"/>
            <a:ext cx="26294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venir Next LT Pro" panose="020B0504020202020204" pitchFamily="34" charset="0"/>
              </a:rPr>
              <a:t>FASTING</a:t>
            </a:r>
            <a:endParaRPr lang="en-GB" b="1" dirty="0">
              <a:latin typeface="Avenir Next LT Pro" panose="020B0504020202020204" pitchFamily="34" charset="0"/>
            </a:endParaRPr>
          </a:p>
          <a:p>
            <a:endParaRPr lang="en-GB" b="1" dirty="0"/>
          </a:p>
        </p:txBody>
      </p:sp>
      <p:sp>
        <p:nvSpPr>
          <p:cNvPr id="16" name="Google Shape;13;p2">
            <a:extLst>
              <a:ext uri="{FF2B5EF4-FFF2-40B4-BE49-F238E27FC236}">
                <a16:creationId xmlns:a16="http://schemas.microsoft.com/office/drawing/2014/main" id="{62A08599-B9E5-F2CA-9878-5CC260B7C60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445387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39CDE03A-6826-A612-A810-1F09C0354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821E3E72-5ED7-387C-BC6E-930BC96FE7A9}"/>
              </a:ext>
            </a:extLst>
          </p:cNvPr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E1EA0DFF-EB0D-053A-8B2A-6314FB7144C8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64F3D1C6-B6C5-3814-40CC-F27C522F6AAE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55CA9009-8015-DE8E-5927-7E93CE4D4255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ED09093A-5196-38A7-916B-2DB001F2F737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EC832D14-2B96-4557-490E-6DB1D1EFAA94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466ED6A2-55CA-8CBE-BD59-2E3D26128A07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202B116E-06ED-D977-A71A-E24C6AAEDBF3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E639A77D-4150-69AA-617E-39B1258BE294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ECF66407-0029-6D74-3AFD-3303B1616EBB}"/>
              </a:ext>
            </a:extLst>
          </p:cNvPr>
          <p:cNvSpPr txBox="1"/>
          <p:nvPr/>
        </p:nvSpPr>
        <p:spPr>
          <a:xfrm>
            <a:off x="4481800" y="3635587"/>
            <a:ext cx="9324398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72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Liver &amp; Gluconeogenesis</a:t>
            </a:r>
            <a:endParaRPr sz="1600" b="0" i="0" u="none" strike="noStrike" cap="none" dirty="0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3D8B41C3-3900-9014-3FE7-4B08271AEB2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866014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F7BB6E39-EB2C-090B-FB81-428472921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6C5E1A9B-FD39-9E4A-50EA-DF7B79406CC7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E8684E65-34F1-0922-6688-E6E778BC138B}"/>
              </a:ext>
            </a:extLst>
          </p:cNvPr>
          <p:cNvSpPr txBox="1"/>
          <p:nvPr/>
        </p:nvSpPr>
        <p:spPr>
          <a:xfrm>
            <a:off x="2498075" y="35312"/>
            <a:ext cx="1283082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Liver &amp; Gluconeogenesis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C9427-FC4C-1AAD-5E2D-A2C22B5EB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65" y="1426764"/>
            <a:ext cx="6270994" cy="77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AF5AC-B110-A581-574A-E627DA744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851" y="1426764"/>
            <a:ext cx="10709858" cy="6980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BBD4B5-E5AF-37E2-0D66-9586DEB90F4D}"/>
              </a:ext>
            </a:extLst>
          </p:cNvPr>
          <p:cNvSpPr/>
          <p:nvPr/>
        </p:nvSpPr>
        <p:spPr>
          <a:xfrm>
            <a:off x="1562100" y="1795462"/>
            <a:ext cx="1079500" cy="3937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D6C43-9E7D-3918-9859-D00A71C93E33}"/>
              </a:ext>
            </a:extLst>
          </p:cNvPr>
          <p:cNvSpPr/>
          <p:nvPr/>
        </p:nvSpPr>
        <p:spPr>
          <a:xfrm>
            <a:off x="547687" y="3014662"/>
            <a:ext cx="1728788" cy="3937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0A4B1-314A-1816-637D-9D7C18538EF0}"/>
              </a:ext>
            </a:extLst>
          </p:cNvPr>
          <p:cNvSpPr/>
          <p:nvPr/>
        </p:nvSpPr>
        <p:spPr>
          <a:xfrm>
            <a:off x="1162045" y="8210550"/>
            <a:ext cx="1212855" cy="3937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13;p2">
            <a:extLst>
              <a:ext uri="{FF2B5EF4-FFF2-40B4-BE49-F238E27FC236}">
                <a16:creationId xmlns:a16="http://schemas.microsoft.com/office/drawing/2014/main" id="{4BE82D51-8CA9-E65D-83B4-118B1286150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719872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CF029A2-E154-4C6A-DE29-A2FA741F0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36C66823-2253-5A03-1D08-C78710848AF8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CBF16E27-C20F-5FF4-E0B9-D452BB904BDC}"/>
              </a:ext>
            </a:extLst>
          </p:cNvPr>
          <p:cNvSpPr txBox="1"/>
          <p:nvPr/>
        </p:nvSpPr>
        <p:spPr>
          <a:xfrm>
            <a:off x="2498075" y="35312"/>
            <a:ext cx="1283082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Liver &amp; Gluconeogenesis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D4EA0-40C7-25BD-AB36-A6E76301A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478" y="1884905"/>
            <a:ext cx="6310619" cy="7487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BB4FB-C680-7AC4-1EDA-1EA298ED2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196" y="2523758"/>
            <a:ext cx="6220693" cy="5239481"/>
          </a:xfrm>
          <a:prstGeom prst="rect">
            <a:avLst/>
          </a:prstGeom>
        </p:spPr>
      </p:pic>
      <p:sp>
        <p:nvSpPr>
          <p:cNvPr id="9" name="Google Shape;13;p2">
            <a:extLst>
              <a:ext uri="{FF2B5EF4-FFF2-40B4-BE49-F238E27FC236}">
                <a16:creationId xmlns:a16="http://schemas.microsoft.com/office/drawing/2014/main" id="{F8434212-AB50-558F-BD9C-4E90749EE52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292074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5047A8A-B093-DFF9-CD12-16CE073BF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2A40244E-8789-2FFE-45C3-E3D1E05F03A9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4A4CA175-A7D3-CCF0-9453-08AEE8690902}"/>
              </a:ext>
            </a:extLst>
          </p:cNvPr>
          <p:cNvSpPr txBox="1"/>
          <p:nvPr/>
        </p:nvSpPr>
        <p:spPr>
          <a:xfrm>
            <a:off x="2498075" y="35312"/>
            <a:ext cx="1283082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Liver &amp; Gluconeogenesis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28C72-DDE0-34DF-BB51-7F81FFBD0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251" y="1975804"/>
            <a:ext cx="6241235" cy="6335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F39AB-06D1-976F-6D17-9E6A77C3B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62" y="3007994"/>
            <a:ext cx="5496692" cy="1971950"/>
          </a:xfrm>
          <a:prstGeom prst="rect">
            <a:avLst/>
          </a:prstGeom>
        </p:spPr>
      </p:pic>
      <p:sp>
        <p:nvSpPr>
          <p:cNvPr id="8" name="Google Shape;13;p2">
            <a:extLst>
              <a:ext uri="{FF2B5EF4-FFF2-40B4-BE49-F238E27FC236}">
                <a16:creationId xmlns:a16="http://schemas.microsoft.com/office/drawing/2014/main" id="{901C77FE-F274-88EE-2890-D5CEDA4EBFA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861264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895E21C-CB9A-DAEA-CAA5-6081D82FA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C685A8EA-69E0-EC40-288C-106912B69EDF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40E021D7-AF3E-FA0F-00D8-663FDCD8FBC6}"/>
              </a:ext>
            </a:extLst>
          </p:cNvPr>
          <p:cNvSpPr txBox="1"/>
          <p:nvPr/>
        </p:nvSpPr>
        <p:spPr>
          <a:xfrm>
            <a:off x="2498075" y="35312"/>
            <a:ext cx="1283082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Liver &amp; Gluconeogenesis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55F44-77E8-5E4E-DBCD-7757E2E3A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251" y="1975804"/>
            <a:ext cx="6241235" cy="6335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AC13A-2D98-9B67-F559-355ADEA50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62" y="3007994"/>
            <a:ext cx="5496692" cy="1971950"/>
          </a:xfrm>
          <a:prstGeom prst="rect">
            <a:avLst/>
          </a:prstGeom>
        </p:spPr>
      </p:pic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A38A5A36-1E0B-D816-0E0D-DE11FF6EB7E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183975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B951F3CD-A061-70CC-B9CA-8576B49E7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BF95AE58-36B0-19E9-3BC1-02C0E25D4021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C72ADAC8-A44A-DCA6-3A28-068DDD66FF01}"/>
              </a:ext>
            </a:extLst>
          </p:cNvPr>
          <p:cNvSpPr txBox="1"/>
          <p:nvPr/>
        </p:nvSpPr>
        <p:spPr>
          <a:xfrm>
            <a:off x="2498075" y="35312"/>
            <a:ext cx="1283082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Liver &amp; Gluconeogenesis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0C816-C332-B05F-A53E-437061073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542" y="2505695"/>
            <a:ext cx="7125694" cy="2819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62ABF-9882-9263-CC66-D77AE078B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039" y="2488475"/>
            <a:ext cx="6049219" cy="5201376"/>
          </a:xfrm>
          <a:prstGeom prst="rect">
            <a:avLst/>
          </a:prstGeom>
        </p:spPr>
      </p:pic>
      <p:sp>
        <p:nvSpPr>
          <p:cNvPr id="8" name="Google Shape;13;p2">
            <a:extLst>
              <a:ext uri="{FF2B5EF4-FFF2-40B4-BE49-F238E27FC236}">
                <a16:creationId xmlns:a16="http://schemas.microsoft.com/office/drawing/2014/main" id="{196EB19A-8673-D8AC-7F71-590217F39D4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65775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/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2209164" y="1575408"/>
            <a:ext cx="1438338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Which of the following best describes the regulation of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glycolysis by phosphofructokinase (PFK)?</a:t>
            </a:r>
            <a:endParaRPr sz="4000" b="1" i="0" u="none" strike="noStrike" cap="none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1439277" y="3546391"/>
            <a:ext cx="15409443" cy="586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PFK is activated by ATP and inhibited by AMP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PFK is inhibited by high levels of citrate and ATP.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PFK is regulated only by substrate availability, not allosteric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effectors.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PFK activity is increased by high NADH levels and low citrate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levels.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PFK is activated by fructose-2,6-bisphosphate and AMP.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4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357B6F3B-0C03-70E3-8AF0-17775D6DC66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63C89B3-602F-19EA-8E16-F331C20A0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268CA072-65C3-5AC0-C0DB-E232C33E043E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14CD0B81-A703-9CF6-E06B-6019E182152C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Liver &amp; Gluconeogenesis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B0DFEBE9-A8ED-DF84-0EE0-6448F7760253}"/>
              </a:ext>
            </a:extLst>
          </p:cNvPr>
          <p:cNvSpPr txBox="1"/>
          <p:nvPr/>
        </p:nvSpPr>
        <p:spPr>
          <a:xfrm>
            <a:off x="1308099" y="1650777"/>
            <a:ext cx="1567180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200" b="1" dirty="0">
                <a:latin typeface="Avenir Next LT Pro" panose="020B0504020202020204" pitchFamily="34" charset="0"/>
              </a:rPr>
              <a:t>Which enzyme pair allows the liver to bypass the irreversible pyruvate kinase step during gluconeogenesis?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1D1E53AC-C952-C23F-81A7-6FAEFDC99321}"/>
              </a:ext>
            </a:extLst>
          </p:cNvPr>
          <p:cNvSpPr txBox="1"/>
          <p:nvPr/>
        </p:nvSpPr>
        <p:spPr>
          <a:xfrm>
            <a:off x="2419960" y="4055328"/>
            <a:ext cx="13448078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A. Hexokinase &amp; phosphatase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B. Pyruvate dehydrogenase &amp; citrate synthase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C. Pyruvate carboxylase &amp; PEP </a:t>
            </a:r>
            <a:r>
              <a:rPr lang="en-GB" sz="3400" b="1" dirty="0" err="1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carboxykinase</a:t>
            </a:r>
            <a:endParaRPr lang="en-GB" sz="3400" b="1" dirty="0">
              <a:solidFill>
                <a:schemeClr val="tx1"/>
              </a:solidFill>
              <a:latin typeface="Avenir Next LT Pro" panose="020B0504020202020204" pitchFamily="34" charset="0"/>
              <a:cs typeface="Vani" panose="020B0502040204020203" pitchFamily="18" charset="0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D. Glucose-6-phosphatase &amp; fructose-1,6-bisphosphatase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E. Lactate dehydrogenase &amp; malate dehydrogenase</a:t>
            </a:r>
            <a:endParaRPr lang="en-GB" sz="3400" b="1" dirty="0">
              <a:solidFill>
                <a:srgbClr val="FF0000"/>
              </a:solidFill>
              <a:latin typeface="Avenir Next LT Pro" panose="020B0504020202020204" pitchFamily="34" charset="0"/>
              <a:cs typeface="Vani" panose="020B0502040204020203" pitchFamily="18" charset="0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DAE28AAD-B4E3-37B6-F86E-298EFD258A1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853526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1F309AFA-86C2-B1C9-DB6E-A6350E5A5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8D6561FE-66A1-F63B-14D4-E9FB132B32AA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679CC951-7854-95B7-E01F-7104FBF3767C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Liver &amp; Gluconeogenesis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436D1BD6-4567-2689-4228-A6B775BAF644}"/>
              </a:ext>
            </a:extLst>
          </p:cNvPr>
          <p:cNvSpPr txBox="1"/>
          <p:nvPr/>
        </p:nvSpPr>
        <p:spPr>
          <a:xfrm>
            <a:off x="1308099" y="1650777"/>
            <a:ext cx="1567180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200" b="1" dirty="0">
                <a:latin typeface="Avenir Next LT Pro" panose="020B0504020202020204" pitchFamily="34" charset="0"/>
              </a:rPr>
              <a:t>Which enzyme pair allows the liver to bypass the irreversible pyruvate kinase step during gluconeogenesis?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304EAC10-D1BD-B6FB-3B7D-602BAE6A3107}"/>
              </a:ext>
            </a:extLst>
          </p:cNvPr>
          <p:cNvSpPr txBox="1"/>
          <p:nvPr/>
        </p:nvSpPr>
        <p:spPr>
          <a:xfrm>
            <a:off x="1162045" y="3624254"/>
            <a:ext cx="10251011" cy="512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A. </a:t>
            </a:r>
            <a:r>
              <a:rPr lang="en-GB" sz="34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Hexokinase &amp; phosphatase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B. </a:t>
            </a:r>
            <a:r>
              <a:rPr lang="en-GB" sz="34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Pyruvate dehydrogenase &amp; citrate synthase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C. </a:t>
            </a:r>
            <a:r>
              <a:rPr lang="en-GB" sz="3400" b="1" dirty="0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Pyruvate carboxylase &amp; PEP </a:t>
            </a:r>
            <a:r>
              <a:rPr lang="en-GB" sz="3400" b="1" dirty="0" err="1">
                <a:solidFill>
                  <a:srgbClr val="00B05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carboxykinase</a:t>
            </a:r>
            <a:endParaRPr lang="en-GB" sz="3400" b="1" dirty="0">
              <a:solidFill>
                <a:srgbClr val="00B050"/>
              </a:solidFill>
              <a:latin typeface="Avenir Next LT Pro" panose="020B0504020202020204" pitchFamily="34" charset="0"/>
              <a:cs typeface="Vani" panose="020B0502040204020203" pitchFamily="18" charset="0"/>
            </a:endParaRP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D. </a:t>
            </a:r>
            <a:r>
              <a:rPr lang="en-GB" sz="34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Glucose-6-phosphatase &amp; fructose-1,6-bisphosphatase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GB" sz="3400" b="1" dirty="0">
                <a:solidFill>
                  <a:schemeClr val="tx1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E. </a:t>
            </a:r>
            <a:r>
              <a:rPr lang="en-GB" sz="3400" b="1" dirty="0">
                <a:solidFill>
                  <a:srgbClr val="FF0000"/>
                </a:solidFill>
                <a:latin typeface="Avenir Next LT Pro" panose="020B0504020202020204" pitchFamily="34" charset="0"/>
                <a:cs typeface="Vani" panose="020B0502040204020203" pitchFamily="18" charset="0"/>
              </a:rPr>
              <a:t>Lactate dehydrogenase &amp; malate dehydrogenase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0AF79-39D0-880E-4C28-6466D40FF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081" y="6675470"/>
            <a:ext cx="7373379" cy="828791"/>
          </a:xfrm>
          <a:prstGeom prst="rect">
            <a:avLst/>
          </a:prstGeom>
        </p:spPr>
      </p:pic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E8DBCDFC-6FDF-53D1-9D50-DDC9876036B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6543983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CFE2D3E1-A334-5B12-3321-5D8802E1F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F8F6949D-41E1-EE85-01E6-A4D0E254BD43}"/>
              </a:ext>
            </a:extLst>
          </p:cNvPr>
          <p:cNvSpPr/>
          <p:nvPr/>
        </p:nvSpPr>
        <p:spPr>
          <a:xfrm>
            <a:off x="3241063" y="1"/>
            <a:ext cx="11805873" cy="10286999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18EE41CC-D7EE-048B-DA30-B52E762F0D72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A7A3D79C-38CB-4950-BFA3-C59FF63A0354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869B60BA-96B9-CD06-50DE-4C286F344E4F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DB5D7E6F-561E-77FC-EAFD-222F966FC2E1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1514BFAE-DF3F-9C5D-AF89-C23558DEFB0A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8C174B8A-4008-0AB8-2029-892AE4F52683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B689CAA2-9976-5066-6C1E-93573B4C5F56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A8EDCFB8-3C0A-4ACE-EAE3-A1DB3F97F993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99BB9D63-A946-E5FA-79B6-B649EBBB3C87}"/>
              </a:ext>
            </a:extLst>
          </p:cNvPr>
          <p:cNvSpPr txBox="1"/>
          <p:nvPr/>
        </p:nvSpPr>
        <p:spPr>
          <a:xfrm>
            <a:off x="4481800" y="3635587"/>
            <a:ext cx="932439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72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SBAs</a:t>
            </a:r>
            <a:endParaRPr sz="1600" b="0" i="0" u="none" strike="noStrike" cap="none" dirty="0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CDE7FDF0-38E5-AE3B-FD20-29C9096D1AB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852445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05AE40D3-7D70-3371-1419-8506BACF0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6ECBF5D2-B7C1-737C-CB32-3AB8770CD459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36942E83-3508-E9B7-F2FB-D7833C7E9B6F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B0DFEE2A-B05A-FFA6-D415-A4327D8084CA}"/>
              </a:ext>
            </a:extLst>
          </p:cNvPr>
          <p:cNvSpPr txBox="1"/>
          <p:nvPr/>
        </p:nvSpPr>
        <p:spPr>
          <a:xfrm>
            <a:off x="1879600" y="1368549"/>
            <a:ext cx="156718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latin typeface="Avenir Next LT Pro" panose="020B0504020202020204" pitchFamily="34" charset="0"/>
              </a:rPr>
              <a:t>Which of the following hormones most strongly stimulates triglyceride breakdown in adipose tissue?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24410585-730D-7585-D35B-A74FF58D4606}"/>
              </a:ext>
            </a:extLst>
          </p:cNvPr>
          <p:cNvSpPr txBox="1"/>
          <p:nvPr/>
        </p:nvSpPr>
        <p:spPr>
          <a:xfrm>
            <a:off x="1162045" y="3390540"/>
            <a:ext cx="15806606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 </a:t>
            </a:r>
            <a:r>
              <a:rPr lang="en-US" sz="4000" b="1" dirty="0">
                <a:latin typeface="Avenir Next LT Pro" panose="020B0504020202020204" pitchFamily="34" charset="0"/>
              </a:rPr>
              <a:t>Insulin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US" sz="4000" b="1" dirty="0">
                <a:latin typeface="Avenir Next LT Pro" panose="020B0504020202020204" pitchFamily="34" charset="0"/>
              </a:rPr>
              <a:t>Cortisol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US" sz="4000" b="1" dirty="0">
                <a:latin typeface="Avenir Next LT Pro" panose="020B0504020202020204" pitchFamily="34" charset="0"/>
              </a:rPr>
              <a:t>Aldosterone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000" b="1" dirty="0">
                <a:latin typeface="Avenir Next LT Pro" panose="020B0504020202020204" pitchFamily="34" charset="0"/>
              </a:rPr>
              <a:t>Adrenaline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Thyroxine</a:t>
            </a:r>
            <a:endParaRPr lang="en-US" sz="4000" b="1" i="0" u="none" strike="noStrike" cap="none" dirty="0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7D28F9B5-F412-5CAF-459F-4ED19AAD62E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22417868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46AB3D8-4090-77EB-8AC5-8C52736D4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D972490D-6673-6F1F-4B94-8FBCF7A84643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F6DA6E6B-3C08-D3F4-07AC-71703625D07C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  <a:buSzPts val="6999"/>
            </a:pPr>
            <a:r>
              <a:rPr lang="en-US" sz="6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Fat as Fuel</a:t>
            </a:r>
            <a:endParaRPr lang="en-US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86C4ECF8-4A85-692D-5ED6-9FF859C2CAFD}"/>
              </a:ext>
            </a:extLst>
          </p:cNvPr>
          <p:cNvSpPr txBox="1"/>
          <p:nvPr/>
        </p:nvSpPr>
        <p:spPr>
          <a:xfrm>
            <a:off x="1879600" y="1368549"/>
            <a:ext cx="156718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3600" b="1" dirty="0">
                <a:latin typeface="Avenir Next LT Pro" panose="020B0504020202020204" pitchFamily="34" charset="0"/>
              </a:rPr>
              <a:t>Which of the following hormones most strongly stimulates triglyceride breakdown in adipose tissue?</a:t>
            </a:r>
          </a:p>
        </p:txBody>
      </p:sp>
      <p:sp>
        <p:nvSpPr>
          <p:cNvPr id="2" name="Google Shape;145;p18">
            <a:extLst>
              <a:ext uri="{FF2B5EF4-FFF2-40B4-BE49-F238E27FC236}">
                <a16:creationId xmlns:a16="http://schemas.microsoft.com/office/drawing/2014/main" id="{DC4ACD4B-503A-99E9-1EFE-CD7C7A2A8C85}"/>
              </a:ext>
            </a:extLst>
          </p:cNvPr>
          <p:cNvSpPr txBox="1"/>
          <p:nvPr/>
        </p:nvSpPr>
        <p:spPr>
          <a:xfrm>
            <a:off x="-4044955" y="3403240"/>
            <a:ext cx="15806606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 </a:t>
            </a:r>
            <a:r>
              <a:rPr lang="en-US" sz="40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Insulin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US" sz="40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Cortisol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US" sz="4000" b="1" dirty="0">
                <a:solidFill>
                  <a:srgbClr val="00B050"/>
                </a:solidFill>
                <a:latin typeface="Avenir Next LT Pro" panose="020B0504020202020204" pitchFamily="34" charset="0"/>
              </a:rPr>
              <a:t>Aldosterone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40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Adrenaline</a:t>
            </a:r>
          </a:p>
          <a:p>
            <a:pPr lvl="0" algn="ctr">
              <a:lnSpc>
                <a:spcPct val="140000"/>
              </a:lnSpc>
              <a:buSzPts val="4800"/>
            </a:pPr>
            <a:r>
              <a:rPr lang="en-US" sz="4000" b="1" i="0" u="none" strike="noStrike" cap="none" dirty="0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40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Thyroxine</a:t>
            </a:r>
            <a:endParaRPr lang="en-US" sz="4000" b="1" i="0" u="none" strike="noStrike" cap="none" dirty="0">
              <a:solidFill>
                <a:srgbClr val="FF0000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BB194-08DF-D2FD-1D5E-291213101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835" y="3573057"/>
            <a:ext cx="4789865" cy="2434847"/>
          </a:xfrm>
          <a:prstGeom prst="rect">
            <a:avLst/>
          </a:prstGeom>
        </p:spPr>
      </p:pic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3646B48F-908C-5915-F0CF-50AD4565712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048194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/>
          <p:nvPr/>
        </p:nvSpPr>
        <p:spPr>
          <a:xfrm>
            <a:off x="3241063" y="1"/>
            <a:ext cx="11805873" cy="10287000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9" name="Google Shape;159;p20"/>
          <p:cNvSpPr/>
          <p:nvPr/>
        </p:nvSpPr>
        <p:spPr>
          <a:xfrm>
            <a:off x="720840" y="7853316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0" name="Google Shape;160;p20"/>
          <p:cNvSpPr/>
          <p:nvPr/>
        </p:nvSpPr>
        <p:spPr>
          <a:xfrm>
            <a:off x="15990992" y="4339688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8" y="0"/>
                </a:lnTo>
                <a:lnTo>
                  <a:pt x="1268308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1" name="Google Shape;161;p20"/>
          <p:cNvSpPr/>
          <p:nvPr/>
        </p:nvSpPr>
        <p:spPr>
          <a:xfrm>
            <a:off x="550804" y="4621883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2" name="Google Shape;162;p20"/>
          <p:cNvSpPr/>
          <p:nvPr/>
        </p:nvSpPr>
        <p:spPr>
          <a:xfrm>
            <a:off x="15585334" y="634149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5"/>
                </a:lnTo>
                <a:lnTo>
                  <a:pt x="0" y="214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3" name="Google Shape;163;p20"/>
          <p:cNvSpPr/>
          <p:nvPr/>
        </p:nvSpPr>
        <p:spPr>
          <a:xfrm>
            <a:off x="550804" y="634149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4" name="Google Shape;164;p20"/>
          <p:cNvSpPr/>
          <p:nvPr/>
        </p:nvSpPr>
        <p:spPr>
          <a:xfrm>
            <a:off x="15990992" y="6479905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5"/>
                </a:lnTo>
                <a:lnTo>
                  <a:pt x="0" y="1871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5" name="Google Shape;165;p20"/>
          <p:cNvSpPr txBox="1"/>
          <p:nvPr/>
        </p:nvSpPr>
        <p:spPr>
          <a:xfrm>
            <a:off x="4287093" y="0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Feedback</a:t>
            </a:r>
            <a:endParaRPr sz="14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4481800" y="2433744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*INSERT QR CODE*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4181804" y="7268632"/>
            <a:ext cx="366410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Thank you! 🔥🫡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u="sng">
                <a:solidFill>
                  <a:schemeClr val="lt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Questions?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200">
              <a:solidFill>
                <a:schemeClr val="lt1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67;p20">
            <a:extLst>
              <a:ext uri="{FF2B5EF4-FFF2-40B4-BE49-F238E27FC236}">
                <a16:creationId xmlns:a16="http://schemas.microsoft.com/office/drawing/2014/main" id="{24C19983-B582-04D5-AE89-E41D934516C7}"/>
              </a:ext>
            </a:extLst>
          </p:cNvPr>
          <p:cNvSpPr txBox="1"/>
          <p:nvPr/>
        </p:nvSpPr>
        <p:spPr>
          <a:xfrm>
            <a:off x="9143999" y="7268632"/>
            <a:ext cx="5709145" cy="4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u="sng" dirty="0">
                <a:solidFill>
                  <a:schemeClr val="lt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Contact: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ali.khan@kcl.ac.uk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200" dirty="0">
              <a:solidFill>
                <a:schemeClr val="lt1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lt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- Feel free to reach out if you have any Qs/need advice!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52A26317-C393-8E00-E0C2-15026336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1308B2CD-1B95-400D-801D-5AA128B35CC4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2CA149AE-07EF-9503-DA4B-B2364E592DE2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204B62BD-757E-D529-0A08-963860BE7CDB}"/>
              </a:ext>
            </a:extLst>
          </p:cNvPr>
          <p:cNvSpPr txBox="1"/>
          <p:nvPr/>
        </p:nvSpPr>
        <p:spPr>
          <a:xfrm>
            <a:off x="2209164" y="1575408"/>
            <a:ext cx="1438338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Which of the following best describes the regulation of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000" b="1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glycolysis by phosphofructokinase (PFK)?</a:t>
            </a:r>
            <a:endParaRPr sz="4000" b="1" i="0" u="none" strike="noStrike" cap="none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24DAB6A4-FFBB-AE1A-B9D1-5D11E3887A30}"/>
              </a:ext>
            </a:extLst>
          </p:cNvPr>
          <p:cNvSpPr txBox="1"/>
          <p:nvPr/>
        </p:nvSpPr>
        <p:spPr>
          <a:xfrm>
            <a:off x="1439277" y="3546391"/>
            <a:ext cx="15409443" cy="586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A)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 PFK is activated by ATP and inhibited by AMP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B) </a:t>
            </a:r>
            <a:r>
              <a:rPr lang="en-GB" sz="3400" b="1" i="0" u="none" strike="noStrike" cap="none">
                <a:solidFill>
                  <a:srgbClr val="00B050"/>
                </a:solidFill>
                <a:latin typeface="Avenir Next LT Pro" panose="020B0504020202020204" pitchFamily="34" charset="0"/>
                <a:sym typeface="Arial"/>
              </a:rPr>
              <a:t>PFK is inhibited by high levels of citrate and ATP.</a:t>
            </a:r>
            <a:endParaRPr sz="3400" b="1" i="0" u="none" strike="noStrike" cap="none">
              <a:solidFill>
                <a:srgbClr val="00B05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C) 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PFK is regulated only by substrate availability, not allosteric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effectors.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D) 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PFK activity is increased by high NADH levels and low citrate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levels.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E) </a:t>
            </a:r>
            <a:r>
              <a:rPr lang="en-GB" sz="3400" b="0" i="0" u="none" strike="noStrike" cap="none">
                <a:solidFill>
                  <a:srgbClr val="392503"/>
                </a:solidFill>
                <a:latin typeface="Avenir Next LT Pro" panose="020B0504020202020204" pitchFamily="34" charset="0"/>
                <a:sym typeface="Arial"/>
              </a:rPr>
              <a:t>PFK is activated by fructose-2,6-bisphosphate and AMP.</a:t>
            </a:r>
            <a:endParaRPr sz="3400" b="0" i="0" u="none" strike="noStrike" cap="none">
              <a:solidFill>
                <a:srgbClr val="000000"/>
              </a:solidFill>
              <a:latin typeface="Avenir Next LT Pro" panose="020B05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400" b="0" i="0" u="none" strike="noStrike" cap="none">
              <a:solidFill>
                <a:srgbClr val="392503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A74AC10C-C17F-FEDF-85B7-0EAFCC39A32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415318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DA1348A2-C230-F4E1-E905-F672D3F9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ED4E822-DCF4-4A0E-F10E-3736F67C2B7C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A5596C0A-BAC8-5CEA-2257-F5EEFDD991B6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44" name="Google Shape;144;p18">
            <a:extLst>
              <a:ext uri="{FF2B5EF4-FFF2-40B4-BE49-F238E27FC236}">
                <a16:creationId xmlns:a16="http://schemas.microsoft.com/office/drawing/2014/main" id="{0E78161E-8763-38F4-E781-92FB86764EE7}"/>
              </a:ext>
            </a:extLst>
          </p:cNvPr>
          <p:cNvSpPr txBox="1"/>
          <p:nvPr/>
        </p:nvSpPr>
        <p:spPr>
          <a:xfrm>
            <a:off x="2209164" y="1575408"/>
            <a:ext cx="1438338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  <a:buSzPts val="4800"/>
            </a:pPr>
            <a:r>
              <a:rPr lang="en-GB" sz="4000" b="1">
                <a:solidFill>
                  <a:srgbClr val="00B050"/>
                </a:solidFill>
                <a:latin typeface="Avenir Next LT Pro" panose="020B0504020202020204" pitchFamily="34" charset="0"/>
              </a:rPr>
              <a:t>B) PFK is inhibited by high levels of citrate and ATP</a:t>
            </a:r>
            <a:endParaRPr sz="4000" b="1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44;p18">
            <a:extLst>
              <a:ext uri="{FF2B5EF4-FFF2-40B4-BE49-F238E27FC236}">
                <a16:creationId xmlns:a16="http://schemas.microsoft.com/office/drawing/2014/main" id="{8792FF34-EA87-BA7F-700D-DFD457CE16F1}"/>
              </a:ext>
            </a:extLst>
          </p:cNvPr>
          <p:cNvSpPr txBox="1"/>
          <p:nvPr/>
        </p:nvSpPr>
        <p:spPr>
          <a:xfrm>
            <a:off x="6149229" y="2868727"/>
            <a:ext cx="9479339" cy="241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57200" algn="ctr">
              <a:lnSpc>
                <a:spcPct val="140000"/>
              </a:lnSpc>
              <a:buSzPts val="4800"/>
              <a:buFontTx/>
              <a:buChar char="-"/>
            </a:pPr>
            <a:r>
              <a:rPr lang="en-GB" sz="2800">
                <a:solidFill>
                  <a:schemeClr val="tx1"/>
                </a:solidFill>
                <a:latin typeface="Avenir Next LT Pro" panose="020B0504020202020204" pitchFamily="34" charset="0"/>
              </a:rPr>
              <a:t>Lots of enzymes involved in Glycolysis, TCA etc.</a:t>
            </a:r>
          </a:p>
          <a:p>
            <a:pPr marL="457200" lvl="0" indent="-457200" algn="ctr">
              <a:lnSpc>
                <a:spcPct val="140000"/>
              </a:lnSpc>
              <a:buSzPts val="4800"/>
              <a:buFontTx/>
              <a:buChar char="-"/>
            </a:pPr>
            <a:r>
              <a:rPr lang="en-GB" sz="2800">
                <a:solidFill>
                  <a:schemeClr val="tx1"/>
                </a:solidFill>
                <a:latin typeface="Avenir Next LT Pro" panose="020B0504020202020204" pitchFamily="34" charset="0"/>
              </a:rPr>
              <a:t>Only a few that you need to know more info about (related to inhibition/activation etc).</a:t>
            </a:r>
            <a:endParaRPr lang="en-GB" sz="2800" b="1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0" indent="-457200" algn="ctr">
              <a:lnSpc>
                <a:spcPct val="140000"/>
              </a:lnSpc>
              <a:buSzPts val="4800"/>
              <a:buFontTx/>
              <a:buChar char="-"/>
            </a:pPr>
            <a:r>
              <a:rPr lang="en-GB" sz="2800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rPr>
              <a:t>Think logically &amp; break down into simpler ideas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B8AA5-46F7-B141-9A4F-965BE337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9" y="2620636"/>
            <a:ext cx="4987184" cy="7240218"/>
          </a:xfrm>
          <a:prstGeom prst="rect">
            <a:avLst/>
          </a:prstGeom>
        </p:spPr>
      </p:pic>
      <p:sp>
        <p:nvSpPr>
          <p:cNvPr id="6" name="Google Shape;144;p18">
            <a:extLst>
              <a:ext uri="{FF2B5EF4-FFF2-40B4-BE49-F238E27FC236}">
                <a16:creationId xmlns:a16="http://schemas.microsoft.com/office/drawing/2014/main" id="{9E5064B7-997D-CC22-4128-0C3B15CE7F9A}"/>
              </a:ext>
            </a:extLst>
          </p:cNvPr>
          <p:cNvSpPr txBox="1"/>
          <p:nvPr/>
        </p:nvSpPr>
        <p:spPr>
          <a:xfrm>
            <a:off x="6282579" y="5713240"/>
            <a:ext cx="9479339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57200" algn="ctr">
              <a:lnSpc>
                <a:spcPct val="140000"/>
              </a:lnSpc>
              <a:buSzPts val="4800"/>
              <a:buFontTx/>
              <a:buChar char="-"/>
            </a:pPr>
            <a:r>
              <a:rPr lang="en-GB" sz="2800">
                <a:solidFill>
                  <a:schemeClr val="tx1"/>
                </a:solidFill>
                <a:latin typeface="Avenir Next LT Pro" panose="020B0504020202020204" pitchFamily="34" charset="0"/>
              </a:rPr>
              <a:t>PFK (&amp; </a:t>
            </a:r>
            <a:r>
              <a:rPr lang="en-GB" sz="2800" err="1">
                <a:solidFill>
                  <a:schemeClr val="tx1"/>
                </a:solidFill>
                <a:latin typeface="Avenir Next LT Pro" panose="020B0504020202020204" pitchFamily="34" charset="0"/>
              </a:rPr>
              <a:t>gluco</a:t>
            </a:r>
            <a:r>
              <a:rPr lang="en-GB" sz="2800">
                <a:solidFill>
                  <a:schemeClr val="tx1"/>
                </a:solidFill>
                <a:latin typeface="Avenir Next LT Pro" panose="020B0504020202020204" pitchFamily="34" charset="0"/>
              </a:rPr>
              <a:t>/hexokinase) are the main enzymes that are </a:t>
            </a:r>
            <a:r>
              <a:rPr lang="en-GB" sz="2800" err="1">
                <a:solidFill>
                  <a:schemeClr val="tx1"/>
                </a:solidFill>
                <a:latin typeface="Avenir Next LT Pro" panose="020B0504020202020204" pitchFamily="34" charset="0"/>
              </a:rPr>
              <a:t>actv</a:t>
            </a:r>
            <a:r>
              <a:rPr lang="en-GB" sz="2800">
                <a:solidFill>
                  <a:schemeClr val="tx1"/>
                </a:solidFill>
                <a:latin typeface="Avenir Next LT Pro" panose="020B0504020202020204" pitchFamily="34" charset="0"/>
              </a:rPr>
              <a:t>./</a:t>
            </a:r>
            <a:r>
              <a:rPr lang="en-GB" sz="2800" err="1">
                <a:solidFill>
                  <a:schemeClr val="tx1"/>
                </a:solidFill>
                <a:latin typeface="Avenir Next LT Pro" panose="020B0504020202020204" pitchFamily="34" charset="0"/>
              </a:rPr>
              <a:t>inhb</a:t>
            </a:r>
            <a:r>
              <a:rPr lang="en-GB" sz="2800">
                <a:solidFill>
                  <a:schemeClr val="tx1"/>
                </a:solidFill>
                <a:latin typeface="Avenir Next LT Pro" panose="020B0504020202020204" pitchFamily="34" charset="0"/>
              </a:rPr>
              <a:t>. to regulate glycolysis</a:t>
            </a:r>
          </a:p>
          <a:p>
            <a:pPr lvl="0" algn="ctr">
              <a:lnSpc>
                <a:spcPct val="140000"/>
              </a:lnSpc>
              <a:buSzPts val="4800"/>
            </a:pPr>
            <a:endParaRPr lang="en-GB" sz="28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A8140849-0576-97AC-5604-6E14D0681E8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74466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B0F1372-C6CE-F77F-44EE-F89DF053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B1AD2A92-363C-D12B-F78A-4796624EEEFF}"/>
              </a:ext>
            </a:extLst>
          </p:cNvPr>
          <p:cNvSpPr/>
          <p:nvPr/>
        </p:nvSpPr>
        <p:spPr>
          <a:xfrm>
            <a:off x="1162045" y="1327974"/>
            <a:ext cx="15963909" cy="7631051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457200" lvl="0" indent="-457200" algn="ctr">
              <a:lnSpc>
                <a:spcPct val="140000"/>
              </a:lnSpc>
              <a:buSzPts val="4800"/>
              <a:buFontTx/>
              <a:buChar char="-"/>
            </a:pPr>
            <a:endParaRPr lang="en-GB" sz="32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C4DCB962-B455-8D42-66D5-9A9685580EBC}"/>
              </a:ext>
            </a:extLst>
          </p:cNvPr>
          <p:cNvSpPr txBox="1"/>
          <p:nvPr/>
        </p:nvSpPr>
        <p:spPr>
          <a:xfrm>
            <a:off x="3717275" y="75887"/>
            <a:ext cx="10358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i="0" u="none" strike="noStrike" cap="none">
                <a:solidFill>
                  <a:schemeClr val="tx1"/>
                </a:solidFill>
                <a:latin typeface="Avenir Next LT Pro" panose="020B0504020202020204" pitchFamily="34" charset="0"/>
                <a:sym typeface="Arial"/>
              </a:rPr>
              <a:t>Anaerobic Metabolism</a:t>
            </a:r>
            <a:endParaRPr sz="1100" b="0" i="0" u="none" strike="noStrike" cap="none">
              <a:solidFill>
                <a:schemeClr val="tx1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C3901-9793-75CF-5D86-92418BAE1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69" y="1248897"/>
            <a:ext cx="4280575" cy="3705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1EAB5-C3F4-CE60-0007-50A555E65A0C}"/>
              </a:ext>
            </a:extLst>
          </p:cNvPr>
          <p:cNvSpPr txBox="1"/>
          <p:nvPr/>
        </p:nvSpPr>
        <p:spPr>
          <a:xfrm>
            <a:off x="5514972" y="1719004"/>
            <a:ext cx="6762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tx1"/>
                </a:solidFill>
                <a:latin typeface="Avenir Next LT Pro" panose="020B0504020202020204" pitchFamily="34" charset="0"/>
              </a:rPr>
              <a:t>PFK is via allosteric control -&gt; F-6-P enters active site, but 2 ATP binds to 1) active &amp; 2) regulatory site</a:t>
            </a:r>
          </a:p>
          <a:p>
            <a:endParaRPr lang="en-GB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04953-26C3-F473-4065-823E73D68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632" y="3932872"/>
            <a:ext cx="9137007" cy="4172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78351-7119-90B8-DB74-9309C487F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834" y="5052390"/>
            <a:ext cx="4042275" cy="4982076"/>
          </a:xfrm>
          <a:prstGeom prst="rect">
            <a:avLst/>
          </a:prstGeom>
        </p:spPr>
      </p:pic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A2E22C15-C623-9444-9E70-7A5C93094E6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144750" y="863509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000" dirty="0"/>
              <a:t>Ali Khan, MBBS Year 2</a:t>
            </a:r>
          </a:p>
        </p:txBody>
      </p:sp>
    </p:spTree>
    <p:extLst>
      <p:ext uri="{BB962C8B-B14F-4D97-AF65-F5344CB8AC3E}">
        <p14:creationId xmlns:p14="http://schemas.microsoft.com/office/powerpoint/2010/main" val="188990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36db783-1a2d-45a3-9cc9-595bd89691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AA33CA77258B4CAD74F66E2513D48F" ma:contentTypeVersion="11" ma:contentTypeDescription="Create a new document." ma:contentTypeScope="" ma:versionID="66ea9124f217275bca8bf2dd64bf10b7">
  <xsd:schema xmlns:xsd="http://www.w3.org/2001/XMLSchema" xmlns:xs="http://www.w3.org/2001/XMLSchema" xmlns:p="http://schemas.microsoft.com/office/2006/metadata/properties" xmlns:ns3="336db783-1a2d-45a3-9cc9-595bd8969169" targetNamespace="http://schemas.microsoft.com/office/2006/metadata/properties" ma:root="true" ma:fieldsID="1edeefa0dbd727cd98ad26374a89a146" ns3:_="">
    <xsd:import namespace="336db783-1a2d-45a3-9cc9-595bd8969169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6db783-1a2d-45a3-9cc9-595bd8969169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0995A2-1D2F-4302-B0C6-62299E076370}">
  <ds:schemaRefs>
    <ds:schemaRef ds:uri="336db783-1a2d-45a3-9cc9-595bd8969169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57F0F18-4FAB-438A-877E-CF51770FD7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35B9CF-EF97-4A45-8264-3C22CE68F9C5}">
  <ds:schemaRefs>
    <ds:schemaRef ds:uri="336db783-1a2d-45a3-9cc9-595bd89691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4039</Words>
  <Application>Microsoft Office PowerPoint</Application>
  <PresentationFormat>Custom</PresentationFormat>
  <Paragraphs>498</Paragraphs>
  <Slides>65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Ali Khan</cp:lastModifiedBy>
  <cp:revision>4</cp:revision>
  <dcterms:modified xsi:type="dcterms:W3CDTF">2025-12-04T23:24:57Z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0x010100CDAA33CA77258B4CAD74F66E2513D48F</vt:lpwstr>
  </property>
</Properties>
</file>