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4"/>
  </p:notesMasterIdLst>
  <p:sldIdLst>
    <p:sldId id="256" r:id="rId2"/>
    <p:sldId id="258" r:id="rId3"/>
    <p:sldId id="289" r:id="rId4"/>
    <p:sldId id="290" r:id="rId5"/>
    <p:sldId id="291" r:id="rId6"/>
    <p:sldId id="292" r:id="rId7"/>
    <p:sldId id="293" r:id="rId8"/>
    <p:sldId id="294" r:id="rId9"/>
    <p:sldId id="295" r:id="rId10"/>
    <p:sldId id="320" r:id="rId11"/>
    <p:sldId id="321" r:id="rId12"/>
    <p:sldId id="296" r:id="rId13"/>
    <p:sldId id="297" r:id="rId14"/>
    <p:sldId id="298" r:id="rId15"/>
    <p:sldId id="299" r:id="rId16"/>
    <p:sldId id="300" r:id="rId17"/>
    <p:sldId id="301" r:id="rId18"/>
    <p:sldId id="302" r:id="rId19"/>
    <p:sldId id="282" r:id="rId20"/>
    <p:sldId id="283" r:id="rId21"/>
    <p:sldId id="272" r:id="rId22"/>
    <p:sldId id="276" r:id="rId23"/>
    <p:sldId id="322" r:id="rId24"/>
    <p:sldId id="323" r:id="rId25"/>
    <p:sldId id="324" r:id="rId26"/>
    <p:sldId id="325" r:id="rId27"/>
    <p:sldId id="326" r:id="rId28"/>
    <p:sldId id="327" r:id="rId29"/>
    <p:sldId id="328" r:id="rId30"/>
    <p:sldId id="329" r:id="rId31"/>
    <p:sldId id="260" r:id="rId32"/>
    <p:sldId id="275" r:id="rId33"/>
    <p:sldId id="284" r:id="rId34"/>
    <p:sldId id="285" r:id="rId35"/>
    <p:sldId id="286" r:id="rId36"/>
    <p:sldId id="287" r:id="rId37"/>
    <p:sldId id="288" r:id="rId38"/>
    <p:sldId id="330" r:id="rId39"/>
    <p:sldId id="332" r:id="rId40"/>
    <p:sldId id="333" r:id="rId41"/>
    <p:sldId id="334" r:id="rId42"/>
    <p:sldId id="263" r:id="rId43"/>
  </p:sldIdLst>
  <p:sldSz cx="18288000" cy="10287000"/>
  <p:notesSz cx="6858000" cy="9144000"/>
  <p:embeddedFontLst>
    <p:embeddedFont>
      <p:font typeface="Cardo" panose="020B0604020202020204" charset="-79"/>
      <p:regular r:id="rId45"/>
      <p:bold r:id="rId46"/>
      <p:italic r:id="rId47"/>
    </p:embeddedFont>
    <p:embeddedFont>
      <p:font typeface="Garamond" panose="02020404030301010803" pitchFamily="18"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838" autoAdjust="0"/>
  </p:normalViewPr>
  <p:slideViewPr>
    <p:cSldViewPr snapToGrid="0">
      <p:cViewPr varScale="1">
        <p:scale>
          <a:sx n="31" d="100"/>
          <a:sy n="31" d="100"/>
        </p:scale>
        <p:origin x="688"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-ANS: a pharmacological perspective</a:t>
            </a:r>
          </a:p>
          <a:p>
            <a:pPr marL="0" lvl="0" indent="0" algn="l" rtl="0">
              <a:lnSpc>
                <a:spcPct val="100000"/>
              </a:lnSpc>
              <a:spcBef>
                <a:spcPts val="0"/>
              </a:spcBef>
              <a:spcAft>
                <a:spcPts val="0"/>
              </a:spcAft>
              <a:buSzPts val="1100"/>
              <a:buNone/>
            </a:pPr>
            <a:r>
              <a:rPr lang="en-GB" dirty="0"/>
              <a:t>-Pharmacology of the sympathetic </a:t>
            </a:r>
            <a:r>
              <a:rPr lang="en-GB"/>
              <a:t>nervous system</a:t>
            </a:r>
            <a:endParaRPr lang="en-GB" dirty="0"/>
          </a:p>
          <a:p>
            <a:pPr marL="0" lvl="0" indent="0" algn="l" rtl="0">
              <a:lnSpc>
                <a:spcPct val="100000"/>
              </a:lnSpc>
              <a:spcBef>
                <a:spcPts val="0"/>
              </a:spcBef>
              <a:spcAft>
                <a:spcPts val="0"/>
              </a:spcAft>
              <a:buSzPts val="1100"/>
              <a:buNone/>
            </a:pPr>
            <a:endParaRPr dirty="0"/>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7DF02959-0127-72B1-F343-E88350FC8F05}"/>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2E4AC142-9683-A0EF-14A0-6AD0BB8E9AF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i="1" dirty="0"/>
              <a:t>Noradrenaline/adrenaline are neurotransmitters and hormones, let’s just think of them as neurotransmitters for the sake of this</a:t>
            </a:r>
            <a:endParaRPr lang="en-GB" dirty="0"/>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b="1" u="sng" dirty="0"/>
              <a:t>Exocrine glands </a:t>
            </a:r>
            <a:r>
              <a:rPr lang="en-GB" dirty="0"/>
              <a:t>= secrete hormones into a duct, remember that hormones are long acting so waiting for their effects to kick in wouldn’t be ideal if you’re running from a bear!</a:t>
            </a:r>
          </a:p>
          <a:p>
            <a:pPr marL="0" lvl="0" indent="0" algn="l" rtl="0">
              <a:lnSpc>
                <a:spcPct val="100000"/>
              </a:lnSpc>
              <a:spcBef>
                <a:spcPts val="0"/>
              </a:spcBef>
              <a:spcAft>
                <a:spcPts val="0"/>
              </a:spcAft>
              <a:buSzPts val="1400"/>
              <a:buNone/>
            </a:pPr>
            <a:r>
              <a:rPr lang="en-GB" dirty="0"/>
              <a:t>HOWEVER, salivary glands and sweat glands are ‘exceptions’:</a:t>
            </a:r>
          </a:p>
          <a:p>
            <a:pPr marL="0" lvl="0" indent="0" algn="l" rtl="0">
              <a:lnSpc>
                <a:spcPct val="100000"/>
              </a:lnSpc>
              <a:spcBef>
                <a:spcPts val="0"/>
              </a:spcBef>
              <a:spcAft>
                <a:spcPts val="0"/>
              </a:spcAft>
              <a:buSzPts val="1400"/>
              <a:buNone/>
            </a:pPr>
            <a:endParaRPr lang="en-GB" b="1" u="sng" dirty="0"/>
          </a:p>
          <a:p>
            <a:pPr marL="0" lvl="0" indent="0" algn="l" rtl="0">
              <a:lnSpc>
                <a:spcPct val="100000"/>
              </a:lnSpc>
              <a:spcBef>
                <a:spcPts val="0"/>
              </a:spcBef>
              <a:spcAft>
                <a:spcPts val="0"/>
              </a:spcAft>
              <a:buSzPts val="1400"/>
              <a:buNone/>
            </a:pPr>
            <a:r>
              <a:rPr lang="en-GB" b="1" u="sng" dirty="0"/>
              <a:t>Salivary glands:</a:t>
            </a:r>
            <a:endParaRPr lang="en-GB" dirty="0"/>
          </a:p>
          <a:p>
            <a:pPr marL="171450" lvl="0" indent="-171450" algn="l" rtl="0">
              <a:lnSpc>
                <a:spcPct val="100000"/>
              </a:lnSpc>
              <a:spcBef>
                <a:spcPts val="0"/>
              </a:spcBef>
              <a:spcAft>
                <a:spcPts val="0"/>
              </a:spcAft>
              <a:buClr>
                <a:schemeClr val="dk1"/>
              </a:buClr>
              <a:buSzPts val="1200"/>
              <a:buFont typeface="Calibri"/>
              <a:buChar char="-"/>
            </a:pPr>
            <a:r>
              <a:rPr lang="en-GB" dirty="0"/>
              <a:t>Parasympathetic increases = relax smooth muscle = more fluid flows through the salivary glands = ‘more saliva’ helps digestion</a:t>
            </a:r>
          </a:p>
          <a:p>
            <a:pPr marL="171450" lvl="0" indent="-171450" algn="l" rtl="0">
              <a:lnSpc>
                <a:spcPct val="100000"/>
              </a:lnSpc>
              <a:spcBef>
                <a:spcPts val="0"/>
              </a:spcBef>
              <a:spcAft>
                <a:spcPts val="0"/>
              </a:spcAft>
              <a:buClr>
                <a:schemeClr val="dk1"/>
              </a:buClr>
              <a:buSzPts val="1200"/>
              <a:buFont typeface="Calibri"/>
              <a:buChar char="-"/>
            </a:pPr>
            <a:r>
              <a:rPr lang="en-GB" dirty="0"/>
              <a:t>Sympathetic increases = constrict smooth muscle = less fluid flows through salivary glands, therefore more protein rich + viscous [modulates content of saliva] </a:t>
            </a:r>
          </a:p>
          <a:p>
            <a:pPr marL="0" lvl="0" indent="0" algn="l" rtl="0">
              <a:lnSpc>
                <a:spcPct val="100000"/>
              </a:lnSpc>
              <a:spcBef>
                <a:spcPts val="0"/>
              </a:spcBef>
              <a:spcAft>
                <a:spcPts val="0"/>
              </a:spcAft>
              <a:buClr>
                <a:schemeClr val="dk1"/>
              </a:buClr>
              <a:buSzPts val="1200"/>
              <a:buFont typeface="Calibri"/>
              <a:buNone/>
            </a:pPr>
            <a:endParaRPr lang="en-GB" b="1" u="sng" dirty="0"/>
          </a:p>
          <a:p>
            <a:pPr marL="0" lvl="0" indent="0" algn="l" rtl="0">
              <a:lnSpc>
                <a:spcPct val="100000"/>
              </a:lnSpc>
              <a:spcBef>
                <a:spcPts val="0"/>
              </a:spcBef>
              <a:spcAft>
                <a:spcPts val="0"/>
              </a:spcAft>
              <a:buClr>
                <a:schemeClr val="dk1"/>
              </a:buClr>
              <a:buSzPts val="1200"/>
              <a:buFont typeface="Calibri"/>
              <a:buNone/>
            </a:pPr>
            <a:r>
              <a:rPr lang="en-GB" b="1" u="sng" dirty="0"/>
              <a:t>Sweat glands:</a:t>
            </a:r>
            <a:endParaRPr lang="en-GB" dirty="0"/>
          </a:p>
          <a:p>
            <a:pPr marL="171450" lvl="0" indent="-171450" algn="l" rtl="0">
              <a:lnSpc>
                <a:spcPct val="100000"/>
              </a:lnSpc>
              <a:spcBef>
                <a:spcPts val="0"/>
              </a:spcBef>
              <a:spcAft>
                <a:spcPts val="0"/>
              </a:spcAft>
              <a:buClr>
                <a:schemeClr val="dk1"/>
              </a:buClr>
              <a:buSzPts val="1200"/>
              <a:buFont typeface="Calibri"/>
              <a:buChar char="-"/>
            </a:pPr>
            <a:r>
              <a:rPr lang="en-GB" dirty="0"/>
              <a:t>When you have lots of adrenaline </a:t>
            </a:r>
            <a:r>
              <a:rPr lang="en-GB" dirty="0" err="1"/>
              <a:t>eg</a:t>
            </a:r>
            <a:r>
              <a:rPr lang="en-GB" dirty="0"/>
              <a:t> running away from a bear, you sweat. Therefore sympathetic stimulation increases activation of sweat glands = sweat more</a:t>
            </a:r>
          </a:p>
          <a:p>
            <a:pPr marL="171450" lvl="0" indent="-171450" algn="l" rtl="0">
              <a:lnSpc>
                <a:spcPct val="100000"/>
              </a:lnSpc>
              <a:spcBef>
                <a:spcPts val="0"/>
              </a:spcBef>
              <a:spcAft>
                <a:spcPts val="0"/>
              </a:spcAft>
              <a:buClr>
                <a:schemeClr val="dk1"/>
              </a:buClr>
              <a:buSzPts val="1200"/>
              <a:buFont typeface="Calibri"/>
              <a:buChar char="-"/>
            </a:pPr>
            <a:r>
              <a:rPr lang="en-GB" dirty="0"/>
              <a:t>When you’re resting you don’t sweat that much = parasympathetic decreases sweat gland stimulation = sweat less</a:t>
            </a:r>
          </a:p>
          <a:p>
            <a:pPr marL="0" lvl="0" indent="0" algn="l" rtl="0">
              <a:lnSpc>
                <a:spcPct val="100000"/>
              </a:lnSpc>
              <a:spcBef>
                <a:spcPts val="0"/>
              </a:spcBef>
              <a:spcAft>
                <a:spcPts val="0"/>
              </a:spcAft>
              <a:buSzPts val="1100"/>
              <a:buNone/>
            </a:pPr>
            <a:endParaRPr dirty="0"/>
          </a:p>
        </p:txBody>
      </p:sp>
      <p:sp>
        <p:nvSpPr>
          <p:cNvPr id="112" name="Google Shape;112;p3:notes">
            <a:extLst>
              <a:ext uri="{FF2B5EF4-FFF2-40B4-BE49-F238E27FC236}">
                <a16:creationId xmlns:a16="http://schemas.microsoft.com/office/drawing/2014/main" id="{D4D30A5A-BE0E-9D9B-3C6D-18C26F4E2D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5961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2756A732-2305-2281-AF78-5805543817A9}"/>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ACF75DDC-DA94-0C5B-3679-31BB04DF8E7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b="1" u="sng" dirty="0"/>
              <a:t>What differentiates the cholinergic and adrenergic receptors? Their primary neurotransmitter!</a:t>
            </a:r>
            <a:endParaRPr lang="en-GB" dirty="0"/>
          </a:p>
          <a:p>
            <a:pPr marL="0" lvl="0" indent="0" algn="l" rtl="0">
              <a:lnSpc>
                <a:spcPct val="100000"/>
              </a:lnSpc>
              <a:spcBef>
                <a:spcPts val="0"/>
              </a:spcBef>
              <a:spcAft>
                <a:spcPts val="0"/>
              </a:spcAft>
              <a:buSzPts val="1400"/>
              <a:buNone/>
            </a:pPr>
            <a:r>
              <a:rPr lang="en-GB" dirty="0"/>
              <a:t>Parasympathetic = cholinergic receptors = driven by acetylcholine neurotransmitter</a:t>
            </a:r>
          </a:p>
          <a:p>
            <a:pPr marL="0" lvl="0" indent="0" algn="l" rtl="0">
              <a:lnSpc>
                <a:spcPct val="100000"/>
              </a:lnSpc>
              <a:spcBef>
                <a:spcPts val="0"/>
              </a:spcBef>
              <a:spcAft>
                <a:spcPts val="0"/>
              </a:spcAft>
              <a:buSzPts val="1400"/>
              <a:buNone/>
            </a:pPr>
            <a:r>
              <a:rPr lang="en-GB" dirty="0"/>
              <a:t>Sympathetic = adrenergic receptors = driven by noradrenaline</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u="sng" dirty="0"/>
              <a:t>Not as important:</a:t>
            </a:r>
            <a:endParaRPr lang="en-GB" dirty="0"/>
          </a:p>
          <a:p>
            <a:pPr marL="0" lvl="0" indent="0" algn="l" rtl="0">
              <a:lnSpc>
                <a:spcPct val="100000"/>
              </a:lnSpc>
              <a:spcBef>
                <a:spcPts val="0"/>
              </a:spcBef>
              <a:spcAft>
                <a:spcPts val="0"/>
              </a:spcAft>
              <a:buSzPts val="1400"/>
              <a:buNone/>
            </a:pPr>
            <a:r>
              <a:rPr lang="en-GB" dirty="0"/>
              <a:t>Enteric  + CNS (not the focus of today) = </a:t>
            </a:r>
            <a:r>
              <a:rPr lang="en-GB" b="1" dirty="0"/>
              <a:t>non-adrenergic-non-cholinergic receptors</a:t>
            </a:r>
            <a:r>
              <a:rPr lang="en-GB" dirty="0"/>
              <a:t>, don’t release acetylcholine or noradrenaline neurotransmitters </a:t>
            </a:r>
            <a:r>
              <a:rPr lang="en-GB" b="1" dirty="0" err="1"/>
              <a:t>ie</a:t>
            </a:r>
            <a:r>
              <a:rPr lang="en-GB" b="1" dirty="0"/>
              <a:t> none released</a:t>
            </a:r>
            <a:endParaRPr lang="en-GB" dirty="0"/>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b="0" dirty="0"/>
              <a:t>Be aware that </a:t>
            </a:r>
            <a:r>
              <a:rPr lang="en-GB" b="1" dirty="0"/>
              <a:t>co-stimulation </a:t>
            </a:r>
            <a:r>
              <a:rPr lang="en-GB" dirty="0"/>
              <a:t>exists = acetylcholine AND noradrenaline released </a:t>
            </a:r>
            <a:r>
              <a:rPr lang="en-GB" b="1" dirty="0" err="1"/>
              <a:t>ie</a:t>
            </a:r>
            <a:r>
              <a:rPr lang="en-GB" b="1" dirty="0"/>
              <a:t> both released </a:t>
            </a:r>
            <a:endParaRPr dirty="0"/>
          </a:p>
        </p:txBody>
      </p:sp>
      <p:sp>
        <p:nvSpPr>
          <p:cNvPr id="112" name="Google Shape;112;p3:notes">
            <a:extLst>
              <a:ext uri="{FF2B5EF4-FFF2-40B4-BE49-F238E27FC236}">
                <a16:creationId xmlns:a16="http://schemas.microsoft.com/office/drawing/2014/main" id="{A8558089-E5D1-E879-302A-DE7351E27C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0545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78E4F205-264C-D750-8005-AA4BFD0D21CB}"/>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0C7E0498-6B8C-8B15-9DA3-6645645095A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GB" dirty="0"/>
              <a:t>I= inhibitory</a:t>
            </a:r>
          </a:p>
          <a:p>
            <a:r>
              <a:rPr lang="en-GB" dirty="0"/>
              <a:t>S= stimulating</a:t>
            </a:r>
          </a:p>
          <a:p>
            <a:r>
              <a:rPr lang="en-GB" dirty="0"/>
              <a:t>Q= quirky</a:t>
            </a:r>
          </a:p>
          <a:p>
            <a:pPr marL="0" lvl="0" indent="0" algn="l" rtl="0">
              <a:lnSpc>
                <a:spcPct val="100000"/>
              </a:lnSpc>
              <a:spcBef>
                <a:spcPts val="0"/>
              </a:spcBef>
              <a:spcAft>
                <a:spcPts val="0"/>
              </a:spcAft>
              <a:buSzPts val="1100"/>
              <a:buNone/>
            </a:pPr>
            <a:endParaRPr dirty="0"/>
          </a:p>
        </p:txBody>
      </p:sp>
      <p:sp>
        <p:nvSpPr>
          <p:cNvPr id="112" name="Google Shape;112;p3:notes">
            <a:extLst>
              <a:ext uri="{FF2B5EF4-FFF2-40B4-BE49-F238E27FC236}">
                <a16:creationId xmlns:a16="http://schemas.microsoft.com/office/drawing/2014/main" id="{50376319-8253-D8CB-9E82-54E7501F2A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8186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7BD36176-41B8-F7E7-18A6-968E7E80016A}"/>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47219A17-609E-83D5-EED9-98582E748B3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b="0" u="sng" dirty="0"/>
              <a:t>Sympathetic vascular smooth muscle: </a:t>
            </a:r>
            <a:r>
              <a:rPr lang="en-GB" b="0" u="none" dirty="0"/>
              <a:t>when running away, want increased blood pressure so more blood and oxygen delivered. Arteries will contract. </a:t>
            </a:r>
            <a:endParaRPr lang="en-GB" dirty="0"/>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Binding of agonist to receptor causes </a:t>
            </a:r>
            <a:r>
              <a:rPr lang="en-GB" b="1" dirty="0">
                <a:latin typeface="Arial" panose="020B0604020202020204" pitchFamily="34" charset="0"/>
                <a:cs typeface="Arial" panose="020B0604020202020204" pitchFamily="34" charset="0"/>
              </a:rPr>
              <a:t>conformational change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GDP exchanged for GTP bound to G Protein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Hydrolysis of GTP provides energy for dissociation of </a:t>
            </a:r>
            <a:r>
              <a:rPr lang="el-GR" dirty="0">
                <a:latin typeface="Arial" panose="020B0604020202020204" pitchFamily="34" charset="0"/>
                <a:cs typeface="Arial" panose="020B0604020202020204" pitchFamily="34" charset="0"/>
              </a:rPr>
              <a:t>α</a:t>
            </a:r>
            <a:r>
              <a:rPr lang="en-GB" dirty="0">
                <a:latin typeface="Arial" panose="020B0604020202020204" pitchFamily="34" charset="0"/>
                <a:cs typeface="Arial" panose="020B0604020202020204" pitchFamily="34" charset="0"/>
              </a:rPr>
              <a:t>- subunit, from </a:t>
            </a:r>
            <a:r>
              <a:rPr lang="el-GR" dirty="0">
                <a:latin typeface="Arial" panose="020B0604020202020204" pitchFamily="34" charset="0"/>
                <a:cs typeface="Arial" panose="020B0604020202020204" pitchFamily="34" charset="0"/>
              </a:rPr>
              <a:t>β</a:t>
            </a:r>
            <a:r>
              <a:rPr lang="en-GB" dirty="0">
                <a:latin typeface="Arial" panose="020B0604020202020204" pitchFamily="34" charset="0"/>
                <a:cs typeface="Arial" panose="020B0604020202020204" pitchFamily="34" charset="0"/>
              </a:rPr>
              <a:t>/</a:t>
            </a:r>
            <a:r>
              <a:rPr lang="az-Cyrl-AZ" dirty="0">
                <a:latin typeface="Arial" panose="020B0604020202020204" pitchFamily="34" charset="0"/>
                <a:cs typeface="Arial" panose="020B0604020202020204" pitchFamily="34" charset="0"/>
              </a:rPr>
              <a:t>ɣ</a:t>
            </a:r>
            <a:r>
              <a:rPr lang="en-GB" dirty="0">
                <a:latin typeface="Arial" panose="020B0604020202020204" pitchFamily="34" charset="0"/>
                <a:cs typeface="Arial" panose="020B0604020202020204" pitchFamily="34" charset="0"/>
              </a:rPr>
              <a:t> subunits</a:t>
            </a: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α</a:t>
            </a:r>
            <a:r>
              <a:rPr lang="en-GB" dirty="0">
                <a:latin typeface="Arial" panose="020B0604020202020204" pitchFamily="34" charset="0"/>
                <a:cs typeface="Arial" panose="020B0604020202020204" pitchFamily="34" charset="0"/>
              </a:rPr>
              <a:t>- subunit </a:t>
            </a:r>
            <a:r>
              <a:rPr lang="en-GB" b="1" dirty="0">
                <a:latin typeface="Arial" panose="020B0604020202020204" pitchFamily="34" charset="0"/>
                <a:cs typeface="Arial" panose="020B0604020202020204" pitchFamily="34" charset="0"/>
              </a:rPr>
              <a:t>activates PLC </a:t>
            </a:r>
            <a:r>
              <a:rPr lang="en-GB" dirty="0">
                <a:latin typeface="Arial" panose="020B0604020202020204" pitchFamily="34" charset="0"/>
                <a:cs typeface="Arial" panose="020B0604020202020204" pitchFamily="34" charset="0"/>
              </a:rPr>
              <a:t>which results in the formation of IP</a:t>
            </a:r>
            <a:r>
              <a:rPr lang="en-GB" baseline="-25000" dirty="0">
                <a:latin typeface="Arial" panose="020B0604020202020204" pitchFamily="34" charset="0"/>
                <a:cs typeface="Arial" panose="020B0604020202020204" pitchFamily="34" charset="0"/>
              </a:rPr>
              <a:t>3</a:t>
            </a:r>
            <a:r>
              <a:rPr lang="en-GB" dirty="0">
                <a:latin typeface="Arial" panose="020B0604020202020204" pitchFamily="34" charset="0"/>
                <a:cs typeface="Arial" panose="020B0604020202020204" pitchFamily="34" charset="0"/>
              </a:rPr>
              <a:t> and DAG</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IP</a:t>
            </a:r>
            <a:r>
              <a:rPr lang="en-GB" baseline="-25000" dirty="0">
                <a:latin typeface="Arial" panose="020B0604020202020204" pitchFamily="34" charset="0"/>
                <a:cs typeface="Arial" panose="020B0604020202020204" pitchFamily="34" charset="0"/>
              </a:rPr>
              <a:t>3</a:t>
            </a:r>
            <a:r>
              <a:rPr lang="en-GB" dirty="0">
                <a:latin typeface="Arial" panose="020B0604020202020204" pitchFamily="34" charset="0"/>
                <a:cs typeface="Arial" panose="020B0604020202020204" pitchFamily="34" charset="0"/>
              </a:rPr>
              <a:t> mobilises Ca</a:t>
            </a:r>
            <a:r>
              <a:rPr lang="en-GB" baseline="30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from intracellular stores and DAG stimulates PKC</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 intracellular Ca</a:t>
            </a:r>
            <a:r>
              <a:rPr lang="en-GB" baseline="30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activates Ca</a:t>
            </a:r>
            <a:r>
              <a:rPr lang="en-GB" baseline="30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dependent response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PKC phosphorylates downstream target proteins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
        <p:nvSpPr>
          <p:cNvPr id="112" name="Google Shape;112;p3:notes">
            <a:extLst>
              <a:ext uri="{FF2B5EF4-FFF2-40B4-BE49-F238E27FC236}">
                <a16:creationId xmlns:a16="http://schemas.microsoft.com/office/drawing/2014/main" id="{F47F3D5D-59E3-3C0A-9E95-BAA9E10867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4589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F0950512-6195-AE71-5E1C-3295968ECB96}"/>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1ECDDC8C-5A2F-46D6-3728-DFA4C03673A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indent="-285750">
              <a:buFont typeface="Arial" panose="020B0604020202020204" pitchFamily="34" charset="0"/>
              <a:buChar char="•"/>
            </a:pPr>
            <a:r>
              <a:rPr lang="en-GB" b="0" u="sng" dirty="0" err="1"/>
              <a:t>Autoreceptors</a:t>
            </a:r>
            <a:r>
              <a:rPr lang="en-GB" b="0" u="sng" dirty="0"/>
              <a:t> on presynaptic membrane: </a:t>
            </a:r>
            <a:r>
              <a:rPr lang="en-GB" b="0" u="none" dirty="0"/>
              <a:t>think of them as –</a:t>
            </a:r>
            <a:r>
              <a:rPr lang="en-GB" b="0" u="none" dirty="0" err="1"/>
              <a:t>ve</a:t>
            </a:r>
            <a:r>
              <a:rPr lang="en-GB" b="0" u="none" dirty="0"/>
              <a:t> feedback, when you have too much noradrenaline, the extra binds to </a:t>
            </a:r>
            <a:r>
              <a:rPr lang="en-GB" b="0" u="none" dirty="0" err="1"/>
              <a:t>autoreceptors</a:t>
            </a:r>
            <a:r>
              <a:rPr lang="en-GB" b="0" u="none" dirty="0"/>
              <a:t> on the presynaptic membrane which will stop further release of it.</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Binding of agonist to receptor causes conformational change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GDP exchanged for GTP bound to G Protein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Hydrolysis of GTP provides energy for dissociation of </a:t>
            </a:r>
            <a:r>
              <a:rPr lang="el-GR" dirty="0">
                <a:latin typeface="Arial" panose="020B0604020202020204" pitchFamily="34" charset="0"/>
                <a:cs typeface="Arial" panose="020B0604020202020204" pitchFamily="34" charset="0"/>
              </a:rPr>
              <a:t>α</a:t>
            </a:r>
            <a:r>
              <a:rPr lang="en-GB" dirty="0">
                <a:latin typeface="Arial" panose="020B0604020202020204" pitchFamily="34" charset="0"/>
                <a:cs typeface="Arial" panose="020B0604020202020204" pitchFamily="34" charset="0"/>
              </a:rPr>
              <a:t>- subunit, from </a:t>
            </a:r>
            <a:r>
              <a:rPr lang="el-GR" dirty="0">
                <a:latin typeface="Arial" panose="020B0604020202020204" pitchFamily="34" charset="0"/>
                <a:cs typeface="Arial" panose="020B0604020202020204" pitchFamily="34" charset="0"/>
              </a:rPr>
              <a:t>β</a:t>
            </a:r>
            <a:r>
              <a:rPr lang="en-GB" dirty="0">
                <a:latin typeface="Arial" panose="020B0604020202020204" pitchFamily="34" charset="0"/>
                <a:cs typeface="Arial" panose="020B0604020202020204" pitchFamily="34" charset="0"/>
              </a:rPr>
              <a:t>/</a:t>
            </a:r>
            <a:r>
              <a:rPr lang="az-Cyrl-AZ" dirty="0">
                <a:latin typeface="Arial" panose="020B0604020202020204" pitchFamily="34" charset="0"/>
                <a:cs typeface="Arial" panose="020B0604020202020204" pitchFamily="34" charset="0"/>
              </a:rPr>
              <a:t>ɣ</a:t>
            </a:r>
            <a:r>
              <a:rPr lang="en-GB" dirty="0">
                <a:latin typeface="Arial" panose="020B0604020202020204" pitchFamily="34" charset="0"/>
                <a:cs typeface="Arial" panose="020B0604020202020204" pitchFamily="34" charset="0"/>
              </a:rPr>
              <a:t> subunits</a:t>
            </a: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α</a:t>
            </a:r>
            <a:r>
              <a:rPr lang="en-GB" dirty="0">
                <a:latin typeface="Arial" panose="020B0604020202020204" pitchFamily="34" charset="0"/>
                <a:cs typeface="Arial" panose="020B0604020202020204" pitchFamily="34" charset="0"/>
              </a:rPr>
              <a:t>- subunit </a:t>
            </a:r>
            <a:r>
              <a:rPr lang="en-GB" b="1" dirty="0">
                <a:latin typeface="Arial" panose="020B0604020202020204" pitchFamily="34" charset="0"/>
                <a:cs typeface="Arial" panose="020B0604020202020204" pitchFamily="34" charset="0"/>
              </a:rPr>
              <a:t>inhibits</a:t>
            </a:r>
            <a:r>
              <a:rPr lang="en-GB" dirty="0">
                <a:latin typeface="Arial" panose="020B0604020202020204" pitchFamily="34" charset="0"/>
                <a:cs typeface="Arial" panose="020B0604020202020204" pitchFamily="34" charset="0"/>
              </a:rPr>
              <a:t> Adenylyl Cyclase which </a:t>
            </a:r>
            <a:r>
              <a:rPr lang="en-GB" b="1" dirty="0">
                <a:latin typeface="Arial" panose="020B0604020202020204" pitchFamily="34" charset="0"/>
                <a:cs typeface="Arial" panose="020B0604020202020204" pitchFamily="34" charset="0"/>
              </a:rPr>
              <a:t>prevents</a:t>
            </a:r>
            <a:r>
              <a:rPr lang="en-GB" dirty="0">
                <a:latin typeface="Arial" panose="020B0604020202020204" pitchFamily="34" charset="0"/>
                <a:cs typeface="Arial" panose="020B0604020202020204" pitchFamily="34" charset="0"/>
              </a:rPr>
              <a:t> the formation of cAMP</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Therefore </a:t>
            </a:r>
            <a:r>
              <a:rPr lang="en-GB" u="sng" dirty="0">
                <a:latin typeface="Arial" panose="020B0604020202020204" pitchFamily="34" charset="0"/>
                <a:cs typeface="Arial" panose="020B0604020202020204" pitchFamily="34" charset="0"/>
              </a:rPr>
              <a:t>no Protein Kinase A </a:t>
            </a:r>
            <a:r>
              <a:rPr lang="en-GB" dirty="0">
                <a:latin typeface="Arial" panose="020B0604020202020204" pitchFamily="34" charset="0"/>
                <a:cs typeface="Arial" panose="020B0604020202020204" pitchFamily="34" charset="0"/>
              </a:rPr>
              <a:t>activation</a:t>
            </a:r>
          </a:p>
          <a:p>
            <a:pPr marL="0" lvl="0" indent="0" algn="l" rtl="0">
              <a:lnSpc>
                <a:spcPct val="100000"/>
              </a:lnSpc>
              <a:spcBef>
                <a:spcPts val="0"/>
              </a:spcBef>
              <a:spcAft>
                <a:spcPts val="0"/>
              </a:spcAft>
              <a:buSzPts val="1100"/>
              <a:buNone/>
            </a:pPr>
            <a:endParaRPr dirty="0"/>
          </a:p>
        </p:txBody>
      </p:sp>
      <p:sp>
        <p:nvSpPr>
          <p:cNvPr id="112" name="Google Shape;112;p3:notes">
            <a:extLst>
              <a:ext uri="{FF2B5EF4-FFF2-40B4-BE49-F238E27FC236}">
                <a16:creationId xmlns:a16="http://schemas.microsoft.com/office/drawing/2014/main" id="{A217A6CC-48A2-5477-79AF-A4B11C91CD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6219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0B21D73D-ED88-5EF5-25DA-7C7F54E48284}"/>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9013B4E5-76F4-AE1E-354D-C51999C14C1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Binding of agonist to receptor causes conformational change</a:t>
            </a: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GDP exchanged for GTP bound to G Protein</a:t>
            </a: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Hydrolysis of GTP provides energy for dissociation of </a:t>
            </a:r>
            <a:r>
              <a:rPr lang="el-GR" sz="1100" dirty="0">
                <a:latin typeface="Arial" panose="020B0604020202020204" pitchFamily="34" charset="0"/>
                <a:cs typeface="Arial" panose="020B0604020202020204" pitchFamily="34" charset="0"/>
              </a:rPr>
              <a:t>α</a:t>
            </a:r>
            <a:r>
              <a:rPr lang="en-GB" sz="1100" dirty="0">
                <a:latin typeface="Arial" panose="020B0604020202020204" pitchFamily="34" charset="0"/>
                <a:cs typeface="Arial" panose="020B0604020202020204" pitchFamily="34" charset="0"/>
              </a:rPr>
              <a:t>- subunit, from </a:t>
            </a:r>
            <a:r>
              <a:rPr lang="el-GR" sz="1100" dirty="0">
                <a:latin typeface="Arial" panose="020B0604020202020204" pitchFamily="34" charset="0"/>
                <a:cs typeface="Arial" panose="020B0604020202020204" pitchFamily="34" charset="0"/>
              </a:rPr>
              <a:t>β</a:t>
            </a:r>
            <a:r>
              <a:rPr lang="en-GB" sz="1100" dirty="0">
                <a:latin typeface="Arial" panose="020B0604020202020204" pitchFamily="34" charset="0"/>
                <a:cs typeface="Arial" panose="020B0604020202020204" pitchFamily="34" charset="0"/>
              </a:rPr>
              <a:t>/</a:t>
            </a:r>
            <a:r>
              <a:rPr lang="az-Cyrl-AZ" sz="1100" dirty="0">
                <a:latin typeface="Arial" panose="020B0604020202020204" pitchFamily="34" charset="0"/>
                <a:cs typeface="Arial" panose="020B0604020202020204" pitchFamily="34" charset="0"/>
              </a:rPr>
              <a:t>ɣ</a:t>
            </a:r>
            <a:r>
              <a:rPr lang="en-GB" sz="1100" dirty="0">
                <a:latin typeface="Arial" panose="020B0604020202020204" pitchFamily="34" charset="0"/>
                <a:cs typeface="Arial" panose="020B0604020202020204" pitchFamily="34" charset="0"/>
              </a:rPr>
              <a:t> subunits</a:t>
            </a:r>
          </a:p>
          <a:p>
            <a:pPr marL="285750" indent="-285750">
              <a:buFont typeface="Arial" panose="020B0604020202020204" pitchFamily="34" charset="0"/>
              <a:buChar char="•"/>
            </a:pPr>
            <a:r>
              <a:rPr lang="el-GR" sz="1100" dirty="0">
                <a:latin typeface="Arial" panose="020B0604020202020204" pitchFamily="34" charset="0"/>
                <a:cs typeface="Arial" panose="020B0604020202020204" pitchFamily="34" charset="0"/>
              </a:rPr>
              <a:t>α</a:t>
            </a:r>
            <a:r>
              <a:rPr lang="en-GB" sz="1100" dirty="0">
                <a:latin typeface="Arial" panose="020B0604020202020204" pitchFamily="34" charset="0"/>
                <a:cs typeface="Arial" panose="020B0604020202020204" pitchFamily="34" charset="0"/>
              </a:rPr>
              <a:t>- subunit </a:t>
            </a:r>
            <a:r>
              <a:rPr lang="en-GB" sz="1100" b="1" dirty="0">
                <a:latin typeface="Arial" panose="020B0604020202020204" pitchFamily="34" charset="0"/>
                <a:cs typeface="Arial" panose="020B0604020202020204" pitchFamily="34" charset="0"/>
              </a:rPr>
              <a:t>activates</a:t>
            </a:r>
            <a:r>
              <a:rPr lang="en-GB" sz="1100" dirty="0">
                <a:latin typeface="Arial" panose="020B0604020202020204" pitchFamily="34" charset="0"/>
                <a:cs typeface="Arial" panose="020B0604020202020204" pitchFamily="34" charset="0"/>
              </a:rPr>
              <a:t> Adenylyl Cyclase which results in the </a:t>
            </a:r>
            <a:r>
              <a:rPr lang="en-GB" sz="1100" b="1" dirty="0">
                <a:latin typeface="Arial" panose="020B0604020202020204" pitchFamily="34" charset="0"/>
                <a:cs typeface="Arial" panose="020B0604020202020204" pitchFamily="34" charset="0"/>
              </a:rPr>
              <a:t>formation of cAMP</a:t>
            </a:r>
            <a:endParaRPr lang="en-GB"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cAMP </a:t>
            </a:r>
            <a:r>
              <a:rPr lang="en-GB" sz="1100" b="1" dirty="0">
                <a:latin typeface="Arial" panose="020B0604020202020204" pitchFamily="34" charset="0"/>
                <a:cs typeface="Arial" panose="020B0604020202020204" pitchFamily="34" charset="0"/>
              </a:rPr>
              <a:t>activates Protein Kinase A </a:t>
            </a:r>
            <a:r>
              <a:rPr lang="en-GB" sz="1100" dirty="0">
                <a:latin typeface="Arial" panose="020B0604020202020204" pitchFamily="34" charset="0"/>
                <a:cs typeface="Arial" panose="020B0604020202020204" pitchFamily="34" charset="0"/>
              </a:rPr>
              <a:t>which phosphorylates downstream target proteins</a:t>
            </a:r>
          </a:p>
          <a:p>
            <a:pPr marL="285750" indent="-2857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1 heart= beta 1 (+ kidneys for increased RAAS, </a:t>
            </a:r>
            <a:r>
              <a:rPr lang="en-GB" b="1" u="none" dirty="0"/>
              <a:t>Heart + kidneys are most imp for blood pressure control</a:t>
            </a:r>
            <a:r>
              <a:rPr lang="en-GB" b="0" u="none" dirty="0"/>
              <a:t>)</a:t>
            </a:r>
            <a:endParaRPr lang="en-GB"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2 lungs= beta 2</a:t>
            </a:r>
          </a:p>
          <a:p>
            <a:pPr marL="0" lvl="0" indent="0" algn="l" rtl="0">
              <a:lnSpc>
                <a:spcPct val="100000"/>
              </a:lnSpc>
              <a:spcBef>
                <a:spcPts val="0"/>
              </a:spcBef>
              <a:spcAft>
                <a:spcPts val="0"/>
              </a:spcAft>
              <a:buSzPts val="1100"/>
              <a:buNone/>
            </a:pPr>
            <a:endParaRPr dirty="0"/>
          </a:p>
        </p:txBody>
      </p:sp>
      <p:sp>
        <p:nvSpPr>
          <p:cNvPr id="112" name="Google Shape;112;p3:notes">
            <a:extLst>
              <a:ext uri="{FF2B5EF4-FFF2-40B4-BE49-F238E27FC236}">
                <a16:creationId xmlns:a16="http://schemas.microsoft.com/office/drawing/2014/main" id="{A2D1CA77-EA40-4562-0FBE-E86FE3AC1C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7682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7513D561-F0E9-372C-D607-D9F57A4ADFF7}"/>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93C0994F-A074-2642-413B-D657806DCE1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dirty="0">
                <a:ea typeface="Calibri"/>
                <a:cs typeface="Calibri"/>
              </a:rPr>
              <a:t>Odds are excitatory</a:t>
            </a:r>
          </a:p>
          <a:p>
            <a:r>
              <a:rPr lang="en-US" dirty="0">
                <a:ea typeface="Calibri"/>
                <a:cs typeface="Calibri"/>
              </a:rPr>
              <a:t>Evens are inhibitory</a:t>
            </a:r>
          </a:p>
          <a:p>
            <a:endParaRPr lang="en-US" dirty="0">
              <a:ea typeface="Calibri"/>
              <a:cs typeface="Calibri"/>
            </a:endParaRPr>
          </a:p>
          <a:p>
            <a:r>
              <a:rPr lang="en-US" dirty="0">
                <a:ea typeface="Calibri"/>
                <a:cs typeface="Calibri"/>
              </a:rPr>
              <a:t>Found at target tissues- heart, glands, smooth muscle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u="sng" dirty="0"/>
              <a:t>Parasympathetic smooth muscle:</a:t>
            </a:r>
            <a:r>
              <a:rPr lang="en-GB" u="none" dirty="0"/>
              <a:t> detrusor </a:t>
            </a:r>
            <a:r>
              <a:rPr lang="en-GB" b="1" u="none" dirty="0"/>
              <a:t>contracts</a:t>
            </a:r>
            <a:r>
              <a:rPr lang="en-GB" u="none" dirty="0"/>
              <a:t> so we can urinate, bronchioles </a:t>
            </a:r>
            <a:r>
              <a:rPr lang="en-GB" b="1" u="none" dirty="0"/>
              <a:t>contract</a:t>
            </a:r>
            <a:r>
              <a:rPr lang="en-GB" u="none" dirty="0"/>
              <a:t> as we have lower o2 demands, GI tract </a:t>
            </a:r>
            <a:r>
              <a:rPr lang="en-GB" b="1" u="none" dirty="0"/>
              <a:t>contracts</a:t>
            </a:r>
            <a:r>
              <a:rPr lang="en-GB" u="none" dirty="0"/>
              <a:t> so we can do peristalsis </a:t>
            </a:r>
            <a:endParaRPr lang="en-GB" dirty="0"/>
          </a:p>
          <a:p>
            <a:endParaRPr lang="en-US" dirty="0">
              <a:ea typeface="Calibri"/>
              <a:cs typeface="Calibri"/>
            </a:endParaRPr>
          </a:p>
          <a:p>
            <a:pPr marL="0" lvl="0" indent="0" algn="l" rtl="0">
              <a:lnSpc>
                <a:spcPct val="100000"/>
              </a:lnSpc>
              <a:spcBef>
                <a:spcPts val="0"/>
              </a:spcBef>
              <a:spcAft>
                <a:spcPts val="0"/>
              </a:spcAft>
              <a:buSzPts val="1100"/>
              <a:buNone/>
            </a:pPr>
            <a:endParaRPr dirty="0"/>
          </a:p>
        </p:txBody>
      </p:sp>
      <p:sp>
        <p:nvSpPr>
          <p:cNvPr id="112" name="Google Shape;112;p3:notes">
            <a:extLst>
              <a:ext uri="{FF2B5EF4-FFF2-40B4-BE49-F238E27FC236}">
                <a16:creationId xmlns:a16="http://schemas.microsoft.com/office/drawing/2014/main" id="{2BA5EFC2-2A37-532C-0847-5E3EDF5D8D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9403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E78C0CD1-5689-3A55-7120-7F5F6EC33B0F}"/>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F32F1719-8D2F-768A-16CF-C92BBDDDC74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Non-selective cation channel</a:t>
            </a:r>
            <a:r>
              <a:rPr lang="en-GB" dirty="0">
                <a:sym typeface="Wingdings" panose="05000000000000000000" pitchFamily="2" charset="2"/>
              </a:rPr>
              <a:t> depolarisation</a:t>
            </a:r>
          </a:p>
          <a:p>
            <a:pPr marL="0" lvl="0" indent="0" algn="l" rtl="0">
              <a:lnSpc>
                <a:spcPct val="100000"/>
              </a:lnSpc>
              <a:spcBef>
                <a:spcPts val="0"/>
              </a:spcBef>
              <a:spcAft>
                <a:spcPts val="0"/>
              </a:spcAft>
              <a:buSzPts val="1100"/>
              <a:buNone/>
            </a:pPr>
            <a:endParaRPr lang="en-GB" dirty="0">
              <a:sym typeface="Wingdings" panose="05000000000000000000" pitchFamily="2" charset="2"/>
            </a:endParaRPr>
          </a:p>
          <a:p>
            <a:pPr marL="0" lvl="0" indent="0" algn="l" rtl="0">
              <a:lnSpc>
                <a:spcPct val="100000"/>
              </a:lnSpc>
              <a:spcBef>
                <a:spcPts val="0"/>
              </a:spcBef>
              <a:spcAft>
                <a:spcPts val="0"/>
              </a:spcAft>
              <a:buSzPts val="1400"/>
              <a:buNone/>
            </a:pPr>
            <a:r>
              <a:rPr lang="en-GB" b="1" dirty="0"/>
              <a:t>Nicotinic: needed to make sure the entire peripheral nervous system functions well: </a:t>
            </a:r>
            <a:r>
              <a:rPr lang="en-GB" b="1" dirty="0" err="1"/>
              <a:t>ie</a:t>
            </a:r>
            <a:r>
              <a:rPr lang="en-GB" b="1" dirty="0"/>
              <a:t> rapid neural transmission</a:t>
            </a:r>
            <a:endParaRPr lang="en-GB" dirty="0"/>
          </a:p>
          <a:p>
            <a:pPr marL="0" lvl="0" indent="0" algn="l" rtl="0">
              <a:lnSpc>
                <a:spcPct val="100000"/>
              </a:lnSpc>
              <a:spcBef>
                <a:spcPts val="0"/>
              </a:spcBef>
              <a:spcAft>
                <a:spcPts val="0"/>
              </a:spcAft>
              <a:buSzPts val="1400"/>
              <a:buNone/>
            </a:pPr>
            <a:r>
              <a:rPr lang="en-GB" b="0" dirty="0"/>
              <a:t>Somatic: </a:t>
            </a:r>
            <a:r>
              <a:rPr lang="en-GB" dirty="0"/>
              <a:t>When nicotinic receptor stimulated: cations (</a:t>
            </a:r>
            <a:r>
              <a:rPr lang="en-GB" dirty="0" err="1"/>
              <a:t>eg</a:t>
            </a:r>
            <a:r>
              <a:rPr lang="en-GB" dirty="0"/>
              <a:t> K+/Ca2+ etc) enter the muscle/ganglion causing depolarisation 🡪 skeletal muscle contraction</a:t>
            </a:r>
          </a:p>
          <a:p>
            <a:pPr marL="0" lvl="0" indent="0" algn="l" rtl="0">
              <a:lnSpc>
                <a:spcPct val="100000"/>
              </a:lnSpc>
              <a:spcBef>
                <a:spcPts val="0"/>
              </a:spcBef>
              <a:spcAft>
                <a:spcPts val="0"/>
              </a:spcAft>
              <a:buSzPts val="1400"/>
              <a:buNone/>
            </a:pPr>
            <a:r>
              <a:rPr lang="en-GB" dirty="0"/>
              <a:t>Autonomic sympathetic/parasympathetic: allows transmission of impulses down the ganglia </a:t>
            </a:r>
          </a:p>
          <a:p>
            <a:pPr marL="0" lvl="0" indent="0" algn="l" rtl="0">
              <a:lnSpc>
                <a:spcPct val="100000"/>
              </a:lnSpc>
              <a:spcBef>
                <a:spcPts val="0"/>
              </a:spcBef>
              <a:spcAft>
                <a:spcPts val="0"/>
              </a:spcAft>
              <a:buSzPts val="1100"/>
              <a:buNone/>
            </a:pPr>
            <a:endParaRPr dirty="0"/>
          </a:p>
        </p:txBody>
      </p:sp>
      <p:sp>
        <p:nvSpPr>
          <p:cNvPr id="112" name="Google Shape;112;p3:notes">
            <a:extLst>
              <a:ext uri="{FF2B5EF4-FFF2-40B4-BE49-F238E27FC236}">
                <a16:creationId xmlns:a16="http://schemas.microsoft.com/office/drawing/2014/main" id="{9C8ECD01-0309-EDE3-A510-EBA36103E2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2613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89075E55-7D95-C8D3-5AC2-06784B174260}"/>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5D261757-E47A-8861-5E4B-C6B64F64BE1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Smooth muscle in gut, bladder and bronchioles</a:t>
            </a:r>
          </a:p>
          <a:p>
            <a:pPr marL="0" lvl="0" indent="0" algn="l" rtl="0">
              <a:lnSpc>
                <a:spcPct val="100000"/>
              </a:lnSpc>
              <a:spcBef>
                <a:spcPts val="0"/>
              </a:spcBef>
              <a:spcAft>
                <a:spcPts val="0"/>
              </a:spcAft>
              <a:buSzPts val="1100"/>
              <a:buNone/>
            </a:pPr>
            <a:endParaRPr dirty="0"/>
          </a:p>
        </p:txBody>
      </p:sp>
      <p:sp>
        <p:nvSpPr>
          <p:cNvPr id="112" name="Google Shape;112;p3:notes">
            <a:extLst>
              <a:ext uri="{FF2B5EF4-FFF2-40B4-BE49-F238E27FC236}">
                <a16:creationId xmlns:a16="http://schemas.microsoft.com/office/drawing/2014/main" id="{3DF24A12-027E-B57C-47EC-CA13BF80C7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2507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6199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CNS= brain + spinal chord</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dirty="0"/>
              <a:t>Somatic- voluntary</a:t>
            </a:r>
            <a:r>
              <a:rPr lang="en-GB" dirty="0">
                <a:sym typeface="Wingdings" panose="05000000000000000000" pitchFamily="2" charset="2"/>
              </a:rPr>
              <a:t> skeletal muscle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sym typeface="Wingdings" panose="05000000000000000000" pitchFamily="2" charset="2"/>
              </a:rPr>
              <a:t>Autonomic- involuntary </a:t>
            </a:r>
            <a:r>
              <a:rPr lang="en-GB" dirty="0"/>
              <a:t>smooth muscle (visceral organs + blood vessels) + cardiac muscle (heart)</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400"/>
              <a:buNone/>
            </a:pPr>
            <a:r>
              <a:rPr lang="en-GB" b="1" u="sng" dirty="0"/>
              <a:t>The autonomic NS: sympathetic vs parasympathetic, what is the enteric NS?</a:t>
            </a:r>
            <a:endParaRPr lang="en-GB" dirty="0"/>
          </a:p>
          <a:p>
            <a:pPr marL="0" lvl="0" indent="0" algn="l" rtl="0">
              <a:lnSpc>
                <a:spcPct val="100000"/>
              </a:lnSpc>
              <a:spcBef>
                <a:spcPts val="0"/>
              </a:spcBef>
              <a:spcAft>
                <a:spcPts val="0"/>
              </a:spcAft>
              <a:buSzPts val="1400"/>
              <a:buNone/>
            </a:pPr>
            <a:r>
              <a:rPr lang="en-GB" dirty="0"/>
              <a:t>Autonomic: sympathetic, parasympathetic + enteric too </a:t>
            </a:r>
          </a:p>
          <a:p>
            <a:pPr marL="0" lvl="0" indent="0" algn="l" rtl="0">
              <a:lnSpc>
                <a:spcPct val="100000"/>
              </a:lnSpc>
              <a:spcBef>
                <a:spcPts val="0"/>
              </a:spcBef>
              <a:spcAft>
                <a:spcPts val="0"/>
              </a:spcAft>
              <a:buSzPts val="1400"/>
              <a:buNone/>
            </a:pPr>
            <a:r>
              <a:rPr lang="en-GB" dirty="0"/>
              <a:t>	Sympathetic = fight / flight, Parasympathetic = rest + digest</a:t>
            </a:r>
          </a:p>
          <a:p>
            <a:pPr marL="0" lvl="0" indent="0" algn="l" rtl="0">
              <a:lnSpc>
                <a:spcPct val="100000"/>
              </a:lnSpc>
              <a:spcBef>
                <a:spcPts val="0"/>
              </a:spcBef>
              <a:spcAft>
                <a:spcPts val="0"/>
              </a:spcAft>
              <a:buSzPts val="1400"/>
              <a:buNone/>
            </a:pPr>
            <a:r>
              <a:rPr lang="en-GB" dirty="0"/>
              <a:t>	Enteric (not today’s focus) = specifically innervates the GI tract, acts by itself but also influenced by sympathetic + parasympathetic</a:t>
            </a:r>
            <a:endParaRPr dirty="0"/>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Parasympathetic in</a:t>
            </a:r>
            <a:r>
              <a:rPr lang="en-GB" sz="1100" b="0" i="0" u="none" strike="noStrike" cap="none" dirty="0">
                <a:solidFill>
                  <a:srgbClr val="000000"/>
                </a:solidFill>
                <a:effectLst/>
                <a:latin typeface="Arial"/>
                <a:ea typeface="Arial"/>
                <a:cs typeface="Arial"/>
                <a:sym typeface="Arial"/>
              </a:rPr>
              <a:t> lateral horn of grey matter/ brain stem</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cap="none" dirty="0">
                <a:solidFill>
                  <a:srgbClr val="000000"/>
                </a:solidFill>
                <a:effectLst/>
                <a:latin typeface="Arial"/>
                <a:ea typeface="Arial"/>
                <a:cs typeface="Arial"/>
                <a:sym typeface="Arial"/>
              </a:rPr>
              <a:t>Sympathetic trunk ganglion in chain near spinal chord</a:t>
            </a:r>
          </a:p>
          <a:p>
            <a:endParaRPr lang="en-GB" dirty="0"/>
          </a:p>
        </p:txBody>
      </p:sp>
    </p:spTree>
    <p:extLst>
      <p:ext uri="{BB962C8B-B14F-4D97-AF65-F5344CB8AC3E}">
        <p14:creationId xmlns:p14="http://schemas.microsoft.com/office/powerpoint/2010/main" val="2563780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a typeface="Calibri"/>
                <a:cs typeface="Calibri"/>
              </a:rPr>
              <a:t>NOTE: ALL preganglionic nerve fibres are cholinergic (Ach or nicotinic)</a:t>
            </a:r>
          </a:p>
          <a:p>
            <a:r>
              <a:rPr lang="en-US" dirty="0">
                <a:ea typeface="Calibri"/>
                <a:cs typeface="Calibri"/>
              </a:rPr>
              <a:t>ALL parasympathetic post synaptic receptors are acetylcholine or nicotinic </a:t>
            </a:r>
          </a:p>
          <a:p>
            <a:r>
              <a:rPr lang="en-US" dirty="0">
                <a:ea typeface="Calibri"/>
                <a:cs typeface="Calibri"/>
              </a:rPr>
              <a:t>Only the post-ganglionic fibres differ in NT used as is what differentiates PNS from SNS – it is why SNS is referred to as adrenergic system. </a:t>
            </a:r>
          </a:p>
          <a:p>
            <a:pPr lvl="1"/>
            <a:r>
              <a:rPr lang="en-US" dirty="0">
                <a:ea typeface="Calibri"/>
                <a:cs typeface="Calibri"/>
              </a:rPr>
              <a:t>Adrenergic receptor: noradrenaline</a:t>
            </a:r>
          </a:p>
          <a:p>
            <a:pPr lvl="1"/>
            <a:r>
              <a:rPr lang="en-US" dirty="0">
                <a:ea typeface="Calibri"/>
                <a:cs typeface="Calibri"/>
              </a:rPr>
              <a:t>Muscarinic receptor: acetylcholine</a:t>
            </a:r>
          </a:p>
          <a:p>
            <a:pPr lvl="1"/>
            <a:r>
              <a:rPr lang="en-US" dirty="0">
                <a:ea typeface="Calibri"/>
                <a:cs typeface="Calibri"/>
              </a:rPr>
              <a:t>Synapses directly to adrenal gland</a:t>
            </a:r>
            <a:r>
              <a:rPr lang="en-US" dirty="0">
                <a:ea typeface="Calibri"/>
                <a:cs typeface="Calibri"/>
                <a:sym typeface="Wingdings" panose="05000000000000000000" pitchFamily="2" charset="2"/>
              </a:rPr>
              <a:t> no end </a:t>
            </a:r>
            <a:r>
              <a:rPr lang="en-US" dirty="0" err="1">
                <a:ea typeface="Calibri"/>
                <a:cs typeface="Calibri"/>
                <a:sym typeface="Wingdings" panose="05000000000000000000" pitchFamily="2" charset="2"/>
              </a:rPr>
              <a:t>neurone</a:t>
            </a:r>
            <a:r>
              <a:rPr lang="en-US" dirty="0">
                <a:ea typeface="Calibri"/>
                <a:cs typeface="Calibri"/>
                <a:sym typeface="Wingdings" panose="05000000000000000000" pitchFamily="2" charset="2"/>
              </a:rPr>
              <a:t> tends to be Ach but not always NA and adrenaline in positive feedback loop</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181A909-4CCF-4399-A155-E58EABB570AC}" type="slidenum">
              <a:rPr lang="en-US"/>
              <a:t>21</a:t>
            </a:fld>
            <a:endParaRPr lang="en-US"/>
          </a:p>
        </p:txBody>
      </p:sp>
    </p:spTree>
    <p:extLst>
      <p:ext uri="{BB962C8B-B14F-4D97-AF65-F5344CB8AC3E}">
        <p14:creationId xmlns:p14="http://schemas.microsoft.com/office/powerpoint/2010/main" val="1604932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Arial"/>
              <a:buChar char="•"/>
            </a:pPr>
            <a:r>
              <a:rPr lang="en-US" dirty="0"/>
              <a:t>Bladder filling –</a:t>
            </a:r>
            <a:endParaRPr lang="en-US" dirty="0">
              <a:ea typeface="Calibri"/>
              <a:cs typeface="Calibri"/>
            </a:endParaRPr>
          </a:p>
          <a:p>
            <a:pPr marL="742950" lvl="1" indent="-285750">
              <a:buFont typeface="Arial"/>
              <a:buChar char="•"/>
            </a:pPr>
            <a:r>
              <a:rPr lang="en-US" dirty="0"/>
              <a:t>Want bladder to relax to fill, want urethra to contract to prevent urination</a:t>
            </a:r>
            <a:endParaRPr lang="en-US" dirty="0">
              <a:ea typeface="Calibri"/>
              <a:cs typeface="Calibri"/>
            </a:endParaRPr>
          </a:p>
          <a:p>
            <a:pPr marL="742950" lvl="1" indent="-285750">
              <a:buFont typeface="Arial"/>
              <a:buChar char="•"/>
            </a:pPr>
            <a:r>
              <a:rPr lang="en-US" dirty="0"/>
              <a:t> controlled by SNS via beta-3 receptors allows bladder smooth muscle to relax; via alpha-1 receptors, contracts urethra</a:t>
            </a:r>
            <a:endParaRPr lang="en-US" dirty="0">
              <a:ea typeface="Calibri"/>
              <a:cs typeface="Calibri"/>
            </a:endParaRPr>
          </a:p>
          <a:p>
            <a:pPr marL="285750" indent="-285750">
              <a:buFont typeface="Arial"/>
              <a:buChar char="•"/>
            </a:pPr>
            <a:r>
              <a:rPr lang="en-US" dirty="0"/>
              <a:t>Micturition</a:t>
            </a:r>
            <a:endParaRPr lang="en-US" dirty="0">
              <a:ea typeface="Calibri"/>
              <a:cs typeface="Calibri"/>
            </a:endParaRPr>
          </a:p>
          <a:p>
            <a:pPr marL="742950" lvl="1" indent="-285750">
              <a:buFont typeface="Arial"/>
              <a:buChar char="•"/>
            </a:pPr>
            <a:r>
              <a:rPr lang="en-US" dirty="0"/>
              <a:t>Switch to PNS voiding reflex</a:t>
            </a:r>
            <a:endParaRPr lang="en-US" dirty="0">
              <a:ea typeface="Calibri"/>
              <a:cs typeface="Calibri"/>
            </a:endParaRPr>
          </a:p>
          <a:p>
            <a:pPr marL="1200150" lvl="2" indent="-285750">
              <a:buFont typeface="Arial"/>
              <a:buChar char="•"/>
            </a:pPr>
            <a:r>
              <a:rPr lang="en-US" dirty="0"/>
              <a:t>PNS causes contraction of bladder via M2, and M3 receptors</a:t>
            </a:r>
            <a:endParaRPr lang="en-US" dirty="0">
              <a:ea typeface="Calibri"/>
              <a:cs typeface="Calibri"/>
            </a:endParaRPr>
          </a:p>
          <a:p>
            <a:pPr marL="1200150" lvl="2" indent="-285750">
              <a:buFont typeface="Arial"/>
              <a:buChar char="•"/>
            </a:pPr>
            <a:r>
              <a:rPr lang="en-US" dirty="0"/>
              <a:t>Nitric oxide inhibits the contraction of urethra </a:t>
            </a:r>
            <a:endParaRPr lang="en-US" dirty="0">
              <a:ea typeface="Calibri"/>
              <a:cs typeface="Calibri"/>
            </a:endParaRPr>
          </a:p>
          <a:p>
            <a:pPr marL="742950" lvl="1" indent="-285750">
              <a:buFont typeface="Arial"/>
              <a:buChar char="•"/>
            </a:pPr>
            <a:r>
              <a:rPr lang="en-US" dirty="0"/>
              <a:t>Turn off somatic input to also prevent contraction of urethra</a:t>
            </a:r>
            <a:endParaRPr lang="en-US" dirty="0">
              <a:ea typeface="Calibri"/>
              <a:cs typeface="Calibri"/>
            </a:endParaRPr>
          </a:p>
          <a:p>
            <a:pPr marL="285750" indent="-285750">
              <a:buFont typeface="Arial"/>
              <a:buChar char="•"/>
            </a:pPr>
            <a:r>
              <a:rPr lang="en-US" dirty="0"/>
              <a:t>During incontinence, get unwanted activation of the micturition pathway </a:t>
            </a:r>
            <a:endParaRPr lang="en-US" dirty="0">
              <a:ea typeface="Calibri" panose="020F0502020204030204"/>
              <a:cs typeface="Calibri" panose="020F0502020204030204"/>
            </a:endParaRPr>
          </a:p>
          <a:p>
            <a:pPr marL="285750" indent="-285750">
              <a:buFont typeface="Arial"/>
              <a:buChar char="•"/>
            </a:pPr>
            <a:r>
              <a:rPr lang="en-US" dirty="0">
                <a:ea typeface="Calibri" panose="020F0502020204030204"/>
                <a:cs typeface="Calibri" panose="020F0502020204030204"/>
              </a:rPr>
              <a:t>3 rhymes with pee</a:t>
            </a:r>
          </a:p>
          <a:p>
            <a:pPr marL="742950" lvl="1" indent="-285750">
              <a:buFont typeface="Arial"/>
              <a:buChar char="•"/>
            </a:pPr>
            <a:r>
              <a:rPr lang="en-US" dirty="0">
                <a:ea typeface="Calibri" panose="020F0502020204030204"/>
                <a:cs typeface="Calibri" panose="020F0502020204030204"/>
              </a:rPr>
              <a:t>B for beta = block – so bladder fills, stops you from peeing</a:t>
            </a:r>
          </a:p>
          <a:p>
            <a:pPr marL="742950" lvl="1" indent="-285750">
              <a:buFont typeface="Arial"/>
              <a:buChar char="•"/>
            </a:pPr>
            <a:r>
              <a:rPr lang="en-US" dirty="0">
                <a:ea typeface="Calibri" panose="020F0502020204030204"/>
                <a:cs typeface="Calibri" panose="020F0502020204030204"/>
              </a:rPr>
              <a:t>M for muscarinic = make – so bladder contracts i.e., micturition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Although the sympathetic and parasympathetic nervous systems have opposing actions on the functioning of some organs they are not fighting with each other. Instead they cooperate with other, generally by being activated in a reciprocal fashion as effector arms of autonomic reflexes. An example of this is the baroreceptor reflex which stabilizes the blood pressure. The baroreceptors are pressure sensors located in the aortic arch and in the carotid sinuses, and they are activated by stretching of the aorta and the carotid arteries caused by an increase in blood pressure. When activated, they signal to the nucleus tractus solitarius in the medulla which will orchestrate a reflex which uses both branches of the ANS to bring the BP back down again. When blood pressure increases, parasympathetic drive to the heart increases, acting on the SA node, the heart’s pacemaker, to slow the heart rate. Sympathetic drive to the SA node will decrease, which reinforces this slowing. Sympathetic drive to the heart muscle, which increases it’s contractility, will also fall, so the heart will beat less forcefully. As a result of these cardiac effects, the cardiac output will fall. Sympathetic drive to the arteries, which causes vasoconstriction, will also decrease, leading to vasodilatation and a fall in peripheral resistance. The veins will also relax, and this reduces preload, which via the Starling effect will also decrease cardiac contraction. Since blood </a:t>
            </a:r>
            <a:r>
              <a:rPr lang="en-US" sz="1200" b="0" i="0" u="none" strike="noStrike" kern="1200" dirty="0" err="1">
                <a:solidFill>
                  <a:schemeClr val="tx1"/>
                </a:solidFill>
                <a:effectLst/>
                <a:latin typeface="+mn-lt"/>
                <a:ea typeface="+mn-ea"/>
                <a:cs typeface="+mn-cs"/>
              </a:rPr>
              <a:t>blood</a:t>
            </a:r>
            <a:r>
              <a:rPr lang="en-US" sz="1200" b="0" i="0" u="none" strike="noStrike" kern="1200" dirty="0">
                <a:solidFill>
                  <a:schemeClr val="tx1"/>
                </a:solidFill>
                <a:effectLst/>
                <a:latin typeface="+mn-lt"/>
                <a:ea typeface="+mn-ea"/>
                <a:cs typeface="+mn-cs"/>
              </a:rPr>
              <a:t> pressure equals cardiac output x total peripheral resistance, blood pressure will fall back to its set point. On the other hand, if the blood pressure fall from its set point ,the baroreceptor reflex will cause opposite effects on the ANS to occur, which brings the blood pressure back up again. </a:t>
            </a:r>
            <a:endParaRPr lang="en-US" b="0" dirty="0">
              <a:effectLst/>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181A909-4CCF-4399-A155-E58EABB570AC}" type="slidenum">
              <a:rPr lang="en-GB" smtClean="0"/>
              <a:t>22</a:t>
            </a:fld>
            <a:endParaRPr lang="en-GB"/>
          </a:p>
        </p:txBody>
      </p:sp>
    </p:spTree>
    <p:extLst>
      <p:ext uri="{BB962C8B-B14F-4D97-AF65-F5344CB8AC3E}">
        <p14:creationId xmlns:p14="http://schemas.microsoft.com/office/powerpoint/2010/main" val="217067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2D71CFC9-3DAD-0135-756B-E38698197F88}"/>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1B6AD029-99C7-B87C-58EC-9C96B5EA071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Toxicology testing: using higher doses over chronic periods to identify tissues/ organs at highest risk</a:t>
            </a:r>
          </a:p>
          <a:p>
            <a:pPr marL="0" lvl="0" indent="0" algn="l" rtl="0">
              <a:lnSpc>
                <a:spcPct val="100000"/>
              </a:lnSpc>
              <a:spcBef>
                <a:spcPts val="0"/>
              </a:spcBef>
              <a:spcAft>
                <a:spcPts val="0"/>
              </a:spcAft>
              <a:buSzPts val="1100"/>
              <a:buNone/>
            </a:pPr>
            <a:r>
              <a:rPr lang="en-GB" dirty="0"/>
              <a:t>Safety pharmacology: using therapeutic dose range to identify any acute effects on ‘core battery’- cardiovascular, CNS, </a:t>
            </a:r>
            <a:r>
              <a:rPr lang="en-GB" dirty="0" err="1"/>
              <a:t>resp</a:t>
            </a:r>
            <a:endParaRPr dirty="0"/>
          </a:p>
        </p:txBody>
      </p:sp>
      <p:sp>
        <p:nvSpPr>
          <p:cNvPr id="112" name="Google Shape;112;p3:notes">
            <a:extLst>
              <a:ext uri="{FF2B5EF4-FFF2-40B4-BE49-F238E27FC236}">
                <a16:creationId xmlns:a16="http://schemas.microsoft.com/office/drawing/2014/main" id="{22C42C6B-0C7D-2280-6DDD-52F73C57A0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4873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3EBC0EFE-CA7F-EF8A-DC66-25C4201FC6AE}"/>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6620FBA0-9030-86C7-3894-B1755A1C5DE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Phase I: explores safety (side effects) and tolerability (comfort)</a:t>
            </a:r>
          </a:p>
          <a:p>
            <a:pPr marL="0" lvl="0" indent="0" algn="l" rtl="0">
              <a:lnSpc>
                <a:spcPct val="100000"/>
              </a:lnSpc>
              <a:spcBef>
                <a:spcPts val="0"/>
              </a:spcBef>
              <a:spcAft>
                <a:spcPts val="0"/>
              </a:spcAft>
              <a:buSzPts val="1100"/>
              <a:buNone/>
            </a:pPr>
            <a:r>
              <a:rPr lang="en-GB" dirty="0"/>
              <a:t>	-Small number of HEALTHY volunteers</a:t>
            </a:r>
          </a:p>
          <a:p>
            <a:pPr marL="0" lvl="0" indent="0" algn="l" rtl="0">
              <a:lnSpc>
                <a:spcPct val="100000"/>
              </a:lnSpc>
              <a:spcBef>
                <a:spcPts val="0"/>
              </a:spcBef>
              <a:spcAft>
                <a:spcPts val="0"/>
              </a:spcAft>
              <a:buSzPts val="1100"/>
              <a:buNone/>
            </a:pPr>
            <a:r>
              <a:rPr lang="en-GB" dirty="0"/>
              <a:t>Phase II: explores clinical efficacy and confirm safety and tolerability</a:t>
            </a:r>
          </a:p>
          <a:p>
            <a:pPr marL="0" lvl="0" indent="0" algn="l" rtl="0">
              <a:lnSpc>
                <a:spcPct val="100000"/>
              </a:lnSpc>
              <a:spcBef>
                <a:spcPts val="0"/>
              </a:spcBef>
              <a:spcAft>
                <a:spcPts val="0"/>
              </a:spcAft>
              <a:buSzPts val="1100"/>
              <a:buNone/>
            </a:pPr>
            <a:r>
              <a:rPr lang="en-GB" dirty="0"/>
              <a:t>	- IIa: larger number of patients</a:t>
            </a:r>
          </a:p>
          <a:p>
            <a:pPr marL="0" lvl="0" indent="0" algn="l" rtl="0">
              <a:lnSpc>
                <a:spcPct val="100000"/>
              </a:lnSpc>
              <a:spcBef>
                <a:spcPts val="0"/>
              </a:spcBef>
              <a:spcAft>
                <a:spcPts val="0"/>
              </a:spcAft>
              <a:buSzPts val="1100"/>
              <a:buNone/>
            </a:pPr>
            <a:r>
              <a:rPr lang="en-GB" dirty="0"/>
              <a:t>	-IIa: larger sample to confirm</a:t>
            </a:r>
          </a:p>
          <a:p>
            <a:pPr marL="0" lvl="0" indent="0" algn="l" rtl="0">
              <a:lnSpc>
                <a:spcPct val="100000"/>
              </a:lnSpc>
              <a:spcBef>
                <a:spcPts val="0"/>
              </a:spcBef>
              <a:spcAft>
                <a:spcPts val="0"/>
              </a:spcAft>
              <a:buSzPts val="1100"/>
              <a:buNone/>
            </a:pPr>
            <a:r>
              <a:rPr lang="en-GB" dirty="0"/>
              <a:t>Phase III: explores how effective and safe the treatment is compared to standard</a:t>
            </a:r>
          </a:p>
          <a:p>
            <a:pPr marL="0" lvl="0" indent="0" algn="l" rtl="0">
              <a:lnSpc>
                <a:spcPct val="100000"/>
              </a:lnSpc>
              <a:spcBef>
                <a:spcPts val="0"/>
              </a:spcBef>
              <a:spcAft>
                <a:spcPts val="0"/>
              </a:spcAft>
              <a:buSzPts val="1100"/>
              <a:buNone/>
            </a:pPr>
            <a:r>
              <a:rPr lang="en-GB" dirty="0"/>
              <a:t>	-Drug tested in thousands of patients, often multi-centres</a:t>
            </a:r>
          </a:p>
          <a:p>
            <a:pPr marL="0" lvl="0" indent="0" algn="l" rtl="0">
              <a:lnSpc>
                <a:spcPct val="100000"/>
              </a:lnSpc>
              <a:spcBef>
                <a:spcPts val="0"/>
              </a:spcBef>
              <a:spcAft>
                <a:spcPts val="0"/>
              </a:spcAft>
              <a:buSzPts val="1100"/>
              <a:buNone/>
            </a:pPr>
            <a:r>
              <a:rPr lang="en-GB" dirty="0"/>
              <a:t>Phase IV: ongoing</a:t>
            </a:r>
          </a:p>
          <a:p>
            <a:pPr marL="0" lvl="0" indent="0" algn="l" rtl="0">
              <a:lnSpc>
                <a:spcPct val="100000"/>
              </a:lnSpc>
              <a:spcBef>
                <a:spcPts val="0"/>
              </a:spcBef>
              <a:spcAft>
                <a:spcPts val="0"/>
              </a:spcAft>
              <a:buSzPts val="1100"/>
              <a:buNone/>
            </a:pPr>
            <a:r>
              <a:rPr lang="en-GB" dirty="0"/>
              <a:t>	-Drug licensed and on market, monitor consequences of increasing exposure in tens of thousands of patients</a:t>
            </a:r>
            <a:endParaRPr dirty="0"/>
          </a:p>
        </p:txBody>
      </p:sp>
      <p:sp>
        <p:nvSpPr>
          <p:cNvPr id="112" name="Google Shape;112;p3:notes">
            <a:extLst>
              <a:ext uri="{FF2B5EF4-FFF2-40B4-BE49-F238E27FC236}">
                <a16:creationId xmlns:a16="http://schemas.microsoft.com/office/drawing/2014/main" id="{04614D3A-E3C4-4D3C-8F00-EF949505CF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3632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AF3029FC-AC82-84A4-2CCA-AB4528A2E8AC}"/>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E432BF7F-5EF1-67F8-2290-2918C622D05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Binding is reversible in most cases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P= proportion of receptors occupied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Log graph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AFFINITY of drug= “Molar concentration of drug required to occupy 50% of receptors at equilibrium”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err="1"/>
              <a:t>Kd</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Low </a:t>
            </a:r>
            <a:r>
              <a:rPr lang="en-GB" dirty="0" err="1"/>
              <a:t>Kd</a:t>
            </a:r>
            <a:r>
              <a:rPr lang="en-GB" dirty="0"/>
              <a:t>= HIGH affinity as need less drug to occupy receptors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High </a:t>
            </a:r>
            <a:r>
              <a:rPr lang="en-GB" dirty="0" err="1"/>
              <a:t>Kd</a:t>
            </a:r>
            <a:r>
              <a:rPr lang="en-GB" dirty="0"/>
              <a:t>= LOW affinity as need more drug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lvl="0" indent="0" algn="l" rtl="0">
              <a:lnSpc>
                <a:spcPct val="100000"/>
              </a:lnSpc>
              <a:spcBef>
                <a:spcPts val="0"/>
              </a:spcBef>
              <a:spcAft>
                <a:spcPts val="0"/>
              </a:spcAft>
              <a:buSzPts val="1100"/>
              <a:buNone/>
            </a:pPr>
            <a:endParaRPr dirty="0"/>
          </a:p>
        </p:txBody>
      </p:sp>
      <p:sp>
        <p:nvSpPr>
          <p:cNvPr id="112" name="Google Shape;112;p3:notes">
            <a:extLst>
              <a:ext uri="{FF2B5EF4-FFF2-40B4-BE49-F238E27FC236}">
                <a16:creationId xmlns:a16="http://schemas.microsoft.com/office/drawing/2014/main" id="{56F412A4-AE04-49D6-2D21-834F1ED173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2416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232E8A90-1F5A-9BE6-98CC-843CA91E7CA6}"/>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03D0B3AE-088A-55BB-1B68-9CDAB7BFD50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Binding is reversible in most cases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P= proportion of receptors occupied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Log graph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AFFINITY of drug= “Molar concentration of drug required to occupy 50% of receptors at equilibrium”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err="1"/>
              <a:t>Kd</a:t>
            </a:r>
            <a:r>
              <a:rPr lang="en-GB" dirty="0">
                <a:sym typeface="Wingdings" panose="05000000000000000000" pitchFamily="2" charset="2"/>
              </a:rPr>
              <a:t> dissociation constant </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Low </a:t>
            </a:r>
            <a:r>
              <a:rPr lang="en-GB" dirty="0" err="1"/>
              <a:t>Kd</a:t>
            </a:r>
            <a:r>
              <a:rPr lang="en-GB" dirty="0"/>
              <a:t>= HIGH affinity as need less drug to occupy receptors, binds tightly, dissociates slowly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High </a:t>
            </a:r>
            <a:r>
              <a:rPr lang="en-GB" dirty="0" err="1"/>
              <a:t>Kd</a:t>
            </a:r>
            <a:r>
              <a:rPr lang="en-GB" dirty="0"/>
              <a:t>= LOW affinity as need more drug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lvl="0" indent="0" algn="l" rtl="0">
              <a:lnSpc>
                <a:spcPct val="100000"/>
              </a:lnSpc>
              <a:spcBef>
                <a:spcPts val="0"/>
              </a:spcBef>
              <a:spcAft>
                <a:spcPts val="0"/>
              </a:spcAft>
              <a:buSzPts val="1100"/>
              <a:buNone/>
            </a:pPr>
            <a:endParaRPr dirty="0"/>
          </a:p>
        </p:txBody>
      </p:sp>
      <p:sp>
        <p:nvSpPr>
          <p:cNvPr id="112" name="Google Shape;112;p3:notes">
            <a:extLst>
              <a:ext uri="{FF2B5EF4-FFF2-40B4-BE49-F238E27FC236}">
                <a16:creationId xmlns:a16="http://schemas.microsoft.com/office/drawing/2014/main" id="{0A6F4549-772B-82CA-1818-04E70FD865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1575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921292CC-FAE8-1F61-08B2-AFA2467B0863}"/>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3334A12A-5D94-647C-6E98-EA8B7F1472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lvl="0" indent="0" algn="l" rtl="0">
              <a:lnSpc>
                <a:spcPct val="100000"/>
              </a:lnSpc>
              <a:spcBef>
                <a:spcPts val="0"/>
              </a:spcBef>
              <a:spcAft>
                <a:spcPts val="0"/>
              </a:spcAft>
              <a:buSzPts val="1100"/>
              <a:buNone/>
            </a:pPr>
            <a:endParaRPr dirty="0"/>
          </a:p>
        </p:txBody>
      </p:sp>
      <p:sp>
        <p:nvSpPr>
          <p:cNvPr id="112" name="Google Shape;112;p3:notes">
            <a:extLst>
              <a:ext uri="{FF2B5EF4-FFF2-40B4-BE49-F238E27FC236}">
                <a16:creationId xmlns:a16="http://schemas.microsoft.com/office/drawing/2014/main" id="{8B1C1BBF-3559-BCB5-355B-484A69F71D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8212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4DD31A40-F242-342D-1ED9-B01C68939545}"/>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9881D845-93E1-5410-F4AA-1FFB0496BE8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Full agonists produce maximal response whilst only activating a fraction of the available receptors</a:t>
            </a:r>
          </a:p>
          <a:p>
            <a:pPr marL="0" lvl="0" indent="0" algn="l" rtl="0">
              <a:lnSpc>
                <a:spcPct val="100000"/>
              </a:lnSpc>
              <a:spcBef>
                <a:spcPts val="0"/>
              </a:spcBef>
              <a:spcAft>
                <a:spcPts val="0"/>
              </a:spcAft>
              <a:buSzPts val="1100"/>
              <a:buNone/>
            </a:pPr>
            <a:r>
              <a:rPr lang="en-GB" dirty="0"/>
              <a:t>Partial agonists fail to produce full response DESPITE occupying ALL available receptors</a:t>
            </a:r>
            <a:endParaRPr dirty="0"/>
          </a:p>
        </p:txBody>
      </p:sp>
      <p:sp>
        <p:nvSpPr>
          <p:cNvPr id="112" name="Google Shape;112;p3:notes">
            <a:extLst>
              <a:ext uri="{FF2B5EF4-FFF2-40B4-BE49-F238E27FC236}">
                <a16:creationId xmlns:a16="http://schemas.microsoft.com/office/drawing/2014/main" id="{154608BD-3499-F6C0-ED4F-4F4B4B819F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3901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D698285F-E3ED-B8A7-39DA-503ACBF0AA3B}"/>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944C6A83-4C0C-BE44-9B68-5C8A99A2EEA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Competitive antagonists have affinity but not efficacy- will shift the log concentration response PARALLEL to the RIGHT</a:t>
            </a:r>
          </a:p>
          <a:p>
            <a:pPr marL="0" lvl="0" indent="0" algn="l" rtl="0">
              <a:lnSpc>
                <a:spcPct val="100000"/>
              </a:lnSpc>
              <a:spcBef>
                <a:spcPts val="0"/>
              </a:spcBef>
              <a:spcAft>
                <a:spcPts val="0"/>
              </a:spcAft>
              <a:buSzPts val="1100"/>
              <a:buNone/>
            </a:pPr>
            <a:r>
              <a:rPr lang="en-GB" dirty="0"/>
              <a:t>Non-competitive antagonists shift the log response  to right but not parallel </a:t>
            </a:r>
            <a:endParaRPr dirty="0"/>
          </a:p>
        </p:txBody>
      </p:sp>
      <p:sp>
        <p:nvSpPr>
          <p:cNvPr id="112" name="Google Shape;112;p3:notes">
            <a:extLst>
              <a:ext uri="{FF2B5EF4-FFF2-40B4-BE49-F238E27FC236}">
                <a16:creationId xmlns:a16="http://schemas.microsoft.com/office/drawing/2014/main" id="{A6350BB6-87DE-3A85-EABC-DF3A72F6F2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4825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20B07EA5-91BF-3659-C6AB-3F8B53769238}"/>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549FD7C0-CEDD-90F6-B3DE-0A17E91C82A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a typeface="Calibri"/>
                <a:cs typeface="Calibri"/>
              </a:rPr>
              <a:t>Note: </a:t>
            </a:r>
            <a:r>
              <a:rPr lang="en-US" dirty="0"/>
              <a:t>This is a </a:t>
            </a:r>
            <a:r>
              <a:rPr lang="en-US" b="1" dirty="0"/>
              <a:t>superficial</a:t>
            </a:r>
            <a:r>
              <a:rPr lang="en-US" dirty="0"/>
              <a:t> classification; motor neuron cell bodies may reside in the CNS but their axons are in the PNS.</a:t>
            </a:r>
          </a:p>
          <a:p>
            <a:pPr marL="0" lvl="0" indent="0" algn="l" rtl="0">
              <a:lnSpc>
                <a:spcPct val="100000"/>
              </a:lnSpc>
              <a:spcBef>
                <a:spcPts val="0"/>
              </a:spcBef>
              <a:spcAft>
                <a:spcPts val="0"/>
              </a:spcAft>
              <a:buSzPts val="1100"/>
              <a:buNone/>
            </a:pPr>
            <a:endParaRPr dirty="0"/>
          </a:p>
        </p:txBody>
      </p:sp>
      <p:sp>
        <p:nvSpPr>
          <p:cNvPr id="112" name="Google Shape;112;p3:notes">
            <a:extLst>
              <a:ext uri="{FF2B5EF4-FFF2-40B4-BE49-F238E27FC236}">
                <a16:creationId xmlns:a16="http://schemas.microsoft.com/office/drawing/2014/main" id="{8656CB96-3F27-9320-8DC2-EDCB1A32F8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6443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B21B8A97-F637-B523-A063-C06BD5D52282}"/>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95992D88-3923-664B-C3E3-D3ACFACBA2C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Primary measures of a drug</a:t>
            </a:r>
          </a:p>
          <a:p>
            <a:pPr marL="0" lvl="0" indent="0" algn="l" rtl="0">
              <a:lnSpc>
                <a:spcPct val="100000"/>
              </a:lnSpc>
              <a:spcBef>
                <a:spcPts val="0"/>
              </a:spcBef>
              <a:spcAft>
                <a:spcPts val="0"/>
              </a:spcAft>
              <a:buSzPts val="1100"/>
              <a:buNone/>
            </a:pPr>
            <a:r>
              <a:rPr lang="en-GB" b="1" dirty="0"/>
              <a:t>Absorption</a:t>
            </a:r>
            <a:r>
              <a:rPr lang="en-GB" dirty="0"/>
              <a:t>: the process by which a drug moves from the site of administration to the site of action</a:t>
            </a:r>
          </a:p>
          <a:p>
            <a:pPr marL="0" lvl="0" indent="0" algn="l" rtl="0">
              <a:lnSpc>
                <a:spcPct val="100000"/>
              </a:lnSpc>
              <a:spcBef>
                <a:spcPts val="0"/>
              </a:spcBef>
              <a:spcAft>
                <a:spcPts val="0"/>
              </a:spcAft>
              <a:buSzPts val="1100"/>
              <a:buNone/>
            </a:pPr>
            <a:r>
              <a:rPr lang="en-GB" dirty="0"/>
              <a:t>	-Solubility and pH dependent</a:t>
            </a:r>
          </a:p>
          <a:p>
            <a:pPr marL="0" lvl="0" indent="0" algn="l" rtl="0">
              <a:lnSpc>
                <a:spcPct val="100000"/>
              </a:lnSpc>
              <a:spcBef>
                <a:spcPts val="0"/>
              </a:spcBef>
              <a:spcAft>
                <a:spcPts val="0"/>
              </a:spcAft>
              <a:buSzPts val="1100"/>
              <a:buNone/>
            </a:pPr>
            <a:r>
              <a:rPr lang="en-GB" b="1" dirty="0"/>
              <a:t>Distribution</a:t>
            </a:r>
            <a:r>
              <a:rPr lang="en-GB" dirty="0"/>
              <a:t>: the process by which a drug moves from the bloodstream into the peripheral tissues</a:t>
            </a:r>
          </a:p>
          <a:p>
            <a:pPr marL="0" lvl="0" indent="0" algn="l" rtl="0">
              <a:lnSpc>
                <a:spcPct val="100000"/>
              </a:lnSpc>
              <a:spcBef>
                <a:spcPts val="0"/>
              </a:spcBef>
              <a:spcAft>
                <a:spcPts val="0"/>
              </a:spcAft>
              <a:buSzPts val="1100"/>
              <a:buNone/>
            </a:pPr>
            <a:r>
              <a:rPr lang="en-GB" dirty="0"/>
              <a:t>	-Driven by relative affinity of binding for blood and tissue compartments</a:t>
            </a:r>
          </a:p>
          <a:p>
            <a:pPr marL="0" lvl="0" indent="0" algn="l" rtl="0">
              <a:lnSpc>
                <a:spcPct val="100000"/>
              </a:lnSpc>
              <a:spcBef>
                <a:spcPts val="0"/>
              </a:spcBef>
              <a:spcAft>
                <a:spcPts val="0"/>
              </a:spcAft>
              <a:buSzPts val="1100"/>
              <a:buNone/>
            </a:pPr>
            <a:r>
              <a:rPr lang="en-GB" dirty="0"/>
              <a:t>	-Quantified by volume of distribution (amount of drug in body: amount in plasma)</a:t>
            </a:r>
          </a:p>
          <a:p>
            <a:pPr marL="0" lvl="0" indent="0" algn="l" rtl="0">
              <a:lnSpc>
                <a:spcPct val="100000"/>
              </a:lnSpc>
              <a:spcBef>
                <a:spcPts val="0"/>
              </a:spcBef>
              <a:spcAft>
                <a:spcPts val="0"/>
              </a:spcAft>
              <a:buSzPts val="1100"/>
              <a:buNone/>
            </a:pPr>
            <a:r>
              <a:rPr lang="en-GB" b="1" dirty="0"/>
              <a:t>Metabolism</a:t>
            </a:r>
            <a:r>
              <a:rPr lang="en-GB" dirty="0"/>
              <a:t>: irreversible chemical alteration of drug by a biological </a:t>
            </a:r>
          </a:p>
          <a:p>
            <a:pPr marL="0" lvl="0" indent="0" algn="l" rtl="0">
              <a:lnSpc>
                <a:spcPct val="100000"/>
              </a:lnSpc>
              <a:spcBef>
                <a:spcPts val="0"/>
              </a:spcBef>
              <a:spcAft>
                <a:spcPts val="0"/>
              </a:spcAft>
              <a:buSzPts val="1100"/>
              <a:buNone/>
            </a:pPr>
            <a:r>
              <a:rPr lang="en-GB" dirty="0"/>
              <a:t>	-Phase 1: reactions</a:t>
            </a:r>
          </a:p>
          <a:p>
            <a:pPr marL="0" lvl="0" indent="0" algn="l" rtl="0">
              <a:lnSpc>
                <a:spcPct val="100000"/>
              </a:lnSpc>
              <a:spcBef>
                <a:spcPts val="0"/>
              </a:spcBef>
              <a:spcAft>
                <a:spcPts val="0"/>
              </a:spcAft>
              <a:buSzPts val="1100"/>
              <a:buNone/>
            </a:pPr>
            <a:r>
              <a:rPr lang="en-GB" dirty="0"/>
              <a:t>	-Phase 2: conjugation reactions</a:t>
            </a:r>
          </a:p>
          <a:p>
            <a:pPr marL="0" lvl="0" indent="0" algn="l" rtl="0">
              <a:lnSpc>
                <a:spcPct val="100000"/>
              </a:lnSpc>
              <a:spcBef>
                <a:spcPts val="0"/>
              </a:spcBef>
              <a:spcAft>
                <a:spcPts val="0"/>
              </a:spcAft>
              <a:buSzPts val="1100"/>
              <a:buNone/>
            </a:pPr>
            <a:r>
              <a:rPr lang="en-GB" b="1" dirty="0"/>
              <a:t>Excretion</a:t>
            </a:r>
            <a:r>
              <a:rPr lang="en-GB" b="0" dirty="0"/>
              <a:t>: irreversible elimination of drug from the systemic circulation</a:t>
            </a:r>
          </a:p>
          <a:p>
            <a:pPr marL="0" lvl="0" indent="0" algn="l" rtl="0">
              <a:lnSpc>
                <a:spcPct val="100000"/>
              </a:lnSpc>
              <a:spcBef>
                <a:spcPts val="0"/>
              </a:spcBef>
              <a:spcAft>
                <a:spcPts val="0"/>
              </a:spcAft>
              <a:buSzPts val="1100"/>
              <a:buNone/>
            </a:pPr>
            <a:r>
              <a:rPr lang="en-GB" b="0" dirty="0"/>
              <a:t>	-Defined by clearance</a:t>
            </a:r>
            <a:r>
              <a:rPr lang="en-GB" b="0" dirty="0">
                <a:sym typeface="Wingdings" panose="05000000000000000000" pitchFamily="2" charset="2"/>
              </a:rPr>
              <a:t> important as only parameter that determines the maintenance dose rate required to achieve a target plasma concentration at steady state</a:t>
            </a:r>
            <a:endParaRPr lang="en-GB" b="0" dirty="0"/>
          </a:p>
          <a:p>
            <a:pPr marL="0" lvl="0" indent="0" algn="l" rtl="0">
              <a:lnSpc>
                <a:spcPct val="100000"/>
              </a:lnSpc>
              <a:spcBef>
                <a:spcPts val="0"/>
              </a:spcBef>
              <a:spcAft>
                <a:spcPts val="0"/>
              </a:spcAft>
              <a:buSzPts val="1100"/>
              <a:buNone/>
            </a:pPr>
            <a:r>
              <a:rPr lang="en-GB" b="0" dirty="0"/>
              <a:t>	-Renal excretion into urine</a:t>
            </a:r>
          </a:p>
          <a:p>
            <a:pPr marL="0" lvl="0" indent="0" algn="l" rtl="0">
              <a:lnSpc>
                <a:spcPct val="100000"/>
              </a:lnSpc>
              <a:spcBef>
                <a:spcPts val="0"/>
              </a:spcBef>
              <a:spcAft>
                <a:spcPts val="0"/>
              </a:spcAft>
              <a:buSzPts val="1100"/>
              <a:buNone/>
            </a:pPr>
            <a:r>
              <a:rPr lang="en-GB" b="0" dirty="0"/>
              <a:t>	-Hepatic excretion into bile</a:t>
            </a:r>
            <a:r>
              <a:rPr lang="en-GB" b="0" dirty="0">
                <a:sym typeface="Wingdings" panose="05000000000000000000" pitchFamily="2" charset="2"/>
              </a:rPr>
              <a:t> faeces</a:t>
            </a:r>
            <a:endParaRPr lang="en-GB" b="1" dirty="0"/>
          </a:p>
          <a:p>
            <a:pPr marL="0" lvl="0" indent="0" algn="l" rtl="0">
              <a:lnSpc>
                <a:spcPct val="100000"/>
              </a:lnSpc>
              <a:spcBef>
                <a:spcPts val="0"/>
              </a:spcBef>
              <a:spcAft>
                <a:spcPts val="0"/>
              </a:spcAft>
              <a:buSzPts val="1100"/>
              <a:buNone/>
            </a:pPr>
            <a:r>
              <a:rPr lang="en-GB" dirty="0"/>
              <a:t>	</a:t>
            </a:r>
            <a:endParaRPr dirty="0"/>
          </a:p>
        </p:txBody>
      </p:sp>
      <p:sp>
        <p:nvSpPr>
          <p:cNvPr id="112" name="Google Shape;112;p3:notes">
            <a:extLst>
              <a:ext uri="{FF2B5EF4-FFF2-40B4-BE49-F238E27FC236}">
                <a16:creationId xmlns:a16="http://schemas.microsoft.com/office/drawing/2014/main" id="{91E23124-AC6A-65C2-0C74-85C891BCB1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8016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a:t>
            </a:r>
          </a:p>
        </p:txBody>
      </p:sp>
      <p:sp>
        <p:nvSpPr>
          <p:cNvPr id="4" name="Slide Number Placeholder 3"/>
          <p:cNvSpPr>
            <a:spLocks noGrp="1"/>
          </p:cNvSpPr>
          <p:nvPr>
            <p:ph type="sldNum" sz="quarter" idx="5"/>
          </p:nvPr>
        </p:nvSpPr>
        <p:spPr/>
        <p:txBody>
          <a:bodyPr/>
          <a:lstStyle/>
          <a:p>
            <a:fld id="{8181A909-4CCF-4399-A155-E58EABB570AC}" type="slidenum">
              <a:rPr lang="en-GB" smtClean="0"/>
              <a:t>32</a:t>
            </a:fld>
            <a:endParaRPr lang="en-GB"/>
          </a:p>
        </p:txBody>
      </p:sp>
    </p:spTree>
    <p:extLst>
      <p:ext uri="{BB962C8B-B14F-4D97-AF65-F5344CB8AC3E}">
        <p14:creationId xmlns:p14="http://schemas.microsoft.com/office/powerpoint/2010/main" val="87539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ea typeface="Calibri"/>
                <a:cs typeface="Calibri"/>
              </a:rPr>
              <a:t>D</a:t>
            </a:r>
          </a:p>
        </p:txBody>
      </p:sp>
      <p:sp>
        <p:nvSpPr>
          <p:cNvPr id="4" name="Slide Number Placeholder 3"/>
          <p:cNvSpPr>
            <a:spLocks noGrp="1"/>
          </p:cNvSpPr>
          <p:nvPr>
            <p:ph type="sldNum" sz="quarter" idx="5"/>
          </p:nvPr>
        </p:nvSpPr>
        <p:spPr/>
        <p:txBody>
          <a:bodyPr/>
          <a:lstStyle/>
          <a:p>
            <a:fld id="{8181A909-4CCF-4399-A155-E58EABB570AC}" type="slidenum">
              <a:rPr lang="en-GB" smtClean="0"/>
              <a:t>33</a:t>
            </a:fld>
            <a:endParaRPr lang="en-GB"/>
          </a:p>
        </p:txBody>
      </p:sp>
    </p:spTree>
    <p:extLst>
      <p:ext uri="{BB962C8B-B14F-4D97-AF65-F5344CB8AC3E}">
        <p14:creationId xmlns:p14="http://schemas.microsoft.com/office/powerpoint/2010/main" val="298902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B</a:t>
            </a:r>
          </a:p>
        </p:txBody>
      </p:sp>
      <p:sp>
        <p:nvSpPr>
          <p:cNvPr id="4" name="Slide Number Placeholder 3"/>
          <p:cNvSpPr>
            <a:spLocks noGrp="1"/>
          </p:cNvSpPr>
          <p:nvPr>
            <p:ph type="sldNum" sz="quarter" idx="5"/>
          </p:nvPr>
        </p:nvSpPr>
        <p:spPr/>
        <p:txBody>
          <a:bodyPr/>
          <a:lstStyle/>
          <a:p>
            <a:fld id="{8181A909-4CCF-4399-A155-E58EABB570AC}" type="slidenum">
              <a:rPr lang="en-GB" smtClean="0"/>
              <a:t>34</a:t>
            </a:fld>
            <a:endParaRPr lang="en-GB"/>
          </a:p>
        </p:txBody>
      </p:sp>
    </p:spTree>
    <p:extLst>
      <p:ext uri="{BB962C8B-B14F-4D97-AF65-F5344CB8AC3E}">
        <p14:creationId xmlns:p14="http://schemas.microsoft.com/office/powerpoint/2010/main" val="1001211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D</a:t>
            </a:r>
          </a:p>
        </p:txBody>
      </p:sp>
      <p:sp>
        <p:nvSpPr>
          <p:cNvPr id="4" name="Slide Number Placeholder 3"/>
          <p:cNvSpPr>
            <a:spLocks noGrp="1"/>
          </p:cNvSpPr>
          <p:nvPr>
            <p:ph type="sldNum" sz="quarter" idx="5"/>
          </p:nvPr>
        </p:nvSpPr>
        <p:spPr/>
        <p:txBody>
          <a:bodyPr/>
          <a:lstStyle/>
          <a:p>
            <a:fld id="{8181A909-4CCF-4399-A155-E58EABB570AC}" type="slidenum">
              <a:rPr lang="en-GB" smtClean="0"/>
              <a:t>35</a:t>
            </a:fld>
            <a:endParaRPr lang="en-GB"/>
          </a:p>
        </p:txBody>
      </p:sp>
    </p:spTree>
    <p:extLst>
      <p:ext uri="{BB962C8B-B14F-4D97-AF65-F5344CB8AC3E}">
        <p14:creationId xmlns:p14="http://schemas.microsoft.com/office/powerpoint/2010/main" val="996177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E</a:t>
            </a:r>
          </a:p>
        </p:txBody>
      </p:sp>
      <p:sp>
        <p:nvSpPr>
          <p:cNvPr id="4" name="Slide Number Placeholder 3"/>
          <p:cNvSpPr>
            <a:spLocks noGrp="1"/>
          </p:cNvSpPr>
          <p:nvPr>
            <p:ph type="sldNum" sz="quarter" idx="5"/>
          </p:nvPr>
        </p:nvSpPr>
        <p:spPr/>
        <p:txBody>
          <a:bodyPr/>
          <a:lstStyle/>
          <a:p>
            <a:fld id="{8181A909-4CCF-4399-A155-E58EABB570AC}" type="slidenum">
              <a:rPr lang="en-GB" smtClean="0"/>
              <a:t>36</a:t>
            </a:fld>
            <a:endParaRPr lang="en-GB"/>
          </a:p>
        </p:txBody>
      </p:sp>
    </p:spTree>
    <p:extLst>
      <p:ext uri="{BB962C8B-B14F-4D97-AF65-F5344CB8AC3E}">
        <p14:creationId xmlns:p14="http://schemas.microsoft.com/office/powerpoint/2010/main" val="170689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D</a:t>
            </a:r>
          </a:p>
        </p:txBody>
      </p:sp>
      <p:sp>
        <p:nvSpPr>
          <p:cNvPr id="4" name="Slide Number Placeholder 3"/>
          <p:cNvSpPr>
            <a:spLocks noGrp="1"/>
          </p:cNvSpPr>
          <p:nvPr>
            <p:ph type="sldNum" sz="quarter" idx="5"/>
          </p:nvPr>
        </p:nvSpPr>
        <p:spPr/>
        <p:txBody>
          <a:bodyPr/>
          <a:lstStyle/>
          <a:p>
            <a:fld id="{8181A909-4CCF-4399-A155-E58EABB570AC}" type="slidenum">
              <a:rPr lang="en-GB" smtClean="0"/>
              <a:t>37</a:t>
            </a:fld>
            <a:endParaRPr lang="en-GB"/>
          </a:p>
        </p:txBody>
      </p:sp>
    </p:spTree>
    <p:extLst>
      <p:ext uri="{BB962C8B-B14F-4D97-AF65-F5344CB8AC3E}">
        <p14:creationId xmlns:p14="http://schemas.microsoft.com/office/powerpoint/2010/main" val="3096262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C</a:t>
            </a:r>
          </a:p>
        </p:txBody>
      </p:sp>
    </p:spTree>
    <p:extLst>
      <p:ext uri="{BB962C8B-B14F-4D97-AF65-F5344CB8AC3E}">
        <p14:creationId xmlns:p14="http://schemas.microsoft.com/office/powerpoint/2010/main" val="4069171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a:t>
            </a:r>
          </a:p>
        </p:txBody>
      </p:sp>
    </p:spTree>
    <p:extLst>
      <p:ext uri="{BB962C8B-B14F-4D97-AF65-F5344CB8AC3E}">
        <p14:creationId xmlns:p14="http://schemas.microsoft.com/office/powerpoint/2010/main" val="220809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E9E4E03E-E1CA-7FDB-AE3F-3B29B18E43C7}"/>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4AD7E722-14CF-E873-44D4-8E1CEC72422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dirty="0">
                <a:ea typeface="Calibri"/>
                <a:cs typeface="Calibri"/>
              </a:rPr>
              <a:t>The peripheral nervous system can be further subdivided into the somatic and autonomic nervous system. </a:t>
            </a:r>
          </a:p>
          <a:p>
            <a:r>
              <a:rPr lang="en-US" dirty="0">
                <a:ea typeface="Calibri"/>
                <a:cs typeface="Calibri"/>
              </a:rPr>
              <a:t>It is named the peripheral nervous system because the neuronal tissue (cell bodies and axons) are outside of the brain and spinal cord (i.e., the CNS). However, it is important to understand that the peripheral nervous system is not isolated from the CNS. It relays information to the CNS from the rest of the body and vice versa. </a:t>
            </a:r>
          </a:p>
          <a:p>
            <a:r>
              <a:rPr lang="en-US" dirty="0">
                <a:ea typeface="Calibri"/>
                <a:cs typeface="Calibri"/>
              </a:rPr>
              <a:t>The somatic nervous system is also sometimes referred to the voluntary system. This is because is links the brain and the spinal cord to skeletal muscles throughout the body that are under conscious control, as well as to sensory receptors in the skin (somatosensory).</a:t>
            </a:r>
          </a:p>
          <a:p>
            <a:pPr marL="0" lvl="0" indent="0" algn="l" rtl="0">
              <a:lnSpc>
                <a:spcPct val="100000"/>
              </a:lnSpc>
              <a:spcBef>
                <a:spcPts val="0"/>
              </a:spcBef>
              <a:spcAft>
                <a:spcPts val="0"/>
              </a:spcAft>
              <a:buSzPts val="1100"/>
              <a:buNone/>
            </a:pPr>
            <a:endParaRPr dirty="0"/>
          </a:p>
        </p:txBody>
      </p:sp>
      <p:sp>
        <p:nvSpPr>
          <p:cNvPr id="112" name="Google Shape;112;p3:notes">
            <a:extLst>
              <a:ext uri="{FF2B5EF4-FFF2-40B4-BE49-F238E27FC236}">
                <a16:creationId xmlns:a16="http://schemas.microsoft.com/office/drawing/2014/main" id="{95A135E7-9FFB-B069-D919-B83513E8E2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02857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a:t>
            </a:r>
          </a:p>
        </p:txBody>
      </p:sp>
    </p:spTree>
    <p:extLst>
      <p:ext uri="{BB962C8B-B14F-4D97-AF65-F5344CB8AC3E}">
        <p14:creationId xmlns:p14="http://schemas.microsoft.com/office/powerpoint/2010/main" val="3964317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B</a:t>
            </a:r>
          </a:p>
        </p:txBody>
      </p:sp>
    </p:spTree>
    <p:extLst>
      <p:ext uri="{BB962C8B-B14F-4D97-AF65-F5344CB8AC3E}">
        <p14:creationId xmlns:p14="http://schemas.microsoft.com/office/powerpoint/2010/main" val="5980849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04C93723-F758-1DE3-D6A2-7CF6D18C5B2F}"/>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7F46F813-6586-6833-8928-FF68DD10D6E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2" name="Google Shape;112;p3:notes">
            <a:extLst>
              <a:ext uri="{FF2B5EF4-FFF2-40B4-BE49-F238E27FC236}">
                <a16:creationId xmlns:a16="http://schemas.microsoft.com/office/drawing/2014/main" id="{03EFA39E-813F-7959-E852-E4756C4EF1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6477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2792D67E-470F-84F3-96D0-203A60ADB0F7}"/>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CC8895B3-58C1-063F-732B-0BCD52BF2C4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dirty="0">
                <a:ea typeface="Calibri"/>
                <a:cs typeface="Calibri"/>
              </a:rPr>
              <a:t>The parasympathetic nervous system is the branch of the autonomic nervous system that is responsible for "rest and digest". Essentially, what this means is that it is responsible for the body's internal functions when you are sitting resting and relaxing, and there is a absence of stress or danger. </a:t>
            </a:r>
          </a:p>
          <a:p>
            <a:r>
              <a:rPr lang="en-US" dirty="0">
                <a:ea typeface="Calibri"/>
                <a:cs typeface="Calibri"/>
              </a:rPr>
              <a:t>Each parasympathetic pathway consists of 2 neurons: the pre-ganglionic and post-ganglionic neuron, both of which </a:t>
            </a:r>
            <a:r>
              <a:rPr lang="en-US" dirty="0" err="1">
                <a:ea typeface="Calibri"/>
                <a:cs typeface="Calibri"/>
              </a:rPr>
              <a:t>utilise</a:t>
            </a:r>
            <a:r>
              <a:rPr lang="en-US" dirty="0">
                <a:ea typeface="Calibri"/>
                <a:cs typeface="Calibri"/>
              </a:rPr>
              <a:t> the neurotransmitter acetylcholine. Hence, the parasympathetic nervous system can sometimes be referred to as the cholinergic system.</a:t>
            </a:r>
          </a:p>
          <a:p>
            <a:r>
              <a:rPr lang="en-US" dirty="0">
                <a:ea typeface="Calibri"/>
                <a:cs typeface="Calibri"/>
              </a:rPr>
              <a:t>Pathway: the ganglionic body in the PNS is located close to the target tissue/organ, hence this pathway can be described as long followed by short. In the PNS, there are long pre-ganglionic fibres that synapse in the ganglion close to target organs. The post-ganglionic fibres are therefore short and synapse on the target tissue itself.</a:t>
            </a:r>
          </a:p>
          <a:p>
            <a:endParaRPr lang="en-US" dirty="0">
              <a:ea typeface="Calibri"/>
              <a:cs typeface="Calibri"/>
            </a:endParaRPr>
          </a:p>
          <a:p>
            <a:r>
              <a:rPr lang="en-US" dirty="0">
                <a:ea typeface="Calibri"/>
                <a:cs typeface="Calibri"/>
              </a:rPr>
              <a:t>Myosis/miosis = pupil constriction</a:t>
            </a:r>
          </a:p>
          <a:p>
            <a:pPr marL="0" lvl="0" indent="0" algn="l" rtl="0">
              <a:lnSpc>
                <a:spcPct val="100000"/>
              </a:lnSpc>
              <a:spcBef>
                <a:spcPts val="0"/>
              </a:spcBef>
              <a:spcAft>
                <a:spcPts val="0"/>
              </a:spcAft>
              <a:buSzPts val="1100"/>
              <a:buNone/>
            </a:pPr>
            <a:endParaRPr dirty="0"/>
          </a:p>
        </p:txBody>
      </p:sp>
      <p:sp>
        <p:nvSpPr>
          <p:cNvPr id="112" name="Google Shape;112;p3:notes">
            <a:extLst>
              <a:ext uri="{FF2B5EF4-FFF2-40B4-BE49-F238E27FC236}">
                <a16:creationId xmlns:a16="http://schemas.microsoft.com/office/drawing/2014/main" id="{C727DB2A-5884-BF06-4BD2-A0B9BA6D32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474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0592AD44-23FC-C368-E2CA-D9EA3744C112}"/>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8AE10DAC-990C-45BE-1EFD-6CBD0C17F95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dirty="0"/>
              <a:t>Parasympathetic fibers are sent to various viscera to ensure different involuntary functions. In general, it is evident that the cranial outflow provides parasympathetic innervation to the head, and the sacral outflow provides the parasympathetic innervations of the pelvic viscera. However, an estimated 75% of all parasympathetic outflow in the whole body comes from the </a:t>
            </a:r>
            <a:r>
              <a:rPr lang="en-US" dirty="0" err="1"/>
              <a:t>vagus</a:t>
            </a:r>
            <a:r>
              <a:rPr lang="en-US" dirty="0"/>
              <a:t> nerve, that supplies the thoracic and abdominal viscera.</a:t>
            </a:r>
          </a:p>
          <a:p>
            <a:r>
              <a:rPr lang="en-US" dirty="0"/>
              <a:t>The parasympathetic innervation carried through the oculomotor nerve results in two events in the eye:</a:t>
            </a:r>
            <a:endParaRPr lang="en-US" dirty="0">
              <a:ea typeface="Calibri"/>
              <a:cs typeface="Calibri"/>
            </a:endParaRPr>
          </a:p>
          <a:p>
            <a:pPr marL="171450" indent="-171450">
              <a:buFont typeface="Arial"/>
              <a:buChar char="•"/>
            </a:pPr>
            <a:r>
              <a:rPr lang="en-US" dirty="0"/>
              <a:t>The contraction of the sphincter pupillae muscle, which leads to the constriction of the </a:t>
            </a:r>
            <a:r>
              <a:rPr lang="en-US" u="sng" dirty="0"/>
              <a:t>pupil</a:t>
            </a:r>
            <a:r>
              <a:rPr lang="en-US" dirty="0"/>
              <a:t> (myosis). </a:t>
            </a:r>
            <a:endParaRPr lang="en-US" dirty="0">
              <a:ea typeface="Calibri"/>
              <a:cs typeface="Calibri"/>
            </a:endParaRPr>
          </a:p>
          <a:p>
            <a:pPr marL="171450" indent="-171450">
              <a:buFont typeface="Arial"/>
              <a:buChar char="•"/>
            </a:pPr>
            <a:r>
              <a:rPr lang="en-US" dirty="0"/>
              <a:t>The contraction of the ciliary muscle that results in loosening the zonular fibers of the </a:t>
            </a:r>
            <a:r>
              <a:rPr lang="en-US" u="sng" dirty="0"/>
              <a:t>lens</a:t>
            </a:r>
            <a:r>
              <a:rPr lang="en-US" dirty="0"/>
              <a:t>, allowing the lens to shrink and increase its convexity. This process leads to increasing the refractive power of the lens in order to maintain a clear image and focus on a near object, and is a part of the </a:t>
            </a:r>
            <a:r>
              <a:rPr lang="en-US" u="sng" dirty="0"/>
              <a:t>accommodation of the eye</a:t>
            </a:r>
            <a:r>
              <a:rPr lang="en-US" dirty="0"/>
              <a:t>.</a:t>
            </a:r>
            <a:endParaRPr lang="en-US" dirty="0">
              <a:ea typeface="Calibri"/>
              <a:cs typeface="Calibri"/>
            </a:endParaRPr>
          </a:p>
          <a:p>
            <a:r>
              <a:rPr lang="en-US" dirty="0"/>
              <a:t>Parasympathetic innervation carried through the facial and glossopharyngeal nerves stimulates the secretion of the submandibular, sublingual and parotid glands. The final result is increased salivation, which promotes digestion.</a:t>
            </a:r>
            <a:endParaRPr lang="en-US" dirty="0">
              <a:ea typeface="Calibri"/>
              <a:cs typeface="Calibri"/>
            </a:endParaRPr>
          </a:p>
          <a:p>
            <a:r>
              <a:rPr lang="en-US" dirty="0"/>
              <a:t>The parasympathetic outflow through the </a:t>
            </a:r>
            <a:r>
              <a:rPr lang="en-US" dirty="0" err="1"/>
              <a:t>vagus</a:t>
            </a:r>
            <a:r>
              <a:rPr lang="en-US" dirty="0"/>
              <a:t> nerve has a more direct effect on digestion, increasing the release of digestive juices and enzymes from the </a:t>
            </a:r>
            <a:r>
              <a:rPr lang="en-US" u="sng" dirty="0"/>
              <a:t>stomach</a:t>
            </a:r>
            <a:r>
              <a:rPr lang="en-US" dirty="0"/>
              <a:t>, </a:t>
            </a:r>
            <a:r>
              <a:rPr lang="en-US" u="sng" dirty="0"/>
              <a:t>pancreas</a:t>
            </a:r>
            <a:r>
              <a:rPr lang="en-US" dirty="0"/>
              <a:t> and </a:t>
            </a:r>
            <a:r>
              <a:rPr lang="en-US" u="sng" dirty="0"/>
              <a:t>gallbladder</a:t>
            </a:r>
            <a:r>
              <a:rPr lang="en-US" dirty="0"/>
              <a:t> as well as increasing the peristalsis of the gastrointestinal tract.</a:t>
            </a:r>
            <a:endParaRPr lang="en-US" dirty="0">
              <a:ea typeface="Calibri"/>
              <a:cs typeface="Calibri"/>
            </a:endParaRPr>
          </a:p>
          <a:p>
            <a:r>
              <a:rPr lang="en-US" dirty="0"/>
              <a:t>The parasympathetic outflow through the </a:t>
            </a:r>
            <a:r>
              <a:rPr lang="en-US" dirty="0" err="1"/>
              <a:t>vagus</a:t>
            </a:r>
            <a:r>
              <a:rPr lang="en-US" dirty="0"/>
              <a:t> nerve plays an important role in heart rate. The </a:t>
            </a:r>
            <a:r>
              <a:rPr lang="en-US" dirty="0" err="1"/>
              <a:t>vagus</a:t>
            </a:r>
            <a:r>
              <a:rPr lang="en-US" dirty="0"/>
              <a:t> nerve acts on atrioventricular (AV) node, slowing its conduction and thus slowing the heart rate. </a:t>
            </a:r>
            <a:endParaRPr lang="en-US" dirty="0">
              <a:ea typeface="Calibri"/>
              <a:cs typeface="Calibri"/>
            </a:endParaRPr>
          </a:p>
          <a:p>
            <a:r>
              <a:rPr lang="en-US" dirty="0"/>
              <a:t>The sacral parasympathetic outflow acts on the pelvic viscera. It causes the relaxation of the internal sphincter of urinary bladder and simultaneous contraction of the detrusor muscle of the urinary bladder wall. This increases the intraluminal pressure within the bladder, thereby promoting urination.</a:t>
            </a:r>
            <a:endParaRPr lang="en-US" dirty="0">
              <a:ea typeface="Calibri"/>
              <a:cs typeface="Calibri"/>
            </a:endParaRPr>
          </a:p>
          <a:p>
            <a:pPr marL="0" lvl="0" indent="0" algn="l" rtl="0">
              <a:lnSpc>
                <a:spcPct val="100000"/>
              </a:lnSpc>
              <a:spcBef>
                <a:spcPts val="0"/>
              </a:spcBef>
              <a:spcAft>
                <a:spcPts val="0"/>
              </a:spcAft>
              <a:buSzPts val="1100"/>
              <a:buNone/>
            </a:pPr>
            <a:endParaRPr dirty="0"/>
          </a:p>
        </p:txBody>
      </p:sp>
      <p:sp>
        <p:nvSpPr>
          <p:cNvPr id="112" name="Google Shape;112;p3:notes">
            <a:extLst>
              <a:ext uri="{FF2B5EF4-FFF2-40B4-BE49-F238E27FC236}">
                <a16:creationId xmlns:a16="http://schemas.microsoft.com/office/drawing/2014/main" id="{2BA350F0-21F7-3524-BC56-E734F65CB1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4425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095F3403-1AD7-D94F-295E-84C6391ABAD0}"/>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1025F8BD-91E4-23B4-F731-19019581CB7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dirty="0"/>
              <a:t>The sympathetic and parasympathetic divisions of the nervous system work in very close association, with contrasting, yet tightly coordinated effects. The sympathetic system is involved in energy-expending (catabolism), enabling the body to use energy appropriately to respond to stressful situations and emergencies, as in the “fight or flight” response. </a:t>
            </a:r>
          </a:p>
          <a:p>
            <a:r>
              <a:rPr lang="en-US" dirty="0">
                <a:ea typeface="Calibri"/>
                <a:cs typeface="Calibri"/>
              </a:rPr>
              <a:t>** - is because there is an exception to this 'rule' and that is for sweat glands, though it is the sympathetic nervous system stimulating it, both the pre- and postganglionic neurons use </a:t>
            </a:r>
            <a:r>
              <a:rPr lang="en-US" dirty="0" err="1">
                <a:ea typeface="Calibri"/>
                <a:cs typeface="Calibri"/>
              </a:rPr>
              <a:t>ACh</a:t>
            </a:r>
            <a:r>
              <a:rPr lang="en-US" dirty="0">
                <a:ea typeface="Calibri"/>
                <a:cs typeface="Calibri"/>
              </a:rPr>
              <a:t> as the NT.</a:t>
            </a:r>
            <a:endParaRPr lang="en-US" dirty="0"/>
          </a:p>
          <a:p>
            <a:r>
              <a:rPr lang="en-US" dirty="0">
                <a:ea typeface="Calibri"/>
                <a:cs typeface="Calibri"/>
              </a:rPr>
              <a:t>Mydriasis = pupil dilation</a:t>
            </a:r>
          </a:p>
          <a:p>
            <a:pPr marL="0" lvl="0" indent="0" algn="l" rtl="0">
              <a:lnSpc>
                <a:spcPct val="100000"/>
              </a:lnSpc>
              <a:spcBef>
                <a:spcPts val="0"/>
              </a:spcBef>
              <a:spcAft>
                <a:spcPts val="0"/>
              </a:spcAft>
              <a:buSzPts val="1100"/>
              <a:buNone/>
            </a:pPr>
            <a:endParaRPr dirty="0"/>
          </a:p>
        </p:txBody>
      </p:sp>
      <p:sp>
        <p:nvSpPr>
          <p:cNvPr id="112" name="Google Shape;112;p3:notes">
            <a:extLst>
              <a:ext uri="{FF2B5EF4-FFF2-40B4-BE49-F238E27FC236}">
                <a16:creationId xmlns:a16="http://schemas.microsoft.com/office/drawing/2014/main" id="{F36312BC-2A05-C79D-64CF-75B8627BDA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4824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EEE1B05C-8D9F-F60B-5C19-24953AD8D27A}"/>
            </a:ext>
          </a:extLst>
        </p:cNvPr>
        <p:cNvGrpSpPr/>
        <p:nvPr/>
      </p:nvGrpSpPr>
      <p:grpSpPr>
        <a:xfrm>
          <a:off x="0" y="0"/>
          <a:ext cx="0" cy="0"/>
          <a:chOff x="0" y="0"/>
          <a:chExt cx="0" cy="0"/>
        </a:xfrm>
      </p:grpSpPr>
      <p:sp>
        <p:nvSpPr>
          <p:cNvPr id="111" name="Google Shape;111;p3:notes">
            <a:extLst>
              <a:ext uri="{FF2B5EF4-FFF2-40B4-BE49-F238E27FC236}">
                <a16:creationId xmlns:a16="http://schemas.microsoft.com/office/drawing/2014/main" id="{8A2842C4-4E8B-7168-76F8-71ECB39E7C7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dirty="0"/>
              <a:t>Activation of the sympathetic system results in pupil dilation, piloerection, vasoconstriction of cutaneous blood vessels, sweating, release of adrenaline, bronchodilation, increased cardiac contraction and reduced digestion.</a:t>
            </a:r>
          </a:p>
          <a:p>
            <a:r>
              <a:rPr lang="en-US" dirty="0"/>
              <a:t>During normal conditions, blood vessels are tonically maintained in a resting state of moderate vasoconstriction. If sympathetic signals are increased, vasoconstriction increases and vice-versa. However, in coronary vessels, skeletal muscles and vessels of the external genitalia, sympathetic stimulation results in vasodilation.</a:t>
            </a:r>
          </a:p>
          <a:p>
            <a:pPr marL="0" lvl="0" indent="0" algn="l" rtl="0">
              <a:lnSpc>
                <a:spcPct val="100000"/>
              </a:lnSpc>
              <a:spcBef>
                <a:spcPts val="0"/>
              </a:spcBef>
              <a:spcAft>
                <a:spcPts val="0"/>
              </a:spcAft>
              <a:buSzPts val="1100"/>
              <a:buNone/>
            </a:pPr>
            <a:endParaRPr dirty="0"/>
          </a:p>
        </p:txBody>
      </p:sp>
      <p:sp>
        <p:nvSpPr>
          <p:cNvPr id="112" name="Google Shape;112;p3:notes">
            <a:extLst>
              <a:ext uri="{FF2B5EF4-FFF2-40B4-BE49-F238E27FC236}">
                <a16:creationId xmlns:a16="http://schemas.microsoft.com/office/drawing/2014/main" id="{15A5C605-674B-FAE0-96BD-99F53C6B4B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9956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 title="GKT MSA Black.png"/>
          <p:cNvPicPr preferRelativeResize="0"/>
          <p:nvPr/>
        </p:nvPicPr>
        <p:blipFill>
          <a:blip r:embed="rId2">
            <a:alphaModFix/>
          </a:blip>
          <a:stretch>
            <a:fillRect/>
          </a:stretch>
        </p:blipFill>
        <p:spPr>
          <a:xfrm>
            <a:off x="15178974" y="9174851"/>
            <a:ext cx="2938977" cy="871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4732351" y="2171689"/>
            <a:ext cx="5851500"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541350" y="190487"/>
            <a:ext cx="58515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 name="Google Shape;19;p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4" name="Google Shape;44;p7"/>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5" name="Google Shape;45;p7"/>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p7"/>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p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8" name="Google Shape;58;p9"/>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9" name="Google Shape;59;p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a:spLocks noGrp="1"/>
          </p:cNvSpPr>
          <p:nvPr>
            <p:ph type="pic" idx="2"/>
          </p:nvPr>
        </p:nvSpPr>
        <p:spPr>
          <a:xfrm>
            <a:off x="1792288" y="612775"/>
            <a:ext cx="5486400" cy="4114800"/>
          </a:xfrm>
          <a:prstGeom prst="rect">
            <a:avLst/>
          </a:prstGeom>
          <a:noFill/>
          <a:ln>
            <a:noFill/>
          </a:ln>
        </p:spPr>
      </p:sp>
      <p:sp>
        <p:nvSpPr>
          <p:cNvPr id="65" name="Google Shape;65;p10"/>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6" name="Google Shape;66;p1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body" idx="1"/>
          </p:nvPr>
        </p:nvSpPr>
        <p:spPr>
          <a:xfrm rot="5400000">
            <a:off x="2308951"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46.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5.png"/><Relationship Id="rId10" Type="http://schemas.openxmlformats.org/officeDocument/2006/relationships/image" Target="../media/image57.png"/><Relationship Id="rId4" Type="http://schemas.openxmlformats.org/officeDocument/2006/relationships/image" Target="../media/image4.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84"/>
        <p:cNvGrpSpPr/>
        <p:nvPr/>
      </p:nvGrpSpPr>
      <p:grpSpPr>
        <a:xfrm>
          <a:off x="0" y="0"/>
          <a:ext cx="0" cy="0"/>
          <a:chOff x="0" y="0"/>
          <a:chExt cx="0" cy="0"/>
        </a:xfrm>
      </p:grpSpPr>
      <p:sp>
        <p:nvSpPr>
          <p:cNvPr id="85" name="Google Shape;85;p13"/>
          <p:cNvSpPr/>
          <p:nvPr/>
        </p:nvSpPr>
        <p:spPr>
          <a:xfrm>
            <a:off x="389425" y="0"/>
            <a:ext cx="8146052" cy="10300624"/>
          </a:xfrm>
          <a:custGeom>
            <a:avLst/>
            <a:gdLst/>
            <a:ahLst/>
            <a:cxnLst/>
            <a:rect l="l" t="t" r="r" b="b"/>
            <a:pathLst>
              <a:path w="11805873" h="11805873" extrusionOk="0">
                <a:moveTo>
                  <a:pt x="0" y="0"/>
                </a:moveTo>
                <a:lnTo>
                  <a:pt x="11805874" y="0"/>
                </a:lnTo>
                <a:lnTo>
                  <a:pt x="11805874" y="11805874"/>
                </a:lnTo>
                <a:lnTo>
                  <a:pt x="0" y="11805874"/>
                </a:lnTo>
                <a:lnTo>
                  <a:pt x="0" y="0"/>
                </a:lnTo>
                <a:close/>
              </a:path>
            </a:pathLst>
          </a:custGeom>
          <a:blipFill rotWithShape="1">
            <a:blip r:embed="rId3">
              <a:alphaModFix/>
            </a:blip>
            <a:stretch>
              <a:fillRect/>
            </a:stretch>
          </a:blipFill>
          <a:ln>
            <a:noFill/>
          </a:ln>
        </p:spPr>
        <p:txBody>
          <a:bodyPr/>
          <a:lstStyle/>
          <a:p>
            <a:endParaRPr lang="en-GB"/>
          </a:p>
        </p:txBody>
      </p:sp>
      <p:sp>
        <p:nvSpPr>
          <p:cNvPr id="86" name="Google Shape;86;p13"/>
          <p:cNvSpPr/>
          <p:nvPr/>
        </p:nvSpPr>
        <p:spPr>
          <a:xfrm>
            <a:off x="5529760" y="4531486"/>
            <a:ext cx="1207210" cy="1234997"/>
          </a:xfrm>
          <a:custGeom>
            <a:avLst/>
            <a:gdLst/>
            <a:ahLst/>
            <a:cxnLst/>
            <a:rect l="l" t="t" r="r" b="b"/>
            <a:pathLst>
              <a:path w="1207210" h="1234997" extrusionOk="0">
                <a:moveTo>
                  <a:pt x="0" y="0"/>
                </a:moveTo>
                <a:lnTo>
                  <a:pt x="1207210" y="0"/>
                </a:lnTo>
                <a:lnTo>
                  <a:pt x="1207210" y="1234998"/>
                </a:lnTo>
                <a:lnTo>
                  <a:pt x="0" y="1234998"/>
                </a:lnTo>
                <a:lnTo>
                  <a:pt x="0" y="0"/>
                </a:lnTo>
                <a:close/>
              </a:path>
            </a:pathLst>
          </a:custGeom>
          <a:blipFill rotWithShape="1">
            <a:blip r:embed="rId4">
              <a:alphaModFix/>
            </a:blip>
            <a:stretch>
              <a:fillRect/>
            </a:stretch>
          </a:blipFill>
          <a:ln>
            <a:noFill/>
          </a:ln>
        </p:spPr>
        <p:txBody>
          <a:bodyPr/>
          <a:lstStyle/>
          <a:p>
            <a:endParaRPr lang="en-GB"/>
          </a:p>
        </p:txBody>
      </p:sp>
      <p:sp>
        <p:nvSpPr>
          <p:cNvPr id="87" name="Google Shape;87;p13"/>
          <p:cNvSpPr/>
          <p:nvPr/>
        </p:nvSpPr>
        <p:spPr>
          <a:xfrm>
            <a:off x="9807891" y="8193345"/>
            <a:ext cx="1940180" cy="1515766"/>
          </a:xfrm>
          <a:custGeom>
            <a:avLst/>
            <a:gdLst/>
            <a:ahLst/>
            <a:cxnLst/>
            <a:rect l="l" t="t" r="r" b="b"/>
            <a:pathLst>
              <a:path w="1940180" h="1515766" extrusionOk="0">
                <a:moveTo>
                  <a:pt x="0" y="0"/>
                </a:moveTo>
                <a:lnTo>
                  <a:pt x="1940180" y="0"/>
                </a:lnTo>
                <a:lnTo>
                  <a:pt x="1940180"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88" name="Google Shape;88;p13"/>
          <p:cNvSpPr/>
          <p:nvPr/>
        </p:nvSpPr>
        <p:spPr>
          <a:xfrm>
            <a:off x="12423774" y="659325"/>
            <a:ext cx="2280918" cy="164783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6">
              <a:alphaModFix/>
            </a:blip>
            <a:stretch>
              <a:fillRect/>
            </a:stretch>
          </a:blipFill>
          <a:ln>
            <a:noFill/>
          </a:ln>
        </p:spPr>
        <p:txBody>
          <a:bodyPr/>
          <a:lstStyle/>
          <a:p>
            <a:endParaRPr lang="en-GB"/>
          </a:p>
        </p:txBody>
      </p:sp>
      <p:sp>
        <p:nvSpPr>
          <p:cNvPr id="89" name="Google Shape;89;p13"/>
          <p:cNvSpPr/>
          <p:nvPr/>
        </p:nvSpPr>
        <p:spPr>
          <a:xfrm>
            <a:off x="15672748" y="236763"/>
            <a:ext cx="2008197" cy="2147805"/>
          </a:xfrm>
          <a:custGeom>
            <a:avLst/>
            <a:gdLst/>
            <a:ahLst/>
            <a:cxnLst/>
            <a:rect l="l" t="t" r="r" b="b"/>
            <a:pathLst>
              <a:path w="2008197" h="2147805" extrusionOk="0">
                <a:moveTo>
                  <a:pt x="0" y="0"/>
                </a:moveTo>
                <a:lnTo>
                  <a:pt x="2008197" y="0"/>
                </a:lnTo>
                <a:lnTo>
                  <a:pt x="2008197" y="2147805"/>
                </a:lnTo>
                <a:lnTo>
                  <a:pt x="0" y="2147805"/>
                </a:lnTo>
                <a:lnTo>
                  <a:pt x="0" y="0"/>
                </a:lnTo>
                <a:close/>
              </a:path>
            </a:pathLst>
          </a:custGeom>
          <a:blipFill rotWithShape="1">
            <a:blip r:embed="rId7">
              <a:alphaModFix/>
            </a:blip>
            <a:stretch>
              <a:fillRect/>
            </a:stretch>
          </a:blipFill>
          <a:ln>
            <a:noFill/>
          </a:ln>
        </p:spPr>
        <p:txBody>
          <a:bodyPr/>
          <a:lstStyle/>
          <a:p>
            <a:endParaRPr lang="en-GB"/>
          </a:p>
        </p:txBody>
      </p:sp>
      <p:sp>
        <p:nvSpPr>
          <p:cNvPr id="90" name="Google Shape;90;p13"/>
          <p:cNvSpPr/>
          <p:nvPr/>
        </p:nvSpPr>
        <p:spPr>
          <a:xfrm>
            <a:off x="9203579" y="194302"/>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8">
              <a:alphaModFix/>
            </a:blip>
            <a:stretch>
              <a:fillRect/>
            </a:stretch>
          </a:blipFill>
          <a:ln>
            <a:noFill/>
          </a:ln>
        </p:spPr>
        <p:txBody>
          <a:bodyPr/>
          <a:lstStyle/>
          <a:p>
            <a:endParaRPr lang="en-GB"/>
          </a:p>
        </p:txBody>
      </p:sp>
      <p:sp>
        <p:nvSpPr>
          <p:cNvPr id="91" name="Google Shape;91;p13"/>
          <p:cNvSpPr/>
          <p:nvPr/>
        </p:nvSpPr>
        <p:spPr>
          <a:xfrm>
            <a:off x="13142945" y="7965000"/>
            <a:ext cx="1184381" cy="1871306"/>
          </a:xfrm>
          <a:custGeom>
            <a:avLst/>
            <a:gdLst/>
            <a:ahLst/>
            <a:cxnLst/>
            <a:rect l="l" t="t" r="r" b="b"/>
            <a:pathLst>
              <a:path w="1184381" h="1871306" extrusionOk="0">
                <a:moveTo>
                  <a:pt x="0" y="0"/>
                </a:moveTo>
                <a:lnTo>
                  <a:pt x="1184380" y="0"/>
                </a:lnTo>
                <a:lnTo>
                  <a:pt x="1184380" y="1871306"/>
                </a:lnTo>
                <a:lnTo>
                  <a:pt x="0" y="1871306"/>
                </a:lnTo>
                <a:lnTo>
                  <a:pt x="0" y="0"/>
                </a:lnTo>
                <a:close/>
              </a:path>
            </a:pathLst>
          </a:custGeom>
          <a:blipFill rotWithShape="1">
            <a:blip r:embed="rId9">
              <a:alphaModFix/>
            </a:blip>
            <a:stretch>
              <a:fillRect/>
            </a:stretch>
          </a:blipFill>
          <a:ln>
            <a:noFill/>
          </a:ln>
        </p:spPr>
        <p:txBody>
          <a:bodyPr/>
          <a:lstStyle/>
          <a:p>
            <a:endParaRPr lang="en-GB"/>
          </a:p>
        </p:txBody>
      </p:sp>
      <p:sp>
        <p:nvSpPr>
          <p:cNvPr id="92" name="Google Shape;92;p13"/>
          <p:cNvSpPr/>
          <p:nvPr/>
        </p:nvSpPr>
        <p:spPr>
          <a:xfrm>
            <a:off x="7135591" y="0"/>
            <a:ext cx="1128034" cy="3059075"/>
          </a:xfrm>
          <a:custGeom>
            <a:avLst/>
            <a:gdLst/>
            <a:ahLst/>
            <a:cxnLst/>
            <a:rect l="l" t="t" r="r" b="b"/>
            <a:pathLst>
              <a:path w="1128034" h="3059075" extrusionOk="0">
                <a:moveTo>
                  <a:pt x="0" y="0"/>
                </a:moveTo>
                <a:lnTo>
                  <a:pt x="1128034" y="0"/>
                </a:lnTo>
                <a:lnTo>
                  <a:pt x="1128034" y="3059075"/>
                </a:lnTo>
                <a:lnTo>
                  <a:pt x="0" y="3059075"/>
                </a:lnTo>
                <a:lnTo>
                  <a:pt x="0" y="0"/>
                </a:lnTo>
                <a:close/>
              </a:path>
            </a:pathLst>
          </a:custGeom>
          <a:blipFill rotWithShape="1">
            <a:blip r:embed="rId10">
              <a:alphaModFix/>
            </a:blip>
            <a:stretch>
              <a:fillRect/>
            </a:stretch>
          </a:blipFill>
          <a:ln>
            <a:noFill/>
          </a:ln>
        </p:spPr>
        <p:txBody>
          <a:bodyPr/>
          <a:lstStyle/>
          <a:p>
            <a:endParaRPr lang="en-GB"/>
          </a:p>
        </p:txBody>
      </p:sp>
      <p:sp>
        <p:nvSpPr>
          <p:cNvPr id="93" name="Google Shape;93;p13"/>
          <p:cNvSpPr/>
          <p:nvPr/>
        </p:nvSpPr>
        <p:spPr>
          <a:xfrm>
            <a:off x="1028700" y="6827277"/>
            <a:ext cx="5927580" cy="1757932"/>
          </a:xfrm>
          <a:custGeom>
            <a:avLst/>
            <a:gdLst/>
            <a:ahLst/>
            <a:cxnLst/>
            <a:rect l="l" t="t" r="r" b="b"/>
            <a:pathLst>
              <a:path w="5927580" h="1757932" extrusionOk="0">
                <a:moveTo>
                  <a:pt x="0" y="0"/>
                </a:moveTo>
                <a:lnTo>
                  <a:pt x="5927580" y="0"/>
                </a:lnTo>
                <a:lnTo>
                  <a:pt x="5927580" y="1757931"/>
                </a:lnTo>
                <a:lnTo>
                  <a:pt x="0" y="1757931"/>
                </a:lnTo>
                <a:lnTo>
                  <a:pt x="0" y="0"/>
                </a:lnTo>
                <a:close/>
              </a:path>
            </a:pathLst>
          </a:custGeom>
          <a:blipFill rotWithShape="1">
            <a:blip r:embed="rId11">
              <a:alphaModFix/>
            </a:blip>
            <a:stretch>
              <a:fillRect/>
            </a:stretch>
          </a:blipFill>
          <a:ln>
            <a:noFill/>
          </a:ln>
        </p:spPr>
        <p:txBody>
          <a:bodyPr/>
          <a:lstStyle/>
          <a:p>
            <a:endParaRPr lang="en-GB"/>
          </a:p>
        </p:txBody>
      </p:sp>
      <p:sp>
        <p:nvSpPr>
          <p:cNvPr id="94" name="Google Shape;94;p13"/>
          <p:cNvSpPr txBox="1"/>
          <p:nvPr/>
        </p:nvSpPr>
        <p:spPr>
          <a:xfrm>
            <a:off x="797244" y="2222799"/>
            <a:ext cx="6159036" cy="1959948"/>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Clr>
                <a:srgbClr val="000000"/>
              </a:buClr>
              <a:buSzPts val="11468"/>
              <a:buFont typeface="Arial"/>
              <a:buNone/>
            </a:pPr>
            <a:r>
              <a:rPr lang="en-US" sz="11468" b="0" i="0" u="none" strike="noStrike" cap="none">
                <a:solidFill>
                  <a:srgbClr val="FFFFFF"/>
                </a:solidFill>
                <a:latin typeface="Cardo"/>
                <a:ea typeface="Cardo"/>
                <a:cs typeface="Cardo"/>
                <a:sym typeface="Cardo"/>
              </a:rPr>
              <a:t>GKTeach </a:t>
            </a:r>
            <a:endParaRPr sz="1400" b="0" i="0" u="none" strike="noStrike" cap="none">
              <a:solidFill>
                <a:srgbClr val="000000"/>
              </a:solidFill>
              <a:latin typeface="Arial"/>
              <a:ea typeface="Arial"/>
              <a:cs typeface="Arial"/>
              <a:sym typeface="Arial"/>
            </a:endParaRPr>
          </a:p>
        </p:txBody>
      </p:sp>
      <p:sp>
        <p:nvSpPr>
          <p:cNvPr id="95" name="Google Shape;95;p13"/>
          <p:cNvSpPr txBox="1"/>
          <p:nvPr/>
        </p:nvSpPr>
        <p:spPr>
          <a:xfrm>
            <a:off x="8564643" y="3630499"/>
            <a:ext cx="9324300" cy="1529458"/>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7099"/>
              <a:buFont typeface="Arial"/>
              <a:buNone/>
            </a:pPr>
            <a:r>
              <a:rPr lang="en-US" sz="7099" b="1" dirty="0">
                <a:solidFill>
                  <a:srgbClr val="392503"/>
                </a:solidFill>
                <a:latin typeface="Garamond"/>
                <a:ea typeface="Garamond"/>
                <a:cs typeface="Garamond"/>
                <a:sym typeface="Garamond"/>
              </a:rPr>
              <a:t>FPP</a:t>
            </a:r>
            <a:r>
              <a:rPr lang="en-US" sz="7099" b="1" i="0" u="none" strike="noStrike" cap="none" dirty="0">
                <a:solidFill>
                  <a:srgbClr val="392503"/>
                </a:solidFill>
                <a:latin typeface="Garamond"/>
                <a:ea typeface="Garamond"/>
                <a:cs typeface="Garamond"/>
                <a:sym typeface="Garamond"/>
              </a:rPr>
              <a:t> </a:t>
            </a:r>
            <a:endParaRPr sz="1500" b="0" i="0" u="none" strike="noStrike" cap="none" dirty="0">
              <a:solidFill>
                <a:srgbClr val="000000"/>
              </a:solidFill>
              <a:latin typeface="Garamond"/>
              <a:ea typeface="Garamond"/>
              <a:cs typeface="Garamond"/>
              <a:sym typeface="Garamond"/>
            </a:endParaRPr>
          </a:p>
        </p:txBody>
      </p:sp>
      <p:sp>
        <p:nvSpPr>
          <p:cNvPr id="96" name="Google Shape;96;p13"/>
          <p:cNvSpPr txBox="1"/>
          <p:nvPr/>
        </p:nvSpPr>
        <p:spPr>
          <a:xfrm>
            <a:off x="1436528" y="4591564"/>
            <a:ext cx="3696792" cy="1174919"/>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24"/>
              <a:buFont typeface="Arial"/>
              <a:buNone/>
            </a:pPr>
            <a:r>
              <a:rPr lang="en-US" sz="6924" b="0" i="0" u="none" strike="noStrike" cap="none">
                <a:solidFill>
                  <a:srgbClr val="FFFFFF"/>
                </a:solidFill>
                <a:latin typeface="Cardo"/>
                <a:ea typeface="Cardo"/>
                <a:cs typeface="Cardo"/>
                <a:sym typeface="Cardo"/>
              </a:rPr>
              <a:t>STAGE 1 </a:t>
            </a:r>
            <a:endParaRPr sz="1400" b="0" i="0" u="none" strike="noStrike" cap="none">
              <a:solidFill>
                <a:srgbClr val="000000"/>
              </a:solidFill>
              <a:latin typeface="Arial"/>
              <a:ea typeface="Arial"/>
              <a:cs typeface="Arial"/>
              <a:sym typeface="Arial"/>
            </a:endParaRPr>
          </a:p>
        </p:txBody>
      </p:sp>
      <p:sp>
        <p:nvSpPr>
          <p:cNvPr id="97" name="Google Shape;97;p13"/>
          <p:cNvSpPr txBox="1"/>
          <p:nvPr/>
        </p:nvSpPr>
        <p:spPr>
          <a:xfrm>
            <a:off x="10692150" y="4830089"/>
            <a:ext cx="4980600" cy="84023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3900"/>
              <a:buFont typeface="Arial"/>
              <a:buNone/>
            </a:pPr>
            <a:r>
              <a:rPr lang="en-US" sz="3900" b="0" i="1" u="none" strike="noStrike" cap="none" dirty="0">
                <a:solidFill>
                  <a:srgbClr val="392503"/>
                </a:solidFill>
                <a:latin typeface="Garamond"/>
                <a:ea typeface="Garamond"/>
                <a:cs typeface="Garamond"/>
                <a:sym typeface="Garamond"/>
              </a:rPr>
              <a:t>PAS RECAP</a:t>
            </a:r>
            <a:endParaRPr sz="500" b="0" i="0" u="none" strike="noStrike" cap="none" dirty="0">
              <a:solidFill>
                <a:srgbClr val="000000"/>
              </a:solidFill>
              <a:latin typeface="Garamond"/>
              <a:ea typeface="Garamond"/>
              <a:cs typeface="Garamond"/>
              <a:sym typeface="Garamond"/>
            </a:endParaRPr>
          </a:p>
        </p:txBody>
      </p:sp>
      <p:sp>
        <p:nvSpPr>
          <p:cNvPr id="98" name="Google Shape;98;p13"/>
          <p:cNvSpPr txBox="1"/>
          <p:nvPr/>
        </p:nvSpPr>
        <p:spPr>
          <a:xfrm>
            <a:off x="11964900" y="5486333"/>
            <a:ext cx="2435100" cy="60305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Clr>
                <a:srgbClr val="000000"/>
              </a:buClr>
              <a:buSzPts val="2799"/>
              <a:buFont typeface="Arial"/>
              <a:buNone/>
            </a:pPr>
            <a:r>
              <a:rPr lang="en-US" sz="2799" b="0" i="1" u="none" strike="noStrike" cap="none" dirty="0">
                <a:solidFill>
                  <a:srgbClr val="392503"/>
                </a:solidFill>
                <a:latin typeface="Garamond"/>
                <a:ea typeface="Garamond"/>
                <a:cs typeface="Garamond"/>
                <a:sym typeface="Garamond"/>
              </a:rPr>
              <a:t>YEAR </a:t>
            </a:r>
            <a:r>
              <a:rPr lang="en-US" sz="2799" i="1" dirty="0">
                <a:solidFill>
                  <a:srgbClr val="392503"/>
                </a:solidFill>
                <a:latin typeface="Garamond"/>
                <a:ea typeface="Garamond"/>
                <a:cs typeface="Garamond"/>
                <a:sym typeface="Garamond"/>
              </a:rPr>
              <a:t>1 </a:t>
            </a:r>
            <a:r>
              <a:rPr lang="en-US" sz="2799" b="0" i="1" u="none" strike="noStrike" cap="none" dirty="0">
                <a:solidFill>
                  <a:srgbClr val="392503"/>
                </a:solidFill>
                <a:latin typeface="Garamond"/>
                <a:ea typeface="Garamond"/>
                <a:cs typeface="Garamond"/>
                <a:sym typeface="Garamond"/>
              </a:rPr>
              <a:t>MBBS</a:t>
            </a:r>
            <a:endParaRPr sz="1400" b="0" i="1" u="none" strike="noStrike" cap="none" dirty="0">
              <a:solidFill>
                <a:srgbClr val="000000"/>
              </a:solidFill>
              <a:latin typeface="Garamond"/>
              <a:ea typeface="Garamond"/>
              <a:cs typeface="Garamond"/>
              <a:sym typeface="Garamond"/>
            </a:endParaRPr>
          </a:p>
        </p:txBody>
      </p:sp>
      <p:sp>
        <p:nvSpPr>
          <p:cNvPr id="99" name="Google Shape;99;p13"/>
          <p:cNvSpPr/>
          <p:nvPr/>
        </p:nvSpPr>
        <p:spPr>
          <a:xfrm>
            <a:off x="14844525" y="8637600"/>
            <a:ext cx="3443400" cy="1649400"/>
          </a:xfrm>
          <a:prstGeom prst="rect">
            <a:avLst/>
          </a:prstGeom>
          <a:solidFill>
            <a:srgbClr val="FFD2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0" name="Google Shape;100;p13"/>
          <p:cNvSpPr txBox="1"/>
          <p:nvPr/>
        </p:nvSpPr>
        <p:spPr>
          <a:xfrm>
            <a:off x="11282159" y="6459189"/>
            <a:ext cx="3800700" cy="667683"/>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Clr>
                <a:srgbClr val="000000"/>
              </a:buClr>
              <a:buSzPts val="3099"/>
              <a:buFont typeface="Arial"/>
              <a:buNone/>
            </a:pPr>
            <a:r>
              <a:rPr lang="en-US" sz="3099" b="1" i="0" u="none" strike="noStrike" cap="none" dirty="0">
                <a:solidFill>
                  <a:srgbClr val="392503"/>
                </a:solidFill>
                <a:latin typeface="Garamond"/>
                <a:ea typeface="Garamond"/>
                <a:cs typeface="Garamond"/>
                <a:sym typeface="Garamond"/>
              </a:rPr>
              <a:t>Amy Zhang (Yr3)</a:t>
            </a:r>
            <a:endParaRPr lang="en-US" sz="1400" b="0" i="0" u="none" strike="noStrike" cap="none" dirty="0">
              <a:solidFill>
                <a:srgbClr val="000000"/>
              </a:solidFill>
              <a:latin typeface="Garamond"/>
              <a:ea typeface="Garamond"/>
              <a:cs typeface="Garamond"/>
              <a:sym typeface="Garamond"/>
            </a:endParaRPr>
          </a:p>
        </p:txBody>
      </p:sp>
      <p:sp>
        <p:nvSpPr>
          <p:cNvPr id="101" name="Google Shape;101;p13"/>
          <p:cNvSpPr txBox="1"/>
          <p:nvPr/>
        </p:nvSpPr>
        <p:spPr>
          <a:xfrm>
            <a:off x="12196650" y="5927160"/>
            <a:ext cx="1971600" cy="581698"/>
          </a:xfrm>
          <a:prstGeom prst="rect">
            <a:avLst/>
          </a:prstGeom>
          <a:noFill/>
          <a:ln>
            <a:noFill/>
          </a:ln>
        </p:spPr>
        <p:txBody>
          <a:bodyPr spcFirstLastPara="1" wrap="square" lIns="0" tIns="0" rIns="0" bIns="0" anchor="t" anchorCtr="0">
            <a:spAutoFit/>
          </a:bodyPr>
          <a:lstStyle/>
          <a:p>
            <a:pPr marL="0" marR="0" lvl="0" indent="0" algn="ctr" rtl="0">
              <a:lnSpc>
                <a:spcPct val="139962"/>
              </a:lnSpc>
              <a:spcBef>
                <a:spcPts val="0"/>
              </a:spcBef>
              <a:spcAft>
                <a:spcPts val="0"/>
              </a:spcAft>
              <a:buClr>
                <a:srgbClr val="000000"/>
              </a:buClr>
              <a:buSzPts val="2700"/>
              <a:buFont typeface="Arial"/>
              <a:buNone/>
            </a:pPr>
            <a:r>
              <a:rPr lang="en-US" sz="2700" dirty="0">
                <a:solidFill>
                  <a:srgbClr val="392503"/>
                </a:solidFill>
                <a:latin typeface="Garamond"/>
                <a:ea typeface="Garamond"/>
                <a:cs typeface="Garamond"/>
                <a:sym typeface="Garamond"/>
              </a:rPr>
              <a:t>14</a:t>
            </a:r>
            <a:r>
              <a:rPr lang="en-US" sz="2700" b="0" i="0" u="none" strike="noStrike" cap="none" dirty="0">
                <a:solidFill>
                  <a:srgbClr val="392503"/>
                </a:solidFill>
                <a:latin typeface="Garamond"/>
                <a:ea typeface="Garamond"/>
                <a:cs typeface="Garamond"/>
                <a:sym typeface="Garamond"/>
              </a:rPr>
              <a:t>/04/2026</a:t>
            </a:r>
            <a:endParaRPr sz="1400" b="0" i="0" u="none" strike="noStrike" cap="none" dirty="0">
              <a:solidFill>
                <a:srgbClr val="000000"/>
              </a:solidFill>
              <a:latin typeface="Garamond"/>
              <a:ea typeface="Garamond"/>
              <a:cs typeface="Garamond"/>
              <a:sym typeface="Garamond"/>
            </a:endParaRPr>
          </a:p>
        </p:txBody>
      </p:sp>
      <p:sp>
        <p:nvSpPr>
          <p:cNvPr id="102" name="Google Shape;102;p13"/>
          <p:cNvSpPr/>
          <p:nvPr/>
        </p:nvSpPr>
        <p:spPr>
          <a:xfrm>
            <a:off x="15722200" y="8015575"/>
            <a:ext cx="1688050" cy="1649510"/>
          </a:xfrm>
          <a:custGeom>
            <a:avLst/>
            <a:gdLst/>
            <a:ahLst/>
            <a:cxnLst/>
            <a:rect l="l" t="t" r="r" b="b"/>
            <a:pathLst>
              <a:path w="1541598" h="1541598" extrusionOk="0">
                <a:moveTo>
                  <a:pt x="0" y="0"/>
                </a:moveTo>
                <a:lnTo>
                  <a:pt x="1541597" y="0"/>
                </a:lnTo>
                <a:lnTo>
                  <a:pt x="1541597" y="1541598"/>
                </a:lnTo>
                <a:lnTo>
                  <a:pt x="0" y="1541598"/>
                </a:lnTo>
                <a:lnTo>
                  <a:pt x="0" y="0"/>
                </a:lnTo>
                <a:close/>
              </a:path>
            </a:pathLst>
          </a:custGeom>
          <a:blipFill rotWithShape="1">
            <a:blip r:embed="rId12">
              <a:alphaModFix/>
            </a:blip>
            <a:stretch>
              <a:fillRect/>
            </a:stretch>
          </a:blipFill>
          <a:ln>
            <a:noFill/>
          </a:ln>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D3BECEA9-F9F7-8CF9-2D2A-BA8AF6D7E565}"/>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F70FC0F7-2F6B-6314-8510-D936EB4DCF25}"/>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graphicFrame>
        <p:nvGraphicFramePr>
          <p:cNvPr id="3" name="Google Shape;182;p7">
            <a:extLst>
              <a:ext uri="{FF2B5EF4-FFF2-40B4-BE49-F238E27FC236}">
                <a16:creationId xmlns:a16="http://schemas.microsoft.com/office/drawing/2014/main" id="{01A7368B-EEFD-483D-E5B0-64D8C7CF2FBF}"/>
              </a:ext>
            </a:extLst>
          </p:cNvPr>
          <p:cNvGraphicFramePr/>
          <p:nvPr>
            <p:extLst>
              <p:ext uri="{D42A27DB-BD31-4B8C-83A1-F6EECF244321}">
                <p14:modId xmlns:p14="http://schemas.microsoft.com/office/powerpoint/2010/main" val="3921846194"/>
              </p:ext>
            </p:extLst>
          </p:nvPr>
        </p:nvGraphicFramePr>
        <p:xfrm>
          <a:off x="2412492" y="3672712"/>
          <a:ext cx="13463016" cy="4118606"/>
        </p:xfrm>
        <a:graphic>
          <a:graphicData uri="http://schemas.openxmlformats.org/drawingml/2006/table">
            <a:tbl>
              <a:tblPr firstRow="1" bandRow="1">
                <a:noFill/>
              </a:tblPr>
              <a:tblGrid>
                <a:gridCol w="4487672">
                  <a:extLst>
                    <a:ext uri="{9D8B030D-6E8A-4147-A177-3AD203B41FA5}">
                      <a16:colId xmlns:a16="http://schemas.microsoft.com/office/drawing/2014/main" val="20000"/>
                    </a:ext>
                  </a:extLst>
                </a:gridCol>
                <a:gridCol w="4487672">
                  <a:extLst>
                    <a:ext uri="{9D8B030D-6E8A-4147-A177-3AD203B41FA5}">
                      <a16:colId xmlns:a16="http://schemas.microsoft.com/office/drawing/2014/main" val="20001"/>
                    </a:ext>
                  </a:extLst>
                </a:gridCol>
                <a:gridCol w="4487672">
                  <a:extLst>
                    <a:ext uri="{9D8B030D-6E8A-4147-A177-3AD203B41FA5}">
                      <a16:colId xmlns:a16="http://schemas.microsoft.com/office/drawing/2014/main" val="20002"/>
                    </a:ext>
                  </a:extLst>
                </a:gridCol>
              </a:tblGrid>
              <a:tr h="728166">
                <a:tc>
                  <a:txBody>
                    <a:bodyPr/>
                    <a:lstStyle/>
                    <a:p>
                      <a:pPr marL="0" marR="0" lvl="0" indent="0" algn="l" rtl="0">
                        <a:lnSpc>
                          <a:spcPct val="100000"/>
                        </a:lnSpc>
                        <a:spcBef>
                          <a:spcPts val="0"/>
                        </a:spcBef>
                        <a:spcAft>
                          <a:spcPts val="0"/>
                        </a:spcAft>
                        <a:buClr>
                          <a:srgbClr val="000000"/>
                        </a:buClr>
                        <a:buSzPts val="1800"/>
                        <a:buFont typeface="Arial"/>
                        <a:buNone/>
                      </a:pPr>
                      <a:r>
                        <a:rPr lang="en-GB" sz="3200" b="1" u="none" strike="noStrike" cap="none" dirty="0"/>
                        <a:t>Function</a:t>
                      </a:r>
                      <a:endParaRPr sz="2400" b="1"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3200" b="1" u="none" strike="noStrike" cap="none" dirty="0"/>
                        <a:t>Sympathetic Effect</a:t>
                      </a:r>
                      <a:endParaRPr sz="2400" b="1"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3200" b="1" u="none" strike="noStrike" cap="none" dirty="0"/>
                        <a:t>Parasympathetic Effect</a:t>
                      </a:r>
                      <a:endParaRPr sz="2400" b="1" u="none" strike="noStrike" cap="none" dirty="0"/>
                    </a:p>
                  </a:txBody>
                  <a:tcPr marL="91450" marR="91450" marT="45725" marB="45725"/>
                </a:tc>
                <a:extLst>
                  <a:ext uri="{0D108BD9-81ED-4DB2-BD59-A6C34878D82A}">
                    <a16:rowId xmlns:a16="http://schemas.microsoft.com/office/drawing/2014/main" val="10000"/>
                  </a:ext>
                </a:extLst>
              </a:tr>
              <a:tr h="1256820">
                <a:tc>
                  <a:txBody>
                    <a:bodyPr/>
                    <a:lstStyle/>
                    <a:p>
                      <a:pPr marL="0" marR="0" lvl="0" indent="0" algn="l" rtl="0">
                        <a:lnSpc>
                          <a:spcPct val="100000"/>
                        </a:lnSpc>
                        <a:spcBef>
                          <a:spcPts val="0"/>
                        </a:spcBef>
                        <a:spcAft>
                          <a:spcPts val="0"/>
                        </a:spcAft>
                        <a:buClr>
                          <a:srgbClr val="000000"/>
                        </a:buClr>
                        <a:buSzPts val="1800"/>
                        <a:buFont typeface="Arial"/>
                        <a:buNone/>
                      </a:pPr>
                      <a:r>
                        <a:rPr lang="en-GB" sz="3200" u="none" strike="noStrike" cap="none">
                          <a:solidFill>
                            <a:schemeClr val="dk2"/>
                          </a:solidFill>
                        </a:rPr>
                        <a:t>General exocrine gland secretion</a:t>
                      </a:r>
                      <a:endParaRPr sz="2400" u="none" strike="noStrike" cap="none">
                        <a:solidFill>
                          <a:schemeClr val="dk2"/>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3200" u="none" strike="noStrike" cap="none"/>
                        <a:t>Decrease hormone production</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3200" u="none" strike="noStrike" cap="none"/>
                        <a:t>Increase hormone production</a:t>
                      </a:r>
                      <a:endParaRPr sz="2400" u="none" strike="noStrike" cap="none"/>
                    </a:p>
                  </a:txBody>
                  <a:tcPr marL="91450" marR="91450" marT="45725" marB="45725"/>
                </a:tc>
                <a:extLst>
                  <a:ext uri="{0D108BD9-81ED-4DB2-BD59-A6C34878D82A}">
                    <a16:rowId xmlns:a16="http://schemas.microsoft.com/office/drawing/2014/main" val="10001"/>
                  </a:ext>
                </a:extLst>
              </a:tr>
              <a:tr h="728166">
                <a:tc>
                  <a:txBody>
                    <a:bodyPr/>
                    <a:lstStyle/>
                    <a:p>
                      <a:pPr marL="0" marR="0" lvl="0" indent="0" algn="l" rtl="0">
                        <a:lnSpc>
                          <a:spcPct val="100000"/>
                        </a:lnSpc>
                        <a:spcBef>
                          <a:spcPts val="0"/>
                        </a:spcBef>
                        <a:spcAft>
                          <a:spcPts val="0"/>
                        </a:spcAft>
                        <a:buClr>
                          <a:srgbClr val="000000"/>
                        </a:buClr>
                        <a:buSzPts val="1800"/>
                        <a:buFont typeface="Arial"/>
                        <a:buNone/>
                      </a:pPr>
                      <a:r>
                        <a:rPr lang="en-GB" sz="3200" u="none" strike="noStrike" cap="none">
                          <a:solidFill>
                            <a:schemeClr val="dk2"/>
                          </a:solidFill>
                        </a:rPr>
                        <a:t>Salivary glands</a:t>
                      </a:r>
                      <a:endParaRPr sz="2400" u="none" strike="noStrike" cap="none">
                        <a:solidFill>
                          <a:schemeClr val="dk2"/>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3200" u="none" strike="noStrike" cap="none"/>
                        <a:t>Modulates composition</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3200" u="none" strike="noStrike" cap="none"/>
                        <a:t>Increases production of saliva</a:t>
                      </a:r>
                      <a:endParaRPr sz="2400" u="none" strike="noStrike" cap="none"/>
                    </a:p>
                  </a:txBody>
                  <a:tcPr marL="91450" marR="91450" marT="45725" marB="45725"/>
                </a:tc>
                <a:extLst>
                  <a:ext uri="{0D108BD9-81ED-4DB2-BD59-A6C34878D82A}">
                    <a16:rowId xmlns:a16="http://schemas.microsoft.com/office/drawing/2014/main" val="10002"/>
                  </a:ext>
                </a:extLst>
              </a:tr>
              <a:tr h="728166">
                <a:tc>
                  <a:txBody>
                    <a:bodyPr/>
                    <a:lstStyle/>
                    <a:p>
                      <a:pPr marL="0" marR="0" lvl="0" indent="0" algn="l" rtl="0">
                        <a:lnSpc>
                          <a:spcPct val="100000"/>
                        </a:lnSpc>
                        <a:spcBef>
                          <a:spcPts val="0"/>
                        </a:spcBef>
                        <a:spcAft>
                          <a:spcPts val="0"/>
                        </a:spcAft>
                        <a:buClr>
                          <a:srgbClr val="000000"/>
                        </a:buClr>
                        <a:buSzPts val="1800"/>
                        <a:buFont typeface="Arial"/>
                        <a:buNone/>
                      </a:pPr>
                      <a:r>
                        <a:rPr lang="en-GB" sz="3200" u="none" strike="noStrike" cap="none">
                          <a:solidFill>
                            <a:schemeClr val="dk2"/>
                          </a:solidFill>
                        </a:rPr>
                        <a:t>Sweat glands</a:t>
                      </a:r>
                      <a:endParaRPr sz="2400" u="none" strike="noStrike" cap="none">
                        <a:solidFill>
                          <a:schemeClr val="dk2"/>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3200" u="none" strike="noStrike" cap="none"/>
                        <a:t>Increase sweating</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3200" u="none" strike="noStrike" cap="none" dirty="0"/>
                        <a:t>Decrease sweating </a:t>
                      </a:r>
                      <a:endParaRPr sz="24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
        <p:nvSpPr>
          <p:cNvPr id="5" name="Google Shape;115;p15">
            <a:extLst>
              <a:ext uri="{FF2B5EF4-FFF2-40B4-BE49-F238E27FC236}">
                <a16:creationId xmlns:a16="http://schemas.microsoft.com/office/drawing/2014/main" id="{38CCBC76-E7B3-D9A2-59D8-CB98CC30BC24}"/>
              </a:ext>
            </a:extLst>
          </p:cNvPr>
          <p:cNvSpPr txBox="1"/>
          <p:nvPr/>
        </p:nvSpPr>
        <p:spPr>
          <a:xfrm>
            <a:off x="1960816" y="592952"/>
            <a:ext cx="14366367" cy="1292662"/>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6000" b="1" dirty="0"/>
              <a:t>‘Exceptions’- Exocrine gland secretion</a:t>
            </a:r>
            <a:endParaRPr sz="11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10445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41152FBB-B8FA-2EAA-2ED7-DDD990721E26}"/>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8C013FA9-71CB-23D0-3A71-CAB40726B8C2}"/>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CE9E5E59-F1DE-0A13-1187-9BA152AB550A}"/>
              </a:ext>
            </a:extLst>
          </p:cNvPr>
          <p:cNvSpPr txBox="1"/>
          <p:nvPr/>
        </p:nvSpPr>
        <p:spPr>
          <a:xfrm>
            <a:off x="1960816" y="592952"/>
            <a:ext cx="14366367" cy="1292662"/>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6000" b="1" dirty="0"/>
              <a:t>ANS receptor types</a:t>
            </a:r>
            <a:endParaRPr sz="1100" b="1" i="0" u="none" strike="noStrike" cap="none" dirty="0">
              <a:solidFill>
                <a:srgbClr val="000000"/>
              </a:solidFill>
              <a:latin typeface="Arial"/>
              <a:ea typeface="Arial"/>
              <a:cs typeface="Arial"/>
              <a:sym typeface="Arial"/>
            </a:endParaRPr>
          </a:p>
        </p:txBody>
      </p:sp>
      <p:pic>
        <p:nvPicPr>
          <p:cNvPr id="3" name="Google Shape;230;p12">
            <a:extLst>
              <a:ext uri="{FF2B5EF4-FFF2-40B4-BE49-F238E27FC236}">
                <a16:creationId xmlns:a16="http://schemas.microsoft.com/office/drawing/2014/main" id="{F6050E77-9C25-F50D-EDE5-31184753D63F}"/>
              </a:ext>
            </a:extLst>
          </p:cNvPr>
          <p:cNvPicPr preferRelativeResize="0"/>
          <p:nvPr/>
        </p:nvPicPr>
        <p:blipFill rotWithShape="1">
          <a:blip r:embed="rId4">
            <a:alphaModFix/>
          </a:blip>
          <a:srcRect/>
          <a:stretch/>
        </p:blipFill>
        <p:spPr>
          <a:xfrm>
            <a:off x="2834640" y="2395728"/>
            <a:ext cx="12655296" cy="5904593"/>
          </a:xfrm>
          <a:prstGeom prst="rect">
            <a:avLst/>
          </a:prstGeom>
          <a:noFill/>
          <a:ln>
            <a:noFill/>
          </a:ln>
        </p:spPr>
      </p:pic>
    </p:spTree>
    <p:extLst>
      <p:ext uri="{BB962C8B-B14F-4D97-AF65-F5344CB8AC3E}">
        <p14:creationId xmlns:p14="http://schemas.microsoft.com/office/powerpoint/2010/main" val="3771866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F32CC3F8-E1D2-EE03-C9B9-C874D1B49BD2}"/>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A5072E2E-3864-67E5-6465-37F84401EB02}"/>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6E0FF80A-B6A6-0C1E-1B9C-0A1DC0DA596A}"/>
              </a:ext>
            </a:extLst>
          </p:cNvPr>
          <p:cNvSpPr txBox="1"/>
          <p:nvPr/>
        </p:nvSpPr>
        <p:spPr>
          <a:xfrm>
            <a:off x="1960816" y="592952"/>
            <a:ext cx="14366367" cy="1292662"/>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6000" b="1" dirty="0"/>
              <a:t>Adrenergic Receptors are GPCRs</a:t>
            </a:r>
            <a:endParaRPr sz="1100" b="1" i="0" u="none" strike="noStrike" cap="none" dirty="0">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E6D246C4-DB65-BAA1-6B16-E1A06525D2FE}"/>
              </a:ext>
            </a:extLst>
          </p:cNvPr>
          <p:cNvSpPr txBox="1"/>
          <p:nvPr/>
        </p:nvSpPr>
        <p:spPr>
          <a:xfrm>
            <a:off x="2231136" y="2249424"/>
            <a:ext cx="12472416" cy="5632311"/>
          </a:xfrm>
          <a:prstGeom prst="rect">
            <a:avLst/>
          </a:prstGeom>
          <a:noFill/>
        </p:spPr>
        <p:txBody>
          <a:bodyPr wrap="square">
            <a:spAutoFit/>
          </a:bodyPr>
          <a:lstStyle/>
          <a:p>
            <a:pPr marL="571500" indent="-571500">
              <a:buFont typeface="Arial" panose="020B0604020202020204" pitchFamily="34" charset="0"/>
              <a:buChar char="•"/>
            </a:pPr>
            <a:r>
              <a:rPr lang="en-US" sz="3600" dirty="0" err="1"/>
              <a:t>Gq</a:t>
            </a:r>
            <a:r>
              <a:rPr lang="en-US" sz="3600" dirty="0"/>
              <a:t>- stimulatory</a:t>
            </a:r>
          </a:p>
          <a:p>
            <a:pPr lvl="2"/>
            <a:r>
              <a:rPr lang="en-US" sz="3600" dirty="0"/>
              <a:t>          -Coupled to PLC</a:t>
            </a:r>
          </a:p>
          <a:p>
            <a:pPr marL="571500" indent="-571500">
              <a:buFont typeface="Arial" panose="020B0604020202020204" pitchFamily="34" charset="0"/>
              <a:buChar char="•"/>
            </a:pPr>
            <a:r>
              <a:rPr lang="en-US" sz="3600" dirty="0" err="1"/>
              <a:t>Gs</a:t>
            </a:r>
            <a:r>
              <a:rPr lang="en-US" sz="3600" dirty="0"/>
              <a:t>- stimulatory</a:t>
            </a:r>
          </a:p>
          <a:p>
            <a:pPr lvl="1"/>
            <a:r>
              <a:rPr lang="en-US" sz="3600" dirty="0"/>
              <a:t>          -Coupled to Adenylyl Cyclase</a:t>
            </a:r>
          </a:p>
          <a:p>
            <a:pPr marL="571500" indent="-571500">
              <a:buFont typeface="Arial" panose="020B0604020202020204" pitchFamily="34" charset="0"/>
              <a:buChar char="•"/>
            </a:pPr>
            <a:r>
              <a:rPr lang="en-US" sz="3600" dirty="0"/>
              <a:t>Gi- inhibitory </a:t>
            </a:r>
          </a:p>
          <a:p>
            <a:pPr lvl="1"/>
            <a:r>
              <a:rPr lang="en-US" sz="3600" dirty="0"/>
              <a:t>          -Coupled to Adenylyl Cyclase</a:t>
            </a:r>
          </a:p>
          <a:p>
            <a:pPr marL="685800" lvl="1"/>
            <a:endParaRPr lang="en-US" sz="3600" dirty="0"/>
          </a:p>
          <a:p>
            <a:pPr marL="571500" indent="-571500">
              <a:buFont typeface="Arial" panose="020B0604020202020204" pitchFamily="34" charset="0"/>
              <a:buChar char="•"/>
            </a:pPr>
            <a:r>
              <a:rPr lang="en-US" sz="3600" dirty="0"/>
              <a:t>Alpha-1</a:t>
            </a:r>
            <a:r>
              <a:rPr lang="en-US" sz="3600" dirty="0">
                <a:sym typeface="Wingdings" panose="05000000000000000000" pitchFamily="2" charset="2"/>
              </a:rPr>
              <a:t> </a:t>
            </a:r>
            <a:r>
              <a:rPr lang="en-US" sz="3600" dirty="0" err="1">
                <a:sym typeface="Wingdings" panose="05000000000000000000" pitchFamily="2" charset="2"/>
              </a:rPr>
              <a:t>Gq</a:t>
            </a:r>
            <a:endParaRPr lang="en-US" sz="3600" dirty="0">
              <a:sym typeface="Wingdings" panose="05000000000000000000" pitchFamily="2" charset="2"/>
            </a:endParaRPr>
          </a:p>
          <a:p>
            <a:pPr marL="571500" indent="-571500">
              <a:buFont typeface="Arial" panose="020B0604020202020204" pitchFamily="34" charset="0"/>
              <a:buChar char="•"/>
            </a:pPr>
            <a:r>
              <a:rPr lang="en-US" sz="3600" dirty="0">
                <a:sym typeface="Wingdings" panose="05000000000000000000" pitchFamily="2" charset="2"/>
              </a:rPr>
              <a:t>Alpha-2 Gi</a:t>
            </a:r>
          </a:p>
          <a:p>
            <a:pPr marL="571500" indent="-571500">
              <a:buFont typeface="Arial" panose="020B0604020202020204" pitchFamily="34" charset="0"/>
              <a:buChar char="•"/>
            </a:pPr>
            <a:r>
              <a:rPr lang="en-US" sz="3600" dirty="0">
                <a:sym typeface="Wingdings" panose="05000000000000000000" pitchFamily="2" charset="2"/>
              </a:rPr>
              <a:t>Beta-1, beta-2 and beta-3 </a:t>
            </a:r>
            <a:r>
              <a:rPr lang="en-US" sz="3600" dirty="0" err="1">
                <a:sym typeface="Wingdings" panose="05000000000000000000" pitchFamily="2" charset="2"/>
              </a:rPr>
              <a:t>Gs</a:t>
            </a:r>
            <a:endParaRPr lang="en-US" sz="3600" dirty="0"/>
          </a:p>
        </p:txBody>
      </p:sp>
      <p:pic>
        <p:nvPicPr>
          <p:cNvPr id="3" name="Google Shape;248;p14">
            <a:extLst>
              <a:ext uri="{FF2B5EF4-FFF2-40B4-BE49-F238E27FC236}">
                <a16:creationId xmlns:a16="http://schemas.microsoft.com/office/drawing/2014/main" id="{BC6B2E11-798C-2584-88D8-3D604F43A606}"/>
              </a:ext>
            </a:extLst>
          </p:cNvPr>
          <p:cNvPicPr preferRelativeResize="0"/>
          <p:nvPr/>
        </p:nvPicPr>
        <p:blipFill rotWithShape="1">
          <a:blip r:embed="rId4">
            <a:alphaModFix/>
          </a:blip>
          <a:srcRect/>
          <a:stretch/>
        </p:blipFill>
        <p:spPr>
          <a:xfrm>
            <a:off x="9959546" y="2885043"/>
            <a:ext cx="7858897" cy="4516914"/>
          </a:xfrm>
          <a:prstGeom prst="rect">
            <a:avLst/>
          </a:prstGeom>
          <a:noFill/>
          <a:ln>
            <a:noFill/>
          </a:ln>
        </p:spPr>
      </p:pic>
    </p:spTree>
    <p:extLst>
      <p:ext uri="{BB962C8B-B14F-4D97-AF65-F5344CB8AC3E}">
        <p14:creationId xmlns:p14="http://schemas.microsoft.com/office/powerpoint/2010/main" val="3491516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1541C87D-477F-8E0B-92A8-3F10FC770E4E}"/>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24FCF225-356E-5AAF-8C1E-68E082917D2A}"/>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18E05B2B-F2EF-9542-AE36-14F43EAE0383}"/>
              </a:ext>
            </a:extLst>
          </p:cNvPr>
          <p:cNvSpPr txBox="1"/>
          <p:nvPr/>
        </p:nvSpPr>
        <p:spPr>
          <a:xfrm>
            <a:off x="1960816" y="592952"/>
            <a:ext cx="14366367" cy="1292662"/>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6000" b="1" dirty="0"/>
              <a:t>Adrenergic Receptors – Alpha 1</a:t>
            </a:r>
            <a:endParaRPr sz="1100" b="1"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AB021495-D151-9A16-DBD5-8AC6FCE6FA45}"/>
              </a:ext>
            </a:extLst>
          </p:cNvPr>
          <p:cNvSpPr txBox="1"/>
          <p:nvPr/>
        </p:nvSpPr>
        <p:spPr>
          <a:xfrm>
            <a:off x="2432304" y="2289566"/>
            <a:ext cx="9144000" cy="1754326"/>
          </a:xfrm>
          <a:prstGeom prst="rect">
            <a:avLst/>
          </a:prstGeom>
          <a:noFill/>
        </p:spPr>
        <p:txBody>
          <a:bodyPr wrap="square">
            <a:spAutoFit/>
          </a:bodyPr>
          <a:lstStyle/>
          <a:p>
            <a:pPr marL="571500" indent="-571500">
              <a:buFont typeface="Arial" panose="020B0604020202020204" pitchFamily="34" charset="0"/>
              <a:buChar char="•"/>
            </a:pPr>
            <a:r>
              <a:rPr lang="en-US" sz="3600" dirty="0"/>
              <a:t>Alpha-1</a:t>
            </a:r>
            <a:r>
              <a:rPr lang="en-US" sz="3600" dirty="0">
                <a:sym typeface="Wingdings" panose="05000000000000000000" pitchFamily="2" charset="2"/>
              </a:rPr>
              <a:t> </a:t>
            </a:r>
            <a:r>
              <a:rPr lang="en-US" sz="3600" dirty="0" err="1">
                <a:sym typeface="Wingdings" panose="05000000000000000000" pitchFamily="2" charset="2"/>
              </a:rPr>
              <a:t>Gq</a:t>
            </a:r>
            <a:r>
              <a:rPr lang="en-US" sz="3600" dirty="0">
                <a:sym typeface="Wingdings" panose="05000000000000000000" pitchFamily="2" charset="2"/>
              </a:rPr>
              <a:t>                                      </a:t>
            </a:r>
          </a:p>
          <a:p>
            <a:pPr marL="571500" indent="-571500">
              <a:buFont typeface="Arial" panose="020B0604020202020204" pitchFamily="34" charset="0"/>
              <a:buChar char="•"/>
            </a:pPr>
            <a:r>
              <a:rPr lang="en-US" sz="3600" dirty="0">
                <a:sym typeface="Wingdings" panose="05000000000000000000" pitchFamily="2" charset="2"/>
              </a:rPr>
              <a:t>EXCITATORY</a:t>
            </a:r>
          </a:p>
          <a:p>
            <a:pPr marL="571500" indent="-571500">
              <a:buFont typeface="Arial" panose="020B0604020202020204" pitchFamily="34" charset="0"/>
              <a:buChar char="•"/>
            </a:pPr>
            <a:r>
              <a:rPr lang="en-US" sz="3600" dirty="0">
                <a:sym typeface="Wingdings" panose="05000000000000000000" pitchFamily="2" charset="2"/>
              </a:rPr>
              <a:t>Activates PLC/IP3/DAG</a:t>
            </a:r>
          </a:p>
        </p:txBody>
      </p:sp>
      <p:pic>
        <p:nvPicPr>
          <p:cNvPr id="4" name="Picture 3" descr="Diagram highlighting the signalling cascades in Galpha q coupled GPCRs">
            <a:extLst>
              <a:ext uri="{FF2B5EF4-FFF2-40B4-BE49-F238E27FC236}">
                <a16:creationId xmlns:a16="http://schemas.microsoft.com/office/drawing/2014/main" id="{ED3361BD-9127-716C-6337-399E79AE60D6}"/>
              </a:ext>
            </a:extLst>
          </p:cNvPr>
          <p:cNvPicPr>
            <a:picLocks noChangeAspect="1"/>
          </p:cNvPicPr>
          <p:nvPr/>
        </p:nvPicPr>
        <p:blipFill rotWithShape="1">
          <a:blip r:embed="rId4"/>
          <a:srcRect t="5276" b="18990"/>
          <a:stretch/>
        </p:blipFill>
        <p:spPr>
          <a:xfrm>
            <a:off x="3838328" y="4043892"/>
            <a:ext cx="9587216" cy="5326590"/>
          </a:xfrm>
          <a:prstGeom prst="rect">
            <a:avLst/>
          </a:prstGeom>
        </p:spPr>
      </p:pic>
    </p:spTree>
    <p:extLst>
      <p:ext uri="{BB962C8B-B14F-4D97-AF65-F5344CB8AC3E}">
        <p14:creationId xmlns:p14="http://schemas.microsoft.com/office/powerpoint/2010/main" val="2569909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5BF5CC58-7B82-9425-D017-E0A8A47F1180}"/>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93EC16F2-A834-56A8-724F-C99CABD59883}"/>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42C8BAB3-D66B-55F2-736F-1E9497BF93A8}"/>
              </a:ext>
            </a:extLst>
          </p:cNvPr>
          <p:cNvSpPr txBox="1"/>
          <p:nvPr/>
        </p:nvSpPr>
        <p:spPr>
          <a:xfrm>
            <a:off x="1960816" y="592952"/>
            <a:ext cx="14366367" cy="1292662"/>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6000" b="1" dirty="0"/>
              <a:t>Adrenergic Receptors – Alpha 2</a:t>
            </a:r>
            <a:endParaRPr sz="1100" b="1"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F8439AD8-EA50-71D3-270C-11532B6F5B8F}"/>
              </a:ext>
            </a:extLst>
          </p:cNvPr>
          <p:cNvSpPr txBox="1"/>
          <p:nvPr/>
        </p:nvSpPr>
        <p:spPr>
          <a:xfrm>
            <a:off x="2432304" y="2289566"/>
            <a:ext cx="9144000" cy="1754326"/>
          </a:xfrm>
          <a:prstGeom prst="rect">
            <a:avLst/>
          </a:prstGeom>
          <a:noFill/>
        </p:spPr>
        <p:txBody>
          <a:bodyPr wrap="square">
            <a:spAutoFit/>
          </a:bodyPr>
          <a:lstStyle/>
          <a:p>
            <a:pPr marL="571500" indent="-571500">
              <a:buFont typeface="Arial" panose="020B0604020202020204" pitchFamily="34" charset="0"/>
              <a:buChar char="•"/>
            </a:pPr>
            <a:r>
              <a:rPr lang="en-GB" sz="3600" dirty="0"/>
              <a:t>Alpha-2</a:t>
            </a:r>
            <a:r>
              <a:rPr lang="en-GB" sz="3600" dirty="0">
                <a:sym typeface="Wingdings" panose="05000000000000000000" pitchFamily="2" charset="2"/>
              </a:rPr>
              <a:t> Gi                                    </a:t>
            </a:r>
          </a:p>
          <a:p>
            <a:pPr marL="571500" indent="-571500">
              <a:buFont typeface="Arial" panose="020B0604020202020204" pitchFamily="34" charset="0"/>
              <a:buChar char="•"/>
            </a:pPr>
            <a:r>
              <a:rPr lang="en-GB" sz="3600" dirty="0">
                <a:sym typeface="Wingdings" panose="05000000000000000000" pitchFamily="2" charset="2"/>
              </a:rPr>
              <a:t>INHIBITORY</a:t>
            </a:r>
          </a:p>
          <a:p>
            <a:pPr marL="571500" indent="-571500">
              <a:buFont typeface="Arial" panose="020B0604020202020204" pitchFamily="34" charset="0"/>
              <a:buChar char="•"/>
            </a:pPr>
            <a:r>
              <a:rPr lang="en-GB" sz="3600" dirty="0">
                <a:sym typeface="Wingdings" panose="05000000000000000000" pitchFamily="2" charset="2"/>
              </a:rPr>
              <a:t>Inhibits adenyl cyclase</a:t>
            </a:r>
          </a:p>
        </p:txBody>
      </p:sp>
      <p:pic>
        <p:nvPicPr>
          <p:cNvPr id="2" name="Picture 1">
            <a:extLst>
              <a:ext uri="{FF2B5EF4-FFF2-40B4-BE49-F238E27FC236}">
                <a16:creationId xmlns:a16="http://schemas.microsoft.com/office/drawing/2014/main" id="{5852D8B8-D166-4F24-6546-CD037734E14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31016" y="2617301"/>
            <a:ext cx="6642620" cy="5670528"/>
          </a:xfrm>
          <a:prstGeom prst="rect">
            <a:avLst/>
          </a:prstGeom>
        </p:spPr>
      </p:pic>
    </p:spTree>
    <p:extLst>
      <p:ext uri="{BB962C8B-B14F-4D97-AF65-F5344CB8AC3E}">
        <p14:creationId xmlns:p14="http://schemas.microsoft.com/office/powerpoint/2010/main" val="82301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F595F1AD-433E-E936-7818-F9C7E4FDAD7E}"/>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30C5F79C-FE90-649A-1A43-FB7FA0FFD24C}"/>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6E2AC3A3-3C36-022A-C888-3CE627CE4DCF}"/>
              </a:ext>
            </a:extLst>
          </p:cNvPr>
          <p:cNvSpPr txBox="1"/>
          <p:nvPr/>
        </p:nvSpPr>
        <p:spPr>
          <a:xfrm>
            <a:off x="1960816" y="592952"/>
            <a:ext cx="14366367" cy="1292662"/>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6000" b="1" dirty="0"/>
              <a:t>Adrenergic Receptors – Beta</a:t>
            </a:r>
            <a:endParaRPr sz="1100" b="1"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C4BD28E0-96BE-65FD-3AD8-CB321C40C051}"/>
              </a:ext>
            </a:extLst>
          </p:cNvPr>
          <p:cNvSpPr txBox="1"/>
          <p:nvPr/>
        </p:nvSpPr>
        <p:spPr>
          <a:xfrm>
            <a:off x="2432304" y="2289566"/>
            <a:ext cx="7443216" cy="5632311"/>
          </a:xfrm>
          <a:prstGeom prst="rect">
            <a:avLst/>
          </a:prstGeom>
          <a:noFill/>
        </p:spPr>
        <p:txBody>
          <a:bodyPr wrap="square">
            <a:spAutoFit/>
          </a:bodyPr>
          <a:lstStyle/>
          <a:p>
            <a:pPr marL="571500" indent="-571500">
              <a:buFont typeface="Arial" panose="020B0604020202020204" pitchFamily="34" charset="0"/>
              <a:buChar char="•"/>
            </a:pPr>
            <a:r>
              <a:rPr lang="en-US" sz="3600" dirty="0">
                <a:sym typeface="Wingdings" panose="05000000000000000000" pitchFamily="2" charset="2"/>
              </a:rPr>
              <a:t>Beta-1 and beta-2 </a:t>
            </a:r>
            <a:r>
              <a:rPr lang="en-US" sz="3600" dirty="0" err="1">
                <a:sym typeface="Wingdings" panose="05000000000000000000" pitchFamily="2" charset="2"/>
              </a:rPr>
              <a:t>Gs</a:t>
            </a:r>
            <a:r>
              <a:rPr lang="en-US" sz="3600" dirty="0">
                <a:sym typeface="Wingdings" panose="05000000000000000000" pitchFamily="2" charset="2"/>
              </a:rPr>
              <a:t>                 </a:t>
            </a:r>
          </a:p>
          <a:p>
            <a:pPr marL="571500" indent="-571500">
              <a:buFont typeface="Arial" panose="020B0604020202020204" pitchFamily="34" charset="0"/>
              <a:buChar char="•"/>
            </a:pPr>
            <a:r>
              <a:rPr lang="en-US" sz="3600" dirty="0">
                <a:sym typeface="Wingdings" panose="05000000000000000000" pitchFamily="2" charset="2"/>
              </a:rPr>
              <a:t>EXCITATORY</a:t>
            </a:r>
          </a:p>
          <a:p>
            <a:pPr marL="571500" indent="-571500">
              <a:buFont typeface="Arial" panose="020B0604020202020204" pitchFamily="34" charset="0"/>
              <a:buChar char="•"/>
            </a:pPr>
            <a:r>
              <a:rPr lang="en-US" sz="3600" dirty="0">
                <a:sym typeface="Wingdings" panose="05000000000000000000" pitchFamily="2" charset="2"/>
              </a:rPr>
              <a:t>Activate adenyl cyclase</a:t>
            </a:r>
          </a:p>
          <a:p>
            <a:endParaRPr lang="en-US" sz="3600" dirty="0">
              <a:sym typeface="Wingdings" panose="05000000000000000000" pitchFamily="2" charset="2"/>
            </a:endParaRPr>
          </a:p>
          <a:p>
            <a:pPr marL="571500" indent="-571500">
              <a:buFont typeface="Arial" panose="020B0604020202020204" pitchFamily="34" charset="0"/>
              <a:buChar char="•"/>
            </a:pPr>
            <a:r>
              <a:rPr lang="en-US" sz="3600" dirty="0">
                <a:sym typeface="Wingdings" panose="05000000000000000000" pitchFamily="2" charset="2"/>
              </a:rPr>
              <a:t>Beta-1 mainly in cardiac muscle increased force and rate of contraction</a:t>
            </a:r>
          </a:p>
          <a:p>
            <a:pPr marL="571500" indent="-571500">
              <a:buFont typeface="Arial" panose="020B0604020202020204" pitchFamily="34" charset="0"/>
              <a:buChar char="•"/>
            </a:pPr>
            <a:r>
              <a:rPr lang="en-US" sz="3600" dirty="0"/>
              <a:t>Beta-2 mainly in bronchial smooth muscle and skeletal muscle</a:t>
            </a:r>
            <a:r>
              <a:rPr lang="en-US" sz="3600" dirty="0">
                <a:sym typeface="Wingdings" panose="05000000000000000000" pitchFamily="2" charset="2"/>
              </a:rPr>
              <a:t> relaxation</a:t>
            </a:r>
            <a:endParaRPr lang="en-US" sz="3600" dirty="0"/>
          </a:p>
        </p:txBody>
      </p:sp>
      <p:pic>
        <p:nvPicPr>
          <p:cNvPr id="4" name="Picture 3" descr="Diagrammatic representation of signalling cascades associated with Gs associated GPCRs">
            <a:extLst>
              <a:ext uri="{FF2B5EF4-FFF2-40B4-BE49-F238E27FC236}">
                <a16:creationId xmlns:a16="http://schemas.microsoft.com/office/drawing/2014/main" id="{E2F5E31E-49DE-CD3A-BD8F-12BCBDD2097E}"/>
              </a:ext>
            </a:extLst>
          </p:cNvPr>
          <p:cNvPicPr>
            <a:picLocks noChangeAspect="1"/>
          </p:cNvPicPr>
          <p:nvPr/>
        </p:nvPicPr>
        <p:blipFill>
          <a:blip r:embed="rId4"/>
          <a:stretch>
            <a:fillRect/>
          </a:stretch>
        </p:blipFill>
        <p:spPr>
          <a:xfrm>
            <a:off x="9371453" y="2563824"/>
            <a:ext cx="6842747" cy="5579341"/>
          </a:xfrm>
          <a:prstGeom prst="rect">
            <a:avLst/>
          </a:prstGeom>
        </p:spPr>
      </p:pic>
    </p:spTree>
    <p:extLst>
      <p:ext uri="{BB962C8B-B14F-4D97-AF65-F5344CB8AC3E}">
        <p14:creationId xmlns:p14="http://schemas.microsoft.com/office/powerpoint/2010/main" val="4063608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E25401FF-0E34-01F5-4E97-42681F5B8B87}"/>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5294481D-749E-51F5-0251-95F177A825A3}"/>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0EA4CE57-A36E-1422-9AF2-96F9E74086C9}"/>
              </a:ext>
            </a:extLst>
          </p:cNvPr>
          <p:cNvSpPr txBox="1"/>
          <p:nvPr/>
        </p:nvSpPr>
        <p:spPr>
          <a:xfrm>
            <a:off x="1960816" y="592952"/>
            <a:ext cx="15138464" cy="1163395"/>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5400" b="1" dirty="0"/>
              <a:t>Cholinergic Receptors – Muscarinic (GPCRs)</a:t>
            </a:r>
            <a:endParaRPr sz="1050" b="1" i="0" u="none" strike="noStrike" cap="none" dirty="0">
              <a:solidFill>
                <a:srgbClr val="000000"/>
              </a:solidFill>
              <a:latin typeface="Arial"/>
              <a:ea typeface="Arial"/>
              <a:cs typeface="Arial"/>
              <a:sym typeface="Arial"/>
            </a:endParaRPr>
          </a:p>
        </p:txBody>
      </p:sp>
      <p:sp>
        <p:nvSpPr>
          <p:cNvPr id="2" name="Content Placeholder 2">
            <a:extLst>
              <a:ext uri="{FF2B5EF4-FFF2-40B4-BE49-F238E27FC236}">
                <a16:creationId xmlns:a16="http://schemas.microsoft.com/office/drawing/2014/main" id="{09B71646-6CD0-F24B-42BB-737BB2152AB8}"/>
              </a:ext>
            </a:extLst>
          </p:cNvPr>
          <p:cNvSpPr txBox="1">
            <a:spLocks/>
          </p:cNvSpPr>
          <p:nvPr/>
        </p:nvSpPr>
        <p:spPr>
          <a:xfrm>
            <a:off x="2487168" y="2660904"/>
            <a:ext cx="13727032" cy="4526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buFont typeface="Arial" panose="020B0604020202020204" pitchFamily="34" charset="0"/>
              <a:buChar char="•"/>
            </a:pPr>
            <a:r>
              <a:rPr lang="en-US" sz="3600" dirty="0"/>
              <a:t>7 transmembrane domain</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M1, M3, M5 coupled with </a:t>
            </a:r>
            <a:r>
              <a:rPr lang="en-US" sz="3600" dirty="0" err="1"/>
              <a:t>Gq</a:t>
            </a:r>
            <a:r>
              <a:rPr lang="en-US" sz="3600" dirty="0">
                <a:sym typeface="Wingdings" panose="05000000000000000000" pitchFamily="2" charset="2"/>
              </a:rPr>
              <a:t> activates IP3 and DAG increases intracellular calcium</a:t>
            </a:r>
          </a:p>
          <a:p>
            <a:pPr lvl="1"/>
            <a:r>
              <a:rPr lang="en-US" sz="3600" dirty="0">
                <a:sym typeface="Wingdings" panose="05000000000000000000" pitchFamily="2" charset="2"/>
              </a:rPr>
              <a:t>        -Excitatory</a:t>
            </a:r>
          </a:p>
          <a:p>
            <a:pPr marL="571500" indent="-571500">
              <a:buFont typeface="Arial" panose="020B0604020202020204" pitchFamily="34" charset="0"/>
              <a:buChar char="•"/>
            </a:pPr>
            <a:r>
              <a:rPr lang="en-US" sz="3600" dirty="0">
                <a:sym typeface="Wingdings" panose="05000000000000000000" pitchFamily="2" charset="2"/>
              </a:rPr>
              <a:t>M2, M4 coupled with Gi decreases cAMP decreases intracellular calcium</a:t>
            </a:r>
          </a:p>
          <a:p>
            <a:pPr lvl="1"/>
            <a:r>
              <a:rPr lang="en-US" sz="3600" dirty="0">
                <a:sym typeface="Wingdings" panose="05000000000000000000" pitchFamily="2" charset="2"/>
              </a:rPr>
              <a:t>       -Inhibitory</a:t>
            </a:r>
          </a:p>
        </p:txBody>
      </p:sp>
      <p:pic>
        <p:nvPicPr>
          <p:cNvPr id="3" name="Google Shape;240;p13">
            <a:extLst>
              <a:ext uri="{FF2B5EF4-FFF2-40B4-BE49-F238E27FC236}">
                <a16:creationId xmlns:a16="http://schemas.microsoft.com/office/drawing/2014/main" id="{C4622F23-19B5-BAEF-520B-A07F7A68CA94}"/>
              </a:ext>
            </a:extLst>
          </p:cNvPr>
          <p:cNvPicPr preferRelativeResize="0"/>
          <p:nvPr/>
        </p:nvPicPr>
        <p:blipFill rotWithShape="1">
          <a:blip r:embed="rId4">
            <a:alphaModFix/>
          </a:blip>
          <a:srcRect/>
          <a:stretch/>
        </p:blipFill>
        <p:spPr>
          <a:xfrm>
            <a:off x="8306169" y="6429151"/>
            <a:ext cx="7494663" cy="3742339"/>
          </a:xfrm>
          <a:prstGeom prst="rect">
            <a:avLst/>
          </a:prstGeom>
          <a:noFill/>
          <a:ln>
            <a:noFill/>
          </a:ln>
        </p:spPr>
      </p:pic>
      <p:pic>
        <p:nvPicPr>
          <p:cNvPr id="4" name="Picture 3">
            <a:extLst>
              <a:ext uri="{FF2B5EF4-FFF2-40B4-BE49-F238E27FC236}">
                <a16:creationId xmlns:a16="http://schemas.microsoft.com/office/drawing/2014/main" id="{B138028F-ADB4-4473-A7BD-4CA59032FB6D}"/>
              </a:ext>
            </a:extLst>
          </p:cNvPr>
          <p:cNvPicPr>
            <a:picLocks noChangeAspect="1" noChangeArrowheads="1"/>
          </p:cNvPicPr>
          <p:nvPr/>
        </p:nvPicPr>
        <p:blipFill>
          <a:blip r:embed="rId5">
            <a:duotone>
              <a:prstClr val="black"/>
              <a:srgbClr val="7030A0">
                <a:tint val="45000"/>
                <a:satMod val="400000"/>
              </a:srgbClr>
            </a:duotone>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14185185" y="1756347"/>
            <a:ext cx="2141999" cy="2225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003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98DE46E4-385B-E027-5B70-D5C01DE0CD5A}"/>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12456C89-A59A-7BDC-DF16-B756636CF380}"/>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DB4944AE-C31F-1A88-BCAB-CD3CE22D8364}"/>
              </a:ext>
            </a:extLst>
          </p:cNvPr>
          <p:cNvSpPr txBox="1"/>
          <p:nvPr/>
        </p:nvSpPr>
        <p:spPr>
          <a:xfrm>
            <a:off x="1960816" y="592952"/>
            <a:ext cx="15138464" cy="1163395"/>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5400" b="1" dirty="0"/>
              <a:t>Cholinergic Receptors – Nicotinic (VGCs)</a:t>
            </a:r>
            <a:endParaRPr sz="1050" b="1" i="0" u="none" strike="noStrike" cap="none" dirty="0">
              <a:solidFill>
                <a:srgbClr val="000000"/>
              </a:solidFill>
              <a:latin typeface="Arial"/>
              <a:ea typeface="Arial"/>
              <a:cs typeface="Arial"/>
              <a:sym typeface="Arial"/>
            </a:endParaRPr>
          </a:p>
        </p:txBody>
      </p:sp>
      <p:sp>
        <p:nvSpPr>
          <p:cNvPr id="2" name="Content Placeholder 2">
            <a:extLst>
              <a:ext uri="{FF2B5EF4-FFF2-40B4-BE49-F238E27FC236}">
                <a16:creationId xmlns:a16="http://schemas.microsoft.com/office/drawing/2014/main" id="{B2CB3F9D-2C8D-707B-0EDA-07C684F4E379}"/>
              </a:ext>
            </a:extLst>
          </p:cNvPr>
          <p:cNvSpPr txBox="1">
            <a:spLocks/>
          </p:cNvSpPr>
          <p:nvPr/>
        </p:nvSpPr>
        <p:spPr>
          <a:xfrm>
            <a:off x="2280484" y="2327679"/>
            <a:ext cx="13727032" cy="682110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buFont typeface="Arial" panose="020B0604020202020204" pitchFamily="34" charset="0"/>
              <a:buChar char="•"/>
            </a:pPr>
            <a:r>
              <a:rPr lang="en-US" sz="4400" dirty="0"/>
              <a:t>Pentameric ligand gated ion channel</a:t>
            </a:r>
          </a:p>
          <a:p>
            <a:endParaRPr lang="en-US" sz="4400" dirty="0"/>
          </a:p>
          <a:p>
            <a:pPr marL="571500" indent="-571500">
              <a:buFont typeface="Arial" panose="020B0604020202020204" pitchFamily="34" charset="0"/>
              <a:buChar char="•"/>
            </a:pPr>
            <a:r>
              <a:rPr lang="en-US" sz="4400" dirty="0"/>
              <a:t>5 subunits</a:t>
            </a:r>
          </a:p>
          <a:p>
            <a:pPr marL="571500" indent="-571500">
              <a:buFont typeface="Arial" panose="020B0604020202020204" pitchFamily="34" charset="0"/>
              <a:buChar char="•"/>
            </a:pPr>
            <a:r>
              <a:rPr lang="en-GB" sz="4400" dirty="0"/>
              <a:t>Ganglionic nicotinic receptor= </a:t>
            </a:r>
            <a:r>
              <a:rPr lang="el-GR" sz="4400" dirty="0"/>
              <a:t>α</a:t>
            </a:r>
            <a:r>
              <a:rPr lang="en-GB" sz="4400" dirty="0"/>
              <a:t>2</a:t>
            </a:r>
            <a:r>
              <a:rPr lang="el-GR" sz="4400" dirty="0"/>
              <a:t>β</a:t>
            </a:r>
            <a:r>
              <a:rPr lang="en-GB" sz="4400" dirty="0"/>
              <a:t>3 subunits</a:t>
            </a:r>
          </a:p>
          <a:p>
            <a:pPr marL="571500" indent="-571500">
              <a:buFont typeface="Arial" panose="020B0604020202020204" pitchFamily="34" charset="0"/>
              <a:buChar char="•"/>
            </a:pPr>
            <a:r>
              <a:rPr lang="en-GB" sz="4400" dirty="0"/>
              <a:t>NMJ nicotinic receptor = α2</a:t>
            </a:r>
            <a:r>
              <a:rPr lang="el-GR" sz="4400" dirty="0"/>
              <a:t>βδε</a:t>
            </a:r>
            <a:endParaRPr lang="en-GB" sz="4400" dirty="0"/>
          </a:p>
          <a:p>
            <a:endParaRPr lang="en-US" sz="4400" dirty="0"/>
          </a:p>
          <a:p>
            <a:pPr marL="571500" indent="-571500">
              <a:buFont typeface="Arial" panose="020B0604020202020204" pitchFamily="34" charset="0"/>
              <a:buChar char="•"/>
            </a:pPr>
            <a:r>
              <a:rPr lang="en-US" sz="4400" b="1" dirty="0"/>
              <a:t>2 Ach </a:t>
            </a:r>
            <a:r>
              <a:rPr lang="en-US" sz="4400" dirty="0"/>
              <a:t>molecules need to bind to </a:t>
            </a:r>
            <a:r>
              <a:rPr lang="en-US" sz="4400" b="1" dirty="0"/>
              <a:t>2 alpha subunits </a:t>
            </a:r>
            <a:r>
              <a:rPr lang="en-US" sz="4400" dirty="0"/>
              <a:t>for activation</a:t>
            </a:r>
          </a:p>
          <a:p>
            <a:pPr marL="571500" indent="-571500">
              <a:buFont typeface="Arial" panose="020B0604020202020204" pitchFamily="34" charset="0"/>
              <a:buChar char="•"/>
            </a:pPr>
            <a:r>
              <a:rPr lang="en-US" sz="4400" dirty="0"/>
              <a:t>Found at autonomic ganglia, NMJ, CNS </a:t>
            </a:r>
          </a:p>
        </p:txBody>
      </p:sp>
      <p:pic>
        <p:nvPicPr>
          <p:cNvPr id="3" name="Picture 2">
            <a:extLst>
              <a:ext uri="{FF2B5EF4-FFF2-40B4-BE49-F238E27FC236}">
                <a16:creationId xmlns:a16="http://schemas.microsoft.com/office/drawing/2014/main" id="{0D2D1430-8CD1-4348-97FE-AE8D75100E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73980" y="2174768"/>
            <a:ext cx="1495708" cy="220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963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BC1F9FEC-3BCB-542F-A73A-A79443438FAC}"/>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6B139B68-A7F9-3714-69E5-4635F2ABE16D}"/>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02CB5731-4388-18BD-1985-CF458D369942}"/>
              </a:ext>
            </a:extLst>
          </p:cNvPr>
          <p:cNvSpPr txBox="1"/>
          <p:nvPr/>
        </p:nvSpPr>
        <p:spPr>
          <a:xfrm>
            <a:off x="1960816" y="592952"/>
            <a:ext cx="15138464" cy="1163395"/>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5400" dirty="0"/>
              <a:t>Effects of Acetylcholine</a:t>
            </a:r>
            <a:endParaRPr sz="1050" b="1" i="0" u="none" strike="noStrike" cap="none" dirty="0">
              <a:solidFill>
                <a:srgbClr val="000000"/>
              </a:solidFill>
              <a:latin typeface="Arial"/>
              <a:ea typeface="Arial"/>
              <a:cs typeface="Arial"/>
              <a:sym typeface="Arial"/>
            </a:endParaRPr>
          </a:p>
        </p:txBody>
      </p:sp>
      <p:sp>
        <p:nvSpPr>
          <p:cNvPr id="2" name="Content Placeholder 2">
            <a:extLst>
              <a:ext uri="{FF2B5EF4-FFF2-40B4-BE49-F238E27FC236}">
                <a16:creationId xmlns:a16="http://schemas.microsoft.com/office/drawing/2014/main" id="{685A70E0-DC1F-B61B-6881-88A060ADED57}"/>
              </a:ext>
            </a:extLst>
          </p:cNvPr>
          <p:cNvSpPr txBox="1">
            <a:spLocks/>
          </p:cNvSpPr>
          <p:nvPr/>
        </p:nvSpPr>
        <p:spPr>
          <a:xfrm>
            <a:off x="2487168" y="2660903"/>
            <a:ext cx="13727032" cy="563941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en-US" sz="3600" b="1" dirty="0"/>
              <a:t>Heart</a:t>
            </a:r>
          </a:p>
          <a:p>
            <a:r>
              <a:rPr lang="en-US" sz="3600" dirty="0"/>
              <a:t>Activates M2 receptor</a:t>
            </a:r>
          </a:p>
          <a:p>
            <a:r>
              <a:rPr lang="en-US" sz="3600" dirty="0"/>
              <a:t>Gi protein</a:t>
            </a:r>
            <a:r>
              <a:rPr lang="en-US" sz="3600" dirty="0">
                <a:sym typeface="Wingdings" panose="05000000000000000000" pitchFamily="2" charset="2"/>
              </a:rPr>
              <a:t> downregulation of cAMP increased conductance of K+ channel hyperpolarization decreased HR</a:t>
            </a:r>
            <a:endParaRPr lang="en-US" sz="3600" dirty="0"/>
          </a:p>
          <a:p>
            <a:endParaRPr lang="en-US" sz="3600" dirty="0"/>
          </a:p>
          <a:p>
            <a:pPr marL="0" indent="0">
              <a:buNone/>
            </a:pPr>
            <a:r>
              <a:rPr lang="en-US" sz="3600" b="1" dirty="0"/>
              <a:t>Smooth muscle cell</a:t>
            </a:r>
          </a:p>
          <a:p>
            <a:r>
              <a:rPr lang="en-US" sz="3600" dirty="0"/>
              <a:t>Activates M3 receptor</a:t>
            </a:r>
          </a:p>
          <a:p>
            <a:r>
              <a:rPr lang="en-US" sz="3600" dirty="0" err="1"/>
              <a:t>Gq</a:t>
            </a:r>
            <a:r>
              <a:rPr lang="en-US" sz="3600" dirty="0"/>
              <a:t> protein</a:t>
            </a:r>
            <a:r>
              <a:rPr lang="en-US" sz="3600" dirty="0">
                <a:sym typeface="Wingdings" panose="05000000000000000000" pitchFamily="2" charset="2"/>
              </a:rPr>
              <a:t> increase in calcium via DAG-IP3 pathway increased myosin-actin interaction contraction</a:t>
            </a:r>
            <a:endParaRPr lang="en-US" sz="3600" dirty="0"/>
          </a:p>
        </p:txBody>
      </p:sp>
    </p:spTree>
    <p:extLst>
      <p:ext uri="{BB962C8B-B14F-4D97-AF65-F5344CB8AC3E}">
        <p14:creationId xmlns:p14="http://schemas.microsoft.com/office/powerpoint/2010/main" val="3364007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E7D4B-102C-DE9A-9851-98F624493BC3}"/>
              </a:ext>
            </a:extLst>
          </p:cNvPr>
          <p:cNvSpPr>
            <a:spLocks noGrp="1"/>
          </p:cNvSpPr>
          <p:nvPr>
            <p:ph type="title"/>
          </p:nvPr>
        </p:nvSpPr>
        <p:spPr/>
        <p:txBody>
          <a:bodyPr/>
          <a:lstStyle/>
          <a:p>
            <a:endParaRPr lang="en-US"/>
          </a:p>
        </p:txBody>
      </p:sp>
      <p:pic>
        <p:nvPicPr>
          <p:cNvPr id="4" name="Content Placeholder 3" descr="A screenshot of a medical chart&#10;&#10;Description automatically generated">
            <a:extLst>
              <a:ext uri="{FF2B5EF4-FFF2-40B4-BE49-F238E27FC236}">
                <a16:creationId xmlns:a16="http://schemas.microsoft.com/office/drawing/2014/main" id="{B1799B35-0120-703F-8C90-EA60976C3AD7}"/>
              </a:ext>
            </a:extLst>
          </p:cNvPr>
          <p:cNvPicPr>
            <a:picLocks noGrp="1" noChangeAspect="1"/>
          </p:cNvPicPr>
          <p:nvPr>
            <p:ph idx="1"/>
          </p:nvPr>
        </p:nvPicPr>
        <p:blipFill>
          <a:blip r:embed="rId3"/>
          <a:stretch>
            <a:fillRect/>
          </a:stretch>
        </p:blipFill>
        <p:spPr>
          <a:xfrm>
            <a:off x="625400" y="265401"/>
            <a:ext cx="17037200" cy="9748188"/>
          </a:xfrm>
        </p:spPr>
      </p:pic>
    </p:spTree>
    <p:extLst>
      <p:ext uri="{BB962C8B-B14F-4D97-AF65-F5344CB8AC3E}">
        <p14:creationId xmlns:p14="http://schemas.microsoft.com/office/powerpoint/2010/main" val="269272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p:cNvGrpSpPr/>
        <p:nvPr/>
      </p:nvGrpSpPr>
      <p:grpSpPr>
        <a:xfrm>
          <a:off x="0" y="0"/>
          <a:ext cx="0" cy="0"/>
          <a:chOff x="0" y="0"/>
          <a:chExt cx="0" cy="0"/>
        </a:xfrm>
      </p:grpSpPr>
      <p:sp>
        <p:nvSpPr>
          <p:cNvPr id="114" name="Google Shape;114;p15"/>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p:cNvSpPr txBox="1"/>
          <p:nvPr/>
        </p:nvSpPr>
        <p:spPr>
          <a:xfrm>
            <a:off x="4481801" y="614592"/>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392503"/>
                </a:solidFill>
                <a:latin typeface="Arial"/>
                <a:ea typeface="Arial"/>
                <a:cs typeface="Arial"/>
                <a:sym typeface="Arial"/>
              </a:rPr>
              <a:t>The Nervous System</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C0F7A5AA-CC4A-3976-88B2-450321F6213F}"/>
              </a:ext>
            </a:extLst>
          </p:cNvPr>
          <p:cNvPicPr>
            <a:picLocks noChangeAspect="1"/>
          </p:cNvPicPr>
          <p:nvPr/>
        </p:nvPicPr>
        <p:blipFill>
          <a:blip r:embed="rId4"/>
          <a:stretch>
            <a:fillRect/>
          </a:stretch>
        </p:blipFill>
        <p:spPr>
          <a:xfrm>
            <a:off x="2073800" y="2748169"/>
            <a:ext cx="8885979" cy="5552152"/>
          </a:xfrm>
          <a:prstGeom prst="rect">
            <a:avLst/>
          </a:prstGeom>
        </p:spPr>
      </p:pic>
      <p:pic>
        <p:nvPicPr>
          <p:cNvPr id="5" name="Picture 4">
            <a:extLst>
              <a:ext uri="{FF2B5EF4-FFF2-40B4-BE49-F238E27FC236}">
                <a16:creationId xmlns:a16="http://schemas.microsoft.com/office/drawing/2014/main" id="{3FFFDED7-87B3-727C-0A30-BDEE429882C6}"/>
              </a:ext>
            </a:extLst>
          </p:cNvPr>
          <p:cNvPicPr>
            <a:picLocks noChangeAspect="1"/>
          </p:cNvPicPr>
          <p:nvPr/>
        </p:nvPicPr>
        <p:blipFill>
          <a:blip r:embed="rId5"/>
          <a:stretch>
            <a:fillRect/>
          </a:stretch>
        </p:blipFill>
        <p:spPr>
          <a:xfrm>
            <a:off x="11636145" y="2748169"/>
            <a:ext cx="3686233" cy="571956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F371-504A-59BD-228C-06A9A3F81D1A}"/>
              </a:ext>
            </a:extLst>
          </p:cNvPr>
          <p:cNvSpPr>
            <a:spLocks noGrp="1"/>
          </p:cNvSpPr>
          <p:nvPr>
            <p:ph type="title"/>
          </p:nvPr>
        </p:nvSpPr>
        <p:spPr/>
        <p:txBody>
          <a:bodyPr/>
          <a:lstStyle/>
          <a:p>
            <a:endParaRPr lang="en-US"/>
          </a:p>
        </p:txBody>
      </p:sp>
      <p:pic>
        <p:nvPicPr>
          <p:cNvPr id="4" name="Content Placeholder 3" descr="A diagram of a neurotransmitter&#10;&#10;Description automatically generated">
            <a:extLst>
              <a:ext uri="{FF2B5EF4-FFF2-40B4-BE49-F238E27FC236}">
                <a16:creationId xmlns:a16="http://schemas.microsoft.com/office/drawing/2014/main" id="{9135EF81-CF42-9E91-5062-D7CFBF9C2968}"/>
              </a:ext>
            </a:extLst>
          </p:cNvPr>
          <p:cNvPicPr>
            <a:picLocks noGrp="1" noChangeAspect="1"/>
          </p:cNvPicPr>
          <p:nvPr>
            <p:ph idx="1"/>
          </p:nvPr>
        </p:nvPicPr>
        <p:blipFill>
          <a:blip r:embed="rId3"/>
          <a:stretch>
            <a:fillRect/>
          </a:stretch>
        </p:blipFill>
        <p:spPr>
          <a:xfrm>
            <a:off x="1328753" y="701820"/>
            <a:ext cx="15672057" cy="8896134"/>
          </a:xfrm>
        </p:spPr>
      </p:pic>
    </p:spTree>
    <p:extLst>
      <p:ext uri="{BB962C8B-B14F-4D97-AF65-F5344CB8AC3E}">
        <p14:creationId xmlns:p14="http://schemas.microsoft.com/office/powerpoint/2010/main" val="2745918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AC1C2-C235-65E1-70FF-6A02DEF905EF}"/>
              </a:ext>
            </a:extLst>
          </p:cNvPr>
          <p:cNvSpPr>
            <a:spLocks noGrp="1"/>
          </p:cNvSpPr>
          <p:nvPr>
            <p:ph type="title"/>
          </p:nvPr>
        </p:nvSpPr>
        <p:spPr/>
        <p:txBody>
          <a:bodyPr/>
          <a:lstStyle/>
          <a:p>
            <a:endParaRPr lang="en-US"/>
          </a:p>
        </p:txBody>
      </p:sp>
      <p:pic>
        <p:nvPicPr>
          <p:cNvPr id="4" name="Content Placeholder 3" descr="A diagram of a nervous system&#10;&#10;Description automatically generated">
            <a:extLst>
              <a:ext uri="{FF2B5EF4-FFF2-40B4-BE49-F238E27FC236}">
                <a16:creationId xmlns:a16="http://schemas.microsoft.com/office/drawing/2014/main" id="{DCCD17CD-B1AA-510A-FCD7-91C139094679}"/>
              </a:ext>
            </a:extLst>
          </p:cNvPr>
          <p:cNvPicPr>
            <a:picLocks noGrp="1" noChangeAspect="1"/>
          </p:cNvPicPr>
          <p:nvPr>
            <p:ph idx="1"/>
          </p:nvPr>
        </p:nvPicPr>
        <p:blipFill>
          <a:blip r:embed="rId3"/>
          <a:stretch>
            <a:fillRect/>
          </a:stretch>
        </p:blipFill>
        <p:spPr>
          <a:xfrm>
            <a:off x="4180095" y="2738438"/>
            <a:ext cx="9927810" cy="6527007"/>
          </a:xfrm>
        </p:spPr>
      </p:pic>
      <p:pic>
        <p:nvPicPr>
          <p:cNvPr id="5" name="Picture 4" descr="A diagram of a nervous system&#10;&#10;Description automatically generated">
            <a:extLst>
              <a:ext uri="{FF2B5EF4-FFF2-40B4-BE49-F238E27FC236}">
                <a16:creationId xmlns:a16="http://schemas.microsoft.com/office/drawing/2014/main" id="{85B78CD1-C954-BC34-B0A0-C9CDE3C673D7}"/>
              </a:ext>
            </a:extLst>
          </p:cNvPr>
          <p:cNvPicPr>
            <a:picLocks noChangeAspect="1"/>
          </p:cNvPicPr>
          <p:nvPr/>
        </p:nvPicPr>
        <p:blipFill>
          <a:blip r:embed="rId3"/>
          <a:stretch>
            <a:fillRect/>
          </a:stretch>
        </p:blipFill>
        <p:spPr>
          <a:xfrm>
            <a:off x="2179493" y="541626"/>
            <a:ext cx="13430250" cy="8829675"/>
          </a:xfrm>
          <a:prstGeom prst="rect">
            <a:avLst/>
          </a:prstGeom>
        </p:spPr>
      </p:pic>
    </p:spTree>
    <p:extLst>
      <p:ext uri="{BB962C8B-B14F-4D97-AF65-F5344CB8AC3E}">
        <p14:creationId xmlns:p14="http://schemas.microsoft.com/office/powerpoint/2010/main" val="3053441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5E27-CB89-B5A9-3B94-6D353A67DB41}"/>
              </a:ext>
            </a:extLst>
          </p:cNvPr>
          <p:cNvSpPr>
            <a:spLocks noGrp="1"/>
          </p:cNvSpPr>
          <p:nvPr>
            <p:ph type="title"/>
          </p:nvPr>
        </p:nvSpPr>
        <p:spPr/>
        <p:txBody>
          <a:bodyPr/>
          <a:lstStyle/>
          <a:p>
            <a:r>
              <a:rPr lang="en-US"/>
              <a:t>Micturition </a:t>
            </a:r>
          </a:p>
        </p:txBody>
      </p:sp>
      <p:pic>
        <p:nvPicPr>
          <p:cNvPr id="4" name="Content Placeholder 3">
            <a:extLst>
              <a:ext uri="{FF2B5EF4-FFF2-40B4-BE49-F238E27FC236}">
                <a16:creationId xmlns:a16="http://schemas.microsoft.com/office/drawing/2014/main" id="{29BA2556-BEFE-1903-35E3-F6FADB33B80D}"/>
              </a:ext>
            </a:extLst>
          </p:cNvPr>
          <p:cNvPicPr>
            <a:picLocks noGrp="1" noChangeAspect="1"/>
          </p:cNvPicPr>
          <p:nvPr>
            <p:ph idx="1"/>
          </p:nvPr>
        </p:nvPicPr>
        <p:blipFill>
          <a:blip r:embed="rId3"/>
          <a:stretch>
            <a:fillRect/>
          </a:stretch>
        </p:blipFill>
        <p:spPr>
          <a:xfrm>
            <a:off x="2181440" y="2085868"/>
            <a:ext cx="13925117" cy="7271039"/>
          </a:xfrm>
        </p:spPr>
      </p:pic>
    </p:spTree>
    <p:extLst>
      <p:ext uri="{BB962C8B-B14F-4D97-AF65-F5344CB8AC3E}">
        <p14:creationId xmlns:p14="http://schemas.microsoft.com/office/powerpoint/2010/main" val="1177064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08F121A6-A415-C436-0D75-C11F0797C417}"/>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FBB5BC29-33AA-54E2-DD0B-F6C55E588252}"/>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AC227840-4D51-5598-53AF-F40FDE9A048E}"/>
              </a:ext>
            </a:extLst>
          </p:cNvPr>
          <p:cNvSpPr txBox="1"/>
          <p:nvPr/>
        </p:nvSpPr>
        <p:spPr>
          <a:xfrm>
            <a:off x="1960816" y="592952"/>
            <a:ext cx="15138464" cy="1163395"/>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5400" dirty="0"/>
              <a:t>Pre-clinical drug discovery</a:t>
            </a:r>
            <a:endParaRPr sz="1050" b="1" i="0" u="none" strike="noStrike" cap="none"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F01BDEF5-8D08-7411-F8CD-EC4FE30F3D10}"/>
              </a:ext>
            </a:extLst>
          </p:cNvPr>
          <p:cNvPicPr>
            <a:picLocks noChangeAspect="1"/>
          </p:cNvPicPr>
          <p:nvPr/>
        </p:nvPicPr>
        <p:blipFill>
          <a:blip r:embed="rId4"/>
          <a:stretch>
            <a:fillRect/>
          </a:stretch>
        </p:blipFill>
        <p:spPr>
          <a:xfrm>
            <a:off x="3179098" y="2231403"/>
            <a:ext cx="11929803" cy="6442323"/>
          </a:xfrm>
          <a:prstGeom prst="rect">
            <a:avLst/>
          </a:prstGeom>
        </p:spPr>
      </p:pic>
    </p:spTree>
    <p:extLst>
      <p:ext uri="{BB962C8B-B14F-4D97-AF65-F5344CB8AC3E}">
        <p14:creationId xmlns:p14="http://schemas.microsoft.com/office/powerpoint/2010/main" val="1888917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38D88239-92CA-2123-57D1-1E2E3F897C64}"/>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3EFEF1D3-5C93-9C13-A868-7584DC842C74}"/>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23E7DF62-D873-6F37-B446-024DF8B4C58B}"/>
              </a:ext>
            </a:extLst>
          </p:cNvPr>
          <p:cNvSpPr txBox="1"/>
          <p:nvPr/>
        </p:nvSpPr>
        <p:spPr>
          <a:xfrm>
            <a:off x="1960816" y="592952"/>
            <a:ext cx="15138464" cy="1163395"/>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5400" dirty="0"/>
              <a:t>Clinical trials</a:t>
            </a:r>
            <a:endParaRPr sz="1050" b="1"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A6E44A26-EF08-2FFC-B989-4898C68E6BAF}"/>
              </a:ext>
            </a:extLst>
          </p:cNvPr>
          <p:cNvPicPr>
            <a:picLocks noChangeAspect="1"/>
          </p:cNvPicPr>
          <p:nvPr/>
        </p:nvPicPr>
        <p:blipFill>
          <a:blip r:embed="rId4"/>
          <a:stretch>
            <a:fillRect/>
          </a:stretch>
        </p:blipFill>
        <p:spPr>
          <a:xfrm>
            <a:off x="4649129" y="1986679"/>
            <a:ext cx="9761838" cy="7343975"/>
          </a:xfrm>
          <a:prstGeom prst="rect">
            <a:avLst/>
          </a:prstGeom>
        </p:spPr>
      </p:pic>
    </p:spTree>
    <p:extLst>
      <p:ext uri="{BB962C8B-B14F-4D97-AF65-F5344CB8AC3E}">
        <p14:creationId xmlns:p14="http://schemas.microsoft.com/office/powerpoint/2010/main" val="761062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47013A3A-E617-2D1B-2060-59836AFA0A48}"/>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945EAC35-8F1D-6EA5-02AE-309E5482690E}"/>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93C96108-C77D-7456-FDE0-0AEF37B47B08}"/>
              </a:ext>
            </a:extLst>
          </p:cNvPr>
          <p:cNvSpPr txBox="1"/>
          <p:nvPr/>
        </p:nvSpPr>
        <p:spPr>
          <a:xfrm>
            <a:off x="1960816" y="592952"/>
            <a:ext cx="15138464" cy="1163395"/>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5400" dirty="0"/>
              <a:t>Pharmacology</a:t>
            </a:r>
            <a:endParaRPr sz="1050" b="1" i="0" u="none" strike="noStrike" cap="none" dirty="0">
              <a:solidFill>
                <a:srgbClr val="000000"/>
              </a:solidFill>
              <a:latin typeface="Arial"/>
              <a:ea typeface="Arial"/>
              <a:cs typeface="Arial"/>
              <a:sym typeface="Arial"/>
            </a:endParaRPr>
          </a:p>
        </p:txBody>
      </p:sp>
      <p:sp>
        <p:nvSpPr>
          <p:cNvPr id="2" name="Content Placeholder 2">
            <a:extLst>
              <a:ext uri="{FF2B5EF4-FFF2-40B4-BE49-F238E27FC236}">
                <a16:creationId xmlns:a16="http://schemas.microsoft.com/office/drawing/2014/main" id="{172E966F-9B35-6F59-F815-7327EC251367}"/>
              </a:ext>
            </a:extLst>
          </p:cNvPr>
          <p:cNvSpPr txBox="1">
            <a:spLocks/>
          </p:cNvSpPr>
          <p:nvPr/>
        </p:nvSpPr>
        <p:spPr>
          <a:xfrm>
            <a:off x="2487168" y="2660903"/>
            <a:ext cx="13727032" cy="563941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en-US" sz="3600" b="1" dirty="0"/>
              <a:t>D + R </a:t>
            </a:r>
            <a:r>
              <a:rPr lang="en-US" sz="3600" b="1" dirty="0">
                <a:sym typeface="Wingdings" panose="05000000000000000000" pitchFamily="2" charset="2"/>
              </a:rPr>
              <a:t>  DR</a:t>
            </a:r>
            <a:endParaRPr lang="en-US" sz="3600" dirty="0"/>
          </a:p>
        </p:txBody>
      </p:sp>
      <p:pic>
        <p:nvPicPr>
          <p:cNvPr id="4" name="Picture 3">
            <a:extLst>
              <a:ext uri="{FF2B5EF4-FFF2-40B4-BE49-F238E27FC236}">
                <a16:creationId xmlns:a16="http://schemas.microsoft.com/office/drawing/2014/main" id="{5526862D-FDD6-2A1E-5DC8-BE0B28EFDB2C}"/>
              </a:ext>
            </a:extLst>
          </p:cNvPr>
          <p:cNvPicPr>
            <a:picLocks noChangeAspect="1"/>
          </p:cNvPicPr>
          <p:nvPr/>
        </p:nvPicPr>
        <p:blipFill>
          <a:blip r:embed="rId4"/>
          <a:stretch>
            <a:fillRect/>
          </a:stretch>
        </p:blipFill>
        <p:spPr>
          <a:xfrm>
            <a:off x="2487168" y="3506816"/>
            <a:ext cx="6038994" cy="5641967"/>
          </a:xfrm>
          <a:prstGeom prst="rect">
            <a:avLst/>
          </a:prstGeom>
        </p:spPr>
      </p:pic>
      <p:pic>
        <p:nvPicPr>
          <p:cNvPr id="6" name="Picture 5">
            <a:extLst>
              <a:ext uri="{FF2B5EF4-FFF2-40B4-BE49-F238E27FC236}">
                <a16:creationId xmlns:a16="http://schemas.microsoft.com/office/drawing/2014/main" id="{ED6D8F00-A85E-A941-99D6-D0F8175E123B}"/>
              </a:ext>
            </a:extLst>
          </p:cNvPr>
          <p:cNvPicPr>
            <a:picLocks noChangeAspect="1"/>
          </p:cNvPicPr>
          <p:nvPr/>
        </p:nvPicPr>
        <p:blipFill>
          <a:blip r:embed="rId5"/>
          <a:stretch>
            <a:fillRect/>
          </a:stretch>
        </p:blipFill>
        <p:spPr>
          <a:xfrm>
            <a:off x="9570107" y="3506816"/>
            <a:ext cx="5826412" cy="5578074"/>
          </a:xfrm>
          <a:prstGeom prst="rect">
            <a:avLst/>
          </a:prstGeom>
        </p:spPr>
      </p:pic>
    </p:spTree>
    <p:extLst>
      <p:ext uri="{BB962C8B-B14F-4D97-AF65-F5344CB8AC3E}">
        <p14:creationId xmlns:p14="http://schemas.microsoft.com/office/powerpoint/2010/main" val="2069452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307940B5-DB77-BA5F-E0CE-F0E1CB28B9F0}"/>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0DEF30FB-6DA5-2C26-76D3-6CFB234EBF3C}"/>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A89829C2-8D41-7F36-2692-B19FA0037967}"/>
              </a:ext>
            </a:extLst>
          </p:cNvPr>
          <p:cNvSpPr txBox="1"/>
          <p:nvPr/>
        </p:nvSpPr>
        <p:spPr>
          <a:xfrm>
            <a:off x="1960816" y="592952"/>
            <a:ext cx="15138464" cy="1163395"/>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5400" dirty="0"/>
              <a:t>Affinity and </a:t>
            </a:r>
            <a:r>
              <a:rPr lang="en-US" sz="5400" dirty="0" err="1"/>
              <a:t>Kd</a:t>
            </a:r>
            <a:endParaRPr sz="1050" b="1" i="0" u="none" strike="noStrike" cap="none" dirty="0">
              <a:solidFill>
                <a:srgbClr val="000000"/>
              </a:solidFill>
              <a:latin typeface="Arial"/>
              <a:ea typeface="Arial"/>
              <a:cs typeface="Arial"/>
              <a:sym typeface="Arial"/>
            </a:endParaRPr>
          </a:p>
        </p:txBody>
      </p:sp>
      <p:sp>
        <p:nvSpPr>
          <p:cNvPr id="2" name="Content Placeholder 2">
            <a:extLst>
              <a:ext uri="{FF2B5EF4-FFF2-40B4-BE49-F238E27FC236}">
                <a16:creationId xmlns:a16="http://schemas.microsoft.com/office/drawing/2014/main" id="{F758ED69-6027-7FA1-F842-6E9C9EC6E6B7}"/>
              </a:ext>
            </a:extLst>
          </p:cNvPr>
          <p:cNvSpPr txBox="1">
            <a:spLocks/>
          </p:cNvSpPr>
          <p:nvPr/>
        </p:nvSpPr>
        <p:spPr>
          <a:xfrm>
            <a:off x="2487168" y="2660903"/>
            <a:ext cx="13727032" cy="563941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endParaRPr lang="en-US" sz="3600" dirty="0"/>
          </a:p>
        </p:txBody>
      </p:sp>
      <p:pic>
        <p:nvPicPr>
          <p:cNvPr id="5" name="Picture 4">
            <a:extLst>
              <a:ext uri="{FF2B5EF4-FFF2-40B4-BE49-F238E27FC236}">
                <a16:creationId xmlns:a16="http://schemas.microsoft.com/office/drawing/2014/main" id="{73296C80-AB06-9895-9A6B-9111AA732B9C}"/>
              </a:ext>
            </a:extLst>
          </p:cNvPr>
          <p:cNvPicPr>
            <a:picLocks noChangeAspect="1"/>
          </p:cNvPicPr>
          <p:nvPr/>
        </p:nvPicPr>
        <p:blipFill>
          <a:blip r:embed="rId4"/>
          <a:stretch>
            <a:fillRect/>
          </a:stretch>
        </p:blipFill>
        <p:spPr>
          <a:xfrm>
            <a:off x="2718870" y="2514862"/>
            <a:ext cx="5807292" cy="5785458"/>
          </a:xfrm>
          <a:prstGeom prst="rect">
            <a:avLst/>
          </a:prstGeom>
        </p:spPr>
      </p:pic>
      <p:pic>
        <p:nvPicPr>
          <p:cNvPr id="8" name="Picture 7">
            <a:extLst>
              <a:ext uri="{FF2B5EF4-FFF2-40B4-BE49-F238E27FC236}">
                <a16:creationId xmlns:a16="http://schemas.microsoft.com/office/drawing/2014/main" id="{BE2556AF-6C7F-5608-AAD1-FC659EACB8A3}"/>
              </a:ext>
            </a:extLst>
          </p:cNvPr>
          <p:cNvPicPr>
            <a:picLocks noChangeAspect="1"/>
          </p:cNvPicPr>
          <p:nvPr/>
        </p:nvPicPr>
        <p:blipFill>
          <a:blip r:embed="rId5"/>
          <a:stretch>
            <a:fillRect/>
          </a:stretch>
        </p:blipFill>
        <p:spPr>
          <a:xfrm>
            <a:off x="9165498" y="2488329"/>
            <a:ext cx="6635334" cy="5881797"/>
          </a:xfrm>
          <a:prstGeom prst="rect">
            <a:avLst/>
          </a:prstGeom>
        </p:spPr>
      </p:pic>
      <p:pic>
        <p:nvPicPr>
          <p:cNvPr id="10" name="Picture 9">
            <a:extLst>
              <a:ext uri="{FF2B5EF4-FFF2-40B4-BE49-F238E27FC236}">
                <a16:creationId xmlns:a16="http://schemas.microsoft.com/office/drawing/2014/main" id="{352364EE-C0AF-D3A0-D800-854755AEDFC0}"/>
              </a:ext>
            </a:extLst>
          </p:cNvPr>
          <p:cNvPicPr>
            <a:picLocks noChangeAspect="1"/>
          </p:cNvPicPr>
          <p:nvPr/>
        </p:nvPicPr>
        <p:blipFill>
          <a:blip r:embed="rId6"/>
          <a:stretch>
            <a:fillRect/>
          </a:stretch>
        </p:blipFill>
        <p:spPr>
          <a:xfrm>
            <a:off x="6860462" y="8696988"/>
            <a:ext cx="3818628" cy="1252512"/>
          </a:xfrm>
          <a:prstGeom prst="rect">
            <a:avLst/>
          </a:prstGeom>
        </p:spPr>
      </p:pic>
    </p:spTree>
    <p:extLst>
      <p:ext uri="{BB962C8B-B14F-4D97-AF65-F5344CB8AC3E}">
        <p14:creationId xmlns:p14="http://schemas.microsoft.com/office/powerpoint/2010/main" val="3798753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19EF6448-C722-871A-BCF1-9BBD39C8E581}"/>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4A670EF6-FF56-96AE-A5EF-66B349769754}"/>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951597C6-901F-4B96-1064-B75C992FE13A}"/>
              </a:ext>
            </a:extLst>
          </p:cNvPr>
          <p:cNvSpPr txBox="1"/>
          <p:nvPr/>
        </p:nvSpPr>
        <p:spPr>
          <a:xfrm>
            <a:off x="1960816" y="592952"/>
            <a:ext cx="15138464" cy="1163395"/>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5400" dirty="0"/>
              <a:t>Concentration-response curve</a:t>
            </a:r>
            <a:endParaRPr sz="1050" b="1" i="0" u="none" strike="noStrike" cap="none" dirty="0">
              <a:solidFill>
                <a:srgbClr val="000000"/>
              </a:solidFill>
              <a:latin typeface="Arial"/>
              <a:ea typeface="Arial"/>
              <a:cs typeface="Arial"/>
              <a:sym typeface="Arial"/>
            </a:endParaRPr>
          </a:p>
        </p:txBody>
      </p:sp>
      <p:sp>
        <p:nvSpPr>
          <p:cNvPr id="2" name="Content Placeholder 2">
            <a:extLst>
              <a:ext uri="{FF2B5EF4-FFF2-40B4-BE49-F238E27FC236}">
                <a16:creationId xmlns:a16="http://schemas.microsoft.com/office/drawing/2014/main" id="{2B84B225-6565-30E6-4B76-5F46FCFE1E9F}"/>
              </a:ext>
            </a:extLst>
          </p:cNvPr>
          <p:cNvSpPr txBox="1">
            <a:spLocks/>
          </p:cNvSpPr>
          <p:nvPr/>
        </p:nvSpPr>
        <p:spPr>
          <a:xfrm>
            <a:off x="2487168" y="2660903"/>
            <a:ext cx="13727032" cy="563941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endParaRPr lang="en-US" sz="3600" dirty="0"/>
          </a:p>
        </p:txBody>
      </p:sp>
      <p:pic>
        <p:nvPicPr>
          <p:cNvPr id="4" name="Picture 3">
            <a:extLst>
              <a:ext uri="{FF2B5EF4-FFF2-40B4-BE49-F238E27FC236}">
                <a16:creationId xmlns:a16="http://schemas.microsoft.com/office/drawing/2014/main" id="{F48FF901-4816-B4D3-A3F5-FC96377EC1FA}"/>
              </a:ext>
            </a:extLst>
          </p:cNvPr>
          <p:cNvPicPr>
            <a:picLocks noChangeAspect="1"/>
          </p:cNvPicPr>
          <p:nvPr/>
        </p:nvPicPr>
        <p:blipFill>
          <a:blip r:embed="rId4"/>
          <a:stretch>
            <a:fillRect/>
          </a:stretch>
        </p:blipFill>
        <p:spPr>
          <a:xfrm>
            <a:off x="8847103" y="2303485"/>
            <a:ext cx="6953729" cy="5975211"/>
          </a:xfrm>
          <a:prstGeom prst="rect">
            <a:avLst/>
          </a:prstGeom>
        </p:spPr>
      </p:pic>
      <p:sp>
        <p:nvSpPr>
          <p:cNvPr id="6" name="Content Placeholder 2">
            <a:extLst>
              <a:ext uri="{FF2B5EF4-FFF2-40B4-BE49-F238E27FC236}">
                <a16:creationId xmlns:a16="http://schemas.microsoft.com/office/drawing/2014/main" id="{0E4BDBD9-9375-6461-3137-990ADBFDB889}"/>
              </a:ext>
            </a:extLst>
          </p:cNvPr>
          <p:cNvSpPr txBox="1">
            <a:spLocks/>
          </p:cNvSpPr>
          <p:nvPr/>
        </p:nvSpPr>
        <p:spPr>
          <a:xfrm>
            <a:off x="2639568" y="2813303"/>
            <a:ext cx="6207535" cy="563941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en-US" sz="3600" b="1" dirty="0"/>
              <a:t>Emax</a:t>
            </a:r>
            <a:r>
              <a:rPr lang="en-US" sz="3600" dirty="0"/>
              <a:t>= maximum effect a drug can produce</a:t>
            </a:r>
          </a:p>
          <a:p>
            <a:pPr marL="0" indent="0">
              <a:buNone/>
            </a:pPr>
            <a:endParaRPr lang="en-US" sz="3600" dirty="0"/>
          </a:p>
          <a:p>
            <a:pPr marL="0" indent="0">
              <a:buNone/>
            </a:pPr>
            <a:r>
              <a:rPr lang="en-US" sz="3600" b="1" dirty="0"/>
              <a:t>EC50</a:t>
            </a:r>
            <a:r>
              <a:rPr lang="en-US" sz="3600" dirty="0"/>
              <a:t>= concentration of drug that produces 50% of maximum response</a:t>
            </a:r>
          </a:p>
          <a:p>
            <a:pPr marL="0" indent="0">
              <a:buNone/>
            </a:pPr>
            <a:r>
              <a:rPr lang="en-US" sz="3600" dirty="0"/>
              <a:t>	-Used to quantify 	</a:t>
            </a:r>
            <a:r>
              <a:rPr lang="en-US" sz="3600" b="1" dirty="0"/>
              <a:t>potency</a:t>
            </a:r>
          </a:p>
        </p:txBody>
      </p:sp>
    </p:spTree>
    <p:extLst>
      <p:ext uri="{BB962C8B-B14F-4D97-AF65-F5344CB8AC3E}">
        <p14:creationId xmlns:p14="http://schemas.microsoft.com/office/powerpoint/2010/main" val="2542666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7D9E637B-C406-D700-0F73-463C250ED575}"/>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BFA699F5-AA69-BA05-A4AB-545A29AF6627}"/>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FA5A4E45-5573-1CD4-7007-B63E3F517958}"/>
              </a:ext>
            </a:extLst>
          </p:cNvPr>
          <p:cNvSpPr txBox="1"/>
          <p:nvPr/>
        </p:nvSpPr>
        <p:spPr>
          <a:xfrm>
            <a:off x="1960816" y="592952"/>
            <a:ext cx="15138464" cy="1163395"/>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5400" dirty="0"/>
              <a:t>Agonists</a:t>
            </a:r>
            <a:endParaRPr sz="1050" b="1" i="0" u="none" strike="noStrike" cap="none" dirty="0">
              <a:solidFill>
                <a:srgbClr val="000000"/>
              </a:solidFill>
              <a:latin typeface="Arial"/>
              <a:ea typeface="Arial"/>
              <a:cs typeface="Arial"/>
              <a:sym typeface="Arial"/>
            </a:endParaRPr>
          </a:p>
        </p:txBody>
      </p:sp>
      <p:sp>
        <p:nvSpPr>
          <p:cNvPr id="2" name="Content Placeholder 2">
            <a:extLst>
              <a:ext uri="{FF2B5EF4-FFF2-40B4-BE49-F238E27FC236}">
                <a16:creationId xmlns:a16="http://schemas.microsoft.com/office/drawing/2014/main" id="{C24AEC21-F520-C1F1-4FAB-5046BD1A25E7}"/>
              </a:ext>
            </a:extLst>
          </p:cNvPr>
          <p:cNvSpPr txBox="1">
            <a:spLocks/>
          </p:cNvSpPr>
          <p:nvPr/>
        </p:nvSpPr>
        <p:spPr>
          <a:xfrm>
            <a:off x="2487168" y="2660903"/>
            <a:ext cx="13727032" cy="563941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endParaRPr lang="en-US" sz="3600" dirty="0"/>
          </a:p>
        </p:txBody>
      </p:sp>
      <p:sp>
        <p:nvSpPr>
          <p:cNvPr id="6" name="Content Placeholder 2">
            <a:extLst>
              <a:ext uri="{FF2B5EF4-FFF2-40B4-BE49-F238E27FC236}">
                <a16:creationId xmlns:a16="http://schemas.microsoft.com/office/drawing/2014/main" id="{9185CA85-FA96-D91D-756A-9FCEE4609ABD}"/>
              </a:ext>
            </a:extLst>
          </p:cNvPr>
          <p:cNvSpPr txBox="1">
            <a:spLocks/>
          </p:cNvSpPr>
          <p:nvPr/>
        </p:nvSpPr>
        <p:spPr>
          <a:xfrm>
            <a:off x="2639568" y="2813303"/>
            <a:ext cx="6207535" cy="745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en-US" sz="3600" b="1" dirty="0"/>
              <a:t>Full agonist</a:t>
            </a:r>
          </a:p>
        </p:txBody>
      </p:sp>
      <p:pic>
        <p:nvPicPr>
          <p:cNvPr id="5" name="Picture 4">
            <a:extLst>
              <a:ext uri="{FF2B5EF4-FFF2-40B4-BE49-F238E27FC236}">
                <a16:creationId xmlns:a16="http://schemas.microsoft.com/office/drawing/2014/main" id="{71E906B9-983D-A7D6-D507-C881C44CAE81}"/>
              </a:ext>
            </a:extLst>
          </p:cNvPr>
          <p:cNvPicPr>
            <a:picLocks noChangeAspect="1"/>
          </p:cNvPicPr>
          <p:nvPr/>
        </p:nvPicPr>
        <p:blipFill>
          <a:blip r:embed="rId4"/>
          <a:stretch>
            <a:fillRect/>
          </a:stretch>
        </p:blipFill>
        <p:spPr>
          <a:xfrm>
            <a:off x="8064671" y="3615268"/>
            <a:ext cx="5682641" cy="4970028"/>
          </a:xfrm>
          <a:prstGeom prst="rect">
            <a:avLst/>
          </a:prstGeom>
        </p:spPr>
      </p:pic>
      <p:pic>
        <p:nvPicPr>
          <p:cNvPr id="8" name="Picture 7">
            <a:extLst>
              <a:ext uri="{FF2B5EF4-FFF2-40B4-BE49-F238E27FC236}">
                <a16:creationId xmlns:a16="http://schemas.microsoft.com/office/drawing/2014/main" id="{FB4C7647-1836-CA35-A763-E91E2FC152DE}"/>
              </a:ext>
            </a:extLst>
          </p:cNvPr>
          <p:cNvPicPr>
            <a:picLocks noChangeAspect="1"/>
          </p:cNvPicPr>
          <p:nvPr/>
        </p:nvPicPr>
        <p:blipFill>
          <a:blip r:embed="rId5"/>
          <a:stretch>
            <a:fillRect/>
          </a:stretch>
        </p:blipFill>
        <p:spPr>
          <a:xfrm>
            <a:off x="2150514" y="3587667"/>
            <a:ext cx="5681800" cy="5202169"/>
          </a:xfrm>
          <a:prstGeom prst="rect">
            <a:avLst/>
          </a:prstGeom>
        </p:spPr>
      </p:pic>
      <p:pic>
        <p:nvPicPr>
          <p:cNvPr id="10" name="Picture 9">
            <a:extLst>
              <a:ext uri="{FF2B5EF4-FFF2-40B4-BE49-F238E27FC236}">
                <a16:creationId xmlns:a16="http://schemas.microsoft.com/office/drawing/2014/main" id="{5F1E16EB-6D1F-10D1-745F-148FE53FEFD9}"/>
              </a:ext>
            </a:extLst>
          </p:cNvPr>
          <p:cNvPicPr>
            <a:picLocks noChangeAspect="1"/>
          </p:cNvPicPr>
          <p:nvPr/>
        </p:nvPicPr>
        <p:blipFill>
          <a:blip r:embed="rId6"/>
          <a:stretch>
            <a:fillRect/>
          </a:stretch>
        </p:blipFill>
        <p:spPr>
          <a:xfrm>
            <a:off x="14434807" y="4169314"/>
            <a:ext cx="3558786" cy="3507210"/>
          </a:xfrm>
          <a:prstGeom prst="rect">
            <a:avLst/>
          </a:prstGeom>
        </p:spPr>
      </p:pic>
      <p:sp>
        <p:nvSpPr>
          <p:cNvPr id="11" name="Content Placeholder 2">
            <a:extLst>
              <a:ext uri="{FF2B5EF4-FFF2-40B4-BE49-F238E27FC236}">
                <a16:creationId xmlns:a16="http://schemas.microsoft.com/office/drawing/2014/main" id="{19DFA711-B555-7665-379A-37EF08F9CF29}"/>
              </a:ext>
            </a:extLst>
          </p:cNvPr>
          <p:cNvSpPr txBox="1">
            <a:spLocks/>
          </p:cNvSpPr>
          <p:nvPr/>
        </p:nvSpPr>
        <p:spPr>
          <a:xfrm>
            <a:off x="8598433" y="2749647"/>
            <a:ext cx="6207535" cy="745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en-US" sz="3600" b="1" dirty="0"/>
              <a:t>Partial agonist</a:t>
            </a:r>
          </a:p>
        </p:txBody>
      </p:sp>
    </p:spTree>
    <p:extLst>
      <p:ext uri="{BB962C8B-B14F-4D97-AF65-F5344CB8AC3E}">
        <p14:creationId xmlns:p14="http://schemas.microsoft.com/office/powerpoint/2010/main" val="3880455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C3129E0B-F80A-279F-0A7D-E3925EF0799A}"/>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4D6EDA10-C395-4C26-ECBF-9C7C1B7B7A7A}"/>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5EC22DAD-B323-2F29-D21F-88083737C81E}"/>
              </a:ext>
            </a:extLst>
          </p:cNvPr>
          <p:cNvSpPr txBox="1"/>
          <p:nvPr/>
        </p:nvSpPr>
        <p:spPr>
          <a:xfrm>
            <a:off x="1960816" y="592952"/>
            <a:ext cx="15138464" cy="1163395"/>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5400" dirty="0"/>
              <a:t>Antagonists</a:t>
            </a:r>
            <a:endParaRPr sz="1050" b="1" i="0" u="none" strike="noStrike" cap="none" dirty="0">
              <a:solidFill>
                <a:srgbClr val="000000"/>
              </a:solidFill>
              <a:latin typeface="Arial"/>
              <a:ea typeface="Arial"/>
              <a:cs typeface="Arial"/>
              <a:sym typeface="Arial"/>
            </a:endParaRPr>
          </a:p>
        </p:txBody>
      </p:sp>
      <p:sp>
        <p:nvSpPr>
          <p:cNvPr id="2" name="Content Placeholder 2">
            <a:extLst>
              <a:ext uri="{FF2B5EF4-FFF2-40B4-BE49-F238E27FC236}">
                <a16:creationId xmlns:a16="http://schemas.microsoft.com/office/drawing/2014/main" id="{B8FAB3E7-23DF-D3D7-A916-CE230530A4E3}"/>
              </a:ext>
            </a:extLst>
          </p:cNvPr>
          <p:cNvSpPr txBox="1">
            <a:spLocks/>
          </p:cNvSpPr>
          <p:nvPr/>
        </p:nvSpPr>
        <p:spPr>
          <a:xfrm>
            <a:off x="2487168" y="2660903"/>
            <a:ext cx="13727032" cy="563941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endParaRPr lang="en-US" sz="3600" dirty="0"/>
          </a:p>
        </p:txBody>
      </p:sp>
      <p:sp>
        <p:nvSpPr>
          <p:cNvPr id="6" name="Content Placeholder 2">
            <a:extLst>
              <a:ext uri="{FF2B5EF4-FFF2-40B4-BE49-F238E27FC236}">
                <a16:creationId xmlns:a16="http://schemas.microsoft.com/office/drawing/2014/main" id="{4D176D9C-1A56-97D1-8DDD-B2BABCC70D90}"/>
              </a:ext>
            </a:extLst>
          </p:cNvPr>
          <p:cNvSpPr txBox="1">
            <a:spLocks/>
          </p:cNvSpPr>
          <p:nvPr/>
        </p:nvSpPr>
        <p:spPr>
          <a:xfrm>
            <a:off x="2487168" y="2344703"/>
            <a:ext cx="6207535" cy="745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en-US" sz="3600" b="1" dirty="0"/>
              <a:t>Reversible competitive antagonist</a:t>
            </a:r>
          </a:p>
        </p:txBody>
      </p:sp>
      <p:sp>
        <p:nvSpPr>
          <p:cNvPr id="11" name="Content Placeholder 2">
            <a:extLst>
              <a:ext uri="{FF2B5EF4-FFF2-40B4-BE49-F238E27FC236}">
                <a16:creationId xmlns:a16="http://schemas.microsoft.com/office/drawing/2014/main" id="{5EF431EC-7AFD-E637-8581-CEA62C6CEFD3}"/>
              </a:ext>
            </a:extLst>
          </p:cNvPr>
          <p:cNvSpPr txBox="1">
            <a:spLocks/>
          </p:cNvSpPr>
          <p:nvPr/>
        </p:nvSpPr>
        <p:spPr>
          <a:xfrm>
            <a:off x="9920168" y="2355368"/>
            <a:ext cx="6207535" cy="7454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en-US" sz="3600" b="1" dirty="0"/>
              <a:t>Irreversible non-competitive  antagonist</a:t>
            </a:r>
          </a:p>
        </p:txBody>
      </p:sp>
      <p:pic>
        <p:nvPicPr>
          <p:cNvPr id="4" name="Picture 3">
            <a:extLst>
              <a:ext uri="{FF2B5EF4-FFF2-40B4-BE49-F238E27FC236}">
                <a16:creationId xmlns:a16="http://schemas.microsoft.com/office/drawing/2014/main" id="{20D9F930-4727-8759-DCAF-1FF09423315D}"/>
              </a:ext>
            </a:extLst>
          </p:cNvPr>
          <p:cNvPicPr>
            <a:picLocks noChangeAspect="1"/>
          </p:cNvPicPr>
          <p:nvPr/>
        </p:nvPicPr>
        <p:blipFill>
          <a:blip r:embed="rId4"/>
          <a:stretch>
            <a:fillRect/>
          </a:stretch>
        </p:blipFill>
        <p:spPr>
          <a:xfrm>
            <a:off x="2317135" y="3711146"/>
            <a:ext cx="5550162" cy="4652830"/>
          </a:xfrm>
          <a:prstGeom prst="rect">
            <a:avLst/>
          </a:prstGeom>
        </p:spPr>
      </p:pic>
      <p:pic>
        <p:nvPicPr>
          <p:cNvPr id="9" name="Picture 8">
            <a:extLst>
              <a:ext uri="{FF2B5EF4-FFF2-40B4-BE49-F238E27FC236}">
                <a16:creationId xmlns:a16="http://schemas.microsoft.com/office/drawing/2014/main" id="{2E9930EE-FCE4-D877-44FC-8D0747FFB8D4}"/>
              </a:ext>
            </a:extLst>
          </p:cNvPr>
          <p:cNvPicPr>
            <a:picLocks noChangeAspect="1"/>
          </p:cNvPicPr>
          <p:nvPr/>
        </p:nvPicPr>
        <p:blipFill>
          <a:blip r:embed="rId5"/>
          <a:stretch>
            <a:fillRect/>
          </a:stretch>
        </p:blipFill>
        <p:spPr>
          <a:xfrm>
            <a:off x="9144000" y="3819578"/>
            <a:ext cx="6400800" cy="4731775"/>
          </a:xfrm>
          <a:prstGeom prst="rect">
            <a:avLst/>
          </a:prstGeom>
        </p:spPr>
      </p:pic>
    </p:spTree>
    <p:extLst>
      <p:ext uri="{BB962C8B-B14F-4D97-AF65-F5344CB8AC3E}">
        <p14:creationId xmlns:p14="http://schemas.microsoft.com/office/powerpoint/2010/main" val="145118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ADBCAE83-55F8-2383-9D08-949AC9AB6FA2}"/>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CAC47D36-9DFA-50F6-FCF5-55FA2F9A4076}"/>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70295199-BAAA-D024-3A69-B59B4A21DB49}"/>
              </a:ext>
            </a:extLst>
          </p:cNvPr>
          <p:cNvSpPr txBox="1"/>
          <p:nvPr/>
        </p:nvSpPr>
        <p:spPr>
          <a:xfrm>
            <a:off x="1960816" y="592952"/>
            <a:ext cx="14366367" cy="1421928"/>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6600" b="1" dirty="0"/>
              <a:t>2 Major Subdivisions of the NS</a:t>
            </a:r>
            <a:endParaRPr sz="1200" b="1" i="0" u="none" strike="noStrike" cap="none" dirty="0">
              <a:solidFill>
                <a:srgbClr val="000000"/>
              </a:solidFill>
              <a:latin typeface="Arial"/>
              <a:ea typeface="Arial"/>
              <a:cs typeface="Arial"/>
              <a:sym typeface="Arial"/>
            </a:endParaRPr>
          </a:p>
        </p:txBody>
      </p:sp>
      <p:sp>
        <p:nvSpPr>
          <p:cNvPr id="2" name="Content Placeholder 2">
            <a:extLst>
              <a:ext uri="{FF2B5EF4-FFF2-40B4-BE49-F238E27FC236}">
                <a16:creationId xmlns:a16="http://schemas.microsoft.com/office/drawing/2014/main" id="{3B6A1961-448D-CEBD-B47B-62F49D7FEC83}"/>
              </a:ext>
            </a:extLst>
          </p:cNvPr>
          <p:cNvSpPr txBox="1">
            <a:spLocks/>
          </p:cNvSpPr>
          <p:nvPr/>
        </p:nvSpPr>
        <p:spPr>
          <a:xfrm>
            <a:off x="2286000" y="2359152"/>
            <a:ext cx="13928200" cy="6309359"/>
          </a:xfrm>
          <a:prstGeom prst="rect">
            <a:avLst/>
          </a:prstGeom>
        </p:spPr>
        <p:txBody>
          <a:bodyPr spcFirstLastPara="1" vert="horz" wrap="square" lIns="137160" tIns="68580" rIns="137160" bIns="68580" rtlCol="0"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900" b="1" dirty="0"/>
              <a:t>Central Nervous System</a:t>
            </a:r>
            <a:endParaRPr lang="en-US" sz="3900" dirty="0"/>
          </a:p>
          <a:p>
            <a:pPr lvl="1">
              <a:buFont typeface="Courier New" panose="020B0604020202020204" pitchFamily="34" charset="0"/>
              <a:buChar char="o"/>
            </a:pPr>
            <a:r>
              <a:rPr lang="en-US" sz="3900" dirty="0">
                <a:ea typeface="+mn-lt"/>
                <a:cs typeface="+mn-lt"/>
              </a:rPr>
              <a:t>Brain and spinal cord</a:t>
            </a:r>
          </a:p>
          <a:p>
            <a:pPr lvl="1">
              <a:buFont typeface="Courier New" panose="020B0604020202020204" pitchFamily="34" charset="0"/>
              <a:buChar char="o"/>
            </a:pPr>
            <a:r>
              <a:rPr lang="en-US" sz="3900" dirty="0">
                <a:ea typeface="+mn-lt"/>
                <a:cs typeface="+mn-lt"/>
              </a:rPr>
              <a:t>Receives sensory info </a:t>
            </a:r>
            <a:r>
              <a:rPr lang="en-US" sz="3900" dirty="0">
                <a:ea typeface="+mn-lt"/>
                <a:cs typeface="+mn-lt"/>
                <a:sym typeface="Wingdings" panose="05000000000000000000" pitchFamily="2" charset="2"/>
              </a:rPr>
              <a:t></a:t>
            </a:r>
            <a:r>
              <a:rPr lang="en-US" sz="3900" dirty="0">
                <a:ea typeface="+mn-lt"/>
                <a:cs typeface="+mn-lt"/>
              </a:rPr>
              <a:t> integrates </a:t>
            </a:r>
            <a:r>
              <a:rPr lang="en-US" sz="3900" dirty="0">
                <a:ea typeface="+mn-lt"/>
                <a:cs typeface="+mn-lt"/>
                <a:sym typeface="Wingdings" panose="05000000000000000000" pitchFamily="2" charset="2"/>
              </a:rPr>
              <a:t></a:t>
            </a:r>
            <a:r>
              <a:rPr lang="en-US" sz="3900" dirty="0">
                <a:ea typeface="+mn-lt"/>
                <a:cs typeface="+mn-lt"/>
              </a:rPr>
              <a:t> generates motor activity</a:t>
            </a:r>
          </a:p>
          <a:p>
            <a:pPr lvl="1">
              <a:buFont typeface="Courier New" panose="020B0604020202020204" pitchFamily="34" charset="0"/>
              <a:buChar char="o"/>
            </a:pPr>
            <a:r>
              <a:rPr lang="en-US" sz="3900" dirty="0">
                <a:ea typeface="+mn-lt"/>
                <a:cs typeface="+mn-lt"/>
              </a:rPr>
              <a:t>Controls consciousness and perception</a:t>
            </a:r>
          </a:p>
          <a:p>
            <a:pPr lvl="1"/>
            <a:endParaRPr lang="en-US" sz="3900" dirty="0"/>
          </a:p>
          <a:p>
            <a:r>
              <a:rPr lang="en-US" sz="3900" b="1" dirty="0"/>
              <a:t>Peripheral Nervous System</a:t>
            </a:r>
            <a:endParaRPr lang="en-US" sz="3900" dirty="0"/>
          </a:p>
          <a:p>
            <a:pPr lvl="1">
              <a:buFont typeface="Courier New" panose="020B0604020202020204" pitchFamily="34" charset="0"/>
              <a:buChar char="o"/>
            </a:pPr>
            <a:r>
              <a:rPr lang="en-US" sz="3900" dirty="0"/>
              <a:t>All nerves and ganglia (collection of nerve cell bodies) outside brain and spinal cord</a:t>
            </a:r>
          </a:p>
          <a:p>
            <a:pPr lvl="1">
              <a:buFont typeface="Courier New" panose="020B0604020202020204" pitchFamily="34" charset="0"/>
              <a:buChar char="o"/>
            </a:pPr>
            <a:r>
              <a:rPr lang="en-US" sz="3900" dirty="0"/>
              <a:t>Carries </a:t>
            </a:r>
            <a:r>
              <a:rPr lang="en-US" sz="3900" b="1" dirty="0"/>
              <a:t>sensory</a:t>
            </a:r>
            <a:r>
              <a:rPr lang="en-US" sz="3900" dirty="0"/>
              <a:t> info to CNS from periphery via AFFERENT NERVES</a:t>
            </a:r>
          </a:p>
          <a:p>
            <a:pPr lvl="1">
              <a:buFont typeface="Courier New" panose="020B0604020202020204" pitchFamily="34" charset="0"/>
              <a:buChar char="o"/>
            </a:pPr>
            <a:r>
              <a:rPr lang="en-US" sz="3900" dirty="0"/>
              <a:t>Carries </a:t>
            </a:r>
            <a:r>
              <a:rPr lang="en-US" sz="3900" b="1" dirty="0"/>
              <a:t>motor</a:t>
            </a:r>
            <a:r>
              <a:rPr lang="en-US" sz="3900" dirty="0"/>
              <a:t> info from CNS to periphery via EFFERENT NERVES</a:t>
            </a:r>
          </a:p>
          <a:p>
            <a:pPr lvl="1">
              <a:buFont typeface="Courier New" panose="020B0604020202020204" pitchFamily="34" charset="0"/>
              <a:buChar char="o"/>
            </a:pPr>
            <a:endParaRPr lang="en-US" b="1" dirty="0"/>
          </a:p>
        </p:txBody>
      </p:sp>
    </p:spTree>
    <p:extLst>
      <p:ext uri="{BB962C8B-B14F-4D97-AF65-F5344CB8AC3E}">
        <p14:creationId xmlns:p14="http://schemas.microsoft.com/office/powerpoint/2010/main" val="1866582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13C7D890-EAA7-37EC-27CE-2A605C0ECC2F}"/>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ED8FFFC8-41C9-3751-420F-1234F930AA5C}"/>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DD5806B1-0008-CE4E-A7EC-3687FBA79499}"/>
              </a:ext>
            </a:extLst>
          </p:cNvPr>
          <p:cNvSpPr txBox="1"/>
          <p:nvPr/>
        </p:nvSpPr>
        <p:spPr>
          <a:xfrm>
            <a:off x="1960816" y="592952"/>
            <a:ext cx="15138464" cy="1163395"/>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5400" dirty="0"/>
              <a:t>Pharmacokinetics</a:t>
            </a:r>
            <a:endParaRPr sz="1050" b="1" i="0" u="none" strike="noStrike" cap="none" dirty="0">
              <a:solidFill>
                <a:srgbClr val="000000"/>
              </a:solidFill>
              <a:latin typeface="Arial"/>
              <a:ea typeface="Arial"/>
              <a:cs typeface="Arial"/>
              <a:sym typeface="Arial"/>
            </a:endParaRPr>
          </a:p>
        </p:txBody>
      </p:sp>
      <p:sp>
        <p:nvSpPr>
          <p:cNvPr id="2" name="Content Placeholder 2">
            <a:extLst>
              <a:ext uri="{FF2B5EF4-FFF2-40B4-BE49-F238E27FC236}">
                <a16:creationId xmlns:a16="http://schemas.microsoft.com/office/drawing/2014/main" id="{90C312CB-9BB9-3193-D769-655E932F8EFD}"/>
              </a:ext>
            </a:extLst>
          </p:cNvPr>
          <p:cNvSpPr txBox="1">
            <a:spLocks/>
          </p:cNvSpPr>
          <p:nvPr/>
        </p:nvSpPr>
        <p:spPr>
          <a:xfrm>
            <a:off x="2487168" y="2660903"/>
            <a:ext cx="13727032" cy="563941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endParaRPr lang="en-US" sz="3600" dirty="0"/>
          </a:p>
        </p:txBody>
      </p:sp>
      <p:sp>
        <p:nvSpPr>
          <p:cNvPr id="6" name="Content Placeholder 2">
            <a:extLst>
              <a:ext uri="{FF2B5EF4-FFF2-40B4-BE49-F238E27FC236}">
                <a16:creationId xmlns:a16="http://schemas.microsoft.com/office/drawing/2014/main" id="{7DB6A12D-8DC0-962D-DD01-0FB89FFCBA73}"/>
              </a:ext>
            </a:extLst>
          </p:cNvPr>
          <p:cNvSpPr txBox="1">
            <a:spLocks/>
          </p:cNvSpPr>
          <p:nvPr/>
        </p:nvSpPr>
        <p:spPr>
          <a:xfrm>
            <a:off x="2487168" y="2344703"/>
            <a:ext cx="13313664" cy="613203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endParaRPr lang="en-US" sz="3600" b="1" dirty="0"/>
          </a:p>
        </p:txBody>
      </p:sp>
      <p:pic>
        <p:nvPicPr>
          <p:cNvPr id="5" name="Picture 4">
            <a:extLst>
              <a:ext uri="{FF2B5EF4-FFF2-40B4-BE49-F238E27FC236}">
                <a16:creationId xmlns:a16="http://schemas.microsoft.com/office/drawing/2014/main" id="{9C12ED23-CAC0-8AC8-789B-AFE26924DA91}"/>
              </a:ext>
            </a:extLst>
          </p:cNvPr>
          <p:cNvPicPr>
            <a:picLocks noChangeAspect="1"/>
          </p:cNvPicPr>
          <p:nvPr/>
        </p:nvPicPr>
        <p:blipFill>
          <a:blip r:embed="rId4"/>
          <a:stretch>
            <a:fillRect/>
          </a:stretch>
        </p:blipFill>
        <p:spPr>
          <a:xfrm>
            <a:off x="1518276" y="2228303"/>
            <a:ext cx="15025479" cy="6448523"/>
          </a:xfrm>
          <a:prstGeom prst="rect">
            <a:avLst/>
          </a:prstGeom>
        </p:spPr>
      </p:pic>
    </p:spTree>
    <p:extLst>
      <p:ext uri="{BB962C8B-B14F-4D97-AF65-F5344CB8AC3E}">
        <p14:creationId xmlns:p14="http://schemas.microsoft.com/office/powerpoint/2010/main" val="2038631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7"/>
        <p:cNvGrpSpPr/>
        <p:nvPr/>
      </p:nvGrpSpPr>
      <p:grpSpPr>
        <a:xfrm>
          <a:off x="0" y="0"/>
          <a:ext cx="0" cy="0"/>
          <a:chOff x="0" y="0"/>
          <a:chExt cx="0" cy="0"/>
        </a:xfrm>
      </p:grpSpPr>
      <p:sp>
        <p:nvSpPr>
          <p:cNvPr id="128" name="Google Shape;128;p17"/>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29" name="Google Shape;129;p17"/>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txBody>
          <a:bodyPr/>
          <a:lstStyle/>
          <a:p>
            <a:endParaRPr lang="en-GB"/>
          </a:p>
        </p:txBody>
      </p:sp>
      <p:sp>
        <p:nvSpPr>
          <p:cNvPr id="130" name="Google Shape;130;p17"/>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txBody>
          <a:bodyPr/>
          <a:lstStyle/>
          <a:p>
            <a:endParaRPr lang="en-GB"/>
          </a:p>
        </p:txBody>
      </p:sp>
      <p:sp>
        <p:nvSpPr>
          <p:cNvPr id="131" name="Google Shape;131;p17"/>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txBody>
          <a:bodyPr/>
          <a:lstStyle/>
          <a:p>
            <a:endParaRPr lang="en-GB"/>
          </a:p>
        </p:txBody>
      </p:sp>
      <p:sp>
        <p:nvSpPr>
          <p:cNvPr id="132" name="Google Shape;132;p17"/>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txBody>
          <a:bodyPr/>
          <a:lstStyle/>
          <a:p>
            <a:endParaRPr lang="en-GB"/>
          </a:p>
        </p:txBody>
      </p:sp>
      <p:sp>
        <p:nvSpPr>
          <p:cNvPr id="133" name="Google Shape;133;p17"/>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txBody>
          <a:bodyPr/>
          <a:lstStyle/>
          <a:p>
            <a:endParaRPr lang="en-GB"/>
          </a:p>
        </p:txBody>
      </p:sp>
      <p:sp>
        <p:nvSpPr>
          <p:cNvPr id="134" name="Google Shape;134;p17"/>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txBody>
          <a:bodyPr/>
          <a:lstStyle/>
          <a:p>
            <a:endParaRPr lang="en-GB"/>
          </a:p>
        </p:txBody>
      </p:sp>
      <p:sp>
        <p:nvSpPr>
          <p:cNvPr id="135" name="Google Shape;135;p17"/>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txBody>
          <a:bodyPr/>
          <a:lstStyle/>
          <a:p>
            <a:endParaRPr lang="en-GB"/>
          </a:p>
        </p:txBody>
      </p:sp>
      <p:sp>
        <p:nvSpPr>
          <p:cNvPr id="136" name="Google Shape;136;p17"/>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txBody>
          <a:bodyPr/>
          <a:lstStyle/>
          <a:p>
            <a:endParaRPr lang="en-GB"/>
          </a:p>
        </p:txBody>
      </p:sp>
      <p:sp>
        <p:nvSpPr>
          <p:cNvPr id="137" name="Google Shape;137;p17"/>
          <p:cNvSpPr txBox="1"/>
          <p:nvPr/>
        </p:nvSpPr>
        <p:spPr>
          <a:xfrm>
            <a:off x="4648446" y="4322097"/>
            <a:ext cx="9324398"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dirty="0">
                <a:solidFill>
                  <a:srgbClr val="FFFFFF"/>
                </a:solidFill>
                <a:latin typeface="Arial"/>
                <a:ea typeface="Arial"/>
                <a:cs typeface="Arial"/>
                <a:sym typeface="Arial"/>
              </a:rPr>
              <a:t>MCQs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9678-DF1F-46DD-AE01-2E479EE60205}"/>
              </a:ext>
            </a:extLst>
          </p:cNvPr>
          <p:cNvSpPr>
            <a:spLocks noGrp="1"/>
          </p:cNvSpPr>
          <p:nvPr>
            <p:ph type="title"/>
          </p:nvPr>
        </p:nvSpPr>
        <p:spPr/>
        <p:txBody>
          <a:bodyPr/>
          <a:lstStyle/>
          <a:p>
            <a:pPr algn="ctr"/>
            <a:r>
              <a:rPr lang="en-GB"/>
              <a:t>MCQs</a:t>
            </a:r>
          </a:p>
        </p:txBody>
      </p:sp>
      <p:pic>
        <p:nvPicPr>
          <p:cNvPr id="5" name="Picture 4">
            <a:extLst>
              <a:ext uri="{FF2B5EF4-FFF2-40B4-BE49-F238E27FC236}">
                <a16:creationId xmlns:a16="http://schemas.microsoft.com/office/drawing/2014/main" id="{DF299052-AB4A-F8A7-E339-11E918DFDF2C}"/>
              </a:ext>
            </a:extLst>
          </p:cNvPr>
          <p:cNvPicPr>
            <a:picLocks noChangeAspect="1"/>
          </p:cNvPicPr>
          <p:nvPr/>
        </p:nvPicPr>
        <p:blipFill>
          <a:blip r:embed="rId3"/>
          <a:srcRect l="11510"/>
          <a:stretch/>
        </p:blipFill>
        <p:spPr>
          <a:xfrm>
            <a:off x="2944369" y="2951798"/>
            <a:ext cx="12126626" cy="4858893"/>
          </a:xfrm>
          <a:prstGeom prst="rect">
            <a:avLst/>
          </a:prstGeom>
        </p:spPr>
      </p:pic>
    </p:spTree>
    <p:extLst>
      <p:ext uri="{BB962C8B-B14F-4D97-AF65-F5344CB8AC3E}">
        <p14:creationId xmlns:p14="http://schemas.microsoft.com/office/powerpoint/2010/main" val="714435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713C-0654-C6D1-9FFB-0976A30201DB}"/>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8360FA84-1EE5-C462-03A1-5AE4D73E0719}"/>
              </a:ext>
            </a:extLst>
          </p:cNvPr>
          <p:cNvPicPr>
            <a:picLocks noChangeAspect="1"/>
          </p:cNvPicPr>
          <p:nvPr/>
        </p:nvPicPr>
        <p:blipFill>
          <a:blip r:embed="rId3"/>
          <a:stretch>
            <a:fillRect/>
          </a:stretch>
        </p:blipFill>
        <p:spPr>
          <a:xfrm>
            <a:off x="1056265" y="3159109"/>
            <a:ext cx="16175471" cy="3968783"/>
          </a:xfrm>
          <a:prstGeom prst="rect">
            <a:avLst/>
          </a:prstGeom>
        </p:spPr>
      </p:pic>
    </p:spTree>
    <p:extLst>
      <p:ext uri="{BB962C8B-B14F-4D97-AF65-F5344CB8AC3E}">
        <p14:creationId xmlns:p14="http://schemas.microsoft.com/office/powerpoint/2010/main" val="957044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CC01-D34E-B952-70AF-133C1CC8B2CB}"/>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8AA49098-41BA-3235-09D9-37F263636A43}"/>
              </a:ext>
            </a:extLst>
          </p:cNvPr>
          <p:cNvPicPr>
            <a:picLocks noChangeAspect="1"/>
          </p:cNvPicPr>
          <p:nvPr/>
        </p:nvPicPr>
        <p:blipFill>
          <a:blip r:embed="rId3"/>
          <a:stretch>
            <a:fillRect/>
          </a:stretch>
        </p:blipFill>
        <p:spPr>
          <a:xfrm>
            <a:off x="762909" y="3174968"/>
            <a:ext cx="16267791" cy="4249961"/>
          </a:xfrm>
          <a:prstGeom prst="rect">
            <a:avLst/>
          </a:prstGeom>
        </p:spPr>
      </p:pic>
    </p:spTree>
    <p:extLst>
      <p:ext uri="{BB962C8B-B14F-4D97-AF65-F5344CB8AC3E}">
        <p14:creationId xmlns:p14="http://schemas.microsoft.com/office/powerpoint/2010/main" val="3714999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2CD4-6184-B001-9738-1956BE8BCCFA}"/>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3DEBE8D-BD41-3FD0-F285-7284C292C532}"/>
              </a:ext>
            </a:extLst>
          </p:cNvPr>
          <p:cNvPicPr>
            <a:picLocks noChangeAspect="1"/>
          </p:cNvPicPr>
          <p:nvPr/>
        </p:nvPicPr>
        <p:blipFill>
          <a:blip r:embed="rId3"/>
          <a:stretch>
            <a:fillRect/>
          </a:stretch>
        </p:blipFill>
        <p:spPr>
          <a:xfrm>
            <a:off x="832105" y="2241503"/>
            <a:ext cx="17132591" cy="5329730"/>
          </a:xfrm>
          <a:prstGeom prst="rect">
            <a:avLst/>
          </a:prstGeom>
        </p:spPr>
      </p:pic>
    </p:spTree>
    <p:extLst>
      <p:ext uri="{BB962C8B-B14F-4D97-AF65-F5344CB8AC3E}">
        <p14:creationId xmlns:p14="http://schemas.microsoft.com/office/powerpoint/2010/main" val="4097182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AAFE2-7554-63A9-86E4-DDAC3D673DCF}"/>
              </a:ext>
            </a:extLst>
          </p:cNvPr>
          <p:cNvSpPr>
            <a:spLocks noGrp="1"/>
          </p:cNvSpPr>
          <p:nvPr>
            <p:ph type="title"/>
          </p:nvPr>
        </p:nvSpPr>
        <p:spPr/>
        <p:txBody>
          <a:bodyPr/>
          <a:lstStyle/>
          <a:p>
            <a:endParaRPr lang="en-GB"/>
          </a:p>
        </p:txBody>
      </p:sp>
      <p:pic>
        <p:nvPicPr>
          <p:cNvPr id="6" name="Picture 5">
            <a:extLst>
              <a:ext uri="{FF2B5EF4-FFF2-40B4-BE49-F238E27FC236}">
                <a16:creationId xmlns:a16="http://schemas.microsoft.com/office/drawing/2014/main" id="{1CBC111E-0AD1-2EEB-7EEF-AE87DE6F5990}"/>
              </a:ext>
            </a:extLst>
          </p:cNvPr>
          <p:cNvPicPr>
            <a:picLocks noChangeAspect="1"/>
          </p:cNvPicPr>
          <p:nvPr/>
        </p:nvPicPr>
        <p:blipFill>
          <a:blip r:embed="rId3"/>
          <a:stretch>
            <a:fillRect/>
          </a:stretch>
        </p:blipFill>
        <p:spPr>
          <a:xfrm>
            <a:off x="2480399" y="2536032"/>
            <a:ext cx="13327203" cy="5345526"/>
          </a:xfrm>
          <a:prstGeom prst="rect">
            <a:avLst/>
          </a:prstGeom>
        </p:spPr>
      </p:pic>
    </p:spTree>
    <p:extLst>
      <p:ext uri="{BB962C8B-B14F-4D97-AF65-F5344CB8AC3E}">
        <p14:creationId xmlns:p14="http://schemas.microsoft.com/office/powerpoint/2010/main" val="2403184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A0EA-E6B1-576A-2C45-F6D0621C9B47}"/>
              </a:ext>
            </a:extLst>
          </p:cNvPr>
          <p:cNvSpPr>
            <a:spLocks noGrp="1"/>
          </p:cNvSpPr>
          <p:nvPr>
            <p:ph type="title"/>
          </p:nvPr>
        </p:nvSpPr>
        <p:spPr/>
        <p:txBody>
          <a:bodyPr/>
          <a:lstStyle/>
          <a:p>
            <a:endParaRPr lang="en-GB"/>
          </a:p>
        </p:txBody>
      </p:sp>
      <p:pic>
        <p:nvPicPr>
          <p:cNvPr id="6" name="Picture 5">
            <a:extLst>
              <a:ext uri="{FF2B5EF4-FFF2-40B4-BE49-F238E27FC236}">
                <a16:creationId xmlns:a16="http://schemas.microsoft.com/office/drawing/2014/main" id="{F823DF72-E966-8F06-B156-BEF77D850FC6}"/>
              </a:ext>
            </a:extLst>
          </p:cNvPr>
          <p:cNvPicPr>
            <a:picLocks noChangeAspect="1"/>
          </p:cNvPicPr>
          <p:nvPr/>
        </p:nvPicPr>
        <p:blipFill>
          <a:blip r:embed="rId3"/>
          <a:stretch>
            <a:fillRect/>
          </a:stretch>
        </p:blipFill>
        <p:spPr>
          <a:xfrm>
            <a:off x="603011" y="3233308"/>
            <a:ext cx="17081979" cy="4918616"/>
          </a:xfrm>
          <a:prstGeom prst="rect">
            <a:avLst/>
          </a:prstGeom>
        </p:spPr>
      </p:pic>
    </p:spTree>
    <p:extLst>
      <p:ext uri="{BB962C8B-B14F-4D97-AF65-F5344CB8AC3E}">
        <p14:creationId xmlns:p14="http://schemas.microsoft.com/office/powerpoint/2010/main" val="3171205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5069-B155-0C78-2241-D2FC7C4C2593}"/>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AAFB1A4F-4B02-3D58-CE5B-76B7E5C6B76F}"/>
              </a:ext>
            </a:extLst>
          </p:cNvPr>
          <p:cNvPicPr>
            <a:picLocks noChangeAspect="1"/>
          </p:cNvPicPr>
          <p:nvPr/>
        </p:nvPicPr>
        <p:blipFill>
          <a:blip r:embed="rId3"/>
          <a:srcRect l="8201"/>
          <a:stretch>
            <a:fillRect/>
          </a:stretch>
        </p:blipFill>
        <p:spPr>
          <a:xfrm>
            <a:off x="1782073" y="3242800"/>
            <a:ext cx="14723853" cy="3801399"/>
          </a:xfrm>
          <a:prstGeom prst="rect">
            <a:avLst/>
          </a:prstGeom>
        </p:spPr>
      </p:pic>
    </p:spTree>
    <p:extLst>
      <p:ext uri="{BB962C8B-B14F-4D97-AF65-F5344CB8AC3E}">
        <p14:creationId xmlns:p14="http://schemas.microsoft.com/office/powerpoint/2010/main" val="3802011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F925-1DD7-A75E-6B8C-CCEDAD40F499}"/>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A5C93925-DD31-DC05-C723-2B36152F08CA}"/>
              </a:ext>
            </a:extLst>
          </p:cNvPr>
          <p:cNvPicPr>
            <a:picLocks noChangeAspect="1"/>
          </p:cNvPicPr>
          <p:nvPr/>
        </p:nvPicPr>
        <p:blipFill>
          <a:blip r:embed="rId3"/>
          <a:stretch>
            <a:fillRect/>
          </a:stretch>
        </p:blipFill>
        <p:spPr>
          <a:xfrm>
            <a:off x="926757" y="3952008"/>
            <a:ext cx="16434486" cy="3939234"/>
          </a:xfrm>
          <a:prstGeom prst="rect">
            <a:avLst/>
          </a:prstGeom>
        </p:spPr>
      </p:pic>
    </p:spTree>
    <p:extLst>
      <p:ext uri="{BB962C8B-B14F-4D97-AF65-F5344CB8AC3E}">
        <p14:creationId xmlns:p14="http://schemas.microsoft.com/office/powerpoint/2010/main" val="778756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56CC40C9-685C-3F9D-5576-383CB438A81F}"/>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8B1B6731-76B0-F034-8E3B-5356DC1D107E}"/>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981031B6-76B2-6942-BC47-C678D43C85D3}"/>
              </a:ext>
            </a:extLst>
          </p:cNvPr>
          <p:cNvSpPr txBox="1"/>
          <p:nvPr/>
        </p:nvSpPr>
        <p:spPr>
          <a:xfrm>
            <a:off x="1960816" y="592952"/>
            <a:ext cx="14366367" cy="1421928"/>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6600" b="1" dirty="0"/>
              <a:t>The Peripheral Nervous System</a:t>
            </a:r>
            <a:endParaRPr sz="1200" b="1" i="0" u="none" strike="noStrike" cap="none" dirty="0">
              <a:solidFill>
                <a:srgbClr val="000000"/>
              </a:solidFill>
              <a:latin typeface="Arial"/>
              <a:ea typeface="Arial"/>
              <a:cs typeface="Arial"/>
              <a:sym typeface="Arial"/>
            </a:endParaRPr>
          </a:p>
        </p:txBody>
      </p:sp>
      <p:sp>
        <p:nvSpPr>
          <p:cNvPr id="2" name="Content Placeholder 2">
            <a:extLst>
              <a:ext uri="{FF2B5EF4-FFF2-40B4-BE49-F238E27FC236}">
                <a16:creationId xmlns:a16="http://schemas.microsoft.com/office/drawing/2014/main" id="{6E544711-EA32-BCDF-1EB9-FCCE8B708E44}"/>
              </a:ext>
            </a:extLst>
          </p:cNvPr>
          <p:cNvSpPr txBox="1">
            <a:spLocks/>
          </p:cNvSpPr>
          <p:nvPr/>
        </p:nvSpPr>
        <p:spPr>
          <a:xfrm>
            <a:off x="2373422" y="2504160"/>
            <a:ext cx="13573714" cy="6127775"/>
          </a:xfrm>
          <a:prstGeom prst="rect">
            <a:avLst/>
          </a:prstGeom>
        </p:spPr>
        <p:txBody>
          <a:bodyPr spcFirstLastPara="1" vert="horz" wrap="square" lIns="137160" tIns="68580" rIns="137160" bIns="68580"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Arial" panose="020B0604020202020204" pitchFamily="34" charset="0"/>
              <a:buChar char="•"/>
            </a:pPr>
            <a:r>
              <a:rPr lang="en-US" sz="3200" dirty="0"/>
              <a:t>Consists of the </a:t>
            </a:r>
            <a:r>
              <a:rPr lang="en-US" sz="3200" b="1" dirty="0"/>
              <a:t>somatic </a:t>
            </a:r>
            <a:r>
              <a:rPr lang="en-US" sz="3200" dirty="0"/>
              <a:t>and </a:t>
            </a:r>
            <a:r>
              <a:rPr lang="en-US" sz="3200" b="1" dirty="0"/>
              <a:t>autonomic </a:t>
            </a:r>
            <a:r>
              <a:rPr lang="en-US" sz="3200" dirty="0"/>
              <a:t>nervous system</a:t>
            </a:r>
          </a:p>
          <a:p>
            <a:endParaRPr lang="en-US" sz="3200" dirty="0"/>
          </a:p>
          <a:p>
            <a:pPr marL="457200" indent="-457200">
              <a:buFont typeface="Arial" panose="020B0604020202020204" pitchFamily="34" charset="0"/>
              <a:buChar char="•"/>
            </a:pPr>
            <a:r>
              <a:rPr lang="en-US" sz="3200" b="1" dirty="0"/>
              <a:t>Somatic</a:t>
            </a:r>
          </a:p>
          <a:p>
            <a:pPr lvl="3">
              <a:buFont typeface="Courier New" panose="020B0604020202020204" pitchFamily="34" charset="0"/>
              <a:buChar char="o"/>
            </a:pPr>
            <a:r>
              <a:rPr lang="en-US" sz="3200" dirty="0"/>
              <a:t>Movement and control of muscles</a:t>
            </a:r>
          </a:p>
          <a:p>
            <a:pPr lvl="1">
              <a:buFont typeface="Courier New" panose="020B0604020202020204" pitchFamily="34" charset="0"/>
              <a:buChar char="o"/>
            </a:pPr>
            <a:r>
              <a:rPr lang="en-US" sz="3200" dirty="0"/>
              <a:t>Connects with the skin</a:t>
            </a:r>
          </a:p>
          <a:p>
            <a:pPr lvl="1"/>
            <a:endParaRPr lang="en-US" sz="3200" dirty="0"/>
          </a:p>
          <a:p>
            <a:pPr marL="457200" indent="-457200">
              <a:buFont typeface="Arial" panose="020B0604020202020204" pitchFamily="34" charset="0"/>
              <a:buChar char="•"/>
            </a:pPr>
            <a:r>
              <a:rPr lang="en-US" sz="3200" b="1" dirty="0"/>
              <a:t>Autonomic</a:t>
            </a:r>
          </a:p>
          <a:p>
            <a:pPr lvl="1">
              <a:buFont typeface="Courier New" panose="020B0604020202020204" pitchFamily="34" charset="0"/>
              <a:buChar char="o"/>
            </a:pPr>
            <a:r>
              <a:rPr lang="en-US" sz="3200" dirty="0"/>
              <a:t>Unconscious activities</a:t>
            </a:r>
          </a:p>
          <a:p>
            <a:pPr lvl="1">
              <a:buFont typeface="Courier New" panose="020B0604020202020204" pitchFamily="34" charset="0"/>
              <a:buChar char="o"/>
            </a:pPr>
            <a:r>
              <a:rPr lang="en-US" sz="3200" dirty="0"/>
              <a:t>Conveys signals from the CNS to the rest of the body (except for somatic motor innervation of skeletal muscle) </a:t>
            </a:r>
          </a:p>
          <a:p>
            <a:pPr lvl="1">
              <a:buFont typeface="Courier New" panose="020B0604020202020204" pitchFamily="34" charset="0"/>
              <a:buChar char="o"/>
            </a:pPr>
            <a:endParaRPr lang="en-US" b="1" dirty="0"/>
          </a:p>
        </p:txBody>
      </p:sp>
    </p:spTree>
    <p:extLst>
      <p:ext uri="{BB962C8B-B14F-4D97-AF65-F5344CB8AC3E}">
        <p14:creationId xmlns:p14="http://schemas.microsoft.com/office/powerpoint/2010/main" val="3117952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E7468-FC27-3A40-6ACC-DF88BFA7FAC5}"/>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56BB3600-7C6D-046C-15B7-67E3B3158A4B}"/>
              </a:ext>
            </a:extLst>
          </p:cNvPr>
          <p:cNvPicPr>
            <a:picLocks noChangeAspect="1"/>
          </p:cNvPicPr>
          <p:nvPr/>
        </p:nvPicPr>
        <p:blipFill>
          <a:blip r:embed="rId3"/>
          <a:stretch>
            <a:fillRect/>
          </a:stretch>
        </p:blipFill>
        <p:spPr>
          <a:xfrm>
            <a:off x="1087395" y="2501039"/>
            <a:ext cx="16717430" cy="5793899"/>
          </a:xfrm>
          <a:prstGeom prst="rect">
            <a:avLst/>
          </a:prstGeom>
        </p:spPr>
      </p:pic>
    </p:spTree>
    <p:extLst>
      <p:ext uri="{BB962C8B-B14F-4D97-AF65-F5344CB8AC3E}">
        <p14:creationId xmlns:p14="http://schemas.microsoft.com/office/powerpoint/2010/main" val="3201043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2825E-F302-D55B-28DD-96E4E35A19E8}"/>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AC6343CA-AEA5-EE68-D947-D7922A727FBF}"/>
              </a:ext>
            </a:extLst>
          </p:cNvPr>
          <p:cNvPicPr>
            <a:picLocks noChangeAspect="1"/>
          </p:cNvPicPr>
          <p:nvPr/>
        </p:nvPicPr>
        <p:blipFill>
          <a:blip r:embed="rId3"/>
          <a:stretch>
            <a:fillRect/>
          </a:stretch>
        </p:blipFill>
        <p:spPr>
          <a:xfrm>
            <a:off x="1513637" y="3809533"/>
            <a:ext cx="15260725" cy="3280343"/>
          </a:xfrm>
          <a:prstGeom prst="rect">
            <a:avLst/>
          </a:prstGeom>
        </p:spPr>
      </p:pic>
    </p:spTree>
    <p:extLst>
      <p:ext uri="{BB962C8B-B14F-4D97-AF65-F5344CB8AC3E}">
        <p14:creationId xmlns:p14="http://schemas.microsoft.com/office/powerpoint/2010/main" val="4200934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57"/>
        <p:cNvGrpSpPr/>
        <p:nvPr/>
      </p:nvGrpSpPr>
      <p:grpSpPr>
        <a:xfrm>
          <a:off x="0" y="0"/>
          <a:ext cx="0" cy="0"/>
          <a:chOff x="0" y="0"/>
          <a:chExt cx="0" cy="0"/>
        </a:xfrm>
      </p:grpSpPr>
      <p:sp>
        <p:nvSpPr>
          <p:cNvPr id="158" name="Google Shape;158;p20"/>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txBody>
          <a:bodyPr/>
          <a:lstStyle/>
          <a:p>
            <a:endParaRPr lang="en-GB"/>
          </a:p>
        </p:txBody>
      </p:sp>
      <p:sp>
        <p:nvSpPr>
          <p:cNvPr id="159" name="Google Shape;159;p20"/>
          <p:cNvSpPr/>
          <p:nvPr/>
        </p:nvSpPr>
        <p:spPr>
          <a:xfrm>
            <a:off x="720840" y="7853316"/>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4">
              <a:alphaModFix/>
            </a:blip>
            <a:stretch>
              <a:fillRect/>
            </a:stretch>
          </a:blipFill>
          <a:ln>
            <a:noFill/>
          </a:ln>
        </p:spPr>
        <p:txBody>
          <a:bodyPr/>
          <a:lstStyle/>
          <a:p>
            <a:endParaRPr lang="en-GB"/>
          </a:p>
        </p:txBody>
      </p:sp>
      <p:sp>
        <p:nvSpPr>
          <p:cNvPr id="160" name="Google Shape;160;p20"/>
          <p:cNvSpPr/>
          <p:nvPr/>
        </p:nvSpPr>
        <p:spPr>
          <a:xfrm>
            <a:off x="15990992" y="4339688"/>
            <a:ext cx="1268308" cy="1430422"/>
          </a:xfrm>
          <a:custGeom>
            <a:avLst/>
            <a:gdLst/>
            <a:ahLst/>
            <a:cxnLst/>
            <a:rect l="l" t="t" r="r" b="b"/>
            <a:pathLst>
              <a:path w="1268308" h="1430422" extrusionOk="0">
                <a:moveTo>
                  <a:pt x="0" y="0"/>
                </a:moveTo>
                <a:lnTo>
                  <a:pt x="1268308" y="0"/>
                </a:lnTo>
                <a:lnTo>
                  <a:pt x="1268308" y="1430422"/>
                </a:lnTo>
                <a:lnTo>
                  <a:pt x="0" y="1430422"/>
                </a:lnTo>
                <a:lnTo>
                  <a:pt x="0" y="0"/>
                </a:lnTo>
                <a:close/>
              </a:path>
            </a:pathLst>
          </a:custGeom>
          <a:blipFill rotWithShape="1">
            <a:blip r:embed="rId5">
              <a:alphaModFix/>
            </a:blip>
            <a:stretch>
              <a:fillRect/>
            </a:stretch>
          </a:blipFill>
          <a:ln>
            <a:noFill/>
          </a:ln>
        </p:spPr>
        <p:txBody>
          <a:bodyPr/>
          <a:lstStyle/>
          <a:p>
            <a:endParaRPr lang="en-GB"/>
          </a:p>
        </p:txBody>
      </p:sp>
      <p:sp>
        <p:nvSpPr>
          <p:cNvPr id="161" name="Google Shape;161;p20"/>
          <p:cNvSpPr/>
          <p:nvPr/>
        </p:nvSpPr>
        <p:spPr>
          <a:xfrm>
            <a:off x="550804" y="4621883"/>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6">
              <a:alphaModFix/>
            </a:blip>
            <a:stretch>
              <a:fillRect/>
            </a:stretch>
          </a:blipFill>
          <a:ln>
            <a:noFill/>
          </a:ln>
        </p:spPr>
        <p:txBody>
          <a:bodyPr/>
          <a:lstStyle/>
          <a:p>
            <a:endParaRPr lang="en-GB"/>
          </a:p>
        </p:txBody>
      </p:sp>
      <p:sp>
        <p:nvSpPr>
          <p:cNvPr id="162" name="Google Shape;162;p20"/>
          <p:cNvSpPr/>
          <p:nvPr/>
        </p:nvSpPr>
        <p:spPr>
          <a:xfrm>
            <a:off x="15585334" y="634149"/>
            <a:ext cx="2008197" cy="2147805"/>
          </a:xfrm>
          <a:custGeom>
            <a:avLst/>
            <a:gdLst/>
            <a:ahLst/>
            <a:cxnLst/>
            <a:rect l="l" t="t" r="r" b="b"/>
            <a:pathLst>
              <a:path w="2008197" h="2147805" extrusionOk="0">
                <a:moveTo>
                  <a:pt x="0" y="0"/>
                </a:moveTo>
                <a:lnTo>
                  <a:pt x="2008197" y="0"/>
                </a:lnTo>
                <a:lnTo>
                  <a:pt x="2008197" y="2147805"/>
                </a:lnTo>
                <a:lnTo>
                  <a:pt x="0" y="2147805"/>
                </a:lnTo>
                <a:lnTo>
                  <a:pt x="0" y="0"/>
                </a:lnTo>
                <a:close/>
              </a:path>
            </a:pathLst>
          </a:custGeom>
          <a:blipFill rotWithShape="1">
            <a:blip r:embed="rId7">
              <a:alphaModFix/>
            </a:blip>
            <a:stretch>
              <a:fillRect/>
            </a:stretch>
          </a:blipFill>
          <a:ln>
            <a:noFill/>
          </a:ln>
        </p:spPr>
        <p:txBody>
          <a:bodyPr/>
          <a:lstStyle/>
          <a:p>
            <a:endParaRPr lang="en-GB"/>
          </a:p>
        </p:txBody>
      </p:sp>
      <p:sp>
        <p:nvSpPr>
          <p:cNvPr id="163" name="Google Shape;163;p20"/>
          <p:cNvSpPr/>
          <p:nvPr/>
        </p:nvSpPr>
        <p:spPr>
          <a:xfrm>
            <a:off x="550804" y="634149"/>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8">
              <a:alphaModFix/>
            </a:blip>
            <a:stretch>
              <a:fillRect/>
            </a:stretch>
          </a:blipFill>
          <a:ln>
            <a:noFill/>
          </a:ln>
        </p:spPr>
        <p:txBody>
          <a:bodyPr/>
          <a:lstStyle/>
          <a:p>
            <a:endParaRPr lang="en-GB"/>
          </a:p>
        </p:txBody>
      </p:sp>
      <p:sp>
        <p:nvSpPr>
          <p:cNvPr id="164" name="Google Shape;164;p20"/>
          <p:cNvSpPr/>
          <p:nvPr/>
        </p:nvSpPr>
        <p:spPr>
          <a:xfrm>
            <a:off x="15990992" y="6479905"/>
            <a:ext cx="1184381" cy="1871306"/>
          </a:xfrm>
          <a:custGeom>
            <a:avLst/>
            <a:gdLst/>
            <a:ahLst/>
            <a:cxnLst/>
            <a:rect l="l" t="t" r="r" b="b"/>
            <a:pathLst>
              <a:path w="1184381" h="1871306" extrusionOk="0">
                <a:moveTo>
                  <a:pt x="0" y="0"/>
                </a:moveTo>
                <a:lnTo>
                  <a:pt x="1184381" y="0"/>
                </a:lnTo>
                <a:lnTo>
                  <a:pt x="1184381" y="1871305"/>
                </a:lnTo>
                <a:lnTo>
                  <a:pt x="0" y="1871305"/>
                </a:lnTo>
                <a:lnTo>
                  <a:pt x="0" y="0"/>
                </a:lnTo>
                <a:close/>
              </a:path>
            </a:pathLst>
          </a:custGeom>
          <a:blipFill rotWithShape="1">
            <a:blip r:embed="rId9">
              <a:alphaModFix/>
            </a:blip>
            <a:stretch>
              <a:fillRect/>
            </a:stretch>
          </a:blipFill>
          <a:ln>
            <a:noFill/>
          </a:ln>
        </p:spPr>
        <p:txBody>
          <a:bodyPr/>
          <a:lstStyle/>
          <a:p>
            <a:endParaRPr lang="en-GB"/>
          </a:p>
        </p:txBody>
      </p:sp>
      <p:sp>
        <p:nvSpPr>
          <p:cNvPr id="165" name="Google Shape;165;p20"/>
          <p:cNvSpPr txBox="1"/>
          <p:nvPr/>
        </p:nvSpPr>
        <p:spPr>
          <a:xfrm>
            <a:off x="4287093" y="895350"/>
            <a:ext cx="9324398"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i="0" u="none" strike="noStrike" cap="none">
                <a:solidFill>
                  <a:srgbClr val="FFFFFF"/>
                </a:solidFill>
                <a:latin typeface="Arial"/>
                <a:ea typeface="Arial"/>
                <a:cs typeface="Arial"/>
                <a:sym typeface="Arial"/>
              </a:rPr>
              <a:t>FEEDBACK</a:t>
            </a:r>
            <a:endParaRPr sz="1400" b="0" i="0" u="none" strike="noStrike" cap="none">
              <a:solidFill>
                <a:srgbClr val="000000"/>
              </a:solidFill>
              <a:latin typeface="Arial"/>
              <a:ea typeface="Arial"/>
              <a:cs typeface="Arial"/>
              <a:sym typeface="Arial"/>
            </a:endParaRPr>
          </a:p>
        </p:txBody>
      </p:sp>
      <p:sp>
        <p:nvSpPr>
          <p:cNvPr id="167" name="Google Shape;167;p20"/>
          <p:cNvSpPr txBox="1"/>
          <p:nvPr/>
        </p:nvSpPr>
        <p:spPr>
          <a:xfrm>
            <a:off x="4166875" y="6771200"/>
            <a:ext cx="8095200" cy="26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chemeClr val="lt1"/>
                </a:solidFill>
                <a:latin typeface="Calibri"/>
                <a:ea typeface="Calibri"/>
                <a:cs typeface="Calibri"/>
                <a:sym typeface="Calibri"/>
              </a:rPr>
              <a:t>Thank you!!</a:t>
            </a:r>
            <a:endParaRPr sz="3200" dirty="0">
              <a:solidFill>
                <a:schemeClr val="lt1"/>
              </a:solidFill>
              <a:latin typeface="Calibri"/>
              <a:ea typeface="Calibri"/>
              <a:cs typeface="Calibri"/>
              <a:sym typeface="Calibri"/>
            </a:endParaRPr>
          </a:p>
          <a:p>
            <a:pPr marL="0" lvl="0" indent="0" algn="l" rtl="0">
              <a:spcBef>
                <a:spcPts val="0"/>
              </a:spcBef>
              <a:spcAft>
                <a:spcPts val="0"/>
              </a:spcAft>
              <a:buNone/>
            </a:pPr>
            <a:endParaRPr sz="3200" dirty="0">
              <a:solidFill>
                <a:schemeClr val="lt1"/>
              </a:solidFill>
              <a:latin typeface="Calibri"/>
              <a:ea typeface="Calibri"/>
              <a:cs typeface="Calibri"/>
              <a:sym typeface="Calibri"/>
            </a:endParaRPr>
          </a:p>
          <a:p>
            <a:pPr marL="0" lvl="0" indent="0" algn="l" rtl="0">
              <a:spcBef>
                <a:spcPts val="0"/>
              </a:spcBef>
              <a:spcAft>
                <a:spcPts val="0"/>
              </a:spcAft>
              <a:buNone/>
            </a:pPr>
            <a:r>
              <a:rPr lang="en-US" sz="3200" dirty="0">
                <a:solidFill>
                  <a:schemeClr val="lt1"/>
                </a:solidFill>
                <a:latin typeface="Calibri"/>
                <a:ea typeface="Calibri"/>
                <a:cs typeface="Calibri"/>
                <a:sym typeface="Calibri"/>
              </a:rPr>
              <a:t>Any questions?</a:t>
            </a:r>
            <a:endParaRPr sz="3200" dirty="0">
              <a:solidFill>
                <a:schemeClr val="lt1"/>
              </a:solidFill>
              <a:latin typeface="Calibri"/>
              <a:ea typeface="Calibri"/>
              <a:cs typeface="Calibri"/>
              <a:sym typeface="Calibri"/>
            </a:endParaRPr>
          </a:p>
          <a:p>
            <a:pPr marL="0" lvl="0" indent="0" algn="l" rtl="0">
              <a:spcBef>
                <a:spcPts val="0"/>
              </a:spcBef>
              <a:spcAft>
                <a:spcPts val="0"/>
              </a:spcAft>
              <a:buNone/>
            </a:pPr>
            <a:r>
              <a:rPr lang="en-US" sz="3200" dirty="0">
                <a:solidFill>
                  <a:schemeClr val="lt1"/>
                </a:solidFill>
                <a:latin typeface="Calibri"/>
                <a:ea typeface="Calibri"/>
                <a:cs typeface="Calibri"/>
                <a:sym typeface="Calibri"/>
              </a:rPr>
              <a:t>amy.zhang@kcl.ac.uk</a:t>
            </a:r>
            <a:endParaRPr sz="3200" dirty="0">
              <a:solidFill>
                <a:schemeClr val="lt1"/>
              </a:solidFill>
              <a:latin typeface="Calibri"/>
              <a:ea typeface="Calibri"/>
              <a:cs typeface="Calibri"/>
              <a:sym typeface="Calibri"/>
            </a:endParaRPr>
          </a:p>
          <a:p>
            <a:pPr marL="0" lvl="0" indent="0" algn="l" rtl="0">
              <a:spcBef>
                <a:spcPts val="0"/>
              </a:spcBef>
              <a:spcAft>
                <a:spcPts val="0"/>
              </a:spcAft>
              <a:buNone/>
            </a:pPr>
            <a:endParaRPr sz="3200" dirty="0">
              <a:solidFill>
                <a:schemeClr val="lt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9123DDB7-B6FB-D4B5-887D-30751C549C22}"/>
              </a:ext>
            </a:extLst>
          </p:cNvPr>
          <p:cNvPicPr>
            <a:picLocks noChangeAspect="1"/>
          </p:cNvPicPr>
          <p:nvPr/>
        </p:nvPicPr>
        <p:blipFill>
          <a:blip r:embed="rId10"/>
          <a:stretch>
            <a:fillRect/>
          </a:stretch>
        </p:blipFill>
        <p:spPr>
          <a:xfrm>
            <a:off x="6791070" y="2315804"/>
            <a:ext cx="4575624" cy="45908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070DA77D-A91D-E6EF-37F7-2B43A3F6B738}"/>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4BFD8AB2-178F-0D19-4181-1762515F8E03}"/>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C902953D-9899-9771-6B0E-6C08C4324732}"/>
              </a:ext>
            </a:extLst>
          </p:cNvPr>
          <p:cNvSpPr txBox="1"/>
          <p:nvPr/>
        </p:nvSpPr>
        <p:spPr>
          <a:xfrm>
            <a:off x="1960816" y="592952"/>
            <a:ext cx="14366367" cy="1292662"/>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6000" b="1" dirty="0"/>
              <a:t>Autonomic Nervous System (overview)</a:t>
            </a:r>
            <a:endParaRPr sz="1100" b="1" i="0" u="none" strike="noStrike" cap="none" dirty="0">
              <a:solidFill>
                <a:srgbClr val="000000"/>
              </a:solidFill>
              <a:latin typeface="Arial"/>
              <a:ea typeface="Arial"/>
              <a:cs typeface="Arial"/>
              <a:sym typeface="Arial"/>
            </a:endParaRPr>
          </a:p>
        </p:txBody>
      </p:sp>
      <p:sp>
        <p:nvSpPr>
          <p:cNvPr id="2" name="Content Placeholder 2">
            <a:extLst>
              <a:ext uri="{FF2B5EF4-FFF2-40B4-BE49-F238E27FC236}">
                <a16:creationId xmlns:a16="http://schemas.microsoft.com/office/drawing/2014/main" id="{B28C230F-14D0-E27D-2688-C5193DA20A22}"/>
              </a:ext>
            </a:extLst>
          </p:cNvPr>
          <p:cNvSpPr txBox="1">
            <a:spLocks/>
          </p:cNvSpPr>
          <p:nvPr/>
        </p:nvSpPr>
        <p:spPr>
          <a:xfrm>
            <a:off x="2373422" y="2504160"/>
            <a:ext cx="13537138" cy="6219215"/>
          </a:xfrm>
          <a:prstGeom prst="rect">
            <a:avLst/>
          </a:prstGeom>
        </p:spPr>
        <p:txBody>
          <a:bodyPr spcFirstLastPara="1" vert="horz" wrap="square" lIns="137160" tIns="68580" rIns="137160" bIns="68580"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Arial" panose="020B0604020202020204" pitchFamily="34" charset="0"/>
              <a:buChar char="•"/>
            </a:pPr>
            <a:r>
              <a:rPr lang="en-US" sz="4000" dirty="0"/>
              <a:t>Outside CNS but cannot function without it </a:t>
            </a:r>
          </a:p>
          <a:p>
            <a:pPr marL="457200" indent="-457200">
              <a:buFont typeface="Arial" panose="020B0604020202020204" pitchFamily="34" charset="0"/>
              <a:buChar char="•"/>
            </a:pPr>
            <a:r>
              <a:rPr lang="en-US" sz="4000" dirty="0"/>
              <a:t>Involuntary control, autonomic functions such as cardiac function (heartbeat), respiration, digestion, vascular regulation.</a:t>
            </a:r>
          </a:p>
          <a:p>
            <a:pPr marL="457200" indent="-457200">
              <a:buFont typeface="Arial" panose="020B0604020202020204" pitchFamily="34" charset="0"/>
              <a:buChar char="•"/>
            </a:pPr>
            <a:r>
              <a:rPr lang="en-US" sz="4000" dirty="0"/>
              <a:t>Maintains homeostasis (a stable cellular environment) by directly or indirectly (e.g. through controlling the blood supply) facilitating the response of virtually every organ system to changing external and internal demands</a:t>
            </a:r>
          </a:p>
          <a:p>
            <a:pPr lvl="1">
              <a:buFont typeface="Courier New" panose="020B0604020202020204" pitchFamily="34" charset="0"/>
              <a:buChar char="o"/>
            </a:pPr>
            <a:endParaRPr lang="en-US" b="1" dirty="0"/>
          </a:p>
        </p:txBody>
      </p:sp>
    </p:spTree>
    <p:extLst>
      <p:ext uri="{BB962C8B-B14F-4D97-AF65-F5344CB8AC3E}">
        <p14:creationId xmlns:p14="http://schemas.microsoft.com/office/powerpoint/2010/main" val="376249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169D6DAF-9271-D0BF-4EB2-FAC19EE56365}"/>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95211CEE-8CB3-CED2-F4F5-B114C397D1E8}"/>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1C9F76A6-A12F-7382-4015-256CCC9A5474}"/>
              </a:ext>
            </a:extLst>
          </p:cNvPr>
          <p:cNvSpPr txBox="1"/>
          <p:nvPr/>
        </p:nvSpPr>
        <p:spPr>
          <a:xfrm>
            <a:off x="1960816" y="592952"/>
            <a:ext cx="14366367" cy="1292662"/>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6000" b="1" dirty="0"/>
              <a:t>Parasympathetic Nervous System</a:t>
            </a:r>
            <a:endParaRPr sz="1100" b="1" i="0" u="none" strike="noStrike" cap="none" dirty="0">
              <a:solidFill>
                <a:srgbClr val="000000"/>
              </a:solidFill>
              <a:latin typeface="Arial"/>
              <a:ea typeface="Arial"/>
              <a:cs typeface="Arial"/>
              <a:sym typeface="Arial"/>
            </a:endParaRPr>
          </a:p>
        </p:txBody>
      </p:sp>
      <p:sp>
        <p:nvSpPr>
          <p:cNvPr id="2" name="Content Placeholder 2">
            <a:extLst>
              <a:ext uri="{FF2B5EF4-FFF2-40B4-BE49-F238E27FC236}">
                <a16:creationId xmlns:a16="http://schemas.microsoft.com/office/drawing/2014/main" id="{EB182541-2864-A61D-E8F7-E36EF333C4DC}"/>
              </a:ext>
            </a:extLst>
          </p:cNvPr>
          <p:cNvSpPr txBox="1">
            <a:spLocks/>
          </p:cNvSpPr>
          <p:nvPr/>
        </p:nvSpPr>
        <p:spPr>
          <a:xfrm>
            <a:off x="2373421" y="2212848"/>
            <a:ext cx="13840779" cy="6455663"/>
          </a:xfrm>
          <a:prstGeom prst="rect">
            <a:avLst/>
          </a:prstGeom>
        </p:spPr>
        <p:txBody>
          <a:bodyPr spcFirstLastPara="1" vert="horz" wrap="square" lIns="137160" tIns="68580" rIns="137160" bIns="68580" rtlCol="0" anchor="t" anchorCtr="0">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85800" indent="-685800">
              <a:buFont typeface="Arial" panose="020B0604020202020204" pitchFamily="34" charset="0"/>
              <a:buChar char="•"/>
            </a:pPr>
            <a:r>
              <a:rPr lang="en-US" sz="4600" dirty="0"/>
              <a:t>"Rest and digest"</a:t>
            </a:r>
          </a:p>
          <a:p>
            <a:pPr marL="685800" indent="-685800">
              <a:buFont typeface="Arial" panose="020B0604020202020204" pitchFamily="34" charset="0"/>
              <a:buChar char="•"/>
            </a:pPr>
            <a:r>
              <a:rPr lang="en-US" sz="4600" dirty="0"/>
              <a:t>Primary neurotransmitter (NT) = Acetylcholine (</a:t>
            </a:r>
            <a:r>
              <a:rPr lang="en-US" sz="4600" dirty="0" err="1"/>
              <a:t>ACh</a:t>
            </a:r>
            <a:r>
              <a:rPr lang="en-US" sz="4600" dirty="0"/>
              <a:t>)</a:t>
            </a:r>
          </a:p>
          <a:p>
            <a:pPr lvl="1"/>
            <a:r>
              <a:rPr lang="en-US" sz="4600" dirty="0"/>
              <a:t>		-Pre- and post-ganglionic</a:t>
            </a:r>
          </a:p>
          <a:p>
            <a:pPr lvl="1">
              <a:buFont typeface="Courier New" panose="020B0604020202020204" pitchFamily="34" charset="0"/>
              <a:buChar char="o"/>
            </a:pPr>
            <a:endParaRPr lang="en-US" sz="4600" dirty="0"/>
          </a:p>
          <a:p>
            <a:pPr marL="685800" indent="-685800">
              <a:buFont typeface="Arial" panose="020B0604020202020204" pitchFamily="34" charset="0"/>
              <a:buChar char="•"/>
            </a:pPr>
            <a:r>
              <a:rPr lang="en-US" sz="4600" dirty="0"/>
              <a:t>Pathway: Long (nicotinic) -&gt; short (muscarinic)</a:t>
            </a:r>
          </a:p>
          <a:p>
            <a:endParaRPr lang="en-US" sz="4600" dirty="0"/>
          </a:p>
          <a:p>
            <a:pPr marL="685800" indent="-685800">
              <a:buFont typeface="Arial" panose="020B0604020202020204" pitchFamily="34" charset="0"/>
              <a:buChar char="•"/>
            </a:pPr>
            <a:r>
              <a:rPr lang="en-US" sz="4600" dirty="0"/>
              <a:t>Key nerves:</a:t>
            </a:r>
          </a:p>
          <a:p>
            <a:pPr lvl="1">
              <a:buFont typeface="Courier New" panose="020B0604020202020204" pitchFamily="34" charset="0"/>
              <a:buChar char="o"/>
            </a:pPr>
            <a:r>
              <a:rPr lang="en-US" sz="4600" dirty="0"/>
              <a:t>CN III, VII,  IX, X</a:t>
            </a:r>
          </a:p>
          <a:p>
            <a:pPr lvl="1">
              <a:buFont typeface="Courier New" panose="020B0604020202020204" pitchFamily="34" charset="0"/>
              <a:buChar char="o"/>
            </a:pPr>
            <a:r>
              <a:rPr lang="en-US" sz="4600" b="1" dirty="0" err="1"/>
              <a:t>Vagus</a:t>
            </a:r>
            <a:endParaRPr lang="en-US" sz="4600" b="1" dirty="0"/>
          </a:p>
          <a:p>
            <a:pPr lvl="1">
              <a:buFont typeface="Courier New" panose="020B0604020202020204" pitchFamily="34" charset="0"/>
              <a:buChar char="o"/>
            </a:pPr>
            <a:r>
              <a:rPr lang="en-US" sz="4600" dirty="0"/>
              <a:t>Pelvic Splanchnic </a:t>
            </a:r>
          </a:p>
          <a:p>
            <a:pPr lvl="1"/>
            <a:endParaRPr lang="en-US" sz="4600" b="1" dirty="0"/>
          </a:p>
          <a:p>
            <a:pPr marL="685800" indent="-685800">
              <a:buFont typeface="Arial" panose="020B0604020202020204" pitchFamily="34" charset="0"/>
              <a:buChar char="•"/>
            </a:pPr>
            <a:r>
              <a:rPr lang="en-US" sz="4600" dirty="0"/>
              <a:t>Functions:</a:t>
            </a:r>
          </a:p>
          <a:p>
            <a:pPr lvl="1">
              <a:buFont typeface="Courier New" panose="020B0604020202020204" pitchFamily="34" charset="0"/>
              <a:buChar char="o"/>
            </a:pPr>
            <a:r>
              <a:rPr lang="en-US" sz="4600" dirty="0"/>
              <a:t>Miosis</a:t>
            </a:r>
          </a:p>
          <a:p>
            <a:pPr lvl="1">
              <a:buFont typeface="Courier New" panose="020B0604020202020204" pitchFamily="34" charset="0"/>
              <a:buChar char="o"/>
            </a:pPr>
            <a:r>
              <a:rPr lang="en-US" sz="4600" dirty="0"/>
              <a:t>Decrease HR</a:t>
            </a:r>
          </a:p>
          <a:p>
            <a:pPr lvl="1">
              <a:buFont typeface="Courier New" panose="020B0604020202020204" pitchFamily="34" charset="0"/>
              <a:buChar char="o"/>
            </a:pPr>
            <a:r>
              <a:rPr lang="en-US" sz="4600" dirty="0"/>
              <a:t>Promote digestion </a:t>
            </a:r>
          </a:p>
          <a:p>
            <a:pPr lvl="1">
              <a:buFont typeface="Courier New" panose="020B0604020202020204" pitchFamily="34" charset="0"/>
              <a:buChar char="o"/>
            </a:pPr>
            <a:r>
              <a:rPr lang="en-US" sz="4600" dirty="0"/>
              <a:t>Promote urination</a:t>
            </a:r>
          </a:p>
          <a:p>
            <a:pPr lvl="1">
              <a:buFont typeface="Courier New" panose="020B0604020202020204" pitchFamily="34" charset="0"/>
              <a:buChar char="o"/>
            </a:pPr>
            <a:endParaRPr lang="en-US" b="1" dirty="0"/>
          </a:p>
        </p:txBody>
      </p:sp>
      <p:pic>
        <p:nvPicPr>
          <p:cNvPr id="3" name="Picture 2" descr="A diagram of a cell&#10;&#10;Description automatically generated">
            <a:extLst>
              <a:ext uri="{FF2B5EF4-FFF2-40B4-BE49-F238E27FC236}">
                <a16:creationId xmlns:a16="http://schemas.microsoft.com/office/drawing/2014/main" id="{5C5F7F24-0A42-F25B-6C2E-A7DF9EB5F9EB}"/>
              </a:ext>
            </a:extLst>
          </p:cNvPr>
          <p:cNvPicPr>
            <a:picLocks noChangeAspect="1"/>
          </p:cNvPicPr>
          <p:nvPr/>
        </p:nvPicPr>
        <p:blipFill>
          <a:blip r:embed="rId4"/>
          <a:stretch>
            <a:fillRect/>
          </a:stretch>
        </p:blipFill>
        <p:spPr>
          <a:xfrm>
            <a:off x="7257241" y="5763398"/>
            <a:ext cx="8956959" cy="2536923"/>
          </a:xfrm>
          <a:prstGeom prst="rect">
            <a:avLst/>
          </a:prstGeom>
        </p:spPr>
      </p:pic>
    </p:spTree>
    <p:extLst>
      <p:ext uri="{BB962C8B-B14F-4D97-AF65-F5344CB8AC3E}">
        <p14:creationId xmlns:p14="http://schemas.microsoft.com/office/powerpoint/2010/main" val="352217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5A900987-F861-7895-4BF9-C48C50B7F4F3}"/>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4B3C0580-3333-5F0A-C356-1099E32A1BEB}"/>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pic>
        <p:nvPicPr>
          <p:cNvPr id="4" name="Content Placeholder 3" descr="A diagram of the nervous system&#10;&#10;Description automatically generated">
            <a:extLst>
              <a:ext uri="{FF2B5EF4-FFF2-40B4-BE49-F238E27FC236}">
                <a16:creationId xmlns:a16="http://schemas.microsoft.com/office/drawing/2014/main" id="{8591D29C-B77A-133D-BC3C-C48FADE82A05}"/>
              </a:ext>
            </a:extLst>
          </p:cNvPr>
          <p:cNvPicPr>
            <a:picLocks noChangeAspect="1"/>
          </p:cNvPicPr>
          <p:nvPr/>
        </p:nvPicPr>
        <p:blipFill>
          <a:blip r:embed="rId4"/>
          <a:stretch>
            <a:fillRect/>
          </a:stretch>
        </p:blipFill>
        <p:spPr>
          <a:xfrm>
            <a:off x="2995094" y="438515"/>
            <a:ext cx="12716018" cy="9041607"/>
          </a:xfrm>
          <a:prstGeom prst="rect">
            <a:avLst/>
          </a:prstGeom>
        </p:spPr>
      </p:pic>
    </p:spTree>
    <p:extLst>
      <p:ext uri="{BB962C8B-B14F-4D97-AF65-F5344CB8AC3E}">
        <p14:creationId xmlns:p14="http://schemas.microsoft.com/office/powerpoint/2010/main" val="179314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D4F31235-2AF2-818C-3AFE-8DCB311F20B7}"/>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2D56C95D-CB66-2B6F-3910-E9EDA2500BAE}"/>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sp>
        <p:nvSpPr>
          <p:cNvPr id="115" name="Google Shape;115;p15">
            <a:extLst>
              <a:ext uri="{FF2B5EF4-FFF2-40B4-BE49-F238E27FC236}">
                <a16:creationId xmlns:a16="http://schemas.microsoft.com/office/drawing/2014/main" id="{EF59AE88-CEC1-4B78-1F80-3D86552DF19B}"/>
              </a:ext>
            </a:extLst>
          </p:cNvPr>
          <p:cNvSpPr txBox="1"/>
          <p:nvPr/>
        </p:nvSpPr>
        <p:spPr>
          <a:xfrm>
            <a:off x="1960816" y="592952"/>
            <a:ext cx="14366367" cy="1292662"/>
          </a:xfrm>
          <a:prstGeom prst="rect">
            <a:avLst/>
          </a:prstGeom>
          <a:noFill/>
          <a:ln>
            <a:noFill/>
          </a:ln>
        </p:spPr>
        <p:txBody>
          <a:bodyPr spcFirstLastPara="1" wrap="square" lIns="0" tIns="0" rIns="0" bIns="0" anchor="t" anchorCtr="0">
            <a:spAutoFit/>
          </a:bodyPr>
          <a:lstStyle/>
          <a:p>
            <a:pPr lvl="0" algn="ctr">
              <a:lnSpc>
                <a:spcPct val="140005"/>
              </a:lnSpc>
              <a:buSzPts val="6999"/>
            </a:pPr>
            <a:r>
              <a:rPr lang="en-US" sz="6000" b="1" dirty="0"/>
              <a:t>Sympathetic Nervous System</a:t>
            </a:r>
            <a:endParaRPr sz="1100" b="1" i="0" u="none" strike="noStrike" cap="none" dirty="0">
              <a:solidFill>
                <a:srgbClr val="000000"/>
              </a:solidFill>
              <a:latin typeface="Arial"/>
              <a:ea typeface="Arial"/>
              <a:cs typeface="Arial"/>
              <a:sym typeface="Arial"/>
            </a:endParaRPr>
          </a:p>
        </p:txBody>
      </p:sp>
      <p:sp>
        <p:nvSpPr>
          <p:cNvPr id="2" name="Content Placeholder 2">
            <a:extLst>
              <a:ext uri="{FF2B5EF4-FFF2-40B4-BE49-F238E27FC236}">
                <a16:creationId xmlns:a16="http://schemas.microsoft.com/office/drawing/2014/main" id="{D54B00C8-9EBB-DEE0-6C0D-72E218EE8011}"/>
              </a:ext>
            </a:extLst>
          </p:cNvPr>
          <p:cNvSpPr txBox="1">
            <a:spLocks/>
          </p:cNvSpPr>
          <p:nvPr/>
        </p:nvSpPr>
        <p:spPr>
          <a:xfrm>
            <a:off x="2373421" y="2212848"/>
            <a:ext cx="13840779" cy="6455663"/>
          </a:xfrm>
          <a:prstGeom prst="rect">
            <a:avLst/>
          </a:prstGeom>
        </p:spPr>
        <p:txBody>
          <a:bodyPr spcFirstLastPara="1" vert="horz" wrap="square" lIns="137160" tIns="68580" rIns="137160" bIns="68580" rtlCol="0" anchor="t" anchorCtr="0">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buFont typeface="Arial" panose="020B0604020202020204" pitchFamily="34" charset="0"/>
              <a:buChar char="•"/>
            </a:pPr>
            <a:r>
              <a:rPr lang="en-US" sz="4200" dirty="0"/>
              <a:t>"Fight or flight“</a:t>
            </a:r>
          </a:p>
          <a:p>
            <a:endParaRPr lang="en-US" sz="4200" dirty="0"/>
          </a:p>
          <a:p>
            <a:pPr marL="571500" indent="-571500">
              <a:buFont typeface="Arial" panose="020B0604020202020204" pitchFamily="34" charset="0"/>
              <a:buChar char="•"/>
            </a:pPr>
            <a:r>
              <a:rPr lang="en-US" sz="4200" dirty="0"/>
              <a:t>Primary NT = Noradrenaline (NA)</a:t>
            </a:r>
          </a:p>
          <a:p>
            <a:pPr lvl="1"/>
            <a:r>
              <a:rPr lang="en-US" sz="4200" dirty="0"/>
              <a:t>	-Pre-ganglionic – </a:t>
            </a:r>
            <a:r>
              <a:rPr lang="en-US" sz="4200" dirty="0" err="1"/>
              <a:t>ACh</a:t>
            </a:r>
            <a:endParaRPr lang="en-US" sz="4200" dirty="0"/>
          </a:p>
          <a:p>
            <a:pPr lvl="1"/>
            <a:r>
              <a:rPr lang="en-US" sz="4200" dirty="0"/>
              <a:t>	-Post-ganglionic – NA</a:t>
            </a:r>
          </a:p>
          <a:p>
            <a:pPr lvl="1"/>
            <a:endParaRPr lang="en-US" sz="4200" dirty="0"/>
          </a:p>
          <a:p>
            <a:pPr marL="571500" indent="-571500">
              <a:buFont typeface="Arial" panose="020B0604020202020204" pitchFamily="34" charset="0"/>
              <a:buChar char="•"/>
            </a:pPr>
            <a:r>
              <a:rPr lang="en-US" sz="4200" dirty="0"/>
              <a:t>Pathway: Short (</a:t>
            </a:r>
            <a:r>
              <a:rPr lang="en-US" sz="4200" dirty="0" err="1"/>
              <a:t>ACh</a:t>
            </a:r>
            <a:r>
              <a:rPr lang="en-US" sz="4200" dirty="0"/>
              <a:t>) -&gt; Long (NA </a:t>
            </a:r>
            <a:r>
              <a:rPr lang="en-US" sz="4200" dirty="0">
                <a:solidFill>
                  <a:srgbClr val="FF0000"/>
                </a:solidFill>
              </a:rPr>
              <a:t>**</a:t>
            </a:r>
            <a:r>
              <a:rPr lang="en-US" sz="4200" dirty="0"/>
              <a:t>)</a:t>
            </a:r>
          </a:p>
          <a:p>
            <a:endParaRPr lang="en-US" sz="4200" dirty="0"/>
          </a:p>
          <a:p>
            <a:pPr marL="571500" indent="-571500">
              <a:buFont typeface="Arial" panose="020B0604020202020204" pitchFamily="34" charset="0"/>
              <a:buChar char="•"/>
            </a:pPr>
            <a:r>
              <a:rPr lang="en-US" sz="4200" dirty="0"/>
              <a:t>Examples of sympathetic nerves:</a:t>
            </a:r>
          </a:p>
          <a:p>
            <a:pPr lvl="1"/>
            <a:r>
              <a:rPr lang="en-US" sz="4200" dirty="0"/>
              <a:t>	-Greater splanchnic </a:t>
            </a:r>
          </a:p>
          <a:p>
            <a:pPr lvl="1"/>
            <a:r>
              <a:rPr lang="en-US" sz="4200" dirty="0"/>
              <a:t>	-Thoracic and lumbar splanchnic </a:t>
            </a:r>
          </a:p>
          <a:p>
            <a:pPr lvl="1"/>
            <a:endParaRPr lang="en-US" sz="4200" dirty="0"/>
          </a:p>
          <a:p>
            <a:pPr marL="571500" indent="-571500">
              <a:buFont typeface="Arial" panose="020B0604020202020204" pitchFamily="34" charset="0"/>
              <a:buChar char="•"/>
            </a:pPr>
            <a:r>
              <a:rPr lang="en-US" sz="4200" dirty="0"/>
              <a:t>Functions</a:t>
            </a:r>
          </a:p>
          <a:p>
            <a:pPr lvl="1"/>
            <a:r>
              <a:rPr lang="en-US" sz="4200" dirty="0"/>
              <a:t>	-Mydriasis</a:t>
            </a:r>
          </a:p>
          <a:p>
            <a:pPr lvl="1"/>
            <a:r>
              <a:rPr lang="en-US" sz="4200" dirty="0"/>
              <a:t>	-Increase HR</a:t>
            </a:r>
          </a:p>
          <a:p>
            <a:pPr lvl="1"/>
            <a:r>
              <a:rPr lang="en-US" sz="4200" dirty="0"/>
              <a:t>	-Inhibits peristalsis</a:t>
            </a:r>
          </a:p>
          <a:p>
            <a:pPr lvl="1"/>
            <a:r>
              <a:rPr lang="en-US" sz="4200" dirty="0"/>
              <a:t>	-Decreases urine production</a:t>
            </a:r>
          </a:p>
          <a:p>
            <a:pPr lvl="1">
              <a:buFont typeface="Courier New" panose="020B0604020202020204" pitchFamily="34" charset="0"/>
              <a:buChar char="o"/>
            </a:pPr>
            <a:endParaRPr lang="en-US" b="1" dirty="0"/>
          </a:p>
        </p:txBody>
      </p:sp>
      <p:pic>
        <p:nvPicPr>
          <p:cNvPr id="4" name="Picture 3" descr="A diagram of a cell&#10;&#10;Description automatically generated">
            <a:extLst>
              <a:ext uri="{FF2B5EF4-FFF2-40B4-BE49-F238E27FC236}">
                <a16:creationId xmlns:a16="http://schemas.microsoft.com/office/drawing/2014/main" id="{6E17F78C-F554-1A44-6BAB-2DF03BC1B445}"/>
              </a:ext>
            </a:extLst>
          </p:cNvPr>
          <p:cNvPicPr>
            <a:picLocks noChangeAspect="1"/>
          </p:cNvPicPr>
          <p:nvPr/>
        </p:nvPicPr>
        <p:blipFill>
          <a:blip r:embed="rId4"/>
          <a:stretch>
            <a:fillRect/>
          </a:stretch>
        </p:blipFill>
        <p:spPr>
          <a:xfrm>
            <a:off x="8334367" y="6511481"/>
            <a:ext cx="7879833" cy="2193923"/>
          </a:xfrm>
          <a:prstGeom prst="rect">
            <a:avLst/>
          </a:prstGeom>
        </p:spPr>
      </p:pic>
    </p:spTree>
    <p:extLst>
      <p:ext uri="{BB962C8B-B14F-4D97-AF65-F5344CB8AC3E}">
        <p14:creationId xmlns:p14="http://schemas.microsoft.com/office/powerpoint/2010/main" val="735182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3">
          <a:extLst>
            <a:ext uri="{FF2B5EF4-FFF2-40B4-BE49-F238E27FC236}">
              <a16:creationId xmlns:a16="http://schemas.microsoft.com/office/drawing/2014/main" id="{D7DC47C9-4434-973E-5B66-58A35C7C24E9}"/>
            </a:ext>
          </a:extLst>
        </p:cNvPr>
        <p:cNvGrpSpPr/>
        <p:nvPr/>
      </p:nvGrpSpPr>
      <p:grpSpPr>
        <a:xfrm>
          <a:off x="0" y="0"/>
          <a:ext cx="0" cy="0"/>
          <a:chOff x="0" y="0"/>
          <a:chExt cx="0" cy="0"/>
        </a:xfrm>
      </p:grpSpPr>
      <p:sp>
        <p:nvSpPr>
          <p:cNvPr id="114" name="Google Shape;114;p15">
            <a:extLst>
              <a:ext uri="{FF2B5EF4-FFF2-40B4-BE49-F238E27FC236}">
                <a16:creationId xmlns:a16="http://schemas.microsoft.com/office/drawing/2014/main" id="{2509FE76-F619-7CB3-7157-7FE33D8D8AE6}"/>
              </a:ext>
            </a:extLst>
          </p:cNvPr>
          <p:cNvSpPr/>
          <p:nvPr/>
        </p:nvSpPr>
        <p:spPr>
          <a:xfrm>
            <a:off x="1847832" y="1986679"/>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txBody>
          <a:bodyPr/>
          <a:lstStyle/>
          <a:p>
            <a:endParaRPr lang="en-GB"/>
          </a:p>
        </p:txBody>
      </p:sp>
      <p:pic>
        <p:nvPicPr>
          <p:cNvPr id="2" name="Content Placeholder 3" descr="A diagram of the nervous system&#10;&#10;Description automatically generated">
            <a:extLst>
              <a:ext uri="{FF2B5EF4-FFF2-40B4-BE49-F238E27FC236}">
                <a16:creationId xmlns:a16="http://schemas.microsoft.com/office/drawing/2014/main" id="{422F347C-0985-1E5B-78B9-6573936DF546}"/>
              </a:ext>
            </a:extLst>
          </p:cNvPr>
          <p:cNvPicPr>
            <a:picLocks noChangeAspect="1"/>
          </p:cNvPicPr>
          <p:nvPr/>
        </p:nvPicPr>
        <p:blipFill>
          <a:blip r:embed="rId4"/>
          <a:stretch>
            <a:fillRect/>
          </a:stretch>
        </p:blipFill>
        <p:spPr>
          <a:xfrm>
            <a:off x="2308722" y="833438"/>
            <a:ext cx="13650504" cy="8612480"/>
          </a:xfrm>
          <a:prstGeom prst="rect">
            <a:avLst/>
          </a:prstGeom>
        </p:spPr>
      </p:pic>
    </p:spTree>
    <p:extLst>
      <p:ext uri="{BB962C8B-B14F-4D97-AF65-F5344CB8AC3E}">
        <p14:creationId xmlns:p14="http://schemas.microsoft.com/office/powerpoint/2010/main" val="370420262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3234</Words>
  <Application>Microsoft Office PowerPoint</Application>
  <PresentationFormat>Custom</PresentationFormat>
  <Paragraphs>334</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Calibri</vt:lpstr>
      <vt:lpstr>Garamond</vt:lpstr>
      <vt:lpstr>Arial</vt:lpstr>
      <vt:lpstr>Cardo</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Micturition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MCQs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Amy Zhang</dc:creator>
  <cp:lastModifiedBy>Amy Zhang</cp:lastModifiedBy>
  <cp:revision>4</cp:revision>
  <dcterms:modified xsi:type="dcterms:W3CDTF">2026-04-14T19:16:00Z</dcterms:modified>
</cp:coreProperties>
</file>