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2"/>
  </p:notesMasterIdLst>
  <p:sldIdLst>
    <p:sldId id="256" r:id="rId2"/>
    <p:sldId id="257" r:id="rId3"/>
    <p:sldId id="270" r:id="rId4"/>
    <p:sldId id="258" r:id="rId5"/>
    <p:sldId id="295" r:id="rId6"/>
    <p:sldId id="297" r:id="rId7"/>
    <p:sldId id="301" r:id="rId8"/>
    <p:sldId id="302" r:id="rId9"/>
    <p:sldId id="298" r:id="rId10"/>
    <p:sldId id="299" r:id="rId11"/>
    <p:sldId id="300" r:id="rId12"/>
    <p:sldId id="296" r:id="rId13"/>
    <p:sldId id="306" r:id="rId14"/>
    <p:sldId id="303" r:id="rId15"/>
    <p:sldId id="304" r:id="rId16"/>
    <p:sldId id="305" r:id="rId17"/>
    <p:sldId id="335" r:id="rId18"/>
    <p:sldId id="337" r:id="rId19"/>
    <p:sldId id="271" r:id="rId20"/>
    <p:sldId id="259" r:id="rId21"/>
    <p:sldId id="264" r:id="rId22"/>
    <p:sldId id="265" r:id="rId23"/>
    <p:sldId id="266" r:id="rId24"/>
    <p:sldId id="267" r:id="rId25"/>
    <p:sldId id="308" r:id="rId26"/>
    <p:sldId id="307" r:id="rId27"/>
    <p:sldId id="310" r:id="rId28"/>
    <p:sldId id="268" r:id="rId29"/>
    <p:sldId id="309" r:id="rId30"/>
    <p:sldId id="316" r:id="rId31"/>
    <p:sldId id="319" r:id="rId32"/>
    <p:sldId id="317" r:id="rId33"/>
    <p:sldId id="318" r:id="rId34"/>
    <p:sldId id="312" r:id="rId35"/>
    <p:sldId id="313" r:id="rId36"/>
    <p:sldId id="314" r:id="rId37"/>
    <p:sldId id="311" r:id="rId38"/>
    <p:sldId id="261" r:id="rId39"/>
    <p:sldId id="290" r:id="rId40"/>
    <p:sldId id="274" r:id="rId41"/>
    <p:sldId id="333" r:id="rId42"/>
    <p:sldId id="334" r:id="rId43"/>
    <p:sldId id="336" r:id="rId44"/>
    <p:sldId id="332" r:id="rId45"/>
    <p:sldId id="338" r:id="rId46"/>
    <p:sldId id="260" r:id="rId47"/>
    <p:sldId id="273" r:id="rId48"/>
    <p:sldId id="272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86" r:id="rId58"/>
    <p:sldId id="287" r:id="rId59"/>
    <p:sldId id="291" r:id="rId60"/>
    <p:sldId id="292" r:id="rId61"/>
    <p:sldId id="293" r:id="rId62"/>
    <p:sldId id="275" r:id="rId63"/>
    <p:sldId id="262" r:id="rId64"/>
    <p:sldId id="276" r:id="rId65"/>
    <p:sldId id="294" r:id="rId66"/>
    <p:sldId id="331" r:id="rId67"/>
    <p:sldId id="339" r:id="rId68"/>
    <p:sldId id="330" r:id="rId69"/>
    <p:sldId id="340" r:id="rId70"/>
    <p:sldId id="263" r:id="rId71"/>
  </p:sldIdLst>
  <p:sldSz cx="18288000" cy="10287000"/>
  <p:notesSz cx="6858000" cy="9144000"/>
  <p:embeddedFontLst>
    <p:embeddedFont>
      <p:font typeface="Cardo" panose="020B0604020202020204" charset="-79"/>
      <p:regular r:id="rId73"/>
      <p:bold r:id="rId74"/>
      <p:italic r:id="rId75"/>
    </p:embeddedFont>
    <p:embeddedFont>
      <p:font typeface="Garamond" panose="02020404030301010803" pitchFamily="18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3"/>
    <p:restoredTop sz="94744"/>
  </p:normalViewPr>
  <p:slideViewPr>
    <p:cSldViewPr snapToGrid="0">
      <p:cViewPr>
        <p:scale>
          <a:sx n="91" d="100"/>
          <a:sy n="91" d="100"/>
        </p:scale>
        <p:origin x="14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6T19:48:15.25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694 1 24575,'-28'0'0,"-1"0"0,-4 0 0,6 0 0,0 0 0,-9 0 0,-25 0 0,-15 0 0,-2 0 0,13 0 0,24 0 0,13 0 0,4 0 0,-5 0 0,-2 0 0,2 0 0,4 0 0,11 3 0,5 2 0,6 4 0,3 5 0,2-1 0,4 2 0,1-1 0,2-1 0,-1 8 0,-1 19 0,4 24 0,2 21 0,0 5 0,0-14 0,-3-19 0,-1-22 0,1-10 0,1-2 0,2 14 0,0 16 0,0 10 0,0-2 0,-2-14 0,-1-15 0,2-15 0,18-4 0,19 3 0,14 8 0,1 3 0,-15-3 0,-12-9 0,-9-9 0,1-9 0,0-4 0,1-2 0,-4-2 0,-10 6 0,-8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6T19:48:20.90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623 0 24575,'16'0'0,"-1"0"0,-1 0 0,1 0 0,0 0 0,1 0 0,-3 0 0,1 0 0,3 0 0,1 0 0,1 0 0,0 0 0,-7 3 0,-4 3 0,-5 3 0,-3 0 0,0 8 0,0 16 0,0 18 0,-3 20 0,-1 2 0,-1-10 0,1-14 0,3-16 0,1-10 0,0-4 0,0 5 0,0 9 0,0 6 0,0 1 0,0-6 0,0-9 0,0-5 0,0-4 0,0-2 0,-4 0 0,-3 3 0,-5 2 0,-7-3 0,-1-1 0,-2-8 0,0-2 0,5-2 0,3-3 0,1 0 0,-2 0 0,-1 0 0,-14 0 0,-27 0 0,-36 0 0,34 0 0,-1 0 0,0 0 0,0 0 0,-36 0 0,32 0-1696,26-4 0,22 4 0,10-3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6T19:48:35.8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453 0 24575,'-20'0'0,"-7"0"0,-9 0 0,4 0 0,5 0 0,9 0 0,-11 0 0,-16 4 0,-17 4 0,-3 1 0,18 3 0,18-2 0,18 0 0,8 2 0,2 2 0,1 0 0,2-3 0,1 1 0,1 1 0,0 1 0,-4 4 0,2 1 0,2 10 0,4 16 0,3 13 0,0 3 0,-3-10 0,-1-14 0,-2-10 0,2-8 0,1-4 0,-2-1 0,4 10 0,0 17 0,3 12 0,0 4 0,-3-10 0,1-20 0,9-18 0,13-14 0,9-10 0,2 0 0,-9 3 0,-11 4 0,-3 4 0,-1-1 0,10-7 0,8-2 0,3-2 0,-2 6 0,-18 5 0,-8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6T19:48:39.88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24575,'23'0'0,"-2"0"0,-3 0 0,7 0 0,22 0 0,38 0 0,13 0 0,-9 0 0,-29 0 0,-35 3 0,-11 2 0,-9 4 0,-3 1 0,-2 10 0,0 16 0,0 15 0,0 16 0,0-7 0,0-9 0,0-14 0,0-12 0,0 0 0,0 9 0,0 22 0,0 18 0,0 1 0,0-7 0,0-25 0,-3-15 0,-4-12 0,-3-11 0,-5-1 0,-8-4 0,-11 0 0,-13 0 0,-4 0 0,9 0 0,18 0 0,13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56845943-B91E-166A-68C8-DA15788D0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>
            <a:extLst>
              <a:ext uri="{FF2B5EF4-FFF2-40B4-BE49-F238E27FC236}">
                <a16:creationId xmlns:a16="http://schemas.microsoft.com/office/drawing/2014/main" id="{3EAA6F32-F9FE-B132-2A61-9B9E18C60D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FBD92B32-7DEB-6F5D-517B-847CE16E0C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0554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1D5351D5-7E0E-15E3-C17C-3AC2A588D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>
            <a:extLst>
              <a:ext uri="{FF2B5EF4-FFF2-40B4-BE49-F238E27FC236}">
                <a16:creationId xmlns:a16="http://schemas.microsoft.com/office/drawing/2014/main" id="{FDA12029-AC40-A7CD-3396-0E5638FF4C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233BA96E-E52D-FBFA-B942-B99DC8B4AC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9274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29A9C492-2AED-F0F4-20C2-A5FC548F1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>
            <a:extLst>
              <a:ext uri="{FF2B5EF4-FFF2-40B4-BE49-F238E27FC236}">
                <a16:creationId xmlns:a16="http://schemas.microsoft.com/office/drawing/2014/main" id="{92B1311B-31B2-A73A-821C-812DCE3068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288E470F-9930-C3CD-AFFB-2B94AF9606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5473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EF2B7333-AE7C-627D-F86B-275D7289C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>
            <a:extLst>
              <a:ext uri="{FF2B5EF4-FFF2-40B4-BE49-F238E27FC236}">
                <a16:creationId xmlns:a16="http://schemas.microsoft.com/office/drawing/2014/main" id="{BB9FED3C-82B1-B67E-99D6-6D736F8F10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809BF82C-3A44-DB24-F97A-C56AFFAC67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958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3B5B9C47-CF62-57E9-E895-97169E49F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>
            <a:extLst>
              <a:ext uri="{FF2B5EF4-FFF2-40B4-BE49-F238E27FC236}">
                <a16:creationId xmlns:a16="http://schemas.microsoft.com/office/drawing/2014/main" id="{8D1ADE9E-2E77-79CE-F3AD-68941C95EF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6BAD0B80-D764-3D79-29C1-7A9E1E627F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2212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CE8F8DB5-D9EE-F0B4-B607-22210AD1E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>
            <a:extLst>
              <a:ext uri="{FF2B5EF4-FFF2-40B4-BE49-F238E27FC236}">
                <a16:creationId xmlns:a16="http://schemas.microsoft.com/office/drawing/2014/main" id="{9F03CF45-31F2-1044-F6F1-1A84F84A0D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BC670C59-23E2-82AB-CCB0-5F2EE7BE7E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0270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DBA21ED3-15B3-A6B2-7559-6DFC874C1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>
            <a:extLst>
              <a:ext uri="{FF2B5EF4-FFF2-40B4-BE49-F238E27FC236}">
                <a16:creationId xmlns:a16="http://schemas.microsoft.com/office/drawing/2014/main" id="{7939AAA0-F5BB-3EC2-98DA-B22891DA12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B699E999-D887-BD69-7B34-6D6386777D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0076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FFCC3409-E636-E6A0-38B3-043B2D736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FEF04E44-893E-AD0B-5ED3-B55A3B7D60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62EEC310-A4B2-1EFF-A1C7-831F8CC552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485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8F67EC22-9E9A-A086-A731-28BDA081C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832E6B52-A0F6-FFDD-E97A-E959248E81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92A59065-3270-7DE0-953F-BBAF5312A7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8885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F3CDAEE2-103D-1183-5567-CC69B7B67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9D63B8A1-5A7D-BD40-6A20-C3BF7CD850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>
            <a:extLst>
              <a:ext uri="{FF2B5EF4-FFF2-40B4-BE49-F238E27FC236}">
                <a16:creationId xmlns:a16="http://schemas.microsoft.com/office/drawing/2014/main" id="{3C89355E-71B8-3EB0-C4BA-A6DAC5D519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1840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17659FDD-9E82-45E8-F820-AB5B92149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A068DD3E-0E93-5EF9-6AE8-A552A5B1E1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368510D5-5FDB-DA0A-08A3-54BD36EEA5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8356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757D0996-08CF-20C6-2439-414BE9002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7EDF5DBA-6AB6-5C6C-4483-19E1F37CEA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9036230D-8D06-0833-A0F0-D7865BC2FA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1661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7D052E76-AD83-9713-3BCB-3165F03E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58023DF4-646B-88AB-83A0-5A2B585FF8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4C570829-F477-2A2F-27F3-E5682B60DF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9927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CEA209C3-4551-446B-4D8C-CC292C2C4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9DE2DA56-EA75-CA9B-488B-11F94CE35A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66FD3E77-D64E-3053-3EEB-9CAB31D097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4403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59C33053-3105-AB31-23DA-E7D0343A6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A715FA7B-CB34-6537-2F58-82BC48E0CF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2749FCAF-2DB5-9AEA-42C2-F5EEE001A9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9077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C84C7712-AF46-7C08-0711-47AA8A9AA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5E297CBD-274E-15BA-35DD-51103AD07B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7C43C10B-5B18-208D-63B8-1B8BEE4E99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96312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AA21E737-86DB-2656-71E4-D1FB4B36F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A7328A19-09D8-EE6F-C5B8-8F23E8DB70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001177DA-FA12-DF88-0E3C-9019D913E7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976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E45340E6-3D51-1335-37A6-0DD177504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00EE7859-70AD-E8D2-6EC4-1690567292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8EE1D64F-3B39-244D-F060-D06EBF28E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5642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E2FB9A43-102D-E6E5-13EE-340BC7CF8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67ADA230-7846-ABE0-69D2-59779858BA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2F1F08E8-D19F-4FF2-CA80-85AFE67DE9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9039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66770325-551D-E4AB-BCBC-3AE48098F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7B960529-D95E-0803-FA7F-4A4520EBE9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>
            <a:extLst>
              <a:ext uri="{FF2B5EF4-FFF2-40B4-BE49-F238E27FC236}">
                <a16:creationId xmlns:a16="http://schemas.microsoft.com/office/drawing/2014/main" id="{20BA47F5-271E-D5CA-9FA8-D636245F5D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2297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D1F32E54-560E-1D7E-6003-A1CC7549B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6918C996-82A1-1C80-BB68-5D35BBBEC9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7520A875-C651-3BDB-F214-8E598A0BBE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44394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33D14E28-4149-FEB2-F19E-F55A67E19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E41D3AD1-3C4C-3086-2FB7-D1B231464C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EC53339D-9940-093A-2EF3-E1420ABFDB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8125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F8AC891C-D3CD-D3D7-510A-7063B475B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659136EA-50D3-9DD7-1ED0-2573550771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AFA9D454-EB04-DBD7-77BF-80C04B6FBA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0305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361954D8-64C2-DD3A-545D-5CA08C6AE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F14CF51E-C978-F9AA-4C1C-90D95A5AE7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D75A6CC6-9BD0-244C-2CA9-DAB809C6BF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3094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9873DD7A-9570-940F-B473-4149EEB00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7AA444D2-98FC-E103-11AA-FEF506E965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ADF7002B-2036-A8FB-5B21-479A4B13F3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13206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F2BAF3BA-F1AB-873B-95F1-D59874907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910FBD67-77D6-40E2-1EEB-22F638B5C3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66E32253-74AC-F560-1E7F-ABE437698A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9735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2D66C4E3-E48A-37DB-140F-060B3FA62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A2C84B01-EC2A-86FF-DCA2-9E557E9E00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B52ABB07-AB56-10E5-F273-07BE2F34FE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24392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37128782-AD83-4636-C25A-5A76E39F2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05E78ED8-C884-EA8E-096E-336A5D3C20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2BEF352E-5DF1-54E0-EA94-21BFAFBB0E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78090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6E93FBA0-8054-E392-CA76-2EBD304CA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>
            <a:extLst>
              <a:ext uri="{FF2B5EF4-FFF2-40B4-BE49-F238E27FC236}">
                <a16:creationId xmlns:a16="http://schemas.microsoft.com/office/drawing/2014/main" id="{650BC0E1-7B2E-F12D-9D18-4542811D38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7:notes">
            <a:extLst>
              <a:ext uri="{FF2B5EF4-FFF2-40B4-BE49-F238E27FC236}">
                <a16:creationId xmlns:a16="http://schemas.microsoft.com/office/drawing/2014/main" id="{A77F0785-32DF-615B-8D05-7DD809D83F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3871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91FE2908-F18E-A2DD-632C-19263DDC9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933B9829-32D2-0AF9-4D7E-27780D8A88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5F0099CA-A830-BE8B-233B-910D007A00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08842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A169CA22-E2F0-45B8-ADBE-E2851271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>
            <a:extLst>
              <a:ext uri="{FF2B5EF4-FFF2-40B4-BE49-F238E27FC236}">
                <a16:creationId xmlns:a16="http://schemas.microsoft.com/office/drawing/2014/main" id="{A509775B-32B2-88B9-BFF3-43A67152E3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7:notes">
            <a:extLst>
              <a:ext uri="{FF2B5EF4-FFF2-40B4-BE49-F238E27FC236}">
                <a16:creationId xmlns:a16="http://schemas.microsoft.com/office/drawing/2014/main" id="{366FC860-0A9D-AE93-5CDF-3619C7B532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66291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69784028-5127-8703-630A-593DF1535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148F1AA7-79DD-7F75-72E6-19BDF60228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96428B32-9191-16D6-E031-B2ADADD3EF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9121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41C819F8-10DE-20F0-1118-6644808D5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>
            <a:extLst>
              <a:ext uri="{FF2B5EF4-FFF2-40B4-BE49-F238E27FC236}">
                <a16:creationId xmlns:a16="http://schemas.microsoft.com/office/drawing/2014/main" id="{19C217E1-1A2B-1D75-8687-F1346DDBE1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7:notes">
            <a:extLst>
              <a:ext uri="{FF2B5EF4-FFF2-40B4-BE49-F238E27FC236}">
                <a16:creationId xmlns:a16="http://schemas.microsoft.com/office/drawing/2014/main" id="{5720E3DA-12C2-3B5D-B236-BC0924BF0D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62326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17BBF49A-0349-A542-375C-014E7F2FE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CE4BFFCA-775E-15C3-C1E1-478F687623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190208C0-8EC7-91DC-7EF5-A81467DC33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39459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0C3723E1-EB16-5265-2C14-B74BE9143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>
            <a:extLst>
              <a:ext uri="{FF2B5EF4-FFF2-40B4-BE49-F238E27FC236}">
                <a16:creationId xmlns:a16="http://schemas.microsoft.com/office/drawing/2014/main" id="{C7060B7D-8CFF-BF64-D8CB-C606E4B2B3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7:notes">
            <a:extLst>
              <a:ext uri="{FF2B5EF4-FFF2-40B4-BE49-F238E27FC236}">
                <a16:creationId xmlns:a16="http://schemas.microsoft.com/office/drawing/2014/main" id="{EF8E9029-22B7-A96F-AEB3-53927F56B5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62109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C04CF424-762E-C60B-E3DA-8484D7708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C2E286BB-4E9A-DC2C-011B-0ABD10B4D9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2D8974CA-8514-1F19-C5AF-A3A3E8D577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35959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255763F1-3F0D-A325-3524-B5B64D479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F4C0BF27-5B96-B754-06CB-788EFEC7E9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8AA2A9EF-6A9D-70BE-E537-1B1D8DDF49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18335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BF8030E6-D78E-7109-6389-3258703A0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73562C0D-F1BC-1C64-4289-F473F7BC78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64C2F8E7-38CB-FD17-803C-2C8BA43B53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1228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9574403C-E29F-EB1A-FCE9-572A18B91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>
            <a:extLst>
              <a:ext uri="{FF2B5EF4-FFF2-40B4-BE49-F238E27FC236}">
                <a16:creationId xmlns:a16="http://schemas.microsoft.com/office/drawing/2014/main" id="{AE0804A9-23BD-CDA3-234F-8FEC2CD128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1D3BF8DC-EE61-75AB-3FD9-26A79899E4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99784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87358BD3-F546-E108-C699-965E0FCEC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B04A9626-6021-4105-A883-84F4B977FD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666F93C3-3820-CCE7-29A7-025B11F5D6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50240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4EB865B3-1C3B-3698-9672-E2F4131D1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A3CF3E3E-160E-49F3-EFCE-170D03745B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868AFF48-0877-CB27-DCFC-1F89AC3EAD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78477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76FCFACE-19F2-87FF-4C9E-A0DC89E8F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18F9BDC7-C50E-54E3-D872-CBE27069E3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17F72C59-9BD0-EAAE-B421-57C7F77111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93160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04F32602-86A3-1FA1-6B3A-6399A5DDE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ECF61617-388A-68B2-B281-8F968D733E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A99E48C4-EDDD-82DE-146D-C5689153A3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2727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2570A4B1-B03B-C411-4C76-06F846D28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E197C8D0-822C-7826-291E-1F42052A43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CB84454F-ECB3-A847-B409-FF350EB4E5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38638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EB39A50A-7E0D-A7E0-B24A-457B616E5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A15D6690-3FAB-701C-BDAB-BC2F8DA494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DF016532-1768-51B7-2DBD-76BF928EA5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6411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B6FAF5C1-D78F-9D87-07C6-573BADFAE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15AEF1F6-4647-1A19-B869-BD1E686B10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8C097C91-C933-8418-E7C2-EFD1FF8514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16903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D27DE93D-B75C-8C1D-B2DA-EE2C4DAB6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8F11CDB0-1FDF-9134-6A5A-CFEBEB34EB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F214292D-A829-34FB-BCE5-242AEFFF78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68999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B491BADC-6F75-A0C1-53B5-B7D2D61DC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74FC5688-2EA3-A675-0323-EA58425B99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F6AEDF92-E74D-C36C-6971-72717BCC33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77816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D7CC5A53-1418-1A1D-99FE-6374528F2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FA3CE15E-5DB0-4F8D-9329-EF7A8FD4F2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F1103379-BC3B-161D-392D-F13E914B64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3149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D7FAD956-C102-C25D-22CB-23DE07FE9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>
            <a:extLst>
              <a:ext uri="{FF2B5EF4-FFF2-40B4-BE49-F238E27FC236}">
                <a16:creationId xmlns:a16="http://schemas.microsoft.com/office/drawing/2014/main" id="{5AD1802A-F3A1-072D-01FB-5AECB2BC8F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046BEFB8-FC86-0E29-31AC-ACDC1BFC5B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67756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DB074B1A-9B19-7940-C6D1-DFD622F60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B64E3149-C276-A92E-E967-EC54C7DCDB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6BBE70BF-17F7-9938-5F4D-94F7F1B580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93414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6E1CFD08-EC10-9970-ED0F-D2FB19023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C49B1346-A07F-DA5F-612B-6605F650E9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EB8D150D-F8A2-BB72-E8EF-3DA8981B13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39720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9F78970D-43DC-5DCD-E4FA-CB3B438B6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8743656F-4A49-1808-F47D-83CDECF759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32807B84-1CD9-B348-ABFE-1ECA4CBA03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60906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755E0F01-AB3B-C0E7-73DA-80522C69F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7B40ED3A-BCB1-EF9A-93AD-A41D1033BB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25B2F2E0-EE0C-1B08-D2CF-030A1FD39E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106573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A9D6B5C2-C769-5511-9A26-B4BFDCEEC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4B619A22-5D4C-D092-A3EE-C098B4CAC6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3F910BB6-01C4-49F7-52A3-D9A5FC1485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30001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B61EBC30-D3E1-426A-D3A3-F095AA0E9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CCB229C4-9F38-099F-A1B3-B650440F61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9651AB53-C291-1BBF-D810-A1893EC9B9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07102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2512AE9B-5BC3-175A-9922-0E725283D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B53DAEE2-1E3A-F529-C942-B6AA15E4B0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23F32C69-AE46-A14C-21D4-D8153A1241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720258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C317DFC0-89C3-F352-61A2-407F8EAC7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F7595098-5A42-8281-0220-F91368203A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EFD3AECE-19CC-0A5E-9CFB-9CF8990AFB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95978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5B3696F5-504E-B5E1-514E-6075F37AA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E782CE33-AF36-1011-DE71-40E012A79A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FF3006F9-CA80-1152-7CE8-0841FE2FCD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0376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B2D311F0-35E6-BE70-8FB6-BB1DB31EF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>
            <a:extLst>
              <a:ext uri="{FF2B5EF4-FFF2-40B4-BE49-F238E27FC236}">
                <a16:creationId xmlns:a16="http://schemas.microsoft.com/office/drawing/2014/main" id="{5A4E8875-A1AC-0131-5AA4-00E6CA6B07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B7393C62-1599-708A-AA4E-6E0824CC3C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367854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87C797F1-9C56-D3E3-D1BB-792FD8446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>
            <a:extLst>
              <a:ext uri="{FF2B5EF4-FFF2-40B4-BE49-F238E27FC236}">
                <a16:creationId xmlns:a16="http://schemas.microsoft.com/office/drawing/2014/main" id="{5BC46848-E7F1-1F59-CCC5-8537E7E90F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D1DC41BB-CB08-C950-D3F7-2D0C01B242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7667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6761F671-6B86-A6D0-5F9A-7420398EB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>
            <a:extLst>
              <a:ext uri="{FF2B5EF4-FFF2-40B4-BE49-F238E27FC236}">
                <a16:creationId xmlns:a16="http://schemas.microsoft.com/office/drawing/2014/main" id="{63A5D631-A7A1-0653-4BE0-B951BF45D6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C1A18C0E-7C82-A46F-79D5-D31F99E261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0948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2" title="GKT MSA Black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78974" y="9174851"/>
            <a:ext cx="2938977" cy="87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 rot="5400000">
            <a:off x="4732351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2308951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image" Target="../media/image26.png"/><Relationship Id="rId5" Type="http://schemas.openxmlformats.org/officeDocument/2006/relationships/image" Target="../media/image23.jpeg"/><Relationship Id="rId10" Type="http://schemas.openxmlformats.org/officeDocument/2006/relationships/customXml" Target="../ink/ink3.xml"/><Relationship Id="rId4" Type="http://schemas.openxmlformats.org/officeDocument/2006/relationships/image" Target="../media/image22.jp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emf"/><Relationship Id="rId5" Type="http://schemas.openxmlformats.org/officeDocument/2006/relationships/image" Target="../media/image85.tmp"/><Relationship Id="rId4" Type="http://schemas.openxmlformats.org/officeDocument/2006/relationships/image" Target="../media/image8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87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89425" y="0"/>
            <a:ext cx="8146052" cy="10300624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4"/>
                </a:lnTo>
                <a:lnTo>
                  <a:pt x="0" y="11805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6" name="Google Shape;86;p13"/>
          <p:cNvSpPr/>
          <p:nvPr/>
        </p:nvSpPr>
        <p:spPr>
          <a:xfrm>
            <a:off x="5529760" y="4531486"/>
            <a:ext cx="1207210" cy="1234997"/>
          </a:xfrm>
          <a:custGeom>
            <a:avLst/>
            <a:gdLst/>
            <a:ahLst/>
            <a:cxnLst/>
            <a:rect l="l" t="t" r="r" b="b"/>
            <a:pathLst>
              <a:path w="1207210" h="1234997" extrusionOk="0">
                <a:moveTo>
                  <a:pt x="0" y="0"/>
                </a:moveTo>
                <a:lnTo>
                  <a:pt x="1207210" y="0"/>
                </a:lnTo>
                <a:lnTo>
                  <a:pt x="1207210" y="1234998"/>
                </a:lnTo>
                <a:lnTo>
                  <a:pt x="0" y="1234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7" name="Google Shape;87;p13"/>
          <p:cNvSpPr/>
          <p:nvPr/>
        </p:nvSpPr>
        <p:spPr>
          <a:xfrm>
            <a:off x="9807891" y="8193345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0" y="0"/>
                </a:lnTo>
                <a:lnTo>
                  <a:pt x="1940180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8" name="Google Shape;88;p13"/>
          <p:cNvSpPr/>
          <p:nvPr/>
        </p:nvSpPr>
        <p:spPr>
          <a:xfrm>
            <a:off x="12423774" y="659325"/>
            <a:ext cx="2280918" cy="164783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9" name="Google Shape;89;p13"/>
          <p:cNvSpPr/>
          <p:nvPr/>
        </p:nvSpPr>
        <p:spPr>
          <a:xfrm>
            <a:off x="15672748" y="23676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5"/>
                </a:lnTo>
                <a:lnTo>
                  <a:pt x="0" y="2147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0" name="Google Shape;90;p13"/>
          <p:cNvSpPr/>
          <p:nvPr/>
        </p:nvSpPr>
        <p:spPr>
          <a:xfrm>
            <a:off x="9203579" y="194302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1" name="Google Shape;91;p13"/>
          <p:cNvSpPr/>
          <p:nvPr/>
        </p:nvSpPr>
        <p:spPr>
          <a:xfrm>
            <a:off x="13142945" y="7965000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0" y="0"/>
                </a:lnTo>
                <a:lnTo>
                  <a:pt x="1184380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2" name="Google Shape;92;p13"/>
          <p:cNvSpPr/>
          <p:nvPr/>
        </p:nvSpPr>
        <p:spPr>
          <a:xfrm>
            <a:off x="7135591" y="0"/>
            <a:ext cx="1128034" cy="3059075"/>
          </a:xfrm>
          <a:custGeom>
            <a:avLst/>
            <a:gdLst/>
            <a:ahLst/>
            <a:cxnLst/>
            <a:rect l="l" t="t" r="r" b="b"/>
            <a:pathLst>
              <a:path w="1128034" h="3059075" extrusionOk="0">
                <a:moveTo>
                  <a:pt x="0" y="0"/>
                </a:moveTo>
                <a:lnTo>
                  <a:pt x="1128034" y="0"/>
                </a:lnTo>
                <a:lnTo>
                  <a:pt x="1128034" y="3059075"/>
                </a:lnTo>
                <a:lnTo>
                  <a:pt x="0" y="30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3" name="Google Shape;93;p13"/>
          <p:cNvSpPr/>
          <p:nvPr/>
        </p:nvSpPr>
        <p:spPr>
          <a:xfrm>
            <a:off x="1028700" y="6827277"/>
            <a:ext cx="5927580" cy="1757932"/>
          </a:xfrm>
          <a:custGeom>
            <a:avLst/>
            <a:gdLst/>
            <a:ahLst/>
            <a:cxnLst/>
            <a:rect l="l" t="t" r="r" b="b"/>
            <a:pathLst>
              <a:path w="5927580" h="1757932" extrusionOk="0">
                <a:moveTo>
                  <a:pt x="0" y="0"/>
                </a:moveTo>
                <a:lnTo>
                  <a:pt x="5927580" y="0"/>
                </a:lnTo>
                <a:lnTo>
                  <a:pt x="5927580" y="1757931"/>
                </a:lnTo>
                <a:lnTo>
                  <a:pt x="0" y="1757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4" name="Google Shape;94;p13"/>
          <p:cNvSpPr txBox="1"/>
          <p:nvPr/>
        </p:nvSpPr>
        <p:spPr>
          <a:xfrm>
            <a:off x="797244" y="2222799"/>
            <a:ext cx="6159036" cy="1959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468"/>
              <a:buFont typeface="Arial"/>
              <a:buNone/>
            </a:pPr>
            <a:r>
              <a:rPr lang="en-GB" sz="11468" b="0" i="0" u="none" strike="noStrike" cap="none" noProof="0" dirty="0" err="1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GKTeach</a:t>
            </a:r>
            <a:r>
              <a:rPr lang="en-GB" sz="11468" b="0" i="0" u="none" strike="noStrike" cap="none" noProof="0" dirty="0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8835338" y="410770"/>
            <a:ext cx="8845607" cy="349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99"/>
              <a:buFont typeface="Arial"/>
              <a:buNone/>
            </a:pPr>
            <a:r>
              <a:rPr lang="en-GB" sz="5400" b="1" i="0" u="none" strike="noStrike" cap="none" noProof="0" dirty="0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Anatomical terminology Skeleton and Joint</a:t>
            </a:r>
          </a:p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99"/>
              <a:buFont typeface="Arial"/>
              <a:buNone/>
            </a:pPr>
            <a:r>
              <a:rPr lang="en-GB" sz="5400" b="1" noProof="0" dirty="0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Basic tissues and body layers </a:t>
            </a:r>
            <a:r>
              <a:rPr lang="en-GB" sz="5400" b="1" i="0" u="none" strike="noStrike" cap="none" noProof="0" dirty="0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lang="en-GB" sz="1100" b="0" i="0" u="none" strike="noStrike" cap="none" noProof="0"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1436528" y="4591564"/>
            <a:ext cx="3696792" cy="117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24"/>
              <a:buFont typeface="Arial"/>
              <a:buNone/>
            </a:pPr>
            <a:r>
              <a:rPr lang="en-GB" sz="6924" b="0" i="0" u="none" strike="noStrike" cap="none" noProof="0" dirty="0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STAGE 1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3"/>
          <p:cNvSpPr txBox="1"/>
          <p:nvPr/>
        </p:nvSpPr>
        <p:spPr>
          <a:xfrm>
            <a:off x="10692150" y="4830089"/>
            <a:ext cx="49806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GB" sz="3900" i="1" noProof="0" dirty="0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Physiology and Anatomy</a:t>
            </a:r>
            <a:endParaRPr lang="en-GB" sz="500" b="0" i="0" u="none" strike="noStrike" cap="none" noProof="0"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11964933" y="5379817"/>
            <a:ext cx="2435100" cy="60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en-GB" sz="2799" b="0" i="1" u="none" strike="noStrike" cap="none" noProof="0" dirty="0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YEAR </a:t>
            </a:r>
            <a:r>
              <a:rPr lang="en-GB" sz="2799" i="1" noProof="0" dirty="0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1</a:t>
            </a:r>
            <a:r>
              <a:rPr lang="en-GB" sz="2799" b="0" i="1" u="none" strike="noStrike" cap="none" noProof="0" dirty="0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MBBS</a:t>
            </a:r>
            <a:endParaRPr lang="en-GB" sz="1400" b="0" i="1" u="none" strike="noStrike" cap="none" noProof="0"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14844525" y="8637600"/>
            <a:ext cx="3443400" cy="1649400"/>
          </a:xfrm>
          <a:prstGeom prst="rect">
            <a:avLst/>
          </a:prstGeom>
          <a:solidFill>
            <a:srgbClr val="FFD2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noProof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3"/>
          <p:cNvSpPr txBox="1"/>
          <p:nvPr/>
        </p:nvSpPr>
        <p:spPr>
          <a:xfrm>
            <a:off x="11282159" y="6459189"/>
            <a:ext cx="3800700" cy="66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99"/>
              <a:buFont typeface="Arial"/>
              <a:buNone/>
            </a:pPr>
            <a:r>
              <a:rPr lang="en-GB" sz="3099" b="1" noProof="0" dirty="0" err="1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Weaponising</a:t>
            </a:r>
            <a:r>
              <a:rPr lang="en-GB" sz="3099" b="1" noProof="0" dirty="0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 studying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12196650" y="5927160"/>
            <a:ext cx="1971600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noProof="0" dirty="0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17/11/2025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02" name="Google Shape;102;p13"/>
          <p:cNvSpPr/>
          <p:nvPr/>
        </p:nvSpPr>
        <p:spPr>
          <a:xfrm>
            <a:off x="15722200" y="8015575"/>
            <a:ext cx="1688050" cy="1649510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7" y="0"/>
                </a:lnTo>
                <a:lnTo>
                  <a:pt x="1541597" y="1541598"/>
                </a:lnTo>
                <a:lnTo>
                  <a:pt x="0" y="1541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A436C77F-7664-551A-D53D-1CD3D9187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>
            <a:extLst>
              <a:ext uri="{FF2B5EF4-FFF2-40B4-BE49-F238E27FC236}">
                <a16:creationId xmlns:a16="http://schemas.microsoft.com/office/drawing/2014/main" id="{E9B837DE-7FE1-0216-7ED1-9EE0AE231F4D}"/>
              </a:ext>
            </a:extLst>
          </p:cNvPr>
          <p:cNvSpPr/>
          <p:nvPr/>
        </p:nvSpPr>
        <p:spPr>
          <a:xfrm>
            <a:off x="867214" y="1843302"/>
            <a:ext cx="4203550" cy="7693279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2400" noProof="0" dirty="0"/>
              <a:t>Rostral means towards the nose or head </a:t>
            </a:r>
          </a:p>
          <a:p>
            <a:r>
              <a:rPr lang="en-GB" sz="2400" noProof="0" dirty="0"/>
              <a:t>Latin word “rostrum” means “beak” or “nose”</a:t>
            </a:r>
          </a:p>
          <a:p>
            <a:endParaRPr lang="en-GB" sz="2400" noProof="0" dirty="0"/>
          </a:p>
          <a:p>
            <a:r>
              <a:rPr lang="en-GB" sz="2400" noProof="0" dirty="0"/>
              <a:t>Know that the dorsal side will be opposite the ventral </a:t>
            </a:r>
          </a:p>
          <a:p>
            <a:r>
              <a:rPr lang="en-GB" sz="2400" noProof="0" dirty="0"/>
              <a:t>And rostral side will be opposite the caudal (tail) side</a:t>
            </a:r>
          </a:p>
          <a:p>
            <a:endParaRPr lang="en-GB" sz="2400" noProof="0" dirty="0"/>
          </a:p>
          <a:p>
            <a:r>
              <a:rPr lang="en-GB" sz="2400" noProof="0" dirty="0"/>
              <a:t>Dorsal aspect of brain starts at the back during embryology, then curves towards the top</a:t>
            </a:r>
          </a:p>
          <a:p>
            <a:endParaRPr lang="en-GB" sz="2400" dirty="0"/>
          </a:p>
          <a:p>
            <a:endParaRPr lang="en-GB" sz="2400" noProof="0" dirty="0"/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115" name="Google Shape;115;p15">
            <a:extLst>
              <a:ext uri="{FF2B5EF4-FFF2-40B4-BE49-F238E27FC236}">
                <a16:creationId xmlns:a16="http://schemas.microsoft.com/office/drawing/2014/main" id="{EACBDD6C-9262-8833-9FC1-A8963E74D952}"/>
              </a:ext>
            </a:extLst>
          </p:cNvPr>
          <p:cNvSpPr txBox="1"/>
          <p:nvPr/>
        </p:nvSpPr>
        <p:spPr>
          <a:xfrm>
            <a:off x="4481801" y="895350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Anatomical terminology </a:t>
            </a:r>
          </a:p>
        </p:txBody>
      </p:sp>
      <p:pic>
        <p:nvPicPr>
          <p:cNvPr id="3" name="Picture 2" descr="A diagram of human body and brain&#10;&#10;AI-generated content may be incorrect.">
            <a:extLst>
              <a:ext uri="{FF2B5EF4-FFF2-40B4-BE49-F238E27FC236}">
                <a16:creationId xmlns:a16="http://schemas.microsoft.com/office/drawing/2014/main" id="{8BAFE3BD-98AC-C57E-AB3C-712F9D8B0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887" y="1843302"/>
            <a:ext cx="12790090" cy="719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82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2C323110-4EAC-49FA-8055-7A45A262A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>
            <a:extLst>
              <a:ext uri="{FF2B5EF4-FFF2-40B4-BE49-F238E27FC236}">
                <a16:creationId xmlns:a16="http://schemas.microsoft.com/office/drawing/2014/main" id="{2A7BBBDB-7F7D-1D12-AC0A-0071480BABE3}"/>
              </a:ext>
            </a:extLst>
          </p:cNvPr>
          <p:cNvSpPr/>
          <p:nvPr/>
        </p:nvSpPr>
        <p:spPr>
          <a:xfrm>
            <a:off x="334050" y="1605925"/>
            <a:ext cx="4885477" cy="7075149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1800" noProof="0" dirty="0"/>
              <a:t>We have 2 rules which we don’t use at the same time. The rules are applied situationally.</a:t>
            </a:r>
          </a:p>
          <a:p>
            <a:endParaRPr lang="en-GB" sz="1800" noProof="0" dirty="0"/>
          </a:p>
          <a:p>
            <a:r>
              <a:rPr lang="en-GB" sz="1800" noProof="0" dirty="0"/>
              <a:t>Rule 2 means above the transverse midline </a:t>
            </a:r>
          </a:p>
          <a:p>
            <a:r>
              <a:rPr lang="en-GB" sz="1800" noProof="0" dirty="0"/>
              <a:t>Movements backwards are extension. </a:t>
            </a:r>
          </a:p>
          <a:p>
            <a:r>
              <a:rPr lang="en-GB" sz="1800" noProof="0" dirty="0"/>
              <a:t>Movements forward are flexion. The opposite is true below the transverse midline</a:t>
            </a:r>
          </a:p>
        </p:txBody>
      </p:sp>
      <p:sp>
        <p:nvSpPr>
          <p:cNvPr id="115" name="Google Shape;115;p15">
            <a:extLst>
              <a:ext uri="{FF2B5EF4-FFF2-40B4-BE49-F238E27FC236}">
                <a16:creationId xmlns:a16="http://schemas.microsoft.com/office/drawing/2014/main" id="{55A4C255-41A9-F855-C511-55540A47917F}"/>
              </a:ext>
            </a:extLst>
          </p:cNvPr>
          <p:cNvSpPr txBox="1"/>
          <p:nvPr/>
        </p:nvSpPr>
        <p:spPr>
          <a:xfrm>
            <a:off x="3151764" y="617403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Anatomical terminology </a:t>
            </a:r>
          </a:p>
        </p:txBody>
      </p:sp>
      <p:pic>
        <p:nvPicPr>
          <p:cNvPr id="3" name="Picture 2" descr="A diagram of a person's body&#10;&#10;AI-generated content may be incorrect.">
            <a:extLst>
              <a:ext uri="{FF2B5EF4-FFF2-40B4-BE49-F238E27FC236}">
                <a16:creationId xmlns:a16="http://schemas.microsoft.com/office/drawing/2014/main" id="{E373673C-31C1-3711-7DA6-0020329D4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527" y="1565355"/>
            <a:ext cx="13701106" cy="7774419"/>
          </a:xfrm>
          <a:prstGeom prst="rect">
            <a:avLst/>
          </a:prstGeom>
        </p:spPr>
      </p:pic>
      <p:pic>
        <p:nvPicPr>
          <p:cNvPr id="5" name="Picture 2" descr="Embryological Terminology - Dorsal - Ventral - Caudal - TeachMeAnatomy">
            <a:extLst>
              <a:ext uri="{FF2B5EF4-FFF2-40B4-BE49-F238E27FC236}">
                <a16:creationId xmlns:a16="http://schemas.microsoft.com/office/drawing/2014/main" id="{01BBF7F6-8F2C-FA7F-8DD3-A0FBB656A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9815" y="4083308"/>
            <a:ext cx="4153948" cy="492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EE42D70-0336-F861-7FD2-53572ADA12C8}"/>
                  </a:ext>
                </a:extLst>
              </p14:cNvPr>
              <p14:cNvContentPartPr/>
              <p14:nvPr/>
            </p14:nvContentPartPr>
            <p14:xfrm>
              <a:off x="7126242" y="2865809"/>
              <a:ext cx="249840" cy="373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EE42D70-0336-F861-7FD2-53572ADA12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08602" y="2848169"/>
                <a:ext cx="28548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8659730-BB29-2813-3B2A-EA3239B9246F}"/>
                  </a:ext>
                </a:extLst>
              </p14:cNvPr>
              <p14:cNvContentPartPr/>
              <p14:nvPr/>
            </p14:nvContentPartPr>
            <p14:xfrm>
              <a:off x="17172762" y="2937809"/>
              <a:ext cx="301680" cy="288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8659730-BB29-2813-3B2A-EA3239B924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154762" y="2919809"/>
                <a:ext cx="33732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BCE3A2F-A7F3-C205-6B83-2EDC1014C675}"/>
                  </a:ext>
                </a:extLst>
              </p14:cNvPr>
              <p14:cNvContentPartPr/>
              <p14:nvPr/>
            </p14:nvContentPartPr>
            <p14:xfrm>
              <a:off x="7154682" y="3271889"/>
              <a:ext cx="208800" cy="285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BCE3A2F-A7F3-C205-6B83-2EDC1014C67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37042" y="3253889"/>
                <a:ext cx="244440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2FDF1F5-9888-F1C2-33E9-A9B0AB5F6499}"/>
                  </a:ext>
                </a:extLst>
              </p14:cNvPr>
              <p14:cNvContentPartPr/>
              <p14:nvPr/>
            </p14:nvContentPartPr>
            <p14:xfrm>
              <a:off x="12339762" y="3254969"/>
              <a:ext cx="184680" cy="289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2FDF1F5-9888-F1C2-33E9-A9B0AB5F649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321762" y="3237329"/>
                <a:ext cx="220320" cy="32472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955C4B1-0B15-8CDF-192C-ED64683865B3}"/>
              </a:ext>
            </a:extLst>
          </p:cNvPr>
          <p:cNvSpPr txBox="1"/>
          <p:nvPr/>
        </p:nvSpPr>
        <p:spPr>
          <a:xfrm>
            <a:off x="12743421" y="3153199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noProof="0" dirty="0">
                <a:solidFill>
                  <a:srgbClr val="942092"/>
                </a:solidFill>
              </a:rPr>
              <a:t>Rule 2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21D8B0-6D2A-48DF-2BA3-F75ADD2197B6}"/>
              </a:ext>
            </a:extLst>
          </p:cNvPr>
          <p:cNvSpPr txBox="1"/>
          <p:nvPr/>
        </p:nvSpPr>
        <p:spPr>
          <a:xfrm>
            <a:off x="16510561" y="2414589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noProof="0" dirty="0">
                <a:solidFill>
                  <a:schemeClr val="accent5">
                    <a:lumMod val="75000"/>
                  </a:schemeClr>
                </a:solidFill>
              </a:rPr>
              <a:t>Rule 1 </a:t>
            </a:r>
          </a:p>
        </p:txBody>
      </p:sp>
    </p:spTree>
    <p:extLst>
      <p:ext uri="{BB962C8B-B14F-4D97-AF65-F5344CB8AC3E}">
        <p14:creationId xmlns:p14="http://schemas.microsoft.com/office/powerpoint/2010/main" val="247849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616225FC-87A1-1F10-9551-48E1D29C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>
            <a:extLst>
              <a:ext uri="{FF2B5EF4-FFF2-40B4-BE49-F238E27FC236}">
                <a16:creationId xmlns:a16="http://schemas.microsoft.com/office/drawing/2014/main" id="{2906A8F4-64B8-1541-6656-1813DF75F6C8}"/>
              </a:ext>
            </a:extLst>
          </p:cNvPr>
          <p:cNvSpPr/>
          <p:nvPr/>
        </p:nvSpPr>
        <p:spPr>
          <a:xfrm>
            <a:off x="1082407" y="8544558"/>
            <a:ext cx="7255632" cy="158498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2000" noProof="0" dirty="0"/>
              <a:t>These 3 are relative to the sagittal midline </a:t>
            </a:r>
          </a:p>
          <a:p>
            <a:endParaRPr lang="en-GB" sz="2000" noProof="0" dirty="0"/>
          </a:p>
          <a:p>
            <a:r>
              <a:rPr lang="en-GB" sz="2000" noProof="0" dirty="0"/>
              <a:t>Abducting is taking away from the midline. Remember, if a person </a:t>
            </a:r>
            <a:r>
              <a:rPr lang="en-GB" sz="2000" dirty="0"/>
              <a:t>has been taken away, they’ve been </a:t>
            </a:r>
            <a:r>
              <a:rPr lang="en-GB" sz="2000" noProof="0" dirty="0"/>
              <a:t>abducted </a:t>
            </a:r>
          </a:p>
        </p:txBody>
      </p:sp>
      <p:sp>
        <p:nvSpPr>
          <p:cNvPr id="115" name="Google Shape;115;p15">
            <a:extLst>
              <a:ext uri="{FF2B5EF4-FFF2-40B4-BE49-F238E27FC236}">
                <a16:creationId xmlns:a16="http://schemas.microsoft.com/office/drawing/2014/main" id="{3C11B71C-CF26-4177-9AF8-661DDCCE3367}"/>
              </a:ext>
            </a:extLst>
          </p:cNvPr>
          <p:cNvSpPr txBox="1"/>
          <p:nvPr/>
        </p:nvSpPr>
        <p:spPr>
          <a:xfrm>
            <a:off x="4481801" y="895350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It’s more fun you try it yourselves</a:t>
            </a:r>
          </a:p>
        </p:txBody>
      </p:sp>
      <p:pic>
        <p:nvPicPr>
          <p:cNvPr id="2" name="Picture 1" descr="abduction adduction &#10;">
            <a:extLst>
              <a:ext uri="{FF2B5EF4-FFF2-40B4-BE49-F238E27FC236}">
                <a16:creationId xmlns:a16="http://schemas.microsoft.com/office/drawing/2014/main" id="{55A7B69D-B75A-1D33-3444-596F4E4A61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" r="40538"/>
          <a:stretch/>
        </p:blipFill>
        <p:spPr>
          <a:xfrm>
            <a:off x="67112" y="2679926"/>
            <a:ext cx="3458377" cy="4927146"/>
          </a:xfrm>
          <a:prstGeom prst="rect">
            <a:avLst/>
          </a:prstGeom>
        </p:spPr>
      </p:pic>
      <p:pic>
        <p:nvPicPr>
          <p:cNvPr id="3" name="Picture 2" descr="Anatomical Terms of Movement - Flexion - Rotation - TeachMeAnatomy">
            <a:extLst>
              <a:ext uri="{FF2B5EF4-FFF2-40B4-BE49-F238E27FC236}">
                <a16:creationId xmlns:a16="http://schemas.microsoft.com/office/drawing/2014/main" id="{721DECD6-78B3-D8EC-F613-97A1D0361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6"/>
          <a:stretch/>
        </p:blipFill>
        <p:spPr bwMode="auto">
          <a:xfrm>
            <a:off x="3834660" y="2257949"/>
            <a:ext cx="2847557" cy="605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uscle – Osteopathy Singapore">
            <a:extLst>
              <a:ext uri="{FF2B5EF4-FFF2-40B4-BE49-F238E27FC236}">
                <a16:creationId xmlns:a16="http://schemas.microsoft.com/office/drawing/2014/main" id="{DA3E5B14-6BB3-33C6-4EF2-234E5B293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1" t="-1562"/>
          <a:stretch/>
        </p:blipFill>
        <p:spPr bwMode="auto">
          <a:xfrm>
            <a:off x="6991388" y="2863245"/>
            <a:ext cx="3544869" cy="456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rotraction retraction ">
            <a:extLst>
              <a:ext uri="{FF2B5EF4-FFF2-40B4-BE49-F238E27FC236}">
                <a16:creationId xmlns:a16="http://schemas.microsoft.com/office/drawing/2014/main" id="{4ECF928B-31DC-AE63-21A7-6607B7762B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870" r="51051" b="1"/>
          <a:stretch/>
        </p:blipFill>
        <p:spPr>
          <a:xfrm>
            <a:off x="11242773" y="2927562"/>
            <a:ext cx="2563426" cy="3608302"/>
          </a:xfrm>
          <a:prstGeom prst="rect">
            <a:avLst/>
          </a:prstGeom>
        </p:spPr>
      </p:pic>
      <p:pic>
        <p:nvPicPr>
          <p:cNvPr id="10" name="Picture 6" descr="Body Movements – Advanced Anatomy 2nd. Ed.">
            <a:extLst>
              <a:ext uri="{FF2B5EF4-FFF2-40B4-BE49-F238E27FC236}">
                <a16:creationId xmlns:a16="http://schemas.microsoft.com/office/drawing/2014/main" id="{8858E060-E223-496C-3EF9-2889843D7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3" t="-1900" b="-1"/>
          <a:stretch/>
        </p:blipFill>
        <p:spPr bwMode="auto">
          <a:xfrm>
            <a:off x="14512715" y="2927562"/>
            <a:ext cx="2673492" cy="360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84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8E8EF36C-B67A-ED9F-EB24-926C88905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>
            <a:extLst>
              <a:ext uri="{FF2B5EF4-FFF2-40B4-BE49-F238E27FC236}">
                <a16:creationId xmlns:a16="http://schemas.microsoft.com/office/drawing/2014/main" id="{51919F07-9F26-5DC4-68F4-A64EC24D655D}"/>
              </a:ext>
            </a:extLst>
          </p:cNvPr>
          <p:cNvSpPr txBox="1"/>
          <p:nvPr/>
        </p:nvSpPr>
        <p:spPr>
          <a:xfrm>
            <a:off x="4481801" y="895350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It’s more fun you try it yourselves</a:t>
            </a:r>
          </a:p>
        </p:txBody>
      </p:sp>
      <p:pic>
        <p:nvPicPr>
          <p:cNvPr id="4" name="Picture 2" descr="Pronation Definition Anatomy - Human Anatomy">
            <a:extLst>
              <a:ext uri="{FF2B5EF4-FFF2-40B4-BE49-F238E27FC236}">
                <a16:creationId xmlns:a16="http://schemas.microsoft.com/office/drawing/2014/main" id="{A3F82E26-29EE-9D80-A20D-31EE73422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80" y="4085421"/>
            <a:ext cx="4959271" cy="57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orsiflexion plantarflexion">
            <a:extLst>
              <a:ext uri="{FF2B5EF4-FFF2-40B4-BE49-F238E27FC236}">
                <a16:creationId xmlns:a16="http://schemas.microsoft.com/office/drawing/2014/main" id="{F98C0FFA-4951-FEE0-8460-6B9C9E1531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" r="59850"/>
          <a:stretch/>
        </p:blipFill>
        <p:spPr>
          <a:xfrm>
            <a:off x="10333579" y="2898320"/>
            <a:ext cx="2927724" cy="5365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53875B-8A9F-F213-8109-E3798A67DC0A}"/>
              </a:ext>
            </a:extLst>
          </p:cNvPr>
          <p:cNvSpPr txBox="1"/>
          <p:nvPr/>
        </p:nvSpPr>
        <p:spPr>
          <a:xfrm>
            <a:off x="13286703" y="1369325"/>
            <a:ext cx="4481801" cy="747897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noProof="0" dirty="0"/>
              <a:t>If you’re wondering why rotating the foot upwards and downwards about the ankle are </a:t>
            </a:r>
            <a:r>
              <a:rPr lang="en-GB" sz="2400" dirty="0"/>
              <a:t>b</a:t>
            </a:r>
            <a:r>
              <a:rPr lang="en-GB" sz="2400" noProof="0" dirty="0" err="1"/>
              <a:t>oth</a:t>
            </a:r>
            <a:r>
              <a:rPr lang="en-GB" sz="2400" noProof="0" dirty="0"/>
              <a:t> called flexion:</a:t>
            </a:r>
          </a:p>
          <a:p>
            <a:endParaRPr lang="en-GB" sz="2400" noProof="0" dirty="0"/>
          </a:p>
          <a:p>
            <a:r>
              <a:rPr lang="en-GB" sz="2400" noProof="0" dirty="0"/>
              <a:t>It’s because we’re using rule 2 to define plantarflexion </a:t>
            </a:r>
          </a:p>
          <a:p>
            <a:r>
              <a:rPr lang="en-GB" sz="2400" noProof="0" dirty="0"/>
              <a:t>You are moving the foot towards the embryological back, rotating about the ankle joint</a:t>
            </a:r>
          </a:p>
          <a:p>
            <a:endParaRPr lang="en-GB" sz="2400" noProof="0" dirty="0"/>
          </a:p>
          <a:p>
            <a:r>
              <a:rPr lang="en-GB" sz="2400" noProof="0" dirty="0"/>
              <a:t>We’re using rule 1 in calling the upwards bending of the foot dorsiflexion rather than extension. </a:t>
            </a:r>
          </a:p>
          <a:p>
            <a:r>
              <a:rPr lang="en-GB" sz="2400" noProof="0" dirty="0"/>
              <a:t>We’re reducing the angle between the foot and leg relative to anatomical position </a:t>
            </a:r>
          </a:p>
          <a:p>
            <a:endParaRPr lang="en-GB" sz="24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E2437-7F8A-F9C6-8ED1-036098ECAFAF}"/>
              </a:ext>
            </a:extLst>
          </p:cNvPr>
          <p:cNvSpPr txBox="1"/>
          <p:nvPr/>
        </p:nvSpPr>
        <p:spPr>
          <a:xfrm>
            <a:off x="239416" y="895350"/>
            <a:ext cx="4481801" cy="3416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noProof="0" dirty="0"/>
              <a:t>“Pronation” sounds very patriotic. If you had to pledge allegiance to your country, you would see the back of your hand  </a:t>
            </a:r>
          </a:p>
          <a:p>
            <a:endParaRPr lang="en-GB" sz="2400" noProof="0" dirty="0"/>
          </a:p>
          <a:p>
            <a:r>
              <a:rPr lang="en-GB" sz="2400" noProof="0" dirty="0"/>
              <a:t>In Sup-</a:t>
            </a:r>
            <a:r>
              <a:rPr lang="en-GB" sz="2400" noProof="0" dirty="0" err="1"/>
              <a:t>ination</a:t>
            </a:r>
            <a:r>
              <a:rPr lang="en-GB" sz="2400" noProof="0" dirty="0"/>
              <a:t> your palm would face up like you’re holding a cup of soup</a:t>
            </a:r>
          </a:p>
        </p:txBody>
      </p:sp>
      <p:pic>
        <p:nvPicPr>
          <p:cNvPr id="11266" name="Picture 2" descr="Swears, Oaths, Affidavits, Statutory ...">
            <a:extLst>
              <a:ext uri="{FF2B5EF4-FFF2-40B4-BE49-F238E27FC236}">
                <a16:creationId xmlns:a16="http://schemas.microsoft.com/office/drawing/2014/main" id="{C868921B-637C-A2B9-7E6F-325355A32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265" y="2819398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Why Do We Pledge Allegiance? - Boston ...">
            <a:extLst>
              <a:ext uri="{FF2B5EF4-FFF2-40B4-BE49-F238E27FC236}">
                <a16:creationId xmlns:a16="http://schemas.microsoft.com/office/drawing/2014/main" id="{B51F07C5-0DD4-8AA4-7201-693AA9A6B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265" y="6565550"/>
            <a:ext cx="34671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09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A0F42BF0-B774-5E71-E583-0CC809CC4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>
            <a:extLst>
              <a:ext uri="{FF2B5EF4-FFF2-40B4-BE49-F238E27FC236}">
                <a16:creationId xmlns:a16="http://schemas.microsoft.com/office/drawing/2014/main" id="{BFECF25E-BBE3-9607-3BB3-07952F3CD4B2}"/>
              </a:ext>
            </a:extLst>
          </p:cNvPr>
          <p:cNvSpPr/>
          <p:nvPr/>
        </p:nvSpPr>
        <p:spPr>
          <a:xfrm>
            <a:off x="12825958" y="4140819"/>
            <a:ext cx="4582180" cy="196315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sz="2400" noProof="0" dirty="0"/>
          </a:p>
          <a:p>
            <a:r>
              <a:rPr lang="en-GB" sz="2400" noProof="0" dirty="0"/>
              <a:t>“Hypo” means “below”, “chondral” means “cartilage” and </a:t>
            </a:r>
            <a:r>
              <a:rPr lang="en-GB" sz="2400" dirty="0"/>
              <a:t>they are regions </a:t>
            </a:r>
            <a:r>
              <a:rPr lang="en-GB" sz="2400" noProof="0" dirty="0"/>
              <a:t>below the cartilage of your ribs </a:t>
            </a:r>
          </a:p>
        </p:txBody>
      </p:sp>
      <p:sp>
        <p:nvSpPr>
          <p:cNvPr id="115" name="Google Shape;115;p15">
            <a:extLst>
              <a:ext uri="{FF2B5EF4-FFF2-40B4-BE49-F238E27FC236}">
                <a16:creationId xmlns:a16="http://schemas.microsoft.com/office/drawing/2014/main" id="{3A45EFAE-64BC-F916-6F23-5A121B51960D}"/>
              </a:ext>
            </a:extLst>
          </p:cNvPr>
          <p:cNvSpPr txBox="1"/>
          <p:nvPr/>
        </p:nvSpPr>
        <p:spPr>
          <a:xfrm>
            <a:off x="-339581" y="615239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Anatomical terminology 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AE67107-8DEF-AA90-DCD1-F9F73655C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65" y="1843302"/>
            <a:ext cx="12252249" cy="6734060"/>
          </a:xfrm>
          <a:prstGeom prst="rect">
            <a:avLst/>
          </a:prstGeom>
        </p:spPr>
      </p:pic>
      <p:pic>
        <p:nvPicPr>
          <p:cNvPr id="1026" name="Picture 2" descr="The Hip Bone - Ilium - Ischium - Pubis - TeachMeAnatomy">
            <a:extLst>
              <a:ext uri="{FF2B5EF4-FFF2-40B4-BE49-F238E27FC236}">
                <a16:creationId xmlns:a16="http://schemas.microsoft.com/office/drawing/2014/main" id="{EC47075B-CC12-1855-8494-7FA7E65AB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497" y="317500"/>
            <a:ext cx="6202272" cy="305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8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2A82F910-01EC-870E-A06C-34827CE10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>
            <a:extLst>
              <a:ext uri="{FF2B5EF4-FFF2-40B4-BE49-F238E27FC236}">
                <a16:creationId xmlns:a16="http://schemas.microsoft.com/office/drawing/2014/main" id="{09A1E73F-905F-5E6C-A0C5-A1418D014CE7}"/>
              </a:ext>
            </a:extLst>
          </p:cNvPr>
          <p:cNvSpPr/>
          <p:nvPr/>
        </p:nvSpPr>
        <p:spPr>
          <a:xfrm>
            <a:off x="848370" y="1986679"/>
            <a:ext cx="4829415" cy="441412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3600" noProof="0" dirty="0"/>
              <a:t>Mediastinum comes from the Latin word “</a:t>
            </a:r>
            <a:r>
              <a:rPr lang="en-GB" sz="3600" noProof="0" dirty="0" err="1"/>
              <a:t>mediastinus</a:t>
            </a:r>
            <a:r>
              <a:rPr lang="en-GB" sz="3600" noProof="0" dirty="0"/>
              <a:t>” meaning “in the middle”.</a:t>
            </a:r>
          </a:p>
          <a:p>
            <a:r>
              <a:rPr lang="en-GB" sz="3600" noProof="0" dirty="0"/>
              <a:t>It refers to the middle cavities of the thorax. Not including the pleural cavities </a:t>
            </a:r>
          </a:p>
        </p:txBody>
      </p:sp>
      <p:sp>
        <p:nvSpPr>
          <p:cNvPr id="115" name="Google Shape;115;p15">
            <a:extLst>
              <a:ext uri="{FF2B5EF4-FFF2-40B4-BE49-F238E27FC236}">
                <a16:creationId xmlns:a16="http://schemas.microsoft.com/office/drawing/2014/main" id="{BAD18A87-F703-F3DF-E4D8-CC4DD31D6451}"/>
              </a:ext>
            </a:extLst>
          </p:cNvPr>
          <p:cNvSpPr txBox="1"/>
          <p:nvPr/>
        </p:nvSpPr>
        <p:spPr>
          <a:xfrm>
            <a:off x="4481801" y="895350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cavities </a:t>
            </a:r>
          </a:p>
        </p:txBody>
      </p:sp>
      <p:pic>
        <p:nvPicPr>
          <p:cNvPr id="3" name="Picture 2" descr="A diagram of the human body&#10;&#10;AI-generated content may be incorrect.">
            <a:extLst>
              <a:ext uri="{FF2B5EF4-FFF2-40B4-BE49-F238E27FC236}">
                <a16:creationId xmlns:a16="http://schemas.microsoft.com/office/drawing/2014/main" id="{A9413C4B-DC17-3B32-093E-1CC7FB973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628" y="1986679"/>
            <a:ext cx="6967363" cy="7859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961CE6-0DA2-ECF7-3908-0767AB6E61D5}"/>
              </a:ext>
            </a:extLst>
          </p:cNvPr>
          <p:cNvSpPr txBox="1"/>
          <p:nvPr/>
        </p:nvSpPr>
        <p:spPr>
          <a:xfrm>
            <a:off x="608688" y="7311235"/>
            <a:ext cx="5543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noProof="0" dirty="0"/>
              <a:t>Next slide for answers!!!</a:t>
            </a:r>
          </a:p>
        </p:txBody>
      </p:sp>
    </p:spTree>
    <p:extLst>
      <p:ext uri="{BB962C8B-B14F-4D97-AF65-F5344CB8AC3E}">
        <p14:creationId xmlns:p14="http://schemas.microsoft.com/office/powerpoint/2010/main" val="703715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61F804DA-6450-3B1B-E87D-990DF708B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>
            <a:extLst>
              <a:ext uri="{FF2B5EF4-FFF2-40B4-BE49-F238E27FC236}">
                <a16:creationId xmlns:a16="http://schemas.microsoft.com/office/drawing/2014/main" id="{9E954DB5-F0FD-7FA5-0D15-C37892DF2F01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5" name="Google Shape;115;p15">
            <a:extLst>
              <a:ext uri="{FF2B5EF4-FFF2-40B4-BE49-F238E27FC236}">
                <a16:creationId xmlns:a16="http://schemas.microsoft.com/office/drawing/2014/main" id="{D46A49B1-51FC-A051-9BB5-3ED5C2B9E862}"/>
              </a:ext>
            </a:extLst>
          </p:cNvPr>
          <p:cNvSpPr txBox="1"/>
          <p:nvPr/>
        </p:nvSpPr>
        <p:spPr>
          <a:xfrm>
            <a:off x="7479018" y="1038727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Cavities</a:t>
            </a:r>
          </a:p>
        </p:txBody>
      </p:sp>
      <p:pic>
        <p:nvPicPr>
          <p:cNvPr id="3" name="Picture 2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0479A318-B848-2414-6469-6550B4F6C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616" y="567403"/>
            <a:ext cx="7772400" cy="9152194"/>
          </a:xfrm>
          <a:prstGeom prst="rect">
            <a:avLst/>
          </a:prstGeom>
        </p:spPr>
      </p:pic>
      <p:pic>
        <p:nvPicPr>
          <p:cNvPr id="4" name="Picture 3" descr="A diagram of the human body&#10;&#10;AI-generated content may be incorrect.">
            <a:extLst>
              <a:ext uri="{FF2B5EF4-FFF2-40B4-BE49-F238E27FC236}">
                <a16:creationId xmlns:a16="http://schemas.microsoft.com/office/drawing/2014/main" id="{5A593DAE-DD4D-64CE-5F26-5B0DCDDE8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016" y="1829910"/>
            <a:ext cx="6711430" cy="757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57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6750E1CE-4A4E-46B7-83DA-EC3674727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9114596B-30E9-3AF4-6165-613C0BB7EB50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FFF9B060-4943-83E5-E45E-846FC1A92CFE}"/>
              </a:ext>
            </a:extLst>
          </p:cNvPr>
          <p:cNvSpPr txBox="1"/>
          <p:nvPr/>
        </p:nvSpPr>
        <p:spPr>
          <a:xfrm>
            <a:off x="4481801" y="895350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S?BA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7FBE944C-BA43-940B-1D64-2BFAB1A9CA38}"/>
              </a:ext>
            </a:extLst>
          </p:cNvPr>
          <p:cNvSpPr txBox="1"/>
          <p:nvPr/>
        </p:nvSpPr>
        <p:spPr>
          <a:xfrm>
            <a:off x="2756703" y="1983740"/>
            <a:ext cx="5755530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What is extension?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6BDED025-C7F8-8A61-529E-5270EE12B5BA}"/>
              </a:ext>
            </a:extLst>
          </p:cNvPr>
          <p:cNvSpPr txBox="1"/>
          <p:nvPr/>
        </p:nvSpPr>
        <p:spPr>
          <a:xfrm>
            <a:off x="1626170" y="3073717"/>
            <a:ext cx="14366368" cy="747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indent="-914400" algn="ctr">
              <a:lnSpc>
                <a:spcPct val="140000"/>
              </a:lnSpc>
              <a:buSzPts val="4800"/>
              <a:buAutoNum type="alphaLcParenR"/>
            </a:pPr>
            <a:r>
              <a:rPr lang="en-GB" sz="3600" dirty="0">
                <a:solidFill>
                  <a:srgbClr val="392503"/>
                </a:solidFill>
              </a:rPr>
              <a:t>Movement away from the midline </a:t>
            </a:r>
          </a:p>
          <a:p>
            <a:pPr marL="342900" indent="-342900" algn="ctr">
              <a:lnSpc>
                <a:spcPct val="140000"/>
              </a:lnSpc>
              <a:buSzPts val="4800"/>
              <a:buAutoNum type="alphaLcParenR"/>
            </a:pPr>
            <a:r>
              <a:rPr lang="en-GB" sz="3600" dirty="0">
                <a:solidFill>
                  <a:srgbClr val="392503"/>
                </a:solidFill>
              </a:rPr>
              <a:t>Movement towards the midline </a:t>
            </a:r>
          </a:p>
          <a:p>
            <a:pPr marL="342900" indent="-342900" algn="ctr">
              <a:lnSpc>
                <a:spcPct val="140000"/>
              </a:lnSpc>
              <a:buSzPts val="4800"/>
              <a:buAutoNum type="alphaLcParenR"/>
            </a:pPr>
            <a:r>
              <a:rPr lang="en-GB" sz="3600" dirty="0">
                <a:solidFill>
                  <a:srgbClr val="392503"/>
                </a:solidFill>
              </a:rPr>
              <a:t>Straightening or Bending towards the embryological back of the body </a:t>
            </a:r>
          </a:p>
          <a:p>
            <a:pPr marL="342900" indent="-342900" algn="ctr">
              <a:lnSpc>
                <a:spcPct val="140000"/>
              </a:lnSpc>
              <a:buSzPts val="4800"/>
              <a:buAutoNum type="alphaLcParenR"/>
            </a:pPr>
            <a:r>
              <a:rPr lang="en-GB" sz="3600" dirty="0">
                <a:solidFill>
                  <a:srgbClr val="392503"/>
                </a:solidFill>
              </a:rPr>
              <a:t>Moving to increase the angle between 2 body parts relative to anatomical position </a:t>
            </a:r>
          </a:p>
          <a:p>
            <a:pPr marL="342900" indent="-342900" algn="ctr">
              <a:lnSpc>
                <a:spcPct val="140000"/>
              </a:lnSpc>
              <a:buSzPts val="4800"/>
              <a:buAutoNum type="alphaLcParenR"/>
            </a:pPr>
            <a:r>
              <a:rPr lang="en-GB" sz="3600" dirty="0">
                <a:solidFill>
                  <a:srgbClr val="392503"/>
                </a:solidFill>
              </a:rPr>
              <a:t>Straightening or Bending towards the embryological front of the body</a:t>
            </a:r>
          </a:p>
          <a:p>
            <a:pPr marL="342900" indent="-342900" algn="ctr">
              <a:lnSpc>
                <a:spcPct val="140000"/>
              </a:lnSpc>
              <a:buSzPts val="4800"/>
              <a:buAutoNum type="alphaLcParenR"/>
            </a:pPr>
            <a:endParaRPr lang="en-GB" sz="1100" dirty="0"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2935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D31ADD46-9FA5-8A33-E9AA-B34185AED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9718A58D-7035-5E69-A145-15CB7C58BB40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A53AAE2F-B07B-C44E-2481-08B4A4D98DB5}"/>
              </a:ext>
            </a:extLst>
          </p:cNvPr>
          <p:cNvSpPr txBox="1"/>
          <p:nvPr/>
        </p:nvSpPr>
        <p:spPr>
          <a:xfrm>
            <a:off x="4481801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A94A54DB-4D76-B98D-494A-0505ACEE144C}"/>
              </a:ext>
            </a:extLst>
          </p:cNvPr>
          <p:cNvSpPr txBox="1"/>
          <p:nvPr/>
        </p:nvSpPr>
        <p:spPr>
          <a:xfrm>
            <a:off x="2839830" y="2209036"/>
            <a:ext cx="5273392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Extension is…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FD4B5E35-B314-6341-5D9B-CDB54A150714}"/>
              </a:ext>
            </a:extLst>
          </p:cNvPr>
          <p:cNvSpPr txBox="1"/>
          <p:nvPr/>
        </p:nvSpPr>
        <p:spPr>
          <a:xfrm>
            <a:off x="4128480" y="3007851"/>
            <a:ext cx="9953280" cy="620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  <a:buSzPts val="4800"/>
            </a:pPr>
            <a:r>
              <a:rPr lang="en-GB" sz="4800" dirty="0">
                <a:solidFill>
                  <a:srgbClr val="392503"/>
                </a:solidFill>
              </a:rPr>
              <a:t>C)Straightening or Bending towards the embryological back of the body D)Moving to increase the angle between 2 body parts relative to anatomical position 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404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>
          <a:extLst>
            <a:ext uri="{FF2B5EF4-FFF2-40B4-BE49-F238E27FC236}">
              <a16:creationId xmlns:a16="http://schemas.microsoft.com/office/drawing/2014/main" id="{5BA5FA7C-4EC2-B1B9-8635-5563A81EF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F53688A6-8FB8-2D79-4AC9-95E24B989F56}"/>
              </a:ext>
            </a:extLst>
          </p:cNvPr>
          <p:cNvSpPr/>
          <p:nvPr/>
        </p:nvSpPr>
        <p:spPr>
          <a:xfrm>
            <a:off x="3241063" y="-848037"/>
            <a:ext cx="11805873" cy="11805873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9" name="Google Shape;129;p17">
            <a:extLst>
              <a:ext uri="{FF2B5EF4-FFF2-40B4-BE49-F238E27FC236}">
                <a16:creationId xmlns:a16="http://schemas.microsoft.com/office/drawing/2014/main" id="{09AF84FC-B3E0-8AF8-42DB-0899288EF612}"/>
              </a:ext>
            </a:extLst>
          </p:cNvPr>
          <p:cNvSpPr/>
          <p:nvPr/>
        </p:nvSpPr>
        <p:spPr>
          <a:xfrm>
            <a:off x="12431247" y="8472485"/>
            <a:ext cx="1541598" cy="1541598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8" y="0"/>
                </a:lnTo>
                <a:lnTo>
                  <a:pt x="1541598" y="1541597"/>
                </a:lnTo>
                <a:lnTo>
                  <a:pt x="0" y="154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0" name="Google Shape;130;p17">
            <a:extLst>
              <a:ext uri="{FF2B5EF4-FFF2-40B4-BE49-F238E27FC236}">
                <a16:creationId xmlns:a16="http://schemas.microsoft.com/office/drawing/2014/main" id="{709B559A-B365-B607-637C-74CCB1AD51B6}"/>
              </a:ext>
            </a:extLst>
          </p:cNvPr>
          <p:cNvSpPr/>
          <p:nvPr/>
        </p:nvSpPr>
        <p:spPr>
          <a:xfrm>
            <a:off x="4315155" y="8400388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1" name="Google Shape;131;p17">
            <a:extLst>
              <a:ext uri="{FF2B5EF4-FFF2-40B4-BE49-F238E27FC236}">
                <a16:creationId xmlns:a16="http://schemas.microsoft.com/office/drawing/2014/main" id="{0E46C73F-377E-6A66-8121-B33533266DCD}"/>
              </a:ext>
            </a:extLst>
          </p:cNvPr>
          <p:cNvSpPr/>
          <p:nvPr/>
        </p:nvSpPr>
        <p:spPr>
          <a:xfrm>
            <a:off x="10642231" y="8443060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7" y="0"/>
                </a:lnTo>
                <a:lnTo>
                  <a:pt x="1268307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2" name="Google Shape;132;p17">
            <a:extLst>
              <a:ext uri="{FF2B5EF4-FFF2-40B4-BE49-F238E27FC236}">
                <a16:creationId xmlns:a16="http://schemas.microsoft.com/office/drawing/2014/main" id="{6C86BEFC-20EB-7BE6-04A7-87517BE99714}"/>
              </a:ext>
            </a:extLst>
          </p:cNvPr>
          <p:cNvSpPr/>
          <p:nvPr/>
        </p:nvSpPr>
        <p:spPr>
          <a:xfrm>
            <a:off x="7587401" y="634149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3" name="Google Shape;133;p17">
            <a:extLst>
              <a:ext uri="{FF2B5EF4-FFF2-40B4-BE49-F238E27FC236}">
                <a16:creationId xmlns:a16="http://schemas.microsoft.com/office/drawing/2014/main" id="{E07579F6-0051-3A07-5B8F-E495E2912D93}"/>
              </a:ext>
            </a:extLst>
          </p:cNvPr>
          <p:cNvSpPr/>
          <p:nvPr/>
        </p:nvSpPr>
        <p:spPr>
          <a:xfrm>
            <a:off x="11193849" y="20704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4"/>
                </a:lnTo>
                <a:lnTo>
                  <a:pt x="0" y="214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4" name="Google Shape;134;p17">
            <a:extLst>
              <a:ext uri="{FF2B5EF4-FFF2-40B4-BE49-F238E27FC236}">
                <a16:creationId xmlns:a16="http://schemas.microsoft.com/office/drawing/2014/main" id="{CFB9FA6C-ECF2-6309-644F-9362B157D124}"/>
              </a:ext>
            </a:extLst>
          </p:cNvPr>
          <p:cNvSpPr/>
          <p:nvPr/>
        </p:nvSpPr>
        <p:spPr>
          <a:xfrm>
            <a:off x="4315155" y="416170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2A0C6DB3-0F71-7825-E61E-43764422630D}"/>
              </a:ext>
            </a:extLst>
          </p:cNvPr>
          <p:cNvSpPr/>
          <p:nvPr/>
        </p:nvSpPr>
        <p:spPr>
          <a:xfrm>
            <a:off x="6793498" y="8208651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6" name="Google Shape;136;p17">
            <a:extLst>
              <a:ext uri="{FF2B5EF4-FFF2-40B4-BE49-F238E27FC236}">
                <a16:creationId xmlns:a16="http://schemas.microsoft.com/office/drawing/2014/main" id="{D7923299-7A59-4724-8F2E-D1F7BA5D216F}"/>
              </a:ext>
            </a:extLst>
          </p:cNvPr>
          <p:cNvSpPr/>
          <p:nvPr/>
        </p:nvSpPr>
        <p:spPr>
          <a:xfrm>
            <a:off x="8301729" y="8518717"/>
            <a:ext cx="2146863" cy="1449132"/>
          </a:xfrm>
          <a:custGeom>
            <a:avLst/>
            <a:gdLst/>
            <a:ahLst/>
            <a:cxnLst/>
            <a:rect l="l" t="t" r="r" b="b"/>
            <a:pathLst>
              <a:path w="2146863" h="1449132" extrusionOk="0">
                <a:moveTo>
                  <a:pt x="0" y="0"/>
                </a:moveTo>
                <a:lnTo>
                  <a:pt x="2146863" y="0"/>
                </a:lnTo>
                <a:lnTo>
                  <a:pt x="2146863" y="1449133"/>
                </a:lnTo>
                <a:lnTo>
                  <a:pt x="0" y="144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7" name="Google Shape;137;p17">
            <a:extLst>
              <a:ext uri="{FF2B5EF4-FFF2-40B4-BE49-F238E27FC236}">
                <a16:creationId xmlns:a16="http://schemas.microsoft.com/office/drawing/2014/main" id="{8C06555F-7930-D675-7054-A05D557B6616}"/>
              </a:ext>
            </a:extLst>
          </p:cNvPr>
          <p:cNvSpPr txBox="1"/>
          <p:nvPr/>
        </p:nvSpPr>
        <p:spPr>
          <a:xfrm>
            <a:off x="4648446" y="4322097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Skeleton and joints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1669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-3269456" y="-759437"/>
            <a:ext cx="11805873" cy="11805873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4"/>
                </a:lnTo>
                <a:lnTo>
                  <a:pt x="0" y="11805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8" name="Google Shape;108;p14"/>
          <p:cNvSpPr txBox="1"/>
          <p:nvPr/>
        </p:nvSpPr>
        <p:spPr>
          <a:xfrm>
            <a:off x="-787981" y="3587785"/>
            <a:ext cx="9324398" cy="243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LEARNING OBJECTIVES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8536417" y="150228"/>
            <a:ext cx="8722882" cy="930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36329" marR="0" lvl="1" indent="-518164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GB" sz="4800" b="1" noProof="0" dirty="0">
                <a:solidFill>
                  <a:srgbClr val="392503"/>
                </a:solidFill>
              </a:rPr>
              <a:t>Learn ways to remember anatomical terminology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36329" marR="0" lvl="1" indent="-518164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GB" sz="4800" b="1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Learn the differences between tissue types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36329" marR="0" lvl="1" indent="-518164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GB" sz="4800" b="1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Learn about the development of skeletal muscle</a:t>
            </a:r>
          </a:p>
          <a:p>
            <a:pPr marL="1036329" marR="0" lvl="1" indent="-518164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GB" sz="4800" b="1" dirty="0">
                <a:solidFill>
                  <a:srgbClr val="392503"/>
                </a:solidFill>
              </a:rPr>
              <a:t>Learn the differences between joints </a:t>
            </a:r>
            <a:r>
              <a:rPr lang="en-GB" sz="4800" b="1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1847832" y="1781962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2" name="Google Shape;122;p16"/>
          <p:cNvSpPr txBox="1"/>
          <p:nvPr/>
        </p:nvSpPr>
        <p:spPr>
          <a:xfrm>
            <a:off x="3556317" y="475868"/>
            <a:ext cx="1265788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noProof="0" dirty="0">
                <a:solidFill>
                  <a:srgbClr val="392503"/>
                </a:solidFill>
              </a:rPr>
              <a:t>Bone and cartilage structure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E43C88-B57D-0D38-CE6E-FCBEE0D91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801" r="51086"/>
          <a:stretch/>
        </p:blipFill>
        <p:spPr>
          <a:xfrm>
            <a:off x="344469" y="2159212"/>
            <a:ext cx="3426520" cy="4801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7E0F8A-9204-FE9B-B13B-77916901A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768" y="1948325"/>
            <a:ext cx="3560545" cy="4218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63E84A-1644-2CE8-B3D8-A7EC4374053E}"/>
              </a:ext>
            </a:extLst>
          </p:cNvPr>
          <p:cNvSpPr txBox="1"/>
          <p:nvPr/>
        </p:nvSpPr>
        <p:spPr>
          <a:xfrm>
            <a:off x="1847832" y="7133476"/>
            <a:ext cx="48787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noProof="0" dirty="0">
                <a:latin typeface="Calibri" panose="020F0502020204030204" pitchFamily="34" charset="0"/>
                <a:cs typeface="Calibri" panose="020F0502020204030204" pitchFamily="34" charset="0"/>
              </a:rPr>
              <a:t>Mature bone is made up if osteons. They’re concentric layers of lamellae which are a matrix of calcium salts and type 1 collagen fibres.</a:t>
            </a: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 descr="2+ Hundred Osteon Royalty-Free Images, Stock Photos ...">
            <a:extLst>
              <a:ext uri="{FF2B5EF4-FFF2-40B4-BE49-F238E27FC236}">
                <a16:creationId xmlns:a16="http://schemas.microsoft.com/office/drawing/2014/main" id="{D38C5A04-165F-1ED8-B08B-39D10E04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186" y="2281701"/>
            <a:ext cx="4679242" cy="467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885D02-BF65-F07A-336E-CEE3A23F40E1}"/>
              </a:ext>
            </a:extLst>
          </p:cNvPr>
          <p:cNvSpPr txBox="1"/>
          <p:nvPr/>
        </p:nvSpPr>
        <p:spPr>
          <a:xfrm>
            <a:off x="8644428" y="6169982"/>
            <a:ext cx="86865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noProof="0" dirty="0">
                <a:latin typeface="Calibri" panose="020F0502020204030204" pitchFamily="34" charset="0"/>
                <a:cs typeface="Calibri" panose="020F0502020204030204" pitchFamily="34" charset="0"/>
              </a:rPr>
              <a:t>Cartilage is made up of chondrocytes which produce + maintain cartilage’s extracellular matrix (ECM). </a:t>
            </a:r>
          </a:p>
          <a:p>
            <a:r>
              <a:rPr lang="en-GB" sz="2800" noProof="0" dirty="0">
                <a:latin typeface="Calibri" panose="020F0502020204030204" pitchFamily="34" charset="0"/>
                <a:cs typeface="Calibri" panose="020F0502020204030204" pitchFamily="34" charset="0"/>
              </a:rPr>
              <a:t>Chondrocytes produce mainly type 2 collagen, proteoglycans and glycosaminoglycans. The ECM is everything outside the chondrocyte giving cartilage it’s strength, flexibility and resistance to compression </a:t>
            </a:r>
            <a:r>
              <a:rPr lang="en-GB" sz="2800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eg.</a:t>
            </a:r>
            <a:r>
              <a:rPr lang="en-GB" sz="2800" noProof="0" dirty="0">
                <a:latin typeface="Calibri" panose="020F0502020204030204" pitchFamily="34" charset="0"/>
                <a:cs typeface="Calibri" panose="020F0502020204030204" pitchFamily="34" charset="0"/>
              </a:rPr>
              <a:t> Fibres (Collagen T1/T2/ elastic fibres), proteoglycans, glycosaminoglycans, water, etc.</a:t>
            </a:r>
          </a:p>
          <a:p>
            <a:endParaRPr lang="en-GB" sz="2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 descr="Histology - Cartilage - Histology Flashcards | ditki medical and biological  sciences">
            <a:extLst>
              <a:ext uri="{FF2B5EF4-FFF2-40B4-BE49-F238E27FC236}">
                <a16:creationId xmlns:a16="http://schemas.microsoft.com/office/drawing/2014/main" id="{AA3F1211-2695-1462-FD48-EADBA41C2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9" t="13305" r="13781" b="13303"/>
          <a:stretch>
            <a:fillRect/>
          </a:stretch>
        </p:blipFill>
        <p:spPr bwMode="auto">
          <a:xfrm>
            <a:off x="12495825" y="1866593"/>
            <a:ext cx="3942715" cy="42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A4FC8921-68EA-A62B-F6B2-8F763107F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81089C15-2848-2003-D692-A5008B8A1EC4}"/>
              </a:ext>
            </a:extLst>
          </p:cNvPr>
          <p:cNvSpPr/>
          <p:nvPr/>
        </p:nvSpPr>
        <p:spPr>
          <a:xfrm>
            <a:off x="109182" y="0"/>
            <a:ext cx="8693624" cy="10287000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58B6B888-DC15-150C-46D7-BA04ED48FEA1}"/>
              </a:ext>
            </a:extLst>
          </p:cNvPr>
          <p:cNvSpPr txBox="1"/>
          <p:nvPr/>
        </p:nvSpPr>
        <p:spPr>
          <a:xfrm>
            <a:off x="5567418" y="470400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Cartilage types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diagram of a bone&#10;&#10;AI-generated content may be incorrect.">
            <a:extLst>
              <a:ext uri="{FF2B5EF4-FFF2-40B4-BE49-F238E27FC236}">
                <a16:creationId xmlns:a16="http://schemas.microsoft.com/office/drawing/2014/main" id="{0B5C3291-9515-A6C1-04D4-AC9B4D6E3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125" y="1978313"/>
            <a:ext cx="11519405" cy="6931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34C7A6-63D6-6AAF-9B8F-E5B0733F565C}"/>
              </a:ext>
            </a:extLst>
          </p:cNvPr>
          <p:cNvSpPr txBox="1"/>
          <p:nvPr/>
        </p:nvSpPr>
        <p:spPr>
          <a:xfrm>
            <a:off x="109182" y="1"/>
            <a:ext cx="6126943" cy="1067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Cartilage is a type of connective tissue.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It’s avascular so nutrients and oxygen diffuse through the extracellular matrix</a:t>
            </a: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Types of Cartilage</a:t>
            </a:r>
          </a:p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Elastic cartilage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Most flexible, rich in elastic fibres.</a:t>
            </a:r>
          </a:p>
          <a:p>
            <a:pPr lvl="1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Found in ear (pinna), epiglottis.</a:t>
            </a:r>
          </a:p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Fibrocartilage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Strongest, high collagen content.</a:t>
            </a:r>
          </a:p>
          <a:p>
            <a:pPr lvl="1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Found in intervertebral discs, pubic symphysis, menisci.</a:t>
            </a:r>
          </a:p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Hyaline cartilage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Smooth, glassy, reduces friction.</a:t>
            </a:r>
          </a:p>
          <a:p>
            <a:pPr lvl="1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Found at synovial joints, ribs (costal cartilage), nose, trachea</a:t>
            </a:r>
            <a:r>
              <a:rPr lang="en-GB" sz="3200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Chondroblasts are immature cartilage cells located in the inner perichondrium layer. The perichondrium is the outer connective tissue </a:t>
            </a:r>
            <a:r>
              <a:rPr lang="en-GB" sz="2000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laye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 of cartilage consisting of an outer fibrous layer and inner chondrogenic layer.</a:t>
            </a:r>
            <a:r>
              <a:rPr lang="en-GB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ew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cartilage is produced in the inner chondrogenic layer via appositional growth (width wise): chondroblasts deposit new ECM on the surface of the cartilage and then mature into chondrocytes which maintain the matrix </a:t>
            </a:r>
          </a:p>
          <a:p>
            <a:pPr lvl="1"/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New cartilage is also produced via interstitial growth (longitudinal): Chondrocytes undergo mitosis inside their lacunae. The 2 daughter cells produce ECM which pushes them apart. Tissue stretches from within, increasing the  length of cartilage without adding to the surface </a:t>
            </a:r>
          </a:p>
          <a:p>
            <a:pPr lvl="1"/>
            <a:endParaRPr lang="en-GB" sz="3200" noProof="0" dirty="0"/>
          </a:p>
          <a:p>
            <a:pPr lvl="1"/>
            <a:endParaRPr lang="en-GB" sz="3200" dirty="0"/>
          </a:p>
          <a:p>
            <a:pPr lvl="1"/>
            <a:endParaRPr lang="en-GB" sz="3200" noProof="0" dirty="0"/>
          </a:p>
        </p:txBody>
      </p:sp>
    </p:spTree>
    <p:extLst>
      <p:ext uri="{BB962C8B-B14F-4D97-AF65-F5344CB8AC3E}">
        <p14:creationId xmlns:p14="http://schemas.microsoft.com/office/powerpoint/2010/main" val="3520559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453646E3-C629-06E1-BA46-4FFDAE2EF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E0E3FC9F-F7D7-750E-D878-A8E168E3417F}"/>
              </a:ext>
            </a:extLst>
          </p:cNvPr>
          <p:cNvSpPr/>
          <p:nvPr/>
        </p:nvSpPr>
        <p:spPr>
          <a:xfrm>
            <a:off x="1741507" y="1653495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2800" noProof="0" dirty="0"/>
              <a:t>Functions include:</a:t>
            </a:r>
          </a:p>
          <a:p>
            <a:endParaRPr lang="en-GB" sz="2800" noProof="0" dirty="0"/>
          </a:p>
          <a:p>
            <a:r>
              <a:rPr lang="en-GB" sz="2800" noProof="0" dirty="0"/>
              <a:t>Protection and support </a:t>
            </a:r>
          </a:p>
          <a:p>
            <a:r>
              <a:rPr lang="en-GB" sz="2800" noProof="0" dirty="0"/>
              <a:t>Movement </a:t>
            </a:r>
          </a:p>
          <a:p>
            <a:r>
              <a:rPr lang="en-GB" sz="2800" noProof="0" dirty="0"/>
              <a:t>Storing calcium and phosphate </a:t>
            </a:r>
          </a:p>
          <a:p>
            <a:r>
              <a:rPr lang="en-GB" sz="2800" noProof="0" dirty="0"/>
              <a:t>Blood cell production </a:t>
            </a: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767B8F96-30B5-5BB9-E7A4-489F86C5FA33}"/>
              </a:ext>
            </a:extLst>
          </p:cNvPr>
          <p:cNvSpPr txBox="1"/>
          <p:nvPr/>
        </p:nvSpPr>
        <p:spPr>
          <a:xfrm>
            <a:off x="4675668" y="276407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Bones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DF00F4-4AEF-45F0-6998-AC1F5FC11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9957" y="276407"/>
            <a:ext cx="4493512" cy="51575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F4060-2437-622C-9CF6-3A2C7FBBE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067" y="4434188"/>
            <a:ext cx="4662742" cy="5339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0B8BF-0A3D-A0E3-54EF-421F84282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527060" y="2523833"/>
            <a:ext cx="2443651" cy="1789784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7C418D89-4A2F-182F-C136-830D05B5A588}"/>
              </a:ext>
            </a:extLst>
          </p:cNvPr>
          <p:cNvSpPr/>
          <p:nvPr/>
        </p:nvSpPr>
        <p:spPr>
          <a:xfrm rot="930456" flipH="1">
            <a:off x="7302682" y="4656162"/>
            <a:ext cx="448756" cy="2431809"/>
          </a:xfrm>
          <a:prstGeom prst="rightBrace">
            <a:avLst>
              <a:gd name="adj1" fmla="val 0"/>
              <a:gd name="adj2" fmla="val 13419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26F73-5822-3F48-96CD-5A01BE11FD6A}"/>
              </a:ext>
            </a:extLst>
          </p:cNvPr>
          <p:cNvSpPr txBox="1"/>
          <p:nvPr/>
        </p:nvSpPr>
        <p:spPr>
          <a:xfrm>
            <a:off x="6717697" y="4746624"/>
            <a:ext cx="1082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>
                <a:latin typeface="Arial" panose="020B0604020202020204" pitchFamily="34" charset="0"/>
                <a:cs typeface="Arial" panose="020B0604020202020204" pitchFamily="34" charset="0"/>
              </a:rPr>
              <a:t>Osteon</a:t>
            </a:r>
            <a:endParaRPr lang="en-GB" noProof="0" dirty="0"/>
          </a:p>
        </p:txBody>
      </p:sp>
      <p:pic>
        <p:nvPicPr>
          <p:cNvPr id="8" name="Graphic 7" descr="Arrow: Rotate right with solid fill">
            <a:extLst>
              <a:ext uri="{FF2B5EF4-FFF2-40B4-BE49-F238E27FC236}">
                <a16:creationId xmlns:a16="http://schemas.microsoft.com/office/drawing/2014/main" id="{B5B89AA3-8F1C-72D1-754A-BBC2ECD172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7376633" y="40110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64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69BB659B-3124-430E-939B-2EC946C1A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2182C626-8833-E733-A54F-6D5CFE88D972}"/>
              </a:ext>
            </a:extLst>
          </p:cNvPr>
          <p:cNvSpPr/>
          <p:nvPr/>
        </p:nvSpPr>
        <p:spPr>
          <a:xfrm>
            <a:off x="580268" y="431117"/>
            <a:ext cx="418720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Appositional (width wide) growth strengthens bone by increasing the diameter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It happens as follows: 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OSTEOBLASTS lay down OSTEOID which is the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unmineralised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organic matrix of bone. </a:t>
            </a:r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Osteoid forms the lamellae.</a:t>
            </a:r>
          </a:p>
          <a:p>
            <a:endParaRPr lang="en-GB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Calcium phosphate crystals aka hydroxyapatite turn the osteoid into hardened bone. 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Osteoblasts are trapped in the matrix they’ve made and mature into osteocytes.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Osteocytes are in the lacunae (cavity) and maintain bone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Osteoclasts break down bone to form spongy bone. 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Lamellar bone is strong and organised </a:t>
            </a: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It is near the periosteal surface</a:t>
            </a:r>
            <a:endParaRPr lang="en-GB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diagram of cell division&#10;&#10;AI-generated content may be incorrect.">
            <a:extLst>
              <a:ext uri="{FF2B5EF4-FFF2-40B4-BE49-F238E27FC236}">
                <a16:creationId xmlns:a16="http://schemas.microsoft.com/office/drawing/2014/main" id="{1E1F30A7-30AE-AE97-71AE-1E052E760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496" y="1839159"/>
            <a:ext cx="12136504" cy="6608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B8B35A-B19F-34E6-41BF-CA91BD7F6006}"/>
              </a:ext>
            </a:extLst>
          </p:cNvPr>
          <p:cNvSpPr txBox="1"/>
          <p:nvPr/>
        </p:nvSpPr>
        <p:spPr>
          <a:xfrm>
            <a:off x="6195061" y="873523"/>
            <a:ext cx="563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noProof="0" dirty="0"/>
              <a:t>Some of the </a:t>
            </a:r>
            <a:r>
              <a:rPr lang="en-GB" sz="4000" noProof="0" dirty="0" err="1"/>
              <a:t>Osteos</a:t>
            </a:r>
            <a:r>
              <a:rPr lang="en-GB" sz="4000" noProof="0" dirty="0"/>
              <a:t>… </a:t>
            </a:r>
          </a:p>
        </p:txBody>
      </p:sp>
      <p:pic>
        <p:nvPicPr>
          <p:cNvPr id="3074" name="Picture 2" descr="Lacuna Definition and Examples - Biology Online Dictionary">
            <a:extLst>
              <a:ext uri="{FF2B5EF4-FFF2-40B4-BE49-F238E27FC236}">
                <a16:creationId xmlns:a16="http://schemas.microsoft.com/office/drawing/2014/main" id="{66C0E6E3-F947-540E-7E64-7EAEA9BE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35" y="6209603"/>
            <a:ext cx="5491504" cy="36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197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8B3D7BC1-2D1A-85A0-9756-4EFFC7D3A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7B52C0F5-DA22-A0C0-05EB-550AB674CA02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FB69E9B3-C824-DC73-F243-5FBC9A65E36C}"/>
              </a:ext>
            </a:extLst>
          </p:cNvPr>
          <p:cNvSpPr txBox="1"/>
          <p:nvPr/>
        </p:nvSpPr>
        <p:spPr>
          <a:xfrm>
            <a:off x="4481801" y="187464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Bone class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0D0241-D423-57A3-D6A0-67F521F0E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11" y="2113710"/>
            <a:ext cx="3047377" cy="2709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E916A8-DC66-75E7-923F-2EE9B142BC09}"/>
              </a:ext>
            </a:extLst>
          </p:cNvPr>
          <p:cNvSpPr txBox="1"/>
          <p:nvPr/>
        </p:nvSpPr>
        <p:spPr>
          <a:xfrm>
            <a:off x="212650" y="4952971"/>
            <a:ext cx="5613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Sesamoid bone shape due to its resemblance to a sesame seed </a:t>
            </a:r>
          </a:p>
        </p:txBody>
      </p:sp>
      <p:pic>
        <p:nvPicPr>
          <p:cNvPr id="13314" name="Picture 2" descr="Sesame | Taxonomy, History of Use ...">
            <a:extLst>
              <a:ext uri="{FF2B5EF4-FFF2-40B4-BE49-F238E27FC236}">
                <a16:creationId xmlns:a16="http://schemas.microsoft.com/office/drawing/2014/main" id="{06C7DBA7-2BBF-FA4F-67C9-80D3D15F0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78" y="5797565"/>
            <a:ext cx="33655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iagram of bones and bones&#10;&#10;AI-generated content may be incorrect.">
            <a:extLst>
              <a:ext uri="{FF2B5EF4-FFF2-40B4-BE49-F238E27FC236}">
                <a16:creationId xmlns:a16="http://schemas.microsoft.com/office/drawing/2014/main" id="{6688BD4C-53BE-90EB-8712-14BFD63256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" r="-1980"/>
          <a:stretch>
            <a:fillRect/>
          </a:stretch>
        </p:blipFill>
        <p:spPr>
          <a:xfrm>
            <a:off x="5826641" y="2062141"/>
            <a:ext cx="12961388" cy="734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39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FD2A1614-4453-F27F-D440-394FC468A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48F996FF-5108-45ED-7CEE-791D8C9D44E1}"/>
              </a:ext>
            </a:extLst>
          </p:cNvPr>
          <p:cNvSpPr/>
          <p:nvPr/>
        </p:nvSpPr>
        <p:spPr>
          <a:xfrm>
            <a:off x="1061023" y="1492250"/>
            <a:ext cx="3200366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“Process” is from the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atin</a:t>
            </a:r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, “processus” which means going forward – like a projection pointing forward, even though it points dorsally </a:t>
            </a:r>
          </a:p>
          <a:p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“Trochanter” comes from a Greek word meaning “to run quickly”. You’ll find it on your thigh bone and it attaches to muscles which help you run quickly </a:t>
            </a: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Namely:</a:t>
            </a: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Greater trochanter (7)</a:t>
            </a: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gluteus medius </a:t>
            </a: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Gluteus </a:t>
            </a:r>
            <a:r>
              <a:rPr lang="en-GB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minimus</a:t>
            </a: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vastus lateralis </a:t>
            </a: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Obturator internus</a:t>
            </a: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Piriformis</a:t>
            </a: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Superior gemelli</a:t>
            </a: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Inferior gemelli </a:t>
            </a:r>
          </a:p>
          <a:p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Lesser trochanter (2):</a:t>
            </a: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Iliacus </a:t>
            </a: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Psoas major</a:t>
            </a: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D98AC402-9D31-3A1A-2FA9-DE41347C6DA6}"/>
              </a:ext>
            </a:extLst>
          </p:cNvPr>
          <p:cNvSpPr txBox="1"/>
          <p:nvPr/>
        </p:nvSpPr>
        <p:spPr>
          <a:xfrm>
            <a:off x="4481801" y="147205"/>
            <a:ext cx="12745176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You will cover in anatomy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diagram of bones and bones&#10;&#10;AI-generated content may be incorrect.">
            <a:extLst>
              <a:ext uri="{FF2B5EF4-FFF2-40B4-BE49-F238E27FC236}">
                <a16:creationId xmlns:a16="http://schemas.microsoft.com/office/drawing/2014/main" id="{140C6425-F8B8-635D-F8F5-3F3CA0313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000" y="1741282"/>
            <a:ext cx="12628000" cy="74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17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C5C2CC9B-8AEF-AFCE-0B05-349A58165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7413F6E1-2715-12AD-95A5-9E0229639321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pic>
        <p:nvPicPr>
          <p:cNvPr id="3" name="Picture 2" descr="A diagram of bones and bones&#10;&#10;AI-generated content may be incorrect.">
            <a:extLst>
              <a:ext uri="{FF2B5EF4-FFF2-40B4-BE49-F238E27FC236}">
                <a16:creationId xmlns:a16="http://schemas.microsoft.com/office/drawing/2014/main" id="{5284AD9D-AEED-682B-63D5-0E4A2E58E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534" y="1368549"/>
            <a:ext cx="15816921" cy="8934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DD402E-2982-EF25-F09E-E280185226AA}"/>
              </a:ext>
            </a:extLst>
          </p:cNvPr>
          <p:cNvSpPr txBox="1"/>
          <p:nvPr/>
        </p:nvSpPr>
        <p:spPr>
          <a:xfrm>
            <a:off x="6982691" y="352886"/>
            <a:ext cx="31742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noProof="0" dirty="0"/>
              <a:t>This too</a:t>
            </a:r>
          </a:p>
        </p:txBody>
      </p:sp>
    </p:spTree>
    <p:extLst>
      <p:ext uri="{BB962C8B-B14F-4D97-AF65-F5344CB8AC3E}">
        <p14:creationId xmlns:p14="http://schemas.microsoft.com/office/powerpoint/2010/main" val="3030957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EC64678E-6E89-FB4A-D04D-44F4E0C37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46291604-8A1C-184A-336E-9A2665A99D99}"/>
              </a:ext>
            </a:extLst>
          </p:cNvPr>
          <p:cNvSpPr/>
          <p:nvPr/>
        </p:nvSpPr>
        <p:spPr>
          <a:xfrm>
            <a:off x="1797955" y="1986678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3200" noProof="0" dirty="0"/>
              <a:t>“Condyle” means knuckle, joint or knob</a:t>
            </a: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3DF608D4-7566-F1E6-37DF-CA638F8A8BC3}"/>
              </a:ext>
            </a:extLst>
          </p:cNvPr>
          <p:cNvSpPr txBox="1"/>
          <p:nvPr/>
        </p:nvSpPr>
        <p:spPr>
          <a:xfrm>
            <a:off x="4481801" y="895350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And this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diagram of bones and parts of the human body&#10;&#10;AI-generated content may be incorrect.">
            <a:extLst>
              <a:ext uri="{FF2B5EF4-FFF2-40B4-BE49-F238E27FC236}">
                <a16:creationId xmlns:a16="http://schemas.microsoft.com/office/drawing/2014/main" id="{9520CCAE-1421-E443-5B0D-130A12309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165" y="2874207"/>
            <a:ext cx="13301669" cy="724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23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0D3021EF-21D3-0BAF-7B99-0BBD5F0CA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4A91794B-182C-494D-3295-6B15EE50B24C}"/>
              </a:ext>
            </a:extLst>
          </p:cNvPr>
          <p:cNvSpPr/>
          <p:nvPr/>
        </p:nvSpPr>
        <p:spPr>
          <a:xfrm>
            <a:off x="13982006" y="1986679"/>
            <a:ext cx="3759433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No cartilage is involved with intramembranous growth -&gt;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Mesenchymal cells cluster → become osteoblasts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Osteoblasts secrete osteoid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Osteoid calcifies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 is appositional (width wise)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Endochondral ossification: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Cartilage calcifies and deteriorates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Blood vessels bring osteoblasts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Primary ossification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 forms in diaphysis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Secondary ossification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 form in epiphyses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Epiphyseal growth plate controls lengthwise growth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8016B215-72FB-0132-9FC0-DDED1D02EA7C}"/>
              </a:ext>
            </a:extLst>
          </p:cNvPr>
          <p:cNvSpPr txBox="1"/>
          <p:nvPr/>
        </p:nvSpPr>
        <p:spPr>
          <a:xfrm>
            <a:off x="4657608" y="0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3 types of joints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diagram of ossification&#10;&#10;AI-generated content may be incorrect.">
            <a:extLst>
              <a:ext uri="{FF2B5EF4-FFF2-40B4-BE49-F238E27FC236}">
                <a16:creationId xmlns:a16="http://schemas.microsoft.com/office/drawing/2014/main" id="{776442F4-9455-7DA3-A6B3-84E165069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61" y="1488291"/>
            <a:ext cx="12969933" cy="826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22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332C54E6-A158-F830-866F-B5098C08C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58FAA235-5153-0392-A715-ACB8EF11C25E}"/>
              </a:ext>
            </a:extLst>
          </p:cNvPr>
          <p:cNvSpPr/>
          <p:nvPr/>
        </p:nvSpPr>
        <p:spPr>
          <a:xfrm>
            <a:off x="1382883" y="1010285"/>
            <a:ext cx="6598744" cy="8017688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Cartilage and bone are both types of connective tissue 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The diaphysis has the primary ossification centre. It is hyaline cartilage originally then replaced by bone.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Ossification begins in the diaphysis 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Lengthwise bone growth (longitudinal growth):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Chondroblasts hypertrophy (enlarge)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Secrete alkaline phosphatase, which calcifies the surrounding cartilage matrix.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Chondroblasts then undergo apoptosis (die)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calcified matrix serves as a scaffold for osteoblasts to lay down bone.</a:t>
            </a:r>
            <a:endParaRPr lang="en-US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The epiphysis contains the secondary ossification site which appears after birth </a:t>
            </a:r>
          </a:p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It is the rounded proximal and distal ends of long bones and is mainly spongy bone 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The metaphysis is highly vascular an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metabolically active.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It has the epiphyseal growth plate during development, so new bone is added here towards the diaphyseal side in childhood and adolescence. </a:t>
            </a:r>
          </a:p>
          <a:p>
            <a:endParaRPr lang="en-GB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Growth plates (cartilage) close at around 18-25 years</a:t>
            </a:r>
            <a:endParaRPr lang="en-GB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Growth plates are made of cartilage which is radiolucent. This is why there appears to be gaps in the X ray.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The periosteum is dense connective tissue surrounding the bone, except at joints. Here vessels penetrate into compact and spongy bone. The periosteum contains fibroblasts, chondroblasts and blood vessels </a:t>
            </a:r>
          </a:p>
        </p:txBody>
      </p:sp>
      <p:pic>
        <p:nvPicPr>
          <p:cNvPr id="3" name="Picture 2" descr="A close-up of a medical poster&#10;&#10;AI-generated content may be incorrect.">
            <a:extLst>
              <a:ext uri="{FF2B5EF4-FFF2-40B4-BE49-F238E27FC236}">
                <a16:creationId xmlns:a16="http://schemas.microsoft.com/office/drawing/2014/main" id="{C9FD1113-9CDF-D52A-B565-DD85542AF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282632"/>
            <a:ext cx="8722926" cy="97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56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>
          <a:extLst>
            <a:ext uri="{FF2B5EF4-FFF2-40B4-BE49-F238E27FC236}">
              <a16:creationId xmlns:a16="http://schemas.microsoft.com/office/drawing/2014/main" id="{3B9F1E28-DAFD-B95B-E960-7FA38F68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3C4D45FF-4C5B-F1CB-A98B-BA2D9126131D}"/>
              </a:ext>
            </a:extLst>
          </p:cNvPr>
          <p:cNvSpPr/>
          <p:nvPr/>
        </p:nvSpPr>
        <p:spPr>
          <a:xfrm>
            <a:off x="3241063" y="-848037"/>
            <a:ext cx="11805873" cy="11805873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9" name="Google Shape;129;p17">
            <a:extLst>
              <a:ext uri="{FF2B5EF4-FFF2-40B4-BE49-F238E27FC236}">
                <a16:creationId xmlns:a16="http://schemas.microsoft.com/office/drawing/2014/main" id="{E56DCAB0-AC28-38DE-1167-A1A2C0B810EC}"/>
              </a:ext>
            </a:extLst>
          </p:cNvPr>
          <p:cNvSpPr/>
          <p:nvPr/>
        </p:nvSpPr>
        <p:spPr>
          <a:xfrm>
            <a:off x="12431247" y="8472485"/>
            <a:ext cx="1541598" cy="1541598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8" y="0"/>
                </a:lnTo>
                <a:lnTo>
                  <a:pt x="1541598" y="1541597"/>
                </a:lnTo>
                <a:lnTo>
                  <a:pt x="0" y="154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0" name="Google Shape;130;p17">
            <a:extLst>
              <a:ext uri="{FF2B5EF4-FFF2-40B4-BE49-F238E27FC236}">
                <a16:creationId xmlns:a16="http://schemas.microsoft.com/office/drawing/2014/main" id="{4F8E9B21-3D57-924C-4048-1CFB61BE1813}"/>
              </a:ext>
            </a:extLst>
          </p:cNvPr>
          <p:cNvSpPr/>
          <p:nvPr/>
        </p:nvSpPr>
        <p:spPr>
          <a:xfrm>
            <a:off x="4315155" y="8400388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1" name="Google Shape;131;p17">
            <a:extLst>
              <a:ext uri="{FF2B5EF4-FFF2-40B4-BE49-F238E27FC236}">
                <a16:creationId xmlns:a16="http://schemas.microsoft.com/office/drawing/2014/main" id="{CB5C7A6C-15F4-A358-9EEB-E106E3347F56}"/>
              </a:ext>
            </a:extLst>
          </p:cNvPr>
          <p:cNvSpPr/>
          <p:nvPr/>
        </p:nvSpPr>
        <p:spPr>
          <a:xfrm>
            <a:off x="10642231" y="8443060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7" y="0"/>
                </a:lnTo>
                <a:lnTo>
                  <a:pt x="1268307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2" name="Google Shape;132;p17">
            <a:extLst>
              <a:ext uri="{FF2B5EF4-FFF2-40B4-BE49-F238E27FC236}">
                <a16:creationId xmlns:a16="http://schemas.microsoft.com/office/drawing/2014/main" id="{76C525A8-60CB-514B-E0E5-BC4547FD02E5}"/>
              </a:ext>
            </a:extLst>
          </p:cNvPr>
          <p:cNvSpPr/>
          <p:nvPr/>
        </p:nvSpPr>
        <p:spPr>
          <a:xfrm>
            <a:off x="7587401" y="634149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3" name="Google Shape;133;p17">
            <a:extLst>
              <a:ext uri="{FF2B5EF4-FFF2-40B4-BE49-F238E27FC236}">
                <a16:creationId xmlns:a16="http://schemas.microsoft.com/office/drawing/2014/main" id="{B086D79C-9517-12A0-023E-49507A9BA8C9}"/>
              </a:ext>
            </a:extLst>
          </p:cNvPr>
          <p:cNvSpPr/>
          <p:nvPr/>
        </p:nvSpPr>
        <p:spPr>
          <a:xfrm>
            <a:off x="11193849" y="20704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4"/>
                </a:lnTo>
                <a:lnTo>
                  <a:pt x="0" y="214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4" name="Google Shape;134;p17">
            <a:extLst>
              <a:ext uri="{FF2B5EF4-FFF2-40B4-BE49-F238E27FC236}">
                <a16:creationId xmlns:a16="http://schemas.microsoft.com/office/drawing/2014/main" id="{74ACDBCE-FD95-7FC6-8BD6-8922213B7B65}"/>
              </a:ext>
            </a:extLst>
          </p:cNvPr>
          <p:cNvSpPr/>
          <p:nvPr/>
        </p:nvSpPr>
        <p:spPr>
          <a:xfrm>
            <a:off x="4315155" y="416170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968BB179-3949-52CE-32D0-7AA531FC3B1D}"/>
              </a:ext>
            </a:extLst>
          </p:cNvPr>
          <p:cNvSpPr/>
          <p:nvPr/>
        </p:nvSpPr>
        <p:spPr>
          <a:xfrm>
            <a:off x="6793498" y="8208651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6" name="Google Shape;136;p17">
            <a:extLst>
              <a:ext uri="{FF2B5EF4-FFF2-40B4-BE49-F238E27FC236}">
                <a16:creationId xmlns:a16="http://schemas.microsoft.com/office/drawing/2014/main" id="{B732E844-AC62-72CA-E767-040B69A41EC4}"/>
              </a:ext>
            </a:extLst>
          </p:cNvPr>
          <p:cNvSpPr/>
          <p:nvPr/>
        </p:nvSpPr>
        <p:spPr>
          <a:xfrm>
            <a:off x="8301729" y="8518717"/>
            <a:ext cx="2146863" cy="1449132"/>
          </a:xfrm>
          <a:custGeom>
            <a:avLst/>
            <a:gdLst/>
            <a:ahLst/>
            <a:cxnLst/>
            <a:rect l="l" t="t" r="r" b="b"/>
            <a:pathLst>
              <a:path w="2146863" h="1449132" extrusionOk="0">
                <a:moveTo>
                  <a:pt x="0" y="0"/>
                </a:moveTo>
                <a:lnTo>
                  <a:pt x="2146863" y="0"/>
                </a:lnTo>
                <a:lnTo>
                  <a:pt x="2146863" y="1449133"/>
                </a:lnTo>
                <a:lnTo>
                  <a:pt x="0" y="144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7" name="Google Shape;137;p17">
            <a:extLst>
              <a:ext uri="{FF2B5EF4-FFF2-40B4-BE49-F238E27FC236}">
                <a16:creationId xmlns:a16="http://schemas.microsoft.com/office/drawing/2014/main" id="{20C9FE3F-B83E-1FD3-487C-0879AB060B60}"/>
              </a:ext>
            </a:extLst>
          </p:cNvPr>
          <p:cNvSpPr txBox="1"/>
          <p:nvPr/>
        </p:nvSpPr>
        <p:spPr>
          <a:xfrm>
            <a:off x="4648447" y="3663725"/>
            <a:ext cx="9324398" cy="301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Anatomical terminology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089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00274AF6-9286-2D12-7135-02882EDE3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11118557-5FCA-61BF-DA7D-22B3C87DFD61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EDF25654-1FB7-3008-839C-4265B408599C}"/>
              </a:ext>
            </a:extLst>
          </p:cNvPr>
          <p:cNvSpPr txBox="1"/>
          <p:nvPr/>
        </p:nvSpPr>
        <p:spPr>
          <a:xfrm>
            <a:off x="4368817" y="244127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3 types of joints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B8D7162-937E-DF6A-E0D8-31BCD613A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29" y="1830253"/>
            <a:ext cx="13998633" cy="783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55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3F089A24-A49D-F3F1-01C9-DC541D9AB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7F4E154E-66A4-D337-0E61-332B3719EF51}"/>
              </a:ext>
            </a:extLst>
          </p:cNvPr>
          <p:cNvSpPr/>
          <p:nvPr/>
        </p:nvSpPr>
        <p:spPr>
          <a:xfrm>
            <a:off x="312563" y="1986678"/>
            <a:ext cx="4741575" cy="7040943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Fibrous Joints (synarthrosis – little/no movement)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 joint cavity; bones joined by fibrous tissue.</a:t>
            </a:r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Sutures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(skull)</a:t>
            </a:r>
          </a:p>
          <a:p>
            <a:pPr marL="457200" lvl="1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Types: serrated, squamous, plane.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Syndesmosis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Bones linked by a ligament or interosseous membrane.</a:t>
            </a:r>
          </a:p>
          <a:p>
            <a:pPr marL="457200" lvl="1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Example: 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inferior tibiofibular joint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Gomphosis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Peg-in-socket.</a:t>
            </a:r>
          </a:p>
          <a:p>
            <a:pPr marL="457200" lvl="1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Teeth + alveolar sockets (connected by periodontal ligament).</a:t>
            </a:r>
          </a:p>
          <a:p>
            <a:endParaRPr lang="en-GB" noProof="0" dirty="0"/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08E8C5C7-8F44-DA6F-7593-3E6E31D8AAF5}"/>
              </a:ext>
            </a:extLst>
          </p:cNvPr>
          <p:cNvSpPr txBox="1"/>
          <p:nvPr/>
        </p:nvSpPr>
        <p:spPr>
          <a:xfrm>
            <a:off x="4481801" y="478766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Fibrous joints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diagram of bones and joints&#10;&#10;AI-generated content may be incorrect.">
            <a:extLst>
              <a:ext uri="{FF2B5EF4-FFF2-40B4-BE49-F238E27FC236}">
                <a16:creationId xmlns:a16="http://schemas.microsoft.com/office/drawing/2014/main" id="{215890FC-F844-5512-1961-FB4EC3DCD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011" y="1986679"/>
            <a:ext cx="13071989" cy="73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28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53C6371D-C613-F48F-9782-3B090EBA1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C76D4F23-3A84-1FDD-2834-6F16082849CC}"/>
              </a:ext>
            </a:extLst>
          </p:cNvPr>
          <p:cNvSpPr/>
          <p:nvPr/>
        </p:nvSpPr>
        <p:spPr>
          <a:xfrm>
            <a:off x="1548568" y="1439533"/>
            <a:ext cx="7578801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Cartilaginous joints have limited movement – amphiarthrosis </a:t>
            </a:r>
          </a:p>
          <a:p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Primary cartilaginous joints (synchondroses)</a:t>
            </a: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Hyaline cartilage.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Mostly growth-related.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Example: first sternocostal joint.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Secondary cartilaginous joints (symphyses)</a:t>
            </a: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Hyaline cartilage on surfaces + fibrocartilage between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Slight movement.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Examples: intervertebral discs, pubic symphysis, manubriosternal joint.</a:t>
            </a:r>
          </a:p>
          <a:p>
            <a:endParaRPr lang="en-GB" sz="1800" dirty="0"/>
          </a:p>
          <a:p>
            <a:endParaRPr lang="en-GB" noProof="0" dirty="0"/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1014B9F9-7F80-A02E-082D-1F9F816F3ED3}"/>
              </a:ext>
            </a:extLst>
          </p:cNvPr>
          <p:cNvSpPr txBox="1"/>
          <p:nvPr/>
        </p:nvSpPr>
        <p:spPr>
          <a:xfrm>
            <a:off x="3434398" y="-68380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Cartilaginous Joints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oster of bones and bones&#10;&#10;AI-generated content may be incorrect.">
            <a:extLst>
              <a:ext uri="{FF2B5EF4-FFF2-40B4-BE49-F238E27FC236}">
                <a16:creationId xmlns:a16="http://schemas.microsoft.com/office/drawing/2014/main" id="{B47682ED-408B-2E00-96F9-E735B6305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910" y="1439533"/>
            <a:ext cx="8031780" cy="8828827"/>
          </a:xfrm>
          <a:prstGeom prst="rect">
            <a:avLst/>
          </a:prstGeom>
        </p:spPr>
      </p:pic>
      <p:pic>
        <p:nvPicPr>
          <p:cNvPr id="5123" name="Picture 3" descr="Manubriosternal joint: Bones, ligaments, movements | Kenhub">
            <a:extLst>
              <a:ext uri="{FF2B5EF4-FFF2-40B4-BE49-F238E27FC236}">
                <a16:creationId xmlns:a16="http://schemas.microsoft.com/office/drawing/2014/main" id="{BD41FFCE-20AF-1482-51F7-51D5F6C4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9" y="4905419"/>
            <a:ext cx="4632310" cy="458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984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FB2ED9C0-3B38-7B99-F976-75A505AA6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C494247C-F121-1560-341F-2C43BBC69E06}"/>
              </a:ext>
            </a:extLst>
          </p:cNvPr>
          <p:cNvSpPr/>
          <p:nvPr/>
        </p:nvSpPr>
        <p:spPr>
          <a:xfrm>
            <a:off x="1847832" y="1986679"/>
            <a:ext cx="4469841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Synovial Joints (diarthrosis – freely movable)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Features:</a:t>
            </a:r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Joint cavity with 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synovial fluid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Synovial membrane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lines cavity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Fibrous capsule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around it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Ligaments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stabilise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the joint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Bursa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synovial membrane pouch extending outside the capsule.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Provides cushioning between structures.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Synovial Sheath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Synovial membrane wrapped around a tendon to reduce friction</a:t>
            </a:r>
            <a:endParaRPr lang="en-GB" sz="20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819DB481-7EC1-59DD-26C5-CC7772B5CD05}"/>
              </a:ext>
            </a:extLst>
          </p:cNvPr>
          <p:cNvSpPr txBox="1"/>
          <p:nvPr/>
        </p:nvSpPr>
        <p:spPr>
          <a:xfrm>
            <a:off x="3700405" y="299697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3 types of joints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close-up of a bone&#10;&#10;AI-generated content may be incorrect.">
            <a:extLst>
              <a:ext uri="{FF2B5EF4-FFF2-40B4-BE49-F238E27FC236}">
                <a16:creationId xmlns:a16="http://schemas.microsoft.com/office/drawing/2014/main" id="{0B1FD088-D8D1-738C-1BED-74C83495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594" y="1888366"/>
            <a:ext cx="11172642" cy="6510267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48F433C-79FE-2E75-0BCF-813270469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1482"/>
            <a:ext cx="237566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39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D4ACED36-0902-675F-0662-CA87A9326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A467BF5F-CA97-8D02-1969-8D85726D155E}"/>
              </a:ext>
            </a:extLst>
          </p:cNvPr>
          <p:cNvSpPr/>
          <p:nvPr/>
        </p:nvSpPr>
        <p:spPr>
          <a:xfrm>
            <a:off x="451294" y="864523"/>
            <a:ext cx="3766102" cy="8030093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2400" noProof="0" dirty="0"/>
              <a:t>The name synovial comes from</a:t>
            </a:r>
          </a:p>
          <a:p>
            <a:r>
              <a:rPr lang="en-GB" sz="2400" dirty="0"/>
              <a:t>The Greek “</a:t>
            </a:r>
            <a:r>
              <a:rPr lang="en-GB" sz="2400" dirty="0" err="1"/>
              <a:t>syn</a:t>
            </a:r>
            <a:r>
              <a:rPr lang="en-GB" sz="2400" dirty="0"/>
              <a:t>”  meaning “with” </a:t>
            </a:r>
          </a:p>
          <a:p>
            <a:r>
              <a:rPr lang="en-GB" sz="2400" noProof="0" dirty="0"/>
              <a:t>And the La</a:t>
            </a:r>
            <a:r>
              <a:rPr lang="en-GB" sz="2400" dirty="0"/>
              <a:t>tin “ovum” for “egg”</a:t>
            </a:r>
            <a:r>
              <a:rPr lang="en-GB" sz="2400" noProof="0" dirty="0"/>
              <a:t> as synovial fluid resembled egg white in colour, clarity and consistency</a:t>
            </a:r>
          </a:p>
          <a:p>
            <a:endParaRPr lang="en-GB" sz="2400" dirty="0"/>
          </a:p>
          <a:p>
            <a:endParaRPr lang="en-GB" sz="2400" noProof="0" dirty="0"/>
          </a:p>
          <a:p>
            <a:r>
              <a:rPr lang="en-GB" sz="2400" dirty="0"/>
              <a:t>Uniaxial joints allow for movement only in one plane</a:t>
            </a:r>
            <a:endParaRPr lang="en-GB" sz="2400" noProof="0" dirty="0"/>
          </a:p>
        </p:txBody>
      </p:sp>
      <p:pic>
        <p:nvPicPr>
          <p:cNvPr id="3" name="Picture 2" descr="A diagram of synovial joints&#10;&#10;AI-generated content may be incorrect.">
            <a:extLst>
              <a:ext uri="{FF2B5EF4-FFF2-40B4-BE49-F238E27FC236}">
                <a16:creationId xmlns:a16="http://schemas.microsoft.com/office/drawing/2014/main" id="{EBA4BBA7-E9EE-D439-7994-358B498D5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396" y="731519"/>
            <a:ext cx="14070604" cy="81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62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DF39815A-E45D-7A8C-9AD8-5B3508703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6FCD97E8-84D8-CCF5-074D-835368EAD838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pic>
        <p:nvPicPr>
          <p:cNvPr id="3" name="Picture 2" descr="A diagram of synovial joints&#10;&#10;AI-generated content may be incorrect.">
            <a:extLst>
              <a:ext uri="{FF2B5EF4-FFF2-40B4-BE49-F238E27FC236}">
                <a16:creationId xmlns:a16="http://schemas.microsoft.com/office/drawing/2014/main" id="{8A8B42E7-788D-7AB1-E672-69A8085C3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69" y="2262911"/>
            <a:ext cx="12903085" cy="7255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D6BA9E-D9D9-C331-A059-9FE3CACE01F3}"/>
              </a:ext>
            </a:extLst>
          </p:cNvPr>
          <p:cNvSpPr txBox="1"/>
          <p:nvPr/>
        </p:nvSpPr>
        <p:spPr>
          <a:xfrm>
            <a:off x="2060812" y="1524630"/>
            <a:ext cx="7811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Biaxial joints allow for movement in 2 planes </a:t>
            </a:r>
          </a:p>
        </p:txBody>
      </p:sp>
    </p:spTree>
    <p:extLst>
      <p:ext uri="{BB962C8B-B14F-4D97-AF65-F5344CB8AC3E}">
        <p14:creationId xmlns:p14="http://schemas.microsoft.com/office/powerpoint/2010/main" val="2794648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F67FC9FB-7EDA-AD51-2628-F57D4F9D5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A6F92ADD-16F7-5F96-4302-96E3FE229245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pic>
        <p:nvPicPr>
          <p:cNvPr id="3" name="Picture 2" descr="A diagram of synovial joints&#10;&#10;AI-generated content may be incorrect.">
            <a:extLst>
              <a:ext uri="{FF2B5EF4-FFF2-40B4-BE49-F238E27FC236}">
                <a16:creationId xmlns:a16="http://schemas.microsoft.com/office/drawing/2014/main" id="{83F48A95-105A-C439-69ED-BCA8D7EFC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966" y="1845425"/>
            <a:ext cx="14102370" cy="7930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1CC3E-E132-68F1-9116-3337E3F309C2}"/>
              </a:ext>
            </a:extLst>
          </p:cNvPr>
          <p:cNvSpPr txBox="1"/>
          <p:nvPr/>
        </p:nvSpPr>
        <p:spPr>
          <a:xfrm>
            <a:off x="1698966" y="768207"/>
            <a:ext cx="87254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Multiaxial joints allow for movement in 3 planes</a:t>
            </a:r>
          </a:p>
          <a:p>
            <a:r>
              <a:rPr lang="en-US" sz="3200" dirty="0"/>
              <a:t>Anterior-posterior, medial-lateral, rotational </a:t>
            </a:r>
          </a:p>
        </p:txBody>
      </p:sp>
    </p:spTree>
    <p:extLst>
      <p:ext uri="{BB962C8B-B14F-4D97-AF65-F5344CB8AC3E}">
        <p14:creationId xmlns:p14="http://schemas.microsoft.com/office/powerpoint/2010/main" val="2158285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CD16F804-705F-AFC4-B66F-50BDDEF16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CCB90314-834B-DA10-E9EF-E1FAF1EE9B59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C49211-CA56-D417-8227-1016116A7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172" y="1986679"/>
            <a:ext cx="14031306" cy="774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31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3" name="Google Shape;143;p18"/>
          <p:cNvSpPr txBox="1"/>
          <p:nvPr/>
        </p:nvSpPr>
        <p:spPr>
          <a:xfrm>
            <a:off x="4368817" y="674456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1508230" y="2042760"/>
            <a:ext cx="12608342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What type of joint is the first sternocostal joint?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2839829" y="3428998"/>
            <a:ext cx="9945145" cy="620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lang="en-GB" sz="4800" b="0" i="0" u="none" strike="noStrike" cap="none" noProof="0" dirty="0" err="1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Synonovial</a:t>
            </a: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 pivot joint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GB" sz="4800" b="0" i="0" u="none" strike="noStrike" cap="none" noProof="0" dirty="0" err="1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Synnovial</a:t>
            </a: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 condyloid joint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C) Fibrous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D) Primary cartilaginous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E) Secondary cartilaginous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9">
          <a:extLst>
            <a:ext uri="{FF2B5EF4-FFF2-40B4-BE49-F238E27FC236}">
              <a16:creationId xmlns:a16="http://schemas.microsoft.com/office/drawing/2014/main" id="{0D67AB4B-0CE5-38D7-757A-700E0A00F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>
            <a:extLst>
              <a:ext uri="{FF2B5EF4-FFF2-40B4-BE49-F238E27FC236}">
                <a16:creationId xmlns:a16="http://schemas.microsoft.com/office/drawing/2014/main" id="{BF2EEF76-C99E-232E-4C86-EEC240836716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1" name="Google Shape;151;p19">
            <a:extLst>
              <a:ext uri="{FF2B5EF4-FFF2-40B4-BE49-F238E27FC236}">
                <a16:creationId xmlns:a16="http://schemas.microsoft.com/office/drawing/2014/main" id="{224F74B4-FE1F-D3DC-37F0-4F039933B061}"/>
              </a:ext>
            </a:extLst>
          </p:cNvPr>
          <p:cNvSpPr txBox="1"/>
          <p:nvPr/>
        </p:nvSpPr>
        <p:spPr>
          <a:xfrm>
            <a:off x="4481801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 answer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9">
            <a:extLst>
              <a:ext uri="{FF2B5EF4-FFF2-40B4-BE49-F238E27FC236}">
                <a16:creationId xmlns:a16="http://schemas.microsoft.com/office/drawing/2014/main" id="{4CC836FB-B428-BCFD-448E-A33F20EFA94E}"/>
              </a:ext>
            </a:extLst>
          </p:cNvPr>
          <p:cNvSpPr txBox="1"/>
          <p:nvPr/>
        </p:nvSpPr>
        <p:spPr>
          <a:xfrm>
            <a:off x="2839830" y="2290581"/>
            <a:ext cx="11291806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6000" dirty="0">
                <a:solidFill>
                  <a:srgbClr val="392503"/>
                </a:solidFill>
              </a:rPr>
              <a:t>What type of joint is the first sternocostal joint?</a:t>
            </a:r>
            <a:endParaRPr lang="en-GB" sz="3200" dirty="0"/>
          </a:p>
        </p:txBody>
      </p:sp>
      <p:sp>
        <p:nvSpPr>
          <p:cNvPr id="153" name="Google Shape;153;p19">
            <a:extLst>
              <a:ext uri="{FF2B5EF4-FFF2-40B4-BE49-F238E27FC236}">
                <a16:creationId xmlns:a16="http://schemas.microsoft.com/office/drawing/2014/main" id="{5B3EF3E1-BD66-E85D-4DFB-F572E59D0EAB}"/>
              </a:ext>
            </a:extLst>
          </p:cNvPr>
          <p:cNvSpPr txBox="1"/>
          <p:nvPr/>
        </p:nvSpPr>
        <p:spPr>
          <a:xfrm>
            <a:off x="3355219" y="5452565"/>
            <a:ext cx="10261028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D) it’s the only primary cartilaginous joint remaining in the adult body </a:t>
            </a:r>
          </a:p>
        </p:txBody>
      </p:sp>
    </p:spTree>
    <p:extLst>
      <p:ext uri="{BB962C8B-B14F-4D97-AF65-F5344CB8AC3E}">
        <p14:creationId xmlns:p14="http://schemas.microsoft.com/office/powerpoint/2010/main" val="4292175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4000" noProof="0" dirty="0"/>
              <a:t>Facing forward</a:t>
            </a:r>
          </a:p>
          <a:p>
            <a:r>
              <a:rPr lang="en-GB" sz="4000" noProof="0" dirty="0"/>
              <a:t>Thumbs out</a:t>
            </a:r>
          </a:p>
          <a:p>
            <a:r>
              <a:rPr lang="en-GB" sz="4000" noProof="0" dirty="0"/>
              <a:t>Feet parallel</a:t>
            </a:r>
          </a:p>
        </p:txBody>
      </p:sp>
      <p:sp>
        <p:nvSpPr>
          <p:cNvPr id="115" name="Google Shape;115;p15"/>
          <p:cNvSpPr txBox="1"/>
          <p:nvPr/>
        </p:nvSpPr>
        <p:spPr>
          <a:xfrm>
            <a:off x="4481801" y="895350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Anatomical terminology </a:t>
            </a:r>
          </a:p>
        </p:txBody>
      </p:sp>
      <p:pic>
        <p:nvPicPr>
          <p:cNvPr id="2" name="Picture 1" descr="Anatomical position sketch ">
            <a:extLst>
              <a:ext uri="{FF2B5EF4-FFF2-40B4-BE49-F238E27FC236}">
                <a16:creationId xmlns:a16="http://schemas.microsoft.com/office/drawing/2014/main" id="{267A2956-B86A-C8C4-21B6-8633EFF33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7943" y="2192780"/>
            <a:ext cx="2682472" cy="590143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24779AAE-88C1-940A-64C8-D995E4A7B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AC89A6C1-D292-3B72-4379-5FC6210221D0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9B7AA95F-A654-1BB5-F944-EB732A61DC40}"/>
              </a:ext>
            </a:extLst>
          </p:cNvPr>
          <p:cNvSpPr txBox="1"/>
          <p:nvPr/>
        </p:nvSpPr>
        <p:spPr>
          <a:xfrm>
            <a:off x="4481801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8A2A58AB-A110-D241-6292-A8919A83924B}"/>
              </a:ext>
            </a:extLst>
          </p:cNvPr>
          <p:cNvSpPr txBox="1"/>
          <p:nvPr/>
        </p:nvSpPr>
        <p:spPr>
          <a:xfrm>
            <a:off x="2427316" y="2209036"/>
            <a:ext cx="13020854" cy="284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2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When chondroblasts in the perichondrium differentiate into chondrocytes and produce new cartilage matrix that add on to the surface of existing cartilage, it is known as:</a:t>
            </a:r>
            <a:endParaRPr lang="en-GB" sz="9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0F089D34-B083-5DAA-5968-ED16BA4E34D8}"/>
              </a:ext>
            </a:extLst>
          </p:cNvPr>
          <p:cNvSpPr txBox="1"/>
          <p:nvPr/>
        </p:nvSpPr>
        <p:spPr>
          <a:xfrm>
            <a:off x="678521" y="4521693"/>
            <a:ext cx="13374370" cy="4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2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A) Appositional growth</a:t>
            </a:r>
            <a:endParaRPr lang="en-GB" sz="10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2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B) Interstitial growth</a:t>
            </a:r>
            <a:endParaRPr lang="en-GB" sz="10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2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C)Extracortical growth </a:t>
            </a:r>
            <a:endParaRPr lang="en-GB" sz="10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2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D)Osteochondral growth</a:t>
            </a:r>
            <a:endParaRPr lang="en-GB" sz="10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2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E) Interosseus growth</a:t>
            </a:r>
            <a:endParaRPr lang="en-GB" sz="10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50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9">
          <a:extLst>
            <a:ext uri="{FF2B5EF4-FFF2-40B4-BE49-F238E27FC236}">
              <a16:creationId xmlns:a16="http://schemas.microsoft.com/office/drawing/2014/main" id="{9FF92ADA-F3F3-049D-B4A2-8D8A3BADC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>
            <a:extLst>
              <a:ext uri="{FF2B5EF4-FFF2-40B4-BE49-F238E27FC236}">
                <a16:creationId xmlns:a16="http://schemas.microsoft.com/office/drawing/2014/main" id="{6F7A4FD8-92CC-E5B7-1A43-48F74A6F196D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1" name="Google Shape;151;p19">
            <a:extLst>
              <a:ext uri="{FF2B5EF4-FFF2-40B4-BE49-F238E27FC236}">
                <a16:creationId xmlns:a16="http://schemas.microsoft.com/office/drawing/2014/main" id="{7CEFB28B-B859-6607-E8A4-2B2F547B51DF}"/>
              </a:ext>
            </a:extLst>
          </p:cNvPr>
          <p:cNvSpPr txBox="1"/>
          <p:nvPr/>
        </p:nvSpPr>
        <p:spPr>
          <a:xfrm>
            <a:off x="4481801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 answer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C8045B-5A74-849C-FAFF-DEE9B7442C9B}"/>
              </a:ext>
            </a:extLst>
          </p:cNvPr>
          <p:cNvSpPr txBox="1"/>
          <p:nvPr/>
        </p:nvSpPr>
        <p:spPr>
          <a:xfrm>
            <a:off x="2276641" y="2453356"/>
            <a:ext cx="1436636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392503"/>
                </a:solidFill>
              </a:rPr>
              <a:t>When chondroblasts in the perichondrium differentiate into chondrocytes and produce new cartilage matrix that add on to the surface of existing cartilage, it is known as:</a:t>
            </a:r>
            <a:endParaRPr lang="en-GB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935E67-1D37-D45E-4AD6-E15D00FD416C}"/>
              </a:ext>
            </a:extLst>
          </p:cNvPr>
          <p:cNvSpPr txBox="1"/>
          <p:nvPr/>
        </p:nvSpPr>
        <p:spPr>
          <a:xfrm>
            <a:off x="3417771" y="4895596"/>
            <a:ext cx="764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A)Appositional growth, width growth </a:t>
            </a:r>
          </a:p>
        </p:txBody>
      </p:sp>
    </p:spTree>
    <p:extLst>
      <p:ext uri="{BB962C8B-B14F-4D97-AF65-F5344CB8AC3E}">
        <p14:creationId xmlns:p14="http://schemas.microsoft.com/office/powerpoint/2010/main" val="1769873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8741299C-0DDF-8B8D-F605-87B6B3D05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1F43606F-6BFB-485E-C3D5-66D72CBE8EE8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1C820D3F-6600-66D6-C978-10EA19CE6612}"/>
              </a:ext>
            </a:extLst>
          </p:cNvPr>
          <p:cNvSpPr txBox="1"/>
          <p:nvPr/>
        </p:nvSpPr>
        <p:spPr>
          <a:xfrm>
            <a:off x="4481801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4794B6CE-E2D9-3C4D-D715-06D879FE44E0}"/>
              </a:ext>
            </a:extLst>
          </p:cNvPr>
          <p:cNvSpPr txBox="1"/>
          <p:nvPr/>
        </p:nvSpPr>
        <p:spPr>
          <a:xfrm>
            <a:off x="2839830" y="2209036"/>
            <a:ext cx="11736782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Which is an example of a uniaxial joint?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564D3F8E-D359-ABCD-C2C6-21D29582B83C}"/>
              </a:ext>
            </a:extLst>
          </p:cNvPr>
          <p:cNvSpPr txBox="1"/>
          <p:nvPr/>
        </p:nvSpPr>
        <p:spPr>
          <a:xfrm>
            <a:off x="2839830" y="3428998"/>
            <a:ext cx="12608340" cy="620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A) Glenohumeral joint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GB" sz="4800" b="0" i="0" u="none" strike="noStrike" cap="none" noProof="0" dirty="0" err="1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Metocarpalphalangeal</a:t>
            </a: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 joint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C) Humeroulnar joint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D) Radiocarpal joint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E) </a:t>
            </a:r>
            <a:r>
              <a:rPr lang="en-GB" sz="4800" b="0" i="0" u="none" strike="noStrike" cap="none" noProof="0" dirty="0" err="1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Acetabulofemoral</a:t>
            </a: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 joint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755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9">
          <a:extLst>
            <a:ext uri="{FF2B5EF4-FFF2-40B4-BE49-F238E27FC236}">
              <a16:creationId xmlns:a16="http://schemas.microsoft.com/office/drawing/2014/main" id="{620BB6AD-2184-D67F-647E-20BD3EE5D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>
            <a:extLst>
              <a:ext uri="{FF2B5EF4-FFF2-40B4-BE49-F238E27FC236}">
                <a16:creationId xmlns:a16="http://schemas.microsoft.com/office/drawing/2014/main" id="{AB8B5EC9-E966-9490-D6DA-64A18EFC4E09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1" name="Google Shape;151;p19">
            <a:extLst>
              <a:ext uri="{FF2B5EF4-FFF2-40B4-BE49-F238E27FC236}">
                <a16:creationId xmlns:a16="http://schemas.microsoft.com/office/drawing/2014/main" id="{14441143-1553-E8EF-47DB-F0814C9C8897}"/>
              </a:ext>
            </a:extLst>
          </p:cNvPr>
          <p:cNvSpPr txBox="1"/>
          <p:nvPr/>
        </p:nvSpPr>
        <p:spPr>
          <a:xfrm>
            <a:off x="4481801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 answer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30095-B838-984C-A8A2-881B9864F2EA}"/>
              </a:ext>
            </a:extLst>
          </p:cNvPr>
          <p:cNvSpPr txBox="1"/>
          <p:nvPr/>
        </p:nvSpPr>
        <p:spPr>
          <a:xfrm>
            <a:off x="3126531" y="2089150"/>
            <a:ext cx="109744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392503"/>
                </a:solidFill>
              </a:rPr>
              <a:t>Which is an example of a uniaxial joint?</a:t>
            </a:r>
            <a:endParaRPr lang="en-GB" sz="24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406EA-CA5F-D28F-8A7C-CCE12D4FFB40}"/>
              </a:ext>
            </a:extLst>
          </p:cNvPr>
          <p:cNvSpPr txBox="1"/>
          <p:nvPr/>
        </p:nvSpPr>
        <p:spPr>
          <a:xfrm>
            <a:off x="3424518" y="4167467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C)The humeroulnar (elbow joint) is a hinge joint. These are uniaxial. </a:t>
            </a:r>
          </a:p>
        </p:txBody>
      </p:sp>
    </p:spTree>
    <p:extLst>
      <p:ext uri="{BB962C8B-B14F-4D97-AF65-F5344CB8AC3E}">
        <p14:creationId xmlns:p14="http://schemas.microsoft.com/office/powerpoint/2010/main" val="18344728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CDD0993C-6807-3C1B-32F5-8423F3B0F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9E2E848A-0A50-DC38-3208-B3C6EE5B036F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E4D4B48B-DA5C-7B1E-82BA-F924736F40DC}"/>
              </a:ext>
            </a:extLst>
          </p:cNvPr>
          <p:cNvSpPr txBox="1"/>
          <p:nvPr/>
        </p:nvSpPr>
        <p:spPr>
          <a:xfrm>
            <a:off x="4481801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8C5A3214-3CA4-69DF-F206-0676ED9F5BFD}"/>
              </a:ext>
            </a:extLst>
          </p:cNvPr>
          <p:cNvSpPr txBox="1"/>
          <p:nvPr/>
        </p:nvSpPr>
        <p:spPr>
          <a:xfrm>
            <a:off x="1776114" y="2089150"/>
            <a:ext cx="14366368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6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Which cells hypertrophy, calcify the surrounding matrix, and die during endochondral ossification?</a:t>
            </a:r>
            <a:endParaRPr lang="en-GB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C2E420A6-CA25-4207-4908-4308DF627D00}"/>
              </a:ext>
            </a:extLst>
          </p:cNvPr>
          <p:cNvSpPr txBox="1"/>
          <p:nvPr/>
        </p:nvSpPr>
        <p:spPr>
          <a:xfrm>
            <a:off x="2535030" y="3905272"/>
            <a:ext cx="8814288" cy="439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0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A)Progenitor cells</a:t>
            </a:r>
            <a:endParaRPr lang="en-GB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0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B) Osteoblasts</a:t>
            </a:r>
            <a:endParaRPr lang="en-GB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0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C)Chondrocytes</a:t>
            </a:r>
            <a:endParaRPr lang="en-GB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0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D) Osteoclasts</a:t>
            </a:r>
            <a:endParaRPr lang="en-GB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0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E)Osteocytes</a:t>
            </a:r>
            <a:endParaRPr lang="en-GB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075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9">
          <a:extLst>
            <a:ext uri="{FF2B5EF4-FFF2-40B4-BE49-F238E27FC236}">
              <a16:creationId xmlns:a16="http://schemas.microsoft.com/office/drawing/2014/main" id="{CEA9B298-E8B0-8D38-7F07-41D7F9E49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>
            <a:extLst>
              <a:ext uri="{FF2B5EF4-FFF2-40B4-BE49-F238E27FC236}">
                <a16:creationId xmlns:a16="http://schemas.microsoft.com/office/drawing/2014/main" id="{3949E754-351D-B51B-A9DE-2F60E80B1CB1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1" name="Google Shape;151;p19">
            <a:extLst>
              <a:ext uri="{FF2B5EF4-FFF2-40B4-BE49-F238E27FC236}">
                <a16:creationId xmlns:a16="http://schemas.microsoft.com/office/drawing/2014/main" id="{80A187F8-4F99-7158-B04C-2C9E4F1520D9}"/>
              </a:ext>
            </a:extLst>
          </p:cNvPr>
          <p:cNvSpPr txBox="1"/>
          <p:nvPr/>
        </p:nvSpPr>
        <p:spPr>
          <a:xfrm>
            <a:off x="4481801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 answer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4B73C-8952-549C-9414-250A5DDF2B9D}"/>
              </a:ext>
            </a:extLst>
          </p:cNvPr>
          <p:cNvSpPr txBox="1"/>
          <p:nvPr/>
        </p:nvSpPr>
        <p:spPr>
          <a:xfrm>
            <a:off x="2353272" y="2492189"/>
            <a:ext cx="1408689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392503"/>
                </a:solidFill>
              </a:rPr>
              <a:t>Which cells hypertrophy, calcify the surrounding matrix, and die during endochondral ossification?</a:t>
            </a:r>
            <a:endParaRPr lang="en-GB" sz="16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0EB45F-10E8-689E-5886-05C3F3CCF75D}"/>
              </a:ext>
            </a:extLst>
          </p:cNvPr>
          <p:cNvSpPr txBox="1"/>
          <p:nvPr/>
        </p:nvSpPr>
        <p:spPr>
          <a:xfrm>
            <a:off x="2208036" y="3584795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C) Chondrocytes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685353-90B3-FEA7-AAFE-A1CE5D4DE0BF}"/>
              </a:ext>
            </a:extLst>
          </p:cNvPr>
          <p:cNvSpPr txBox="1"/>
          <p:nvPr/>
        </p:nvSpPr>
        <p:spPr>
          <a:xfrm>
            <a:off x="2208036" y="4437981"/>
            <a:ext cx="1283294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Mesenchymal cells → differentiate into chondroblasts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Chondroblasts → become chondrocytes in the cartilage model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Chondrocytes in the center of the model: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Hypertrophy (enlarge)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Secrete alkaline phosphatase, which calcifies the surrounding cartilage matrix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Undergo apoptosis (die)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calcified matrix then serves as a scaffold for osteoblasts to lay down bone</a:t>
            </a:r>
            <a:endParaRPr lang="en-US" alt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87468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>
            <a:off x="3241063" y="-848037"/>
            <a:ext cx="11805873" cy="11805873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9" name="Google Shape;129;p17"/>
          <p:cNvSpPr/>
          <p:nvPr/>
        </p:nvSpPr>
        <p:spPr>
          <a:xfrm>
            <a:off x="12431247" y="8472485"/>
            <a:ext cx="1541598" cy="1541598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8" y="0"/>
                </a:lnTo>
                <a:lnTo>
                  <a:pt x="1541598" y="1541597"/>
                </a:lnTo>
                <a:lnTo>
                  <a:pt x="0" y="154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0" name="Google Shape;130;p17"/>
          <p:cNvSpPr/>
          <p:nvPr/>
        </p:nvSpPr>
        <p:spPr>
          <a:xfrm>
            <a:off x="4315155" y="8400388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1" name="Google Shape;131;p17"/>
          <p:cNvSpPr/>
          <p:nvPr/>
        </p:nvSpPr>
        <p:spPr>
          <a:xfrm>
            <a:off x="10642231" y="8443060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7" y="0"/>
                </a:lnTo>
                <a:lnTo>
                  <a:pt x="1268307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2" name="Google Shape;132;p17"/>
          <p:cNvSpPr/>
          <p:nvPr/>
        </p:nvSpPr>
        <p:spPr>
          <a:xfrm>
            <a:off x="7587401" y="634149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3" name="Google Shape;133;p17"/>
          <p:cNvSpPr/>
          <p:nvPr/>
        </p:nvSpPr>
        <p:spPr>
          <a:xfrm>
            <a:off x="11193849" y="20704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4"/>
                </a:lnTo>
                <a:lnTo>
                  <a:pt x="0" y="214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4" name="Google Shape;134;p17"/>
          <p:cNvSpPr/>
          <p:nvPr/>
        </p:nvSpPr>
        <p:spPr>
          <a:xfrm>
            <a:off x="4315155" y="416170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5" name="Google Shape;135;p17"/>
          <p:cNvSpPr/>
          <p:nvPr/>
        </p:nvSpPr>
        <p:spPr>
          <a:xfrm>
            <a:off x="6793498" y="8208651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6" name="Google Shape;136;p17"/>
          <p:cNvSpPr/>
          <p:nvPr/>
        </p:nvSpPr>
        <p:spPr>
          <a:xfrm>
            <a:off x="8301729" y="8518717"/>
            <a:ext cx="2146863" cy="1449132"/>
          </a:xfrm>
          <a:custGeom>
            <a:avLst/>
            <a:gdLst/>
            <a:ahLst/>
            <a:cxnLst/>
            <a:rect l="l" t="t" r="r" b="b"/>
            <a:pathLst>
              <a:path w="2146863" h="1449132" extrusionOk="0">
                <a:moveTo>
                  <a:pt x="0" y="0"/>
                </a:moveTo>
                <a:lnTo>
                  <a:pt x="2146863" y="0"/>
                </a:lnTo>
                <a:lnTo>
                  <a:pt x="2146863" y="1449133"/>
                </a:lnTo>
                <a:lnTo>
                  <a:pt x="0" y="144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7" name="Google Shape;137;p17"/>
          <p:cNvSpPr txBox="1"/>
          <p:nvPr/>
        </p:nvSpPr>
        <p:spPr>
          <a:xfrm>
            <a:off x="4481800" y="3619055"/>
            <a:ext cx="9324398" cy="301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noProof="0" dirty="0">
                <a:solidFill>
                  <a:srgbClr val="FFFFFF"/>
                </a:solidFill>
              </a:rPr>
              <a:t>Basic tissue and body layers</a:t>
            </a: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E0A60D9A-EC71-162A-CEAC-6BCB0B930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02E00C65-33D2-014E-2AE2-F09407581263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6DDF40CA-6782-928D-50C7-479979482EC7}"/>
              </a:ext>
            </a:extLst>
          </p:cNvPr>
          <p:cNvSpPr txBox="1"/>
          <p:nvPr/>
        </p:nvSpPr>
        <p:spPr>
          <a:xfrm>
            <a:off x="4481801" y="895350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noProof="0" dirty="0">
                <a:solidFill>
                  <a:srgbClr val="392503"/>
                </a:solidFill>
              </a:rPr>
              <a:t>4 types of tissues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945094D9-ABFE-2163-AA1D-21E4824D16D8}"/>
              </a:ext>
            </a:extLst>
          </p:cNvPr>
          <p:cNvSpPr txBox="1"/>
          <p:nvPr/>
        </p:nvSpPr>
        <p:spPr>
          <a:xfrm>
            <a:off x="2073800" y="2927508"/>
            <a:ext cx="13297958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3600" b="1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Epithelium (epithelial tissue) </a:t>
            </a:r>
            <a:r>
              <a:rPr lang="en-GB" sz="3600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– covers body surfaces, lines body cavities and forms glands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3600" b="1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Muscle tissue </a:t>
            </a:r>
            <a:r>
              <a:rPr lang="en-GB" sz="3600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– is made up of contractile cells and is responsible for movement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3600" b="1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Nerve tissue </a:t>
            </a:r>
            <a:r>
              <a:rPr lang="en-GB" sz="3600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– receives, transmits and integrates information from outside and inside the body to control the activities of the body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3600" b="1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Connective tissue </a:t>
            </a:r>
            <a:r>
              <a:rPr lang="en-GB" sz="3600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– underlines or supports the other three basic tissues, both structurally and functionally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GB" sz="3600" noProof="0" dirty="0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955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9937B269-3A1C-9307-8147-7FBB81B3E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518C4B45-5140-D976-C7A3-64685F1BD0C2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2000" noProof="0" dirty="0"/>
              <a:t>They’re classified by the number of cell layers and the shape of surface cells </a:t>
            </a:r>
          </a:p>
          <a:p>
            <a:endParaRPr lang="en-GB" noProof="0" dirty="0"/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E8FFDDD5-642B-3078-6397-EC83D26D9775}"/>
              </a:ext>
            </a:extLst>
          </p:cNvPr>
          <p:cNvSpPr txBox="1"/>
          <p:nvPr/>
        </p:nvSpPr>
        <p:spPr>
          <a:xfrm>
            <a:off x="3110201" y="997615"/>
            <a:ext cx="9324398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32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Epithelial tissues</a:t>
            </a:r>
          </a:p>
        </p:txBody>
      </p:sp>
      <p:pic>
        <p:nvPicPr>
          <p:cNvPr id="3" name="Picture 2" descr="A diagram of tissue structure&#10;&#10;AI-generated content may be incorrect.">
            <a:extLst>
              <a:ext uri="{FF2B5EF4-FFF2-40B4-BE49-F238E27FC236}">
                <a16:creationId xmlns:a16="http://schemas.microsoft.com/office/drawing/2014/main" id="{7F285619-3B68-1DA6-4D9B-86B548657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225" y="2726575"/>
            <a:ext cx="9971439" cy="535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654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84974AE8-1B42-5F65-90CF-1575D1F75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897D3927-5F8A-3107-1025-BA90E12D24D9}"/>
              </a:ext>
            </a:extLst>
          </p:cNvPr>
          <p:cNvSpPr/>
          <p:nvPr/>
        </p:nvSpPr>
        <p:spPr>
          <a:xfrm>
            <a:off x="1313410" y="2219436"/>
            <a:ext cx="14366368" cy="505323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4000" noProof="0" dirty="0"/>
              <a:t>SQUAMOUS</a:t>
            </a:r>
          </a:p>
          <a:p>
            <a:r>
              <a:rPr lang="en-GB" sz="2800" noProof="0" dirty="0"/>
              <a:t>Name origin: squama </a:t>
            </a:r>
          </a:p>
          <a:p>
            <a:r>
              <a:rPr lang="en-GB" sz="2800" noProof="0" dirty="0"/>
              <a:t>This means scale and refers to the scale of a fish which are flat and thin in appearance</a:t>
            </a:r>
          </a:p>
          <a:p>
            <a:endParaRPr lang="en-GB" sz="2800" noProof="0" dirty="0"/>
          </a:p>
          <a:p>
            <a:r>
              <a:rPr lang="en-GB" sz="2800" noProof="0" dirty="0"/>
              <a:t>Squamous epithelial cells are not square </a:t>
            </a: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602B030E-5D9F-FEFF-1275-CC1893732347}"/>
              </a:ext>
            </a:extLst>
          </p:cNvPr>
          <p:cNvSpPr txBox="1"/>
          <p:nvPr/>
        </p:nvSpPr>
        <p:spPr>
          <a:xfrm>
            <a:off x="4481801" y="895350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1" noProof="0" dirty="0">
                <a:solidFill>
                  <a:srgbClr val="392503"/>
                </a:solidFill>
              </a:rPr>
              <a:t>If the tissues were tissues….</a:t>
            </a:r>
            <a:endParaRPr lang="en-GB" sz="9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white pocket tissues on white surface">
            <a:extLst>
              <a:ext uri="{FF2B5EF4-FFF2-40B4-BE49-F238E27FC236}">
                <a16:creationId xmlns:a16="http://schemas.microsoft.com/office/drawing/2014/main" id="{BF093E59-43E0-C992-BBAE-9300A8391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858" y="4746053"/>
            <a:ext cx="7772400" cy="27430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B14E07-2C70-B42B-63DA-BDA89875E5DB}"/>
              </a:ext>
            </a:extLst>
          </p:cNvPr>
          <p:cNvSpPr txBox="1"/>
          <p:nvPr/>
        </p:nvSpPr>
        <p:spPr>
          <a:xfrm>
            <a:off x="2573086" y="8363698"/>
            <a:ext cx="10909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noProof="0" dirty="0"/>
              <a:t>Pocket tissues </a:t>
            </a:r>
          </a:p>
        </p:txBody>
      </p:sp>
      <p:pic>
        <p:nvPicPr>
          <p:cNvPr id="2050" name="Picture 2" descr="fish | Glossary | Developing Experts">
            <a:extLst>
              <a:ext uri="{FF2B5EF4-FFF2-40B4-BE49-F238E27FC236}">
                <a16:creationId xmlns:a16="http://schemas.microsoft.com/office/drawing/2014/main" id="{049159AD-D4D2-1CD9-3F04-BD9F698FA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090" y="681252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68872A97-F8CE-EBED-E8E2-B3D2DD40A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>
            <a:extLst>
              <a:ext uri="{FF2B5EF4-FFF2-40B4-BE49-F238E27FC236}">
                <a16:creationId xmlns:a16="http://schemas.microsoft.com/office/drawing/2014/main" id="{76310010-37A4-42F9-867F-B62EF081767B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5" name="Google Shape;115;p15">
            <a:extLst>
              <a:ext uri="{FF2B5EF4-FFF2-40B4-BE49-F238E27FC236}">
                <a16:creationId xmlns:a16="http://schemas.microsoft.com/office/drawing/2014/main" id="{D02532EF-F6AC-12B4-A869-BB41B2887903}"/>
              </a:ext>
            </a:extLst>
          </p:cNvPr>
          <p:cNvSpPr txBox="1"/>
          <p:nvPr/>
        </p:nvSpPr>
        <p:spPr>
          <a:xfrm>
            <a:off x="4481801" y="895350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Anatomical terminology </a:t>
            </a:r>
          </a:p>
        </p:txBody>
      </p:sp>
      <p:pic>
        <p:nvPicPr>
          <p:cNvPr id="3" name="Picture 2" descr="A diagram of a person's body&#10;&#10;AI-generated content may be incorrect.">
            <a:extLst>
              <a:ext uri="{FF2B5EF4-FFF2-40B4-BE49-F238E27FC236}">
                <a16:creationId xmlns:a16="http://schemas.microsoft.com/office/drawing/2014/main" id="{EFC5B891-5D40-D532-8D9F-5DCBC72F0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800" y="2098148"/>
            <a:ext cx="12853572" cy="72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904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1578F344-5D6C-5599-674D-385E6D8A9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1A3C1E20-D002-D47F-FC2E-C4A5B110F8AB}"/>
              </a:ext>
            </a:extLst>
          </p:cNvPr>
          <p:cNvSpPr/>
          <p:nvPr/>
        </p:nvSpPr>
        <p:spPr>
          <a:xfrm>
            <a:off x="1313410" y="2219436"/>
            <a:ext cx="14366368" cy="505323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4000" noProof="0" dirty="0"/>
              <a:t>CUBOIDAL</a:t>
            </a: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C8C96DC9-A7C9-A5D7-BF13-A328B6840ABA}"/>
              </a:ext>
            </a:extLst>
          </p:cNvPr>
          <p:cNvSpPr txBox="1"/>
          <p:nvPr/>
        </p:nvSpPr>
        <p:spPr>
          <a:xfrm>
            <a:off x="4481801" y="895350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1" noProof="0" dirty="0">
                <a:solidFill>
                  <a:srgbClr val="392503"/>
                </a:solidFill>
              </a:rPr>
              <a:t>If the tissues were tissues….</a:t>
            </a:r>
            <a:endParaRPr lang="en-GB" sz="9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1E8977-4793-3C8E-9C88-D3749CE0B0A9}"/>
              </a:ext>
            </a:extLst>
          </p:cNvPr>
          <p:cNvSpPr txBox="1"/>
          <p:nvPr/>
        </p:nvSpPr>
        <p:spPr>
          <a:xfrm>
            <a:off x="2813681" y="7648804"/>
            <a:ext cx="10909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noProof="0" dirty="0"/>
              <a:t>LOO ROLL </a:t>
            </a:r>
          </a:p>
        </p:txBody>
      </p:sp>
      <p:pic>
        <p:nvPicPr>
          <p:cNvPr id="1026" name="Picture 2" descr="Right Toilet Paper ...">
            <a:extLst>
              <a:ext uri="{FF2B5EF4-FFF2-40B4-BE49-F238E27FC236}">
                <a16:creationId xmlns:a16="http://schemas.microsoft.com/office/drawing/2014/main" id="{1FC4FDA3-BDDB-0C38-50B7-570E63EAB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01" y="3786563"/>
            <a:ext cx="7422342" cy="301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65EDF0F7-2D54-8DF2-702B-3BE41112D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731B4616-F659-231D-EE34-95C8D7C3BFDF}"/>
              </a:ext>
            </a:extLst>
          </p:cNvPr>
          <p:cNvSpPr/>
          <p:nvPr/>
        </p:nvSpPr>
        <p:spPr>
          <a:xfrm>
            <a:off x="1313410" y="2219436"/>
            <a:ext cx="14366368" cy="505323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4000" noProof="0" dirty="0"/>
              <a:t>COLUMNAR</a:t>
            </a: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BD037C1A-8678-669D-E6B6-E7892952F973}"/>
              </a:ext>
            </a:extLst>
          </p:cNvPr>
          <p:cNvSpPr txBox="1"/>
          <p:nvPr/>
        </p:nvSpPr>
        <p:spPr>
          <a:xfrm>
            <a:off x="4481801" y="895350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1" noProof="0" dirty="0">
                <a:solidFill>
                  <a:srgbClr val="392503"/>
                </a:solidFill>
              </a:rPr>
              <a:t>If the tissues were tissues….</a:t>
            </a:r>
            <a:endParaRPr lang="en-GB" sz="9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34E29-4E34-BCE6-90B1-FE29E22278F4}"/>
              </a:ext>
            </a:extLst>
          </p:cNvPr>
          <p:cNvSpPr txBox="1"/>
          <p:nvPr/>
        </p:nvSpPr>
        <p:spPr>
          <a:xfrm>
            <a:off x="1589132" y="4318219"/>
            <a:ext cx="507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noProof="0" dirty="0"/>
              <a:t>Kitchen roll</a:t>
            </a:r>
          </a:p>
          <a:p>
            <a:r>
              <a:rPr lang="en-GB" sz="3600" noProof="0" dirty="0"/>
              <a:t>A little more rectangular shaped </a:t>
            </a:r>
          </a:p>
        </p:txBody>
      </p:sp>
      <p:pic>
        <p:nvPicPr>
          <p:cNvPr id="4098" name="Picture 2" descr="Eco-Friendlier Plastic Free Kitchen Roll - Oceans Plastic Free">
            <a:extLst>
              <a:ext uri="{FF2B5EF4-FFF2-40B4-BE49-F238E27FC236}">
                <a16:creationId xmlns:a16="http://schemas.microsoft.com/office/drawing/2014/main" id="{9E360C4A-4DD0-9DC2-CC5A-1737DED32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205" y="1991865"/>
            <a:ext cx="6407035" cy="64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14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7B66C0D0-AA38-B090-CF21-2CCADFE4F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43A4E664-E416-9DF5-0800-063A8E89C16B}"/>
              </a:ext>
            </a:extLst>
          </p:cNvPr>
          <p:cNvSpPr/>
          <p:nvPr/>
        </p:nvSpPr>
        <p:spPr>
          <a:xfrm>
            <a:off x="1313410" y="2219436"/>
            <a:ext cx="14366368" cy="505323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4000" noProof="0" dirty="0"/>
              <a:t>COLUMNAR</a:t>
            </a: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B3D58E1F-9F50-C056-5291-C318F5357AAC}"/>
              </a:ext>
            </a:extLst>
          </p:cNvPr>
          <p:cNvSpPr txBox="1"/>
          <p:nvPr/>
        </p:nvSpPr>
        <p:spPr>
          <a:xfrm>
            <a:off x="4481801" y="895350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1" noProof="0" dirty="0">
                <a:solidFill>
                  <a:srgbClr val="392503"/>
                </a:solidFill>
              </a:rPr>
              <a:t>If the tissues were tissues….</a:t>
            </a:r>
            <a:endParaRPr lang="en-GB" sz="9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BC93-C21B-7A72-2339-53A67B6DA2A6}"/>
              </a:ext>
            </a:extLst>
          </p:cNvPr>
          <p:cNvSpPr txBox="1"/>
          <p:nvPr/>
        </p:nvSpPr>
        <p:spPr>
          <a:xfrm>
            <a:off x="133004" y="2755427"/>
            <a:ext cx="124095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noProof="0" dirty="0"/>
              <a:t>Epithelial tissue is either:</a:t>
            </a:r>
          </a:p>
          <a:p>
            <a:endParaRPr lang="en-GB" sz="3600" noProof="0" dirty="0"/>
          </a:p>
          <a:p>
            <a:r>
              <a:rPr lang="en-GB" sz="3600" noProof="0" dirty="0"/>
              <a:t>simple with one layer </a:t>
            </a:r>
          </a:p>
          <a:p>
            <a:endParaRPr lang="en-GB" sz="3600" noProof="0" dirty="0"/>
          </a:p>
          <a:p>
            <a:r>
              <a:rPr lang="en-GB" sz="3600" noProof="0" dirty="0"/>
              <a:t>stratified with multiple layers </a:t>
            </a:r>
          </a:p>
        </p:txBody>
      </p:sp>
      <p:pic>
        <p:nvPicPr>
          <p:cNvPr id="3" name="Picture 2" descr="A diagram of several tissues&#10;&#10;AI-generated content may be incorrect.">
            <a:extLst>
              <a:ext uri="{FF2B5EF4-FFF2-40B4-BE49-F238E27FC236}">
                <a16:creationId xmlns:a16="http://schemas.microsoft.com/office/drawing/2014/main" id="{61C10280-9823-0E18-C211-7C97A5D3D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711" y="2755427"/>
            <a:ext cx="11074285" cy="59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533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ECED1D2A-9F01-355C-7B27-E8DEC52CA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E4B0DF42-5384-7B16-7CD8-7C9E4103449B}"/>
              </a:ext>
            </a:extLst>
          </p:cNvPr>
          <p:cNvSpPr/>
          <p:nvPr/>
        </p:nvSpPr>
        <p:spPr>
          <a:xfrm>
            <a:off x="1313410" y="2219436"/>
            <a:ext cx="14366368" cy="505323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4000" noProof="0" dirty="0"/>
              <a:t>why are these called pseudostratified and transitional cells </a:t>
            </a:r>
          </a:p>
          <a:p>
            <a:endParaRPr lang="en-GB" sz="4000" noProof="0" dirty="0"/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734CEE79-5FFC-E98B-3D94-B108CD2B888A}"/>
              </a:ext>
            </a:extLst>
          </p:cNvPr>
          <p:cNvSpPr txBox="1"/>
          <p:nvPr/>
        </p:nvSpPr>
        <p:spPr>
          <a:xfrm>
            <a:off x="4481801" y="895350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1" noProof="0" dirty="0">
                <a:solidFill>
                  <a:srgbClr val="392503"/>
                </a:solidFill>
              </a:rPr>
              <a:t>Discuss in pairs </a:t>
            </a:r>
            <a:endParaRPr lang="en-GB" sz="9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diagram of human tissue&#10;&#10;AI-generated content may be incorrect.">
            <a:extLst>
              <a:ext uri="{FF2B5EF4-FFF2-40B4-BE49-F238E27FC236}">
                <a16:creationId xmlns:a16="http://schemas.microsoft.com/office/drawing/2014/main" id="{05A663C0-E969-2C99-6BA3-F5103B5E5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012" y="3615111"/>
            <a:ext cx="11355164" cy="62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269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6BD833B1-7A2E-04A3-F600-20FAE25FA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22A946FD-A6B9-C8D4-D668-E4B0A2B62135}"/>
              </a:ext>
            </a:extLst>
          </p:cNvPr>
          <p:cNvSpPr/>
          <p:nvPr/>
        </p:nvSpPr>
        <p:spPr>
          <a:xfrm>
            <a:off x="1346662" y="1843302"/>
            <a:ext cx="14382993" cy="7963593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4000" noProof="0" dirty="0"/>
              <a:t>“Pseudostratified” because it appears to have more than one layer of cells, but there’s only one layer. </a:t>
            </a:r>
            <a:r>
              <a:rPr lang="en-GB" sz="4000" dirty="0"/>
              <a:t>E</a:t>
            </a:r>
            <a:r>
              <a:rPr lang="en-GB" sz="4000" noProof="0" dirty="0"/>
              <a:t>very cell is attached to the basement membrane</a:t>
            </a:r>
          </a:p>
          <a:p>
            <a:endParaRPr lang="en-GB" sz="4000" noProof="0" dirty="0"/>
          </a:p>
          <a:p>
            <a:r>
              <a:rPr lang="en-GB" sz="4000" noProof="0" dirty="0"/>
              <a:t>“Transitional” as the cells stretch and expand in response to increased fluid volume, then retract without damage. It does this by using different shaped cells in several (3-6) layers</a:t>
            </a:r>
          </a:p>
          <a:p>
            <a:endParaRPr lang="en-GB" sz="4000" noProof="0" dirty="0"/>
          </a:p>
          <a:p>
            <a:r>
              <a:rPr lang="en-GB" sz="4000" noProof="0" dirty="0"/>
              <a:t>On top: umbrella cells - impermeable, tight junctions</a:t>
            </a:r>
          </a:p>
          <a:p>
            <a:r>
              <a:rPr lang="en-GB" sz="4000" noProof="0" dirty="0"/>
              <a:t>In the middle: pyriform cells (</a:t>
            </a:r>
            <a:r>
              <a:rPr lang="en-GB" sz="4000" dirty="0"/>
              <a:t>L</a:t>
            </a:r>
            <a:r>
              <a:rPr lang="en-GB" sz="4000" noProof="0" dirty="0" err="1"/>
              <a:t>atin</a:t>
            </a:r>
            <a:r>
              <a:rPr lang="en-GB" sz="4000" noProof="0" dirty="0"/>
              <a:t> “</a:t>
            </a:r>
            <a:r>
              <a:rPr lang="en-GB" sz="4000" noProof="0" dirty="0" err="1"/>
              <a:t>pirum</a:t>
            </a:r>
            <a:r>
              <a:rPr lang="en-GB" sz="4000" noProof="0" dirty="0"/>
              <a:t>”) referencing the pear shape </a:t>
            </a:r>
          </a:p>
          <a:p>
            <a:r>
              <a:rPr lang="en-GB" sz="4000" noProof="0" dirty="0"/>
              <a:t>On the bottom: columnar and cuboidal cells attached to cell basement membrane </a:t>
            </a:r>
          </a:p>
          <a:p>
            <a:endParaRPr lang="en-GB" sz="4000" noProof="0" dirty="0"/>
          </a:p>
          <a:p>
            <a:endParaRPr lang="en-GB" sz="4000" noProof="0" dirty="0"/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045F231B-B5CB-A7A3-DBFC-58921AE60CA5}"/>
              </a:ext>
            </a:extLst>
          </p:cNvPr>
          <p:cNvSpPr txBox="1"/>
          <p:nvPr/>
        </p:nvSpPr>
        <p:spPr>
          <a:xfrm>
            <a:off x="4481801" y="895350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1" noProof="0" dirty="0">
                <a:solidFill>
                  <a:srgbClr val="392503"/>
                </a:solidFill>
              </a:rPr>
              <a:t>Discuss in pairs </a:t>
            </a:r>
            <a:endParaRPr lang="en-GB" sz="9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CCD5BA-6F9D-BEB2-49F1-F57FCEEC4B39}"/>
              </a:ext>
            </a:extLst>
          </p:cNvPr>
          <p:cNvSpPr txBox="1"/>
          <p:nvPr/>
        </p:nvSpPr>
        <p:spPr>
          <a:xfrm>
            <a:off x="133004" y="2755427"/>
            <a:ext cx="1240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noProof="0" dirty="0"/>
          </a:p>
        </p:txBody>
      </p:sp>
    </p:spTree>
    <p:extLst>
      <p:ext uri="{BB962C8B-B14F-4D97-AF65-F5344CB8AC3E}">
        <p14:creationId xmlns:p14="http://schemas.microsoft.com/office/powerpoint/2010/main" val="120506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3FF09165-5D3C-0B66-18AF-D2C579045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DF66C126-362E-EDE6-CC2B-67C9368EECB3}"/>
              </a:ext>
            </a:extLst>
          </p:cNvPr>
          <p:cNvSpPr/>
          <p:nvPr/>
        </p:nvSpPr>
        <p:spPr>
          <a:xfrm>
            <a:off x="731521" y="838848"/>
            <a:ext cx="5735782" cy="7963593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4000" noProof="0" dirty="0"/>
              <a:t>Protein fibres location</a:t>
            </a:r>
          </a:p>
          <a:p>
            <a:r>
              <a:rPr lang="en-GB" sz="4000" noProof="0" dirty="0"/>
              <a:t>Collagen- </a:t>
            </a:r>
            <a:r>
              <a:rPr lang="en-GB" noProof="0" dirty="0"/>
              <a:t>Skin, bone, tendons, ligaments, organs, blood vessel walls</a:t>
            </a:r>
          </a:p>
          <a:p>
            <a:endParaRPr lang="en-GB" sz="4000" noProof="0" dirty="0"/>
          </a:p>
          <a:p>
            <a:r>
              <a:rPr lang="en-GB" sz="1800" noProof="0" dirty="0"/>
              <a:t>Mainly type 1 collagen which is densely packed large diameter fibres in parallel bundles </a:t>
            </a:r>
          </a:p>
          <a:p>
            <a:endParaRPr lang="en-GB" sz="4000" noProof="0" dirty="0"/>
          </a:p>
          <a:p>
            <a:r>
              <a:rPr lang="en-GB" sz="4000" noProof="0" dirty="0"/>
              <a:t>Elastic – </a:t>
            </a:r>
            <a:r>
              <a:rPr lang="en-GB" sz="1600" noProof="0" dirty="0"/>
              <a:t>aorta walls + large blood vessels, ligamentum flavum of vertebral column- yellow membrane connects laminae (next to spinous process) of C2-S1, elastic cartilage of ear and epiglottis   </a:t>
            </a:r>
          </a:p>
          <a:p>
            <a:endParaRPr lang="en-GB" sz="1600" noProof="0" dirty="0"/>
          </a:p>
          <a:p>
            <a:r>
              <a:rPr lang="en-GB" sz="1600" noProof="0" dirty="0"/>
              <a:t>MADE of elastin which is 1000 times </a:t>
            </a:r>
            <a:r>
              <a:rPr lang="en-GB" sz="1600" noProof="0" dirty="0" err="1"/>
              <a:t>stretchier</a:t>
            </a:r>
            <a:r>
              <a:rPr lang="en-GB" sz="1600" noProof="0" dirty="0"/>
              <a:t> than collagen</a:t>
            </a:r>
          </a:p>
          <a:p>
            <a:endParaRPr lang="en-GB" sz="4000" noProof="0" dirty="0"/>
          </a:p>
          <a:p>
            <a:r>
              <a:rPr lang="en-GB" sz="4000" noProof="0" dirty="0"/>
              <a:t>Reticular – </a:t>
            </a:r>
            <a:r>
              <a:rPr lang="en-GB" sz="1800" noProof="0" dirty="0"/>
              <a:t>lymphoid organs, liver, endocrine glands, basement membranes, small blood vessels </a:t>
            </a:r>
          </a:p>
          <a:p>
            <a:endParaRPr lang="en-GB" sz="1800" noProof="0" dirty="0"/>
          </a:p>
          <a:p>
            <a:r>
              <a:rPr lang="en-GB" sz="1800" noProof="0" dirty="0"/>
              <a:t>Made of type III collagen mainly which is thin and forms mesh like scaffold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444DD-4491-3C1F-BA2C-F592F508E9C8}"/>
              </a:ext>
            </a:extLst>
          </p:cNvPr>
          <p:cNvSpPr txBox="1"/>
          <p:nvPr/>
        </p:nvSpPr>
        <p:spPr>
          <a:xfrm>
            <a:off x="3216469" y="-9050"/>
            <a:ext cx="1240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noProof="0" dirty="0"/>
          </a:p>
        </p:txBody>
      </p:sp>
      <p:pic>
        <p:nvPicPr>
          <p:cNvPr id="6" name="Picture 5" descr="A diagram of tissue tissues&#10;&#10;AI-generated content may be incorrect.">
            <a:extLst>
              <a:ext uri="{FF2B5EF4-FFF2-40B4-BE49-F238E27FC236}">
                <a16:creationId xmlns:a16="http://schemas.microsoft.com/office/drawing/2014/main" id="{DF2341AC-E3D8-07E2-3620-38A058D76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027" y="1311155"/>
            <a:ext cx="11560104" cy="6559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A2DA95-98B8-C30B-FC2A-0A8B6D3E7B1A}"/>
              </a:ext>
            </a:extLst>
          </p:cNvPr>
          <p:cNvSpPr txBox="1"/>
          <p:nvPr/>
        </p:nvSpPr>
        <p:spPr>
          <a:xfrm>
            <a:off x="6944027" y="8217665"/>
            <a:ext cx="1079975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Ligaments - fibrous connective tissue that connect bones to bones</a:t>
            </a:r>
          </a:p>
          <a:p>
            <a:r>
              <a:rPr lang="en-GB" sz="2800" dirty="0"/>
              <a:t>Tendons - fibrous connective tissue that connect muscles to bones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4442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D8F1B9F6-4057-C9D4-22BD-44790D490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2E89BFBF-094C-D97F-8BB9-CF71403CF501}"/>
              </a:ext>
            </a:extLst>
          </p:cNvPr>
          <p:cNvSpPr/>
          <p:nvPr/>
        </p:nvSpPr>
        <p:spPr>
          <a:xfrm>
            <a:off x="1346662" y="1843302"/>
            <a:ext cx="14382993" cy="7963593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sz="4000" noProof="0" dirty="0"/>
          </a:p>
          <a:p>
            <a:endParaRPr lang="en-GB" sz="40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738A0-73F4-3E84-AF5A-B35C2532799E}"/>
              </a:ext>
            </a:extLst>
          </p:cNvPr>
          <p:cNvSpPr txBox="1"/>
          <p:nvPr/>
        </p:nvSpPr>
        <p:spPr>
          <a:xfrm>
            <a:off x="133004" y="2755427"/>
            <a:ext cx="1240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noProof="0" dirty="0"/>
          </a:p>
        </p:txBody>
      </p:sp>
      <p:pic>
        <p:nvPicPr>
          <p:cNvPr id="3" name="Picture 2" descr="A diagram of different types of tissue&#10;&#10;AI-generated content may be incorrect.">
            <a:extLst>
              <a:ext uri="{FF2B5EF4-FFF2-40B4-BE49-F238E27FC236}">
                <a16:creationId xmlns:a16="http://schemas.microsoft.com/office/drawing/2014/main" id="{71BA424E-AB29-C011-52C2-C91708F16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258917"/>
            <a:ext cx="13815753" cy="77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1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948CDB61-A7F1-5879-C993-E5E465652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ED74B85E-284A-4554-E74B-679C57CB62C9}"/>
              </a:ext>
            </a:extLst>
          </p:cNvPr>
          <p:cNvSpPr/>
          <p:nvPr/>
        </p:nvSpPr>
        <p:spPr>
          <a:xfrm>
            <a:off x="1213658" y="247258"/>
            <a:ext cx="14382993" cy="7963593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sz="4000" noProof="0" dirty="0"/>
          </a:p>
          <a:p>
            <a:r>
              <a:rPr lang="en-GB" sz="4000" noProof="0" dirty="0"/>
              <a:t>Nissl bodies are involved in protein synthesis</a:t>
            </a:r>
          </a:p>
          <a:p>
            <a:r>
              <a:rPr lang="en-GB" sz="4000" noProof="0" dirty="0"/>
              <a:t>They are clusters of ribosomes and rough endoplasmic </a:t>
            </a:r>
            <a:r>
              <a:rPr lang="en-GB" sz="4000" noProof="0" dirty="0" err="1"/>
              <a:t>reticulums</a:t>
            </a:r>
            <a:r>
              <a:rPr lang="en-GB" sz="4000" noProof="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34B1C-9F00-F589-62EE-7CA2B24607D2}"/>
              </a:ext>
            </a:extLst>
          </p:cNvPr>
          <p:cNvSpPr txBox="1"/>
          <p:nvPr/>
        </p:nvSpPr>
        <p:spPr>
          <a:xfrm>
            <a:off x="133004" y="2755427"/>
            <a:ext cx="1240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noProof="0" dirty="0"/>
          </a:p>
        </p:txBody>
      </p:sp>
      <p:pic>
        <p:nvPicPr>
          <p:cNvPr id="3" name="Picture 2" descr="A diagram of a cell structure&#10;&#10;AI-generated content may be incorrect.">
            <a:extLst>
              <a:ext uri="{FF2B5EF4-FFF2-40B4-BE49-F238E27FC236}">
                <a16:creationId xmlns:a16="http://schemas.microsoft.com/office/drawing/2014/main" id="{A7A54707-F949-CFCA-E3D7-824558367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765" y="2755427"/>
            <a:ext cx="12237577" cy="69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558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DFED6734-AE40-E1EE-9F68-F35EA2567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A848F1E2-66CE-4104-E56A-3E0D6EF316CF}"/>
              </a:ext>
            </a:extLst>
          </p:cNvPr>
          <p:cNvSpPr/>
          <p:nvPr/>
        </p:nvSpPr>
        <p:spPr>
          <a:xfrm>
            <a:off x="1213658" y="247258"/>
            <a:ext cx="14382993" cy="7963593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sz="40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0DA25C-61EA-FC5A-CBC0-16FB467C903E}"/>
              </a:ext>
            </a:extLst>
          </p:cNvPr>
          <p:cNvSpPr txBox="1"/>
          <p:nvPr/>
        </p:nvSpPr>
        <p:spPr>
          <a:xfrm>
            <a:off x="133004" y="2755427"/>
            <a:ext cx="1240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noProof="0" dirty="0"/>
          </a:p>
        </p:txBody>
      </p:sp>
      <p:pic>
        <p:nvPicPr>
          <p:cNvPr id="4" name="Picture 3" descr="A diagram of skin layers&#10;&#10;AI-generated content may be incorrect.">
            <a:extLst>
              <a:ext uri="{FF2B5EF4-FFF2-40B4-BE49-F238E27FC236}">
                <a16:creationId xmlns:a16="http://schemas.microsoft.com/office/drawing/2014/main" id="{D85B320B-76C6-9931-6875-7F72065AF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51" y="881149"/>
            <a:ext cx="15904432" cy="879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114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AB9F0C37-F0C5-5019-40A3-3E341F417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405F1369-4ACD-26E9-377E-C9BC08C4D09A}"/>
              </a:ext>
            </a:extLst>
          </p:cNvPr>
          <p:cNvSpPr/>
          <p:nvPr/>
        </p:nvSpPr>
        <p:spPr>
          <a:xfrm>
            <a:off x="1213658" y="247258"/>
            <a:ext cx="14382993" cy="7963593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sz="40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72206-00F7-B438-6B11-15626E25421F}"/>
              </a:ext>
            </a:extLst>
          </p:cNvPr>
          <p:cNvSpPr txBox="1"/>
          <p:nvPr/>
        </p:nvSpPr>
        <p:spPr>
          <a:xfrm>
            <a:off x="133004" y="2755427"/>
            <a:ext cx="1240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noProof="0" dirty="0"/>
          </a:p>
        </p:txBody>
      </p:sp>
      <p:pic>
        <p:nvPicPr>
          <p:cNvPr id="3" name="Picture 2" descr="A close-up of several hands&#10;&#10;AI-generated content may be incorrect.">
            <a:extLst>
              <a:ext uri="{FF2B5EF4-FFF2-40B4-BE49-F238E27FC236}">
                <a16:creationId xmlns:a16="http://schemas.microsoft.com/office/drawing/2014/main" id="{6A430441-23AB-FCF9-5736-27C6716DD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7" y="247258"/>
            <a:ext cx="16407135" cy="93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34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20682B9D-0E3F-061A-7BD6-67EDC9418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>
            <a:extLst>
              <a:ext uri="{FF2B5EF4-FFF2-40B4-BE49-F238E27FC236}">
                <a16:creationId xmlns:a16="http://schemas.microsoft.com/office/drawing/2014/main" id="{9C094AB8-5241-B883-2CED-D714A1E0CE5B}"/>
              </a:ext>
            </a:extLst>
          </p:cNvPr>
          <p:cNvSpPr/>
          <p:nvPr/>
        </p:nvSpPr>
        <p:spPr>
          <a:xfrm>
            <a:off x="1847832" y="1986679"/>
            <a:ext cx="8243819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3600" noProof="0" dirty="0"/>
              <a:t>SAGITTAL – Sages are very wise and if you cut through this plane </a:t>
            </a:r>
            <a:r>
              <a:rPr lang="en-GB" sz="3600" dirty="0"/>
              <a:t>b</a:t>
            </a:r>
            <a:r>
              <a:rPr lang="en-GB" sz="3600" noProof="0" dirty="0" err="1"/>
              <a:t>oth</a:t>
            </a:r>
            <a:r>
              <a:rPr lang="en-GB" sz="3600" noProof="0" dirty="0"/>
              <a:t> lobes of the brain remain intact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115" name="Google Shape;115;p15">
            <a:extLst>
              <a:ext uri="{FF2B5EF4-FFF2-40B4-BE49-F238E27FC236}">
                <a16:creationId xmlns:a16="http://schemas.microsoft.com/office/drawing/2014/main" id="{0324311A-0618-62AC-FC7E-B79F163258B7}"/>
              </a:ext>
            </a:extLst>
          </p:cNvPr>
          <p:cNvSpPr txBox="1"/>
          <p:nvPr/>
        </p:nvSpPr>
        <p:spPr>
          <a:xfrm>
            <a:off x="4481801" y="895350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remember the anatomical planes </a:t>
            </a:r>
          </a:p>
        </p:txBody>
      </p:sp>
      <p:pic>
        <p:nvPicPr>
          <p:cNvPr id="2" name="Picture 1" descr="anatomical planes">
            <a:extLst>
              <a:ext uri="{FF2B5EF4-FFF2-40B4-BE49-F238E27FC236}">
                <a16:creationId xmlns:a16="http://schemas.microsoft.com/office/drawing/2014/main" id="{EE59F319-D960-5DEE-B423-CB1D2D43B4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95" t="-19" r="39656" b="2"/>
          <a:stretch/>
        </p:blipFill>
        <p:spPr>
          <a:xfrm>
            <a:off x="10470721" y="1620919"/>
            <a:ext cx="3566263" cy="9147421"/>
          </a:xfrm>
          <a:prstGeom prst="rect">
            <a:avLst/>
          </a:prstGeom>
        </p:spPr>
      </p:pic>
      <p:pic>
        <p:nvPicPr>
          <p:cNvPr id="9220" name="Picture 4" descr="Spiritual significance of Sages performing spiritual practice since ancient  times through various paths of Yoga - Sanatan Sanstha">
            <a:extLst>
              <a:ext uri="{FF2B5EF4-FFF2-40B4-BE49-F238E27FC236}">
                <a16:creationId xmlns:a16="http://schemas.microsoft.com/office/drawing/2014/main" id="{414C03A6-5F26-FF7A-C7A6-4400B24BE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77" y="5792172"/>
            <a:ext cx="4168373" cy="312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92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117A70DB-8DA7-AB72-2926-5CBA07F9F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D0929522-B65E-1EBC-AE52-B8A2001403F6}"/>
              </a:ext>
            </a:extLst>
          </p:cNvPr>
          <p:cNvSpPr/>
          <p:nvPr/>
        </p:nvSpPr>
        <p:spPr>
          <a:xfrm>
            <a:off x="1512916" y="1677047"/>
            <a:ext cx="14382993" cy="7963593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2000" noProof="0" dirty="0"/>
              <a:t>Anastomoses </a:t>
            </a:r>
            <a:r>
              <a:rPr lang="en-GB" sz="2000" noProof="0" dirty="0">
                <a:solidFill>
                  <a:schemeClr val="tx1"/>
                </a:solidFill>
              </a:rPr>
              <a:t>are</a:t>
            </a:r>
            <a:r>
              <a:rPr lang="en-GB" sz="2000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 communications (another vessel or surgical joining) between small arterial branches of major arteries providing detours for blood flow, offering a collateral route</a:t>
            </a:r>
          </a:p>
          <a:p>
            <a:r>
              <a:rPr lang="en-GB" sz="2000" noProof="0" dirty="0"/>
              <a:t>We use the same word for surgical and natural </a:t>
            </a:r>
            <a:r>
              <a:rPr lang="en-GB" sz="2000" noProof="0" dirty="0" err="1"/>
              <a:t>joinings</a:t>
            </a:r>
            <a:r>
              <a:rPr lang="en-GB" sz="2000" noProof="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E5EA52-8898-F32E-C1B5-0011283E3B03}"/>
              </a:ext>
            </a:extLst>
          </p:cNvPr>
          <p:cNvSpPr txBox="1"/>
          <p:nvPr/>
        </p:nvSpPr>
        <p:spPr>
          <a:xfrm>
            <a:off x="133004" y="2755427"/>
            <a:ext cx="1240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373A36-647A-68A9-9F6E-7D7CF01CCF77}"/>
              </a:ext>
            </a:extLst>
          </p:cNvPr>
          <p:cNvSpPr txBox="1"/>
          <p:nvPr/>
        </p:nvSpPr>
        <p:spPr>
          <a:xfrm>
            <a:off x="6051665" y="432263"/>
            <a:ext cx="666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noProof="0" dirty="0" err="1"/>
              <a:t>anastamoses</a:t>
            </a:r>
            <a:endParaRPr lang="en-GB" sz="4000" noProof="0" dirty="0"/>
          </a:p>
        </p:txBody>
      </p:sp>
      <p:pic>
        <p:nvPicPr>
          <p:cNvPr id="7170" name="Picture 2" descr="End Arteries, Anastomosis and Collateral Circulation ...">
            <a:extLst>
              <a:ext uri="{FF2B5EF4-FFF2-40B4-BE49-F238E27FC236}">
                <a16:creationId xmlns:a16="http://schemas.microsoft.com/office/drawing/2014/main" id="{3D0DA0D5-9E22-9012-778E-0D6562CF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637" y="3574473"/>
            <a:ext cx="6789736" cy="541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diagram of an eyeball and blood vessels&#10;&#10;AI-generated content may be incorrect.">
            <a:extLst>
              <a:ext uri="{FF2B5EF4-FFF2-40B4-BE49-F238E27FC236}">
                <a16:creationId xmlns:a16="http://schemas.microsoft.com/office/drawing/2014/main" id="{48013414-51D9-CC92-92B9-4047CD4E6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53351"/>
            <a:ext cx="9174219" cy="513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127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678A065C-7CF2-634B-5FF4-2364699E5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FA23F671-2278-E33A-3EC6-F4CCB8AD5BB7}"/>
              </a:ext>
            </a:extLst>
          </p:cNvPr>
          <p:cNvSpPr/>
          <p:nvPr/>
        </p:nvSpPr>
        <p:spPr>
          <a:xfrm>
            <a:off x="572815" y="1080655"/>
            <a:ext cx="11529878" cy="7660299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algn="just">
              <a:buClr>
                <a:schemeClr val="bg1"/>
              </a:buClr>
            </a:pPr>
            <a:r>
              <a:rPr lang="en-GB" sz="2800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Lymphatic (lymphoid)</a:t>
            </a:r>
          </a:p>
          <a:p>
            <a:pPr algn="just">
              <a:buClr>
                <a:schemeClr val="bg1"/>
              </a:buClr>
            </a:pPr>
            <a:endParaRPr lang="en-GB" sz="2800" noProof="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just">
              <a:buClr>
                <a:schemeClr val="bg1"/>
              </a:buClr>
            </a:pPr>
            <a:r>
              <a:rPr lang="en-GB" sz="2800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Drainage of surplus tissue fluid and leaked plasma proteins and removal of debris from cellular decomposition and infection</a:t>
            </a:r>
            <a:endParaRPr lang="en-GB" sz="2000" noProof="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just">
              <a:buClr>
                <a:schemeClr val="bg1"/>
              </a:buClr>
            </a:pPr>
            <a:endParaRPr lang="en-GB" sz="2000" noProof="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just">
              <a:buClr>
                <a:schemeClr val="bg1"/>
              </a:buClr>
            </a:pPr>
            <a:r>
              <a:rPr lang="en-GB" sz="2800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Build-up of surplus material in extracellular space causes a reversal in osmotic pressure and retention of fluid resulting in </a:t>
            </a:r>
            <a:r>
              <a:rPr lang="en-GB" sz="2800" b="1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OEDEMA </a:t>
            </a:r>
          </a:p>
          <a:p>
            <a:pPr algn="just">
              <a:buClr>
                <a:schemeClr val="bg1"/>
              </a:buClr>
            </a:pPr>
            <a:r>
              <a:rPr lang="en-GB" sz="2400" b="1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Lymphatic capillaries (plexuses) </a:t>
            </a:r>
            <a:r>
              <a:rPr lang="en-GB" sz="2400" noProof="0" dirty="0">
                <a:solidFill>
                  <a:schemeClr val="tx1"/>
                </a:solidFill>
                <a:latin typeface="Aptos Display" panose="020B0004020202020204" pitchFamily="34" charset="0"/>
              </a:rPr>
              <a:t>– simple squamous epithelium (endothelium)</a:t>
            </a:r>
          </a:p>
          <a:p>
            <a:pPr algn="just">
              <a:buClr>
                <a:schemeClr val="bg1"/>
              </a:buClr>
            </a:pPr>
            <a:endParaRPr lang="en-GB" sz="3600" b="1" noProof="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endParaRPr lang="en-GB" sz="40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E28CC-18BA-8571-ABFE-E27505FF34FB}"/>
              </a:ext>
            </a:extLst>
          </p:cNvPr>
          <p:cNvSpPr txBox="1"/>
          <p:nvPr/>
        </p:nvSpPr>
        <p:spPr>
          <a:xfrm>
            <a:off x="133004" y="2755427"/>
            <a:ext cx="1240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DDD57-96D4-76A2-4472-60C8F84FEB8D}"/>
              </a:ext>
            </a:extLst>
          </p:cNvPr>
          <p:cNvSpPr txBox="1"/>
          <p:nvPr/>
        </p:nvSpPr>
        <p:spPr>
          <a:xfrm>
            <a:off x="5619403" y="302810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noProof="0" dirty="0"/>
              <a:t>Lymphatic circulatory system</a:t>
            </a:r>
          </a:p>
        </p:txBody>
      </p:sp>
      <p:pic>
        <p:nvPicPr>
          <p:cNvPr id="8194" name="Picture 2" descr="5 Checking for oedema – A Guide to Implementing Nutrition and Food Security  Surveys">
            <a:extLst>
              <a:ext uri="{FF2B5EF4-FFF2-40B4-BE49-F238E27FC236}">
                <a16:creationId xmlns:a16="http://schemas.microsoft.com/office/drawing/2014/main" id="{0B1298A7-4F8B-686E-2FC1-16F8F128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5" y="5221690"/>
            <a:ext cx="635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diagram of a human body&#10;&#10;Description automatically generated">
            <a:extLst>
              <a:ext uri="{FF2B5EF4-FFF2-40B4-BE49-F238E27FC236}">
                <a16:creationId xmlns:a16="http://schemas.microsoft.com/office/drawing/2014/main" id="{786C95B4-0408-8AA2-81E5-7B30EB32E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207" y="3840311"/>
            <a:ext cx="3674831" cy="6446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E58E8F-DFFD-A97A-E91D-EE841865D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61" b="36518"/>
          <a:stretch/>
        </p:blipFill>
        <p:spPr>
          <a:xfrm>
            <a:off x="14294038" y="0"/>
            <a:ext cx="3993962" cy="76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044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91276C02-D896-2912-3F14-0A61EC5B1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6D910AC0-007D-A02A-ECE9-830380C49E86}"/>
              </a:ext>
            </a:extLst>
          </p:cNvPr>
          <p:cNvSpPr/>
          <p:nvPr/>
        </p:nvSpPr>
        <p:spPr>
          <a:xfrm>
            <a:off x="1847832" y="2089150"/>
            <a:ext cx="14491632" cy="715830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D82BBE99-2B4A-D261-23DD-A55A87998435}"/>
              </a:ext>
            </a:extLst>
          </p:cNvPr>
          <p:cNvSpPr txBox="1"/>
          <p:nvPr/>
        </p:nvSpPr>
        <p:spPr>
          <a:xfrm>
            <a:off x="4431449" y="258884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E7D075CC-855C-36D7-B8E3-65B709AF48C5}"/>
              </a:ext>
            </a:extLst>
          </p:cNvPr>
          <p:cNvSpPr txBox="1"/>
          <p:nvPr/>
        </p:nvSpPr>
        <p:spPr>
          <a:xfrm>
            <a:off x="1273116" y="1798170"/>
            <a:ext cx="13837731" cy="198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What is the function of Nissl bodies in nerve ce</a:t>
            </a:r>
            <a:r>
              <a:rPr lang="en-GB" sz="4400" noProof="0" dirty="0">
                <a:solidFill>
                  <a:srgbClr val="392503"/>
                </a:solidFill>
              </a:rPr>
              <a:t>lls? </a:t>
            </a:r>
            <a:endParaRPr lang="en-GB" sz="12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4C72123C-E114-BAF7-AF92-9F9C27FB825F}"/>
              </a:ext>
            </a:extLst>
          </p:cNvPr>
          <p:cNvSpPr txBox="1"/>
          <p:nvPr/>
        </p:nvSpPr>
        <p:spPr>
          <a:xfrm>
            <a:off x="1722567" y="2789211"/>
            <a:ext cx="14616897" cy="72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6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A) They receive signals from other neurons and transmit them towards the cell body </a:t>
            </a:r>
            <a:endParaRPr lang="en-GB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6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B) They turn into repair cells after a peripheral nerve is damaged and clear debris from the damage site</a:t>
            </a:r>
            <a:endParaRPr lang="en-GB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6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C)They are a type of glial cell that produce the myelin sheath to insulate axons</a:t>
            </a:r>
            <a:endParaRPr lang="en-GB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6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D)Lipid synthesis – they consist of smooth endoplasmic </a:t>
            </a:r>
            <a:r>
              <a:rPr lang="en-GB" sz="3600" b="0" i="0" u="none" strike="noStrike" cap="none" noProof="0" dirty="0" err="1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reticulums</a:t>
            </a:r>
            <a:r>
              <a:rPr lang="en-GB" sz="36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GB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6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E) Protein synthesis – they consist of rough endoplasmic </a:t>
            </a:r>
            <a:r>
              <a:rPr lang="en-GB" sz="3600" b="0" i="0" u="none" strike="noStrike" cap="none" noProof="0" dirty="0" err="1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reticulums</a:t>
            </a:r>
            <a:r>
              <a:rPr lang="en-GB" sz="36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GB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4861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1" name="Google Shape;151;p19"/>
          <p:cNvSpPr txBox="1"/>
          <p:nvPr/>
        </p:nvSpPr>
        <p:spPr>
          <a:xfrm>
            <a:off x="4481801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 answer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2839829" y="3162611"/>
            <a:ext cx="12608341" cy="482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  <a:buSzPts val="4800"/>
            </a:pPr>
            <a:r>
              <a:rPr lang="en-GB" sz="4800" noProof="0" dirty="0">
                <a:solidFill>
                  <a:srgbClr val="392503"/>
                </a:solidFill>
              </a:rPr>
              <a:t>What is the function of Nissl bodies in nerve cells? </a:t>
            </a:r>
            <a:endParaRPr lang="en-GB" noProof="0" dirty="0"/>
          </a:p>
          <a:p>
            <a:r>
              <a:rPr lang="en-GB" sz="4800" noProof="0" dirty="0">
                <a:solidFill>
                  <a:srgbClr val="392503"/>
                </a:solidFill>
              </a:rPr>
              <a:t>E) </a:t>
            </a:r>
            <a:r>
              <a:rPr lang="en-GB" sz="3200" dirty="0">
                <a:solidFill>
                  <a:srgbClr val="392503"/>
                </a:solidFill>
              </a:rPr>
              <a:t>T</a:t>
            </a:r>
            <a:r>
              <a:rPr lang="en-GB" sz="3200" noProof="0" dirty="0">
                <a:solidFill>
                  <a:srgbClr val="392503"/>
                </a:solidFill>
              </a:rPr>
              <a:t>hey consist of rough endoplasmic </a:t>
            </a:r>
            <a:r>
              <a:rPr lang="en-GB" sz="3200" noProof="0" dirty="0" err="1">
                <a:solidFill>
                  <a:srgbClr val="392503"/>
                </a:solidFill>
              </a:rPr>
              <a:t>reticulums</a:t>
            </a:r>
            <a:r>
              <a:rPr lang="en-GB" sz="3200" noProof="0" dirty="0">
                <a:solidFill>
                  <a:srgbClr val="392503"/>
                </a:solidFill>
              </a:rPr>
              <a:t> </a:t>
            </a:r>
            <a:r>
              <a:rPr lang="en-GB" sz="3200" noProof="0" dirty="0"/>
              <a:t> for protein synthesis of secretory proteins, membrane proteins, and proteins for the cytoskeleton and cytosol. 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05098A56-6CB5-E7A9-7635-E047F757B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728BEFB3-7F0A-4C31-871A-497A73059D85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6C98D8B0-BE46-BD7F-0355-6D11BA3FA940}"/>
              </a:ext>
            </a:extLst>
          </p:cNvPr>
          <p:cNvSpPr txBox="1"/>
          <p:nvPr/>
        </p:nvSpPr>
        <p:spPr>
          <a:xfrm>
            <a:off x="4481801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F3EF1B30-4A6F-F0DF-64F7-C1A473C85212}"/>
              </a:ext>
            </a:extLst>
          </p:cNvPr>
          <p:cNvSpPr txBox="1"/>
          <p:nvPr/>
        </p:nvSpPr>
        <p:spPr>
          <a:xfrm>
            <a:off x="1729025" y="2146349"/>
            <a:ext cx="15186913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What is the importance of anastomoses in arteries?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5D3C9AA2-500C-15D3-52D3-D6F88AAFFF95}"/>
              </a:ext>
            </a:extLst>
          </p:cNvPr>
          <p:cNvSpPr txBox="1"/>
          <p:nvPr/>
        </p:nvSpPr>
        <p:spPr>
          <a:xfrm>
            <a:off x="2839829" y="3428998"/>
            <a:ext cx="13374371" cy="646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6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A) It prevents necrosis of a functional </a:t>
            </a:r>
            <a:r>
              <a:rPr lang="en-GB" sz="3600" b="0" i="0" u="none" strike="noStrike" cap="none" noProof="0" dirty="0" err="1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3600" dirty="0">
                <a:solidFill>
                  <a:srgbClr val="392503"/>
                </a:solidFill>
              </a:rPr>
              <a:t>d artery</a:t>
            </a:r>
            <a:endParaRPr lang="en-GB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6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B)It prevents tissue necrosis by allowing blood to flow through a different arterial route</a:t>
            </a:r>
            <a:endParaRPr lang="en-GB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6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C) Prevents blockage of arteries in joints during movement</a:t>
            </a:r>
            <a:endParaRPr lang="en-GB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6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D) Forms the basis of collateral circulation </a:t>
            </a:r>
            <a:endParaRPr lang="en-GB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6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E)There is one between the right and the left coronary arteries which maintains blood flow and prevents cardiac ischaemia? </a:t>
            </a:r>
            <a:endParaRPr lang="en-GB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7405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74139B9D-0181-073C-B2D8-9EF6F1962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296CC7B4-73F1-1070-A360-D5C20275B8E8}"/>
              </a:ext>
            </a:extLst>
          </p:cNvPr>
          <p:cNvSpPr/>
          <p:nvPr/>
        </p:nvSpPr>
        <p:spPr>
          <a:xfrm>
            <a:off x="1213658" y="247258"/>
            <a:ext cx="14382993" cy="7963593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sz="40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F56AA5-9BAF-00F2-4506-0CC9F039677D}"/>
              </a:ext>
            </a:extLst>
          </p:cNvPr>
          <p:cNvSpPr txBox="1"/>
          <p:nvPr/>
        </p:nvSpPr>
        <p:spPr>
          <a:xfrm>
            <a:off x="1805050" y="2486218"/>
            <a:ext cx="124095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392503"/>
                </a:solidFill>
              </a:rPr>
              <a:t>B)It prevents tissue necrosis by allowing blood to flow through a different arterial route</a:t>
            </a:r>
          </a:p>
          <a:p>
            <a:endParaRPr lang="en-GB" sz="3600" dirty="0">
              <a:solidFill>
                <a:srgbClr val="392503"/>
              </a:solidFill>
            </a:endParaRPr>
          </a:p>
          <a:p>
            <a:r>
              <a:rPr lang="en-GB" sz="3600" dirty="0">
                <a:solidFill>
                  <a:srgbClr val="392503"/>
                </a:solidFill>
              </a:rPr>
              <a:t>D) Says more what they are part of and not what they do, perhaps not the single best answer</a:t>
            </a:r>
          </a:p>
          <a:p>
            <a:endParaRPr lang="en-GB" sz="3600" dirty="0">
              <a:solidFill>
                <a:srgbClr val="392503"/>
              </a:solidFill>
            </a:endParaRPr>
          </a:p>
          <a:p>
            <a:endParaRPr lang="en-GB" sz="3600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33C38D-63AD-28B3-7B06-F81FF4ECE1CC}"/>
              </a:ext>
            </a:extLst>
          </p:cNvPr>
          <p:cNvSpPr txBox="1"/>
          <p:nvPr/>
        </p:nvSpPr>
        <p:spPr>
          <a:xfrm>
            <a:off x="2220686" y="978123"/>
            <a:ext cx="128393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392503"/>
                </a:solidFill>
              </a:rPr>
              <a:t>What is the importance of anastomoses in arteries? </a:t>
            </a:r>
            <a:endParaRPr lang="en-GB" sz="1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724896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31AF7514-A821-1051-D19C-B68DAAED2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5F5E8B70-5D35-BF74-22F8-E1CCE560AD68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18104374-BB80-97D2-A0CC-245E7C53F019}"/>
              </a:ext>
            </a:extLst>
          </p:cNvPr>
          <p:cNvSpPr txBox="1"/>
          <p:nvPr/>
        </p:nvSpPr>
        <p:spPr>
          <a:xfrm>
            <a:off x="4481801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81F1FAAC-CBAF-BED4-C222-D53ED02AF10D}"/>
              </a:ext>
            </a:extLst>
          </p:cNvPr>
          <p:cNvSpPr txBox="1"/>
          <p:nvPr/>
        </p:nvSpPr>
        <p:spPr>
          <a:xfrm>
            <a:off x="2638697" y="1877804"/>
            <a:ext cx="12809473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What does the deep fascia send through the superficial fascia in order to tether the skin?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ADCD05A8-BE39-B3FE-7C2E-087F43413231}"/>
              </a:ext>
            </a:extLst>
          </p:cNvPr>
          <p:cNvSpPr txBox="1"/>
          <p:nvPr/>
        </p:nvSpPr>
        <p:spPr>
          <a:xfrm>
            <a:off x="1847832" y="4082224"/>
            <a:ext cx="13122981" cy="620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A) Elastic fibres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B)Cartilage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C)Intermediate filaments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D)Collagen fibres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E)Serous membrane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1603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6D7FFBAF-CF0C-5BF3-AA42-97DD00EAA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DEE3A60C-91F4-C584-B289-41B089BC4FFE}"/>
              </a:ext>
            </a:extLst>
          </p:cNvPr>
          <p:cNvSpPr/>
          <p:nvPr/>
        </p:nvSpPr>
        <p:spPr>
          <a:xfrm>
            <a:off x="1213658" y="247258"/>
            <a:ext cx="14382993" cy="7963593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4000" dirty="0">
                <a:solidFill>
                  <a:srgbClr val="392503"/>
                </a:solidFill>
              </a:rPr>
              <a:t>What does the deep fascia send through the superficial fascia in order to tether (attach) the skin?</a:t>
            </a:r>
          </a:p>
          <a:p>
            <a:endParaRPr lang="en-GB" sz="4000" dirty="0">
              <a:solidFill>
                <a:srgbClr val="392503"/>
              </a:solidFill>
            </a:endParaRPr>
          </a:p>
          <a:p>
            <a:r>
              <a:rPr lang="en-GB" sz="4000" dirty="0">
                <a:solidFill>
                  <a:srgbClr val="392503"/>
                </a:solidFill>
              </a:rPr>
              <a:t>D) Collagen fibres, retinacula cutis </a:t>
            </a:r>
          </a:p>
          <a:p>
            <a:endParaRPr lang="en-GB" sz="4000" dirty="0">
              <a:solidFill>
                <a:srgbClr val="392503"/>
              </a:solidFill>
            </a:endParaRPr>
          </a:p>
          <a:p>
            <a:endParaRPr lang="en-GB" sz="4000" dirty="0">
              <a:solidFill>
                <a:srgbClr val="392503"/>
              </a:solidFill>
            </a:endParaRPr>
          </a:p>
          <a:p>
            <a:endParaRPr lang="en-GB" sz="4000" dirty="0">
              <a:solidFill>
                <a:srgbClr val="392503"/>
              </a:solidFill>
            </a:endParaRPr>
          </a:p>
          <a:p>
            <a:endParaRPr lang="en-GB" sz="1100" dirty="0"/>
          </a:p>
          <a:p>
            <a:endParaRPr lang="en-GB" sz="40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2510D-0859-FDF2-C512-0B72FB18A16C}"/>
              </a:ext>
            </a:extLst>
          </p:cNvPr>
          <p:cNvSpPr txBox="1"/>
          <p:nvPr/>
        </p:nvSpPr>
        <p:spPr>
          <a:xfrm>
            <a:off x="133004" y="2755427"/>
            <a:ext cx="1240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noProof="0" dirty="0"/>
          </a:p>
        </p:txBody>
      </p:sp>
    </p:spTree>
    <p:extLst>
      <p:ext uri="{BB962C8B-B14F-4D97-AF65-F5344CB8AC3E}">
        <p14:creationId xmlns:p14="http://schemas.microsoft.com/office/powerpoint/2010/main" val="35359034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5E2C4777-364F-94D3-8ED7-A8C17552D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1131C334-1257-D9DC-4515-3DDC998A6E01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47DF3BD9-24D0-932F-455B-95AED6B0D273}"/>
              </a:ext>
            </a:extLst>
          </p:cNvPr>
          <p:cNvSpPr txBox="1"/>
          <p:nvPr/>
        </p:nvSpPr>
        <p:spPr>
          <a:xfrm>
            <a:off x="4481801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SBA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09D43BD9-FD69-59B9-D804-9E117918E4FD}"/>
              </a:ext>
            </a:extLst>
          </p:cNvPr>
          <p:cNvSpPr txBox="1"/>
          <p:nvPr/>
        </p:nvSpPr>
        <p:spPr>
          <a:xfrm>
            <a:off x="1123407" y="2209036"/>
            <a:ext cx="16589828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What type </a:t>
            </a:r>
            <a:r>
              <a:rPr lang="en-GB" sz="4800" dirty="0">
                <a:solidFill>
                  <a:srgbClr val="392503"/>
                </a:solidFill>
              </a:rPr>
              <a:t>of epithelial tissue makes up the skin’s surface?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1EA5F157-ADB6-2CAE-77B0-9A2B577619ED}"/>
              </a:ext>
            </a:extLst>
          </p:cNvPr>
          <p:cNvSpPr txBox="1"/>
          <p:nvPr/>
        </p:nvSpPr>
        <p:spPr>
          <a:xfrm>
            <a:off x="2839830" y="3428998"/>
            <a:ext cx="13374370" cy="620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A) Keratinised squamous epithelium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B)Pseudostratified columnar epithelium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C)Keratinised stratified columnar epithelium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D)Stratified cuboidal epithelium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 noProof="0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E)Keratinised cuboidal epithelium 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GB" sz="4800" b="0" i="0" u="none" strike="noStrike" cap="none" noProof="0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5449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5C9972C6-4AAA-C3BD-B8FA-C3FE9F97A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329C4DC0-59D2-0F8C-C767-BFC8A4DA881D}"/>
              </a:ext>
            </a:extLst>
          </p:cNvPr>
          <p:cNvSpPr/>
          <p:nvPr/>
        </p:nvSpPr>
        <p:spPr>
          <a:xfrm>
            <a:off x="1213658" y="247258"/>
            <a:ext cx="14382993" cy="7963593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4000" dirty="0">
                <a:solidFill>
                  <a:srgbClr val="392503"/>
                </a:solidFill>
              </a:rPr>
              <a:t>What type of epithelial tissue makes up the skin’s surface? </a:t>
            </a:r>
          </a:p>
          <a:p>
            <a:endParaRPr lang="en-GB" sz="1100" dirty="0"/>
          </a:p>
          <a:p>
            <a:r>
              <a:rPr lang="en-GB" sz="4000" noProof="0" dirty="0"/>
              <a:t>A is correct – keratinised squamous epithelium </a:t>
            </a:r>
          </a:p>
          <a:p>
            <a:r>
              <a:rPr lang="en-GB" sz="4000" dirty="0"/>
              <a:t>Keratinised to prevent water loss </a:t>
            </a:r>
          </a:p>
          <a:p>
            <a:r>
              <a:rPr lang="en-GB" sz="4000" noProof="0" dirty="0"/>
              <a:t>Squamous - Flattened (fish scale) cells in the outmost layer</a:t>
            </a:r>
          </a:p>
          <a:p>
            <a:r>
              <a:rPr lang="en-GB" sz="4000" dirty="0"/>
              <a:t>Stratified – multiple layer for protection</a:t>
            </a:r>
            <a:endParaRPr lang="en-GB" sz="4000" noProof="0" dirty="0"/>
          </a:p>
          <a:p>
            <a:endParaRPr lang="en-GB" sz="4000" noProof="0" dirty="0"/>
          </a:p>
          <a:p>
            <a:pPr lvl="0" algn="ctr">
              <a:lnSpc>
                <a:spcPct val="140000"/>
              </a:lnSpc>
              <a:buSzPts val="4800"/>
            </a:pPr>
            <a:r>
              <a:rPr lang="en-GB" sz="4000" dirty="0">
                <a:solidFill>
                  <a:srgbClr val="392503"/>
                </a:solidFill>
              </a:rPr>
              <a:t>B)Pseudostratified columnar epithelium – found is respiratory tract</a:t>
            </a:r>
            <a:endParaRPr lang="en-GB" sz="1100" dirty="0"/>
          </a:p>
          <a:p>
            <a:pPr lvl="0" algn="ctr">
              <a:lnSpc>
                <a:spcPct val="140000"/>
              </a:lnSpc>
              <a:buSzPts val="4800"/>
            </a:pPr>
            <a:r>
              <a:rPr lang="en-GB" sz="4000" dirty="0">
                <a:solidFill>
                  <a:srgbClr val="392503"/>
                </a:solidFill>
              </a:rPr>
              <a:t>D)Stratified cuboidal epithelium – found in sweat glands not surface of skin</a:t>
            </a:r>
            <a:endParaRPr lang="en-GB" sz="1100" dirty="0"/>
          </a:p>
          <a:p>
            <a:endParaRPr lang="en-GB" sz="40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EE4427-C52B-651C-6433-8821FD8664EA}"/>
              </a:ext>
            </a:extLst>
          </p:cNvPr>
          <p:cNvSpPr txBox="1"/>
          <p:nvPr/>
        </p:nvSpPr>
        <p:spPr>
          <a:xfrm>
            <a:off x="133004" y="2755427"/>
            <a:ext cx="1240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noProof="0" dirty="0"/>
          </a:p>
        </p:txBody>
      </p:sp>
    </p:spTree>
    <p:extLst>
      <p:ext uri="{BB962C8B-B14F-4D97-AF65-F5344CB8AC3E}">
        <p14:creationId xmlns:p14="http://schemas.microsoft.com/office/powerpoint/2010/main" val="3747383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80150ECB-43CE-CFC1-5A8E-2D0B2264F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>
            <a:extLst>
              <a:ext uri="{FF2B5EF4-FFF2-40B4-BE49-F238E27FC236}">
                <a16:creationId xmlns:a16="http://schemas.microsoft.com/office/drawing/2014/main" id="{ACCE4389-FBE9-77EF-4D2E-8FCE09DC5225}"/>
              </a:ext>
            </a:extLst>
          </p:cNvPr>
          <p:cNvSpPr/>
          <p:nvPr/>
        </p:nvSpPr>
        <p:spPr>
          <a:xfrm>
            <a:off x="1847832" y="1986679"/>
            <a:ext cx="8243819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3600" noProof="0" dirty="0"/>
              <a:t>FRONTAL (coronal) – cutting across this plane leaves the front part of your body completely intact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115" name="Google Shape;115;p15">
            <a:extLst>
              <a:ext uri="{FF2B5EF4-FFF2-40B4-BE49-F238E27FC236}">
                <a16:creationId xmlns:a16="http://schemas.microsoft.com/office/drawing/2014/main" id="{2D7A65DB-A9FD-21FF-0AFB-A574CB78FC39}"/>
              </a:ext>
            </a:extLst>
          </p:cNvPr>
          <p:cNvSpPr txBox="1"/>
          <p:nvPr/>
        </p:nvSpPr>
        <p:spPr>
          <a:xfrm>
            <a:off x="2470121" y="263583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remember the anatomical planes </a:t>
            </a:r>
          </a:p>
        </p:txBody>
      </p:sp>
      <p:pic>
        <p:nvPicPr>
          <p:cNvPr id="3" name="Picture 2" descr="Human anatomy planes">
            <a:extLst>
              <a:ext uri="{FF2B5EF4-FFF2-40B4-BE49-F238E27FC236}">
                <a16:creationId xmlns:a16="http://schemas.microsoft.com/office/drawing/2014/main" id="{F121F42B-3BA4-8906-2D7B-FAC608773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7"/>
          <a:stretch/>
        </p:blipFill>
        <p:spPr bwMode="auto">
          <a:xfrm>
            <a:off x="12332911" y="392446"/>
            <a:ext cx="4721223" cy="950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48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/>
          <p:nvPr/>
        </p:nvSpPr>
        <p:spPr>
          <a:xfrm>
            <a:off x="3241063" y="143855"/>
            <a:ext cx="11805873" cy="11805873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9" name="Google Shape;159;p20"/>
          <p:cNvSpPr/>
          <p:nvPr/>
        </p:nvSpPr>
        <p:spPr>
          <a:xfrm>
            <a:off x="720840" y="7853316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0" name="Google Shape;160;p20"/>
          <p:cNvSpPr/>
          <p:nvPr/>
        </p:nvSpPr>
        <p:spPr>
          <a:xfrm>
            <a:off x="15990992" y="4339688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8" y="0"/>
                </a:lnTo>
                <a:lnTo>
                  <a:pt x="1268308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1" name="Google Shape;161;p20"/>
          <p:cNvSpPr/>
          <p:nvPr/>
        </p:nvSpPr>
        <p:spPr>
          <a:xfrm>
            <a:off x="550804" y="4621883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2" name="Google Shape;162;p20"/>
          <p:cNvSpPr/>
          <p:nvPr/>
        </p:nvSpPr>
        <p:spPr>
          <a:xfrm>
            <a:off x="15585334" y="634149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5"/>
                </a:lnTo>
                <a:lnTo>
                  <a:pt x="0" y="2147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3" name="Google Shape;163;p20"/>
          <p:cNvSpPr/>
          <p:nvPr/>
        </p:nvSpPr>
        <p:spPr>
          <a:xfrm>
            <a:off x="550804" y="634149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4" name="Google Shape;164;p20"/>
          <p:cNvSpPr/>
          <p:nvPr/>
        </p:nvSpPr>
        <p:spPr>
          <a:xfrm>
            <a:off x="15990992" y="6479905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5"/>
                </a:lnTo>
                <a:lnTo>
                  <a:pt x="0" y="18713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5" name="Google Shape;165;p20"/>
          <p:cNvSpPr txBox="1"/>
          <p:nvPr/>
        </p:nvSpPr>
        <p:spPr>
          <a:xfrm>
            <a:off x="4287093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6999" b="1" i="0" u="none" strike="noStrike" cap="none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FEEDBACK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3376164" y="7853316"/>
            <a:ext cx="8095200" cy="26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noProof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Thank you!!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200" noProof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noProof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Any questions?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noProof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K23005436@kcl.ac.uk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200" noProof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03F1C3-0DF7-71EE-8CCE-E9A278096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277" t="35394" r="24078" b="13136"/>
          <a:stretch>
            <a:fillRect/>
          </a:stretch>
        </p:blipFill>
        <p:spPr>
          <a:xfrm>
            <a:off x="6032713" y="2450070"/>
            <a:ext cx="6222571" cy="62015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37B52D00-1FAC-3C6D-2390-5AC8936F2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>
            <a:extLst>
              <a:ext uri="{FF2B5EF4-FFF2-40B4-BE49-F238E27FC236}">
                <a16:creationId xmlns:a16="http://schemas.microsoft.com/office/drawing/2014/main" id="{8353807C-13B5-E0F3-7F45-FB209962280E}"/>
              </a:ext>
            </a:extLst>
          </p:cNvPr>
          <p:cNvSpPr/>
          <p:nvPr/>
        </p:nvSpPr>
        <p:spPr>
          <a:xfrm>
            <a:off x="1847832" y="1986679"/>
            <a:ext cx="8243819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3600" noProof="0" dirty="0"/>
              <a:t>Transverse means “across” </a:t>
            </a:r>
          </a:p>
          <a:p>
            <a:r>
              <a:rPr lang="en-GB" sz="3600" noProof="0" dirty="0"/>
              <a:t>It’s the horizontal plane going across your body. From one side to the other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115" name="Google Shape;115;p15">
            <a:extLst>
              <a:ext uri="{FF2B5EF4-FFF2-40B4-BE49-F238E27FC236}">
                <a16:creationId xmlns:a16="http://schemas.microsoft.com/office/drawing/2014/main" id="{9B11DB05-6FAC-C335-FBBB-27DE0F948EF3}"/>
              </a:ext>
            </a:extLst>
          </p:cNvPr>
          <p:cNvSpPr txBox="1"/>
          <p:nvPr/>
        </p:nvSpPr>
        <p:spPr>
          <a:xfrm>
            <a:off x="2470121" y="263583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remember the anatomical planes </a:t>
            </a:r>
          </a:p>
        </p:txBody>
      </p:sp>
      <p:pic>
        <p:nvPicPr>
          <p:cNvPr id="2" name="Picture 1" descr="A diagram of a person's body&#10;&#10;AI-generated content may be incorrect.">
            <a:extLst>
              <a:ext uri="{FF2B5EF4-FFF2-40B4-BE49-F238E27FC236}">
                <a16:creationId xmlns:a16="http://schemas.microsoft.com/office/drawing/2014/main" id="{9BCEDD92-543A-61CB-A2E3-77B8902AEE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006" t="29668" r="22568" b="6489"/>
          <a:stretch>
            <a:fillRect/>
          </a:stretch>
        </p:blipFill>
        <p:spPr>
          <a:xfrm>
            <a:off x="11794519" y="2122976"/>
            <a:ext cx="4122550" cy="665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3785B0CF-0042-EBAE-CBD4-BD6E2D778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>
            <a:extLst>
              <a:ext uri="{FF2B5EF4-FFF2-40B4-BE49-F238E27FC236}">
                <a16:creationId xmlns:a16="http://schemas.microsoft.com/office/drawing/2014/main" id="{FCA8EA30-1DF7-647E-9EDF-217B35F47D36}"/>
              </a:ext>
            </a:extLst>
          </p:cNvPr>
          <p:cNvSpPr/>
          <p:nvPr/>
        </p:nvSpPr>
        <p:spPr>
          <a:xfrm>
            <a:off x="268414" y="1154527"/>
            <a:ext cx="4586219" cy="739728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GB" sz="2800" noProof="0" dirty="0"/>
              <a:t>Ventral means towards the belly (abdominal) so towards the front</a:t>
            </a:r>
          </a:p>
          <a:p>
            <a:endParaRPr lang="en-GB" sz="2800" noProof="0" dirty="0"/>
          </a:p>
          <a:p>
            <a:r>
              <a:rPr lang="en-GB" sz="2800" noProof="0" dirty="0"/>
              <a:t>Superior and inferior are also called cranial and caudal respectively</a:t>
            </a:r>
          </a:p>
          <a:p>
            <a:endParaRPr lang="en-GB" sz="2800" noProof="0" dirty="0"/>
          </a:p>
          <a:p>
            <a:r>
              <a:rPr lang="en-GB" sz="2800" noProof="0" dirty="0"/>
              <a:t>In the limbs, structures nearer the trunk(torso) are proximal.</a:t>
            </a:r>
          </a:p>
          <a:p>
            <a:endParaRPr lang="en-GB" sz="2800" noProof="0" dirty="0"/>
          </a:p>
          <a:p>
            <a:r>
              <a:rPr lang="en-GB" sz="2800" noProof="0" dirty="0"/>
              <a:t>Structures further away from the trunk are distal.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r>
              <a:rPr lang="en-GB" noProof="0" dirty="0"/>
              <a:t> </a:t>
            </a:r>
          </a:p>
        </p:txBody>
      </p:sp>
      <p:sp>
        <p:nvSpPr>
          <p:cNvPr id="115" name="Google Shape;115;p15">
            <a:extLst>
              <a:ext uri="{FF2B5EF4-FFF2-40B4-BE49-F238E27FC236}">
                <a16:creationId xmlns:a16="http://schemas.microsoft.com/office/drawing/2014/main" id="{EC6C029B-9AB2-66E2-AD85-3EC3EC3428FB}"/>
              </a:ext>
            </a:extLst>
          </p:cNvPr>
          <p:cNvSpPr txBox="1"/>
          <p:nvPr/>
        </p:nvSpPr>
        <p:spPr>
          <a:xfrm>
            <a:off x="4481801" y="-7446"/>
            <a:ext cx="932439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GB" sz="4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Anatomical terminology </a:t>
            </a:r>
          </a:p>
        </p:txBody>
      </p:sp>
      <p:pic>
        <p:nvPicPr>
          <p:cNvPr id="3" name="Picture 2" descr="A diagram of a person's body&#10;&#10;AI-generated content may be incorrect.">
            <a:extLst>
              <a:ext uri="{FF2B5EF4-FFF2-40B4-BE49-F238E27FC236}">
                <a16:creationId xmlns:a16="http://schemas.microsoft.com/office/drawing/2014/main" id="{1B761C5D-F997-84D7-905B-14CA92D7E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136" y="1406018"/>
            <a:ext cx="12764985" cy="71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35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7509</TotalTime>
  <Words>2875</Words>
  <Application>Microsoft Office PowerPoint</Application>
  <PresentationFormat>Custom</PresentationFormat>
  <Paragraphs>415</Paragraphs>
  <Slides>70</Slides>
  <Notes>70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Funto Olatokun</cp:lastModifiedBy>
  <cp:revision>46</cp:revision>
  <dcterms:modified xsi:type="dcterms:W3CDTF">2025-11-23T17:55:32Z</dcterms:modified>
</cp:coreProperties>
</file>